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0" r:id="rId2"/>
    <p:sldId id="311" r:id="rId3"/>
    <p:sldId id="315" r:id="rId4"/>
    <p:sldId id="313" r:id="rId5"/>
    <p:sldId id="316" r:id="rId6"/>
    <p:sldId id="318" r:id="rId7"/>
    <p:sldId id="317" r:id="rId8"/>
  </p:sldIdLst>
  <p:sldSz cx="9906000" cy="6858000" type="A4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004291"/>
    <a:srgbClr val="FFFF66"/>
    <a:srgbClr val="FF3300"/>
    <a:srgbClr val="FF66FF"/>
    <a:srgbClr val="66FFFF"/>
    <a:srgbClr val="FF0000"/>
    <a:srgbClr val="66FF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5" autoAdjust="0"/>
  </p:normalViewPr>
  <p:slideViewPr>
    <p:cSldViewPr>
      <p:cViewPr varScale="1">
        <p:scale>
          <a:sx n="102" d="100"/>
          <a:sy n="102" d="100"/>
        </p:scale>
        <p:origin x="1190" y="8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9A634F0C-0B52-0C40-879D-97E3704B0495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31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9B7E7108-E737-3E42-A3FC-06C1B2A9CD8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121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cxnSp>
        <p:nvCxnSpPr>
          <p:cNvPr id="11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66688" y="6516688"/>
            <a:ext cx="7327900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yourname@uni-bonn.de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473950" y="6516688"/>
            <a:ext cx="2063750" cy="252412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fld id="{DF6860E3-E20E-0448-82B1-1212345CFF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15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473950" y="6516688"/>
            <a:ext cx="2063750" cy="252412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fld id="{DF6860E3-E20E-0448-82B1-1212345CFF51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4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66688" y="6516688"/>
            <a:ext cx="7327900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yourname@uni-bonn.de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94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cxnSp>
        <p:nvCxnSpPr>
          <p:cNvPr id="11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473950" y="6516688"/>
            <a:ext cx="2063750" cy="252412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fld id="{DF6860E3-E20E-0448-82B1-1212345CFF5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66688" y="6516688"/>
            <a:ext cx="7327900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yourname@uni-bonn.de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86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52400"/>
            <a:ext cx="8674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Titelformat</a:t>
            </a:r>
            <a:endParaRPr lang="en-US" noProof="0" dirty="0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412750" y="836712"/>
            <a:ext cx="9220770" cy="1488"/>
          </a:xfrm>
          <a:prstGeom prst="line">
            <a:avLst/>
          </a:prstGeom>
          <a:noFill/>
          <a:ln w="19050" cmpd="sng">
            <a:solidFill>
              <a:srgbClr val="00429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1031" name="Picture 59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188913"/>
            <a:ext cx="14414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8"/>
          <p:cNvCxnSpPr/>
          <p:nvPr/>
        </p:nvCxnSpPr>
        <p:spPr>
          <a:xfrm flipV="1">
            <a:off x="0" y="6457527"/>
            <a:ext cx="1878013" cy="1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473950" y="6516688"/>
            <a:ext cx="2063750" cy="252412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fld id="{DF6860E3-E20E-0448-82B1-1212345CFF5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66688" y="6516688"/>
            <a:ext cx="7327900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yourname@uni-bonn.de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9" r:id="rId1"/>
    <p:sldLayoutId id="2147484850" r:id="rId2"/>
    <p:sldLayoutId id="2147484851" r:id="rId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>
              <a:lumMod val="75000"/>
            </a:schemeClr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16387" name="2 Imagen" descr="UniBonn_B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"/>
          <a:stretch>
            <a:fillRect/>
          </a:stretch>
        </p:blipFill>
        <p:spPr bwMode="auto">
          <a:xfrm>
            <a:off x="0" y="44450"/>
            <a:ext cx="9885363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4 CuadroTexto"/>
          <p:cNvSpPr txBox="1">
            <a:spLocks noChangeArrowheads="1"/>
          </p:cNvSpPr>
          <p:nvPr/>
        </p:nvSpPr>
        <p:spPr bwMode="auto">
          <a:xfrm>
            <a:off x="57150" y="2699316"/>
            <a:ext cx="68992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</a:rPr>
              <a:t>DHPT Temperature Sensing</a:t>
            </a:r>
          </a:p>
          <a:p>
            <a:pPr algn="ctr">
              <a:defRPr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</a:rPr>
              <a:t>For Phase 2</a:t>
            </a:r>
          </a:p>
        </p:txBody>
      </p:sp>
      <p:sp>
        <p:nvSpPr>
          <p:cNvPr id="16392" name="5 Rectángulo"/>
          <p:cNvSpPr>
            <a:spLocks noChangeArrowheads="1"/>
          </p:cNvSpPr>
          <p:nvPr/>
        </p:nvSpPr>
        <p:spPr bwMode="auto">
          <a:xfrm>
            <a:off x="1039813" y="4050629"/>
            <a:ext cx="4953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b="1" dirty="0">
                <a:solidFill>
                  <a:schemeClr val="bg1">
                    <a:lumMod val="50000"/>
                  </a:schemeClr>
                </a:solidFill>
                <a:ea typeface="+mn-ea"/>
              </a:rPr>
              <a:t>Leonard </a:t>
            </a:r>
            <a:r>
              <a:rPr lang="en-GB" altLang="en-US" b="1" dirty="0" err="1">
                <a:solidFill>
                  <a:schemeClr val="bg1">
                    <a:lumMod val="50000"/>
                  </a:schemeClr>
                </a:solidFill>
                <a:ea typeface="+mn-ea"/>
              </a:rPr>
              <a:t>Germic</a:t>
            </a:r>
            <a:endParaRPr lang="en-GB" altLang="en-US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b="1" dirty="0">
                <a:solidFill>
                  <a:schemeClr val="bg1">
                    <a:lumMod val="50000"/>
                  </a:schemeClr>
                </a:solidFill>
                <a:ea typeface="+mn-ea"/>
              </a:rPr>
              <a:t>University of Bonn</a:t>
            </a:r>
          </a:p>
        </p:txBody>
      </p:sp>
      <p:pic>
        <p:nvPicPr>
          <p:cNvPr id="10" name="Picture 10" descr="https://silab-redmine.physik.uni-bonn.de/images/silab/SilabLogoM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758825"/>
            <a:ext cx="22098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http://upload.wikimedia.org/wikipedia/en/thumb/7/72/Universit%C3%A4t_Bonn.svg/2000px-Universit%C3%A4t_Bonn.svg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608013"/>
            <a:ext cx="2674938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lgermic@uni-bonn.de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4291"/>
                </a:solidFill>
              </a:rPr>
              <a:t>Why we cannot use the DHP Temp Sensor?</a:t>
            </a: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lgermic</a:t>
            </a:r>
            <a:r>
              <a:rPr lang="en-US" dirty="0"/>
              <a:t> @uni-bonn.de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3A916DE-8166-41BD-AB64-4644F80B64C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784" y="2950574"/>
            <a:ext cx="6232602" cy="37187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Subtitle 1">
                <a:extLst>
                  <a:ext uri="{FF2B5EF4-FFF2-40B4-BE49-F238E27FC236}">
                    <a16:creationId xmlns:a16="http://schemas.microsoft.com/office/drawing/2014/main" id="{16C248AE-74FE-487C-A429-A2E7F84E786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4488" y="1124744"/>
                <a:ext cx="9229462" cy="521341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Font typeface="Wingdings" charset="2"/>
                  <a:buChar char="§"/>
                </a:pPr>
                <a:r>
                  <a:rPr lang="en-US" sz="1800" kern="0" dirty="0">
                    <a:solidFill>
                      <a:srgbClr val="004291"/>
                    </a:solidFill>
                  </a:rPr>
                  <a:t>The DHP Temp Sensor needs a reference voltage</a:t>
                </a:r>
              </a:p>
              <a:p>
                <a:pPr lvl="1">
                  <a:buFont typeface="Wingdings" charset="2"/>
                  <a:buChar char="§"/>
                </a:pPr>
                <a:r>
                  <a:rPr lang="en-US" sz="1800" kern="0" dirty="0">
                    <a:solidFill>
                      <a:srgbClr val="004291"/>
                    </a:solidFill>
                  </a:rPr>
                  <a:t>Nominal VDD=1.2V</a:t>
                </a:r>
              </a:p>
              <a:p>
                <a:pPr>
                  <a:buFont typeface="Wingdings" charset="2"/>
                  <a:buChar char="§"/>
                </a:pPr>
                <a:r>
                  <a:rPr lang="en-US" sz="1800" kern="0" dirty="0">
                    <a:solidFill>
                      <a:srgbClr val="004291"/>
                    </a:solidFill>
                  </a:rPr>
                  <a:t>Problem: Sensing not working properly; value of VDD?</a:t>
                </a:r>
              </a:p>
              <a:p>
                <a:pPr>
                  <a:buFont typeface="Wingdings" charset="2"/>
                  <a:buChar char="§"/>
                </a:pPr>
                <a:r>
                  <a:rPr lang="en-US" sz="1800" kern="0" dirty="0">
                    <a:solidFill>
                      <a:srgbClr val="004291"/>
                    </a:solidFill>
                  </a:rPr>
                  <a:t>Per design: The temperature has a linear dependency on VDD</a:t>
                </a:r>
              </a:p>
              <a:p>
                <a:pPr>
                  <a:buFont typeface="Wingdings" charset="2"/>
                  <a:buChar char="§"/>
                </a:pPr>
                <a14:m>
                  <m:oMath xmlns:m="http://schemas.openxmlformats.org/officeDocument/2006/math"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sz="1800" b="0" i="1" kern="0" baseline="-2500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𝐷𝐻𝑃</m:t>
                    </m:r>
                    <m:d>
                      <m:dPr>
                        <m:ctrlPr>
                          <a:rPr lang="de-DE" sz="1800" i="1" kern="0" smtClean="0">
                            <a:solidFill>
                              <a:srgbClr val="00429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00" b="0" i="1" kern="0" smtClean="0">
                            <a:solidFill>
                              <a:srgbClr val="004291"/>
                            </a:solidFill>
                            <a:latin typeface="Cambria Math" panose="02040503050406030204" pitchFamily="18" charset="0"/>
                          </a:rPr>
                          <m:t>𝑉𝐷𝐷</m:t>
                        </m:r>
                      </m:e>
                    </m:d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𝑉𝐷𝐷</m:t>
                    </m:r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  </m:t>
                    </m:r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de-DE" sz="1800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1800" kern="0" dirty="0">
                  <a:solidFill>
                    <a:srgbClr val="004291"/>
                  </a:solidFill>
                </a:endParaRPr>
              </a:p>
              <a:p>
                <a:pPr marL="0" indent="0">
                  <a:buNone/>
                </a:pPr>
                <a:endParaRPr lang="en-US" sz="1800" kern="0" dirty="0">
                  <a:solidFill>
                    <a:srgbClr val="004291"/>
                  </a:solidFill>
                </a:endParaRPr>
              </a:p>
              <a:p>
                <a:endParaRPr lang="en-GB" sz="1800" kern="0" dirty="0">
                  <a:solidFill>
                    <a:srgbClr val="004291"/>
                  </a:solidFill>
                </a:endParaRPr>
              </a:p>
            </p:txBody>
          </p:sp>
        </mc:Choice>
        <mc:Fallback xmlns="">
          <p:sp>
            <p:nvSpPr>
              <p:cNvPr id="7" name="Subtitle 1">
                <a:extLst>
                  <a:ext uri="{FF2B5EF4-FFF2-40B4-BE49-F238E27FC236}">
                    <a16:creationId xmlns:a16="http://schemas.microsoft.com/office/drawing/2014/main" id="{16C248AE-74FE-487C-A429-A2E7F84E7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88" y="1124744"/>
                <a:ext cx="9229462" cy="5213412"/>
              </a:xfrm>
              <a:prstGeom prst="rect">
                <a:avLst/>
              </a:prstGeom>
              <a:blipFill>
                <a:blip r:embed="rId3"/>
                <a:stretch>
                  <a:fillRect l="-462" t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AA1E3BF9-C4E1-46E6-B937-E5FC24D06C3F}"/>
                  </a:ext>
                </a:extLst>
              </p:cNvPr>
              <p:cNvSpPr/>
              <p:nvPr/>
            </p:nvSpPr>
            <p:spPr>
              <a:xfrm>
                <a:off x="8230749" y="6378188"/>
                <a:ext cx="85311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1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𝑽𝑫𝑫</m:t>
                    </m:r>
                  </m:oMath>
                </a14:m>
                <a:r>
                  <a:rPr lang="en-US" dirty="0">
                    <a:solidFill>
                      <a:srgbClr val="004291"/>
                    </a:solidFill>
                  </a:rPr>
                  <a:t> [mV]</a:t>
                </a: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AA1E3BF9-C4E1-46E6-B937-E5FC24D06C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749" y="6378188"/>
                <a:ext cx="853119" cy="276999"/>
              </a:xfrm>
              <a:prstGeom prst="rect">
                <a:avLst/>
              </a:prstGeom>
              <a:blipFill>
                <a:blip r:embed="rId4"/>
                <a:stretch>
                  <a:fillRect r="-714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65F6112-CA91-414D-BD4A-A737F4A11AD2}"/>
                  </a:ext>
                </a:extLst>
              </p:cNvPr>
              <p:cNvSpPr/>
              <p:nvPr/>
            </p:nvSpPr>
            <p:spPr>
              <a:xfrm>
                <a:off x="2794013" y="3290500"/>
                <a:ext cx="75052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1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r>
                      <a:rPr lang="de-DE" b="1" i="1" kern="0" baseline="-2500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𝑫𝑯𝑷</m:t>
                    </m:r>
                    <m:r>
                      <a:rPr lang="de-DE" b="1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[C]</a:t>
                </a: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E65F6112-CA91-414D-BD4A-A737F4A11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013" y="3290500"/>
                <a:ext cx="750526" cy="276999"/>
              </a:xfrm>
              <a:prstGeom prst="rect">
                <a:avLst/>
              </a:prstGeom>
              <a:blipFill>
                <a:blip r:embed="rId5"/>
                <a:stretch>
                  <a:fillRect t="-2222" r="-813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2E210952-A8BD-4BE1-A53C-76C6861FED2A}"/>
              </a:ext>
            </a:extLst>
          </p:cNvPr>
          <p:cNvCxnSpPr/>
          <p:nvPr/>
        </p:nvCxnSpPr>
        <p:spPr>
          <a:xfrm>
            <a:off x="4402337" y="6465886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72A22C41-8FDB-4A1B-BDA5-3C614749D493}"/>
              </a:ext>
            </a:extLst>
          </p:cNvPr>
          <p:cNvSpPr/>
          <p:nvPr/>
        </p:nvSpPr>
        <p:spPr>
          <a:xfrm>
            <a:off x="4448944" y="6411001"/>
            <a:ext cx="5309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srgbClr val="004291"/>
                </a:solidFill>
              </a:rPr>
              <a:t>VDD?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2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C2CC609B-4CFB-40B6-A7EF-5E5719EF483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797" y="2132856"/>
            <a:ext cx="5453903" cy="409042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4291"/>
                </a:solidFill>
              </a:rPr>
              <a:t>Measurements</a:t>
            </a: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lgermic</a:t>
            </a:r>
            <a:r>
              <a:rPr lang="en-US" dirty="0"/>
              <a:t> @uni-bonn.de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6C248AE-74FE-487C-A429-A2E7F84E786A}"/>
              </a:ext>
            </a:extLst>
          </p:cNvPr>
          <p:cNvSpPr txBox="1">
            <a:spLocks/>
          </p:cNvSpPr>
          <p:nvPr/>
        </p:nvSpPr>
        <p:spPr>
          <a:xfrm>
            <a:off x="344488" y="1124744"/>
            <a:ext cx="9229462" cy="52134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charset="2"/>
              <a:buChar char="§"/>
            </a:pPr>
            <a:r>
              <a:rPr lang="de-DE" kern="0" dirty="0">
                <a:solidFill>
                  <a:srgbClr val="004291"/>
                </a:solidFill>
              </a:rPr>
              <a:t>Hybrid5.0.10 (DHPT1.1, DCDBv2)</a:t>
            </a:r>
          </a:p>
          <a:p>
            <a:pPr>
              <a:buFont typeface="Wingdings" charset="2"/>
              <a:buChar char="§"/>
            </a:pPr>
            <a:r>
              <a:rPr lang="de-DE" kern="0" dirty="0" err="1">
                <a:solidFill>
                  <a:srgbClr val="004291"/>
                </a:solidFill>
              </a:rPr>
              <a:t>Temp</a:t>
            </a:r>
            <a:r>
              <a:rPr lang="de-DE" kern="0" dirty="0">
                <a:solidFill>
                  <a:srgbClr val="004291"/>
                </a:solidFill>
              </a:rPr>
              <a:t> Sensor </a:t>
            </a:r>
            <a:r>
              <a:rPr lang="de-DE" kern="0" dirty="0" err="1">
                <a:solidFill>
                  <a:srgbClr val="004291"/>
                </a:solidFill>
              </a:rPr>
              <a:t>has</a:t>
            </a:r>
            <a:r>
              <a:rPr lang="de-DE" kern="0" dirty="0">
                <a:solidFill>
                  <a:srgbClr val="004291"/>
                </a:solidFill>
              </a:rPr>
              <a:t> not </a:t>
            </a:r>
            <a:r>
              <a:rPr lang="de-DE" kern="0" dirty="0" err="1">
                <a:solidFill>
                  <a:srgbClr val="004291"/>
                </a:solidFill>
              </a:rPr>
              <a:t>changed</a:t>
            </a:r>
            <a:r>
              <a:rPr lang="de-DE" kern="0" dirty="0">
                <a:solidFill>
                  <a:srgbClr val="004291"/>
                </a:solidFill>
              </a:rPr>
              <a:t> </a:t>
            </a:r>
            <a:r>
              <a:rPr lang="de-DE" kern="0" dirty="0" err="1">
                <a:solidFill>
                  <a:srgbClr val="004291"/>
                </a:solidFill>
              </a:rPr>
              <a:t>since</a:t>
            </a:r>
            <a:r>
              <a:rPr lang="de-DE" kern="0" dirty="0">
                <a:solidFill>
                  <a:srgbClr val="004291"/>
                </a:solidFill>
              </a:rPr>
              <a:t> DHPTv1.0</a:t>
            </a:r>
          </a:p>
          <a:p>
            <a:pPr>
              <a:buFont typeface="Wingdings" charset="2"/>
              <a:buChar char="§"/>
            </a:pPr>
            <a:endParaRPr lang="de-DE" kern="0" dirty="0">
              <a:solidFill>
                <a:srgbClr val="004291"/>
              </a:solidFill>
            </a:endParaRPr>
          </a:p>
          <a:p>
            <a:pPr>
              <a:buFont typeface="Wingdings" charset="2"/>
              <a:buChar char="§"/>
            </a:pPr>
            <a:r>
              <a:rPr lang="de-DE" kern="0" dirty="0">
                <a:solidFill>
                  <a:srgbClr val="004291"/>
                </a:solidFill>
              </a:rPr>
              <a:t>PT100 4-wire </a:t>
            </a:r>
            <a:r>
              <a:rPr lang="de-DE" kern="0" dirty="0" err="1">
                <a:solidFill>
                  <a:srgbClr val="004291"/>
                </a:solidFill>
              </a:rPr>
              <a:t>sensing</a:t>
            </a:r>
            <a:endParaRPr lang="de-DE" kern="0" dirty="0">
              <a:solidFill>
                <a:srgbClr val="004291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de-DE" sz="1600" kern="0" dirty="0">
                <a:solidFill>
                  <a:srgbClr val="004291"/>
                </a:solidFill>
              </a:rPr>
              <a:t>100Ω @ 0°C</a:t>
            </a:r>
          </a:p>
          <a:p>
            <a:pPr lvl="1">
              <a:buFont typeface="Wingdings" charset="2"/>
              <a:buChar char="§"/>
            </a:pPr>
            <a:r>
              <a:rPr lang="de-DE" sz="1600" kern="0" dirty="0">
                <a:solidFill>
                  <a:srgbClr val="004291"/>
                </a:solidFill>
              </a:rPr>
              <a:t>T(R) </a:t>
            </a:r>
            <a:r>
              <a:rPr lang="de-DE" sz="1600" kern="0" dirty="0" err="1">
                <a:solidFill>
                  <a:srgbClr val="004291"/>
                </a:solidFill>
              </a:rPr>
              <a:t>dependency</a:t>
            </a:r>
            <a:endParaRPr lang="de-DE" sz="1600" kern="0" dirty="0">
              <a:solidFill>
                <a:srgbClr val="004291"/>
              </a:solidFill>
            </a:endParaRPr>
          </a:p>
          <a:p>
            <a:pPr>
              <a:buFont typeface="Wingdings" charset="2"/>
              <a:buChar char="§"/>
            </a:pPr>
            <a:endParaRPr lang="de-DE" kern="0" dirty="0">
              <a:solidFill>
                <a:srgbClr val="004291"/>
              </a:solidFill>
            </a:endParaRPr>
          </a:p>
          <a:p>
            <a:pPr>
              <a:buFont typeface="Wingdings" charset="2"/>
              <a:buChar char="§"/>
            </a:pPr>
            <a:endParaRPr lang="en-GB" kern="0" dirty="0">
              <a:solidFill>
                <a:srgbClr val="004291"/>
              </a:solidFill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D99CE71-093F-4AE4-A944-896A49E09F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57" t="26705" r="35025" b="40016"/>
          <a:stretch/>
        </p:blipFill>
        <p:spPr>
          <a:xfrm>
            <a:off x="332050" y="4401496"/>
            <a:ext cx="36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04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4291"/>
                </a:solidFill>
              </a:rPr>
              <a:t>Measurements</a:t>
            </a: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lgermic</a:t>
            </a:r>
            <a:r>
              <a:rPr lang="en-US" dirty="0"/>
              <a:t> @uni-bonn.de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7D3A18D-4488-45A3-B9FE-5D8ECBEDF8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99" y="1676545"/>
            <a:ext cx="7812755" cy="4661611"/>
          </a:xfrm>
          <a:prstGeom prst="rect">
            <a:avLst/>
          </a:prstGeo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6FABC519-622D-4993-AE14-29A21AC73F94}"/>
              </a:ext>
            </a:extLst>
          </p:cNvPr>
          <p:cNvSpPr txBox="1">
            <a:spLocks/>
          </p:cNvSpPr>
          <p:nvPr/>
        </p:nvSpPr>
        <p:spPr>
          <a:xfrm>
            <a:off x="344488" y="1124744"/>
            <a:ext cx="9229462" cy="52134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kern="0" dirty="0">
                <a:solidFill>
                  <a:srgbClr val="004291"/>
                </a:solidFill>
              </a:rPr>
              <a:t>Set chiller temperature from 0C to +50C (increment in 5K steps)</a:t>
            </a:r>
          </a:p>
          <a:p>
            <a:pPr lvl="1">
              <a:buFont typeface="Wingdings" charset="2"/>
              <a:buChar char="§"/>
            </a:pPr>
            <a:r>
              <a:rPr lang="en-US" sz="1600" kern="0" dirty="0">
                <a:solidFill>
                  <a:srgbClr val="004291"/>
                </a:solidFill>
              </a:rPr>
              <a:t>Measured T</a:t>
            </a:r>
            <a:r>
              <a:rPr lang="en-US" sz="1600" kern="0" baseline="-25000" dirty="0">
                <a:solidFill>
                  <a:srgbClr val="004291"/>
                </a:solidFill>
              </a:rPr>
              <a:t>DHP</a:t>
            </a:r>
            <a:r>
              <a:rPr lang="en-US" sz="1600" kern="0" dirty="0">
                <a:solidFill>
                  <a:srgbClr val="004291"/>
                </a:solidFill>
              </a:rPr>
              <a:t>(VDD) with Hybrid5 and ‘true’ T</a:t>
            </a:r>
            <a:r>
              <a:rPr lang="en-US" sz="1600" kern="0" baseline="-25000" dirty="0">
                <a:solidFill>
                  <a:srgbClr val="004291"/>
                </a:solidFill>
              </a:rPr>
              <a:t>PT100</a:t>
            </a:r>
            <a:r>
              <a:rPr lang="en-US" sz="1600" kern="0" dirty="0">
                <a:solidFill>
                  <a:srgbClr val="004291"/>
                </a:solidFill>
              </a:rPr>
              <a:t> with PT100</a:t>
            </a:r>
          </a:p>
          <a:p>
            <a:pPr lvl="1">
              <a:buFont typeface="Wingdings" charset="2"/>
              <a:buChar char="§"/>
            </a:pPr>
            <a:r>
              <a:rPr lang="en-US" sz="1600" kern="0" dirty="0">
                <a:solidFill>
                  <a:srgbClr val="004291"/>
                </a:solidFill>
              </a:rPr>
              <a:t>For each T</a:t>
            </a:r>
            <a:r>
              <a:rPr lang="en-US" sz="1600" kern="0" baseline="-25000" dirty="0">
                <a:solidFill>
                  <a:srgbClr val="004291"/>
                </a:solidFill>
              </a:rPr>
              <a:t>DHP</a:t>
            </a:r>
            <a:r>
              <a:rPr lang="en-US" sz="1600" kern="0" dirty="0">
                <a:solidFill>
                  <a:srgbClr val="004291"/>
                </a:solidFill>
              </a:rPr>
              <a:t>-curve one ‘true’ temperature is assigned</a:t>
            </a:r>
          </a:p>
          <a:p>
            <a:pPr lvl="1">
              <a:buFont typeface="Wingdings" charset="2"/>
              <a:buChar char="§"/>
            </a:pPr>
            <a:endParaRPr lang="en-US" sz="1600" kern="0" dirty="0">
              <a:solidFill>
                <a:srgbClr val="004291"/>
              </a:solidFill>
            </a:endParaRPr>
          </a:p>
          <a:p>
            <a:pPr lvl="1">
              <a:buFont typeface="Wingdings" charset="2"/>
              <a:buChar char="§"/>
            </a:pPr>
            <a:endParaRPr lang="en-US" sz="1600" kern="0" dirty="0">
              <a:solidFill>
                <a:srgbClr val="004291"/>
              </a:solidFill>
            </a:endParaRPr>
          </a:p>
          <a:p>
            <a:pPr marL="0" indent="0">
              <a:buNone/>
            </a:pPr>
            <a:endParaRPr lang="en-US" kern="0" dirty="0">
              <a:solidFill>
                <a:srgbClr val="004291"/>
              </a:solidFill>
            </a:endParaRPr>
          </a:p>
          <a:p>
            <a:endParaRPr lang="en-GB" kern="0" dirty="0">
              <a:solidFill>
                <a:srgbClr val="00429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CD21CA1-CAD2-484D-BC1B-09164DCFFA5C}"/>
              </a:ext>
            </a:extLst>
          </p:cNvPr>
          <p:cNvSpPr/>
          <p:nvPr/>
        </p:nvSpPr>
        <p:spPr>
          <a:xfrm>
            <a:off x="4808984" y="6061157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4291"/>
                </a:solidFill>
              </a:rPr>
              <a:t>VDD [mV]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DBFCAAC-4786-497C-85FB-C90E5F7923EB}"/>
              </a:ext>
            </a:extLst>
          </p:cNvPr>
          <p:cNvSpPr/>
          <p:nvPr/>
        </p:nvSpPr>
        <p:spPr>
          <a:xfrm>
            <a:off x="6341103" y="2347390"/>
            <a:ext cx="6281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4291"/>
                </a:solidFill>
              </a:rPr>
              <a:t>T</a:t>
            </a:r>
            <a:r>
              <a:rPr lang="en-US" sz="1600" baseline="-25000" dirty="0">
                <a:solidFill>
                  <a:srgbClr val="004291"/>
                </a:solidFill>
              </a:rPr>
              <a:t>PT100</a:t>
            </a:r>
          </a:p>
        </p:txBody>
      </p:sp>
      <p:sp>
        <p:nvSpPr>
          <p:cNvPr id="12" name="Geschweifte Klammer rechts 11">
            <a:extLst>
              <a:ext uri="{FF2B5EF4-FFF2-40B4-BE49-F238E27FC236}">
                <a16:creationId xmlns:a16="http://schemas.microsoft.com/office/drawing/2014/main" id="{5C9F1FFB-4419-4FFD-A72E-B622535AD3FE}"/>
              </a:ext>
            </a:extLst>
          </p:cNvPr>
          <p:cNvSpPr/>
          <p:nvPr/>
        </p:nvSpPr>
        <p:spPr>
          <a:xfrm>
            <a:off x="8265368" y="2347390"/>
            <a:ext cx="277000" cy="1369642"/>
          </a:xfrm>
          <a:prstGeom prst="rightBrace">
            <a:avLst/>
          </a:prstGeom>
          <a:ln w="25400">
            <a:solidFill>
              <a:srgbClr val="0042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4291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1E74203-7A9F-43FB-97D0-39815BA6E57D}"/>
              </a:ext>
            </a:extLst>
          </p:cNvPr>
          <p:cNvSpPr/>
          <p:nvPr/>
        </p:nvSpPr>
        <p:spPr>
          <a:xfrm>
            <a:off x="8569858" y="2709045"/>
            <a:ext cx="11863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kern="0" dirty="0">
                <a:solidFill>
                  <a:srgbClr val="004291"/>
                </a:solidFill>
              </a:rPr>
              <a:t>DHP temp higher than chiller temp</a:t>
            </a:r>
            <a:endParaRPr lang="en-US" sz="1600" dirty="0"/>
          </a:p>
        </p:txBody>
      </p:sp>
      <p:sp>
        <p:nvSpPr>
          <p:cNvPr id="14" name="Geschweifte Klammer rechts 13">
            <a:extLst>
              <a:ext uri="{FF2B5EF4-FFF2-40B4-BE49-F238E27FC236}">
                <a16:creationId xmlns:a16="http://schemas.microsoft.com/office/drawing/2014/main" id="{C9651257-4BB0-4394-A05A-64A3E1962D78}"/>
              </a:ext>
            </a:extLst>
          </p:cNvPr>
          <p:cNvSpPr/>
          <p:nvPr/>
        </p:nvSpPr>
        <p:spPr>
          <a:xfrm>
            <a:off x="8265368" y="3717032"/>
            <a:ext cx="277000" cy="881088"/>
          </a:xfrm>
          <a:prstGeom prst="rightBrace">
            <a:avLst/>
          </a:prstGeom>
          <a:ln w="25400">
            <a:solidFill>
              <a:srgbClr val="0042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429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6EDCCDD-A14F-4A81-9257-B3F6A8255EAF}"/>
              </a:ext>
            </a:extLst>
          </p:cNvPr>
          <p:cNvSpPr/>
          <p:nvPr/>
        </p:nvSpPr>
        <p:spPr>
          <a:xfrm>
            <a:off x="8553400" y="3718773"/>
            <a:ext cx="11863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kern="0" dirty="0">
                <a:solidFill>
                  <a:srgbClr val="004291"/>
                </a:solidFill>
              </a:rPr>
              <a:t>DHP temp lower than chiller temp</a:t>
            </a:r>
            <a:endParaRPr lang="en-US" sz="1600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B64F5AF-9B7C-4B80-9A5E-A44CAFA5C0C7}"/>
              </a:ext>
            </a:extLst>
          </p:cNvPr>
          <p:cNvSpPr/>
          <p:nvPr/>
        </p:nvSpPr>
        <p:spPr>
          <a:xfrm rot="16200000">
            <a:off x="1244435" y="3799051"/>
            <a:ext cx="8034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4291"/>
                </a:solidFill>
              </a:rPr>
              <a:t>T</a:t>
            </a:r>
            <a:r>
              <a:rPr lang="en-US" sz="1600" baseline="-25000" dirty="0">
                <a:solidFill>
                  <a:srgbClr val="004291"/>
                </a:solidFill>
              </a:rPr>
              <a:t>DHP</a:t>
            </a:r>
            <a:r>
              <a:rPr lang="en-US" sz="1600" dirty="0">
                <a:solidFill>
                  <a:srgbClr val="004291"/>
                </a:solidFill>
              </a:rPr>
              <a:t> [C]</a:t>
            </a:r>
          </a:p>
        </p:txBody>
      </p:sp>
    </p:spTree>
    <p:extLst>
      <p:ext uri="{BB962C8B-B14F-4D97-AF65-F5344CB8AC3E}">
        <p14:creationId xmlns:p14="http://schemas.microsoft.com/office/powerpoint/2010/main" val="3039248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4291"/>
                </a:solidFill>
              </a:rPr>
              <a:t>Measurements</a:t>
            </a: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lgermic</a:t>
            </a:r>
            <a:r>
              <a:rPr lang="en-US" dirty="0"/>
              <a:t> @uni-bonn.de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7D3A18D-4488-45A3-B9FE-5D8ECBEDF8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4" y="1676545"/>
            <a:ext cx="7812755" cy="4661610"/>
          </a:xfrm>
          <a:prstGeom prst="rect">
            <a:avLst/>
          </a:prstGeo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5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ubtitle 1">
                <a:extLst>
                  <a:ext uri="{FF2B5EF4-FFF2-40B4-BE49-F238E27FC236}">
                    <a16:creationId xmlns:a16="http://schemas.microsoft.com/office/drawing/2014/main" id="{6FABC519-622D-4993-AE14-29A21AC73F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4488" y="1124744"/>
                <a:ext cx="9229462" cy="521341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ＭＳ Ｐゴシック" charset="0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i="1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buFont typeface="Wingdings" charset="2"/>
                  <a:buChar char="§"/>
                </a:pPr>
                <a:r>
                  <a:rPr lang="en-US" kern="0" dirty="0">
                    <a:solidFill>
                      <a:srgbClr val="004291"/>
                    </a:solidFill>
                  </a:rPr>
                  <a:t>Curve parameters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b="0" i="0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m:rPr>
                        <m:sty m:val="p"/>
                      </m:rPr>
                      <a:rPr lang="de-DE" b="0" i="0" kern="0" baseline="-2500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DHP</m:t>
                    </m:r>
                    <m:r>
                      <a:rPr lang="de-DE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de-DE" b="0" i="1" kern="0" smtClean="0">
                        <a:solidFill>
                          <a:srgbClr val="004291"/>
                        </a:solidFill>
                        <a:latin typeface="Cambria Math" panose="02040503050406030204" pitchFamily="18" charset="0"/>
                      </a:rPr>
                      <m:t>𝑉𝐷𝐷</m:t>
                    </m:r>
                  </m:oMath>
                </a14:m>
                <a:endParaRPr lang="en-US" kern="0" dirty="0">
                  <a:solidFill>
                    <a:srgbClr val="004291"/>
                  </a:solidFill>
                </a:endParaRPr>
              </a:p>
              <a:p>
                <a:pPr lvl="1">
                  <a:buFont typeface="Wingdings" charset="2"/>
                  <a:buChar char="§"/>
                </a:pPr>
                <a:r>
                  <a:rPr lang="de-DE" sz="1600" kern="0" dirty="0" err="1">
                    <a:solidFill>
                      <a:srgbClr val="004291"/>
                    </a:solidFill>
                  </a:rPr>
                  <a:t>Intercept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b </a:t>
                </a:r>
                <a:r>
                  <a:rPr lang="de-DE" sz="1600" u="sng" kern="0" dirty="0" err="1">
                    <a:solidFill>
                      <a:srgbClr val="004291"/>
                    </a:solidFill>
                  </a:rPr>
                  <a:t>does</a:t>
                </a:r>
                <a:r>
                  <a:rPr lang="de-DE" sz="1600" u="sng" kern="0" dirty="0">
                    <a:solidFill>
                      <a:srgbClr val="004291"/>
                    </a:solidFill>
                  </a:rPr>
                  <a:t> not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supply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any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information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since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real VDD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unknown</a:t>
                </a:r>
                <a:endParaRPr lang="en-US" sz="1600" kern="0" dirty="0">
                  <a:solidFill>
                    <a:srgbClr val="004291"/>
                  </a:solidFill>
                </a:endParaRPr>
              </a:p>
              <a:p>
                <a:pPr lvl="1">
                  <a:buFont typeface="Wingdings" charset="2"/>
                  <a:buChar char="§"/>
                </a:pPr>
                <a:r>
                  <a:rPr lang="de-DE" sz="1600" kern="0" dirty="0" err="1">
                    <a:solidFill>
                      <a:srgbClr val="004291"/>
                    </a:solidFill>
                  </a:rPr>
                  <a:t>Slope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m </a:t>
                </a:r>
                <a:r>
                  <a:rPr lang="de-DE" sz="1600" u="sng" kern="0" dirty="0" err="1">
                    <a:solidFill>
                      <a:srgbClr val="004291"/>
                    </a:solidFill>
                  </a:rPr>
                  <a:t>does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supply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information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, but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errors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are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</a:t>
                </a:r>
                <a:r>
                  <a:rPr lang="de-DE" sz="1600" kern="0" dirty="0" err="1">
                    <a:solidFill>
                      <a:srgbClr val="004291"/>
                    </a:solidFill>
                  </a:rPr>
                  <a:t>to</a:t>
                </a:r>
                <a:r>
                  <a:rPr lang="de-DE" sz="1600" kern="0" dirty="0">
                    <a:solidFill>
                      <a:srgbClr val="004291"/>
                    </a:solidFill>
                  </a:rPr>
                  <a:t> large!</a:t>
                </a:r>
                <a:endParaRPr lang="en-US" sz="1600" kern="0" dirty="0">
                  <a:solidFill>
                    <a:srgbClr val="004291"/>
                  </a:solidFill>
                </a:endParaRPr>
              </a:p>
              <a:p>
                <a:pPr lvl="1">
                  <a:buFont typeface="Wingdings" charset="2"/>
                  <a:buChar char="§"/>
                </a:pPr>
                <a:endParaRPr lang="en-US" sz="1600" kern="0" dirty="0">
                  <a:solidFill>
                    <a:srgbClr val="004291"/>
                  </a:solidFill>
                </a:endParaRPr>
              </a:p>
              <a:p>
                <a:pPr marL="0" indent="0">
                  <a:buNone/>
                </a:pPr>
                <a:endParaRPr lang="en-US" kern="0" dirty="0">
                  <a:solidFill>
                    <a:srgbClr val="004291"/>
                  </a:solidFill>
                </a:endParaRPr>
              </a:p>
              <a:p>
                <a:endParaRPr lang="en-GB" kern="0" dirty="0">
                  <a:solidFill>
                    <a:srgbClr val="004291"/>
                  </a:solidFill>
                </a:endParaRPr>
              </a:p>
            </p:txBody>
          </p:sp>
        </mc:Choice>
        <mc:Fallback xmlns="">
          <p:sp>
            <p:nvSpPr>
              <p:cNvPr id="7" name="Subtitle 1">
                <a:extLst>
                  <a:ext uri="{FF2B5EF4-FFF2-40B4-BE49-F238E27FC236}">
                    <a16:creationId xmlns:a16="http://schemas.microsoft.com/office/drawing/2014/main" id="{6FABC519-622D-4993-AE14-29A21AC73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88" y="1124744"/>
                <a:ext cx="9229462" cy="5213412"/>
              </a:xfrm>
              <a:prstGeom prst="rect">
                <a:avLst/>
              </a:prstGeom>
              <a:blipFill>
                <a:blip r:embed="rId3"/>
                <a:stretch>
                  <a:fillRect l="-594" t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5EF9DED9-1E27-4897-B738-50171258A71C}"/>
                  </a:ext>
                </a:extLst>
              </p:cNvPr>
              <p:cNvSpPr/>
              <p:nvPr/>
            </p:nvSpPr>
            <p:spPr>
              <a:xfrm rot="16200000">
                <a:off x="1022673" y="3646265"/>
                <a:ext cx="95891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00" b="0" i="0" kern="0" smtClean="0">
                          <a:solidFill>
                            <a:srgbClr val="004291"/>
                          </a:solidFill>
                          <a:latin typeface="Cambria Math" panose="02040503050406030204" pitchFamily="18" charset="0"/>
                        </a:rPr>
                        <m:t>slope</m:t>
                      </m:r>
                      <m:r>
                        <a:rPr lang="de-DE" sz="1600" b="0" i="0" kern="0" smtClean="0">
                          <a:solidFill>
                            <a:srgbClr val="00429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00" b="0" i="0" kern="0" smtClean="0">
                          <a:solidFill>
                            <a:srgbClr val="004291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de-DE" sz="1600" b="0" i="0" kern="0" smtClean="0">
                          <a:solidFill>
                            <a:srgbClr val="00429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>
                  <a:solidFill>
                    <a:srgbClr val="004291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5EF9DED9-1E27-4897-B738-50171258A7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022673" y="3646265"/>
                <a:ext cx="958917" cy="338554"/>
              </a:xfrm>
              <a:prstGeom prst="rect">
                <a:avLst/>
              </a:prstGeom>
              <a:blipFill>
                <a:blip r:embed="rId4"/>
                <a:stretch>
                  <a:fillRect r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CCD21CA1-CAD2-484D-BC1B-09164DCFFA5C}"/>
              </a:ext>
            </a:extLst>
          </p:cNvPr>
          <p:cNvSpPr/>
          <p:nvPr/>
        </p:nvSpPr>
        <p:spPr>
          <a:xfrm>
            <a:off x="4977509" y="6061157"/>
            <a:ext cx="9071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4291"/>
                </a:solidFill>
              </a:rPr>
              <a:t>T</a:t>
            </a:r>
            <a:r>
              <a:rPr lang="en-US" sz="1600" baseline="-25000" dirty="0">
                <a:solidFill>
                  <a:srgbClr val="004291"/>
                </a:solidFill>
              </a:rPr>
              <a:t>PT100</a:t>
            </a:r>
            <a:r>
              <a:rPr lang="en-US" sz="1600" dirty="0">
                <a:solidFill>
                  <a:srgbClr val="004291"/>
                </a:solidFill>
              </a:rPr>
              <a:t> [C]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DBFCAAC-4786-497C-85FB-C90E5F7923EB}"/>
              </a:ext>
            </a:extLst>
          </p:cNvPr>
          <p:cNvSpPr/>
          <p:nvPr/>
        </p:nvSpPr>
        <p:spPr>
          <a:xfrm rot="16200000">
            <a:off x="8290192" y="3646266"/>
            <a:ext cx="1091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b="0" dirty="0" err="1">
                <a:solidFill>
                  <a:srgbClr val="004291"/>
                </a:solidFill>
              </a:rPr>
              <a:t>Intersept</a:t>
            </a:r>
            <a:r>
              <a:rPr lang="de-DE" sz="1600" b="0" dirty="0">
                <a:solidFill>
                  <a:srgbClr val="004291"/>
                </a:solidFill>
              </a:rPr>
              <a:t> b</a:t>
            </a:r>
            <a:endParaRPr lang="en-US" sz="1600" dirty="0">
              <a:solidFill>
                <a:srgbClr val="00429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6EF114C-7B59-42ED-8AF8-5AF4BC127190}"/>
              </a:ext>
            </a:extLst>
          </p:cNvPr>
          <p:cNvSpPr/>
          <p:nvPr/>
        </p:nvSpPr>
        <p:spPr>
          <a:xfrm>
            <a:off x="3368824" y="4941168"/>
            <a:ext cx="9166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4291"/>
                </a:solidFill>
              </a:rPr>
              <a:t>m(T</a:t>
            </a:r>
            <a:r>
              <a:rPr lang="en-US" sz="1600" baseline="-25000" dirty="0">
                <a:solidFill>
                  <a:srgbClr val="004291"/>
                </a:solidFill>
              </a:rPr>
              <a:t>PT100</a:t>
            </a:r>
            <a:r>
              <a:rPr lang="en-US" sz="1600" dirty="0">
                <a:solidFill>
                  <a:srgbClr val="004291"/>
                </a:solidFill>
              </a:rPr>
              <a:t>)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14C0165-B6C0-4348-AA46-5D2FA8A45C1F}"/>
              </a:ext>
            </a:extLst>
          </p:cNvPr>
          <p:cNvSpPr/>
          <p:nvPr/>
        </p:nvSpPr>
        <p:spPr>
          <a:xfrm>
            <a:off x="6321152" y="4937885"/>
            <a:ext cx="8605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4291"/>
                </a:solidFill>
              </a:rPr>
              <a:t>b(T</a:t>
            </a:r>
            <a:r>
              <a:rPr lang="en-US" sz="1600" baseline="-25000" dirty="0">
                <a:solidFill>
                  <a:srgbClr val="004291"/>
                </a:solidFill>
              </a:rPr>
              <a:t>PT100</a:t>
            </a:r>
            <a:r>
              <a:rPr lang="en-US" sz="1600" dirty="0">
                <a:solidFill>
                  <a:srgbClr val="00429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8613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4291"/>
                </a:solidFill>
              </a:rPr>
              <a:t>Measurements</a:t>
            </a: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lgermic</a:t>
            </a:r>
            <a:r>
              <a:rPr lang="en-US" dirty="0"/>
              <a:t> @uni-bonn.de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7D3A18D-4488-45A3-B9FE-5D8ECBEDF8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5" y="1676545"/>
            <a:ext cx="7812753" cy="4661610"/>
          </a:xfrm>
          <a:prstGeom prst="rect">
            <a:avLst/>
          </a:prstGeo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6FABC519-622D-4993-AE14-29A21AC73F94}"/>
              </a:ext>
            </a:extLst>
          </p:cNvPr>
          <p:cNvSpPr txBox="1">
            <a:spLocks/>
          </p:cNvSpPr>
          <p:nvPr/>
        </p:nvSpPr>
        <p:spPr>
          <a:xfrm>
            <a:off x="344488" y="1124744"/>
            <a:ext cx="9229462" cy="52134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charset="2"/>
              <a:buChar char="§"/>
            </a:pPr>
            <a:r>
              <a:rPr lang="de-DE" kern="0" dirty="0" err="1">
                <a:solidFill>
                  <a:srgbClr val="004291"/>
                </a:solidFill>
              </a:rPr>
              <a:t>Calibration</a:t>
            </a:r>
            <a:r>
              <a:rPr lang="de-DE" kern="0" dirty="0">
                <a:solidFill>
                  <a:srgbClr val="004291"/>
                </a:solidFill>
              </a:rPr>
              <a:t> </a:t>
            </a:r>
            <a:r>
              <a:rPr lang="de-DE" kern="0" dirty="0" err="1">
                <a:solidFill>
                  <a:srgbClr val="004291"/>
                </a:solidFill>
              </a:rPr>
              <a:t>curve</a:t>
            </a:r>
            <a:r>
              <a:rPr lang="de-DE" kern="0" dirty="0">
                <a:solidFill>
                  <a:srgbClr val="004291"/>
                </a:solidFill>
              </a:rPr>
              <a:t> </a:t>
            </a:r>
            <a:r>
              <a:rPr lang="de-DE" kern="0" dirty="0" err="1">
                <a:solidFill>
                  <a:srgbClr val="004291"/>
                </a:solidFill>
              </a:rPr>
              <a:t>for</a:t>
            </a:r>
            <a:r>
              <a:rPr lang="de-DE" kern="0" dirty="0">
                <a:solidFill>
                  <a:srgbClr val="004291"/>
                </a:solidFill>
              </a:rPr>
              <a:t> T</a:t>
            </a:r>
            <a:r>
              <a:rPr lang="de-DE" kern="0" baseline="-25000" dirty="0">
                <a:solidFill>
                  <a:srgbClr val="004291"/>
                </a:solidFill>
              </a:rPr>
              <a:t>DHP</a:t>
            </a:r>
            <a:r>
              <a:rPr lang="de-DE" kern="0" dirty="0">
                <a:solidFill>
                  <a:srgbClr val="004291"/>
                </a:solidFill>
              </a:rPr>
              <a:t> </a:t>
            </a:r>
            <a:r>
              <a:rPr lang="de-DE" kern="0" dirty="0" err="1">
                <a:solidFill>
                  <a:srgbClr val="004291"/>
                </a:solidFill>
              </a:rPr>
              <a:t>vs</a:t>
            </a:r>
            <a:r>
              <a:rPr lang="de-DE" kern="0" dirty="0">
                <a:solidFill>
                  <a:srgbClr val="004291"/>
                </a:solidFill>
              </a:rPr>
              <a:t> T</a:t>
            </a:r>
            <a:r>
              <a:rPr lang="de-DE" kern="0" baseline="-25000" dirty="0">
                <a:solidFill>
                  <a:srgbClr val="004291"/>
                </a:solidFill>
              </a:rPr>
              <a:t>PT100</a:t>
            </a:r>
            <a:r>
              <a:rPr lang="de-DE" kern="0" dirty="0">
                <a:solidFill>
                  <a:srgbClr val="004291"/>
                </a:solidFill>
              </a:rPr>
              <a:t> @VDD=1.2V</a:t>
            </a:r>
          </a:p>
          <a:p>
            <a:pPr lvl="1">
              <a:buFont typeface="Wingdings" charset="2"/>
              <a:buChar char="§"/>
            </a:pPr>
            <a:r>
              <a:rPr lang="de-DE" sz="1600" kern="0" dirty="0">
                <a:solidFill>
                  <a:srgbClr val="004291"/>
                </a:solidFill>
              </a:rPr>
              <a:t>T</a:t>
            </a:r>
            <a:r>
              <a:rPr lang="de-DE" sz="1600" kern="0" baseline="-25000" dirty="0">
                <a:solidFill>
                  <a:srgbClr val="004291"/>
                </a:solidFill>
              </a:rPr>
              <a:t>DHP</a:t>
            </a:r>
            <a:r>
              <a:rPr lang="de-DE" sz="1600" kern="0" dirty="0">
                <a:solidFill>
                  <a:srgbClr val="004291"/>
                </a:solidFill>
              </a:rPr>
              <a:t>(T</a:t>
            </a:r>
            <a:r>
              <a:rPr lang="de-DE" sz="1600" kern="0" baseline="-25000" dirty="0">
                <a:solidFill>
                  <a:srgbClr val="004291"/>
                </a:solidFill>
              </a:rPr>
              <a:t>PT100</a:t>
            </a:r>
            <a:r>
              <a:rPr lang="de-DE" sz="1600" kern="0" dirty="0">
                <a:solidFill>
                  <a:srgbClr val="004291"/>
                </a:solidFill>
              </a:rPr>
              <a:t>) = 12.0(3) + 1.07(3) x T</a:t>
            </a:r>
            <a:r>
              <a:rPr lang="de-DE" sz="1600" kern="0" baseline="-25000" dirty="0">
                <a:solidFill>
                  <a:srgbClr val="004291"/>
                </a:solidFill>
              </a:rPr>
              <a:t>PT100</a:t>
            </a:r>
            <a:endParaRPr lang="en-US" sz="1600" kern="0" baseline="-25000" dirty="0">
              <a:solidFill>
                <a:srgbClr val="004291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1600" kern="0" dirty="0">
                <a:solidFill>
                  <a:srgbClr val="004291"/>
                </a:solidFill>
              </a:rPr>
              <a:t>Offset of +12</a:t>
            </a:r>
            <a:r>
              <a:rPr lang="de-DE" sz="1600" kern="0" dirty="0">
                <a:solidFill>
                  <a:srgbClr val="004291"/>
                </a:solidFill>
              </a:rPr>
              <a:t>C : DHP </a:t>
            </a:r>
            <a:r>
              <a:rPr lang="de-DE" sz="1600" kern="0" dirty="0" err="1">
                <a:solidFill>
                  <a:srgbClr val="004291"/>
                </a:solidFill>
              </a:rPr>
              <a:t>temperature</a:t>
            </a:r>
            <a:r>
              <a:rPr lang="de-DE" sz="1600" kern="0" dirty="0">
                <a:solidFill>
                  <a:srgbClr val="004291"/>
                </a:solidFill>
              </a:rPr>
              <a:t> </a:t>
            </a:r>
            <a:r>
              <a:rPr lang="de-DE" sz="1600" kern="0" dirty="0" err="1">
                <a:solidFill>
                  <a:srgbClr val="004291"/>
                </a:solidFill>
              </a:rPr>
              <a:t>measurement</a:t>
            </a:r>
            <a:r>
              <a:rPr lang="de-DE" sz="1600" kern="0" dirty="0">
                <a:solidFill>
                  <a:srgbClr val="004291"/>
                </a:solidFill>
              </a:rPr>
              <a:t> </a:t>
            </a:r>
            <a:r>
              <a:rPr lang="de-DE" sz="1600" kern="0" dirty="0" err="1">
                <a:solidFill>
                  <a:srgbClr val="004291"/>
                </a:solidFill>
              </a:rPr>
              <a:t>returns</a:t>
            </a:r>
            <a:r>
              <a:rPr lang="de-DE" sz="1600" kern="0" dirty="0">
                <a:solidFill>
                  <a:srgbClr val="004291"/>
                </a:solidFill>
              </a:rPr>
              <a:t> </a:t>
            </a:r>
            <a:r>
              <a:rPr lang="de-DE" sz="1600" kern="0" dirty="0" err="1">
                <a:solidFill>
                  <a:srgbClr val="004291"/>
                </a:solidFill>
              </a:rPr>
              <a:t>higher</a:t>
            </a:r>
            <a:r>
              <a:rPr lang="de-DE" sz="1600" kern="0" dirty="0">
                <a:solidFill>
                  <a:srgbClr val="004291"/>
                </a:solidFill>
              </a:rPr>
              <a:t> </a:t>
            </a:r>
            <a:r>
              <a:rPr lang="de-DE" sz="1600" kern="0" dirty="0" err="1">
                <a:solidFill>
                  <a:srgbClr val="004291"/>
                </a:solidFill>
              </a:rPr>
              <a:t>values</a:t>
            </a:r>
            <a:endParaRPr lang="en-US" sz="1600" kern="0" dirty="0">
              <a:solidFill>
                <a:srgbClr val="004291"/>
              </a:solidFill>
            </a:endParaRPr>
          </a:p>
          <a:p>
            <a:pPr marL="0" indent="0">
              <a:buNone/>
            </a:pPr>
            <a:endParaRPr lang="en-US" kern="0" dirty="0">
              <a:solidFill>
                <a:srgbClr val="004291"/>
              </a:solidFill>
            </a:endParaRPr>
          </a:p>
          <a:p>
            <a:endParaRPr lang="en-GB" kern="0" dirty="0">
              <a:solidFill>
                <a:srgbClr val="00429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EF9DED9-1E27-4897-B738-50171258A71C}"/>
              </a:ext>
            </a:extLst>
          </p:cNvPr>
          <p:cNvSpPr/>
          <p:nvPr/>
        </p:nvSpPr>
        <p:spPr>
          <a:xfrm rot="16200000">
            <a:off x="1100421" y="3646265"/>
            <a:ext cx="8034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4291"/>
                </a:solidFill>
              </a:rPr>
              <a:t>T</a:t>
            </a:r>
            <a:r>
              <a:rPr lang="en-US" sz="1600" baseline="-25000" dirty="0">
                <a:solidFill>
                  <a:srgbClr val="004291"/>
                </a:solidFill>
              </a:rPr>
              <a:t>DHP</a:t>
            </a:r>
            <a:r>
              <a:rPr lang="en-US" sz="1600" dirty="0">
                <a:solidFill>
                  <a:srgbClr val="004291"/>
                </a:solidFill>
              </a:rPr>
              <a:t> [C]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CD21CA1-CAD2-484D-BC1B-09164DCFFA5C}"/>
              </a:ext>
            </a:extLst>
          </p:cNvPr>
          <p:cNvSpPr/>
          <p:nvPr/>
        </p:nvSpPr>
        <p:spPr>
          <a:xfrm>
            <a:off x="4977509" y="6061157"/>
            <a:ext cx="9071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004291"/>
                </a:solidFill>
              </a:rPr>
              <a:t>T</a:t>
            </a:r>
            <a:r>
              <a:rPr lang="en-US" sz="1600" i="1" baseline="-25000" dirty="0">
                <a:solidFill>
                  <a:srgbClr val="004291"/>
                </a:solidFill>
              </a:rPr>
              <a:t>PT100</a:t>
            </a:r>
            <a:r>
              <a:rPr lang="en-US" sz="1600" i="1" dirty="0">
                <a:solidFill>
                  <a:srgbClr val="004291"/>
                </a:solidFill>
              </a:rPr>
              <a:t> [C]</a:t>
            </a:r>
          </a:p>
        </p:txBody>
      </p:sp>
    </p:spTree>
    <p:extLst>
      <p:ext uri="{BB962C8B-B14F-4D97-AF65-F5344CB8AC3E}">
        <p14:creationId xmlns:p14="http://schemas.microsoft.com/office/powerpoint/2010/main" val="113244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AD68813D-522F-4D5C-BEC8-52E527AE96B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807" y="2578744"/>
            <a:ext cx="6300689" cy="375941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4291"/>
                </a:solidFill>
              </a:rPr>
              <a:t>Conclusion</a:t>
            </a:r>
            <a:endParaRPr lang="en-GB" dirty="0">
              <a:solidFill>
                <a:srgbClr val="004291"/>
              </a:solidFill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lgermic</a:t>
            </a:r>
            <a:r>
              <a:rPr lang="en-US" dirty="0"/>
              <a:t> @uni-bonn.de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6C248AE-74FE-487C-A429-A2E7F84E786A}"/>
              </a:ext>
            </a:extLst>
          </p:cNvPr>
          <p:cNvSpPr txBox="1">
            <a:spLocks/>
          </p:cNvSpPr>
          <p:nvPr/>
        </p:nvSpPr>
        <p:spPr>
          <a:xfrm>
            <a:off x="344488" y="1124744"/>
            <a:ext cx="9229462" cy="52134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charset="2"/>
              <a:buChar char="§"/>
            </a:pPr>
            <a:r>
              <a:rPr lang="de-DE" kern="0" dirty="0">
                <a:solidFill>
                  <a:srgbClr val="004291"/>
                </a:solidFill>
              </a:rPr>
              <a:t>DHP </a:t>
            </a:r>
            <a:r>
              <a:rPr lang="de-DE" kern="0" dirty="0" err="1">
                <a:solidFill>
                  <a:srgbClr val="004291"/>
                </a:solidFill>
              </a:rPr>
              <a:t>temperature</a:t>
            </a:r>
            <a:r>
              <a:rPr lang="de-DE" kern="0" dirty="0">
                <a:solidFill>
                  <a:srgbClr val="004291"/>
                </a:solidFill>
              </a:rPr>
              <a:t> </a:t>
            </a:r>
            <a:r>
              <a:rPr lang="de-DE" kern="0" dirty="0" err="1">
                <a:solidFill>
                  <a:srgbClr val="004291"/>
                </a:solidFill>
              </a:rPr>
              <a:t>read</a:t>
            </a:r>
            <a:r>
              <a:rPr lang="de-DE" kern="0" dirty="0">
                <a:solidFill>
                  <a:srgbClr val="004291"/>
                </a:solidFill>
              </a:rPr>
              <a:t>-out </a:t>
            </a:r>
            <a:r>
              <a:rPr lang="de-DE" kern="0" dirty="0" err="1">
                <a:solidFill>
                  <a:srgbClr val="004291"/>
                </a:solidFill>
              </a:rPr>
              <a:t>withou</a:t>
            </a:r>
            <a:r>
              <a:rPr lang="de-DE" kern="0" dirty="0">
                <a:solidFill>
                  <a:srgbClr val="004291"/>
                </a:solidFill>
              </a:rPr>
              <a:t> VDD </a:t>
            </a:r>
            <a:r>
              <a:rPr lang="de-DE" kern="0" dirty="0" err="1">
                <a:solidFill>
                  <a:srgbClr val="004291"/>
                </a:solidFill>
              </a:rPr>
              <a:t>sensing</a:t>
            </a:r>
            <a:r>
              <a:rPr lang="de-DE" kern="0" dirty="0">
                <a:solidFill>
                  <a:srgbClr val="004291"/>
                </a:solidFill>
              </a:rPr>
              <a:t> not possible</a:t>
            </a:r>
          </a:p>
          <a:p>
            <a:pPr>
              <a:buFont typeface="Wingdings" charset="2"/>
              <a:buChar char="§"/>
            </a:pPr>
            <a:r>
              <a:rPr lang="de-DE" kern="0" dirty="0">
                <a:solidFill>
                  <a:srgbClr val="004291"/>
                </a:solidFill>
              </a:rPr>
              <a:t>DHP </a:t>
            </a:r>
            <a:r>
              <a:rPr lang="de-DE" kern="0" dirty="0" err="1">
                <a:solidFill>
                  <a:srgbClr val="004291"/>
                </a:solidFill>
              </a:rPr>
              <a:t>temperature</a:t>
            </a:r>
            <a:r>
              <a:rPr lang="de-DE" kern="0" dirty="0">
                <a:solidFill>
                  <a:srgbClr val="004291"/>
                </a:solidFill>
              </a:rPr>
              <a:t> </a:t>
            </a:r>
            <a:r>
              <a:rPr lang="de-DE" kern="0" dirty="0" err="1">
                <a:solidFill>
                  <a:srgbClr val="004291"/>
                </a:solidFill>
              </a:rPr>
              <a:t>calibration</a:t>
            </a:r>
            <a:r>
              <a:rPr lang="de-DE" kern="0" dirty="0">
                <a:solidFill>
                  <a:srgbClr val="004291"/>
                </a:solidFill>
              </a:rPr>
              <a:t> </a:t>
            </a:r>
            <a:r>
              <a:rPr lang="de-DE" kern="0" dirty="0" err="1">
                <a:solidFill>
                  <a:srgbClr val="004291"/>
                </a:solidFill>
              </a:rPr>
              <a:t>yields</a:t>
            </a:r>
            <a:r>
              <a:rPr lang="de-DE" kern="0" dirty="0">
                <a:solidFill>
                  <a:srgbClr val="004291"/>
                </a:solidFill>
              </a:rPr>
              <a:t> </a:t>
            </a:r>
            <a:r>
              <a:rPr lang="de-DE" kern="0" dirty="0" err="1">
                <a:solidFill>
                  <a:srgbClr val="004291"/>
                </a:solidFill>
              </a:rPr>
              <a:t>offset</a:t>
            </a:r>
            <a:r>
              <a:rPr lang="de-DE" kern="0" dirty="0">
                <a:solidFill>
                  <a:srgbClr val="004291"/>
                </a:solidFill>
              </a:rPr>
              <a:t> </a:t>
            </a:r>
            <a:r>
              <a:rPr lang="de-DE" kern="0" dirty="0" err="1">
                <a:solidFill>
                  <a:srgbClr val="004291"/>
                </a:solidFill>
              </a:rPr>
              <a:t>of</a:t>
            </a:r>
            <a:r>
              <a:rPr lang="de-DE" kern="0" dirty="0">
                <a:solidFill>
                  <a:srgbClr val="004291"/>
                </a:solidFill>
              </a:rPr>
              <a:t> +12C @ VDD=1.2V</a:t>
            </a:r>
          </a:p>
          <a:p>
            <a:pPr marL="0" indent="0">
              <a:buNone/>
            </a:pPr>
            <a:r>
              <a:rPr lang="de-DE" kern="0" dirty="0">
                <a:solidFill>
                  <a:srgbClr val="004291"/>
                </a:solidFill>
              </a:rPr>
              <a:t> </a:t>
            </a:r>
          </a:p>
          <a:p>
            <a:pPr>
              <a:buFont typeface="Wingdings" charset="2"/>
              <a:buChar char="§"/>
            </a:pPr>
            <a:r>
              <a:rPr lang="en-US" kern="0" dirty="0">
                <a:solidFill>
                  <a:srgbClr val="004291"/>
                </a:solidFill>
              </a:rPr>
              <a:t>DHP temperatures measurements returns higher values</a:t>
            </a:r>
          </a:p>
          <a:p>
            <a:pPr lvl="1">
              <a:buFont typeface="Wingdings" charset="2"/>
              <a:buChar char="§"/>
            </a:pPr>
            <a:r>
              <a:rPr lang="en-US" sz="1600" kern="0" dirty="0">
                <a:solidFill>
                  <a:srgbClr val="004291"/>
                </a:solidFill>
              </a:rPr>
              <a:t>Due to voltage drop the DHP temperature measurement returns significantly higher values than the real temperature.</a:t>
            </a:r>
          </a:p>
          <a:p>
            <a:pPr lvl="1">
              <a:buFont typeface="Wingdings" charset="2"/>
              <a:buChar char="§"/>
            </a:pPr>
            <a:endParaRPr lang="en-US" sz="1600" kern="0" dirty="0">
              <a:solidFill>
                <a:srgbClr val="004291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1600" kern="0" dirty="0">
                <a:solidFill>
                  <a:srgbClr val="004291"/>
                </a:solidFill>
              </a:rPr>
              <a:t>Overestimation -&gt; </a:t>
            </a:r>
          </a:p>
          <a:p>
            <a:pPr marL="457200" indent="-457200">
              <a:buFont typeface="+mj-lt"/>
              <a:buAutoNum type="arabicPeriod"/>
            </a:pPr>
            <a:endParaRPr lang="en-US" kern="0" dirty="0">
              <a:solidFill>
                <a:srgbClr val="004291"/>
              </a:solidFill>
            </a:endParaRPr>
          </a:p>
          <a:p>
            <a:endParaRPr lang="en-GB" kern="0" dirty="0">
              <a:solidFill>
                <a:srgbClr val="00429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9C84BE6-3F91-4B2E-BE3B-6D1F8482BFCE}"/>
              </a:ext>
            </a:extLst>
          </p:cNvPr>
          <p:cNvSpPr/>
          <p:nvPr/>
        </p:nvSpPr>
        <p:spPr>
          <a:xfrm>
            <a:off x="5889697" y="6184267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4291"/>
                </a:solidFill>
              </a:rPr>
              <a:t>VDD [mV]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DD1C71B-B35A-4721-8883-5E07653E1A96}"/>
              </a:ext>
            </a:extLst>
          </p:cNvPr>
          <p:cNvSpPr/>
          <p:nvPr/>
        </p:nvSpPr>
        <p:spPr>
          <a:xfrm rot="16200000">
            <a:off x="3064381" y="4165493"/>
            <a:ext cx="8034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4291"/>
                </a:solidFill>
              </a:rPr>
              <a:t>T</a:t>
            </a:r>
            <a:r>
              <a:rPr lang="en-US" sz="1600" baseline="-25000" dirty="0">
                <a:solidFill>
                  <a:srgbClr val="004291"/>
                </a:solidFill>
              </a:rPr>
              <a:t>DHP</a:t>
            </a:r>
            <a:r>
              <a:rPr lang="en-US" sz="1600" dirty="0">
                <a:solidFill>
                  <a:srgbClr val="004291"/>
                </a:solidFill>
              </a:rPr>
              <a:t> [C]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B355B025-1EAC-49D8-89DE-8D85BAD2DFF6}"/>
              </a:ext>
            </a:extLst>
          </p:cNvPr>
          <p:cNvCxnSpPr>
            <a:cxnSpLocks/>
          </p:cNvCxnSpPr>
          <p:nvPr/>
        </p:nvCxnSpPr>
        <p:spPr>
          <a:xfrm flipH="1">
            <a:off x="4088904" y="5733256"/>
            <a:ext cx="792088" cy="0"/>
          </a:xfrm>
          <a:prstGeom prst="straightConnector1">
            <a:avLst/>
          </a:prstGeom>
          <a:ln w="28575">
            <a:solidFill>
              <a:srgbClr val="00429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>
            <a:extLst>
              <a:ext uri="{FF2B5EF4-FFF2-40B4-BE49-F238E27FC236}">
                <a16:creationId xmlns:a16="http://schemas.microsoft.com/office/drawing/2014/main" id="{4D34BCDE-8A82-4F7C-A367-D4AEB08F96E0}"/>
              </a:ext>
            </a:extLst>
          </p:cNvPr>
          <p:cNvSpPr/>
          <p:nvPr/>
        </p:nvSpPr>
        <p:spPr>
          <a:xfrm>
            <a:off x="4076245" y="5416224"/>
            <a:ext cx="9804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4291"/>
                </a:solidFill>
              </a:rPr>
              <a:t>Voltage drop</a:t>
            </a: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902F6E10-9922-4AB5-BE91-F736FC847CC3}"/>
              </a:ext>
            </a:extLst>
          </p:cNvPr>
          <p:cNvCxnSpPr>
            <a:cxnSpLocks/>
          </p:cNvCxnSpPr>
          <p:nvPr/>
        </p:nvCxnSpPr>
        <p:spPr>
          <a:xfrm flipV="1">
            <a:off x="4088906" y="4470772"/>
            <a:ext cx="0" cy="1262486"/>
          </a:xfrm>
          <a:prstGeom prst="line">
            <a:avLst/>
          </a:prstGeom>
          <a:ln w="19050">
            <a:solidFill>
              <a:srgbClr val="00429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76561016-13B0-4398-BB52-597F0307F4D1}"/>
              </a:ext>
            </a:extLst>
          </p:cNvPr>
          <p:cNvCxnSpPr>
            <a:cxnSpLocks/>
          </p:cNvCxnSpPr>
          <p:nvPr/>
        </p:nvCxnSpPr>
        <p:spPr>
          <a:xfrm flipH="1" flipV="1">
            <a:off x="4088904" y="4458450"/>
            <a:ext cx="792088" cy="12322"/>
          </a:xfrm>
          <a:prstGeom prst="line">
            <a:avLst/>
          </a:prstGeom>
          <a:ln w="19050">
            <a:solidFill>
              <a:srgbClr val="00429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760211"/>
      </p:ext>
    </p:extLst>
  </p:cSld>
  <p:clrMapOvr>
    <a:masterClrMapping/>
  </p:clrMapOvr>
</p:sld>
</file>

<file path=ppt/theme/theme1.xml><?xml version="1.0" encoding="utf-8"?>
<a:theme xmlns:a="http://schemas.openxmlformats.org/drawingml/2006/main" name="GuiaDeEstilo">
  <a:themeElements>
    <a:clrScheme name="DEPFET Meeting Aachen 130207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PFET Meeting Aachen 130207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PFET Meeting Aachen 1302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PFET Meeting Aachen 1302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SiLab</Template>
  <TotalTime>2773</TotalTime>
  <Words>354</Words>
  <Application>Microsoft Office PowerPoint</Application>
  <PresentationFormat>A4-Papier (210 x 297 mm)</PresentationFormat>
  <Paragraphs>72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ＭＳ Ｐゴシック</vt:lpstr>
      <vt:lpstr>Calibri</vt:lpstr>
      <vt:lpstr>Cambria Math</vt:lpstr>
      <vt:lpstr>Times New Roman</vt:lpstr>
      <vt:lpstr>Wingdings</vt:lpstr>
      <vt:lpstr>GuiaDeEstilo</vt:lpstr>
      <vt:lpstr>PowerPoint-Präsentation</vt:lpstr>
      <vt:lpstr>Why we cannot use the DHP Temp Sensor?</vt:lpstr>
      <vt:lpstr>Measurements</vt:lpstr>
      <vt:lpstr>Measurements</vt:lpstr>
      <vt:lpstr>Measurements</vt:lpstr>
      <vt:lpstr>Measurements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Leonard Germic</dc:creator>
  <cp:lastModifiedBy>Leonard Germic</cp:lastModifiedBy>
  <cp:revision>55</cp:revision>
  <dcterms:created xsi:type="dcterms:W3CDTF">2018-01-19T22:17:09Z</dcterms:created>
  <dcterms:modified xsi:type="dcterms:W3CDTF">2018-01-22T09:14:49Z</dcterms:modified>
</cp:coreProperties>
</file>