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54" r:id="rId1"/>
  </p:sldMasterIdLst>
  <p:notesMasterIdLst>
    <p:notesMasterId r:id="rId28"/>
  </p:notesMasterIdLst>
  <p:handoutMasterIdLst>
    <p:handoutMasterId r:id="rId29"/>
  </p:handoutMasterIdLst>
  <p:sldIdLst>
    <p:sldId id="315" r:id="rId2"/>
    <p:sldId id="397" r:id="rId3"/>
    <p:sldId id="357" r:id="rId4"/>
    <p:sldId id="424" r:id="rId5"/>
    <p:sldId id="441" r:id="rId6"/>
    <p:sldId id="440" r:id="rId7"/>
    <p:sldId id="444" r:id="rId8"/>
    <p:sldId id="445" r:id="rId9"/>
    <p:sldId id="447" r:id="rId10"/>
    <p:sldId id="442" r:id="rId11"/>
    <p:sldId id="443" r:id="rId12"/>
    <p:sldId id="427" r:id="rId13"/>
    <p:sldId id="426" r:id="rId14"/>
    <p:sldId id="425" r:id="rId15"/>
    <p:sldId id="428" r:id="rId16"/>
    <p:sldId id="430" r:id="rId17"/>
    <p:sldId id="429" r:id="rId18"/>
    <p:sldId id="431" r:id="rId19"/>
    <p:sldId id="433" r:id="rId20"/>
    <p:sldId id="434" r:id="rId21"/>
    <p:sldId id="435" r:id="rId22"/>
    <p:sldId id="436" r:id="rId23"/>
    <p:sldId id="432" r:id="rId24"/>
    <p:sldId id="437" r:id="rId25"/>
    <p:sldId id="438" r:id="rId26"/>
    <p:sldId id="416" r:id="rId27"/>
  </p:sldIdLst>
  <p:sldSz cx="9906000" cy="6858000" type="A4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EAA11A3-8E1C-BA46-B0FA-31FF2D5470FC}">
          <p14:sldIdLst>
            <p14:sldId id="315"/>
            <p14:sldId id="397"/>
            <p14:sldId id="357"/>
            <p14:sldId id="424"/>
            <p14:sldId id="441"/>
            <p14:sldId id="440"/>
            <p14:sldId id="444"/>
            <p14:sldId id="445"/>
            <p14:sldId id="447"/>
            <p14:sldId id="442"/>
            <p14:sldId id="443"/>
            <p14:sldId id="427"/>
            <p14:sldId id="426"/>
            <p14:sldId id="425"/>
            <p14:sldId id="428"/>
            <p14:sldId id="430"/>
            <p14:sldId id="429"/>
            <p14:sldId id="431"/>
            <p14:sldId id="433"/>
            <p14:sldId id="434"/>
            <p14:sldId id="435"/>
            <p14:sldId id="436"/>
            <p14:sldId id="432"/>
            <p14:sldId id="437"/>
            <p14:sldId id="438"/>
            <p14:sldId id="41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3300"/>
    <a:srgbClr val="FF66FF"/>
    <a:srgbClr val="FF9900"/>
    <a:srgbClr val="66FFFF"/>
    <a:srgbClr val="FF0000"/>
    <a:srgbClr val="66FF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65" autoAdjust="0"/>
    <p:restoredTop sz="98568" autoAdjust="0"/>
  </p:normalViewPr>
  <p:slideViewPr>
    <p:cSldViewPr>
      <p:cViewPr varScale="1">
        <p:scale>
          <a:sx n="115" d="100"/>
          <a:sy n="115" d="100"/>
        </p:scale>
        <p:origin x="-1326" y="-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3690" y="-108"/>
      </p:cViewPr>
      <p:guideLst>
        <p:guide orient="horz" pos="3223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9A634F0C-0B52-0C40-879D-97E3704B0495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3318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9B7E7108-E737-3E42-A3FC-06C1B2A9CD8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41213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E7108-E737-3E42-A3FC-06C1B2A9CD8C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2422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https://silab-redmine.physik.uni-bonn.de/images/silab/SilabLogoM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75" y="758825"/>
            <a:ext cx="22098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http://upload.wikimedia.org/wikipedia/en/thumb/7/72/Universit%C3%A4t_Bonn.svg/2000px-Universit%C3%A4t_Bonn.svg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608013"/>
            <a:ext cx="2674938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04" y="2276872"/>
            <a:ext cx="6192688" cy="1143000"/>
          </a:xfrm>
          <a:prstGeom prst="rect">
            <a:avLst/>
          </a:prstGeom>
        </p:spPr>
        <p:txBody>
          <a:bodyPr vert="horz"/>
          <a:lstStyle>
            <a:lvl1pPr>
              <a:defRPr sz="36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712912" y="3573463"/>
            <a:ext cx="3744143" cy="9144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6" name="Date Placeholder 2"/>
          <p:cNvSpPr>
            <a:spLocks noGrp="1"/>
          </p:cNvSpPr>
          <p:nvPr>
            <p:ph type="dt" sz="half" idx="2"/>
          </p:nvPr>
        </p:nvSpPr>
        <p:spPr>
          <a:xfrm>
            <a:off x="502096" y="6453336"/>
            <a:ext cx="2801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>
                <a:solidFill>
                  <a:srgbClr val="000000"/>
                </a:solidFill>
              </a:defRPr>
            </a:lvl1pPr>
          </a:lstStyle>
          <a:p>
            <a:r>
              <a:rPr lang="de-DE" dirty="0" smtClean="0"/>
              <a:t>luetticke@physik.uni-bonn.de</a:t>
            </a:r>
            <a:endParaRPr lang="en-US" dirty="0" smtClean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1346" y="6453336"/>
            <a:ext cx="4736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Location -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35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4 CuadroTexto"/>
          <p:cNvSpPr txBox="1">
            <a:spLocks noChangeArrowheads="1"/>
          </p:cNvSpPr>
          <p:nvPr userDrawn="1"/>
        </p:nvSpPr>
        <p:spPr bwMode="auto">
          <a:xfrm>
            <a:off x="57150" y="2699316"/>
            <a:ext cx="68992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6000" b="1" dirty="0" err="1" smtClean="0">
                <a:solidFill>
                  <a:schemeClr val="tx2"/>
                </a:solidFill>
                <a:latin typeface="+mj-lt"/>
                <a:ea typeface="+mn-ea"/>
              </a:rPr>
              <a:t>Titel</a:t>
            </a:r>
            <a:endParaRPr lang="en-GB" sz="6000" b="1" dirty="0">
              <a:solidFill>
                <a:schemeClr val="tx2"/>
              </a:solidFill>
              <a:latin typeface="+mj-lt"/>
              <a:ea typeface="+mn-ea"/>
            </a:endParaRPr>
          </a:p>
        </p:txBody>
      </p:sp>
      <p:sp>
        <p:nvSpPr>
          <p:cNvPr id="11" name="5 Rectángulo"/>
          <p:cNvSpPr>
            <a:spLocks noChangeArrowheads="1"/>
          </p:cNvSpPr>
          <p:nvPr userDrawn="1"/>
        </p:nvSpPr>
        <p:spPr bwMode="auto">
          <a:xfrm>
            <a:off x="1039813" y="4050629"/>
            <a:ext cx="4953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 i="1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i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b="1" dirty="0" err="1" smtClean="0">
                <a:solidFill>
                  <a:schemeClr val="bg1">
                    <a:lumMod val="50000"/>
                  </a:schemeClr>
                </a:solidFill>
                <a:ea typeface="+mn-ea"/>
              </a:rPr>
              <a:t>Fabian</a:t>
            </a:r>
            <a:r>
              <a:rPr lang="en-GB" altLang="en-US" b="1" dirty="0" smtClean="0">
                <a:solidFill>
                  <a:schemeClr val="bg1">
                    <a:lumMod val="50000"/>
                  </a:schemeClr>
                </a:solidFill>
                <a:ea typeface="+mn-ea"/>
              </a:rPr>
              <a:t> Hügging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b="1" dirty="0" smtClean="0">
                <a:solidFill>
                  <a:schemeClr val="bg1">
                    <a:lumMod val="50000"/>
                  </a:schemeClr>
                </a:solidFill>
                <a:ea typeface="+mn-ea"/>
              </a:rPr>
              <a:t>University of Bonn</a:t>
            </a:r>
          </a:p>
        </p:txBody>
      </p:sp>
      <p:pic>
        <p:nvPicPr>
          <p:cNvPr id="12" name="Picture 10" descr="https://silab-redmine.physik.uni-bonn.de/images/silab/SilabLogoM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75" y="758825"/>
            <a:ext cx="22098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http://upload.wikimedia.org/wikipedia/en/thumb/7/72/Universit%C3%A4t_Bonn.svg/2000px-Universit%C3%A4t_Bonn.svg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608013"/>
            <a:ext cx="2674938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Date Placeholder 2"/>
          <p:cNvSpPr>
            <a:spLocks noGrp="1"/>
          </p:cNvSpPr>
          <p:nvPr>
            <p:ph type="dt" sz="half" idx="2"/>
          </p:nvPr>
        </p:nvSpPr>
        <p:spPr>
          <a:xfrm>
            <a:off x="502096" y="6453336"/>
            <a:ext cx="2801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r>
              <a:rPr lang="de-DE" dirty="0" smtClean="0"/>
              <a:t>luetticke@physik.uni-bonn.de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1346" y="6453336"/>
            <a:ext cx="4736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Location -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>
            <a:spLocks noChangeArrowheads="1"/>
          </p:cNvSpPr>
          <p:nvPr userDrawn="1"/>
        </p:nvSpPr>
        <p:spPr bwMode="auto">
          <a:xfrm>
            <a:off x="57150" y="3284984"/>
            <a:ext cx="68992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6000" b="1" dirty="0" smtClean="0">
                <a:solidFill>
                  <a:srgbClr val="1F497D"/>
                </a:solidFill>
                <a:latin typeface="+mj-lt"/>
                <a:ea typeface="+mn-ea"/>
              </a:rPr>
              <a:t>Thank you</a:t>
            </a:r>
            <a:endParaRPr lang="en-GB" sz="6000" b="1" dirty="0">
              <a:solidFill>
                <a:srgbClr val="1F497D"/>
              </a:solidFill>
              <a:latin typeface="+mj-lt"/>
              <a:ea typeface="+mn-ea"/>
            </a:endParaRPr>
          </a:p>
        </p:txBody>
      </p:sp>
      <p:pic>
        <p:nvPicPr>
          <p:cNvPr id="6" name="Picture 10" descr="https://silab-redmine.physik.uni-bonn.de/images/silab/SilabLogoM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75" y="758825"/>
            <a:ext cx="22098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http://upload.wikimedia.org/wikipedia/en/thumb/7/72/Universit%C3%A4t_Bonn.svg/2000px-Universit%C3%A4t_Bonn.svg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608013"/>
            <a:ext cx="2674938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649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9066212" cy="532859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412750" y="836712"/>
            <a:ext cx="9220770" cy="1488"/>
          </a:xfrm>
          <a:prstGeom prst="line">
            <a:avLst/>
          </a:prstGeom>
          <a:noFill/>
          <a:ln w="19050" cmpd="sng">
            <a:solidFill>
              <a:srgbClr val="00429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0" name="Picture 59"/>
          <p:cNvPicPr>
            <a:picLocks noChangeAspect="1" noChangeArrowheads="1"/>
          </p:cNvPicPr>
          <p:nvPr userDrawn="1"/>
        </p:nvPicPr>
        <p:blipFill>
          <a:blip r:embed="rId2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188913"/>
            <a:ext cx="14414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8"/>
          <p:cNvCxnSpPr/>
          <p:nvPr userDrawn="1"/>
        </p:nvCxnSpPr>
        <p:spPr>
          <a:xfrm flipV="1">
            <a:off x="0" y="6457527"/>
            <a:ext cx="1878013" cy="1"/>
          </a:xfrm>
          <a:prstGeom prst="line">
            <a:avLst/>
          </a:prstGeom>
          <a:noFill/>
          <a:ln w="9525" cap="flat" cmpd="sng" algn="ctr">
            <a:solidFill>
              <a:srgbClr val="003366"/>
            </a:solidFill>
            <a:prstDash val="solid"/>
          </a:ln>
          <a:effectLst/>
        </p:spPr>
      </p:cxnSp>
      <p:sp>
        <p:nvSpPr>
          <p:cNvPr id="12" name="Date Placeholder 2"/>
          <p:cNvSpPr>
            <a:spLocks noGrp="1"/>
          </p:cNvSpPr>
          <p:nvPr>
            <p:ph type="dt" sz="half" idx="2"/>
          </p:nvPr>
        </p:nvSpPr>
        <p:spPr>
          <a:xfrm>
            <a:off x="502096" y="6453336"/>
            <a:ext cx="2801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r>
              <a:rPr lang="de-DE" dirty="0" smtClean="0"/>
              <a:t>luetticke@physik.uni-bonn.de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2164" y="6453336"/>
            <a:ext cx="1145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9528AB73-45B1-EF46-9695-5E2C4287C79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88504" y="304800"/>
            <a:ext cx="7488832" cy="459904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0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412750" y="836712"/>
            <a:ext cx="9220770" cy="1488"/>
          </a:xfrm>
          <a:prstGeom prst="line">
            <a:avLst/>
          </a:prstGeom>
          <a:noFill/>
          <a:ln w="19050" cmpd="sng">
            <a:solidFill>
              <a:srgbClr val="00429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0" name="Picture 59"/>
          <p:cNvPicPr>
            <a:picLocks noChangeAspect="1" noChangeArrowheads="1"/>
          </p:cNvPicPr>
          <p:nvPr userDrawn="1"/>
        </p:nvPicPr>
        <p:blipFill>
          <a:blip r:embed="rId2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188913"/>
            <a:ext cx="14414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8"/>
          <p:cNvCxnSpPr/>
          <p:nvPr userDrawn="1"/>
        </p:nvCxnSpPr>
        <p:spPr>
          <a:xfrm flipV="1">
            <a:off x="0" y="6457527"/>
            <a:ext cx="1878013" cy="1"/>
          </a:xfrm>
          <a:prstGeom prst="line">
            <a:avLst/>
          </a:prstGeom>
          <a:noFill/>
          <a:ln w="9525" cap="flat" cmpd="sng" algn="ctr">
            <a:solidFill>
              <a:srgbClr val="003366"/>
            </a:solidFill>
            <a:prstDash val="solid"/>
          </a:ln>
          <a:effectLst/>
        </p:spPr>
      </p:cxnSp>
      <p:sp>
        <p:nvSpPr>
          <p:cNvPr id="12" name="Date Placeholder 2"/>
          <p:cNvSpPr>
            <a:spLocks noGrp="1"/>
          </p:cNvSpPr>
          <p:nvPr>
            <p:ph type="dt" sz="half" idx="2"/>
          </p:nvPr>
        </p:nvSpPr>
        <p:spPr>
          <a:xfrm>
            <a:off x="502096" y="6453336"/>
            <a:ext cx="2801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r>
              <a:rPr lang="de-DE" dirty="0" smtClean="0"/>
              <a:t>luetticke@physik.uni-bonn.de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1346" y="6453336"/>
            <a:ext cx="4736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Location - Date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2164" y="6453336"/>
            <a:ext cx="1145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9528AB73-45B1-EF46-9695-5E2C4287C79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74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0512" y="980728"/>
            <a:ext cx="4320480" cy="54006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5008" y="980728"/>
            <a:ext cx="4392488" cy="54006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 userDrawn="1"/>
        </p:nvSpPr>
        <p:spPr bwMode="auto">
          <a:xfrm>
            <a:off x="412750" y="836712"/>
            <a:ext cx="9220770" cy="1488"/>
          </a:xfrm>
          <a:prstGeom prst="line">
            <a:avLst/>
          </a:prstGeom>
          <a:noFill/>
          <a:ln w="19050" cmpd="sng">
            <a:solidFill>
              <a:srgbClr val="00429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1" name="Picture 59"/>
          <p:cNvPicPr>
            <a:picLocks noChangeAspect="1" noChangeArrowheads="1"/>
          </p:cNvPicPr>
          <p:nvPr userDrawn="1"/>
        </p:nvPicPr>
        <p:blipFill>
          <a:blip r:embed="rId2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188913"/>
            <a:ext cx="14414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8"/>
          <p:cNvCxnSpPr/>
          <p:nvPr userDrawn="1"/>
        </p:nvCxnSpPr>
        <p:spPr>
          <a:xfrm flipV="1">
            <a:off x="0" y="6457527"/>
            <a:ext cx="1878013" cy="1"/>
          </a:xfrm>
          <a:prstGeom prst="line">
            <a:avLst/>
          </a:prstGeom>
          <a:noFill/>
          <a:ln w="9525" cap="flat" cmpd="sng" algn="ctr">
            <a:solidFill>
              <a:srgbClr val="003366"/>
            </a:solidFill>
            <a:prstDash val="solid"/>
          </a:ln>
          <a:effectLst/>
        </p:spPr>
      </p:cxn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502096" y="6453336"/>
            <a:ext cx="2801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r>
              <a:rPr lang="de-DE" dirty="0" smtClean="0"/>
              <a:t>luetticke@physik.uni-bonn.de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2164" y="6453336"/>
            <a:ext cx="1145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9528AB73-45B1-EF46-9695-5E2C4287C79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88504" y="304800"/>
            <a:ext cx="7488832" cy="459904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67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908720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556792"/>
            <a:ext cx="4385692" cy="475252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908720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1556792"/>
            <a:ext cx="4457129" cy="475252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2" name="Line 7"/>
          <p:cNvSpPr>
            <a:spLocks noChangeShapeType="1"/>
          </p:cNvSpPr>
          <p:nvPr userDrawn="1"/>
        </p:nvSpPr>
        <p:spPr bwMode="auto">
          <a:xfrm>
            <a:off x="412750" y="836712"/>
            <a:ext cx="9220770" cy="1488"/>
          </a:xfrm>
          <a:prstGeom prst="line">
            <a:avLst/>
          </a:prstGeom>
          <a:noFill/>
          <a:ln w="19050" cmpd="sng">
            <a:solidFill>
              <a:srgbClr val="00429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3" name="Picture 59"/>
          <p:cNvPicPr>
            <a:picLocks noChangeAspect="1" noChangeArrowheads="1"/>
          </p:cNvPicPr>
          <p:nvPr userDrawn="1"/>
        </p:nvPicPr>
        <p:blipFill>
          <a:blip r:embed="rId2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188913"/>
            <a:ext cx="14414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8"/>
          <p:cNvCxnSpPr/>
          <p:nvPr userDrawn="1"/>
        </p:nvCxnSpPr>
        <p:spPr>
          <a:xfrm flipV="1">
            <a:off x="0" y="6457527"/>
            <a:ext cx="1878013" cy="1"/>
          </a:xfrm>
          <a:prstGeom prst="line">
            <a:avLst/>
          </a:prstGeom>
          <a:noFill/>
          <a:ln w="9525" cap="flat" cmpd="sng" algn="ctr">
            <a:solidFill>
              <a:srgbClr val="003366"/>
            </a:solidFill>
            <a:prstDash val="solid"/>
          </a:ln>
          <a:effectLst/>
        </p:spPr>
      </p:cxnSp>
      <p:sp>
        <p:nvSpPr>
          <p:cNvPr id="15" name="Date Placeholder 2"/>
          <p:cNvSpPr>
            <a:spLocks noGrp="1"/>
          </p:cNvSpPr>
          <p:nvPr>
            <p:ph type="dt" sz="half" idx="10"/>
          </p:nvPr>
        </p:nvSpPr>
        <p:spPr>
          <a:xfrm>
            <a:off x="502096" y="6453336"/>
            <a:ext cx="2801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r>
              <a:rPr lang="de-DE" dirty="0" smtClean="0"/>
              <a:t>luetticke@physik.uni-bonn.de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2164" y="6453336"/>
            <a:ext cx="1145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9528AB73-45B1-EF46-9695-5E2C4287C79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88504" y="304800"/>
            <a:ext cx="7488832" cy="459904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5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412750" y="836712"/>
            <a:ext cx="9220770" cy="1488"/>
          </a:xfrm>
          <a:prstGeom prst="line">
            <a:avLst/>
          </a:prstGeom>
          <a:noFill/>
          <a:ln w="19050" cmpd="sng">
            <a:solidFill>
              <a:srgbClr val="00429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8" name="Picture 59"/>
          <p:cNvPicPr>
            <a:picLocks noChangeAspect="1" noChangeArrowheads="1"/>
          </p:cNvPicPr>
          <p:nvPr userDrawn="1"/>
        </p:nvPicPr>
        <p:blipFill>
          <a:blip r:embed="rId2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188913"/>
            <a:ext cx="14414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 flipV="1">
            <a:off x="0" y="6457527"/>
            <a:ext cx="1878013" cy="1"/>
          </a:xfrm>
          <a:prstGeom prst="line">
            <a:avLst/>
          </a:prstGeom>
          <a:noFill/>
          <a:ln w="9525" cap="flat" cmpd="sng" algn="ctr">
            <a:solidFill>
              <a:srgbClr val="003366"/>
            </a:solidFill>
            <a:prstDash val="solid"/>
          </a:ln>
          <a:effectLst/>
        </p:spPr>
      </p:cxnSp>
      <p:sp>
        <p:nvSpPr>
          <p:cNvPr id="10" name="Date Placeholder 2"/>
          <p:cNvSpPr>
            <a:spLocks noGrp="1"/>
          </p:cNvSpPr>
          <p:nvPr>
            <p:ph type="dt" sz="half" idx="2"/>
          </p:nvPr>
        </p:nvSpPr>
        <p:spPr>
          <a:xfrm>
            <a:off x="502096" y="6453336"/>
            <a:ext cx="2801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r>
              <a:rPr lang="de-DE" dirty="0" smtClean="0"/>
              <a:t>luetticke@physik.uni-bonn.de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1346" y="6453336"/>
            <a:ext cx="4736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Location - Date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2164" y="6453336"/>
            <a:ext cx="1145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9528AB73-45B1-EF46-9695-5E2C4287C79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88504" y="304800"/>
            <a:ext cx="7488832" cy="459904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516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alphaModFix amt="1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half" idx="2"/>
          </p:nvPr>
        </p:nvSpPr>
        <p:spPr>
          <a:xfrm>
            <a:off x="502096" y="6453336"/>
            <a:ext cx="2801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r>
              <a:rPr lang="de-DE" dirty="0" smtClean="0"/>
              <a:t>luetticke@physik.uni-bonn.de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1346" y="6453336"/>
            <a:ext cx="4736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Location - Date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2164" y="6453336"/>
            <a:ext cx="1145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9528AB73-45B1-EF46-9695-5E2C4287C79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2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65" r:id="rId1"/>
    <p:sldLayoutId id="2147484863" r:id="rId2"/>
    <p:sldLayoutId id="2147484864" r:id="rId3"/>
    <p:sldLayoutId id="2147484856" r:id="rId4"/>
    <p:sldLayoutId id="2147484857" r:id="rId5"/>
    <p:sldLayoutId id="2147484858" r:id="rId6"/>
    <p:sldLayoutId id="2147484859" r:id="rId7"/>
    <p:sldLayoutId id="2147484861" r:id="rId8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04" y="2276872"/>
            <a:ext cx="6369496" cy="1143000"/>
          </a:xfrm>
        </p:spPr>
        <p:txBody>
          <a:bodyPr/>
          <a:lstStyle/>
          <a:p>
            <a:r>
              <a:rPr lang="en-US" sz="3200" dirty="0" err="1" smtClean="0"/>
              <a:t>BonnDAQ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/>
              <a:t>Work Packets for final Development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600200" y="3573463"/>
            <a:ext cx="3962400" cy="914400"/>
          </a:xfrm>
        </p:spPr>
        <p:txBody>
          <a:bodyPr/>
          <a:lstStyle/>
          <a:p>
            <a:r>
              <a:rPr lang="en-US" dirty="0" smtClean="0"/>
              <a:t>Florian Lütticke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 smtClean="0"/>
              <a:t>luetticke@physik.uni-bonn.de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55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1" y="2828646"/>
            <a:ext cx="6285795" cy="3953154"/>
          </a:xfrm>
          <a:prstGeom prst="rect">
            <a:avLst/>
          </a:prstGeom>
        </p:spPr>
      </p:pic>
      <p:sp>
        <p:nvSpPr>
          <p:cNvPr id="64" name="Inhaltsplatzhalter 6"/>
          <p:cNvSpPr>
            <a:spLocks noGrp="1"/>
          </p:cNvSpPr>
          <p:nvPr>
            <p:ph sz="half" idx="1"/>
          </p:nvPr>
        </p:nvSpPr>
        <p:spPr>
          <a:xfrm>
            <a:off x="228600" y="980728"/>
            <a:ext cx="5486400" cy="5400600"/>
          </a:xfrm>
        </p:spPr>
        <p:txBody>
          <a:bodyPr/>
          <a:lstStyle/>
          <a:p>
            <a:r>
              <a:rPr lang="en-GB" sz="2200" dirty="0" smtClean="0"/>
              <a:t>DAQ Health module </a:t>
            </a:r>
            <a:r>
              <a:rPr lang="en-GB" sz="2200" dirty="0"/>
              <a:t>(python + CS-Studio)</a:t>
            </a:r>
          </a:p>
          <a:p>
            <a:pPr lvl="1"/>
            <a:r>
              <a:rPr lang="en-GB" sz="1800" dirty="0" smtClean="0"/>
              <a:t>Shows status of threads, filename, file size, </a:t>
            </a:r>
            <a:r>
              <a:rPr lang="en-GB" sz="1800" dirty="0"/>
              <a:t>connected clients (for live data</a:t>
            </a:r>
            <a:r>
              <a:rPr lang="en-GB" sz="1800" dirty="0" smtClean="0"/>
              <a:t>), </a:t>
            </a:r>
            <a:r>
              <a:rPr lang="en-GB" sz="1800" dirty="0"/>
              <a:t>buffer fill </a:t>
            </a:r>
            <a:r>
              <a:rPr lang="en-GB" sz="1800" dirty="0" smtClean="0"/>
              <a:t>status, error counts etc.</a:t>
            </a:r>
          </a:p>
          <a:p>
            <a:pPr lvl="1"/>
            <a:r>
              <a:rPr lang="en-GB" sz="1800" dirty="0" smtClean="0"/>
              <a:t>Creates EPICs server, requests DAQ status and publishes EPICS variables.</a:t>
            </a:r>
          </a:p>
          <a:p>
            <a:pPr lvl="1"/>
            <a:r>
              <a:rPr lang="en-GB" sz="1800" dirty="0" smtClean="0"/>
              <a:t>OPI display available</a:t>
            </a:r>
          </a:p>
          <a:p>
            <a:pPr lvl="1"/>
            <a:r>
              <a:rPr lang="en-GB" sz="1800" dirty="0"/>
              <a:t>Used in </a:t>
            </a:r>
            <a:r>
              <a:rPr lang="en-GB" sz="1800" dirty="0" err="1" smtClean="0"/>
              <a:t>testbeams</a:t>
            </a:r>
            <a:endParaRPr lang="en-GB" sz="1800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BonnDAQ</a:t>
            </a:r>
            <a:r>
              <a:rPr lang="en-GB" dirty="0" smtClean="0"/>
              <a:t>: EPICS Integration status</a:t>
            </a:r>
            <a:endParaRPr lang="en-GB" dirty="0"/>
          </a:p>
        </p:txBody>
      </p:sp>
      <p:sp>
        <p:nvSpPr>
          <p:cNvPr id="8" name="Abgerundetes Rechteck 7"/>
          <p:cNvSpPr/>
          <p:nvPr/>
        </p:nvSpPr>
        <p:spPr>
          <a:xfrm>
            <a:off x="5715000" y="990600"/>
            <a:ext cx="3962400" cy="1600200"/>
          </a:xfrm>
          <a:prstGeom prst="roundRect">
            <a:avLst/>
          </a:prstGeom>
          <a:solidFill>
            <a:schemeClr val="tx2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Trigger mismatch display bad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Start/Stop buttons sometimes crash.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Stability testing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Sometimes does not reconnect when </a:t>
            </a:r>
            <a:r>
              <a:rPr lang="en-GB" sz="1800" dirty="0" err="1" smtClean="0"/>
              <a:t>BonnDAQ</a:t>
            </a:r>
            <a:r>
              <a:rPr lang="en-GB" sz="1800" dirty="0" smtClean="0"/>
              <a:t> is restarted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00670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Inhaltsplatzhalter 6"/>
          <p:cNvSpPr>
            <a:spLocks noGrp="1"/>
          </p:cNvSpPr>
          <p:nvPr>
            <p:ph sz="half" idx="1"/>
          </p:nvPr>
        </p:nvSpPr>
        <p:spPr>
          <a:xfrm>
            <a:off x="228601" y="980728"/>
            <a:ext cx="4542666" cy="4353272"/>
          </a:xfrm>
        </p:spPr>
        <p:txBody>
          <a:bodyPr/>
          <a:lstStyle/>
          <a:p>
            <a:r>
              <a:rPr lang="en-GB" sz="2200" dirty="0" smtClean="0"/>
              <a:t>DQM display (python + CS-Studio)</a:t>
            </a:r>
          </a:p>
          <a:p>
            <a:pPr lvl="1"/>
            <a:r>
              <a:rPr lang="en-GB" sz="1800" dirty="0" smtClean="0"/>
              <a:t>Uses </a:t>
            </a:r>
            <a:r>
              <a:rPr lang="en-GB" sz="1800" dirty="0" err="1" smtClean="0"/>
              <a:t>pyDepfetReader.TcpReader</a:t>
            </a:r>
            <a:endParaRPr lang="en-GB" sz="1800" dirty="0" smtClean="0"/>
          </a:p>
          <a:p>
            <a:pPr lvl="1"/>
            <a:r>
              <a:rPr lang="en-GB" sz="1800" dirty="0" smtClean="0"/>
              <a:t>Gets live data and calculates hit map, Seed/Cluster histogram, pixel occupancy histogram, common mode histogram, event size histogram</a:t>
            </a:r>
          </a:p>
          <a:p>
            <a:pPr lvl="1"/>
            <a:r>
              <a:rPr lang="en-GB" sz="1800" dirty="0" smtClean="0"/>
              <a:t>Creates EPICs server and publishes results</a:t>
            </a:r>
          </a:p>
          <a:p>
            <a:pPr lvl="1"/>
            <a:r>
              <a:rPr lang="en-GB" sz="1800" dirty="0" smtClean="0"/>
              <a:t>OPI display available</a:t>
            </a:r>
          </a:p>
          <a:p>
            <a:pPr lvl="1"/>
            <a:r>
              <a:rPr lang="en-GB" sz="1800" dirty="0"/>
              <a:t>Used in </a:t>
            </a:r>
            <a:r>
              <a:rPr lang="en-GB" sz="1800" dirty="0" err="1" smtClean="0"/>
              <a:t>testbeams</a:t>
            </a:r>
            <a:endParaRPr lang="en-GB" sz="1800" dirty="0"/>
          </a:p>
          <a:p>
            <a:pPr lvl="1"/>
            <a:r>
              <a:rPr lang="en-GB" sz="1800" dirty="0" smtClean="0"/>
              <a:t>~500 frames/sec</a:t>
            </a:r>
          </a:p>
          <a:p>
            <a:pPr lvl="2"/>
            <a:r>
              <a:rPr lang="en-GB" sz="1800" dirty="0" smtClean="0"/>
              <a:t>two PXD modules, single thread</a:t>
            </a:r>
          </a:p>
          <a:p>
            <a:pPr lvl="2"/>
            <a:r>
              <a:rPr lang="en-GB" sz="1800" dirty="0" smtClean="0"/>
              <a:t>~25 frames/sec for 40 modules</a:t>
            </a:r>
            <a:endParaRPr lang="en-GB" sz="1800" dirty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BonnDAQ</a:t>
            </a:r>
            <a:r>
              <a:rPr lang="en-GB" dirty="0" smtClean="0"/>
              <a:t>: EPICS Integration status</a:t>
            </a:r>
            <a:endParaRPr lang="en-GB" dirty="0"/>
          </a:p>
        </p:txBody>
      </p:sp>
      <p:sp>
        <p:nvSpPr>
          <p:cNvPr id="10" name="Abgerundetes Rechteck 9"/>
          <p:cNvSpPr/>
          <p:nvPr/>
        </p:nvSpPr>
        <p:spPr>
          <a:xfrm>
            <a:off x="4648200" y="5334000"/>
            <a:ext cx="4495800" cy="1425388"/>
          </a:xfrm>
          <a:prstGeom prst="roundRect">
            <a:avLst/>
          </a:prstGeom>
          <a:solidFill>
            <a:schemeClr val="tx2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Currently can only handle 1 DHC (5 DHEs)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OPI Display has hardcoded DHE 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Clustering only in space not in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Single threaded</a:t>
            </a:r>
            <a:endParaRPr lang="en-GB" sz="18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914400"/>
            <a:ext cx="5105400" cy="4038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62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Work Packets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6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560512" y="980728"/>
            <a:ext cx="7897688" cy="5400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Port from </a:t>
            </a:r>
            <a:r>
              <a:rPr lang="en-US" dirty="0" err="1" smtClean="0"/>
              <a:t>pthread</a:t>
            </a:r>
            <a:endParaRPr lang="en-US" dirty="0" smtClean="0"/>
          </a:p>
          <a:p>
            <a:r>
              <a:rPr lang="en-US" dirty="0" smtClean="0"/>
              <a:t>Develop new File format</a:t>
            </a:r>
          </a:p>
          <a:p>
            <a:pPr lvl="1"/>
            <a:r>
              <a:rPr lang="en-US" dirty="0" smtClean="0"/>
              <a:t>Basic</a:t>
            </a:r>
          </a:p>
          <a:p>
            <a:pPr lvl="1"/>
            <a:r>
              <a:rPr lang="en-US" dirty="0" smtClean="0"/>
              <a:t>Efficient</a:t>
            </a:r>
          </a:p>
          <a:p>
            <a:r>
              <a:rPr lang="en-US" dirty="0" smtClean="0"/>
              <a:t>Develop event building thread</a:t>
            </a:r>
          </a:p>
          <a:p>
            <a:r>
              <a:rPr lang="en-US" dirty="0" smtClean="0"/>
              <a:t>Implement group event support in data distribution thread</a:t>
            </a:r>
          </a:p>
          <a:p>
            <a:r>
              <a:rPr lang="en-US" dirty="0" smtClean="0"/>
              <a:t>Performance Fixes:</a:t>
            </a:r>
          </a:p>
          <a:p>
            <a:pPr lvl="1"/>
            <a:r>
              <a:rPr lang="en-US" dirty="0" smtClean="0"/>
              <a:t>Use Buffers</a:t>
            </a:r>
          </a:p>
          <a:p>
            <a:pPr lvl="1"/>
            <a:r>
              <a:rPr lang="en-US" dirty="0" smtClean="0"/>
              <a:t>Unwrapping UDP in </a:t>
            </a:r>
            <a:r>
              <a:rPr lang="en-US" dirty="0" err="1" smtClean="0"/>
              <a:t>Userspace</a:t>
            </a:r>
            <a:endParaRPr lang="en-US" dirty="0" smtClean="0"/>
          </a:p>
          <a:p>
            <a:r>
              <a:rPr lang="en-US" dirty="0" smtClean="0"/>
              <a:t>Compression</a:t>
            </a:r>
          </a:p>
          <a:p>
            <a:pPr lvl="1"/>
            <a:r>
              <a:rPr lang="en-US" dirty="0" smtClean="0"/>
              <a:t>Port to new BLOSC version</a:t>
            </a:r>
          </a:p>
          <a:p>
            <a:pPr lvl="1"/>
            <a:r>
              <a:rPr lang="en-US" dirty="0" smtClean="0"/>
              <a:t>Implement faster compression</a:t>
            </a:r>
          </a:p>
          <a:p>
            <a:r>
              <a:rPr lang="en-US" dirty="0" smtClean="0"/>
              <a:t>Develop test bench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packets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53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560512" y="980728"/>
            <a:ext cx="7135688" cy="5400600"/>
          </a:xfrm>
        </p:spPr>
        <p:txBody>
          <a:bodyPr/>
          <a:lstStyle/>
          <a:p>
            <a:r>
              <a:rPr lang="en-US" dirty="0" smtClean="0"/>
              <a:t>Current way of starting multiple threads not scalable</a:t>
            </a:r>
          </a:p>
          <a:p>
            <a:r>
              <a:rPr lang="en-US" dirty="0" err="1" smtClean="0"/>
              <a:t>Pthread</a:t>
            </a:r>
            <a:r>
              <a:rPr lang="en-US" dirty="0" smtClean="0"/>
              <a:t> is not portable</a:t>
            </a:r>
          </a:p>
          <a:p>
            <a:r>
              <a:rPr lang="en-US" dirty="0" smtClean="0"/>
              <a:t>C++11 threads and </a:t>
            </a:r>
            <a:r>
              <a:rPr lang="en-US" dirty="0" err="1" smtClean="0"/>
              <a:t>mutexes</a:t>
            </a:r>
            <a:r>
              <a:rPr lang="en-US" dirty="0" smtClean="0"/>
              <a:t> have a much nicer interface</a:t>
            </a:r>
          </a:p>
          <a:p>
            <a:pPr lvl="1"/>
            <a:r>
              <a:rPr lang="en-US" dirty="0" smtClean="0"/>
              <a:t>Remove </a:t>
            </a:r>
            <a:r>
              <a:rPr lang="en-US" dirty="0"/>
              <a:t>startup variables </a:t>
            </a:r>
            <a:r>
              <a:rPr lang="en-US" dirty="0" smtClean="0"/>
              <a:t> form shared variables. This separates inter-thread communication from non-critical variables.</a:t>
            </a:r>
          </a:p>
          <a:p>
            <a:r>
              <a:rPr lang="en-US" dirty="0" smtClean="0"/>
              <a:t>Time estimate: 2+ 1(testing) days. </a:t>
            </a:r>
          </a:p>
          <a:p>
            <a:r>
              <a:rPr lang="en-US" dirty="0" smtClean="0"/>
              <a:t>Current status: finished, tested and pushed to master</a:t>
            </a:r>
          </a:p>
          <a:p>
            <a:r>
              <a:rPr lang="en-US" dirty="0" smtClean="0"/>
              <a:t>Priority: Recommended</a:t>
            </a:r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 from </a:t>
            </a:r>
            <a:r>
              <a:rPr lang="en-US" dirty="0" err="1" smtClean="0"/>
              <a:t>pthread</a:t>
            </a:r>
            <a:r>
              <a:rPr lang="en-US" dirty="0" smtClean="0"/>
              <a:t> to native </a:t>
            </a:r>
            <a:r>
              <a:rPr lang="en-US" dirty="0" err="1" smtClean="0"/>
              <a:t>c++</a:t>
            </a:r>
            <a:r>
              <a:rPr lang="en-US" dirty="0" smtClean="0"/>
              <a:t>11 thread/</a:t>
            </a:r>
            <a:r>
              <a:rPr lang="en-US" dirty="0" err="1" smtClean="0"/>
              <a:t>mutex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51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560512" y="980728"/>
            <a:ext cx="7135688" cy="5400600"/>
          </a:xfrm>
        </p:spPr>
        <p:txBody>
          <a:bodyPr/>
          <a:lstStyle/>
          <a:p>
            <a:r>
              <a:rPr lang="en-US" dirty="0" smtClean="0"/>
              <a:t>Current file format supports only up to 4MByte/event, we need up to 8</a:t>
            </a:r>
            <a:r>
              <a:rPr lang="en-US" dirty="0"/>
              <a:t>MByte/event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Expand to 16MByte/event </a:t>
            </a:r>
          </a:p>
          <a:p>
            <a:r>
              <a:rPr lang="en-US" dirty="0" smtClean="0"/>
              <a:t>Idea: Single DH&lt;x&gt; are stored as sub-events in a event group</a:t>
            </a:r>
          </a:p>
          <a:p>
            <a:r>
              <a:rPr lang="en-US" dirty="0" smtClean="0"/>
              <a:t>Store each single DH&lt;x&gt; frame as header + data</a:t>
            </a:r>
          </a:p>
          <a:p>
            <a:r>
              <a:rPr lang="en-US" dirty="0"/>
              <a:t>Time estimate: 2+ </a:t>
            </a:r>
            <a:r>
              <a:rPr lang="en-US" dirty="0" smtClean="0"/>
              <a:t>2(testing) </a:t>
            </a:r>
            <a:r>
              <a:rPr lang="en-US" dirty="0"/>
              <a:t>days. </a:t>
            </a:r>
          </a:p>
          <a:p>
            <a:r>
              <a:rPr lang="en-US" dirty="0"/>
              <a:t>Current status: </a:t>
            </a:r>
            <a:r>
              <a:rPr lang="en-US" dirty="0" smtClean="0"/>
              <a:t>not started</a:t>
            </a:r>
            <a:endParaRPr lang="en-US" dirty="0"/>
          </a:p>
          <a:p>
            <a:r>
              <a:rPr lang="en-US" dirty="0"/>
              <a:t>Priority: </a:t>
            </a:r>
            <a:r>
              <a:rPr lang="en-US" dirty="0" smtClean="0"/>
              <a:t>Critical for Phase 3, optional for Phase 2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new file format  - basic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822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560512" y="980728"/>
            <a:ext cx="7135688" cy="5400600"/>
          </a:xfrm>
        </p:spPr>
        <p:txBody>
          <a:bodyPr/>
          <a:lstStyle/>
          <a:p>
            <a:r>
              <a:rPr lang="en-US" dirty="0" smtClean="0"/>
              <a:t>Create more efficient data format</a:t>
            </a:r>
          </a:p>
          <a:p>
            <a:r>
              <a:rPr lang="en-US" dirty="0" smtClean="0"/>
              <a:t>Use  one TOC per event instead of </a:t>
            </a:r>
            <a:r>
              <a:rPr lang="en-US" dirty="0" err="1" smtClean="0"/>
              <a:t>header+data</a:t>
            </a:r>
            <a:r>
              <a:rPr lang="en-US" dirty="0" smtClean="0"/>
              <a:t> sequence</a:t>
            </a:r>
          </a:p>
          <a:p>
            <a:r>
              <a:rPr lang="en-US" dirty="0" smtClean="0"/>
              <a:t>Check data and remove redundant information if everything is ok:</a:t>
            </a:r>
          </a:p>
          <a:p>
            <a:pPr lvl="1"/>
            <a:r>
              <a:rPr lang="en-US" dirty="0" smtClean="0"/>
              <a:t>Remove CRC checksum on each frame and replace by one global checksum</a:t>
            </a:r>
          </a:p>
          <a:p>
            <a:pPr lvl="1"/>
            <a:r>
              <a:rPr lang="en-US" dirty="0" smtClean="0"/>
              <a:t>Remove end of event frame (implicitly given)</a:t>
            </a:r>
          </a:p>
          <a:p>
            <a:pPr lvl="1"/>
            <a:r>
              <a:rPr lang="en-US" dirty="0" smtClean="0"/>
              <a:t>Remove redundant parts of DH&lt;x&gt; frame (trigger, DHE ID…)</a:t>
            </a:r>
          </a:p>
          <a:p>
            <a:r>
              <a:rPr lang="en-US" dirty="0" smtClean="0"/>
              <a:t>Time </a:t>
            </a:r>
            <a:r>
              <a:rPr lang="en-US" dirty="0"/>
              <a:t>estimate: </a:t>
            </a:r>
            <a:r>
              <a:rPr lang="en-US" dirty="0" smtClean="0"/>
              <a:t>0.5(research) +2 + 2(testing ) </a:t>
            </a:r>
            <a:r>
              <a:rPr lang="en-US" dirty="0"/>
              <a:t>days. </a:t>
            </a:r>
          </a:p>
          <a:p>
            <a:r>
              <a:rPr lang="en-US" dirty="0"/>
              <a:t>Current status: </a:t>
            </a:r>
            <a:r>
              <a:rPr lang="en-US" dirty="0" smtClean="0"/>
              <a:t>started, 1 day in</a:t>
            </a:r>
            <a:endParaRPr lang="en-US" dirty="0"/>
          </a:p>
          <a:p>
            <a:r>
              <a:rPr lang="en-US" dirty="0"/>
              <a:t>Priority: </a:t>
            </a:r>
            <a:r>
              <a:rPr lang="en-US" dirty="0" smtClean="0"/>
              <a:t>optional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new file format  - efficient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881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560512" y="980728"/>
            <a:ext cx="7135688" cy="5400600"/>
          </a:xfrm>
        </p:spPr>
        <p:txBody>
          <a:bodyPr/>
          <a:lstStyle/>
          <a:p>
            <a:r>
              <a:rPr lang="en-US" dirty="0" smtClean="0"/>
              <a:t>Gather data from single DH&lt;x&gt; receiver threads</a:t>
            </a:r>
          </a:p>
          <a:p>
            <a:r>
              <a:rPr lang="en-US" dirty="0" smtClean="0"/>
              <a:t>Built event groups from these.</a:t>
            </a:r>
          </a:p>
          <a:p>
            <a:endParaRPr lang="en-US" dirty="0" smtClean="0"/>
          </a:p>
          <a:p>
            <a:r>
              <a:rPr lang="en-US" dirty="0" smtClean="0"/>
              <a:t>Time estimate: 2 + 1(testing + debug) days. </a:t>
            </a:r>
          </a:p>
          <a:p>
            <a:r>
              <a:rPr lang="en-US" dirty="0" smtClean="0"/>
              <a:t>Current status: 1 day in,</a:t>
            </a:r>
          </a:p>
          <a:p>
            <a:r>
              <a:rPr lang="en-US" dirty="0"/>
              <a:t>Priority: </a:t>
            </a:r>
            <a:r>
              <a:rPr lang="en-US" dirty="0" smtClean="0"/>
              <a:t>critical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event building thread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918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560512" y="980728"/>
            <a:ext cx="7135688" cy="5400600"/>
          </a:xfrm>
        </p:spPr>
        <p:txBody>
          <a:bodyPr/>
          <a:lstStyle/>
          <a:p>
            <a:r>
              <a:rPr lang="en-US" dirty="0" smtClean="0"/>
              <a:t>Basic support – client can receive full events</a:t>
            </a:r>
          </a:p>
          <a:p>
            <a:r>
              <a:rPr lang="en-US" dirty="0" smtClean="0"/>
              <a:t>Time estimate: 0.25 + 0.25(testing) days. </a:t>
            </a:r>
          </a:p>
          <a:p>
            <a:r>
              <a:rPr lang="en-US" dirty="0" smtClean="0"/>
              <a:t>Current status: not started</a:t>
            </a:r>
          </a:p>
          <a:p>
            <a:r>
              <a:rPr lang="en-US" dirty="0"/>
              <a:t>Priority: </a:t>
            </a:r>
            <a:r>
              <a:rPr lang="en-US" dirty="0" smtClean="0"/>
              <a:t>Critical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Full support </a:t>
            </a:r>
            <a:r>
              <a:rPr lang="en-US" dirty="0"/>
              <a:t>– client can </a:t>
            </a:r>
            <a:r>
              <a:rPr lang="en-US" dirty="0" smtClean="0"/>
              <a:t>select sub-event</a:t>
            </a:r>
          </a:p>
          <a:p>
            <a:r>
              <a:rPr lang="en-US" dirty="0" smtClean="0"/>
              <a:t>Time </a:t>
            </a:r>
            <a:r>
              <a:rPr lang="en-US" dirty="0"/>
              <a:t>estimate: 1 + </a:t>
            </a:r>
            <a:r>
              <a:rPr lang="en-US" dirty="0" smtClean="0"/>
              <a:t>1(testing) </a:t>
            </a:r>
            <a:r>
              <a:rPr lang="en-US" dirty="0"/>
              <a:t>days. </a:t>
            </a:r>
          </a:p>
          <a:p>
            <a:r>
              <a:rPr lang="en-US" dirty="0"/>
              <a:t>Current status: not started</a:t>
            </a:r>
          </a:p>
          <a:p>
            <a:r>
              <a:rPr lang="en-US" dirty="0"/>
              <a:t>Priority: optional</a:t>
            </a:r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600" y="304800"/>
            <a:ext cx="7748736" cy="459904"/>
          </a:xfrm>
        </p:spPr>
        <p:txBody>
          <a:bodyPr/>
          <a:lstStyle/>
          <a:p>
            <a:r>
              <a:rPr lang="en-US" dirty="0"/>
              <a:t>Implement group event support in data distribution thread</a:t>
            </a:r>
          </a:p>
        </p:txBody>
      </p:sp>
    </p:spTree>
    <p:extLst>
      <p:ext uri="{BB962C8B-B14F-4D97-AF65-F5344CB8AC3E}">
        <p14:creationId xmlns:p14="http://schemas.microsoft.com/office/powerpoint/2010/main" val="1531165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560512" y="980728"/>
            <a:ext cx="8431088" cy="5400600"/>
          </a:xfrm>
        </p:spPr>
        <p:txBody>
          <a:bodyPr/>
          <a:lstStyle/>
          <a:p>
            <a:r>
              <a:rPr lang="en-US" dirty="0" smtClean="0"/>
              <a:t>Faster receiving and no dynamic memory allocation. </a:t>
            </a:r>
          </a:p>
          <a:p>
            <a:pPr lvl="1"/>
            <a:r>
              <a:rPr lang="en-US" dirty="0" smtClean="0"/>
              <a:t>First gather all (UDP) frames and then write event at once</a:t>
            </a:r>
          </a:p>
          <a:p>
            <a:r>
              <a:rPr lang="en-US" dirty="0"/>
              <a:t>Complete rewrite of receiver and event checking needed</a:t>
            </a:r>
          </a:p>
          <a:p>
            <a:endParaRPr lang="en-US" dirty="0" smtClean="0"/>
          </a:p>
          <a:p>
            <a:r>
              <a:rPr lang="en-US" dirty="0" smtClean="0"/>
              <a:t>Time estimate: 4 + 2(testing) days. </a:t>
            </a:r>
          </a:p>
          <a:p>
            <a:r>
              <a:rPr lang="en-US" dirty="0" smtClean="0"/>
              <a:t>Current status: not started</a:t>
            </a:r>
          </a:p>
          <a:p>
            <a:r>
              <a:rPr lang="en-US" dirty="0" smtClean="0"/>
              <a:t>Priority</a:t>
            </a:r>
            <a:r>
              <a:rPr lang="en-US" dirty="0"/>
              <a:t>: optional, but now would be best </a:t>
            </a:r>
            <a:r>
              <a:rPr lang="en-US" dirty="0" smtClean="0"/>
              <a:t>time. When starting data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600" y="304800"/>
            <a:ext cx="7748736" cy="459904"/>
          </a:xfrm>
        </p:spPr>
        <p:txBody>
          <a:bodyPr/>
          <a:lstStyle/>
          <a:p>
            <a:r>
              <a:rPr lang="en-US" dirty="0" smtClean="0"/>
              <a:t>Performance – use buffers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62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luetticke\AppData\Local\Microsoft\Windows\Temporary Internet Files\Content.IE5\A0CULR2W\1149px-Simple_Monitor_Icon.svg[1]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9" t="5154" r="-5889"/>
          <a:stretch/>
        </p:blipFill>
        <p:spPr bwMode="auto">
          <a:xfrm>
            <a:off x="6327380" y="3176650"/>
            <a:ext cx="4084715" cy="34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hteck 31"/>
          <p:cNvSpPr/>
          <p:nvPr/>
        </p:nvSpPr>
        <p:spPr>
          <a:xfrm>
            <a:off x="340659" y="1278591"/>
            <a:ext cx="3996784" cy="1676400"/>
          </a:xfrm>
          <a:prstGeom prst="rect">
            <a:avLst/>
          </a:prstGeom>
          <a:solidFill>
            <a:srgbClr val="FFFF66">
              <a:alpha val="10000"/>
            </a:srgb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88832" cy="459904"/>
          </a:xfrm>
        </p:spPr>
        <p:txBody>
          <a:bodyPr/>
          <a:lstStyle/>
          <a:p>
            <a:r>
              <a:rPr lang="en-GB" dirty="0" smtClean="0"/>
              <a:t>Current Idea for </a:t>
            </a:r>
            <a:r>
              <a:rPr lang="en-GB" dirty="0" err="1" smtClean="0"/>
              <a:t>BonnDAQ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Rechteck 4"/>
          <p:cNvSpPr/>
          <p:nvPr/>
        </p:nvSpPr>
        <p:spPr>
          <a:xfrm>
            <a:off x="1060842" y="2040591"/>
            <a:ext cx="1028700" cy="685800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DHE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908442" y="1888191"/>
            <a:ext cx="1028700" cy="685800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DHE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59759" y="1735791"/>
            <a:ext cx="1028700" cy="685800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DHE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603642" y="1583391"/>
            <a:ext cx="1028700" cy="685800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DHE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51242" y="1430991"/>
            <a:ext cx="1028700" cy="685800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DHE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2965842" y="1850091"/>
            <a:ext cx="1005795" cy="647700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DHC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5" name="Gewinkelte Verbindung 14"/>
          <p:cNvCxnSpPr>
            <a:stCxn id="11" idx="3"/>
          </p:cNvCxnSpPr>
          <p:nvPr/>
        </p:nvCxnSpPr>
        <p:spPr>
          <a:xfrm>
            <a:off x="1479942" y="1773891"/>
            <a:ext cx="1485900" cy="1143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winkelte Verbindung 16"/>
          <p:cNvCxnSpPr>
            <a:stCxn id="10" idx="3"/>
          </p:cNvCxnSpPr>
          <p:nvPr/>
        </p:nvCxnSpPr>
        <p:spPr>
          <a:xfrm>
            <a:off x="1632342" y="1926291"/>
            <a:ext cx="1333500" cy="1143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winkelte Verbindung 23"/>
          <p:cNvCxnSpPr>
            <a:stCxn id="9" idx="3"/>
            <a:endCxn id="12" idx="1"/>
          </p:cNvCxnSpPr>
          <p:nvPr/>
        </p:nvCxnSpPr>
        <p:spPr>
          <a:xfrm>
            <a:off x="1788459" y="2078691"/>
            <a:ext cx="1177383" cy="9525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winkelte Verbindung 26"/>
          <p:cNvCxnSpPr>
            <a:stCxn id="8" idx="3"/>
          </p:cNvCxnSpPr>
          <p:nvPr/>
        </p:nvCxnSpPr>
        <p:spPr>
          <a:xfrm>
            <a:off x="1937142" y="2231091"/>
            <a:ext cx="1028700" cy="97263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Gewinkelte Verbindung 29"/>
          <p:cNvCxnSpPr>
            <a:stCxn id="5" idx="3"/>
          </p:cNvCxnSpPr>
          <p:nvPr/>
        </p:nvCxnSpPr>
        <p:spPr>
          <a:xfrm>
            <a:off x="2089542" y="2383491"/>
            <a:ext cx="876300" cy="113834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3971637" y="1278591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35" name="Rechteck 34"/>
          <p:cNvSpPr/>
          <p:nvPr/>
        </p:nvSpPr>
        <p:spPr>
          <a:xfrm>
            <a:off x="5027724" y="1583391"/>
            <a:ext cx="915876" cy="443415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ONSEN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0" name="Rechteck 49"/>
          <p:cNvSpPr/>
          <p:nvPr/>
        </p:nvSpPr>
        <p:spPr>
          <a:xfrm>
            <a:off x="6968583" y="1616589"/>
            <a:ext cx="797011" cy="39052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EVB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8468969" y="1773891"/>
            <a:ext cx="903631" cy="609599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Express </a:t>
            </a:r>
            <a:r>
              <a:rPr lang="en-US" sz="1800" dirty="0" err="1" smtClean="0">
                <a:solidFill>
                  <a:schemeClr val="tx1"/>
                </a:solidFill>
              </a:rPr>
              <a:t>Reco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52" name="Gewinkelte Verbindung 51"/>
          <p:cNvCxnSpPr>
            <a:stCxn id="12" idx="3"/>
            <a:endCxn id="35" idx="1"/>
          </p:cNvCxnSpPr>
          <p:nvPr/>
        </p:nvCxnSpPr>
        <p:spPr>
          <a:xfrm flipV="1">
            <a:off x="3971637" y="1805099"/>
            <a:ext cx="1056087" cy="368842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winkelte Verbindung 53"/>
          <p:cNvCxnSpPr>
            <a:stCxn id="35" idx="3"/>
            <a:endCxn id="50" idx="1"/>
          </p:cNvCxnSpPr>
          <p:nvPr/>
        </p:nvCxnSpPr>
        <p:spPr>
          <a:xfrm>
            <a:off x="5943600" y="1805099"/>
            <a:ext cx="1024983" cy="67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Gewinkelte Verbindung 57"/>
          <p:cNvCxnSpPr>
            <a:stCxn id="50" idx="3"/>
            <a:endCxn id="51" idx="1"/>
          </p:cNvCxnSpPr>
          <p:nvPr/>
        </p:nvCxnSpPr>
        <p:spPr>
          <a:xfrm>
            <a:off x="7765594" y="1811851"/>
            <a:ext cx="703375" cy="2668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Dropbox\OnlineMonExampl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060" y="3467664"/>
            <a:ext cx="3036789" cy="232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Rechteck 69"/>
          <p:cNvSpPr/>
          <p:nvPr/>
        </p:nvSpPr>
        <p:spPr>
          <a:xfrm>
            <a:off x="4800600" y="2885633"/>
            <a:ext cx="1091453" cy="582032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BonnDAQ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71" name="Gewinkelte Verbindung 70"/>
          <p:cNvCxnSpPr>
            <a:stCxn id="12" idx="2"/>
            <a:endCxn id="70" idx="1"/>
          </p:cNvCxnSpPr>
          <p:nvPr/>
        </p:nvCxnSpPr>
        <p:spPr>
          <a:xfrm rot="16200000" flipH="1">
            <a:off x="3795241" y="2171290"/>
            <a:ext cx="678858" cy="133186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Gewinkelte Verbindung 75"/>
          <p:cNvCxnSpPr>
            <a:stCxn id="70" idx="3"/>
            <a:endCxn id="1029" idx="1"/>
          </p:cNvCxnSpPr>
          <p:nvPr/>
        </p:nvCxnSpPr>
        <p:spPr>
          <a:xfrm>
            <a:off x="5892053" y="3176649"/>
            <a:ext cx="435327" cy="17263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Inhaltsplatzhalter 6"/>
          <p:cNvSpPr>
            <a:spLocks noGrp="1"/>
          </p:cNvSpPr>
          <p:nvPr>
            <p:ph sz="half" idx="1"/>
          </p:nvPr>
        </p:nvSpPr>
        <p:spPr>
          <a:xfrm>
            <a:off x="152400" y="3549021"/>
            <a:ext cx="5943600" cy="2851779"/>
          </a:xfrm>
        </p:spPr>
        <p:txBody>
          <a:bodyPr/>
          <a:lstStyle/>
          <a:p>
            <a:r>
              <a:rPr lang="en-GB" dirty="0" smtClean="0"/>
              <a:t>Standalone DAQ running without HLT for</a:t>
            </a:r>
          </a:p>
          <a:p>
            <a:pPr lvl="1"/>
            <a:r>
              <a:rPr lang="en-GB" b="1" dirty="0" smtClean="0">
                <a:solidFill>
                  <a:srgbClr val="C00000"/>
                </a:solidFill>
              </a:rPr>
              <a:t>PXD Calibration data</a:t>
            </a:r>
          </a:p>
          <a:p>
            <a:pPr lvl="1"/>
            <a:r>
              <a:rPr lang="en-GB" dirty="0" smtClean="0"/>
              <a:t>PXD DQM on full data (no ROI)</a:t>
            </a:r>
          </a:p>
          <a:p>
            <a:pPr lvl="1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measuring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ROI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efficiency, Slow Pion rescue</a:t>
            </a:r>
          </a:p>
          <a:p>
            <a:r>
              <a:rPr lang="en-GB" dirty="0" smtClean="0"/>
              <a:t>Proven useful during test beams</a:t>
            </a:r>
            <a:endParaRPr lang="en-GB" dirty="0"/>
          </a:p>
          <a:p>
            <a:r>
              <a:rPr lang="en-GB" dirty="0" smtClean="0"/>
              <a:t>Currently: standard lab tool for measurements</a:t>
            </a:r>
            <a:endParaRPr lang="en-GB" dirty="0"/>
          </a:p>
        </p:txBody>
      </p:sp>
      <p:sp>
        <p:nvSpPr>
          <p:cNvPr id="90" name="Textfeld 89"/>
          <p:cNvSpPr txBox="1"/>
          <p:nvPr/>
        </p:nvSpPr>
        <p:spPr>
          <a:xfrm>
            <a:off x="3048000" y="3165802"/>
            <a:ext cx="1730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Subset of events</a:t>
            </a:r>
            <a:endParaRPr lang="en-US" sz="1800" dirty="0"/>
          </a:p>
        </p:txBody>
      </p:sp>
      <p:sp>
        <p:nvSpPr>
          <p:cNvPr id="102" name="Rechteck 101"/>
          <p:cNvSpPr/>
          <p:nvPr/>
        </p:nvSpPr>
        <p:spPr>
          <a:xfrm>
            <a:off x="6471341" y="888066"/>
            <a:ext cx="797011" cy="542925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HLT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5" name="Gewinkelte Verbindung 114"/>
          <p:cNvCxnSpPr>
            <a:stCxn id="102" idx="1"/>
            <a:endCxn id="35" idx="0"/>
          </p:cNvCxnSpPr>
          <p:nvPr/>
        </p:nvCxnSpPr>
        <p:spPr>
          <a:xfrm rot="10800000" flipV="1">
            <a:off x="5485663" y="1159529"/>
            <a:ext cx="985679" cy="42386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4" name="Textfeld 133"/>
          <p:cNvSpPr txBox="1"/>
          <p:nvPr/>
        </p:nvSpPr>
        <p:spPr>
          <a:xfrm rot="708755">
            <a:off x="6560099" y="2166326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</a:rPr>
              <a:t>Simplified</a:t>
            </a:r>
            <a:endParaRPr lang="en-US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58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560512" y="980728"/>
            <a:ext cx="8431088" cy="5400600"/>
          </a:xfrm>
        </p:spPr>
        <p:txBody>
          <a:bodyPr/>
          <a:lstStyle/>
          <a:p>
            <a:r>
              <a:rPr lang="en-US" dirty="0" smtClean="0"/>
              <a:t>Don’t let </a:t>
            </a:r>
            <a:r>
              <a:rPr lang="en-US" dirty="0" err="1" smtClean="0"/>
              <a:t>linux</a:t>
            </a:r>
            <a:r>
              <a:rPr lang="en-US" dirty="0" smtClean="0"/>
              <a:t> kernel handle hardware but do it in </a:t>
            </a:r>
            <a:r>
              <a:rPr lang="en-US" dirty="0" err="1" smtClean="0"/>
              <a:t>BonnDAQ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Massive performance improvements possible</a:t>
            </a:r>
          </a:p>
          <a:p>
            <a:pPr lvl="1"/>
            <a:r>
              <a:rPr lang="en-US" dirty="0" smtClean="0"/>
              <a:t>Much better scaling when using several connections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Time estimate: unknown.</a:t>
            </a:r>
          </a:p>
          <a:p>
            <a:r>
              <a:rPr lang="en-US" dirty="0" smtClean="0"/>
              <a:t>Current status: not started</a:t>
            </a:r>
          </a:p>
          <a:p>
            <a:r>
              <a:rPr lang="en-US" dirty="0" smtClean="0"/>
              <a:t>Priority</a:t>
            </a:r>
            <a:r>
              <a:rPr lang="en-US" dirty="0"/>
              <a:t>: </a:t>
            </a:r>
            <a:r>
              <a:rPr lang="en-US" dirty="0" smtClean="0"/>
              <a:t>please don’t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600" y="304800"/>
            <a:ext cx="7748736" cy="459904"/>
          </a:xfrm>
        </p:spPr>
        <p:txBody>
          <a:bodyPr/>
          <a:lstStyle/>
          <a:p>
            <a:r>
              <a:rPr lang="en-US" dirty="0"/>
              <a:t>Performance – Unwrapping UDP in </a:t>
            </a:r>
            <a:r>
              <a:rPr lang="en-US" dirty="0" err="1"/>
              <a:t>Userspace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1070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560512" y="980728"/>
            <a:ext cx="8431088" cy="5400600"/>
          </a:xfrm>
        </p:spPr>
        <p:txBody>
          <a:bodyPr/>
          <a:lstStyle/>
          <a:p>
            <a:r>
              <a:rPr lang="en-US" dirty="0" smtClean="0"/>
              <a:t>Check NUMA, fix thread to core associativity</a:t>
            </a:r>
          </a:p>
          <a:p>
            <a:pPr lvl="1"/>
            <a:r>
              <a:rPr lang="en-US" dirty="0" smtClean="0"/>
              <a:t>Quite large improvement in cache locality possible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Time estimate: unknown. Implementation rather short.</a:t>
            </a:r>
          </a:p>
          <a:p>
            <a:r>
              <a:rPr lang="en-US" dirty="0" smtClean="0"/>
              <a:t>Current status: not started</a:t>
            </a:r>
          </a:p>
          <a:p>
            <a:r>
              <a:rPr lang="en-US" dirty="0" smtClean="0"/>
              <a:t>Priority</a:t>
            </a:r>
            <a:r>
              <a:rPr lang="en-US" dirty="0"/>
              <a:t>: </a:t>
            </a:r>
            <a:r>
              <a:rPr lang="en-US" dirty="0" smtClean="0"/>
              <a:t>please don’t.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600" y="304800"/>
            <a:ext cx="7748736" cy="459904"/>
          </a:xfrm>
        </p:spPr>
        <p:txBody>
          <a:bodyPr/>
          <a:lstStyle/>
          <a:p>
            <a:r>
              <a:rPr lang="en-US" dirty="0" smtClean="0"/>
              <a:t>Performance –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8001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560512" y="980728"/>
            <a:ext cx="8431088" cy="5400600"/>
          </a:xfrm>
        </p:spPr>
        <p:txBody>
          <a:bodyPr/>
          <a:lstStyle/>
          <a:p>
            <a:r>
              <a:rPr lang="en-US" dirty="0" smtClean="0"/>
              <a:t>Implement new BLOSC version which supports faster context switches and compression with more cores.</a:t>
            </a:r>
            <a:endParaRPr lang="en-US" dirty="0"/>
          </a:p>
          <a:p>
            <a:r>
              <a:rPr lang="en-US" dirty="0" smtClean="0"/>
              <a:t>Needed for new compression algorithm </a:t>
            </a:r>
            <a:r>
              <a:rPr lang="en-US" dirty="0" err="1" smtClean="0"/>
              <a:t>zStandard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Time estimate:</a:t>
            </a:r>
          </a:p>
          <a:p>
            <a:pPr lvl="1"/>
            <a:r>
              <a:rPr lang="en-US" dirty="0" smtClean="0"/>
              <a:t>Porting is rather fast but breaks backward compatibility. 2+1 days</a:t>
            </a:r>
          </a:p>
          <a:p>
            <a:pPr lvl="1"/>
            <a:r>
              <a:rPr lang="en-US" dirty="0" smtClean="0"/>
              <a:t>Creating a backward compatible solution: 5+3 days.</a:t>
            </a:r>
          </a:p>
          <a:p>
            <a:r>
              <a:rPr lang="en-US" dirty="0" smtClean="0"/>
              <a:t>Current status: not started</a:t>
            </a:r>
          </a:p>
          <a:p>
            <a:r>
              <a:rPr lang="en-US" dirty="0" smtClean="0"/>
              <a:t>Priority</a:t>
            </a:r>
            <a:r>
              <a:rPr lang="en-US" dirty="0"/>
              <a:t>: </a:t>
            </a:r>
            <a:r>
              <a:rPr lang="en-US" dirty="0" smtClean="0"/>
              <a:t>optional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600" y="304800"/>
            <a:ext cx="7748736" cy="459904"/>
          </a:xfrm>
        </p:spPr>
        <p:txBody>
          <a:bodyPr/>
          <a:lstStyle/>
          <a:p>
            <a:r>
              <a:rPr lang="en-US" dirty="0" smtClean="0"/>
              <a:t>Compression: Port to new BLOSC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39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609600" y="990600"/>
            <a:ext cx="7135688" cy="5400600"/>
          </a:xfrm>
        </p:spPr>
        <p:txBody>
          <a:bodyPr/>
          <a:lstStyle/>
          <a:p>
            <a:r>
              <a:rPr lang="en-US" dirty="0" smtClean="0"/>
              <a:t>Develop DH&lt;x&gt; simulation</a:t>
            </a:r>
          </a:p>
          <a:p>
            <a:pPr lvl="1"/>
            <a:r>
              <a:rPr lang="en-US" dirty="0"/>
              <a:t>Time estimate: </a:t>
            </a:r>
            <a:r>
              <a:rPr lang="en-US" dirty="0" smtClean="0"/>
              <a:t>1 </a:t>
            </a:r>
            <a:r>
              <a:rPr lang="en-US" dirty="0"/>
              <a:t>+ </a:t>
            </a:r>
            <a:r>
              <a:rPr lang="en-US" dirty="0" smtClean="0"/>
              <a:t>.5(testing</a:t>
            </a:r>
            <a:r>
              <a:rPr lang="en-US" dirty="0"/>
              <a:t>) days. </a:t>
            </a:r>
            <a:endParaRPr lang="en-US" dirty="0" smtClean="0"/>
          </a:p>
          <a:p>
            <a:pPr lvl="1"/>
            <a:r>
              <a:rPr lang="en-US" dirty="0" smtClean="0"/>
              <a:t>Done</a:t>
            </a:r>
          </a:p>
          <a:p>
            <a:r>
              <a:rPr lang="en-US" dirty="0"/>
              <a:t>Develop </a:t>
            </a:r>
            <a:r>
              <a:rPr lang="en-US" dirty="0" smtClean="0"/>
              <a:t> raw data reader (like </a:t>
            </a:r>
            <a:r>
              <a:rPr lang="en-US" dirty="0" err="1" smtClean="0"/>
              <a:t>pyDEPFET</a:t>
            </a:r>
            <a:r>
              <a:rPr lang="en-US" dirty="0" smtClean="0"/>
              <a:t> reader but w/o interpretation)</a:t>
            </a:r>
          </a:p>
          <a:p>
            <a:pPr lvl="1"/>
            <a:r>
              <a:rPr lang="en-US" dirty="0"/>
              <a:t>Time estimate: </a:t>
            </a:r>
            <a:r>
              <a:rPr lang="en-US" dirty="0" smtClean="0"/>
              <a:t>.5 </a:t>
            </a:r>
            <a:r>
              <a:rPr lang="en-US" dirty="0"/>
              <a:t>+ </a:t>
            </a:r>
            <a:r>
              <a:rPr lang="en-US" dirty="0" smtClean="0"/>
              <a:t>.25(testing</a:t>
            </a:r>
            <a:r>
              <a:rPr lang="en-US" dirty="0"/>
              <a:t>) days. </a:t>
            </a:r>
            <a:endParaRPr lang="en-US" dirty="0" smtClean="0"/>
          </a:p>
          <a:p>
            <a:pPr lvl="1"/>
            <a:r>
              <a:rPr lang="en-US" dirty="0" smtClean="0"/>
              <a:t>Done</a:t>
            </a:r>
          </a:p>
          <a:p>
            <a:r>
              <a:rPr lang="en-US" dirty="0" smtClean="0"/>
              <a:t>Implement tests</a:t>
            </a:r>
            <a:endParaRPr lang="en-US" dirty="0"/>
          </a:p>
          <a:p>
            <a:pPr lvl="1"/>
            <a:r>
              <a:rPr lang="en-US" dirty="0" smtClean="0"/>
              <a:t>Time </a:t>
            </a:r>
            <a:r>
              <a:rPr lang="en-US" dirty="0"/>
              <a:t>estimate: </a:t>
            </a:r>
            <a:r>
              <a:rPr lang="en-US" dirty="0" smtClean="0"/>
              <a:t>1 </a:t>
            </a:r>
            <a:r>
              <a:rPr lang="en-US" dirty="0"/>
              <a:t>+ </a:t>
            </a:r>
            <a:r>
              <a:rPr lang="en-US" dirty="0" smtClean="0"/>
              <a:t>.5(testing</a:t>
            </a:r>
            <a:r>
              <a:rPr lang="en-US" dirty="0"/>
              <a:t>) </a:t>
            </a:r>
            <a:r>
              <a:rPr lang="en-US" dirty="0" smtClean="0"/>
              <a:t>days</a:t>
            </a:r>
          </a:p>
          <a:p>
            <a:pPr lvl="1"/>
            <a:r>
              <a:rPr lang="en-US" dirty="0" smtClean="0"/>
              <a:t>Basic tests developed,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already found an old bug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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dirty="0"/>
          </a:p>
          <a:p>
            <a:r>
              <a:rPr lang="en-US" dirty="0" smtClean="0"/>
              <a:t>Current </a:t>
            </a:r>
            <a:r>
              <a:rPr lang="en-US" dirty="0"/>
              <a:t>status: </a:t>
            </a:r>
            <a:r>
              <a:rPr lang="en-US" dirty="0" smtClean="0"/>
              <a:t>Infrastructure there, further tests </a:t>
            </a:r>
            <a:r>
              <a:rPr lang="en-US" dirty="0" err="1" smtClean="0"/>
              <a:t>tbd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Priority: </a:t>
            </a:r>
            <a:r>
              <a:rPr lang="en-US" dirty="0" smtClean="0"/>
              <a:t>recommended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600" y="304800"/>
            <a:ext cx="7748736" cy="459904"/>
          </a:xfrm>
        </p:spPr>
        <p:txBody>
          <a:bodyPr/>
          <a:lstStyle/>
          <a:p>
            <a:r>
              <a:rPr lang="en-US" dirty="0"/>
              <a:t>Develop test bench</a:t>
            </a:r>
          </a:p>
        </p:txBody>
      </p:sp>
    </p:spTree>
    <p:extLst>
      <p:ext uri="{BB962C8B-B14F-4D97-AF65-F5344CB8AC3E}">
        <p14:creationId xmlns:p14="http://schemas.microsoft.com/office/powerpoint/2010/main" val="56646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Event </a:t>
            </a:r>
            <a:r>
              <a:rPr lang="de-DE" dirty="0" err="1" smtClean="0"/>
              <a:t>header</a:t>
            </a:r>
            <a:endParaRPr lang="de-DE" dirty="0" smtClean="0"/>
          </a:p>
          <a:p>
            <a:r>
              <a:rPr lang="de-DE" dirty="0" err="1" smtClean="0"/>
              <a:t>Seqeuence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packets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128bit Header (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size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Payload </a:t>
            </a:r>
            <a:r>
              <a:rPr lang="de-DE" dirty="0" err="1" smtClean="0"/>
              <a:t>package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Event </a:t>
            </a:r>
            <a:r>
              <a:rPr lang="de-DE" dirty="0" err="1" smtClean="0"/>
              <a:t>header</a:t>
            </a:r>
            <a:endParaRPr lang="de-DE" dirty="0" smtClean="0"/>
          </a:p>
          <a:p>
            <a:r>
              <a:rPr lang="de-DE" dirty="0" smtClean="0"/>
              <a:t>Table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contents</a:t>
            </a:r>
            <a:r>
              <a:rPr lang="de-DE" dirty="0" smtClean="0"/>
              <a:t> TOC</a:t>
            </a:r>
          </a:p>
          <a:p>
            <a:pPr lvl="1"/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packets</a:t>
            </a:r>
            <a:r>
              <a:rPr lang="de-DE" dirty="0" smtClean="0"/>
              <a:t>, type </a:t>
            </a:r>
            <a:r>
              <a:rPr lang="de-DE" dirty="0" err="1" smtClean="0"/>
              <a:t>of</a:t>
            </a:r>
            <a:r>
              <a:rPr lang="de-DE" dirty="0" smtClean="0"/>
              <a:t> TOC.</a:t>
            </a:r>
          </a:p>
          <a:p>
            <a:pPr lvl="1"/>
            <a:r>
              <a:rPr lang="de-DE" dirty="0" smtClean="0"/>
              <a:t>List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frame</a:t>
            </a:r>
            <a:r>
              <a:rPr lang="de-DE" dirty="0" smtClean="0"/>
              <a:t> </a:t>
            </a:r>
            <a:r>
              <a:rPr lang="de-DE" dirty="0" err="1" smtClean="0"/>
              <a:t>sizes</a:t>
            </a:r>
            <a:endParaRPr lang="de-DE" dirty="0"/>
          </a:p>
          <a:p>
            <a:r>
              <a:rPr lang="de-DE" dirty="0" smtClean="0"/>
              <a:t>List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Payloads</a:t>
            </a:r>
            <a:r>
              <a:rPr lang="de-DE" dirty="0" smtClean="0"/>
              <a:t>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File </a:t>
            </a:r>
            <a:r>
              <a:rPr lang="de-DE" dirty="0" err="1" smtClean="0"/>
              <a:t>format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75783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err="1" smtClean="0"/>
              <a:t>Cost</a:t>
            </a:r>
            <a:r>
              <a:rPr lang="de-DE" dirty="0" smtClean="0"/>
              <a:t> </a:t>
            </a:r>
            <a:r>
              <a:rPr lang="de-DE" dirty="0" err="1" smtClean="0"/>
              <a:t>estimate</a:t>
            </a:r>
            <a:r>
              <a:rPr lang="de-DE" dirty="0" smtClean="0"/>
              <a:t>:</a:t>
            </a:r>
          </a:p>
          <a:p>
            <a:pPr lvl="1"/>
            <a:r>
              <a:rPr lang="de-DE" dirty="0" err="1" smtClean="0"/>
              <a:t>Buying</a:t>
            </a:r>
            <a:r>
              <a:rPr lang="de-DE" dirty="0" smtClean="0"/>
              <a:t> </a:t>
            </a:r>
            <a:r>
              <a:rPr lang="de-DE" dirty="0" err="1" smtClean="0"/>
              <a:t>complete</a:t>
            </a:r>
            <a:r>
              <a:rPr lang="de-DE" dirty="0" smtClean="0"/>
              <a:t> </a:t>
            </a:r>
            <a:r>
              <a:rPr lang="de-DE" dirty="0" err="1" smtClean="0"/>
              <a:t>server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considerably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expensive.</a:t>
            </a:r>
          </a:p>
          <a:p>
            <a:pPr lvl="1"/>
            <a:endParaRPr lang="de-DE" dirty="0"/>
          </a:p>
          <a:p>
            <a:r>
              <a:rPr lang="de-DE" dirty="0"/>
              <a:t>Phase 2 Solution</a:t>
            </a:r>
          </a:p>
          <a:p>
            <a:pPr lvl="1"/>
            <a:r>
              <a:rPr lang="de-DE" dirty="0"/>
              <a:t>(Doubles </a:t>
            </a:r>
            <a:r>
              <a:rPr lang="de-DE" dirty="0" err="1"/>
              <a:t>as</a:t>
            </a:r>
            <a:r>
              <a:rPr lang="de-DE" dirty="0"/>
              <a:t> Phase 3 Backup)</a:t>
            </a:r>
          </a:p>
          <a:p>
            <a:pPr lvl="1"/>
            <a:r>
              <a:rPr lang="de-DE" dirty="0"/>
              <a:t>8 Core Server</a:t>
            </a:r>
          </a:p>
          <a:p>
            <a:pPr lvl="1"/>
            <a:r>
              <a:rPr lang="de-DE" dirty="0"/>
              <a:t>32-64GB RAM</a:t>
            </a:r>
          </a:p>
          <a:p>
            <a:pPr lvl="1"/>
            <a:r>
              <a:rPr lang="de-DE" dirty="0" smtClean="0"/>
              <a:t>8x 1 </a:t>
            </a:r>
            <a:r>
              <a:rPr lang="de-DE" dirty="0" err="1"/>
              <a:t>Gbit</a:t>
            </a:r>
            <a:r>
              <a:rPr lang="de-DE" dirty="0"/>
              <a:t> Ethernet </a:t>
            </a:r>
            <a:r>
              <a:rPr lang="de-DE" dirty="0" err="1" smtClean="0"/>
              <a:t>ports</a:t>
            </a:r>
            <a:endParaRPr lang="de-DE" dirty="0" smtClean="0"/>
          </a:p>
          <a:p>
            <a:pPr lvl="1"/>
            <a:endParaRPr lang="de-DE" dirty="0"/>
          </a:p>
          <a:p>
            <a:pPr lvl="1"/>
            <a:r>
              <a:rPr lang="de-DE" dirty="0" err="1" smtClean="0"/>
              <a:t>From</a:t>
            </a:r>
            <a:r>
              <a:rPr lang="de-DE" dirty="0" smtClean="0"/>
              <a:t> Dell: 4000 Euro</a:t>
            </a:r>
          </a:p>
          <a:p>
            <a:pPr lvl="1"/>
            <a:r>
              <a:rPr lang="de-DE" dirty="0" err="1" smtClean="0"/>
              <a:t>Homemade</a:t>
            </a:r>
            <a:r>
              <a:rPr lang="de-DE" dirty="0" smtClean="0"/>
              <a:t>: 2000 Euro</a:t>
            </a:r>
            <a:endParaRPr lang="de-DE" dirty="0"/>
          </a:p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Phase 3 Solution</a:t>
            </a:r>
          </a:p>
          <a:p>
            <a:pPr lvl="1"/>
            <a:r>
              <a:rPr lang="de-DE" dirty="0" smtClean="0"/>
              <a:t>24-32 Core Server</a:t>
            </a:r>
          </a:p>
          <a:p>
            <a:pPr lvl="1"/>
            <a:r>
              <a:rPr lang="de-DE" dirty="0" smtClean="0"/>
              <a:t>64GB RAM</a:t>
            </a:r>
          </a:p>
          <a:p>
            <a:pPr lvl="1"/>
            <a:r>
              <a:rPr lang="de-DE" dirty="0" smtClean="0"/>
              <a:t>8x 1 </a:t>
            </a:r>
            <a:r>
              <a:rPr lang="de-DE" dirty="0" err="1" smtClean="0"/>
              <a:t>Gbit</a:t>
            </a:r>
            <a:r>
              <a:rPr lang="de-DE" dirty="0" smtClean="0"/>
              <a:t> Ethernet </a:t>
            </a:r>
            <a:r>
              <a:rPr lang="de-DE" dirty="0" err="1" smtClean="0"/>
              <a:t>port</a:t>
            </a:r>
            <a:endParaRPr lang="de-DE" dirty="0" smtClean="0"/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7000-10000 €</a:t>
            </a:r>
          </a:p>
          <a:p>
            <a:pPr lvl="1"/>
            <a:endParaRPr lang="de-DE" dirty="0"/>
          </a:p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KEK Storage!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Cost</a:t>
            </a:r>
            <a:r>
              <a:rPr lang="de-DE" dirty="0" smtClean="0"/>
              <a:t> </a:t>
            </a:r>
            <a:r>
              <a:rPr lang="de-DE" dirty="0" err="1" smtClean="0"/>
              <a:t>estimates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723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95300" y="980728"/>
            <a:ext cx="9066212" cy="2372072"/>
          </a:xfrm>
        </p:spPr>
        <p:txBody>
          <a:bodyPr/>
          <a:lstStyle/>
          <a:p>
            <a:r>
              <a:rPr lang="en-US" dirty="0" smtClean="0"/>
              <a:t>Data per Scan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Reduction summary</a:t>
            </a:r>
            <a:endParaRPr lang="en-US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767265"/>
              </p:ext>
            </p:extLst>
          </p:nvPr>
        </p:nvGraphicFramePr>
        <p:xfrm>
          <a:off x="609600" y="1447800"/>
          <a:ext cx="8839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840"/>
                <a:gridCol w="1767840"/>
                <a:gridCol w="1767840"/>
                <a:gridCol w="1767840"/>
                <a:gridCol w="17678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</a:t>
                      </a:r>
                      <a:r>
                        <a:rPr lang="en-US" baseline="0" dirty="0" smtClean="0"/>
                        <a:t> Strong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Pedestal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7.5 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</a:t>
                      </a:r>
                      <a:r>
                        <a:rPr lang="en-US" baseline="0" dirty="0" smtClean="0"/>
                        <a:t> GB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0.14GB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0.008GB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Offset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 GB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~115GB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r>
                        <a:rPr lang="en-US" baseline="0" dirty="0" smtClean="0"/>
                        <a:t>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 5 GB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GB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(0.1GB)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</a:t>
                      </a:r>
                      <a:r>
                        <a:rPr lang="en-US" baseline="0" dirty="0" smtClean="0"/>
                        <a:t> GB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0.0001GB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ADC curve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80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GB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(8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GB)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 GB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 GB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955301"/>
              </p:ext>
            </p:extLst>
          </p:nvPr>
        </p:nvGraphicFramePr>
        <p:xfrm>
          <a:off x="609600" y="3972272"/>
          <a:ext cx="8839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840"/>
                <a:gridCol w="1767840"/>
                <a:gridCol w="1767840"/>
                <a:gridCol w="1767840"/>
                <a:gridCol w="17678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</a:t>
                      </a:r>
                      <a:r>
                        <a:rPr lang="en-US" baseline="0" dirty="0" smtClean="0"/>
                        <a:t> Strong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Pedestal x 6000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 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2.4</a:t>
                      </a:r>
                      <a:r>
                        <a:rPr lang="en-US" baseline="0" dirty="0" smtClean="0"/>
                        <a:t> TB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0.84</a:t>
                      </a:r>
                      <a:r>
                        <a:rPr lang="en-US" baseline="0" dirty="0" smtClean="0"/>
                        <a:t> T</a:t>
                      </a:r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0.048 TB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Offset x 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160 TB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~46TB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8 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 2 TB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Delays x 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TB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(0.01TB)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r>
                        <a:rPr lang="en-US" baseline="0" dirty="0" smtClean="0"/>
                        <a:t> TB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0.00001TB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ADC curve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200</a:t>
                      </a:r>
                      <a:r>
                        <a:rPr lang="en-US" baseline="0" dirty="0" smtClean="0"/>
                        <a:t> T</a:t>
                      </a:r>
                      <a:r>
                        <a:rPr lang="en-US" dirty="0" smtClean="0"/>
                        <a:t>B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(20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T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2TB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0.025 TB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Inhaltsplatzhalter 7"/>
          <p:cNvSpPr txBox="1">
            <a:spLocks/>
          </p:cNvSpPr>
          <p:nvPr/>
        </p:nvSpPr>
        <p:spPr>
          <a:xfrm>
            <a:off x="495300" y="3505200"/>
            <a:ext cx="9066212" cy="237207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Data for lifetime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3124200" y="5890736"/>
            <a:ext cx="62192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* </a:t>
            </a:r>
            <a:r>
              <a:rPr lang="en-US" sz="1400" dirty="0" smtClean="0"/>
              <a:t>Single Setting, all ADCs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** </a:t>
            </a:r>
            <a:r>
              <a:rPr lang="en-US" sz="1400" dirty="0" smtClean="0"/>
              <a:t>Assuming 50 Scans during lifetime with </a:t>
            </a:r>
            <a:r>
              <a:rPr lang="en-US" sz="1400" dirty="0" err="1" smtClean="0"/>
              <a:t>RefIn</a:t>
            </a:r>
            <a:r>
              <a:rPr lang="en-US" sz="1400" dirty="0" smtClean="0"/>
              <a:t>/</a:t>
            </a:r>
            <a:r>
              <a:rPr lang="en-US" sz="1400" dirty="0" err="1" smtClean="0"/>
              <a:t>AmpLow</a:t>
            </a:r>
            <a:r>
              <a:rPr lang="en-US" sz="1400" dirty="0" smtClean="0"/>
              <a:t>, </a:t>
            </a:r>
            <a:r>
              <a:rPr lang="en-US" sz="1400" dirty="0" err="1" smtClean="0"/>
              <a:t>IPSource</a:t>
            </a:r>
            <a:r>
              <a:rPr lang="en-US" sz="1400" dirty="0" smtClean="0"/>
              <a:t>/IPSource2, 5 values for each setting (2 * 5 * 5 measurements), scan over all channels</a:t>
            </a:r>
          </a:p>
        </p:txBody>
      </p:sp>
    </p:spTree>
    <p:extLst>
      <p:ext uri="{BB962C8B-B14F-4D97-AF65-F5344CB8AC3E}">
        <p14:creationId xmlns:p14="http://schemas.microsoft.com/office/powerpoint/2010/main" val="117980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219200" y="1866900"/>
            <a:ext cx="6858000" cy="3758803"/>
          </a:xfrm>
          <a:prstGeom prst="rect">
            <a:avLst/>
          </a:prstGeom>
          <a:solidFill>
            <a:srgbClr val="FFFF66">
              <a:alpha val="10000"/>
            </a:srgb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hteck 79"/>
          <p:cNvSpPr/>
          <p:nvPr/>
        </p:nvSpPr>
        <p:spPr>
          <a:xfrm>
            <a:off x="5786678" y="1087040"/>
            <a:ext cx="914400" cy="5405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CMD Client(s)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9" name="Rechteck 78"/>
          <p:cNvSpPr/>
          <p:nvPr/>
        </p:nvSpPr>
        <p:spPr>
          <a:xfrm>
            <a:off x="5710478" y="1017984"/>
            <a:ext cx="914400" cy="5405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CMD Client(s)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status of </a:t>
            </a:r>
            <a:r>
              <a:rPr lang="en-GB" dirty="0" err="1" smtClean="0"/>
              <a:t>BonnDAQ</a:t>
            </a:r>
            <a:r>
              <a:rPr lang="en-GB" dirty="0" smtClean="0"/>
              <a:t> – Lab Version (12/2017)</a:t>
            </a:r>
            <a:endParaRPr lang="en-GB" dirty="0"/>
          </a:p>
        </p:txBody>
      </p:sp>
      <p:sp>
        <p:nvSpPr>
          <p:cNvPr id="2" name="Rechteck 1"/>
          <p:cNvSpPr/>
          <p:nvPr/>
        </p:nvSpPr>
        <p:spPr>
          <a:xfrm>
            <a:off x="5252306" y="1981200"/>
            <a:ext cx="1676400" cy="533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TCP Command Server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432906" y="1981200"/>
            <a:ext cx="1676400" cy="533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Keyboard Command Decoder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657228" y="2895422"/>
            <a:ext cx="1042877" cy="45737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Statistics</a:t>
            </a:r>
            <a:r>
              <a:rPr lang="de-DE" sz="1400" dirty="0" smtClean="0">
                <a:solidFill>
                  <a:schemeClr val="tx1"/>
                </a:solidFill>
              </a:rPr>
              <a:t>/ </a:t>
            </a:r>
            <a:r>
              <a:rPr lang="de-DE" sz="1400" dirty="0" err="1" smtClean="0">
                <a:solidFill>
                  <a:schemeClr val="tx1"/>
                </a:solidFill>
              </a:rPr>
              <a:t>Health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8534400" y="1856740"/>
            <a:ext cx="1219200" cy="381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Thread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8554720" y="2438400"/>
            <a:ext cx="1198880" cy="381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Data </a:t>
            </a:r>
            <a:r>
              <a:rPr lang="de-DE" sz="1400" b="1" dirty="0" err="1" smtClean="0">
                <a:solidFill>
                  <a:schemeClr val="tx1"/>
                </a:solidFill>
              </a:rPr>
              <a:t>structure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8686800" y="32004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8666480" y="3810000"/>
            <a:ext cx="9906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8554720" y="3502223"/>
            <a:ext cx="1275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Read/</a:t>
            </a:r>
            <a:r>
              <a:rPr lang="de-DE" sz="1400" b="1" dirty="0" err="1" smtClean="0"/>
              <a:t>React</a:t>
            </a:r>
            <a:endParaRPr lang="en-US" sz="14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8524240" y="2896433"/>
            <a:ext cx="1275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Write/Control</a:t>
            </a:r>
            <a:endParaRPr lang="en-US" sz="1400" b="1" dirty="0"/>
          </a:p>
        </p:txBody>
      </p:sp>
      <p:sp>
        <p:nvSpPr>
          <p:cNvPr id="19" name="Rechteck 18"/>
          <p:cNvSpPr/>
          <p:nvPr/>
        </p:nvSpPr>
        <p:spPr>
          <a:xfrm>
            <a:off x="1436812" y="4114800"/>
            <a:ext cx="914400" cy="1295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DHE/DHC Receiver Thread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4180012" y="4114800"/>
            <a:ext cx="914400" cy="1295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Data </a:t>
            </a:r>
            <a:r>
              <a:rPr lang="de-DE" sz="1400" dirty="0" err="1" smtClean="0">
                <a:solidFill>
                  <a:schemeClr val="tx1"/>
                </a:solidFill>
              </a:rPr>
              <a:t>Distribu-tion</a:t>
            </a:r>
            <a:r>
              <a:rPr lang="de-DE" sz="1400" dirty="0" smtClean="0">
                <a:solidFill>
                  <a:schemeClr val="tx1"/>
                </a:solidFill>
              </a:rPr>
              <a:t> Server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6928706" y="4103370"/>
            <a:ext cx="914400" cy="1295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File Writer Thread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2732212" y="4213860"/>
            <a:ext cx="1066800" cy="381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Buffer</a:t>
            </a:r>
            <a:r>
              <a:rPr lang="de-DE" sz="1400" dirty="0" smtClean="0">
                <a:solidFill>
                  <a:schemeClr val="tx1"/>
                </a:solidFill>
              </a:rPr>
              <a:t> 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5425882" y="4213860"/>
            <a:ext cx="1066800" cy="381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Buffer</a:t>
            </a:r>
            <a:r>
              <a:rPr lang="de-DE" sz="1400" smtClean="0">
                <a:solidFill>
                  <a:schemeClr val="tx1"/>
                </a:solidFill>
              </a:rPr>
              <a:t> 2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4" name="Gerade Verbindung mit Pfeil 23"/>
          <p:cNvCxnSpPr/>
          <p:nvPr/>
        </p:nvCxnSpPr>
        <p:spPr>
          <a:xfrm>
            <a:off x="8686800" y="3204210"/>
            <a:ext cx="9906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8554720" y="3506033"/>
            <a:ext cx="1275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Read/</a:t>
            </a:r>
            <a:r>
              <a:rPr lang="de-DE" sz="1400" b="1" dirty="0" err="1" smtClean="0"/>
              <a:t>React</a:t>
            </a:r>
            <a:endParaRPr lang="en-US" sz="1400" b="1" dirty="0"/>
          </a:p>
        </p:txBody>
      </p:sp>
      <p:cxnSp>
        <p:nvCxnSpPr>
          <p:cNvPr id="26" name="Gerade Verbindung mit Pfeil 25"/>
          <p:cNvCxnSpPr/>
          <p:nvPr/>
        </p:nvCxnSpPr>
        <p:spPr>
          <a:xfrm>
            <a:off x="2275012" y="4427220"/>
            <a:ext cx="5715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5018212" y="4427220"/>
            <a:ext cx="5715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>
            <a:off x="3697294" y="4438650"/>
            <a:ext cx="562652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Rechteck 31"/>
          <p:cNvSpPr/>
          <p:nvPr/>
        </p:nvSpPr>
        <p:spPr>
          <a:xfrm>
            <a:off x="4203935" y="2892443"/>
            <a:ext cx="866554" cy="46035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Control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3" name="Gerade Verbindung mit Pfeil 32"/>
          <p:cNvCxnSpPr/>
          <p:nvPr/>
        </p:nvCxnSpPr>
        <p:spPr>
          <a:xfrm>
            <a:off x="3371229" y="2514600"/>
            <a:ext cx="1119077" cy="38082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H="1">
            <a:off x="4902849" y="2514600"/>
            <a:ext cx="959057" cy="38082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flipH="1">
            <a:off x="2128106" y="3352798"/>
            <a:ext cx="2209800" cy="75057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>
            <a:endCxn id="20" idx="0"/>
          </p:cNvCxnSpPr>
          <p:nvPr/>
        </p:nvCxnSpPr>
        <p:spPr>
          <a:xfrm flipH="1">
            <a:off x="4637212" y="3341370"/>
            <a:ext cx="10988" cy="77343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>
            <a:off x="4902849" y="3356610"/>
            <a:ext cx="2330657" cy="75819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flipH="1" flipV="1">
            <a:off x="6471506" y="3341370"/>
            <a:ext cx="980234" cy="74676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/>
          <p:nvPr/>
        </p:nvCxnSpPr>
        <p:spPr>
          <a:xfrm flipV="1">
            <a:off x="4894388" y="3356610"/>
            <a:ext cx="1424718" cy="74676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/>
          <p:nvPr/>
        </p:nvCxnSpPr>
        <p:spPr>
          <a:xfrm flipV="1">
            <a:off x="2296188" y="3352798"/>
            <a:ext cx="3565718" cy="76200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/>
          <p:nvPr/>
        </p:nvCxnSpPr>
        <p:spPr>
          <a:xfrm flipV="1">
            <a:off x="6215615" y="2514600"/>
            <a:ext cx="0" cy="40767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8534400" y="4084320"/>
            <a:ext cx="1198880" cy="381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Socket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223106" y="4248150"/>
            <a:ext cx="914400" cy="381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DHE/DHC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4307792" y="5860256"/>
            <a:ext cx="914400" cy="4643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Listener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8" name="Rechteck 57"/>
          <p:cNvSpPr/>
          <p:nvPr/>
        </p:nvSpPr>
        <p:spPr>
          <a:xfrm>
            <a:off x="4259946" y="5791200"/>
            <a:ext cx="914400" cy="4643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Listener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9" name="Rechteck 58"/>
          <p:cNvSpPr/>
          <p:nvPr/>
        </p:nvSpPr>
        <p:spPr>
          <a:xfrm>
            <a:off x="4191000" y="5707856"/>
            <a:ext cx="914400" cy="4643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Data </a:t>
            </a:r>
            <a:r>
              <a:rPr lang="de-DE" sz="1400" dirty="0" err="1" smtClean="0">
                <a:solidFill>
                  <a:schemeClr val="tx1"/>
                </a:solidFill>
              </a:rPr>
              <a:t>listener</a:t>
            </a:r>
            <a:r>
              <a:rPr lang="de-DE" sz="1400" dirty="0" smtClean="0">
                <a:solidFill>
                  <a:schemeClr val="tx1"/>
                </a:solidFill>
              </a:rPr>
              <a:t>(s)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0" name="Gerade Verbindung mit Pfeil 59"/>
          <p:cNvCxnSpPr/>
          <p:nvPr/>
        </p:nvCxnSpPr>
        <p:spPr>
          <a:xfrm>
            <a:off x="4637212" y="5391150"/>
            <a:ext cx="10988" cy="38100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/>
          <p:nvPr/>
        </p:nvCxnSpPr>
        <p:spPr>
          <a:xfrm>
            <a:off x="1061306" y="4438650"/>
            <a:ext cx="4572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5" name="Rechteck 64"/>
          <p:cNvSpPr/>
          <p:nvPr/>
        </p:nvSpPr>
        <p:spPr>
          <a:xfrm>
            <a:off x="1304304" y="5802630"/>
            <a:ext cx="733204" cy="52197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Error log </a:t>
            </a:r>
            <a:r>
              <a:rPr lang="de-DE" sz="1400" dirty="0" err="1" smtClean="0">
                <a:solidFill>
                  <a:schemeClr val="tx1"/>
                </a:solidFill>
              </a:rPr>
              <a:t>file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8534400" y="4648200"/>
            <a:ext cx="12192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File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67" name="Gerade Verbindung mit Pfeil 66"/>
          <p:cNvCxnSpPr/>
          <p:nvPr/>
        </p:nvCxnSpPr>
        <p:spPr>
          <a:xfrm>
            <a:off x="1670906" y="5391150"/>
            <a:ext cx="0" cy="469106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9" name="Rechteck 68"/>
          <p:cNvSpPr/>
          <p:nvPr/>
        </p:nvSpPr>
        <p:spPr>
          <a:xfrm>
            <a:off x="5634278" y="941784"/>
            <a:ext cx="914400" cy="5405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CMD Client(s)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0" name="Gerade Verbindung mit Pfeil 69"/>
          <p:cNvCxnSpPr/>
          <p:nvPr/>
        </p:nvCxnSpPr>
        <p:spPr>
          <a:xfrm>
            <a:off x="6049835" y="1558528"/>
            <a:ext cx="0" cy="41552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/>
          <p:nvPr/>
        </p:nvCxnSpPr>
        <p:spPr>
          <a:xfrm flipV="1">
            <a:off x="6211672" y="1558528"/>
            <a:ext cx="0" cy="403146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8" name="Rechteck 77"/>
          <p:cNvSpPr/>
          <p:nvPr/>
        </p:nvSpPr>
        <p:spPr>
          <a:xfrm>
            <a:off x="5634278" y="5029200"/>
            <a:ext cx="1142028" cy="4953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Compression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thread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pool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1" name="Rechteck 80"/>
          <p:cNvSpPr/>
          <p:nvPr/>
        </p:nvSpPr>
        <p:spPr>
          <a:xfrm>
            <a:off x="5812064" y="5802630"/>
            <a:ext cx="733204" cy="52197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Data File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2" name="Rechteck 81"/>
          <p:cNvSpPr/>
          <p:nvPr/>
        </p:nvSpPr>
        <p:spPr>
          <a:xfrm>
            <a:off x="5558078" y="4953000"/>
            <a:ext cx="1142028" cy="4953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Compression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thread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pool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5481878" y="4876800"/>
            <a:ext cx="1142028" cy="4953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Compression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thread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pool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86" name="Gerade Verbindung mit Pfeil 85"/>
          <p:cNvCxnSpPr/>
          <p:nvPr/>
        </p:nvCxnSpPr>
        <p:spPr>
          <a:xfrm>
            <a:off x="6166706" y="5353288"/>
            <a:ext cx="0" cy="456724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8" name="Gerade Verbindung mit Pfeil 87"/>
          <p:cNvCxnSpPr/>
          <p:nvPr/>
        </p:nvCxnSpPr>
        <p:spPr>
          <a:xfrm>
            <a:off x="6434757" y="4427220"/>
            <a:ext cx="58133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1288225" y="2750403"/>
            <a:ext cx="26120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Main Thread</a:t>
            </a:r>
          </a:p>
          <a:p>
            <a:r>
              <a:rPr lang="de-DE" sz="2400" dirty="0" err="1" smtClean="0"/>
              <a:t>dh</a:t>
            </a:r>
            <a:r>
              <a:rPr lang="de-DE" sz="2400" dirty="0" smtClean="0"/>
              <a:t>&lt;x&gt;_receiver.cpp</a:t>
            </a:r>
          </a:p>
        </p:txBody>
      </p:sp>
      <p:cxnSp>
        <p:nvCxnSpPr>
          <p:cNvPr id="75" name="Gerade Verbindung mit Pfeil 74"/>
          <p:cNvCxnSpPr/>
          <p:nvPr/>
        </p:nvCxnSpPr>
        <p:spPr>
          <a:xfrm flipH="1">
            <a:off x="6585806" y="5219462"/>
            <a:ext cx="436024" cy="785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luetticke@physik.uni-bonn.de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>
            <a:off x="1524000" y="2326243"/>
            <a:ext cx="8392988" cy="3810000"/>
          </a:xfrm>
          <a:prstGeom prst="rect">
            <a:avLst/>
          </a:prstGeom>
          <a:solidFill>
            <a:schemeClr val="bg2"/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hteck 67"/>
          <p:cNvSpPr/>
          <p:nvPr/>
        </p:nvSpPr>
        <p:spPr>
          <a:xfrm>
            <a:off x="1910494" y="4688443"/>
            <a:ext cx="914400" cy="1295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DHE/DHC Receiver Thread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9" name="Rechteck 68"/>
          <p:cNvSpPr/>
          <p:nvPr/>
        </p:nvSpPr>
        <p:spPr>
          <a:xfrm>
            <a:off x="3129694" y="4787503"/>
            <a:ext cx="756506" cy="381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Buffer</a:t>
            </a:r>
            <a:r>
              <a:rPr lang="de-DE" sz="1400" dirty="0" smtClean="0">
                <a:solidFill>
                  <a:schemeClr val="tx1"/>
                </a:solidFill>
              </a:rPr>
              <a:t> 1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0" name="Gerade Verbindung mit Pfeil 69"/>
          <p:cNvCxnSpPr/>
          <p:nvPr/>
        </p:nvCxnSpPr>
        <p:spPr>
          <a:xfrm>
            <a:off x="2786794" y="4968716"/>
            <a:ext cx="3429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endCxn id="68" idx="0"/>
          </p:cNvCxnSpPr>
          <p:nvPr/>
        </p:nvCxnSpPr>
        <p:spPr>
          <a:xfrm flipH="1">
            <a:off x="2367694" y="3777853"/>
            <a:ext cx="2685429" cy="91059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/>
          <p:nvPr/>
        </p:nvCxnSpPr>
        <p:spPr>
          <a:xfrm flipV="1">
            <a:off x="2824894" y="3736975"/>
            <a:ext cx="4490306" cy="97432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3" name="Rechteck 72"/>
          <p:cNvSpPr/>
          <p:nvPr/>
        </p:nvSpPr>
        <p:spPr>
          <a:xfrm>
            <a:off x="533400" y="5145643"/>
            <a:ext cx="914400" cy="381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DHE/DHC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4" name="Gerade Verbindung mit Pfeil 73"/>
          <p:cNvCxnSpPr>
            <a:stCxn id="73" idx="3"/>
            <a:endCxn id="68" idx="1"/>
          </p:cNvCxnSpPr>
          <p:nvPr/>
        </p:nvCxnSpPr>
        <p:spPr>
          <a:xfrm>
            <a:off x="1447800" y="5336143"/>
            <a:ext cx="462694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5" name="Rechteck 74"/>
          <p:cNvSpPr/>
          <p:nvPr/>
        </p:nvSpPr>
        <p:spPr>
          <a:xfrm>
            <a:off x="2001092" y="6393656"/>
            <a:ext cx="733204" cy="46434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Error log </a:t>
            </a:r>
            <a:r>
              <a:rPr lang="de-DE" sz="1400" dirty="0" err="1" smtClean="0">
                <a:solidFill>
                  <a:schemeClr val="tx1"/>
                </a:solidFill>
              </a:rPr>
              <a:t>file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6" name="Gerade Verbindung mit Pfeil 75"/>
          <p:cNvCxnSpPr>
            <a:stCxn id="68" idx="2"/>
            <a:endCxn id="75" idx="0"/>
          </p:cNvCxnSpPr>
          <p:nvPr/>
        </p:nvCxnSpPr>
        <p:spPr>
          <a:xfrm>
            <a:off x="2367694" y="5983843"/>
            <a:ext cx="0" cy="409813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8" name="Rechteck 57"/>
          <p:cNvSpPr/>
          <p:nvPr/>
        </p:nvSpPr>
        <p:spPr>
          <a:xfrm>
            <a:off x="1834294" y="4612243"/>
            <a:ext cx="914400" cy="1295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DHE/DHC Receiver Thread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9" name="Rechteck 58"/>
          <p:cNvSpPr/>
          <p:nvPr/>
        </p:nvSpPr>
        <p:spPr>
          <a:xfrm>
            <a:off x="3053494" y="4711303"/>
            <a:ext cx="756506" cy="381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Buffer</a:t>
            </a:r>
            <a:r>
              <a:rPr lang="de-DE" sz="1400" dirty="0" smtClean="0">
                <a:solidFill>
                  <a:schemeClr val="tx1"/>
                </a:solidFill>
              </a:rPr>
              <a:t> 1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0" name="Gerade Verbindung mit Pfeil 59"/>
          <p:cNvCxnSpPr/>
          <p:nvPr/>
        </p:nvCxnSpPr>
        <p:spPr>
          <a:xfrm>
            <a:off x="2710594" y="4892516"/>
            <a:ext cx="3429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>
            <a:endCxn id="58" idx="0"/>
          </p:cNvCxnSpPr>
          <p:nvPr/>
        </p:nvCxnSpPr>
        <p:spPr>
          <a:xfrm flipH="1">
            <a:off x="2291494" y="3777853"/>
            <a:ext cx="2705100" cy="83439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/>
          <p:nvPr/>
        </p:nvCxnSpPr>
        <p:spPr>
          <a:xfrm flipV="1">
            <a:off x="2710594" y="3733800"/>
            <a:ext cx="4604606" cy="901303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3" name="Rechteck 62"/>
          <p:cNvSpPr/>
          <p:nvPr/>
        </p:nvSpPr>
        <p:spPr>
          <a:xfrm>
            <a:off x="457200" y="5069443"/>
            <a:ext cx="914400" cy="381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DHE/DHC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4" name="Gerade Verbindung mit Pfeil 63"/>
          <p:cNvCxnSpPr>
            <a:stCxn id="63" idx="3"/>
            <a:endCxn id="58" idx="1"/>
          </p:cNvCxnSpPr>
          <p:nvPr/>
        </p:nvCxnSpPr>
        <p:spPr>
          <a:xfrm>
            <a:off x="1371600" y="5259943"/>
            <a:ext cx="462694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6" name="Rechteck 65"/>
          <p:cNvSpPr/>
          <p:nvPr/>
        </p:nvSpPr>
        <p:spPr>
          <a:xfrm>
            <a:off x="1924892" y="6317456"/>
            <a:ext cx="733204" cy="46434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Error log </a:t>
            </a:r>
            <a:r>
              <a:rPr lang="de-DE" sz="1400" dirty="0" err="1" smtClean="0">
                <a:solidFill>
                  <a:schemeClr val="tx1"/>
                </a:solidFill>
              </a:rPr>
              <a:t>file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7" name="Gerade Verbindung mit Pfeil 66"/>
          <p:cNvCxnSpPr>
            <a:stCxn id="58" idx="2"/>
            <a:endCxn id="66" idx="0"/>
          </p:cNvCxnSpPr>
          <p:nvPr/>
        </p:nvCxnSpPr>
        <p:spPr>
          <a:xfrm>
            <a:off x="2291494" y="5907643"/>
            <a:ext cx="0" cy="409813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370549" y="945568"/>
            <a:ext cx="7935251" cy="5400600"/>
          </a:xfrm>
        </p:spPr>
        <p:txBody>
          <a:bodyPr/>
          <a:lstStyle/>
          <a:p>
            <a:r>
              <a:rPr lang="de-DE" dirty="0" smtClean="0"/>
              <a:t>Create multiple DH&lt;x&gt; </a:t>
            </a:r>
            <a:r>
              <a:rPr lang="de-DE" dirty="0" err="1" smtClean="0"/>
              <a:t>threads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build</a:t>
            </a:r>
            <a:r>
              <a:rPr lang="de-DE" dirty="0" smtClean="0"/>
              <a:t> </a:t>
            </a:r>
            <a:r>
              <a:rPr lang="de-DE" dirty="0" err="1" smtClean="0"/>
              <a:t>events</a:t>
            </a:r>
            <a:endParaRPr lang="de-DE" dirty="0" smtClean="0"/>
          </a:p>
          <a:p>
            <a:r>
              <a:rPr lang="de-DE" dirty="0" smtClean="0"/>
              <a:t>Easy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control</a:t>
            </a:r>
            <a:r>
              <a:rPr lang="de-DE" dirty="0" smtClean="0"/>
              <a:t>,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file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all </a:t>
            </a:r>
            <a:r>
              <a:rPr lang="de-DE" dirty="0" err="1" smtClean="0"/>
              <a:t>data</a:t>
            </a:r>
            <a:r>
              <a:rPr lang="de-DE" dirty="0" smtClean="0"/>
              <a:t>, </a:t>
            </a:r>
            <a:r>
              <a:rPr lang="de-DE" dirty="0" err="1" smtClean="0"/>
              <a:t>full</a:t>
            </a:r>
            <a:r>
              <a:rPr lang="de-DE" dirty="0" smtClean="0"/>
              <a:t> online </a:t>
            </a:r>
            <a:r>
              <a:rPr lang="de-DE" dirty="0" err="1" smtClean="0"/>
              <a:t>events</a:t>
            </a:r>
            <a:r>
              <a:rPr lang="de-DE" dirty="0" smtClean="0"/>
              <a:t>.</a:t>
            </a:r>
          </a:p>
          <a:p>
            <a:r>
              <a:rPr lang="de-DE" dirty="0" smtClean="0"/>
              <a:t>Needs </a:t>
            </a:r>
            <a:r>
              <a:rPr lang="de-DE" dirty="0" err="1" smtClean="0"/>
              <a:t>powerfull</a:t>
            </a:r>
            <a:r>
              <a:rPr lang="de-DE" dirty="0" smtClean="0"/>
              <a:t> </a:t>
            </a:r>
            <a:r>
              <a:rPr lang="de-DE" dirty="0" err="1" smtClean="0"/>
              <a:t>machine</a:t>
            </a:r>
            <a:r>
              <a:rPr lang="de-DE" dirty="0" smtClean="0"/>
              <a:t> </a:t>
            </a:r>
            <a:endParaRPr lang="en-US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BonnDAQ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Belle II – </a:t>
            </a:r>
            <a:r>
              <a:rPr lang="de-DE" dirty="0" err="1" smtClean="0"/>
              <a:t>integrated</a:t>
            </a:r>
            <a:r>
              <a:rPr lang="de-DE" dirty="0" smtClean="0"/>
              <a:t> </a:t>
            </a:r>
            <a:r>
              <a:rPr lang="de-DE" dirty="0" err="1" smtClean="0"/>
              <a:t>threads</a:t>
            </a:r>
            <a:endParaRPr lang="en-US" dirty="0"/>
          </a:p>
        </p:txBody>
      </p:sp>
      <p:sp>
        <p:nvSpPr>
          <p:cNvPr id="12" name="Rechteck 11"/>
          <p:cNvSpPr/>
          <p:nvPr/>
        </p:nvSpPr>
        <p:spPr>
          <a:xfrm>
            <a:off x="7239000" y="2402443"/>
            <a:ext cx="1676400" cy="533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TCP Command Server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4419600" y="2402443"/>
            <a:ext cx="1676400" cy="533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Keyboard Command Decoder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7262923" y="3321177"/>
            <a:ext cx="1042877" cy="41579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Statistics</a:t>
            </a:r>
            <a:r>
              <a:rPr lang="de-DE" sz="1400" dirty="0" smtClean="0">
                <a:solidFill>
                  <a:schemeClr val="tx1"/>
                </a:solidFill>
              </a:rPr>
              <a:t>/ </a:t>
            </a:r>
            <a:r>
              <a:rPr lang="de-DE" sz="1400" dirty="0" err="1" smtClean="0">
                <a:solidFill>
                  <a:schemeClr val="tx1"/>
                </a:solidFill>
              </a:rPr>
              <a:t>Health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1758094" y="4536043"/>
            <a:ext cx="914400" cy="1295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DHE/DHC Receiver Thread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6477000" y="4536043"/>
            <a:ext cx="914400" cy="1295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Data </a:t>
            </a:r>
            <a:r>
              <a:rPr lang="de-DE" sz="1400" dirty="0" err="1" smtClean="0">
                <a:solidFill>
                  <a:schemeClr val="tx1"/>
                </a:solidFill>
              </a:rPr>
              <a:t>Distribu-tion</a:t>
            </a:r>
            <a:r>
              <a:rPr lang="de-DE" sz="1400" dirty="0" smtClean="0">
                <a:solidFill>
                  <a:schemeClr val="tx1"/>
                </a:solidFill>
              </a:rPr>
              <a:t> Server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8915400" y="4524613"/>
            <a:ext cx="914400" cy="1295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File Writer Thread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2977294" y="4635103"/>
            <a:ext cx="756506" cy="381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Buffer</a:t>
            </a:r>
            <a:r>
              <a:rPr lang="de-DE" sz="1400" dirty="0" smtClean="0">
                <a:solidFill>
                  <a:schemeClr val="tx1"/>
                </a:solidFill>
              </a:rPr>
              <a:t> 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772400" y="4635103"/>
            <a:ext cx="762000" cy="381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Buffer</a:t>
            </a:r>
            <a:r>
              <a:rPr lang="de-DE" sz="1400" dirty="0" smtClean="0">
                <a:solidFill>
                  <a:schemeClr val="tx1"/>
                </a:solidFill>
              </a:rPr>
              <a:t> 3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2634394" y="4816316"/>
            <a:ext cx="3429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V="1">
            <a:off x="7332722" y="4840843"/>
            <a:ext cx="477778" cy="7621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Rechteck 22"/>
          <p:cNvSpPr/>
          <p:nvPr/>
        </p:nvSpPr>
        <p:spPr>
          <a:xfrm>
            <a:off x="5038946" y="3321177"/>
            <a:ext cx="866554" cy="46035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Control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4" name="Gerade Verbindung mit Pfeil 23"/>
          <p:cNvCxnSpPr/>
          <p:nvPr/>
        </p:nvCxnSpPr>
        <p:spPr>
          <a:xfrm>
            <a:off x="5357923" y="2935843"/>
            <a:ext cx="114300" cy="38082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 flipH="1">
            <a:off x="5486400" y="2935843"/>
            <a:ext cx="2362201" cy="38082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>
            <a:endCxn id="15" idx="0"/>
          </p:cNvCxnSpPr>
          <p:nvPr/>
        </p:nvCxnSpPr>
        <p:spPr>
          <a:xfrm flipH="1">
            <a:off x="2215294" y="3762613"/>
            <a:ext cx="2837829" cy="77343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23" idx="2"/>
            <a:endCxn id="16" idx="0"/>
          </p:cNvCxnSpPr>
          <p:nvPr/>
        </p:nvCxnSpPr>
        <p:spPr>
          <a:xfrm>
            <a:off x="5472223" y="3781532"/>
            <a:ext cx="1461977" cy="754511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5917461" y="3810000"/>
            <a:ext cx="3302739" cy="726043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 flipH="1" flipV="1">
            <a:off x="8305800" y="3736975"/>
            <a:ext cx="1132634" cy="77239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endCxn id="14" idx="2"/>
          </p:cNvCxnSpPr>
          <p:nvPr/>
        </p:nvCxnSpPr>
        <p:spPr>
          <a:xfrm flipV="1">
            <a:off x="6881082" y="3736975"/>
            <a:ext cx="903280" cy="78763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flipV="1">
            <a:off x="2672494" y="3733800"/>
            <a:ext cx="4642706" cy="802243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14" idx="0"/>
          </p:cNvCxnSpPr>
          <p:nvPr/>
        </p:nvCxnSpPr>
        <p:spPr>
          <a:xfrm flipV="1">
            <a:off x="7784362" y="2935843"/>
            <a:ext cx="417947" cy="385334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3" name="Rechteck 32"/>
          <p:cNvSpPr/>
          <p:nvPr/>
        </p:nvSpPr>
        <p:spPr>
          <a:xfrm>
            <a:off x="381000" y="4993243"/>
            <a:ext cx="914400" cy="381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DHE/DHC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6477000" y="6241256"/>
            <a:ext cx="914400" cy="4643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Data </a:t>
            </a:r>
            <a:r>
              <a:rPr lang="de-DE" sz="1400" dirty="0" err="1" smtClean="0">
                <a:solidFill>
                  <a:schemeClr val="tx1"/>
                </a:solidFill>
              </a:rPr>
              <a:t>listener</a:t>
            </a:r>
            <a:r>
              <a:rPr lang="de-DE" sz="1400" dirty="0" smtClean="0">
                <a:solidFill>
                  <a:schemeClr val="tx1"/>
                </a:solidFill>
              </a:rPr>
              <a:t>(s)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7" name="Gerade Verbindung mit Pfeil 36"/>
          <p:cNvCxnSpPr>
            <a:stCxn id="16" idx="2"/>
            <a:endCxn id="36" idx="0"/>
          </p:cNvCxnSpPr>
          <p:nvPr/>
        </p:nvCxnSpPr>
        <p:spPr>
          <a:xfrm>
            <a:off x="6934200" y="5831443"/>
            <a:ext cx="0" cy="409813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33" idx="3"/>
            <a:endCxn id="15" idx="1"/>
          </p:cNvCxnSpPr>
          <p:nvPr/>
        </p:nvCxnSpPr>
        <p:spPr>
          <a:xfrm>
            <a:off x="1295400" y="5183743"/>
            <a:ext cx="462694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Rechteck 38"/>
          <p:cNvSpPr/>
          <p:nvPr/>
        </p:nvSpPr>
        <p:spPr>
          <a:xfrm>
            <a:off x="1848692" y="6241256"/>
            <a:ext cx="733204" cy="46434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Error log </a:t>
            </a:r>
            <a:r>
              <a:rPr lang="de-DE" sz="1400" dirty="0" err="1" smtClean="0">
                <a:solidFill>
                  <a:schemeClr val="tx1"/>
                </a:solidFill>
              </a:rPr>
              <a:t>file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0" name="Gerade Verbindung mit Pfeil 39"/>
          <p:cNvCxnSpPr>
            <a:stCxn id="15" idx="2"/>
            <a:endCxn id="39" idx="0"/>
          </p:cNvCxnSpPr>
          <p:nvPr/>
        </p:nvCxnSpPr>
        <p:spPr>
          <a:xfrm>
            <a:off x="2215294" y="5831443"/>
            <a:ext cx="0" cy="409813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Rechteck 40"/>
          <p:cNvSpPr/>
          <p:nvPr/>
        </p:nvSpPr>
        <p:spPr>
          <a:xfrm>
            <a:off x="7620000" y="1545193"/>
            <a:ext cx="914400" cy="5405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CMD Client(s)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2" name="Gerade Verbindung mit Pfeil 41"/>
          <p:cNvCxnSpPr/>
          <p:nvPr/>
        </p:nvCxnSpPr>
        <p:spPr>
          <a:xfrm>
            <a:off x="7924800" y="2021443"/>
            <a:ext cx="0" cy="45720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 flipV="1">
            <a:off x="8218184" y="2021443"/>
            <a:ext cx="0" cy="45720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5" name="Rechteck 44"/>
          <p:cNvSpPr/>
          <p:nvPr/>
        </p:nvSpPr>
        <p:spPr>
          <a:xfrm>
            <a:off x="7620000" y="5374243"/>
            <a:ext cx="1142028" cy="4953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Compression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thread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pool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7683086" y="6241256"/>
            <a:ext cx="733204" cy="46434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Data File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7" name="Rechteck 46"/>
          <p:cNvSpPr/>
          <p:nvPr/>
        </p:nvSpPr>
        <p:spPr>
          <a:xfrm>
            <a:off x="7543800" y="5298043"/>
            <a:ext cx="1142028" cy="4953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Compression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thread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pool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7467600" y="5221843"/>
            <a:ext cx="1142028" cy="4953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Compression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thread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pool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9" name="Gerade Verbindung mit Pfeil 48"/>
          <p:cNvCxnSpPr>
            <a:stCxn id="48" idx="2"/>
            <a:endCxn id="46" idx="0"/>
          </p:cNvCxnSpPr>
          <p:nvPr/>
        </p:nvCxnSpPr>
        <p:spPr>
          <a:xfrm>
            <a:off x="8038614" y="5717143"/>
            <a:ext cx="11074" cy="524113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>
            <a:stCxn id="19" idx="3"/>
          </p:cNvCxnSpPr>
          <p:nvPr/>
        </p:nvCxnSpPr>
        <p:spPr>
          <a:xfrm>
            <a:off x="8534400" y="4825603"/>
            <a:ext cx="468388" cy="22861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/>
          <p:nvPr/>
        </p:nvCxnSpPr>
        <p:spPr>
          <a:xfrm flipH="1">
            <a:off x="8480944" y="5545693"/>
            <a:ext cx="507556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5" name="Textfeld 64"/>
          <p:cNvSpPr txBox="1"/>
          <p:nvPr/>
        </p:nvSpPr>
        <p:spPr>
          <a:xfrm>
            <a:off x="3848100" y="3051125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 smtClean="0"/>
              <a:t>BonnDAQ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instance</a:t>
            </a:r>
            <a:endParaRPr lang="en-US" sz="1600" b="1" dirty="0"/>
          </a:p>
        </p:txBody>
      </p:sp>
      <p:sp>
        <p:nvSpPr>
          <p:cNvPr id="85" name="Rechteck 84"/>
          <p:cNvSpPr/>
          <p:nvPr/>
        </p:nvSpPr>
        <p:spPr>
          <a:xfrm>
            <a:off x="4114800" y="4574143"/>
            <a:ext cx="914400" cy="1295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Event </a:t>
            </a:r>
            <a:r>
              <a:rPr lang="de-DE" sz="1400" dirty="0" err="1" smtClean="0">
                <a:solidFill>
                  <a:schemeClr val="tx1"/>
                </a:solidFill>
              </a:rPr>
              <a:t>building</a:t>
            </a:r>
            <a:r>
              <a:rPr lang="de-DE" sz="1400" dirty="0" smtClean="0">
                <a:solidFill>
                  <a:schemeClr val="tx1"/>
                </a:solidFill>
              </a:rPr>
              <a:t/>
            </a:r>
            <a:br>
              <a:rPr lang="de-DE" sz="1400" dirty="0" smtClean="0">
                <a:solidFill>
                  <a:schemeClr val="tx1"/>
                </a:solidFill>
              </a:rPr>
            </a:br>
            <a:r>
              <a:rPr lang="de-DE" sz="1400" dirty="0" err="1" smtClean="0">
                <a:solidFill>
                  <a:schemeClr val="tx1"/>
                </a:solidFill>
              </a:rPr>
              <a:t>and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sorting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87" name="Gerade Verbindung mit Pfeil 86"/>
          <p:cNvCxnSpPr/>
          <p:nvPr/>
        </p:nvCxnSpPr>
        <p:spPr>
          <a:xfrm flipV="1">
            <a:off x="3886200" y="4993243"/>
            <a:ext cx="228600" cy="277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6" name="Gerade Verbindung mit Pfeil 85"/>
          <p:cNvCxnSpPr/>
          <p:nvPr/>
        </p:nvCxnSpPr>
        <p:spPr>
          <a:xfrm>
            <a:off x="3810000" y="4923154"/>
            <a:ext cx="3048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3733800" y="4848464"/>
            <a:ext cx="3810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90" name="Rechteck 89"/>
          <p:cNvSpPr/>
          <p:nvPr/>
        </p:nvSpPr>
        <p:spPr>
          <a:xfrm>
            <a:off x="5367448" y="4711303"/>
            <a:ext cx="756506" cy="381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Buffer</a:t>
            </a:r>
            <a:r>
              <a:rPr lang="de-DE" sz="1400" dirty="0" smtClean="0">
                <a:solidFill>
                  <a:schemeClr val="tx1"/>
                </a:solidFill>
              </a:rPr>
              <a:t> 2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91" name="Gerade Verbindung mit Pfeil 90"/>
          <p:cNvCxnSpPr/>
          <p:nvPr/>
        </p:nvCxnSpPr>
        <p:spPr>
          <a:xfrm>
            <a:off x="5024548" y="4892516"/>
            <a:ext cx="3429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2" name="Gerade Verbindung mit Pfeil 91"/>
          <p:cNvCxnSpPr/>
          <p:nvPr/>
        </p:nvCxnSpPr>
        <p:spPr>
          <a:xfrm>
            <a:off x="6123954" y="4892516"/>
            <a:ext cx="3810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56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</a:t>
            </a:r>
            <a:r>
              <a:rPr lang="de-DE" dirty="0" err="1" smtClean="0"/>
              <a:t>than</a:t>
            </a:r>
            <a:r>
              <a:rPr lang="de-DE" dirty="0" smtClean="0"/>
              <a:t> just a DAQ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 rot="16200000">
            <a:off x="-292300" y="3532941"/>
            <a:ext cx="3899297" cy="8001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CS-Studio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GUI</a:t>
            </a:r>
            <a:endParaRPr lang="de-DE" sz="2400" dirty="0" smtClean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2770712" y="1712714"/>
            <a:ext cx="2083228" cy="841772"/>
          </a:xfrm>
          <a:prstGeom prst="rect">
            <a:avLst/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  <a:lumMod val="80000"/>
                  <a:lumOff val="20000"/>
                </a:schemeClr>
              </a:gs>
              <a:gs pos="100000">
                <a:schemeClr val="accent2">
                  <a:tint val="50000"/>
                  <a:shade val="100000"/>
                  <a:satMod val="350000"/>
                  <a:lumMod val="80000"/>
                  <a:lumOff val="20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DAQ </a:t>
            </a:r>
            <a:r>
              <a:rPr lang="de-DE" sz="1400" dirty="0" err="1" smtClean="0">
                <a:solidFill>
                  <a:schemeClr val="tx1"/>
                </a:solidFill>
              </a:rPr>
              <a:t>Health</a:t>
            </a:r>
            <a:r>
              <a:rPr lang="de-DE" sz="1400" dirty="0" smtClean="0">
                <a:solidFill>
                  <a:schemeClr val="tx1"/>
                </a:solidFill>
              </a:rPr>
              <a:t> </a:t>
            </a:r>
            <a:r>
              <a:rPr lang="de-DE" sz="1400" dirty="0" err="1" smtClean="0">
                <a:solidFill>
                  <a:schemeClr val="tx1"/>
                </a:solidFill>
              </a:rPr>
              <a:t>and</a:t>
            </a:r>
            <a:r>
              <a:rPr lang="de-DE" sz="1400" dirty="0" smtClean="0">
                <a:solidFill>
                  <a:schemeClr val="tx1"/>
                </a:solidFill>
              </a:rPr>
              <a:t> Status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EPICs Server,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CMD </a:t>
            </a:r>
            <a:r>
              <a:rPr lang="de-DE" sz="1400" dirty="0" err="1" smtClean="0">
                <a:solidFill>
                  <a:schemeClr val="tx1"/>
                </a:solidFill>
              </a:rPr>
              <a:t>client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3" name="Gerade Verbindung mit Pfeil 12"/>
          <p:cNvCxnSpPr/>
          <p:nvPr/>
        </p:nvCxnSpPr>
        <p:spPr>
          <a:xfrm flipV="1">
            <a:off x="4888244" y="2247899"/>
            <a:ext cx="1489696" cy="1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 flipH="1">
            <a:off x="4853940" y="2116218"/>
            <a:ext cx="15240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>
            <a:off x="7978140" y="2326243"/>
            <a:ext cx="685800" cy="0"/>
          </a:xfrm>
          <a:prstGeom prst="straightConnector1">
            <a:avLst/>
          </a:prstGeom>
          <a:ln w="38100">
            <a:headEnd type="arrow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7901940" y="2250043"/>
            <a:ext cx="685800" cy="0"/>
          </a:xfrm>
          <a:prstGeom prst="straightConnector1">
            <a:avLst/>
          </a:prstGeom>
          <a:ln w="38100">
            <a:headEnd type="arrow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>
            <a:off x="7825740" y="2173843"/>
            <a:ext cx="685800" cy="0"/>
          </a:xfrm>
          <a:prstGeom prst="straightConnector1">
            <a:avLst/>
          </a:prstGeom>
          <a:ln w="38100">
            <a:headEnd type="arrow"/>
            <a:tailEnd type="non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8686800" y="2135743"/>
            <a:ext cx="914400" cy="381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DHE/DHC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8610600" y="2059543"/>
            <a:ext cx="914400" cy="381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DHE/DHC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8534400" y="1983343"/>
            <a:ext cx="914400" cy="381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DHE/DHC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5" name="Picture 5" descr="C:\Users\luetticke\AppData\Local\Microsoft\Windows\Temporary Internet Files\Content.IE5\A0CULR2W\1149px-Simple_Monitor_Icon.svg[1]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9" t="5154" r="-5889"/>
          <a:stretch/>
        </p:blipFill>
        <p:spPr bwMode="auto">
          <a:xfrm>
            <a:off x="15240" y="1016094"/>
            <a:ext cx="1648247" cy="1393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6" name="Gerade Verbindung mit Pfeil 35"/>
          <p:cNvCxnSpPr/>
          <p:nvPr/>
        </p:nvCxnSpPr>
        <p:spPr>
          <a:xfrm flipH="1">
            <a:off x="2133600" y="2272903"/>
            <a:ext cx="4572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flipH="1">
            <a:off x="5817029" y="2667000"/>
            <a:ext cx="1040971" cy="1559123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3" name="Rechteck 42"/>
          <p:cNvSpPr/>
          <p:nvPr/>
        </p:nvSpPr>
        <p:spPr>
          <a:xfrm>
            <a:off x="4165172" y="4454723"/>
            <a:ext cx="2083228" cy="841772"/>
          </a:xfrm>
          <a:prstGeom prst="rect">
            <a:avLst/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  <a:lumMod val="80000"/>
                  <a:lumOff val="20000"/>
                </a:schemeClr>
              </a:gs>
              <a:gs pos="100000">
                <a:schemeClr val="accent2">
                  <a:tint val="50000"/>
                  <a:shade val="100000"/>
                  <a:satMod val="350000"/>
                  <a:lumMod val="80000"/>
                  <a:lumOff val="20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DQM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EPICs Server,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Data </a:t>
            </a:r>
            <a:r>
              <a:rPr lang="de-DE" sz="1400" dirty="0" err="1" smtClean="0">
                <a:solidFill>
                  <a:schemeClr val="tx1"/>
                </a:solidFill>
              </a:rPr>
              <a:t>listener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4038600" y="4382095"/>
            <a:ext cx="2083228" cy="841772"/>
          </a:xfrm>
          <a:prstGeom prst="rect">
            <a:avLst/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  <a:lumMod val="80000"/>
                  <a:lumOff val="20000"/>
                </a:schemeClr>
              </a:gs>
              <a:gs pos="100000">
                <a:schemeClr val="accent2">
                  <a:tint val="50000"/>
                  <a:shade val="100000"/>
                  <a:satMod val="350000"/>
                  <a:lumMod val="80000"/>
                  <a:lumOff val="20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DQM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EPICs Server,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Data </a:t>
            </a:r>
            <a:r>
              <a:rPr lang="de-DE" sz="1400" dirty="0" err="1" smtClean="0">
                <a:solidFill>
                  <a:schemeClr val="tx1"/>
                </a:solidFill>
              </a:rPr>
              <a:t>listener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3886200" y="4305895"/>
            <a:ext cx="2083228" cy="841772"/>
          </a:xfrm>
          <a:prstGeom prst="rect">
            <a:avLst/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  <a:lumMod val="80000"/>
                  <a:lumOff val="20000"/>
                </a:schemeClr>
              </a:gs>
              <a:gs pos="100000">
                <a:schemeClr val="accent2">
                  <a:tint val="50000"/>
                  <a:shade val="100000"/>
                  <a:satMod val="350000"/>
                  <a:lumMod val="80000"/>
                  <a:lumOff val="20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DQM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EPICs Server,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Data </a:t>
            </a:r>
            <a:r>
              <a:rPr lang="de-DE" sz="1400" dirty="0" err="1" smtClean="0">
                <a:solidFill>
                  <a:schemeClr val="tx1"/>
                </a:solidFill>
              </a:rPr>
              <a:t>listener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3733800" y="4226123"/>
            <a:ext cx="2083228" cy="841772"/>
          </a:xfrm>
          <a:prstGeom prst="rect">
            <a:avLst/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  <a:lumMod val="80000"/>
                  <a:lumOff val="20000"/>
                </a:schemeClr>
              </a:gs>
              <a:gs pos="100000">
                <a:schemeClr val="accent2">
                  <a:tint val="50000"/>
                  <a:shade val="100000"/>
                  <a:satMod val="350000"/>
                  <a:lumMod val="80000"/>
                  <a:lumOff val="20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DQM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EPICs Server,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Data </a:t>
            </a:r>
            <a:r>
              <a:rPr lang="de-DE" sz="1400" dirty="0" err="1" smtClean="0">
                <a:solidFill>
                  <a:schemeClr val="tx1"/>
                </a:solidFill>
              </a:rPr>
              <a:t>listener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6" name="Gerade Verbindung mit Pfeil 45"/>
          <p:cNvCxnSpPr/>
          <p:nvPr/>
        </p:nvCxnSpPr>
        <p:spPr>
          <a:xfrm flipH="1">
            <a:off x="5964555" y="2667000"/>
            <a:ext cx="893445" cy="1638895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/>
          <p:nvPr/>
        </p:nvCxnSpPr>
        <p:spPr>
          <a:xfrm flipH="1">
            <a:off x="6121828" y="2667000"/>
            <a:ext cx="736172" cy="1715095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/>
          <p:nvPr/>
        </p:nvCxnSpPr>
        <p:spPr>
          <a:xfrm flipH="1">
            <a:off x="6263750" y="2667000"/>
            <a:ext cx="594250" cy="1787723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6454140" y="1774888"/>
            <a:ext cx="1514254" cy="94602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BonnDAQ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Florian\AppData\Local\Microsoft\Windows\INetCache\IE\47WCR4RI\HDD[1]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946" y="3048000"/>
            <a:ext cx="2121654" cy="1821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7" name="Gerade Verbindung mit Pfeil 56"/>
          <p:cNvCxnSpPr/>
          <p:nvPr/>
        </p:nvCxnSpPr>
        <p:spPr>
          <a:xfrm>
            <a:off x="7467600" y="2720911"/>
            <a:ext cx="853440" cy="936689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0" name="Gerade Verbindung mit Pfeil 59"/>
          <p:cNvCxnSpPr/>
          <p:nvPr/>
        </p:nvCxnSpPr>
        <p:spPr>
          <a:xfrm flipH="1">
            <a:off x="2438400" y="4419600"/>
            <a:ext cx="9906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/>
          <p:nvPr/>
        </p:nvCxnSpPr>
        <p:spPr>
          <a:xfrm flipH="1">
            <a:off x="2438400" y="4648200"/>
            <a:ext cx="9906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/>
          <p:nvPr/>
        </p:nvCxnSpPr>
        <p:spPr>
          <a:xfrm flipH="1">
            <a:off x="2438400" y="4876800"/>
            <a:ext cx="9906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/>
          <p:nvPr/>
        </p:nvCxnSpPr>
        <p:spPr>
          <a:xfrm flipH="1">
            <a:off x="2438400" y="5105400"/>
            <a:ext cx="990600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5" name="Rechteck 64"/>
          <p:cNvSpPr/>
          <p:nvPr/>
        </p:nvSpPr>
        <p:spPr>
          <a:xfrm>
            <a:off x="7127026" y="5296495"/>
            <a:ext cx="2083228" cy="586145"/>
          </a:xfrm>
          <a:prstGeom prst="rect">
            <a:avLst/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  <a:lumMod val="80000"/>
                  <a:lumOff val="20000"/>
                </a:schemeClr>
              </a:gs>
              <a:gs pos="100000">
                <a:schemeClr val="accent2">
                  <a:tint val="50000"/>
                  <a:shade val="100000"/>
                  <a:satMod val="350000"/>
                  <a:lumMod val="80000"/>
                  <a:lumOff val="20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Measurement Script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3733800" y="5486400"/>
            <a:ext cx="252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Uses</a:t>
            </a:r>
            <a:r>
              <a:rPr lang="de-DE" dirty="0" smtClean="0"/>
              <a:t> </a:t>
            </a:r>
            <a:r>
              <a:rPr lang="de-DE" dirty="0" err="1" smtClean="0"/>
              <a:t>pyDepfetReader.TCPReader</a:t>
            </a:r>
            <a:r>
              <a:rPr lang="de-DE" dirty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subscripton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7078870" y="5869632"/>
            <a:ext cx="2529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Uses</a:t>
            </a:r>
            <a:r>
              <a:rPr lang="de-DE" dirty="0" smtClean="0"/>
              <a:t> </a:t>
            </a:r>
            <a:r>
              <a:rPr lang="de-DE" dirty="0" err="1" smtClean="0"/>
              <a:t>pyDepfetReader.FileReader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Analysis</a:t>
            </a:r>
          </a:p>
          <a:p>
            <a:r>
              <a:rPr lang="de-DE" dirty="0" err="1"/>
              <a:t>Communicates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BonnDAQ</a:t>
            </a:r>
            <a:r>
              <a:rPr lang="de-DE" dirty="0"/>
              <a:t> </a:t>
            </a:r>
          </a:p>
          <a:p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2785952" y="2638752"/>
            <a:ext cx="22128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Communicates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BonnDAQ</a:t>
            </a:r>
            <a:r>
              <a:rPr lang="de-DE" dirty="0" smtClean="0"/>
              <a:t> </a:t>
            </a:r>
            <a:endParaRPr lang="de-DE" dirty="0"/>
          </a:p>
        </p:txBody>
      </p:sp>
      <p:cxnSp>
        <p:nvCxnSpPr>
          <p:cNvPr id="72" name="Gerade Verbindung mit Pfeil 71"/>
          <p:cNvCxnSpPr/>
          <p:nvPr/>
        </p:nvCxnSpPr>
        <p:spPr>
          <a:xfrm flipH="1" flipV="1">
            <a:off x="7010400" y="2777251"/>
            <a:ext cx="457200" cy="2519244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>
            <a:off x="7178062" y="2822807"/>
            <a:ext cx="441938" cy="24736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Gerade Verbindung mit Pfeil 83"/>
          <p:cNvCxnSpPr/>
          <p:nvPr/>
        </p:nvCxnSpPr>
        <p:spPr>
          <a:xfrm flipH="1">
            <a:off x="8760014" y="4662844"/>
            <a:ext cx="307786" cy="648295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8" name="Freihandform 87"/>
          <p:cNvSpPr/>
          <p:nvPr/>
        </p:nvSpPr>
        <p:spPr>
          <a:xfrm>
            <a:off x="2491740" y="1409312"/>
            <a:ext cx="5745480" cy="4800600"/>
          </a:xfrm>
          <a:custGeom>
            <a:avLst/>
            <a:gdLst>
              <a:gd name="connsiteX0" fmla="*/ 5654040 w 5745480"/>
              <a:gd name="connsiteY0" fmla="*/ 53340 h 4800600"/>
              <a:gd name="connsiteX1" fmla="*/ 304800 w 5745480"/>
              <a:gd name="connsiteY1" fmla="*/ 0 h 4800600"/>
              <a:gd name="connsiteX2" fmla="*/ 0 w 5745480"/>
              <a:gd name="connsiteY2" fmla="*/ 251460 h 4800600"/>
              <a:gd name="connsiteX3" fmla="*/ 7620 w 5745480"/>
              <a:gd name="connsiteY3" fmla="*/ 1623060 h 4800600"/>
              <a:gd name="connsiteX4" fmla="*/ 541020 w 5745480"/>
              <a:gd name="connsiteY4" fmla="*/ 4114800 h 4800600"/>
              <a:gd name="connsiteX5" fmla="*/ 1203960 w 5745480"/>
              <a:gd name="connsiteY5" fmla="*/ 4770120 h 4800600"/>
              <a:gd name="connsiteX6" fmla="*/ 2430780 w 5745480"/>
              <a:gd name="connsiteY6" fmla="*/ 4800600 h 4800600"/>
              <a:gd name="connsiteX7" fmla="*/ 3604260 w 5745480"/>
              <a:gd name="connsiteY7" fmla="*/ 4511040 h 4800600"/>
              <a:gd name="connsiteX8" fmla="*/ 4053840 w 5745480"/>
              <a:gd name="connsiteY8" fmla="*/ 3467100 h 4800600"/>
              <a:gd name="connsiteX9" fmla="*/ 4465320 w 5745480"/>
              <a:gd name="connsiteY9" fmla="*/ 2141220 h 4800600"/>
              <a:gd name="connsiteX10" fmla="*/ 5585460 w 5745480"/>
              <a:gd name="connsiteY10" fmla="*/ 1447800 h 4800600"/>
              <a:gd name="connsiteX11" fmla="*/ 5745480 w 5745480"/>
              <a:gd name="connsiteY11" fmla="*/ 632460 h 4800600"/>
              <a:gd name="connsiteX12" fmla="*/ 5654040 w 5745480"/>
              <a:gd name="connsiteY12" fmla="*/ 53340 h 480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45480" h="4800600">
                <a:moveTo>
                  <a:pt x="5654040" y="53340"/>
                </a:moveTo>
                <a:lnTo>
                  <a:pt x="304800" y="0"/>
                </a:lnTo>
                <a:lnTo>
                  <a:pt x="0" y="251460"/>
                </a:lnTo>
                <a:lnTo>
                  <a:pt x="7620" y="1623060"/>
                </a:lnTo>
                <a:lnTo>
                  <a:pt x="541020" y="4114800"/>
                </a:lnTo>
                <a:lnTo>
                  <a:pt x="1203960" y="4770120"/>
                </a:lnTo>
                <a:lnTo>
                  <a:pt x="2430780" y="4800600"/>
                </a:lnTo>
                <a:lnTo>
                  <a:pt x="3604260" y="4511040"/>
                </a:lnTo>
                <a:lnTo>
                  <a:pt x="4053840" y="3467100"/>
                </a:lnTo>
                <a:lnTo>
                  <a:pt x="4465320" y="2141220"/>
                </a:lnTo>
                <a:lnTo>
                  <a:pt x="5585460" y="1447800"/>
                </a:lnTo>
                <a:lnTo>
                  <a:pt x="5745480" y="632460"/>
                </a:lnTo>
                <a:lnTo>
                  <a:pt x="5654040" y="53340"/>
                </a:lnTo>
                <a:close/>
              </a:path>
            </a:pathLst>
          </a:custGeom>
          <a:solidFill>
            <a:srgbClr val="FFFF66">
              <a:alpha val="10000"/>
            </a:srgb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3048000" y="3163281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 smtClean="0">
                <a:solidFill>
                  <a:schemeClr val="accent3">
                    <a:lumMod val="50000"/>
                  </a:schemeClr>
                </a:solidFill>
              </a:rPr>
              <a:t>Development </a:t>
            </a:r>
            <a:r>
              <a:rPr lang="de-DE" sz="1800" b="1" dirty="0" err="1" smtClean="0">
                <a:solidFill>
                  <a:schemeClr val="accent3">
                    <a:lumMod val="50000"/>
                  </a:schemeClr>
                </a:solidFill>
              </a:rPr>
              <a:t>for</a:t>
            </a:r>
            <a:endParaRPr lang="de-DE" sz="18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de-DE" sz="1800" b="1" dirty="0" smtClean="0">
                <a:solidFill>
                  <a:schemeClr val="accent3">
                    <a:lumMod val="50000"/>
                  </a:schemeClr>
                </a:solidFill>
              </a:rPr>
              <a:t>Phase 2 </a:t>
            </a:r>
            <a:r>
              <a:rPr lang="de-DE" sz="1800" b="1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de-DE" sz="1800" b="1" dirty="0" smtClean="0">
                <a:solidFill>
                  <a:schemeClr val="accent3">
                    <a:lumMod val="50000"/>
                  </a:schemeClr>
                </a:solidFill>
              </a:rPr>
              <a:t> Phase 3</a:t>
            </a:r>
            <a:endParaRPr lang="de-DE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0" name="Freihandform 89"/>
          <p:cNvSpPr/>
          <p:nvPr/>
        </p:nvSpPr>
        <p:spPr>
          <a:xfrm>
            <a:off x="6568440" y="2895600"/>
            <a:ext cx="3261360" cy="3832860"/>
          </a:xfrm>
          <a:custGeom>
            <a:avLst/>
            <a:gdLst>
              <a:gd name="connsiteX0" fmla="*/ 0 w 3261360"/>
              <a:gd name="connsiteY0" fmla="*/ 3108960 h 3832860"/>
              <a:gd name="connsiteX1" fmla="*/ 609600 w 3261360"/>
              <a:gd name="connsiteY1" fmla="*/ 944880 h 3832860"/>
              <a:gd name="connsiteX2" fmla="*/ 1729740 w 3261360"/>
              <a:gd name="connsiteY2" fmla="*/ 160020 h 3832860"/>
              <a:gd name="connsiteX3" fmla="*/ 2240280 w 3261360"/>
              <a:gd name="connsiteY3" fmla="*/ 0 h 3832860"/>
              <a:gd name="connsiteX4" fmla="*/ 3025140 w 3261360"/>
              <a:gd name="connsiteY4" fmla="*/ 228600 h 3832860"/>
              <a:gd name="connsiteX5" fmla="*/ 3261360 w 3261360"/>
              <a:gd name="connsiteY5" fmla="*/ 541020 h 3832860"/>
              <a:gd name="connsiteX6" fmla="*/ 3185160 w 3261360"/>
              <a:gd name="connsiteY6" fmla="*/ 2301240 h 3832860"/>
              <a:gd name="connsiteX7" fmla="*/ 2827020 w 3261360"/>
              <a:gd name="connsiteY7" fmla="*/ 3528060 h 3832860"/>
              <a:gd name="connsiteX8" fmla="*/ 2164080 w 3261360"/>
              <a:gd name="connsiteY8" fmla="*/ 3802380 h 3832860"/>
              <a:gd name="connsiteX9" fmla="*/ 944880 w 3261360"/>
              <a:gd name="connsiteY9" fmla="*/ 3832860 h 3832860"/>
              <a:gd name="connsiteX10" fmla="*/ 312420 w 3261360"/>
              <a:gd name="connsiteY10" fmla="*/ 3611880 h 3832860"/>
              <a:gd name="connsiteX11" fmla="*/ 0 w 3261360"/>
              <a:gd name="connsiteY11" fmla="*/ 3108960 h 3832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61360" h="3832860">
                <a:moveTo>
                  <a:pt x="0" y="3108960"/>
                </a:moveTo>
                <a:lnTo>
                  <a:pt x="609600" y="944880"/>
                </a:lnTo>
                <a:lnTo>
                  <a:pt x="1729740" y="160020"/>
                </a:lnTo>
                <a:lnTo>
                  <a:pt x="2240280" y="0"/>
                </a:lnTo>
                <a:lnTo>
                  <a:pt x="3025140" y="228600"/>
                </a:lnTo>
                <a:lnTo>
                  <a:pt x="3261360" y="541020"/>
                </a:lnTo>
                <a:lnTo>
                  <a:pt x="3185160" y="2301240"/>
                </a:lnTo>
                <a:lnTo>
                  <a:pt x="2827020" y="3528060"/>
                </a:lnTo>
                <a:lnTo>
                  <a:pt x="2164080" y="3802380"/>
                </a:lnTo>
                <a:lnTo>
                  <a:pt x="944880" y="3832860"/>
                </a:lnTo>
                <a:lnTo>
                  <a:pt x="312420" y="3611880"/>
                </a:lnTo>
                <a:lnTo>
                  <a:pt x="0" y="3108960"/>
                </a:lnTo>
                <a:close/>
              </a:path>
            </a:pathLst>
          </a:custGeom>
          <a:solidFill>
            <a:srgbClr val="FFFF66">
              <a:alpha val="10000"/>
            </a:srgb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Textfeld 94"/>
          <p:cNvSpPr txBox="1"/>
          <p:nvPr/>
        </p:nvSpPr>
        <p:spPr>
          <a:xfrm>
            <a:off x="7543800" y="4535269"/>
            <a:ext cx="1432560" cy="646331"/>
          </a:xfrm>
          <a:prstGeom prst="rect">
            <a:avLst/>
          </a:prstGeom>
          <a:gradFill flip="none" rotWithShape="1">
            <a:gsLst>
              <a:gs pos="63000">
                <a:schemeClr val="bg1">
                  <a:lumMod val="100000"/>
                  <a:alpha val="70000"/>
                </a:schemeClr>
              </a:gs>
              <a:gs pos="9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de-DE" sz="1800" b="1" dirty="0" err="1" smtClean="0">
                <a:solidFill>
                  <a:schemeClr val="accent2">
                    <a:lumMod val="50000"/>
                  </a:schemeClr>
                </a:solidFill>
              </a:rPr>
              <a:t>Maintain</a:t>
            </a:r>
            <a:endParaRPr lang="de-DE" sz="18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de-DE" sz="1800" b="1" dirty="0" err="1" smtClean="0">
                <a:solidFill>
                  <a:schemeClr val="accent2">
                    <a:lumMod val="50000"/>
                  </a:schemeClr>
                </a:solidFill>
              </a:rPr>
              <a:t>compatibility</a:t>
            </a:r>
            <a:r>
              <a:rPr lang="de-DE" sz="1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de-DE" sz="1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70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91" grpId="0"/>
      <p:bldP spid="90" grpId="0" animBg="1"/>
      <p:bldP spid="9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560512" y="980728"/>
            <a:ext cx="8507288" cy="5400600"/>
          </a:xfrm>
        </p:spPr>
        <p:txBody>
          <a:bodyPr/>
          <a:lstStyle/>
          <a:p>
            <a:pPr marL="0" indent="0">
              <a:buNone/>
            </a:pPr>
            <a:r>
              <a:rPr lang="de-DE" dirty="0" err="1" smtClean="0"/>
              <a:t>Mandatory</a:t>
            </a:r>
            <a:r>
              <a:rPr lang="de-DE" dirty="0" smtClean="0"/>
              <a:t> (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r>
              <a:rPr lang="de-DE" dirty="0"/>
              <a:t>)</a:t>
            </a:r>
            <a:endParaRPr lang="de-DE" dirty="0" smtClean="0"/>
          </a:p>
          <a:p>
            <a:r>
              <a:rPr lang="de-DE" dirty="0" smtClean="0"/>
              <a:t>Port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newer</a:t>
            </a:r>
            <a:r>
              <a:rPr lang="de-DE" dirty="0" smtClean="0"/>
              <a:t> </a:t>
            </a:r>
            <a:r>
              <a:rPr lang="de-DE" dirty="0" err="1" smtClean="0"/>
              <a:t>threading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          </a:t>
            </a:r>
            <a:r>
              <a:rPr lang="de-DE" dirty="0" err="1" smtClean="0"/>
              <a:t>Done</a:t>
            </a:r>
            <a:r>
              <a:rPr lang="de-DE" dirty="0" smtClean="0"/>
              <a:t>!</a:t>
            </a:r>
          </a:p>
          <a:p>
            <a:r>
              <a:rPr lang="de-DE" dirty="0" err="1" smtClean="0"/>
              <a:t>Develop</a:t>
            </a:r>
            <a:r>
              <a:rPr lang="de-DE" dirty="0" smtClean="0"/>
              <a:t> </a:t>
            </a:r>
            <a:r>
              <a:rPr lang="de-DE" dirty="0" err="1" smtClean="0"/>
              <a:t>tools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test</a:t>
            </a:r>
            <a:r>
              <a:rPr lang="de-DE" dirty="0" smtClean="0"/>
              <a:t> </a:t>
            </a:r>
            <a:r>
              <a:rPr lang="de-DE" dirty="0" err="1" smtClean="0"/>
              <a:t>bench</a:t>
            </a:r>
            <a:r>
              <a:rPr lang="de-DE" dirty="0" smtClean="0"/>
              <a:t>            </a:t>
            </a:r>
            <a:r>
              <a:rPr lang="de-DE" dirty="0" err="1" smtClean="0"/>
              <a:t>Done</a:t>
            </a:r>
            <a:r>
              <a:rPr lang="de-DE" dirty="0" smtClean="0"/>
              <a:t>!</a:t>
            </a:r>
            <a:endParaRPr lang="de-DE" dirty="0"/>
          </a:p>
          <a:p>
            <a:r>
              <a:rPr lang="de-DE" dirty="0" smtClean="0"/>
              <a:t>Create </a:t>
            </a:r>
            <a:r>
              <a:rPr lang="de-DE" dirty="0" err="1" smtClean="0"/>
              <a:t>event</a:t>
            </a:r>
            <a:r>
              <a:rPr lang="de-DE" dirty="0" smtClean="0"/>
              <a:t> </a:t>
            </a:r>
            <a:r>
              <a:rPr lang="de-DE" dirty="0" err="1" smtClean="0"/>
              <a:t>builder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multi</a:t>
            </a:r>
            <a:r>
              <a:rPr lang="de-DE" dirty="0" smtClean="0"/>
              <a:t> DHC </a:t>
            </a:r>
            <a:r>
              <a:rPr lang="de-DE" dirty="0" err="1" smtClean="0"/>
              <a:t>events</a:t>
            </a:r>
            <a:endParaRPr lang="de-DE" dirty="0" smtClean="0"/>
          </a:p>
          <a:p>
            <a:r>
              <a:rPr lang="de-DE" dirty="0" smtClean="0"/>
              <a:t>Create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file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r>
              <a:rPr lang="de-DE" dirty="0" smtClean="0"/>
              <a:t>: </a:t>
            </a:r>
            <a:r>
              <a:rPr lang="de-DE" dirty="0" err="1" smtClean="0"/>
              <a:t>supports</a:t>
            </a:r>
            <a:r>
              <a:rPr lang="de-DE" dirty="0" smtClean="0"/>
              <a:t> large </a:t>
            </a:r>
            <a:r>
              <a:rPr lang="de-DE" dirty="0" err="1" smtClean="0"/>
              <a:t>events</a:t>
            </a:r>
            <a:r>
              <a:rPr lang="de-DE" dirty="0" smtClean="0"/>
              <a:t>,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overhead</a:t>
            </a:r>
            <a:endParaRPr lang="de-DE" dirty="0" smtClean="0"/>
          </a:p>
          <a:p>
            <a:r>
              <a:rPr lang="de-DE" dirty="0" err="1" smtClean="0"/>
              <a:t>Implement</a:t>
            </a:r>
            <a:r>
              <a:rPr lang="de-DE" dirty="0" smtClean="0"/>
              <a:t> live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multi</a:t>
            </a:r>
            <a:r>
              <a:rPr lang="de-DE" dirty="0" smtClean="0"/>
              <a:t> DHC </a:t>
            </a:r>
            <a:r>
              <a:rPr lang="de-DE" dirty="0" err="1" smtClean="0"/>
              <a:t>events</a:t>
            </a:r>
            <a:endParaRPr lang="de-DE" dirty="0" smtClean="0"/>
          </a:p>
          <a:p>
            <a:r>
              <a:rPr lang="de-DE" dirty="0" err="1" smtClean="0"/>
              <a:t>Implement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r>
              <a:rPr lang="de-DE" dirty="0" smtClean="0"/>
              <a:t> in </a:t>
            </a:r>
            <a:r>
              <a:rPr lang="de-DE" dirty="0" err="1" smtClean="0"/>
              <a:t>pyDepfetReader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Optional:</a:t>
            </a:r>
          </a:p>
          <a:p>
            <a:r>
              <a:rPr lang="de-DE" dirty="0" smtClean="0"/>
              <a:t>(fix) Data </a:t>
            </a:r>
            <a:r>
              <a:rPr lang="de-DE" dirty="0" err="1" smtClean="0"/>
              <a:t>compression</a:t>
            </a:r>
            <a:r>
              <a:rPr lang="de-DE" dirty="0" smtClean="0"/>
              <a:t> (</a:t>
            </a:r>
            <a:r>
              <a:rPr lang="de-DE" dirty="0" err="1" smtClean="0"/>
              <a:t>currently</a:t>
            </a:r>
            <a:r>
              <a:rPr lang="de-DE" dirty="0" smtClean="0"/>
              <a:t> </a:t>
            </a:r>
            <a:r>
              <a:rPr lang="de-DE" dirty="0" err="1" smtClean="0"/>
              <a:t>switched</a:t>
            </a:r>
            <a:r>
              <a:rPr lang="de-DE" dirty="0" smtClean="0"/>
              <a:t> off)</a:t>
            </a:r>
          </a:p>
          <a:p>
            <a:r>
              <a:rPr lang="de-DE" dirty="0" smtClean="0"/>
              <a:t>Performance </a:t>
            </a:r>
            <a:r>
              <a:rPr lang="de-DE" dirty="0" err="1" smtClean="0"/>
              <a:t>tests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optimizations</a:t>
            </a:r>
            <a:endParaRPr lang="de-DE" dirty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Current</a:t>
            </a:r>
            <a:r>
              <a:rPr lang="de-DE" dirty="0" smtClean="0"/>
              <a:t> </a:t>
            </a:r>
            <a:r>
              <a:rPr lang="de-DE" dirty="0" err="1" smtClean="0"/>
              <a:t>development</a:t>
            </a:r>
            <a:r>
              <a:rPr lang="de-DE" dirty="0" smtClean="0"/>
              <a:t> </a:t>
            </a:r>
            <a:r>
              <a:rPr lang="de-DE" dirty="0" err="1" smtClean="0"/>
              <a:t>status</a:t>
            </a:r>
            <a:endParaRPr lang="de-DE" dirty="0"/>
          </a:p>
        </p:txBody>
      </p:sp>
      <p:pic>
        <p:nvPicPr>
          <p:cNvPr id="2050" name="Picture 2" descr="C:\Users\Florian\AppData\Local\Microsoft\Windows\INetCache\IE\28T36VMW\check-145512_960_720[1]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434354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Florian\AppData\Local\Microsoft\Windows\INetCache\IE\28T36VMW\check-145512_960_720[1]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937274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Florian\AppData\Local\Microsoft\Windows\INetCache\IE\28T36VMW\check-145512_960_720[1].pn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33" b="40000"/>
          <a:stretch/>
        </p:blipFill>
        <p:spPr bwMode="auto">
          <a:xfrm>
            <a:off x="9067800" y="2729753"/>
            <a:ext cx="228600" cy="24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Florian\AppData\Local\Microsoft\Windows\INetCache\IE\28T36VMW\check-145512_960_720[1].pn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33" b="40000"/>
          <a:stretch/>
        </p:blipFill>
        <p:spPr bwMode="auto">
          <a:xfrm>
            <a:off x="6400800" y="2318274"/>
            <a:ext cx="228600" cy="24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68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err="1" smtClean="0"/>
              <a:t>BonnDAQ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mission</a:t>
            </a:r>
            <a:r>
              <a:rPr lang="de-DE" dirty="0" smtClean="0"/>
              <a:t> </a:t>
            </a:r>
            <a:r>
              <a:rPr lang="de-DE" dirty="0" err="1" smtClean="0"/>
              <a:t>critical</a:t>
            </a:r>
            <a:r>
              <a:rPr lang="de-DE" dirty="0" smtClean="0"/>
              <a:t>.</a:t>
            </a:r>
          </a:p>
          <a:p>
            <a:pPr lvl="1"/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a </a:t>
            </a:r>
            <a:r>
              <a:rPr lang="de-DE" dirty="0" err="1" smtClean="0"/>
              <a:t>backup</a:t>
            </a:r>
            <a:r>
              <a:rPr lang="de-DE" dirty="0" smtClean="0"/>
              <a:t> </a:t>
            </a:r>
            <a:r>
              <a:rPr lang="de-DE" dirty="0" err="1" smtClean="0"/>
              <a:t>system</a:t>
            </a:r>
            <a:r>
              <a:rPr lang="de-DE" dirty="0" smtClean="0"/>
              <a:t>!</a:t>
            </a:r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sz="1400" dirty="0" smtClean="0"/>
          </a:p>
          <a:p>
            <a:r>
              <a:rPr lang="de-DE" dirty="0" smtClean="0"/>
              <a:t>Phase </a:t>
            </a:r>
            <a:r>
              <a:rPr lang="de-DE" dirty="0"/>
              <a:t>2 </a:t>
            </a:r>
            <a:r>
              <a:rPr lang="de-DE" dirty="0" smtClean="0"/>
              <a:t>Server</a:t>
            </a:r>
            <a:endParaRPr lang="de-DE" dirty="0"/>
          </a:p>
          <a:p>
            <a:pPr lvl="1"/>
            <a:r>
              <a:rPr lang="de-DE" dirty="0"/>
              <a:t>(Doubles </a:t>
            </a:r>
            <a:r>
              <a:rPr lang="de-DE" dirty="0" err="1"/>
              <a:t>as</a:t>
            </a:r>
            <a:r>
              <a:rPr lang="de-DE" dirty="0"/>
              <a:t> Phase 3 Backup)</a:t>
            </a:r>
          </a:p>
          <a:p>
            <a:pPr lvl="1"/>
            <a:r>
              <a:rPr lang="de-DE" dirty="0"/>
              <a:t>8 Core Server</a:t>
            </a:r>
          </a:p>
          <a:p>
            <a:pPr lvl="1"/>
            <a:r>
              <a:rPr lang="de-DE" dirty="0"/>
              <a:t>32-64GB RAM</a:t>
            </a:r>
          </a:p>
          <a:p>
            <a:pPr lvl="1"/>
            <a:r>
              <a:rPr lang="de-DE" dirty="0" smtClean="0"/>
              <a:t>8x 1 </a:t>
            </a:r>
            <a:r>
              <a:rPr lang="de-DE" dirty="0" err="1"/>
              <a:t>Gbit</a:t>
            </a:r>
            <a:r>
              <a:rPr lang="de-DE" dirty="0"/>
              <a:t> Ethernet </a:t>
            </a:r>
            <a:r>
              <a:rPr lang="de-DE" dirty="0" err="1" smtClean="0"/>
              <a:t>ports</a:t>
            </a:r>
            <a:endParaRPr lang="de-DE" dirty="0" smtClean="0"/>
          </a:p>
          <a:p>
            <a:pPr lvl="1"/>
            <a:endParaRPr lang="de-DE" dirty="0"/>
          </a:p>
          <a:p>
            <a:pPr lvl="1"/>
            <a:r>
              <a:rPr lang="de-DE" dirty="0" err="1" smtClean="0"/>
              <a:t>From</a:t>
            </a:r>
            <a:r>
              <a:rPr lang="de-DE" dirty="0" smtClean="0"/>
              <a:t> Dell: 4000 Euro</a:t>
            </a:r>
          </a:p>
          <a:p>
            <a:pPr lvl="1"/>
            <a:r>
              <a:rPr lang="de-DE" dirty="0" err="1" smtClean="0"/>
              <a:t>Homemade</a:t>
            </a:r>
            <a:r>
              <a:rPr lang="de-DE" dirty="0" smtClean="0"/>
              <a:t>: 2000 Euro</a:t>
            </a:r>
            <a:endParaRPr lang="de-DE" dirty="0"/>
          </a:p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Phase 3 Solution</a:t>
            </a:r>
          </a:p>
          <a:p>
            <a:pPr lvl="1"/>
            <a:r>
              <a:rPr lang="de-DE" dirty="0" smtClean="0"/>
              <a:t>24-32 Core Server</a:t>
            </a:r>
          </a:p>
          <a:p>
            <a:pPr lvl="1"/>
            <a:r>
              <a:rPr lang="de-DE" dirty="0" smtClean="0"/>
              <a:t>64GB RAM</a:t>
            </a:r>
          </a:p>
          <a:p>
            <a:pPr lvl="1"/>
            <a:r>
              <a:rPr lang="de-DE" dirty="0" smtClean="0"/>
              <a:t>8x 1 </a:t>
            </a:r>
            <a:r>
              <a:rPr lang="de-DE" dirty="0" err="1" smtClean="0"/>
              <a:t>Gbit</a:t>
            </a:r>
            <a:r>
              <a:rPr lang="de-DE" dirty="0" smtClean="0"/>
              <a:t> Ethernet </a:t>
            </a:r>
            <a:r>
              <a:rPr lang="de-DE" dirty="0" err="1" smtClean="0"/>
              <a:t>port</a:t>
            </a:r>
            <a:endParaRPr lang="de-DE" dirty="0" smtClean="0"/>
          </a:p>
          <a:p>
            <a:pPr lvl="1"/>
            <a:r>
              <a:rPr lang="de-DE" dirty="0" smtClean="0"/>
              <a:t>7000-10000 €</a:t>
            </a:r>
          </a:p>
          <a:p>
            <a:pPr lvl="1"/>
            <a:endParaRPr lang="de-DE" dirty="0"/>
          </a:p>
          <a:p>
            <a:r>
              <a:rPr lang="de-DE" b="1" dirty="0" err="1" smtClean="0">
                <a:solidFill>
                  <a:srgbClr val="C00000"/>
                </a:solidFill>
              </a:rPr>
              <a:t>We</a:t>
            </a:r>
            <a:r>
              <a:rPr lang="de-DE" b="1" dirty="0" smtClean="0">
                <a:solidFill>
                  <a:srgbClr val="C00000"/>
                </a:solidFill>
              </a:rPr>
              <a:t> </a:t>
            </a:r>
            <a:r>
              <a:rPr lang="de-DE" b="1" dirty="0" err="1" smtClean="0">
                <a:solidFill>
                  <a:srgbClr val="C00000"/>
                </a:solidFill>
              </a:rPr>
              <a:t>need</a:t>
            </a:r>
            <a:r>
              <a:rPr lang="de-DE" b="1" dirty="0" smtClean="0">
                <a:solidFill>
                  <a:srgbClr val="C00000"/>
                </a:solidFill>
              </a:rPr>
              <a:t> </a:t>
            </a:r>
            <a:r>
              <a:rPr lang="de-DE" b="1" dirty="0" err="1" smtClean="0">
                <a:solidFill>
                  <a:srgbClr val="C00000"/>
                </a:solidFill>
              </a:rPr>
              <a:t>information</a:t>
            </a:r>
            <a:r>
              <a:rPr lang="de-DE" b="1" dirty="0" smtClean="0">
                <a:solidFill>
                  <a:srgbClr val="C00000"/>
                </a:solidFill>
              </a:rPr>
              <a:t> </a:t>
            </a:r>
            <a:r>
              <a:rPr lang="de-DE" b="1" dirty="0" err="1" smtClean="0">
                <a:solidFill>
                  <a:srgbClr val="C00000"/>
                </a:solidFill>
              </a:rPr>
              <a:t>if</a:t>
            </a:r>
            <a:r>
              <a:rPr lang="de-DE" b="1" dirty="0" smtClean="0">
                <a:solidFill>
                  <a:srgbClr val="C00000"/>
                </a:solidFill>
              </a:rPr>
              <a:t> </a:t>
            </a:r>
            <a:r>
              <a:rPr lang="de-DE" b="1" dirty="0" err="1" smtClean="0">
                <a:solidFill>
                  <a:srgbClr val="C00000"/>
                </a:solidFill>
              </a:rPr>
              <a:t>we</a:t>
            </a:r>
            <a:r>
              <a:rPr lang="de-DE" b="1" dirty="0" smtClean="0">
                <a:solidFill>
                  <a:srgbClr val="C00000"/>
                </a:solidFill>
              </a:rPr>
              <a:t> </a:t>
            </a:r>
            <a:r>
              <a:rPr lang="de-DE" b="1" dirty="0" err="1" smtClean="0">
                <a:solidFill>
                  <a:srgbClr val="C00000"/>
                </a:solidFill>
              </a:rPr>
              <a:t>can</a:t>
            </a:r>
            <a:r>
              <a:rPr lang="de-DE" b="1" dirty="0" smtClean="0">
                <a:solidFill>
                  <a:srgbClr val="C00000"/>
                </a:solidFill>
              </a:rPr>
              <a:t> </a:t>
            </a:r>
            <a:r>
              <a:rPr lang="de-DE" b="1" dirty="0" err="1" smtClean="0">
                <a:solidFill>
                  <a:srgbClr val="C00000"/>
                </a:solidFill>
              </a:rPr>
              <a:t>use</a:t>
            </a:r>
            <a:r>
              <a:rPr lang="de-DE" b="1" dirty="0" smtClean="0">
                <a:solidFill>
                  <a:srgbClr val="C00000"/>
                </a:solidFill>
              </a:rPr>
              <a:t> KEK Storage!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Cost</a:t>
            </a:r>
            <a:r>
              <a:rPr lang="de-DE" dirty="0" smtClean="0"/>
              <a:t> </a:t>
            </a:r>
            <a:r>
              <a:rPr lang="de-DE" dirty="0" err="1" smtClean="0"/>
              <a:t>estimates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518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Unified </a:t>
            </a:r>
            <a:r>
              <a:rPr lang="en-US" dirty="0" err="1" smtClean="0"/>
              <a:t>BonnDAQ</a:t>
            </a:r>
            <a:r>
              <a:rPr lang="en-US" dirty="0" smtClean="0"/>
              <a:t> already needed for Phase 2. </a:t>
            </a:r>
          </a:p>
          <a:p>
            <a:r>
              <a:rPr lang="en-US" dirty="0" smtClean="0"/>
              <a:t>Development currently on hold. I will continue after my thesis defense, but that is more important to me right now.</a:t>
            </a:r>
          </a:p>
          <a:p>
            <a:r>
              <a:rPr lang="en-US" b="1" dirty="0" smtClean="0"/>
              <a:t>Time estimate: </a:t>
            </a:r>
            <a:r>
              <a:rPr lang="en-US" b="1" dirty="0" smtClean="0"/>
              <a:t>Mid to End </a:t>
            </a:r>
            <a:r>
              <a:rPr lang="en-US" b="1" dirty="0" smtClean="0"/>
              <a:t>of Feb, 2018.</a:t>
            </a:r>
          </a:p>
          <a:p>
            <a:r>
              <a:rPr lang="en-US" dirty="0" smtClean="0"/>
              <a:t>Components for a self-made server selected. Need to be ordered to Japan.</a:t>
            </a:r>
          </a:p>
          <a:p>
            <a:r>
              <a:rPr lang="de-DE" b="1" dirty="0" err="1">
                <a:solidFill>
                  <a:srgbClr val="C00000"/>
                </a:solidFill>
              </a:rPr>
              <a:t>We</a:t>
            </a:r>
            <a:r>
              <a:rPr lang="de-DE" b="1" dirty="0">
                <a:solidFill>
                  <a:srgbClr val="C00000"/>
                </a:solidFill>
              </a:rPr>
              <a:t> </a:t>
            </a:r>
            <a:r>
              <a:rPr lang="de-DE" b="1" dirty="0" err="1">
                <a:solidFill>
                  <a:srgbClr val="C00000"/>
                </a:solidFill>
              </a:rPr>
              <a:t>need</a:t>
            </a:r>
            <a:r>
              <a:rPr lang="de-DE" b="1" dirty="0">
                <a:solidFill>
                  <a:srgbClr val="C00000"/>
                </a:solidFill>
              </a:rPr>
              <a:t> </a:t>
            </a:r>
            <a:r>
              <a:rPr lang="de-DE" b="1" dirty="0" err="1">
                <a:solidFill>
                  <a:srgbClr val="C00000"/>
                </a:solidFill>
              </a:rPr>
              <a:t>information</a:t>
            </a:r>
            <a:r>
              <a:rPr lang="de-DE" b="1" dirty="0">
                <a:solidFill>
                  <a:srgbClr val="C00000"/>
                </a:solidFill>
              </a:rPr>
              <a:t> </a:t>
            </a:r>
            <a:r>
              <a:rPr lang="de-DE" b="1" dirty="0" err="1">
                <a:solidFill>
                  <a:srgbClr val="C00000"/>
                </a:solidFill>
              </a:rPr>
              <a:t>if</a:t>
            </a:r>
            <a:r>
              <a:rPr lang="de-DE" b="1" dirty="0">
                <a:solidFill>
                  <a:srgbClr val="C00000"/>
                </a:solidFill>
              </a:rPr>
              <a:t> </a:t>
            </a:r>
            <a:r>
              <a:rPr lang="de-DE" b="1" dirty="0" err="1">
                <a:solidFill>
                  <a:srgbClr val="C00000"/>
                </a:solidFill>
              </a:rPr>
              <a:t>we</a:t>
            </a:r>
            <a:r>
              <a:rPr lang="de-DE" b="1" dirty="0">
                <a:solidFill>
                  <a:srgbClr val="C00000"/>
                </a:solidFill>
              </a:rPr>
              <a:t> </a:t>
            </a:r>
            <a:r>
              <a:rPr lang="de-DE" b="1" dirty="0" err="1">
                <a:solidFill>
                  <a:srgbClr val="C00000"/>
                </a:solidFill>
              </a:rPr>
              <a:t>can</a:t>
            </a:r>
            <a:r>
              <a:rPr lang="de-DE" b="1" dirty="0">
                <a:solidFill>
                  <a:srgbClr val="C00000"/>
                </a:solidFill>
              </a:rPr>
              <a:t> </a:t>
            </a:r>
            <a:r>
              <a:rPr lang="de-DE" b="1" dirty="0" err="1">
                <a:solidFill>
                  <a:srgbClr val="C00000"/>
                </a:solidFill>
              </a:rPr>
              <a:t>use</a:t>
            </a:r>
            <a:r>
              <a:rPr lang="de-DE" b="1" dirty="0">
                <a:solidFill>
                  <a:srgbClr val="C00000"/>
                </a:solidFill>
              </a:rPr>
              <a:t> KEK Storage!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Conclusion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505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luetticke@physik.uni-bonn.de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28AB73-45B1-EF46-9695-5E2C4287C79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9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Lab_uni_bonn_24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66">
            <a:alpha val="10000"/>
          </a:srgbClr>
        </a:solidFill>
        <a:ln w="1905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SiLab_uni_bonn_24pt</Template>
  <TotalTime>0</TotalTime>
  <Words>1627</Words>
  <Application>Microsoft Office PowerPoint</Application>
  <PresentationFormat>A4-Papier (210x297 mm)</PresentationFormat>
  <Paragraphs>430</Paragraphs>
  <Slides>26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7" baseType="lpstr">
      <vt:lpstr>SiLab_uni_bonn_24pt</vt:lpstr>
      <vt:lpstr>BonnDAQ  Work Packets for final Development</vt:lpstr>
      <vt:lpstr>Current Idea for BonnDAQ </vt:lpstr>
      <vt:lpstr>Current status of BonnDAQ – Lab Version (12/2017)</vt:lpstr>
      <vt:lpstr>BonnDAQ for Belle II – integrated threads</vt:lpstr>
      <vt:lpstr>More than just a DAQ</vt:lpstr>
      <vt:lpstr>Current development status</vt:lpstr>
      <vt:lpstr>Cost estimates</vt:lpstr>
      <vt:lpstr>Conclusion</vt:lpstr>
      <vt:lpstr>Thank You</vt:lpstr>
      <vt:lpstr>BonnDAQ: EPICS Integration status</vt:lpstr>
      <vt:lpstr>BonnDAQ: EPICS Integration status</vt:lpstr>
      <vt:lpstr>Development Work Packets</vt:lpstr>
      <vt:lpstr>Work packets</vt:lpstr>
      <vt:lpstr>Port from pthread to native c++11 thread/mutex</vt:lpstr>
      <vt:lpstr>Develop new file format  - basic </vt:lpstr>
      <vt:lpstr>Develop new file format  - efficient</vt:lpstr>
      <vt:lpstr>Develop event building thread</vt:lpstr>
      <vt:lpstr>Implement group event support in data distribution thread</vt:lpstr>
      <vt:lpstr>Performance – use buffers</vt:lpstr>
      <vt:lpstr>Performance – Unwrapping UDP in Userspace</vt:lpstr>
      <vt:lpstr>Performance – other</vt:lpstr>
      <vt:lpstr>Compression: Port to new BLOSC</vt:lpstr>
      <vt:lpstr>Develop test bench</vt:lpstr>
      <vt:lpstr>File format</vt:lpstr>
      <vt:lpstr>Cost estimates</vt:lpstr>
      <vt:lpstr>Data Reduction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Florian Lütticke</dc:creator>
  <cp:lastModifiedBy>Windows User</cp:lastModifiedBy>
  <cp:revision>336</cp:revision>
  <dcterms:created xsi:type="dcterms:W3CDTF">2016-02-03T12:40:16Z</dcterms:created>
  <dcterms:modified xsi:type="dcterms:W3CDTF">2018-01-23T13:17:02Z</dcterms:modified>
</cp:coreProperties>
</file>