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405" r:id="rId2"/>
    <p:sldId id="406" r:id="rId3"/>
    <p:sldId id="407" r:id="rId4"/>
    <p:sldId id="409" r:id="rId5"/>
    <p:sldId id="408" r:id="rId6"/>
  </p:sldIdLst>
  <p:sldSz cx="9144000" cy="6858000" type="screen4x3"/>
  <p:notesSz cx="7099300" cy="10234613"/>
  <p:defaultTextStyle>
    <a:defPPr>
      <a:defRPr lang="en-US"/>
    </a:defPPr>
    <a:lvl1pPr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1pPr>
    <a:lvl2pPr marL="4572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2pPr>
    <a:lvl3pPr marL="9144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3pPr>
    <a:lvl4pPr marL="13716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4pPr>
    <a:lvl5pPr marL="1828800" algn="ctr" rtl="0" fontAlgn="base">
      <a:lnSpc>
        <a:spcPct val="80000"/>
      </a:lnSpc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rgbClr val="7979FF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A1BEB"/>
    <a:srgbClr val="000099"/>
    <a:srgbClr val="DAA100"/>
    <a:srgbClr val="FFC111"/>
    <a:srgbClr val="FFC729"/>
    <a:srgbClr val="7979FF"/>
    <a:srgbClr val="AFAFFF"/>
    <a:srgbClr val="336699"/>
    <a:srgbClr val="DBD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29" autoAdjust="0"/>
    <p:restoredTop sz="86272" autoAdjust="0"/>
  </p:normalViewPr>
  <p:slideViewPr>
    <p:cSldViewPr>
      <p:cViewPr varScale="1">
        <p:scale>
          <a:sx n="70" d="100"/>
          <a:sy n="70" d="100"/>
        </p:scale>
        <p:origin x="-1506" y="-96"/>
      </p:cViewPr>
      <p:guideLst>
        <p:guide orient="horz" pos="2256"/>
        <p:guide pos="35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4164" y="-78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l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79" y="0"/>
            <a:ext cx="307563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r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055"/>
            <a:ext cx="307732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l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79" y="9721055"/>
            <a:ext cx="307563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r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2BC351F-6E91-460D-BE32-C19826B4870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0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l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979" y="0"/>
            <a:ext cx="307563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t" anchorCtr="0" compatLnSpc="1">
            <a:prstTxWarp prst="textNoShape">
              <a:avLst/>
            </a:prstTxWarp>
          </a:bodyPr>
          <a:lstStyle>
            <a:lvl1pPr algn="r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055"/>
            <a:ext cx="307732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l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979" y="9721055"/>
            <a:ext cx="3075631" cy="51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1" tIns="49520" rIns="99041" bIns="49520" numCol="1" anchor="b" anchorCtr="0" compatLnSpc="1">
            <a:prstTxWarp prst="textNoShape">
              <a:avLst/>
            </a:prstTxWarp>
          </a:bodyPr>
          <a:lstStyle>
            <a:lvl1pPr algn="r" defTabSz="990549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803D7F9-FAF6-443E-B929-0F0EFB9553A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6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00" y="1828800"/>
            <a:ext cx="7010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 baseline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s-ES_tradnl" altLang="en-US" dirty="0"/>
              <a:t>Haga clic para modificar el estilo de subtítulo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Calibri Light" panose="020F0302020204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39700"/>
            <a:ext cx="8077199" cy="932837"/>
          </a:xfrm>
        </p:spPr>
        <p:txBody>
          <a:bodyPr/>
          <a:lstStyle>
            <a:lvl1pPr>
              <a:defRPr sz="3600" b="0" cap="none" spc="-300" baseline="0">
                <a:solidFill>
                  <a:srgbClr val="336699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 noProof="0" dirty="0" err="1" smtClean="0"/>
              <a:t>Haga</a:t>
            </a:r>
            <a:r>
              <a:rPr lang="en-US" noProof="0" dirty="0" smtClean="0"/>
              <a:t>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para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título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800600"/>
          </a:xfrm>
        </p:spPr>
        <p:txBody>
          <a:bodyPr/>
          <a:lstStyle>
            <a:lvl1pPr>
              <a:buFont typeface="Calibri" pitchFamily="34" charset="0"/>
              <a:buChar char="—"/>
              <a:defRPr baseline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</a:defRPr>
            </a:lvl1pPr>
            <a:lvl2pPr>
              <a:buFont typeface="Calibri" pitchFamily="34" charset="0"/>
              <a:buChar char="_"/>
              <a:defRPr baseline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</a:defRPr>
            </a:lvl2pPr>
            <a:lvl3pPr marL="671512" indent="0">
              <a:buNone/>
              <a:defRPr/>
            </a:lvl3pPr>
            <a:lvl4pPr marL="1023937" indent="0">
              <a:buNone/>
              <a:defRPr/>
            </a:lvl4pPr>
          </a:lstStyle>
          <a:p>
            <a:pPr lvl="0"/>
            <a:r>
              <a:rPr lang="en-US" noProof="0" dirty="0" smtClean="0"/>
              <a:t>Haga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para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nivel</a:t>
            </a:r>
            <a:endParaRPr lang="en-US" noProof="0" dirty="0" smtClean="0"/>
          </a:p>
          <a:p>
            <a:pPr lvl="2"/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21558" y="6340512"/>
            <a:ext cx="533400" cy="457200"/>
          </a:xfrm>
          <a:ln/>
        </p:spPr>
        <p:txBody>
          <a:bodyPr/>
          <a:lstStyle>
            <a:lvl1pPr>
              <a:defRPr baseline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6800" y="6350560"/>
            <a:ext cx="7239000" cy="457200"/>
          </a:xfrm>
        </p:spPr>
        <p:txBody>
          <a:bodyPr/>
          <a:lstStyle>
            <a:lvl1pPr>
              <a:defRPr baseline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Ivan Vila  - IB PXD meeting, DESY, January 22  2018</a:t>
            </a:r>
            <a:endParaRPr lang="es-ES_tradnl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69B5E-57AA-4CCE-B6AB-07EDB346C168}" type="slidenum">
              <a:rPr lang="es-ES_tradnl" altLang="en-US"/>
              <a:pPr>
                <a:defRPr/>
              </a:pPr>
              <a:t>‹Nº›</a:t>
            </a:fld>
            <a:endParaRPr lang="es-ES_tradnl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Ivan Vila  - IB PXD meeting, DESY, January 22  2018</a:t>
            </a:r>
            <a:endParaRPr lang="es-ES_tradnl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" y="0"/>
            <a:ext cx="70104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 dirty="0" smtClean="0"/>
              <a:t>Haga clic para cambiar el estilo de título	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 dirty="0" smtClean="0"/>
              <a:t>Haga clic para modificar el estilo de texto del patrón</a:t>
            </a:r>
          </a:p>
          <a:p>
            <a:pPr lvl="1"/>
            <a:r>
              <a:rPr lang="es-ES_tradnl" altLang="en-US" dirty="0" smtClean="0"/>
              <a:t>Segundo nivel</a:t>
            </a:r>
          </a:p>
          <a:p>
            <a:pPr lvl="2"/>
            <a:r>
              <a:rPr lang="es-ES_tradnl" altLang="en-US" dirty="0" smtClean="0"/>
              <a:t>Tercer nivel</a:t>
            </a:r>
          </a:p>
          <a:p>
            <a:pPr lvl="3"/>
            <a:r>
              <a:rPr lang="es-ES_tradnl" altLang="en-US" dirty="0" smtClean="0"/>
              <a:t>Cuarto nivel</a:t>
            </a:r>
          </a:p>
          <a:p>
            <a:pPr lvl="4"/>
            <a:r>
              <a:rPr lang="es-ES_tradnl" altLang="en-US" dirty="0" smtClean="0"/>
              <a:t>Quinto nivel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i="0" cap="none" baseline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Ivan Vila  - IB PXD meeting, DESY, January 22  2018</a:t>
            </a:r>
            <a:endParaRPr lang="es-ES_tradnl" altLang="en-US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71952" y="6314552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i="0" baseline="0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9B781D-1B07-4E9C-8182-19D4D52035FB}" type="slidenum">
              <a:rPr lang="es-ES_tradnl" altLang="en-US" smtClean="0"/>
              <a:pPr>
                <a:defRPr/>
              </a:pPr>
              <a:t>‹Nº›</a:t>
            </a:fld>
            <a:endParaRPr lang="es-ES_tradnl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838200" cy="82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225" y="962025"/>
            <a:ext cx="762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8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aseline="0">
          <a:solidFill>
            <a:srgbClr val="002060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3E58"/>
        </a:buClr>
        <a:buSzPct val="65000"/>
        <a:buFont typeface="Wingdings" pitchFamily="2" charset="2"/>
        <a:buChar char="n"/>
        <a:defRPr sz="30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60000"/>
        <a:buFont typeface="Wingdings" pitchFamily="2" charset="2"/>
        <a:buChar char="§"/>
        <a:defRPr sz="2600" baseline="0">
          <a:solidFill>
            <a:schemeClr val="tx2">
              <a:lumMod val="50000"/>
            </a:schemeClr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65000"/>
        <a:buFont typeface="Wingdings" pitchFamily="2" charset="2"/>
        <a:buChar char="§"/>
        <a:defRPr sz="2200" baseline="0">
          <a:solidFill>
            <a:schemeClr val="tx2">
              <a:lumMod val="50000"/>
            </a:schemeClr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70000"/>
        <a:buFont typeface="Wingdings" pitchFamily="2" charset="2"/>
        <a:buChar char="§"/>
        <a:defRPr sz="2000" baseline="0">
          <a:solidFill>
            <a:schemeClr val="tx2">
              <a:lumMod val="50000"/>
            </a:schemeClr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tx2">
            <a:lumMod val="50000"/>
          </a:schemeClr>
        </a:buClr>
        <a:buSzPct val="75000"/>
        <a:buFont typeface="Wingdings" pitchFamily="2" charset="2"/>
        <a:buChar char="§"/>
        <a:defRPr sz="2000" baseline="0">
          <a:solidFill>
            <a:schemeClr val="tx2">
              <a:lumMod val="50000"/>
            </a:schemeClr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2700" y="0"/>
            <a:ext cx="8293100" cy="1139825"/>
          </a:xfrm>
        </p:spPr>
        <p:txBody>
          <a:bodyPr/>
          <a:lstStyle/>
          <a:p>
            <a:r>
              <a:rPr lang="en-US" dirty="0" smtClean="0"/>
              <a:t>FOS status (a very succinct summary)</a:t>
            </a:r>
            <a:br>
              <a:rPr lang="en-US" dirty="0" smtClean="0"/>
            </a:br>
            <a:r>
              <a:rPr lang="en-US" dirty="0" smtClean="0"/>
              <a:t>and proposal for phase-3 funding</a:t>
            </a:r>
            <a:endParaRPr lang="en-US" sz="4000" dirty="0"/>
          </a:p>
        </p:txBody>
      </p:sp>
      <p:sp>
        <p:nvSpPr>
          <p:cNvPr id="16" name="Text Box 5"/>
          <p:cNvSpPr txBox="1">
            <a:spLocks/>
          </p:cNvSpPr>
          <p:nvPr/>
        </p:nvSpPr>
        <p:spPr bwMode="auto">
          <a:xfrm>
            <a:off x="4343393" y="3751973"/>
            <a:ext cx="102657" cy="26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defTabSz="584200" hangingPunct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altLang="es-ES" sz="1600" baseline="32000" dirty="0" smtClean="0">
              <a:solidFill>
                <a:srgbClr val="212121"/>
              </a:solidFill>
              <a:latin typeface="Palatino" charset="0"/>
              <a:ea typeface="Palatino" charset="0"/>
              <a:cs typeface="Palatino" charset="0"/>
              <a:sym typeface="Palatino" charset="0"/>
            </a:endParaRPr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55575" y="5029200"/>
            <a:ext cx="7010400" cy="1066800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. Vila</a:t>
            </a:r>
            <a:endParaRPr lang="en-US" dirty="0" smtClean="0"/>
          </a:p>
          <a:p>
            <a:r>
              <a:rPr lang="en-US" dirty="0" err="1" smtClean="0"/>
              <a:t>Instituto</a:t>
            </a:r>
            <a:r>
              <a:rPr lang="en-US" dirty="0" smtClean="0"/>
              <a:t> de </a:t>
            </a:r>
            <a:r>
              <a:rPr lang="en-US" dirty="0" err="1" smtClean="0"/>
              <a:t>Física</a:t>
            </a:r>
            <a:r>
              <a:rPr lang="en-US" dirty="0" smtClean="0"/>
              <a:t> de </a:t>
            </a:r>
            <a:r>
              <a:rPr lang="en-US" dirty="0" smtClean="0"/>
              <a:t>Cantabria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CSIC</a:t>
            </a:r>
            <a:r>
              <a:rPr lang="en-US" dirty="0" smtClean="0"/>
              <a:t>-UC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AutoShape 5" descr="Image result for DESY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155575" y="1524000"/>
            <a:ext cx="4572000" cy="104028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eaLnBrk="0" hangingPunct="0">
              <a:lnSpc>
                <a:spcPct val="100000"/>
              </a:lnSpc>
              <a:buClr>
                <a:srgbClr val="0E3E58"/>
              </a:buClr>
              <a:buSzPct val="65000"/>
            </a:pPr>
            <a:r>
              <a:rPr lang="en-US" sz="2800" i="0" kern="0" dirty="0" smtClean="0">
                <a:solidFill>
                  <a:srgbClr val="003399">
                    <a:lumMod val="75000"/>
                  </a:srgbClr>
                </a:solidFill>
                <a:latin typeface="Calibri Light" panose="020F0302020204030204" pitchFamily="34" charset="0"/>
              </a:rPr>
              <a:t>Belle-2 </a:t>
            </a:r>
            <a:r>
              <a:rPr lang="en-US" sz="2800" i="0" kern="0" dirty="0" err="1" smtClean="0">
                <a:solidFill>
                  <a:srgbClr val="003399">
                    <a:lumMod val="75000"/>
                  </a:srgbClr>
                </a:solidFill>
                <a:latin typeface="Calibri Light" panose="020F0302020204030204" pitchFamily="34" charset="0"/>
              </a:rPr>
              <a:t>PXD</a:t>
            </a:r>
            <a:r>
              <a:rPr lang="en-US" sz="2800" i="0" kern="0" dirty="0" smtClean="0">
                <a:solidFill>
                  <a:srgbClr val="003399">
                    <a:lumMod val="75000"/>
                  </a:srgbClr>
                </a:solidFill>
                <a:latin typeface="Calibri Light" panose="020F0302020204030204" pitchFamily="34" charset="0"/>
              </a:rPr>
              <a:t> Workshop</a:t>
            </a:r>
            <a:endParaRPr lang="en-US" sz="2800" i="0" kern="0" dirty="0">
              <a:solidFill>
                <a:srgbClr val="003399">
                  <a:lumMod val="75000"/>
                </a:srgbClr>
              </a:solidFill>
              <a:latin typeface="Calibri Light" panose="020F0302020204030204" pitchFamily="34" charset="0"/>
            </a:endParaRPr>
          </a:p>
          <a:p>
            <a:pPr lvl="0" algn="l" eaLnBrk="0" hangingPunct="0">
              <a:lnSpc>
                <a:spcPct val="100000"/>
              </a:lnSpc>
              <a:buClr>
                <a:srgbClr val="0E3E58"/>
              </a:buClr>
              <a:buSzPct val="65000"/>
            </a:pPr>
            <a:r>
              <a:rPr lang="en-US" sz="2800" i="0" kern="0" dirty="0" err="1" smtClean="0">
                <a:solidFill>
                  <a:srgbClr val="003399">
                    <a:lumMod val="75000"/>
                  </a:srgbClr>
                </a:solidFill>
                <a:latin typeface="Calibri Light" panose="020F0302020204030204" pitchFamily="34" charset="0"/>
              </a:rPr>
              <a:t>DESY</a:t>
            </a:r>
            <a:r>
              <a:rPr lang="en-US" sz="2800" i="0" kern="0" dirty="0" smtClean="0">
                <a:solidFill>
                  <a:srgbClr val="003399">
                    <a:lumMod val="75000"/>
                  </a:srgbClr>
                </a:solidFill>
                <a:latin typeface="Calibri Light" panose="020F0302020204030204" pitchFamily="34" charset="0"/>
              </a:rPr>
              <a:t>, </a:t>
            </a:r>
            <a:r>
              <a:rPr lang="en-US" sz="2800" i="0" kern="0" dirty="0" smtClean="0">
                <a:solidFill>
                  <a:srgbClr val="003399">
                    <a:lumMod val="75000"/>
                  </a:srgbClr>
                </a:solidFill>
                <a:latin typeface="Calibri Light" panose="020F0302020204030204" pitchFamily="34" charset="0"/>
              </a:rPr>
              <a:t>January </a:t>
            </a:r>
            <a:r>
              <a:rPr lang="en-US" sz="2800" i="0" kern="0" dirty="0">
                <a:solidFill>
                  <a:srgbClr val="003399">
                    <a:lumMod val="75000"/>
                  </a:srgbClr>
                </a:solidFill>
                <a:latin typeface="Calibri Light" panose="020F0302020204030204" pitchFamily="34" charset="0"/>
              </a:rPr>
              <a:t>22, 2017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94973"/>
            <a:ext cx="2574668" cy="181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41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0"/>
            <a:ext cx="8077199" cy="932837"/>
          </a:xfrm>
        </p:spPr>
        <p:txBody>
          <a:bodyPr/>
          <a:lstStyle/>
          <a:p>
            <a:r>
              <a:rPr lang="en-US" dirty="0" smtClean="0"/>
              <a:t>FOS at phase-2  in a nutshell </a:t>
            </a:r>
            <a:br>
              <a:rPr lang="en-US" dirty="0" smtClean="0"/>
            </a:br>
            <a:r>
              <a:rPr lang="en-US" sz="2800" dirty="0" smtClean="0"/>
              <a:t>(details in tomorrow’s talk).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1219200"/>
            <a:ext cx="8458200" cy="4800600"/>
          </a:xfrm>
        </p:spPr>
        <p:txBody>
          <a:bodyPr/>
          <a:lstStyle/>
          <a:p>
            <a:r>
              <a:rPr lang="en-US" sz="2800" dirty="0" smtClean="0"/>
              <a:t>FOS based temperature and humidity sensors installed on both </a:t>
            </a:r>
            <a:r>
              <a:rPr lang="en-US" sz="2800" dirty="0" err="1" smtClean="0"/>
              <a:t>FANGs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Highlights:</a:t>
            </a:r>
          </a:p>
          <a:p>
            <a:pPr lvl="1"/>
            <a:r>
              <a:rPr lang="en-US" dirty="0" smtClean="0"/>
              <a:t>System installed and commissioned ( integrated in </a:t>
            </a:r>
            <a:r>
              <a:rPr lang="en-US" dirty="0" err="1" smtClean="0"/>
              <a:t>EPICs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sensors were </a:t>
            </a:r>
            <a:r>
              <a:rPr lang="en-US" b="1" dirty="0" smtClean="0"/>
              <a:t>pre-irradiated</a:t>
            </a:r>
            <a:r>
              <a:rPr lang="en-US" dirty="0" smtClean="0"/>
              <a:t> to saturate the radiation-induced response bias.</a:t>
            </a:r>
          </a:p>
          <a:p>
            <a:pPr lvl="1">
              <a:buFontTx/>
              <a:buChar char="-"/>
            </a:pPr>
            <a:r>
              <a:rPr lang="en-US" dirty="0" smtClean="0"/>
              <a:t>Temperature sensor smooth running (no change in sensitivity after irradiation).</a:t>
            </a:r>
          </a:p>
          <a:p>
            <a:pPr lvl="1">
              <a:buFontTx/>
              <a:buChar char="-"/>
            </a:pPr>
            <a:r>
              <a:rPr lang="en-US" dirty="0" smtClean="0"/>
              <a:t>Humidity sensors:</a:t>
            </a:r>
          </a:p>
          <a:p>
            <a:pPr lvl="2">
              <a:buFontTx/>
              <a:buChar char="-"/>
            </a:pPr>
            <a:r>
              <a:rPr lang="en-US" dirty="0" smtClean="0"/>
              <a:t> no-change in sensitive after irradiation.</a:t>
            </a:r>
          </a:p>
          <a:p>
            <a:pPr lvl="2">
              <a:buFontTx/>
              <a:buChar char="-"/>
            </a:pPr>
            <a:r>
              <a:rPr lang="en-US" dirty="0" smtClean="0"/>
              <a:t>Latency </a:t>
            </a:r>
            <a:r>
              <a:rPr lang="en-US" dirty="0" smtClean="0">
                <a:latin typeface="Symbol" panose="05050102010706020507" pitchFamily="18" charset="2"/>
              </a:rPr>
              <a:t>t </a:t>
            </a:r>
            <a:r>
              <a:rPr lang="en-US" dirty="0" smtClean="0">
                <a:latin typeface="Symbol" panose="05050102010706020507" pitchFamily="18" charset="2"/>
                <a:sym typeface="Symbol"/>
              </a:rPr>
              <a:t> </a:t>
            </a:r>
            <a:r>
              <a:rPr lang="en-US" dirty="0" smtClean="0"/>
              <a:t>10’ with respect to the stimulus. </a:t>
            </a:r>
          </a:p>
          <a:p>
            <a:pPr lvl="2">
              <a:buFontTx/>
              <a:buChar char="-"/>
            </a:pPr>
            <a:r>
              <a:rPr lang="en-US" dirty="0" smtClean="0"/>
              <a:t>Low-Humidity Induced offset drift.</a:t>
            </a:r>
          </a:p>
          <a:p>
            <a:pPr lvl="1"/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2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 Vila  - IB PXD meeting, DESY, January 22  2018</a:t>
            </a:r>
            <a:endParaRPr lang="es-ES_tradnl" altLang="en-US" dirty="0"/>
          </a:p>
        </p:txBody>
      </p:sp>
    </p:spTree>
    <p:extLst>
      <p:ext uri="{BB962C8B-B14F-4D97-AF65-F5344CB8AC3E}">
        <p14:creationId xmlns:p14="http://schemas.microsoft.com/office/powerpoint/2010/main" val="319160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Low-Humidity-Induced  Off-set  (</a:t>
            </a:r>
            <a:r>
              <a:rPr lang="en-US" dirty="0" err="1" smtClean="0"/>
              <a:t>LHIO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3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 Vila  - IB PXD meeting, DESY, January 22  2018</a:t>
            </a:r>
            <a:endParaRPr lang="es-ES_tradnl" altLang="en-US" dirty="0"/>
          </a:p>
        </p:txBody>
      </p:sp>
      <p:pic>
        <p:nvPicPr>
          <p:cNvPr id="1026" name="Picture 2" descr="C:\Users\vila\cernbox\DOCUMENTOS\1-CONFERENCIAS CHARLAS PROPIAS\20180122 - PXD workshop @ DESY\F140 F141 F142 2n_Temp_Cal_Post_irradiation linear_presentac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071429" cy="527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9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Phase-3 funding </a:t>
            </a:r>
            <a:r>
              <a:rPr lang="en-US" dirty="0"/>
              <a:t> </a:t>
            </a:r>
            <a:r>
              <a:rPr lang="en-US" dirty="0" smtClean="0"/>
              <a:t>proposal  (2)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800600"/>
          </a:xfrm>
        </p:spPr>
        <p:txBody>
          <a:bodyPr/>
          <a:lstStyle/>
          <a:p>
            <a:r>
              <a:rPr lang="en-US" sz="3200" dirty="0" smtClean="0"/>
              <a:t>No dedicated fund for </a:t>
            </a:r>
            <a:r>
              <a:rPr lang="en-US" sz="3200" dirty="0" err="1" smtClean="0"/>
              <a:t>PXD</a:t>
            </a:r>
            <a:r>
              <a:rPr lang="en-US" sz="3200" dirty="0" smtClean="0"/>
              <a:t>/Belle-2 at Santander but the lion share of the effort completed during phase-2.</a:t>
            </a:r>
          </a:p>
          <a:p>
            <a:r>
              <a:rPr lang="en-US" sz="3200" dirty="0" smtClean="0"/>
              <a:t>Request to fund the phase-3 additional costs (fungibles, equipment &amp; travels)</a:t>
            </a:r>
          </a:p>
          <a:p>
            <a:r>
              <a:rPr lang="en-US" sz="3200" dirty="0" smtClean="0"/>
              <a:t>Existing baseline Proposal: </a:t>
            </a:r>
          </a:p>
          <a:p>
            <a:pPr lvl="1"/>
            <a:r>
              <a:rPr lang="en-US" sz="2800" dirty="0"/>
              <a:t>T</a:t>
            </a:r>
            <a:r>
              <a:rPr lang="en-US" sz="2800" dirty="0" smtClean="0"/>
              <a:t>en monitoring fibers in the </a:t>
            </a:r>
            <a:r>
              <a:rPr lang="en-US" sz="2800" dirty="0" err="1" smtClean="0"/>
              <a:t>PXD</a:t>
            </a:r>
            <a:r>
              <a:rPr lang="en-US" sz="2800" dirty="0" smtClean="0"/>
              <a:t> envelop  (5 Temp &amp; 5 RH)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4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 Vila  - IB PXD meeting, DESY, January 22  2018</a:t>
            </a:r>
            <a:endParaRPr lang="es-ES_tradnl" altLang="en-US" dirty="0"/>
          </a:p>
        </p:txBody>
      </p:sp>
    </p:spTree>
    <p:extLst>
      <p:ext uri="{BB962C8B-B14F-4D97-AF65-F5344CB8AC3E}">
        <p14:creationId xmlns:p14="http://schemas.microsoft.com/office/powerpoint/2010/main" val="288500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Phase-3 funding </a:t>
            </a:r>
            <a:r>
              <a:rPr lang="en-US" dirty="0"/>
              <a:t> </a:t>
            </a:r>
            <a:r>
              <a:rPr lang="en-US" dirty="0" smtClean="0"/>
              <a:t>request (2)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48006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Advanced student/post-doc </a:t>
            </a:r>
            <a:r>
              <a:rPr lang="en-US" dirty="0" err="1" smtClean="0"/>
              <a:t>secondment</a:t>
            </a:r>
            <a:r>
              <a:rPr lang="en-US" dirty="0" smtClean="0"/>
              <a:t>  at Santander for two months in 2018 (in two periods): </a:t>
            </a:r>
          </a:p>
          <a:p>
            <a:pPr lvl="1">
              <a:buFontTx/>
              <a:buChar char="-"/>
            </a:pPr>
            <a:r>
              <a:rPr lang="en-US" dirty="0" smtClean="0"/>
              <a:t>trained for the phase-3 system commissioning.</a:t>
            </a:r>
          </a:p>
          <a:p>
            <a:pPr>
              <a:buFontTx/>
              <a:buChar char="-"/>
            </a:pPr>
            <a:r>
              <a:rPr lang="en-US" dirty="0" smtClean="0"/>
              <a:t>Additional budget estimate (no personnel).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CEF15-0670-42F8-B063-5D05E1C9277E}" type="slidenum">
              <a:rPr lang="es-ES_tradnl" altLang="en-US" smtClean="0"/>
              <a:pPr>
                <a:defRPr/>
              </a:pPr>
              <a:t>5</a:t>
            </a:fld>
            <a:endParaRPr lang="es-ES_tradnl" alt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Ivan Vila  - IB PXD meeting, DESY, January 22  2018</a:t>
            </a:r>
            <a:endParaRPr lang="es-ES_tradnl" altLang="en-U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032938"/>
              </p:ext>
            </p:extLst>
          </p:nvPr>
        </p:nvGraphicFramePr>
        <p:xfrm>
          <a:off x="990601" y="3413760"/>
          <a:ext cx="7543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3543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Concept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(K€)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Fungibles (fibers)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</a:t>
                      </a:r>
                      <a:r>
                        <a:rPr lang="en-US" dirty="0" err="1" smtClean="0"/>
                        <a:t>Daq</a:t>
                      </a:r>
                      <a:r>
                        <a:rPr lang="en-US" dirty="0" smtClean="0"/>
                        <a:t> Option (dedicated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PXD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daq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daq</a:t>
                      </a:r>
                      <a:r>
                        <a:rPr lang="en-US" baseline="0" dirty="0" smtClean="0"/>
                        <a:t> Option (Integration </a:t>
                      </a:r>
                      <a:r>
                        <a:rPr lang="en-US" baseline="0" dirty="0" err="1" smtClean="0"/>
                        <a:t>SVD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daq</a:t>
                      </a:r>
                      <a:r>
                        <a:rPr lang="en-US" baseline="0" dirty="0" smtClean="0"/>
                        <a:t>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Irradiation burn-in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Travels</a:t>
                      </a:r>
                      <a:r>
                        <a:rPr lang="en-US" baseline="0" dirty="0" smtClean="0"/>
                        <a:t>  (Japan)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781777"/>
      </p:ext>
    </p:extLst>
  </p:cSld>
  <p:clrMapOvr>
    <a:masterClrMapping/>
  </p:clrMapOvr>
</p:sld>
</file>

<file path=ppt/theme/theme1.xml><?xml version="1.0" encoding="utf-8"?>
<a:theme xmlns:a="http://schemas.openxmlformats.org/drawingml/2006/main" name="Borde">
  <a:themeElements>
    <a:clrScheme name="Bord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IvanVil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2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rtlCol="0" anchor="t" anchorCtr="0" compatLnSpc="1">
        <a:prstTxWarp prst="textNoShape">
          <a:avLst/>
        </a:prstTxWarp>
        <a:spAutoFit/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dirty="0" smtClean="0">
            <a:solidFill>
              <a:schemeClr val="bg1"/>
            </a:solidFill>
          </a:defRPr>
        </a:defPPr>
      </a:lstStyle>
    </a:spDef>
    <a:lnDef>
      <a:spPr bwMode="auto">
        <a:noFill/>
        <a:ln w="25400" cap="flat" cmpd="sng" algn="ctr">
          <a:solidFill>
            <a:srgbClr val="2A1BEB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b="1" i="0" dirty="0" smtClean="0">
            <a:solidFill>
              <a:schemeClr val="accent1">
                <a:lumMod val="50000"/>
              </a:schemeClr>
            </a:solidFill>
            <a:latin typeface="+mj-lt"/>
          </a:defRPr>
        </a:defPPr>
      </a:lstStyle>
    </a:txDef>
  </a:objectDefaults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290</Words>
  <Application>Microsoft Office PowerPoint</Application>
  <PresentationFormat>Presentación en pantalla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Borde</vt:lpstr>
      <vt:lpstr>FOS status (a very succinct summary) and proposal for phase-3 funding</vt:lpstr>
      <vt:lpstr>FOS at phase-2  in a nutshell  (details in tomorrow’s talk).</vt:lpstr>
      <vt:lpstr>Low-Humidity-Induced  Off-set  (LHIO)</vt:lpstr>
      <vt:lpstr>Phase-3 funding  proposal  (2)</vt:lpstr>
      <vt:lpstr>Phase-3 funding  request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2011-06-18T11:47:30Z</dcterms:created>
  <dcterms:modified xsi:type="dcterms:W3CDTF">2018-01-22T16:16:31Z</dcterms:modified>
</cp:coreProperties>
</file>