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79" r:id="rId2"/>
    <p:sldId id="282" r:id="rId3"/>
    <p:sldId id="280" r:id="rId4"/>
    <p:sldId id="281" r:id="rId5"/>
    <p:sldId id="283" r:id="rId6"/>
    <p:sldId id="284" r:id="rId7"/>
    <p:sldId id="286" r:id="rId8"/>
    <p:sldId id="285" r:id="rId9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9886" autoAdjust="0"/>
  </p:normalViewPr>
  <p:slideViewPr>
    <p:cSldViewPr snapToGrid="0" showGuides="1">
      <p:cViewPr varScale="1">
        <p:scale>
          <a:sx n="85" d="100"/>
          <a:sy n="85" d="100"/>
        </p:scale>
        <p:origin x="-470" y="-82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rona\Documents\work\DAQ\statistics\all-size-ti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invertIfNegative val="0"/>
          <c:cat>
            <c:numRef>
              <c:f>'all-size-time'!$V$31:$V$91</c:f>
              <c:numCache>
                <c:formatCode>General</c:formatCode>
                <c:ptCount val="61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150</c:v>
                </c:pt>
                <c:pt idx="7">
                  <c:v>175</c:v>
                </c:pt>
                <c:pt idx="8">
                  <c:v>200</c:v>
                </c:pt>
                <c:pt idx="9">
                  <c:v>225</c:v>
                </c:pt>
                <c:pt idx="10">
                  <c:v>250</c:v>
                </c:pt>
                <c:pt idx="11">
                  <c:v>275</c:v>
                </c:pt>
                <c:pt idx="12">
                  <c:v>300</c:v>
                </c:pt>
                <c:pt idx="13">
                  <c:v>325</c:v>
                </c:pt>
                <c:pt idx="14">
                  <c:v>350</c:v>
                </c:pt>
                <c:pt idx="15">
                  <c:v>375</c:v>
                </c:pt>
                <c:pt idx="16">
                  <c:v>400</c:v>
                </c:pt>
                <c:pt idx="17">
                  <c:v>425</c:v>
                </c:pt>
                <c:pt idx="18">
                  <c:v>450</c:v>
                </c:pt>
                <c:pt idx="19">
                  <c:v>475</c:v>
                </c:pt>
                <c:pt idx="20">
                  <c:v>500</c:v>
                </c:pt>
                <c:pt idx="21">
                  <c:v>525</c:v>
                </c:pt>
                <c:pt idx="22">
                  <c:v>550</c:v>
                </c:pt>
                <c:pt idx="23">
                  <c:v>575</c:v>
                </c:pt>
                <c:pt idx="24">
                  <c:v>600</c:v>
                </c:pt>
                <c:pt idx="25">
                  <c:v>625</c:v>
                </c:pt>
                <c:pt idx="26">
                  <c:v>650</c:v>
                </c:pt>
                <c:pt idx="27">
                  <c:v>675</c:v>
                </c:pt>
                <c:pt idx="28">
                  <c:v>700</c:v>
                </c:pt>
                <c:pt idx="29">
                  <c:v>725</c:v>
                </c:pt>
                <c:pt idx="30">
                  <c:v>750</c:v>
                </c:pt>
                <c:pt idx="31">
                  <c:v>775</c:v>
                </c:pt>
                <c:pt idx="32">
                  <c:v>800</c:v>
                </c:pt>
                <c:pt idx="33">
                  <c:v>825</c:v>
                </c:pt>
                <c:pt idx="34">
                  <c:v>850</c:v>
                </c:pt>
                <c:pt idx="35">
                  <c:v>875</c:v>
                </c:pt>
                <c:pt idx="36">
                  <c:v>900</c:v>
                </c:pt>
                <c:pt idx="37">
                  <c:v>925</c:v>
                </c:pt>
                <c:pt idx="38">
                  <c:v>950</c:v>
                </c:pt>
                <c:pt idx="39">
                  <c:v>975</c:v>
                </c:pt>
                <c:pt idx="40">
                  <c:v>1000</c:v>
                </c:pt>
                <c:pt idx="41">
                  <c:v>1025</c:v>
                </c:pt>
                <c:pt idx="42">
                  <c:v>1050</c:v>
                </c:pt>
                <c:pt idx="43">
                  <c:v>1075</c:v>
                </c:pt>
                <c:pt idx="44">
                  <c:v>1100</c:v>
                </c:pt>
                <c:pt idx="45">
                  <c:v>1125</c:v>
                </c:pt>
                <c:pt idx="46">
                  <c:v>1150</c:v>
                </c:pt>
                <c:pt idx="47">
                  <c:v>1175</c:v>
                </c:pt>
                <c:pt idx="48">
                  <c:v>1200</c:v>
                </c:pt>
                <c:pt idx="49">
                  <c:v>1225</c:v>
                </c:pt>
                <c:pt idx="50">
                  <c:v>1250</c:v>
                </c:pt>
                <c:pt idx="51">
                  <c:v>1275</c:v>
                </c:pt>
                <c:pt idx="52">
                  <c:v>1300</c:v>
                </c:pt>
                <c:pt idx="53">
                  <c:v>1325</c:v>
                </c:pt>
                <c:pt idx="54">
                  <c:v>1350</c:v>
                </c:pt>
                <c:pt idx="55">
                  <c:v>1375</c:v>
                </c:pt>
                <c:pt idx="56">
                  <c:v>1400</c:v>
                </c:pt>
                <c:pt idx="57">
                  <c:v>1425</c:v>
                </c:pt>
                <c:pt idx="58">
                  <c:v>1450</c:v>
                </c:pt>
                <c:pt idx="59">
                  <c:v>1475</c:v>
                </c:pt>
                <c:pt idx="60">
                  <c:v>1500</c:v>
                </c:pt>
              </c:numCache>
            </c:numRef>
          </c:cat>
          <c:val>
            <c:numRef>
              <c:f>'all-size-time'!$W$31:$W$91</c:f>
              <c:numCache>
                <c:formatCode>General</c:formatCode>
                <c:ptCount val="61"/>
                <c:pt idx="0">
                  <c:v>2181</c:v>
                </c:pt>
                <c:pt idx="1">
                  <c:v>809</c:v>
                </c:pt>
                <c:pt idx="2">
                  <c:v>92</c:v>
                </c:pt>
                <c:pt idx="3">
                  <c:v>25</c:v>
                </c:pt>
                <c:pt idx="4">
                  <c:v>18</c:v>
                </c:pt>
                <c:pt idx="5">
                  <c:v>37</c:v>
                </c:pt>
                <c:pt idx="6">
                  <c:v>27</c:v>
                </c:pt>
                <c:pt idx="7">
                  <c:v>29</c:v>
                </c:pt>
                <c:pt idx="8">
                  <c:v>20</c:v>
                </c:pt>
                <c:pt idx="9">
                  <c:v>29</c:v>
                </c:pt>
                <c:pt idx="10">
                  <c:v>118</c:v>
                </c:pt>
                <c:pt idx="11">
                  <c:v>1233</c:v>
                </c:pt>
                <c:pt idx="12">
                  <c:v>56</c:v>
                </c:pt>
                <c:pt idx="13">
                  <c:v>6</c:v>
                </c:pt>
                <c:pt idx="14">
                  <c:v>4</c:v>
                </c:pt>
                <c:pt idx="15">
                  <c:v>14</c:v>
                </c:pt>
                <c:pt idx="16">
                  <c:v>6</c:v>
                </c:pt>
                <c:pt idx="17">
                  <c:v>3</c:v>
                </c:pt>
                <c:pt idx="18">
                  <c:v>2</c:v>
                </c:pt>
                <c:pt idx="19">
                  <c:v>0</c:v>
                </c:pt>
                <c:pt idx="20">
                  <c:v>3</c:v>
                </c:pt>
                <c:pt idx="21">
                  <c:v>16</c:v>
                </c:pt>
                <c:pt idx="22">
                  <c:v>3</c:v>
                </c:pt>
                <c:pt idx="23">
                  <c:v>0</c:v>
                </c:pt>
                <c:pt idx="24">
                  <c:v>4</c:v>
                </c:pt>
                <c:pt idx="25">
                  <c:v>2</c:v>
                </c:pt>
                <c:pt idx="26">
                  <c:v>3</c:v>
                </c:pt>
                <c:pt idx="27">
                  <c:v>20</c:v>
                </c:pt>
                <c:pt idx="28">
                  <c:v>6</c:v>
                </c:pt>
                <c:pt idx="29">
                  <c:v>20</c:v>
                </c:pt>
                <c:pt idx="30">
                  <c:v>3</c:v>
                </c:pt>
                <c:pt idx="31">
                  <c:v>6</c:v>
                </c:pt>
                <c:pt idx="32">
                  <c:v>0</c:v>
                </c:pt>
                <c:pt idx="33">
                  <c:v>2</c:v>
                </c:pt>
                <c:pt idx="34">
                  <c:v>1</c:v>
                </c:pt>
                <c:pt idx="35">
                  <c:v>1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0</c:v>
                </c:pt>
                <c:pt idx="41">
                  <c:v>2</c:v>
                </c:pt>
                <c:pt idx="42">
                  <c:v>1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1</c:v>
                </c:pt>
                <c:pt idx="50">
                  <c:v>0</c:v>
                </c:pt>
                <c:pt idx="51">
                  <c:v>1</c:v>
                </c:pt>
                <c:pt idx="52">
                  <c:v>0</c:v>
                </c:pt>
                <c:pt idx="53">
                  <c:v>1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01120"/>
        <c:axId val="41367424"/>
      </c:barChart>
      <c:catAx>
        <c:axId val="4130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367424"/>
        <c:crosses val="autoZero"/>
        <c:auto val="1"/>
        <c:lblAlgn val="ctr"/>
        <c:lblOffset val="100"/>
        <c:noMultiLvlLbl val="0"/>
      </c:catAx>
      <c:valAx>
        <c:axId val="4136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301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50AC80-9589-41A1-8ED2-EC2076B0E8E8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492030-5346-4222-B1C0-77ABA51E04BA}" type="datetimeFigureOut">
              <a:rPr lang="de-DE" smtClean="0"/>
              <a:t>07.12.2017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Level 1</a:t>
            </a:r>
          </a:p>
          <a:p>
            <a:pPr lvl="1"/>
            <a:r>
              <a:rPr lang="en-US" noProof="0" dirty="0" smtClean="0"/>
              <a:t>Level 2</a:t>
            </a:r>
          </a:p>
          <a:p>
            <a:pPr lvl="2"/>
            <a:r>
              <a:rPr lang="en-US" noProof="0" dirty="0" smtClean="0"/>
              <a:t>Level 3</a:t>
            </a:r>
          </a:p>
          <a:p>
            <a:pPr lvl="3"/>
            <a:r>
              <a:rPr lang="en-US" noProof="0" dirty="0" smtClean="0"/>
              <a:t>Level 4</a:t>
            </a:r>
          </a:p>
          <a:p>
            <a:pPr lvl="4"/>
            <a:r>
              <a:rPr lang="en-US" noProof="0" dirty="0" smtClean="0"/>
              <a:t>Level 5</a:t>
            </a:r>
            <a:endParaRPr lang="en-US" noProof="0" dirty="0"/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Data </a:t>
            </a:r>
            <a:r>
              <a:rPr lang="en-US" sz="900" dirty="0" smtClean="0"/>
              <a:t>Acquisition</a:t>
            </a:r>
            <a:r>
              <a:rPr lang="en-US" sz="900" baseline="0" dirty="0" smtClean="0"/>
              <a:t> Statistics</a:t>
            </a:r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, 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n.xfel.eu/metada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129" y="143623"/>
            <a:ext cx="8039624" cy="1050925"/>
          </a:xfrm>
        </p:spPr>
        <p:txBody>
          <a:bodyPr/>
          <a:lstStyle/>
          <a:p>
            <a:r>
              <a:rPr lang="en-GB" dirty="0" smtClean="0"/>
              <a:t>Data Acquisition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230" y="2063237"/>
            <a:ext cx="8624886" cy="3330258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Krzysztof Wrona</a:t>
            </a:r>
            <a:endParaRPr lang="en-GB" dirty="0"/>
          </a:p>
          <a:p>
            <a:r>
              <a:rPr lang="en-GB" dirty="0" smtClean="0"/>
              <a:t>ITDM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  <a:p>
            <a:endParaRPr lang="en-GB" dirty="0" smtClean="0"/>
          </a:p>
          <a:p>
            <a:r>
              <a:rPr lang="en-GB" dirty="0" smtClean="0"/>
              <a:t>Schenefeld, </a:t>
            </a:r>
            <a:r>
              <a:rPr lang="en-GB" dirty="0" smtClean="0"/>
              <a:t>08.12</a:t>
            </a:r>
            <a:r>
              <a:rPr lang="en-GB" dirty="0" smtClean="0"/>
              <a:t>.2017</a:t>
            </a: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965" y="778716"/>
            <a:ext cx="6078071" cy="405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generated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9" y="2024064"/>
            <a:ext cx="3266793" cy="3889375"/>
          </a:xfrm>
        </p:spPr>
        <p:txBody>
          <a:bodyPr/>
          <a:lstStyle/>
          <a:p>
            <a:r>
              <a:rPr lang="en-US" dirty="0" smtClean="0"/>
              <a:t>Includes User Experiments and Commissioning </a:t>
            </a:r>
            <a:r>
              <a:rPr lang="en-US" dirty="0"/>
              <a:t>A</a:t>
            </a:r>
            <a:r>
              <a:rPr lang="en-US" dirty="0" smtClean="0"/>
              <a:t>ctivities</a:t>
            </a:r>
          </a:p>
          <a:p>
            <a:r>
              <a:rPr lang="en-US" dirty="0" smtClean="0"/>
              <a:t>FXE, SPB/SFX instruments and SASE1 tunnel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180" y="1923118"/>
            <a:ext cx="7330940" cy="4128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590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Generated Data at FXE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9" y="2024064"/>
            <a:ext cx="4405311" cy="3889375"/>
          </a:xfrm>
        </p:spPr>
        <p:txBody>
          <a:bodyPr/>
          <a:lstStyle/>
          <a:p>
            <a:r>
              <a:rPr lang="en-US" dirty="0" smtClean="0"/>
              <a:t>6 proposals</a:t>
            </a:r>
          </a:p>
          <a:p>
            <a:pPr lvl="1"/>
            <a:r>
              <a:rPr lang="en-US" dirty="0" smtClean="0"/>
              <a:t>2016, 2073, 2052 - September</a:t>
            </a:r>
          </a:p>
          <a:p>
            <a:pPr lvl="1"/>
            <a:r>
              <a:rPr lang="en-US" dirty="0" smtClean="0"/>
              <a:t>2045 canceled </a:t>
            </a:r>
            <a:r>
              <a:rPr lang="en-US" dirty="0" err="1" smtClean="0"/>
              <a:t>beamtime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967" y="2067980"/>
            <a:ext cx="5689974" cy="3420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22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Generated Data at SPB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9" y="2024064"/>
            <a:ext cx="4001899" cy="3889375"/>
          </a:xfrm>
        </p:spPr>
        <p:txBody>
          <a:bodyPr/>
          <a:lstStyle/>
          <a:p>
            <a:r>
              <a:rPr lang="en-US" dirty="0" smtClean="0"/>
              <a:t>6 proposals</a:t>
            </a:r>
          </a:p>
          <a:p>
            <a:pPr lvl="1"/>
            <a:r>
              <a:rPr lang="en-US" dirty="0" smtClean="0"/>
              <a:t>2012, 2042, 2017 – September</a:t>
            </a:r>
          </a:p>
          <a:p>
            <a:pPr lvl="1"/>
            <a:r>
              <a:rPr lang="en-US" dirty="0" smtClean="0"/>
              <a:t>2038 – canceled, dark runs only</a:t>
            </a:r>
          </a:p>
          <a:p>
            <a:pPr lvl="1"/>
            <a:r>
              <a:rPr lang="en-US" dirty="0" smtClean="0"/>
              <a:t>2066 – 4 shifts only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169" y="2082242"/>
            <a:ext cx="6075456" cy="3652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41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9" y="2024064"/>
            <a:ext cx="3266793" cy="1265983"/>
          </a:xfrm>
        </p:spPr>
        <p:txBody>
          <a:bodyPr/>
          <a:lstStyle/>
          <a:p>
            <a:r>
              <a:rPr lang="en-US" dirty="0" smtClean="0"/>
              <a:t>Commissioning beam time (internal proposal number)</a:t>
            </a:r>
          </a:p>
          <a:p>
            <a:r>
              <a:rPr lang="en-US" dirty="0" smtClean="0"/>
              <a:t>Note logarithmic scale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325" y="1541168"/>
            <a:ext cx="5279558" cy="468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698501"/>
              </p:ext>
            </p:extLst>
          </p:nvPr>
        </p:nvGraphicFramePr>
        <p:xfrm>
          <a:off x="621179" y="3479708"/>
          <a:ext cx="4936938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8225"/>
                <a:gridCol w="1195153"/>
                <a:gridCol w="1386780"/>
                <a:gridCol w="1386780"/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FXE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3,4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LPD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6,6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LPD DAQ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Tunnel DAQ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AGIPD Calibration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0,004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First LPD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0,58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SASE1 Tunnel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0,41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SPB DAQ commissionning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15,8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SPB/SFX commissioning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191,2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DAQ tests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8,6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DAQ tests 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900011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0,03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69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9" y="2024064"/>
            <a:ext cx="3553664" cy="3889375"/>
          </a:xfrm>
        </p:spPr>
        <p:txBody>
          <a:bodyPr/>
          <a:lstStyle/>
          <a:p>
            <a:r>
              <a:rPr lang="en-US" dirty="0" smtClean="0"/>
              <a:t>Histogram of data size per run in </a:t>
            </a:r>
            <a:r>
              <a:rPr lang="en-US" dirty="0" err="1" smtClean="0"/>
              <a:t>GigaBytes</a:t>
            </a:r>
            <a:endParaRPr lang="en-US" dirty="0" smtClean="0"/>
          </a:p>
          <a:p>
            <a:r>
              <a:rPr lang="en-US" dirty="0" smtClean="0"/>
              <a:t>Many small runs &lt;25GB (e.g. no 2D detector)</a:t>
            </a:r>
          </a:p>
          <a:p>
            <a:r>
              <a:rPr lang="en-US" dirty="0" smtClean="0"/>
              <a:t>The peak around 300GB comes from AGIPD</a:t>
            </a:r>
          </a:p>
          <a:p>
            <a:r>
              <a:rPr lang="en-US" dirty="0" smtClean="0"/>
              <a:t>Few very large runs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578095"/>
              </p:ext>
            </p:extLst>
          </p:nvPr>
        </p:nvGraphicFramePr>
        <p:xfrm>
          <a:off x="4428564" y="1662953"/>
          <a:ext cx="7180729" cy="427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15200" y="5800165"/>
            <a:ext cx="1936376" cy="36755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200" dirty="0" smtClean="0"/>
              <a:t>Run data size [GB]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73666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40425" y="2175101"/>
            <a:ext cx="3417759" cy="3889375"/>
          </a:xfrm>
        </p:spPr>
        <p:txBody>
          <a:bodyPr/>
          <a:lstStyle/>
          <a:p>
            <a:r>
              <a:rPr lang="en-US" dirty="0" smtClean="0"/>
              <a:t>Example: SPB – 2-17-12-03</a:t>
            </a:r>
          </a:p>
          <a:p>
            <a:pPr lvl="1"/>
            <a:r>
              <a:rPr lang="en-US" dirty="0" smtClean="0"/>
              <a:t>Typical data acquisition rate 3.5 </a:t>
            </a:r>
            <a:r>
              <a:rPr lang="en-US" dirty="0" err="1" smtClean="0"/>
              <a:t>GigaBytes</a:t>
            </a:r>
            <a:r>
              <a:rPr lang="en-US" dirty="0" smtClean="0"/>
              <a:t>/sec</a:t>
            </a:r>
          </a:p>
          <a:p>
            <a:pPr lvl="1"/>
            <a:r>
              <a:rPr lang="en-US" dirty="0" smtClean="0"/>
              <a:t>Typical data rate for migration to offline cluster: 7-10 </a:t>
            </a:r>
            <a:r>
              <a:rPr lang="en-US" dirty="0" err="1" smtClean="0"/>
              <a:t>GigaBytes</a:t>
            </a:r>
            <a:r>
              <a:rPr lang="en-US" dirty="0" smtClean="0"/>
              <a:t>/sec 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" t="-6" r="49871" b="36727"/>
          <a:stretch/>
        </p:blipFill>
        <p:spPr>
          <a:xfrm>
            <a:off x="4041648" y="4515860"/>
            <a:ext cx="7704000" cy="187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54" t="-6" r="-376" b="36727"/>
          <a:stretch/>
        </p:blipFill>
        <p:spPr>
          <a:xfrm>
            <a:off x="4041648" y="2247789"/>
            <a:ext cx="7704000" cy="18720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7424928" y="1901952"/>
            <a:ext cx="1069848" cy="13624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211312" y="1645920"/>
            <a:ext cx="1499616" cy="3657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Single run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7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your data? What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2024064"/>
            <a:ext cx="11317099" cy="4233301"/>
          </a:xfrm>
        </p:spPr>
        <p:txBody>
          <a:bodyPr/>
          <a:lstStyle/>
          <a:p>
            <a:r>
              <a:rPr lang="en-US" dirty="0" smtClean="0"/>
              <a:t>Where is your data now?</a:t>
            </a:r>
          </a:p>
          <a:p>
            <a:pPr lvl="1"/>
            <a:r>
              <a:rPr lang="en-US" dirty="0" smtClean="0"/>
              <a:t>Data is still stored on the online cluster</a:t>
            </a:r>
          </a:p>
          <a:p>
            <a:pPr lvl="1"/>
            <a:r>
              <a:rPr lang="en-US" dirty="0" smtClean="0"/>
              <a:t>Data is stored also in GPFS offline cluster</a:t>
            </a:r>
          </a:p>
          <a:p>
            <a:pPr lvl="1"/>
            <a:r>
              <a:rPr lang="en-US" dirty="0" smtClean="0"/>
              <a:t>Data is copied to </a:t>
            </a:r>
            <a:r>
              <a:rPr lang="en-US" dirty="0" err="1" smtClean="0"/>
              <a:t>dCache</a:t>
            </a:r>
            <a:r>
              <a:rPr lang="en-US" dirty="0" smtClean="0"/>
              <a:t> and archived on tape media</a:t>
            </a:r>
          </a:p>
          <a:p>
            <a:r>
              <a:rPr lang="en-US" dirty="0" smtClean="0"/>
              <a:t>What next?</a:t>
            </a:r>
          </a:p>
          <a:p>
            <a:pPr lvl="1"/>
            <a:r>
              <a:rPr lang="en-US" dirty="0" smtClean="0"/>
              <a:t>We are cross-checking the online – offline data to be sure that nothing is forgotten or lost?</a:t>
            </a:r>
          </a:p>
          <a:p>
            <a:pPr lvl="1"/>
            <a:r>
              <a:rPr lang="en-US" dirty="0" smtClean="0"/>
              <a:t>We will contact you in case we see some discrepancy or runs which were not requested to be migrated</a:t>
            </a:r>
          </a:p>
          <a:p>
            <a:pPr lvl="1"/>
            <a:r>
              <a:rPr lang="en-US" dirty="0" smtClean="0"/>
              <a:t>We will delete online files when everything is clear – latest by mid January</a:t>
            </a:r>
          </a:p>
          <a:p>
            <a:pPr lvl="1"/>
            <a:r>
              <a:rPr lang="en-US" dirty="0" smtClean="0"/>
              <a:t>At some point we will also need to remove raw data from offline GPFS. We will propose a procedure when we know better how much we can relay on processed (calibrated) data – February 2018 (?)</a:t>
            </a:r>
          </a:p>
          <a:p>
            <a:pPr lvl="1"/>
            <a:r>
              <a:rPr lang="en-US" dirty="0" smtClean="0"/>
              <a:t>We will create new internal </a:t>
            </a:r>
            <a:r>
              <a:rPr lang="en-US" dirty="0" err="1" smtClean="0"/>
              <a:t>beamtimes</a:t>
            </a:r>
            <a:r>
              <a:rPr lang="en-US" dirty="0" smtClean="0"/>
              <a:t> for commissioning starting from Jan 2018 – probably for the duration of c.a. 3 months – see </a:t>
            </a:r>
            <a:r>
              <a:rPr lang="en-US" dirty="0" smtClean="0">
                <a:hlinkClick r:id="rId2"/>
              </a:rPr>
              <a:t>https://in.xfel.eu/metadata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16x9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</Template>
  <TotalTime>0</TotalTime>
  <Words>354</Words>
  <Application>Microsoft Office PowerPoint</Application>
  <PresentationFormat>Custom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European_XFEL_Template_Presentation_16x9</vt:lpstr>
      <vt:lpstr>Data Acquisition</vt:lpstr>
      <vt:lpstr>All generated data </vt:lpstr>
      <vt:lpstr>Generated Data at FXE</vt:lpstr>
      <vt:lpstr>Generated Data at SPB</vt:lpstr>
      <vt:lpstr>Other activities</vt:lpstr>
      <vt:lpstr>Run Sizes</vt:lpstr>
      <vt:lpstr>Data rates</vt:lpstr>
      <vt:lpstr>Where is your data? What next?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Wrona, Krzysztof</dc:creator>
  <cp:lastModifiedBy>Wrona, Krzysztof</cp:lastModifiedBy>
  <cp:revision>192</cp:revision>
  <cp:lastPrinted>2016-12-05T21:09:44Z</cp:lastPrinted>
  <dcterms:created xsi:type="dcterms:W3CDTF">2016-11-28T17:50:46Z</dcterms:created>
  <dcterms:modified xsi:type="dcterms:W3CDTF">2017-12-07T22:52:15Z</dcterms:modified>
</cp:coreProperties>
</file>