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0"/>
  </p:notesMasterIdLst>
  <p:handoutMasterIdLst>
    <p:handoutMasterId r:id="rId31"/>
  </p:handoutMasterIdLst>
  <p:sldIdLst>
    <p:sldId id="268" r:id="rId3"/>
    <p:sldId id="296" r:id="rId4"/>
    <p:sldId id="297" r:id="rId5"/>
    <p:sldId id="280" r:id="rId6"/>
    <p:sldId id="305" r:id="rId7"/>
    <p:sldId id="315" r:id="rId8"/>
    <p:sldId id="310" r:id="rId9"/>
    <p:sldId id="311" r:id="rId10"/>
    <p:sldId id="292" r:id="rId11"/>
    <p:sldId id="278" r:id="rId12"/>
    <p:sldId id="314" r:id="rId13"/>
    <p:sldId id="302" r:id="rId14"/>
    <p:sldId id="303" r:id="rId15"/>
    <p:sldId id="277" r:id="rId16"/>
    <p:sldId id="276" r:id="rId17"/>
    <p:sldId id="279" r:id="rId18"/>
    <p:sldId id="289" r:id="rId19"/>
    <p:sldId id="298" r:id="rId20"/>
    <p:sldId id="299" r:id="rId21"/>
    <p:sldId id="300" r:id="rId22"/>
    <p:sldId id="301" r:id="rId23"/>
    <p:sldId id="306" r:id="rId24"/>
    <p:sldId id="307" r:id="rId25"/>
    <p:sldId id="312" r:id="rId26"/>
    <p:sldId id="316" r:id="rId27"/>
    <p:sldId id="317" r:id="rId28"/>
    <p:sldId id="31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5080" autoAdjust="0"/>
  </p:normalViewPr>
  <p:slideViewPr>
    <p:cSldViewPr showGuides="1">
      <p:cViewPr>
        <p:scale>
          <a:sx n="80" d="100"/>
          <a:sy n="80" d="100"/>
        </p:scale>
        <p:origin x="-420" y="28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08.01.2018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08.01.2018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18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Novel combinations?</a:t>
            </a:r>
            <a:r>
              <a:rPr lang="en-US" baseline="0" dirty="0"/>
              <a:t> </a:t>
            </a:r>
            <a:r>
              <a:rPr lang="en-US" baseline="0"/>
              <a:t>Could put this?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7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does</a:t>
            </a:r>
            <a:r>
              <a:rPr lang="en-US" baseline="0" dirty="0"/>
              <a:t> what?</a:t>
            </a:r>
          </a:p>
          <a:p>
            <a:r>
              <a:rPr lang="en-US" baseline="0" dirty="0"/>
              <a:t>Who did design?</a:t>
            </a:r>
          </a:p>
          <a:p>
            <a:r>
              <a:rPr lang="en-US" baseline="0" dirty="0" err="1"/>
              <a:t>Uni</a:t>
            </a:r>
            <a:r>
              <a:rPr lang="en-US" baseline="0" dirty="0"/>
              <a:t> Hamburg people – sensor development for European XFEL</a:t>
            </a:r>
          </a:p>
          <a:p>
            <a:r>
              <a:rPr lang="en-US" baseline="0" dirty="0"/>
              <a:t>Maybe reduce?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45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Lorentz Angle measurement:</a:t>
            </a:r>
          </a:p>
          <a:p>
            <a:pPr lvl="1"/>
            <a:r>
              <a:rPr lang="en-US" dirty="0"/>
              <a:t>2D Scan (particle incidence angle / magnetic field)</a:t>
            </a:r>
          </a:p>
          <a:p>
            <a:pPr lvl="1"/>
            <a:r>
              <a:rPr lang="en-US" dirty="0"/>
              <a:t>Extract the angle shift yielding the minimum </a:t>
            </a:r>
            <a:br>
              <a:rPr lang="en-US" dirty="0"/>
            </a:br>
            <a:r>
              <a:rPr lang="en-US" dirty="0"/>
              <a:t>cluster size for a certain magnetic field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32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does</a:t>
            </a:r>
            <a:r>
              <a:rPr lang="en-US" baseline="0" dirty="0"/>
              <a:t> what?</a:t>
            </a:r>
          </a:p>
          <a:p>
            <a:r>
              <a:rPr lang="en-US" baseline="0" dirty="0"/>
              <a:t>Who did design?</a:t>
            </a:r>
          </a:p>
          <a:p>
            <a:r>
              <a:rPr lang="en-US" baseline="0" dirty="0" err="1"/>
              <a:t>Uni</a:t>
            </a:r>
            <a:r>
              <a:rPr lang="en-US" baseline="0" dirty="0"/>
              <a:t> Hamburg people – sensor development for European XFEL</a:t>
            </a:r>
          </a:p>
          <a:p>
            <a:r>
              <a:rPr lang="en-US" baseline="0" dirty="0"/>
              <a:t>Maybe reduce?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451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this point –</a:t>
            </a:r>
            <a:r>
              <a:rPr lang="en-US" baseline="0" dirty="0"/>
              <a:t> covered elsewhere. Relocate radiation damage later.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69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</a:t>
            </a:r>
            <a:r>
              <a:rPr lang="en-US" baseline="0" dirty="0"/>
              <a:t> TIME – EITHER REMOVE OR EXPAND HIGH-Z STUFF.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14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achievements</a:t>
            </a:r>
          </a:p>
          <a:p>
            <a:r>
              <a:rPr lang="en-US" dirty="0"/>
              <a:t>2/3 current, </a:t>
            </a:r>
            <a:r>
              <a:rPr lang="en-US"/>
              <a:t>1/3</a:t>
            </a:r>
            <a:r>
              <a:rPr lang="en-US" baseline="0"/>
              <a:t> future?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37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reordering…</a:t>
            </a:r>
          </a:p>
          <a:p>
            <a:r>
              <a:rPr lang="en-US" dirty="0" smtClean="0"/>
              <a:t>Stress </a:t>
            </a:r>
            <a:r>
              <a:rPr lang="en-US" dirty="0"/>
              <a:t>DESY activities – general bit at start.</a:t>
            </a:r>
          </a:p>
          <a:p>
            <a:r>
              <a:rPr lang="en-US" dirty="0"/>
              <a:t>Other areas? E.g. CFEL applications, spinoff (e.g. medical)</a:t>
            </a:r>
          </a:p>
          <a:p>
            <a:r>
              <a:rPr lang="en-US" dirty="0"/>
              <a:t>Light sources</a:t>
            </a:r>
          </a:p>
          <a:p>
            <a:r>
              <a:rPr lang="en-US" dirty="0"/>
              <a:t>Why DESY</a:t>
            </a:r>
            <a:r>
              <a:rPr lang="en-US" baseline="0" dirty="0"/>
              <a:t> contributing to this? – Unique requirements?</a:t>
            </a:r>
          </a:p>
          <a:p>
            <a:r>
              <a:rPr lang="en-US" baseline="0" dirty="0"/>
              <a:t>Challenges and opportunities.</a:t>
            </a:r>
          </a:p>
          <a:p>
            <a:r>
              <a:rPr lang="en-US" baseline="0" dirty="0"/>
              <a:t>In turn, advances in accel tech and new experiments</a:t>
            </a:r>
          </a:p>
          <a:p>
            <a:r>
              <a:rPr lang="en-US" baseline="0" dirty="0"/>
              <a:t>POSS MOVE ASIC STUFF TO FRONT? LIST OF STUFF WE DO?</a:t>
            </a:r>
          </a:p>
          <a:p>
            <a:r>
              <a:rPr lang="en-US" baseline="0" dirty="0"/>
              <a:t>CMS or ATLAS strips? Picture?</a:t>
            </a:r>
          </a:p>
          <a:p>
            <a:r>
              <a:rPr lang="en-US" baseline="0" dirty="0"/>
              <a:t>Requirements…</a:t>
            </a:r>
          </a:p>
          <a:p>
            <a:r>
              <a:rPr lang="en-US" baseline="0" dirty="0"/>
              <a:t>FLASH – Gotthard strips</a:t>
            </a:r>
          </a:p>
          <a:p>
            <a:r>
              <a:rPr lang="en-US" baseline="0" dirty="0"/>
              <a:t>DELETED challenges section - avoid repetition. But what is the message? Next slide illustrative examples.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9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transition…</a:t>
            </a:r>
          </a:p>
          <a:p>
            <a:r>
              <a:rPr lang="en-US" dirty="0" smtClean="0"/>
              <a:t>Data rate – mention for LHC – 10G</a:t>
            </a:r>
          </a:p>
          <a:p>
            <a:r>
              <a:rPr lang="en-US" dirty="0" smtClean="0"/>
              <a:t>To </a:t>
            </a:r>
            <a:r>
              <a:rPr lang="en-US" dirty="0"/>
              <a:t>meet requirements of new experiments, both customize sensors and </a:t>
            </a:r>
            <a:r>
              <a:rPr lang="en-US" dirty="0" err="1"/>
              <a:t>asic</a:t>
            </a:r>
            <a:r>
              <a:rPr lang="en-US" dirty="0"/>
              <a:t> to meet specific requirements</a:t>
            </a:r>
          </a:p>
          <a:p>
            <a:r>
              <a:rPr lang="en-US" dirty="0"/>
              <a:t>XFEL – Common feature of FEL dynamic range. Unique feature is bunch train structure of </a:t>
            </a:r>
          </a:p>
          <a:p>
            <a:r>
              <a:rPr lang="en-US" dirty="0"/>
              <a:t>Improvements in </a:t>
            </a:r>
            <a:r>
              <a:rPr lang="en-US" dirty="0" err="1"/>
              <a:t>acc</a:t>
            </a:r>
            <a:r>
              <a:rPr lang="en-US" dirty="0"/>
              <a:t> </a:t>
            </a:r>
            <a:r>
              <a:rPr lang="en-US" dirty="0" err="1"/>
              <a:t>technolog</a:t>
            </a:r>
            <a:r>
              <a:rPr lang="en-US" dirty="0"/>
              <a:t> – generic challenges such as speed, segmentation, etc. Key message?</a:t>
            </a:r>
          </a:p>
          <a:p>
            <a:r>
              <a:rPr lang="en-US" dirty="0"/>
              <a:t>Extremely large dynamic range, burst imaging at 4.5 MHz, large dose</a:t>
            </a:r>
          </a:p>
          <a:p>
            <a:r>
              <a:rPr lang="en-US" dirty="0"/>
              <a:t>Challenges – both customization and generic (speed, rad hardness)</a:t>
            </a:r>
          </a:p>
          <a:p>
            <a:r>
              <a:rPr lang="en-US" dirty="0"/>
              <a:t>4.5 MHz – no trigger</a:t>
            </a:r>
          </a:p>
          <a:p>
            <a:r>
              <a:rPr lang="en-US" dirty="0"/>
              <a:t>Need facts and figures</a:t>
            </a:r>
          </a:p>
          <a:p>
            <a:r>
              <a:rPr lang="en-US" dirty="0"/>
              <a:t>Intense worldwide R&amp;D.</a:t>
            </a:r>
          </a:p>
          <a:p>
            <a:r>
              <a:rPr lang="en-US" dirty="0"/>
              <a:t>https://indico.desy.de/indico/event/16431/contribution/10/material/slides/0.pdf - can mention DAF perhaps?</a:t>
            </a:r>
          </a:p>
          <a:p>
            <a:r>
              <a:rPr lang="en-US" dirty="0"/>
              <a:t>Question – presentation says 5000 modules, 6 endcap disks – but looks different here?</a:t>
            </a:r>
          </a:p>
          <a:p>
            <a:r>
              <a:rPr lang="en-US" dirty="0"/>
              <a:t>5000 modules</a:t>
            </a:r>
          </a:p>
          <a:p>
            <a:r>
              <a:rPr lang="en-US" dirty="0"/>
              <a:t>All silicon tracker, higher radiation – don’t overdo systems aspect</a:t>
            </a:r>
          </a:p>
          <a:p>
            <a:r>
              <a:rPr lang="en-US" dirty="0"/>
              <a:t>What to say? Refs elsewhere? Previous stuff – speed, precision, radiation hardness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40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ASIC development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1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up PETRA-II 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beamtime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1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100 kHz – explain?</a:t>
            </a:r>
          </a:p>
          <a:p>
            <a:pPr marL="177800" indent="-177800"/>
            <a:r>
              <a:rPr lang="en-US" dirty="0" smtClean="0"/>
              <a:t>Maybe early conversion</a:t>
            </a:r>
            <a:r>
              <a:rPr lang="en-US" baseline="0" dirty="0" smtClean="0"/>
              <a:t> </a:t>
            </a:r>
            <a:r>
              <a:rPr lang="en-US" baseline="0" smtClean="0"/>
              <a:t>to optical?</a:t>
            </a:r>
            <a:endParaRPr lang="en-US" dirty="0" smtClean="0"/>
          </a:p>
          <a:p>
            <a:pPr marL="177800" indent="-177800"/>
            <a:r>
              <a:rPr lang="en-US" dirty="0" smtClean="0"/>
              <a:t>More </a:t>
            </a:r>
            <a:r>
              <a:rPr lang="en-US" dirty="0"/>
              <a:t>broadly, working on on-chip digitization</a:t>
            </a:r>
          </a:p>
          <a:p>
            <a:pPr marL="177800" indent="-177800"/>
            <a:r>
              <a:rPr lang="en-US" dirty="0"/>
              <a:t>Want</a:t>
            </a:r>
            <a:r>
              <a:rPr lang="en-US" baseline="0" dirty="0"/>
              <a:t> to tie in with high-speed data readout</a:t>
            </a:r>
          </a:p>
          <a:p>
            <a:pPr marL="355600" lvl="1" indent="-177800"/>
            <a:r>
              <a:rPr lang="en-US" baseline="0" dirty="0"/>
              <a:t>High-speed readout card</a:t>
            </a:r>
          </a:p>
          <a:p>
            <a:pPr marL="355600" lvl="1" indent="-177800"/>
            <a:r>
              <a:rPr lang="en-US" baseline="0" dirty="0"/>
              <a:t>Pushing data off-chip at higher rates, in a format that can be handled by high-speed devices further down the chain</a:t>
            </a:r>
          </a:p>
          <a:p>
            <a:pPr marL="355600" lvl="1" indent="-177800"/>
            <a:r>
              <a:rPr lang="en-US" baseline="0" dirty="0"/>
              <a:t>More broadly…</a:t>
            </a:r>
          </a:p>
          <a:p>
            <a:pPr marL="177800" lvl="0" indent="-177800"/>
            <a:r>
              <a:rPr lang="en-US" baseline="0" dirty="0"/>
              <a:t>Why is this relevant? Digitization?</a:t>
            </a:r>
          </a:p>
          <a:p>
            <a:pPr marL="177800" lvl="0" indent="-177800"/>
            <a:r>
              <a:rPr lang="en-US" baseline="0" dirty="0"/>
              <a:t>Challenge of high-speed readout – what can we say about this? Shared components in Helmholtz? Computing issues – say that we’re aware? Issue is speed?</a:t>
            </a:r>
          </a:p>
          <a:p>
            <a:pPr marL="177800" lvl="0" indent="-177800"/>
            <a:r>
              <a:rPr lang="en-US" baseline="0" dirty="0"/>
              <a:t>Put something here – what to be said? Not so much </a:t>
            </a:r>
          </a:p>
          <a:p>
            <a:pPr marL="177800" lvl="0" indent="-177800"/>
            <a:r>
              <a:rPr lang="en-US" baseline="0" dirty="0" err="1"/>
              <a:t>SiPMs</a:t>
            </a:r>
            <a:r>
              <a:rPr lang="en-US" baseline="0" dirty="0"/>
              <a:t> – what is the application? Tracking detectors, medical… some apps such as nuclear resonant scattering (check this out)</a:t>
            </a:r>
          </a:p>
          <a:p>
            <a:pPr marL="177800" lvl="0" indent="-177800"/>
            <a:endParaRPr lang="en-US" baseline="0" dirty="0"/>
          </a:p>
          <a:p>
            <a:pPr marL="177800" lvl="0" indent="-177800"/>
            <a:r>
              <a:rPr lang="en-US" baseline="0" dirty="0"/>
              <a:t>Maybe a bit much here? What can we say on each front? Too concrete architecture?</a:t>
            </a:r>
          </a:p>
          <a:p>
            <a:pPr marL="177800" lvl="0" indent="-177800"/>
            <a:r>
              <a:rPr lang="en-US" baseline="0" dirty="0"/>
              <a:t>Can mention Helmholtz </a:t>
            </a:r>
            <a:r>
              <a:rPr lang="en-US" baseline="0" dirty="0" err="1"/>
              <a:t>uTCA</a:t>
            </a:r>
            <a:r>
              <a:rPr lang="en-US" baseline="0" dirty="0"/>
              <a:t>?</a:t>
            </a:r>
          </a:p>
          <a:p>
            <a:pPr marL="177800" lvl="0" indent="-177800"/>
            <a:r>
              <a:rPr lang="en-US" baseline="0" dirty="0"/>
              <a:t>Effort on ASIC? </a:t>
            </a:r>
          </a:p>
          <a:p>
            <a:pPr marL="177800" lvl="0" indent="-17780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1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facility.</a:t>
            </a:r>
          </a:p>
          <a:p>
            <a:r>
              <a:rPr lang="en-US" dirty="0" smtClean="0"/>
              <a:t>Units – graph…</a:t>
            </a:r>
          </a:p>
          <a:p>
            <a:r>
              <a:rPr lang="en-US" dirty="0" smtClean="0"/>
              <a:t>Electrons </a:t>
            </a:r>
            <a:r>
              <a:rPr lang="en-US" dirty="0"/>
              <a:t>Selectable energy up to 6 GeV</a:t>
            </a:r>
            <a:endParaRPr lang="en-US" baseline="0" dirty="0"/>
          </a:p>
          <a:p>
            <a:r>
              <a:rPr lang="en-US" baseline="0" dirty="0" err="1"/>
              <a:t>Uni</a:t>
            </a:r>
            <a:r>
              <a:rPr lang="en-US" baseline="0" dirty="0"/>
              <a:t> Hamburg people – sensor development for European XFEL</a:t>
            </a:r>
          </a:p>
          <a:p>
            <a:r>
              <a:rPr lang="en-US" baseline="0" dirty="0"/>
              <a:t>Maybe reduce?</a:t>
            </a:r>
          </a:p>
          <a:p>
            <a:r>
              <a:rPr lang="en-US" baseline="0" dirty="0"/>
              <a:t>MORE EMPHASIS ON LORENZ ANGLE (NEEDS TESTBEAM)</a:t>
            </a:r>
          </a:p>
          <a:p>
            <a:r>
              <a:rPr lang="en-US" baseline="0" dirty="0" err="1"/>
              <a:t>Reorganise</a:t>
            </a:r>
            <a:r>
              <a:rPr lang="en-US" baseline="0" dirty="0"/>
              <a:t>…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45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Lorentz Angle measurement:</a:t>
            </a:r>
          </a:p>
          <a:p>
            <a:pPr lvl="1"/>
            <a:r>
              <a:rPr lang="en-US" dirty="0"/>
              <a:t>2D Scan (particle incidence angle / magnetic field)</a:t>
            </a:r>
          </a:p>
          <a:p>
            <a:pPr lvl="1"/>
            <a:r>
              <a:rPr lang="en-US" dirty="0"/>
              <a:t>Extract the angle shift yielding the minimum </a:t>
            </a:r>
            <a:br>
              <a:rPr lang="en-US" dirty="0"/>
            </a:br>
            <a:r>
              <a:rPr lang="en-US" dirty="0"/>
              <a:t>cluster size for a certain magnetic field</a:t>
            </a:r>
          </a:p>
          <a:p>
            <a:pPr lvl="1"/>
            <a:r>
              <a:rPr lang="en-US" dirty="0"/>
              <a:t>KEY POINT – THIS NEEDS TESTBEAM FEATURES – TRUE HIGH-ENERGY</a:t>
            </a:r>
            <a:r>
              <a:rPr lang="en-US" baseline="0" dirty="0"/>
              <a:t> PARTICLES, TELESCOPE AND MAGNETIC FIELD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WORK IN STUFF ON RAD DAMAGE FOR AGIPD</a:t>
            </a:r>
          </a:p>
          <a:p>
            <a:pPr lvl="1"/>
            <a:r>
              <a:rPr lang="en-US" dirty="0"/>
              <a:t>http://bib-pubdb1.desy.de/record/317686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32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 </a:t>
            </a:r>
            <a:r>
              <a:rPr lang="en-US" dirty="0" err="1" smtClean="0"/>
              <a:t>testbeam</a:t>
            </a:r>
            <a:endParaRPr lang="en-US" dirty="0" smtClean="0"/>
          </a:p>
          <a:p>
            <a:r>
              <a:rPr lang="en-US" dirty="0" smtClean="0"/>
              <a:t>OUTLOOK</a:t>
            </a:r>
            <a:r>
              <a:rPr lang="en-US" baseline="0" dirty="0" smtClean="0"/>
              <a:t> AND CONCLUSIONS – Two slides…</a:t>
            </a:r>
          </a:p>
          <a:p>
            <a:r>
              <a:rPr lang="en-US" baseline="0" dirty="0" smtClean="0"/>
              <a:t>Summary - </a:t>
            </a:r>
            <a:r>
              <a:rPr lang="en-US" baseline="0" dirty="0" err="1" smtClean="0"/>
              <a:t>subbullets</a:t>
            </a:r>
            <a:endParaRPr lang="en-US" dirty="0" smtClean="0"/>
          </a:p>
          <a:p>
            <a:r>
              <a:rPr lang="en-US" dirty="0" smtClean="0"/>
              <a:t>List </a:t>
            </a:r>
            <a:r>
              <a:rPr lang="en-US" dirty="0"/>
              <a:t>achievements</a:t>
            </a:r>
          </a:p>
          <a:p>
            <a:r>
              <a:rPr lang="en-US" dirty="0"/>
              <a:t>5-10 years</a:t>
            </a:r>
          </a:p>
          <a:p>
            <a:r>
              <a:rPr lang="en-US" dirty="0"/>
              <a:t>2/3 current, 1/3</a:t>
            </a:r>
            <a:r>
              <a:rPr lang="en-US" baseline="0" dirty="0"/>
              <a:t> future?</a:t>
            </a:r>
          </a:p>
          <a:p>
            <a:r>
              <a:rPr lang="en-US" baseline="0" dirty="0"/>
              <a:t>Achievements – but this is mostly present</a:t>
            </a:r>
          </a:p>
          <a:p>
            <a:r>
              <a:rPr lang="en-US" baseline="0" dirty="0"/>
              <a:t>Sensor and ASIC R&amp;D</a:t>
            </a:r>
          </a:p>
          <a:p>
            <a:r>
              <a:rPr lang="en-US" baseline="0" dirty="0"/>
              <a:t>Established ASIC design groups – how to compare with future?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37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/>
              <a:t>&lt;type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talk</a:t>
            </a:r>
            <a:r>
              <a:rPr lang="de-DE" sz="1600" dirty="0"/>
              <a:t>&gt; in</a:t>
            </a:r>
          </a:p>
          <a:p>
            <a:r>
              <a:rPr lang="de-DE" sz="1600" b="0" dirty="0"/>
              <a:t>Helmholtz </a:t>
            </a:r>
            <a:r>
              <a:rPr lang="de-DE" sz="1600" b="0" dirty="0" err="1"/>
              <a:t>program</a:t>
            </a:r>
            <a:r>
              <a:rPr lang="de-DE" sz="1600" b="0" dirty="0"/>
              <a:t>: &lt;p</a:t>
            </a:r>
            <a:r>
              <a:rPr lang="en-GB" sz="1600" b="0" dirty="0" err="1"/>
              <a:t>rogram</a:t>
            </a:r>
            <a:r>
              <a:rPr lang="en-GB" sz="1600" b="0" dirty="0"/>
              <a:t> name&gt; (XXX)</a:t>
            </a:r>
          </a:p>
          <a:p>
            <a:r>
              <a:rPr lang="en-GB" sz="1600" b="0" dirty="0" err="1"/>
              <a:t>PoF</a:t>
            </a:r>
            <a:r>
              <a:rPr lang="en-GB" sz="1600" b="0" dirty="0"/>
              <a:t> III Topic: &lt;topic&gt; OR </a:t>
            </a:r>
            <a:r>
              <a:rPr lang="de-DE" sz="1600" b="0" dirty="0" err="1"/>
              <a:t>PoF</a:t>
            </a:r>
            <a:r>
              <a:rPr lang="de-DE" sz="1600" b="0" dirty="0"/>
              <a:t> III 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: &lt;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&gt; </a:t>
            </a:r>
            <a:endParaRPr lang="en-GB" sz="1600" b="0" dirty="0"/>
          </a:p>
          <a:p>
            <a:r>
              <a:rPr lang="de-DE" sz="1600" b="0" dirty="0"/>
              <a:t>DESY Research Unit: </a:t>
            </a:r>
            <a:r>
              <a:rPr lang="en-GB" sz="1600" b="0" dirty="0"/>
              <a:t>&lt;research unit&gt;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47579"/>
            <a:ext cx="570866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44394"/>
            <a:ext cx="570866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94" y="6539768"/>
            <a:ext cx="570866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/>
              <a:t>&lt;type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talk</a:t>
            </a:r>
            <a:r>
              <a:rPr lang="de-DE" sz="1600" dirty="0"/>
              <a:t>&gt; in</a:t>
            </a:r>
          </a:p>
          <a:p>
            <a:r>
              <a:rPr lang="de-DE" sz="1600" b="0" dirty="0"/>
              <a:t>Helmholtz </a:t>
            </a:r>
            <a:r>
              <a:rPr lang="de-DE" sz="1600" b="0" dirty="0" err="1"/>
              <a:t>program</a:t>
            </a:r>
            <a:r>
              <a:rPr lang="de-DE" sz="1600" b="0" dirty="0"/>
              <a:t>: &lt;p</a:t>
            </a:r>
            <a:r>
              <a:rPr lang="en-GB" sz="1600" b="0" dirty="0" err="1"/>
              <a:t>rogram</a:t>
            </a:r>
            <a:r>
              <a:rPr lang="en-GB" sz="1600" b="0" dirty="0"/>
              <a:t> name&gt; (XXX)</a:t>
            </a:r>
          </a:p>
          <a:p>
            <a:r>
              <a:rPr lang="en-GB" sz="1600" b="0" dirty="0" err="1"/>
              <a:t>PoF</a:t>
            </a:r>
            <a:r>
              <a:rPr lang="en-GB" sz="1600" b="0" dirty="0"/>
              <a:t> III Topic: &lt;topic&gt; OR </a:t>
            </a:r>
            <a:r>
              <a:rPr lang="de-DE" sz="1600" b="0" dirty="0" err="1"/>
              <a:t>PoF</a:t>
            </a:r>
            <a:r>
              <a:rPr lang="de-DE" sz="1600" b="0" dirty="0"/>
              <a:t> III 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: &lt;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&gt; </a:t>
            </a:r>
            <a:endParaRPr lang="en-GB" sz="1600" b="0" dirty="0"/>
          </a:p>
          <a:p>
            <a:r>
              <a:rPr lang="de-DE" sz="1600" b="0" dirty="0"/>
              <a:t>DESY Research Unit: </a:t>
            </a:r>
            <a:r>
              <a:rPr lang="en-GB" sz="1600" b="0" dirty="0"/>
              <a:t>&lt;research unit&gt;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54528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ASICs and Sensors  | David Pennicard  | 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58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6538054"/>
            <a:ext cx="570866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75" y="-277714"/>
            <a:ext cx="13001951" cy="426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ASICs and Sensors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7368" y="5013176"/>
            <a:ext cx="11369548" cy="700373"/>
          </a:xfrm>
        </p:spPr>
        <p:txBody>
          <a:bodyPr/>
          <a:lstStyle/>
          <a:p>
            <a:r>
              <a:rPr lang="en-US" dirty="0"/>
              <a:t>David Pennicard</a:t>
            </a:r>
          </a:p>
          <a:p>
            <a:r>
              <a:rPr lang="en-US" dirty="0"/>
              <a:t>Center Evaluation DESY, 5 – 9 February 2018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dirty="0"/>
              <a:t>Helmholtz </a:t>
            </a:r>
            <a:r>
              <a:rPr lang="de-DE" sz="1600" b="0" dirty="0" err="1"/>
              <a:t>Program</a:t>
            </a:r>
            <a:r>
              <a:rPr lang="de-DE" sz="1600" b="0" dirty="0"/>
              <a:t>: </a:t>
            </a:r>
            <a:r>
              <a:rPr lang="en-US" sz="1600" b="0" dirty="0"/>
              <a:t>Matter and Technologies</a:t>
            </a:r>
            <a:endParaRPr lang="en-GB" sz="1600" b="0" dirty="0"/>
          </a:p>
          <a:p>
            <a:r>
              <a:rPr lang="en-GB" sz="1600" b="0" dirty="0" err="1"/>
              <a:t>PoF</a:t>
            </a:r>
            <a:r>
              <a:rPr lang="en-GB" sz="1600" b="0" dirty="0"/>
              <a:t> III Topic: </a:t>
            </a:r>
            <a:r>
              <a:rPr lang="en-US" sz="1600" b="0" dirty="0"/>
              <a:t>Detector Technology and Systems</a:t>
            </a:r>
            <a:endParaRPr lang="en-GB" sz="1600" b="0" dirty="0"/>
          </a:p>
          <a:p>
            <a:r>
              <a:rPr lang="de-DE" sz="1600" b="0" dirty="0"/>
              <a:t>DESY Research Unit: </a:t>
            </a:r>
            <a:r>
              <a:rPr lang="en-GB" sz="1600" b="0" dirty="0"/>
              <a:t>Detectors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Hybrid systems</a:t>
            </a: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"/>
    </mc:Choice>
    <mc:Fallback xmlns="">
      <p:transition spd="slow" advTm="20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rest of the program </a:t>
            </a:r>
            <a:r>
              <a:rPr lang="en-US" dirty="0" err="1"/>
              <a:t>etc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DTS Flavour</a:t>
            </a:r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551384" y="2132856"/>
            <a:ext cx="10522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talk template has two </a:t>
            </a:r>
            <a:r>
              <a:rPr lang="en-US" sz="1600" dirty="0" err="1"/>
              <a:t>flavours</a:t>
            </a:r>
            <a:r>
              <a:rPr lang="en-US" sz="1600" dirty="0"/>
              <a:t>, ARD and DTS. Please pick the correct one for your talk. </a:t>
            </a:r>
          </a:p>
          <a:p>
            <a:endParaRPr lang="en-US" sz="1600" dirty="0"/>
          </a:p>
          <a:p>
            <a:r>
              <a:rPr lang="en-US" sz="1600" dirty="0"/>
              <a:t>You are free to use different graphical elements on your slides, as you see fit. You should however keep style and </a:t>
            </a:r>
            <a:br>
              <a:rPr lang="en-US" sz="1600" dirty="0"/>
            </a:br>
            <a:r>
              <a:rPr lang="en-US" sz="1600" dirty="0"/>
              <a:t>size of the head lines, and the font. 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26283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rest of the program </a:t>
            </a:r>
            <a:r>
              <a:rPr lang="en-US" dirty="0" err="1"/>
              <a:t>etc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DTS Flavour</a:t>
            </a:r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551384" y="2132856"/>
            <a:ext cx="10522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talk template has two </a:t>
            </a:r>
            <a:r>
              <a:rPr lang="en-US" sz="1600" dirty="0" err="1"/>
              <a:t>flavours</a:t>
            </a:r>
            <a:r>
              <a:rPr lang="en-US" sz="1600" dirty="0"/>
              <a:t>, ARD and DTS. Please pick the correct one for your talk. </a:t>
            </a:r>
          </a:p>
          <a:p>
            <a:endParaRPr lang="en-US" sz="1600" dirty="0"/>
          </a:p>
          <a:p>
            <a:r>
              <a:rPr lang="en-US" sz="1600" dirty="0"/>
              <a:t>You are free to use different graphical elements on your slides, as you see fit. You should however keep style and </a:t>
            </a:r>
            <a:br>
              <a:rPr lang="en-US" sz="1600" dirty="0"/>
            </a:br>
            <a:r>
              <a:rPr lang="en-US" sz="1600" dirty="0"/>
              <a:t>size of the head lines, and the font. 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4693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ASIC work – FE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6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9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Subheading, optional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406427"/>
            <a:ext cx="10944596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Guidelines for presentations’ format</a:t>
            </a:r>
          </a:p>
          <a:p>
            <a:r>
              <a:rPr lang="en-US" dirty="0"/>
              <a:t>Arial, not smaller than 16 </a:t>
            </a:r>
            <a:r>
              <a:rPr lang="en-US" dirty="0" err="1"/>
              <a:t>pt</a:t>
            </a:r>
            <a:r>
              <a:rPr lang="en-US" dirty="0"/>
              <a:t> (must be readable)</a:t>
            </a:r>
          </a:p>
          <a:p>
            <a:r>
              <a:rPr lang="en-US" dirty="0"/>
              <a:t>Do not overload slides</a:t>
            </a:r>
          </a:p>
          <a:p>
            <a:r>
              <a:rPr lang="en-US" dirty="0"/>
              <a:t>Other logos than Helmholtz or DESY not on title or conclusion slide and not as standard design element – only at selected places within the talk</a:t>
            </a:r>
          </a:p>
          <a:p>
            <a:r>
              <a:rPr lang="en-US" dirty="0"/>
              <a:t>Please adapt the footer to your presentation including title and your name. Please use the relevant </a:t>
            </a:r>
            <a:r>
              <a:rPr lang="en-US" dirty="0" err="1"/>
              <a:t>flavour</a:t>
            </a:r>
            <a:r>
              <a:rPr lang="en-US" dirty="0"/>
              <a:t> for the research unit (ARD or DTS)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3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This is an example for a slie with two graphical elements, and two text boxes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Heading Copy</a:t>
            </a:r>
          </a:p>
          <a:p>
            <a:r>
              <a:rPr lang="en-US" dirty="0"/>
              <a:t>Body font is </a:t>
            </a:r>
            <a:r>
              <a:rPr lang="en-US" dirty="0" err="1"/>
              <a:t>arial</a:t>
            </a:r>
            <a:r>
              <a:rPr lang="en-US" dirty="0"/>
              <a:t> 16; do not change the font</a:t>
            </a:r>
          </a:p>
          <a:p>
            <a:r>
              <a:rPr lang="en-US" dirty="0"/>
              <a:t>Make sure your slides have a clear structure, and, in particular, that </a:t>
            </a:r>
            <a:br>
              <a:rPr lang="en-US" dirty="0"/>
            </a:br>
            <a:r>
              <a:rPr lang="en-US" dirty="0"/>
              <a:t>there always is a clear relation between text and pictures.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Heading Copy</a:t>
            </a:r>
          </a:p>
          <a:p>
            <a:r>
              <a:rPr lang="en-US" dirty="0"/>
              <a:t>Avoid too large text blocks,</a:t>
            </a:r>
          </a:p>
          <a:p>
            <a:r>
              <a:rPr lang="en-US" dirty="0"/>
              <a:t>At the same token, avoid overloading your slides with too many small </a:t>
            </a:r>
            <a:br>
              <a:rPr lang="en-US" dirty="0"/>
            </a:br>
            <a:r>
              <a:rPr lang="en-US" dirty="0"/>
              <a:t>pictures</a:t>
            </a: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r="4437"/>
          <a:stretch>
            <a:fillRect/>
          </a:stretch>
        </p:blipFill>
        <p:spPr/>
      </p:pic>
      <p:pic>
        <p:nvPicPr>
          <p:cNvPr id="18" name="Bildplatzhalter 1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7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 guidelines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ARD Flavour</a:t>
            </a:r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551384" y="2132856"/>
            <a:ext cx="10522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The talk template has two flavours, ARD and DTS. Please pick the correct one for your talk. </a:t>
            </a:r>
          </a:p>
          <a:p>
            <a:endParaRPr lang="en-US" sz="1600"/>
          </a:p>
          <a:p>
            <a:r>
              <a:rPr lang="en-US" sz="1600"/>
              <a:t>You are free to use different graphical elements on your slides, as you see fit. You should however keep style and </a:t>
            </a:r>
            <a:br>
              <a:rPr lang="en-US" sz="1600"/>
            </a:br>
            <a:r>
              <a:rPr lang="en-US" sz="1600"/>
              <a:t>size of the head lines, and the font. 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95151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High-Z sensors for hard X-ray detection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406427"/>
            <a:ext cx="5111948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Hard X-ray detection, blah </a:t>
            </a:r>
            <a:r>
              <a:rPr lang="en-US" b="1" dirty="0" err="1"/>
              <a:t>blah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063" y="1941791"/>
            <a:ext cx="4624561" cy="3838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973814"/>
            <a:ext cx="6249423" cy="412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00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Radiation-hard sensors for the LHC upgrades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???????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406427"/>
            <a:ext cx="4967932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Radiation challenge at the HL-LHC</a:t>
            </a:r>
          </a:p>
          <a:p>
            <a:r>
              <a:rPr lang="en-US" dirty="0"/>
              <a:t>Upgrade current LHC with Factor 10 more luminosity </a:t>
            </a:r>
          </a:p>
          <a:p>
            <a:r>
              <a:rPr lang="en-US" dirty="0"/>
              <a:t>Factor 10 more radiation damage</a:t>
            </a:r>
          </a:p>
          <a:p>
            <a:r>
              <a:rPr lang="en-US" dirty="0"/>
              <a:t>Next generation of radiation-hard silicon sensors required</a:t>
            </a:r>
          </a:p>
          <a:p>
            <a:pPr lvl="1"/>
            <a:r>
              <a:rPr lang="en-US" dirty="0"/>
              <a:t>Intense world-wide R&amp;D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https://atlas.web.cern.ch/Atlas/GROUPS/PHYSICS/UPGRADE/CERN-LHCC-2017-005/ch03_fig_09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836712"/>
            <a:ext cx="6264696" cy="44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796505" y="3244296"/>
            <a:ext cx="633083" cy="656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264352" y="2928731"/>
            <a:ext cx="1532153" cy="222846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760636" y="2398757"/>
            <a:ext cx="633083" cy="6566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416480" y="3928180"/>
            <a:ext cx="774600" cy="1718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/>
          <p:cNvSpPr txBox="1"/>
          <p:nvPr/>
        </p:nvSpPr>
        <p:spPr>
          <a:xfrm>
            <a:off x="7824192" y="5085184"/>
            <a:ext cx="2215791" cy="56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Pixel Sensors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9424825" y="5646484"/>
            <a:ext cx="2215791" cy="56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Strip Sensors</a:t>
            </a:r>
          </a:p>
        </p:txBody>
      </p:sp>
    </p:spTree>
    <p:extLst>
      <p:ext uri="{BB962C8B-B14F-4D97-AF65-F5344CB8AC3E}">
        <p14:creationId xmlns:p14="http://schemas.microsoft.com/office/powerpoint/2010/main" val="33309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ASICs and Sensors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Major uses in DESY research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96752"/>
            <a:ext cx="6048052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Tracking detectors for particle physics</a:t>
            </a:r>
          </a:p>
          <a:p>
            <a:r>
              <a:rPr lang="en-US" dirty="0"/>
              <a:t>DESY contributions to ATLAS and CMS experiments</a:t>
            </a:r>
          </a:p>
          <a:p>
            <a:r>
              <a:rPr lang="en-US" dirty="0"/>
              <a:t>New detectors for LHC upgrades and future linear colliders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X-ray scattering detectors in photon science</a:t>
            </a:r>
          </a:p>
          <a:p>
            <a:r>
              <a:rPr lang="en-US" dirty="0"/>
              <a:t>PETRA-III and PETRA-IV</a:t>
            </a:r>
          </a:p>
          <a:p>
            <a:r>
              <a:rPr lang="en-US" dirty="0"/>
              <a:t>New ultra-fast cameras for European XFEL</a:t>
            </a:r>
          </a:p>
          <a:p>
            <a:r>
              <a:rPr lang="en-US" dirty="0"/>
              <a:t>Future upgrades such as CW-FELs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0" t="32279" r="20429" b="19869"/>
          <a:stretch/>
        </p:blipFill>
        <p:spPr>
          <a:xfrm>
            <a:off x="6888087" y="3466102"/>
            <a:ext cx="4176463" cy="3347273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://www.desy.de/~obehnke/cms/Pixelupgradep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69719"/>
            <a:ext cx="4176463" cy="32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1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ASICs and Sensors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Hybrid detectors in DESY research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41535"/>
            <a:ext cx="7128172" cy="495176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Versatile technology used in many experiments</a:t>
            </a:r>
          </a:p>
          <a:p>
            <a:r>
              <a:rPr lang="en-US" dirty="0"/>
              <a:t>Detectors for tracking and vertexing in particle </a:t>
            </a:r>
            <a:r>
              <a:rPr lang="en-US" dirty="0" smtClean="0"/>
              <a:t>physics (LHC @ CERN)</a:t>
            </a:r>
            <a:endParaRPr lang="en-US" dirty="0"/>
          </a:p>
          <a:p>
            <a:pPr lvl="1"/>
            <a:r>
              <a:rPr lang="en-US" dirty="0"/>
              <a:t>ATLAS strips, CMS strips and pixels</a:t>
            </a:r>
          </a:p>
          <a:p>
            <a:r>
              <a:rPr lang="en-US" dirty="0"/>
              <a:t>Detectors for X-ray detection at synchrotrons and FELs</a:t>
            </a:r>
          </a:p>
          <a:p>
            <a:pPr lvl="1"/>
            <a:r>
              <a:rPr lang="en-US" dirty="0" err="1"/>
              <a:t>Eu.XFEL</a:t>
            </a:r>
            <a:r>
              <a:rPr lang="en-US" dirty="0"/>
              <a:t>, PETRA, FLASH</a:t>
            </a:r>
          </a:p>
          <a:p>
            <a:endParaRPr lang="en-US" dirty="0"/>
          </a:p>
          <a:p>
            <a:pPr marL="2667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0" t="32279" r="20429" b="19869"/>
          <a:stretch/>
        </p:blipFill>
        <p:spPr>
          <a:xfrm>
            <a:off x="6711022" y="3073892"/>
            <a:ext cx="4176463" cy="3347273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://www.desy.de/~obehnke/cms/Pixelupgradep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143434"/>
            <a:ext cx="4176463" cy="32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835" y="3152318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pixel barrel</a:t>
            </a:r>
            <a:endParaRPr lang="de-DE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0539" y="3089639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AGIPD detector for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Eu.XFEL</a:t>
            </a:r>
            <a:endParaRPr lang="de-DE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1"/>
    </mc:Choice>
    <mc:Fallback xmlns="">
      <p:transition spd="slow" advTm="3765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ASICs and Sensors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90650"/>
            <a:ext cx="5616004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Hybrid pixel detector structure</a:t>
            </a:r>
          </a:p>
          <a:p>
            <a:r>
              <a:rPr lang="en-US" dirty="0"/>
              <a:t>Main pixel detector technology for accelerator-based experiments</a:t>
            </a:r>
          </a:p>
          <a:p>
            <a:pPr marL="0" indent="0">
              <a:buNone/>
            </a:pPr>
            <a:r>
              <a:rPr lang="en-US" b="1" dirty="0"/>
              <a:t>ASICS</a:t>
            </a:r>
          </a:p>
          <a:p>
            <a:r>
              <a:rPr lang="en-US" dirty="0"/>
              <a:t>Custom ASIC design allows versatility</a:t>
            </a:r>
          </a:p>
          <a:p>
            <a:r>
              <a:rPr lang="en-US" dirty="0"/>
              <a:t>Benefit from developments in semiconductor industry (smaller CMOS scale, 3D integration)</a:t>
            </a:r>
          </a:p>
          <a:p>
            <a:pPr marL="0" indent="0">
              <a:buNone/>
            </a:pPr>
            <a:r>
              <a:rPr lang="en-US" b="1" dirty="0"/>
              <a:t>Sensors</a:t>
            </a:r>
          </a:p>
          <a:p>
            <a:r>
              <a:rPr lang="en-US" dirty="0"/>
              <a:t>Sensors must meet increasingly hard challenges (e.g. radiation hardness</a:t>
            </a:r>
          </a:p>
          <a:p>
            <a:r>
              <a:rPr lang="en-US" dirty="0"/>
              <a:t>Semiconductor technology provides new processes and materials</a:t>
            </a:r>
          </a:p>
          <a:p>
            <a:endParaRPr lang="en-US" dirty="0"/>
          </a:p>
        </p:txBody>
      </p:sp>
      <p:pic>
        <p:nvPicPr>
          <p:cNvPr id="6" name="Picture 7" descr="Bumpmodel_ne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4032" y="548680"/>
            <a:ext cx="4536504" cy="32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81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sensors stuff for photon science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406427"/>
            <a:ext cx="5111948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Rad-hard sensors for AGIPD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High-Z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359" y="260648"/>
            <a:ext cx="3617729" cy="3002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2" y="3263076"/>
            <a:ext cx="4926021" cy="32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Radiation-hard sensors for LHC upgrades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Charge collection performance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07368" y="1234918"/>
            <a:ext cx="69847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Studies using the DESY test beam and sources</a:t>
            </a:r>
          </a:p>
          <a:p>
            <a:r>
              <a:rPr lang="en-US" dirty="0"/>
              <a:t>Irradiation with neutrons and protons</a:t>
            </a:r>
          </a:p>
          <a:p>
            <a:r>
              <a:rPr lang="en-US" dirty="0"/>
              <a:t>Increase bias voltage during lifetime to compensate damage</a:t>
            </a:r>
          </a:p>
          <a:p>
            <a:r>
              <a:rPr lang="en-US" dirty="0"/>
              <a:t>Signal to Noise: Sufficient at the end of HL-LHC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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63" y="3065791"/>
            <a:ext cx="5336398" cy="341096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528507" y="4077072"/>
            <a:ext cx="475738" cy="308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577031" y="2815399"/>
            <a:ext cx="0" cy="308822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12897" y="4771273"/>
            <a:ext cx="485253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8152" y="2780928"/>
            <a:ext cx="3043052" cy="52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Atlas Strip Sensor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176824" y="1006377"/>
            <a:ext cx="4734339" cy="4045119"/>
            <a:chOff x="827584" y="3618901"/>
            <a:chExt cx="3347998" cy="3194475"/>
          </a:xfrm>
        </p:grpSpPr>
        <p:pic>
          <p:nvPicPr>
            <p:cNvPr id="26" name="Bild 1" descr="allCharges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618901"/>
              <a:ext cx="3347998" cy="319447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31640" y="393305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CMS Pixel Sensor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139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4" descr="Lorentz1UnCol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326667"/>
            <a:ext cx="4248472" cy="4083629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Radiation-hard sensors for LHC upgrades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Lorentz angle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07368" y="1234918"/>
            <a:ext cx="676875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Silicon, the Lorentz drift leads to an improvement of the resolution</a:t>
            </a:r>
          </a:p>
          <a:p>
            <a:r>
              <a:rPr lang="en-US" dirty="0"/>
              <a:t>Crucial to understand Lorenz Angle dependence on radiation damage</a:t>
            </a:r>
          </a:p>
          <a:p>
            <a:pPr lvl="1"/>
            <a:r>
              <a:rPr lang="en-US" dirty="0"/>
              <a:t>Comparison with models</a:t>
            </a:r>
          </a:p>
          <a:p>
            <a:pPr lvl="1"/>
            <a:r>
              <a:rPr lang="en-US" dirty="0"/>
              <a:t>Key for track reconstruction</a:t>
            </a:r>
          </a:p>
          <a:p>
            <a:endParaRPr lang="en-US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48" y="2609007"/>
            <a:ext cx="4608512" cy="380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8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Radiation-hard sensors for LHC upgrades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Characterisation</a:t>
            </a:r>
            <a:r>
              <a:rPr lang="en-US" dirty="0"/>
              <a:t> of sensor performance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07368" y="1135285"/>
            <a:ext cx="69847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Studies using the DESY test beam and sources – protons and neutrons</a:t>
            </a:r>
          </a:p>
          <a:p>
            <a:r>
              <a:rPr lang="en-US" dirty="0"/>
              <a:t>Increase bias voltage during lifetime to compensate damage</a:t>
            </a:r>
          </a:p>
          <a:p>
            <a:r>
              <a:rPr lang="en-US" dirty="0"/>
              <a:t>Signal to Noise: Sufficient at the end of HL-LHC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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Lorenz angle </a:t>
            </a:r>
            <a:r>
              <a:rPr lang="en-US" dirty="0" err="1"/>
              <a:t>characterisation</a:t>
            </a:r>
            <a:r>
              <a:rPr lang="en-US" dirty="0"/>
              <a:t> – crucial for track reconstruction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873776"/>
            <a:ext cx="4608512" cy="380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4112" y="2535222"/>
            <a:ext cx="3876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Lorenz angle – which sensor? New plot?</a:t>
            </a:r>
            <a:endParaRPr lang="de-DE" sz="1600" dirty="0" err="1"/>
          </a:p>
        </p:txBody>
      </p:sp>
      <p:grpSp>
        <p:nvGrpSpPr>
          <p:cNvPr id="3" name="Group 2"/>
          <p:cNvGrpSpPr/>
          <p:nvPr/>
        </p:nvGrpSpPr>
        <p:grpSpPr>
          <a:xfrm>
            <a:off x="191344" y="2701423"/>
            <a:ext cx="5832648" cy="3895929"/>
            <a:chOff x="240532" y="2726378"/>
            <a:chExt cx="5518564" cy="3609529"/>
          </a:xfrm>
        </p:grpSpPr>
        <p:pic>
          <p:nvPicPr>
            <p:cNvPr id="15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32" y="2924944"/>
              <a:ext cx="5336398" cy="3410963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4522176" y="3936225"/>
              <a:ext cx="475738" cy="3088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3570700" y="3117066"/>
              <a:ext cx="0" cy="264570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06566" y="4630426"/>
              <a:ext cx="485253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40913" y="2726378"/>
              <a:ext cx="3043052" cy="357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Atlas Strip Sensor - CCE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91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AGIPD detector for the European XFEL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 Megapixel system at XFEL beamline SPB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24744"/>
            <a:ext cx="11232628" cy="231035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16-module system with 16 ASICs per module</a:t>
            </a:r>
          </a:p>
          <a:p>
            <a:r>
              <a:rPr lang="en-US" dirty="0"/>
              <a:t>Radiation hard silicon sensor - studies and sensor design by University of Hamburg</a:t>
            </a:r>
          </a:p>
          <a:p>
            <a:pPr lvl="2"/>
            <a:r>
              <a:rPr lang="en-US" dirty="0"/>
              <a:t>Guard ring designed for reliable 500V operation after saturation of surface damage effects</a:t>
            </a:r>
          </a:p>
          <a:p>
            <a:pPr lvl="2"/>
            <a:r>
              <a:rPr lang="en-US" dirty="0"/>
              <a:t>High bias needed to ensure full collection in 220ns</a:t>
            </a:r>
          </a:p>
          <a:p>
            <a:r>
              <a:rPr lang="en-US" dirty="0"/>
              <a:t>Currently running in first user experiments at XFEL</a:t>
            </a:r>
          </a:p>
        </p:txBody>
      </p:sp>
      <p:pic>
        <p:nvPicPr>
          <p:cNvPr id="7" name="9371F8ED-6E8A-4A5D-A841-2B7EE8CC277E" descr="B56701ED-FEEB-4305-9D89-A2507B7F2C29@stanfor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6893" y="3212976"/>
            <a:ext cx="4255833" cy="337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dpennica\Dropbox\MyFiles\CFELSymposium2017\DSC_16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2977892"/>
            <a:ext cx="4927169" cy="32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6893" y="2628201"/>
            <a:ext cx="409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Diffraction from </a:t>
            </a:r>
            <a:r>
              <a:rPr lang="en-US" sz="1600" b="1" dirty="0" err="1"/>
              <a:t>Lysosyme</a:t>
            </a:r>
            <a:r>
              <a:rPr lang="en-US" sz="1600" b="1" dirty="0"/>
              <a:t> crystal (experiment by DESY coherent imaging)</a:t>
            </a:r>
            <a:endParaRPr lang="de-DE" sz="1600" b="1" dirty="0" err="1"/>
          </a:p>
        </p:txBody>
      </p:sp>
    </p:spTree>
    <p:extLst>
      <p:ext uri="{BB962C8B-B14F-4D97-AF65-F5344CB8AC3E}">
        <p14:creationId xmlns:p14="http://schemas.microsoft.com/office/powerpoint/2010/main" val="38968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ASIC and sensor activities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87" name="Textplatzhalter 7"/>
          <p:cNvSpPr txBox="1">
            <a:spLocks/>
          </p:cNvSpPr>
          <p:nvPr/>
        </p:nvSpPr>
        <p:spPr>
          <a:xfrm>
            <a:off x="335979" y="1196752"/>
            <a:ext cx="8856365" cy="205553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In-ASIC digitization of data – increasing detector speeds</a:t>
            </a:r>
          </a:p>
          <a:p>
            <a:r>
              <a:rPr lang="en-US" dirty="0"/>
              <a:t>In-pixel ADC for DSSC (soft X-ray detector for XFEL)</a:t>
            </a:r>
          </a:p>
          <a:p>
            <a:pPr lvl="1"/>
            <a:r>
              <a:rPr lang="en-US" dirty="0"/>
              <a:t>Digitization of images at 4.5 MHz</a:t>
            </a:r>
          </a:p>
          <a:p>
            <a:r>
              <a:rPr lang="en-US" dirty="0"/>
              <a:t>Digital front-end for </a:t>
            </a:r>
            <a:r>
              <a:rPr lang="en-US" dirty="0" err="1"/>
              <a:t>SiPMs</a:t>
            </a:r>
            <a:endParaRPr lang="en-US" dirty="0"/>
          </a:p>
          <a:p>
            <a:pPr lvl="1"/>
            <a:r>
              <a:rPr lang="en-US" dirty="0"/>
              <a:t>77 </a:t>
            </a:r>
            <a:r>
              <a:rPr lang="en-US" dirty="0" err="1"/>
              <a:t>ps</a:t>
            </a:r>
            <a:r>
              <a:rPr lang="en-US" dirty="0"/>
              <a:t> TDC bin, 3 MHz frame rate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81" y="404664"/>
            <a:ext cx="2988598" cy="27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" name="Picture 3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801" y="3356992"/>
            <a:ext cx="3338057" cy="2770324"/>
          </a:xfrm>
          <a:prstGeom prst="rect">
            <a:avLst/>
          </a:prstGeom>
        </p:spPr>
      </p:pic>
      <p:sp>
        <p:nvSpPr>
          <p:cNvPr id="330" name="Textplatzhalter 7"/>
          <p:cNvSpPr txBox="1">
            <a:spLocks/>
          </p:cNvSpPr>
          <p:nvPr/>
        </p:nvSpPr>
        <p:spPr>
          <a:xfrm>
            <a:off x="351756" y="3511324"/>
            <a:ext cx="6938569" cy="310295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9525">
              <a:buNone/>
            </a:pPr>
            <a:r>
              <a:rPr lang="en-US" b="1" dirty="0"/>
              <a:t>“High-Z” sensors for hard X-ray detection</a:t>
            </a:r>
            <a:endParaRPr lang="en-US" dirty="0"/>
          </a:p>
          <a:p>
            <a:pPr marL="276225" indent="-285750"/>
            <a:r>
              <a:rPr lang="en-US" dirty="0"/>
              <a:t>Replace Si with Ge, GaAs, </a:t>
            </a:r>
            <a:r>
              <a:rPr lang="en-US" dirty="0" err="1"/>
              <a:t>CdTe</a:t>
            </a:r>
            <a:r>
              <a:rPr lang="en-US" dirty="0"/>
              <a:t>…</a:t>
            </a:r>
          </a:p>
          <a:p>
            <a:pPr marL="276225" indent="-285750"/>
            <a:r>
              <a:rPr lang="en-US" dirty="0"/>
              <a:t>Collaborate with institutes and industry to integrate new sensor materials into photon-counting detector for PETRA</a:t>
            </a:r>
          </a:p>
          <a:p>
            <a:pPr marL="276225" indent="-285750"/>
            <a:r>
              <a:rPr lang="en-US" dirty="0"/>
              <a:t>2-megapixel GaAs developed and </a:t>
            </a:r>
            <a:r>
              <a:rPr lang="en-US" dirty="0" err="1"/>
              <a:t>commercialised</a:t>
            </a:r>
            <a:r>
              <a:rPr lang="en-US" dirty="0"/>
              <a:t>  by spinoff</a:t>
            </a:r>
          </a:p>
          <a:p>
            <a:pPr marL="0" indent="-9525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2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/>
              <a:t>and conclusions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| Firstname Lastname 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DTS Flavour</a:t>
            </a:r>
            <a:endParaRPr lang="de-DE"/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407988" y="1196752"/>
            <a:ext cx="10944596" cy="496855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Current ASIC and sensor development primarily driven by accelerator-based science</a:t>
            </a:r>
          </a:p>
          <a:p>
            <a:pPr lvl="1"/>
            <a:r>
              <a:rPr lang="en-US" dirty="0"/>
              <a:t>Development of multi-MHz X-ray imagers for FELs</a:t>
            </a:r>
          </a:p>
          <a:p>
            <a:pPr lvl="1"/>
            <a:r>
              <a:rPr lang="en-US" dirty="0"/>
              <a:t>Sensor R&amp;D for LHC upgrades</a:t>
            </a:r>
          </a:p>
          <a:p>
            <a:pPr marL="0" indent="0">
              <a:buNone/>
            </a:pPr>
            <a:r>
              <a:rPr lang="en-US" b="1" dirty="0"/>
              <a:t>Outlook</a:t>
            </a:r>
          </a:p>
          <a:p>
            <a:r>
              <a:rPr lang="en-US" dirty="0"/>
              <a:t>New experiments will demand increasing speed and precision</a:t>
            </a:r>
          </a:p>
          <a:p>
            <a:pPr lvl="1"/>
            <a:r>
              <a:rPr lang="en-US" dirty="0"/>
              <a:t>Continuous-wave operation of FELs (100 kHz frame rate)</a:t>
            </a:r>
          </a:p>
          <a:p>
            <a:pPr lvl="1"/>
            <a:r>
              <a:rPr lang="en-US" dirty="0"/>
              <a:t>Future hadron colliders</a:t>
            </a:r>
          </a:p>
          <a:p>
            <a:r>
              <a:rPr lang="en-US" dirty="0"/>
              <a:t>Novel accelerators also being developed (e.g. plasma acceleration)</a:t>
            </a:r>
          </a:p>
          <a:p>
            <a:r>
              <a:rPr lang="en-US" dirty="0"/>
              <a:t>More basic technology development required to meet this challenge</a:t>
            </a:r>
          </a:p>
          <a:p>
            <a:pPr lvl="1"/>
            <a:r>
              <a:rPr lang="en-US" dirty="0"/>
              <a:t>High-speed signal processing and readout in ASICs</a:t>
            </a:r>
          </a:p>
          <a:p>
            <a:pPr lvl="1"/>
            <a:r>
              <a:rPr lang="en-US" dirty="0"/>
              <a:t>Increasing functionality through 3D integration ….? (Do we say more on plans for the future?</a:t>
            </a:r>
          </a:p>
          <a:p>
            <a:pPr lvl="1"/>
            <a:r>
              <a:rPr lang="en-US" dirty="0"/>
              <a:t>?????????????</a:t>
            </a:r>
          </a:p>
          <a:p>
            <a:endParaRPr lang="en-US" dirty="0"/>
          </a:p>
          <a:p>
            <a:endParaRPr lang="en-US" dirty="0"/>
          </a:p>
          <a:p>
            <a:pPr marL="2667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6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07988" y="289453"/>
            <a:ext cx="11376024" cy="451098"/>
          </a:xfrm>
        </p:spPr>
        <p:txBody>
          <a:bodyPr/>
          <a:lstStyle/>
          <a:p>
            <a:r>
              <a:rPr lang="en-US" dirty="0"/>
              <a:t>ASICs and Sensors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196752"/>
            <a:ext cx="9864476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https://atlas.web.cern.ch/Atlas/GROUPS/PHYSICS/UPGRADE/CERN-LHCC-2017-005/ch03_fig_09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789119"/>
            <a:ext cx="5052355" cy="394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1136560" y="3988053"/>
            <a:ext cx="510569" cy="576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9530615" y="4188336"/>
            <a:ext cx="369702" cy="16112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4"/>
          <p:cNvSpPr txBox="1"/>
          <p:nvPr/>
        </p:nvSpPr>
        <p:spPr>
          <a:xfrm>
            <a:off x="9264352" y="5801826"/>
            <a:ext cx="1786992" cy="49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Strip Sensors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71824" y="1285551"/>
            <a:ext cx="4517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LHC upgrades –  high radiation environment</a:t>
            </a:r>
            <a:endParaRPr lang="de-DE" sz="1600" b="1" dirty="0" err="1"/>
          </a:p>
        </p:txBody>
      </p:sp>
      <p:sp>
        <p:nvSpPr>
          <p:cNvPr id="21" name="TextBox 20"/>
          <p:cNvSpPr txBox="1"/>
          <p:nvPr/>
        </p:nvSpPr>
        <p:spPr>
          <a:xfrm>
            <a:off x="853342" y="1297117"/>
            <a:ext cx="4925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European XFEL – High repetition rate X-ray laser</a:t>
            </a:r>
            <a:endParaRPr lang="de-DE" sz="1600" b="1" dirty="0" err="1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3683613" y="3496642"/>
            <a:ext cx="1564591" cy="1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flipH="1">
            <a:off x="4704700" y="3333354"/>
            <a:ext cx="145293" cy="325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4757167" y="3333354"/>
            <a:ext cx="141257" cy="325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4808289" y="3496641"/>
            <a:ext cx="1852626" cy="48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4" name="Group 105"/>
          <p:cNvGrpSpPr>
            <a:grpSpLocks/>
          </p:cNvGrpSpPr>
          <p:nvPr/>
        </p:nvGrpSpPr>
        <p:grpSpPr bwMode="auto">
          <a:xfrm>
            <a:off x="3902897" y="2758931"/>
            <a:ext cx="399556" cy="737710"/>
            <a:chOff x="617" y="1650"/>
            <a:chExt cx="297" cy="506"/>
          </a:xfrm>
        </p:grpSpPr>
        <p:sp>
          <p:nvSpPr>
            <p:cNvPr id="107" name="Line 12"/>
            <p:cNvSpPr>
              <a:spLocks noChangeShapeType="1"/>
            </p:cNvSpPr>
            <p:nvPr/>
          </p:nvSpPr>
          <p:spPr bwMode="auto">
            <a:xfrm>
              <a:off x="617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Line 13"/>
            <p:cNvSpPr>
              <a:spLocks noChangeShapeType="1"/>
            </p:cNvSpPr>
            <p:nvPr/>
          </p:nvSpPr>
          <p:spPr bwMode="auto">
            <a:xfrm>
              <a:off x="653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>
              <a:off x="691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Line 15"/>
            <p:cNvSpPr>
              <a:spLocks noChangeShapeType="1"/>
            </p:cNvSpPr>
            <p:nvPr/>
          </p:nvSpPr>
          <p:spPr bwMode="auto">
            <a:xfrm>
              <a:off x="727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>
              <a:off x="765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7"/>
            <p:cNvSpPr>
              <a:spLocks noChangeShapeType="1"/>
            </p:cNvSpPr>
            <p:nvPr/>
          </p:nvSpPr>
          <p:spPr bwMode="auto">
            <a:xfrm>
              <a:off x="801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839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Line 19"/>
            <p:cNvSpPr>
              <a:spLocks noChangeShapeType="1"/>
            </p:cNvSpPr>
            <p:nvPr/>
          </p:nvSpPr>
          <p:spPr bwMode="auto">
            <a:xfrm>
              <a:off x="876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20"/>
            <p:cNvSpPr>
              <a:spLocks noChangeShapeType="1"/>
            </p:cNvSpPr>
            <p:nvPr/>
          </p:nvSpPr>
          <p:spPr bwMode="auto">
            <a:xfrm>
              <a:off x="914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21"/>
            <p:cNvSpPr>
              <a:spLocks noChangeShapeType="1"/>
            </p:cNvSpPr>
            <p:nvPr/>
          </p:nvSpPr>
          <p:spPr bwMode="auto">
            <a:xfrm>
              <a:off x="634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22"/>
            <p:cNvSpPr>
              <a:spLocks noChangeShapeType="1"/>
            </p:cNvSpPr>
            <p:nvPr/>
          </p:nvSpPr>
          <p:spPr bwMode="auto">
            <a:xfrm>
              <a:off x="673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23"/>
            <p:cNvSpPr>
              <a:spLocks noChangeShapeType="1"/>
            </p:cNvSpPr>
            <p:nvPr/>
          </p:nvSpPr>
          <p:spPr bwMode="auto">
            <a:xfrm>
              <a:off x="710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24"/>
            <p:cNvSpPr>
              <a:spLocks noChangeShapeType="1"/>
            </p:cNvSpPr>
            <p:nvPr/>
          </p:nvSpPr>
          <p:spPr bwMode="auto">
            <a:xfrm>
              <a:off x="749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25"/>
            <p:cNvSpPr>
              <a:spLocks noChangeShapeType="1"/>
            </p:cNvSpPr>
            <p:nvPr/>
          </p:nvSpPr>
          <p:spPr bwMode="auto">
            <a:xfrm>
              <a:off x="786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26"/>
            <p:cNvSpPr>
              <a:spLocks noChangeShapeType="1"/>
            </p:cNvSpPr>
            <p:nvPr/>
          </p:nvSpPr>
          <p:spPr bwMode="auto">
            <a:xfrm>
              <a:off x="824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27"/>
            <p:cNvSpPr>
              <a:spLocks noChangeShapeType="1"/>
            </p:cNvSpPr>
            <p:nvPr/>
          </p:nvSpPr>
          <p:spPr bwMode="auto">
            <a:xfrm>
              <a:off x="862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900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" name="Group 106"/>
          <p:cNvGrpSpPr>
            <a:grpSpLocks/>
          </p:cNvGrpSpPr>
          <p:nvPr/>
        </p:nvGrpSpPr>
        <p:grpSpPr bwMode="auto">
          <a:xfrm>
            <a:off x="5814577" y="2758931"/>
            <a:ext cx="399556" cy="737710"/>
            <a:chOff x="2038" y="1650"/>
            <a:chExt cx="297" cy="506"/>
          </a:xfrm>
        </p:grpSpPr>
        <p:sp>
          <p:nvSpPr>
            <p:cNvPr id="90" name="Line 29"/>
            <p:cNvSpPr>
              <a:spLocks noChangeShapeType="1"/>
            </p:cNvSpPr>
            <p:nvPr/>
          </p:nvSpPr>
          <p:spPr bwMode="auto">
            <a:xfrm>
              <a:off x="2038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30"/>
            <p:cNvSpPr>
              <a:spLocks noChangeShapeType="1"/>
            </p:cNvSpPr>
            <p:nvPr/>
          </p:nvSpPr>
          <p:spPr bwMode="auto">
            <a:xfrm>
              <a:off x="2075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2113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>
              <a:off x="2149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>
              <a:off x="2186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2223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>
              <a:off x="2261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36"/>
            <p:cNvSpPr>
              <a:spLocks noChangeShapeType="1"/>
            </p:cNvSpPr>
            <p:nvPr/>
          </p:nvSpPr>
          <p:spPr bwMode="auto">
            <a:xfrm>
              <a:off x="2298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2335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>
              <a:off x="2056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Line 39"/>
            <p:cNvSpPr>
              <a:spLocks noChangeShapeType="1"/>
            </p:cNvSpPr>
            <p:nvPr/>
          </p:nvSpPr>
          <p:spPr bwMode="auto">
            <a:xfrm>
              <a:off x="2093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>
              <a:off x="2132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>
              <a:off x="2170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Line 42"/>
            <p:cNvSpPr>
              <a:spLocks noChangeShapeType="1"/>
            </p:cNvSpPr>
            <p:nvPr/>
          </p:nvSpPr>
          <p:spPr bwMode="auto">
            <a:xfrm>
              <a:off x="2208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2245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2283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Line 45"/>
            <p:cNvSpPr>
              <a:spLocks noChangeShapeType="1"/>
            </p:cNvSpPr>
            <p:nvPr/>
          </p:nvSpPr>
          <p:spPr bwMode="auto">
            <a:xfrm>
              <a:off x="2321" y="1650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104"/>
          <p:cNvGrpSpPr>
            <a:grpSpLocks/>
          </p:cNvGrpSpPr>
          <p:nvPr/>
        </p:nvGrpSpPr>
        <p:grpSpPr bwMode="auto">
          <a:xfrm>
            <a:off x="3487198" y="2484841"/>
            <a:ext cx="1228264" cy="279922"/>
            <a:chOff x="308" y="1462"/>
            <a:chExt cx="913" cy="192"/>
          </a:xfrm>
        </p:grpSpPr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308" y="1614"/>
              <a:ext cx="2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 flipH="1">
              <a:off x="930" y="1596"/>
              <a:ext cx="2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 Box 66"/>
            <p:cNvSpPr txBox="1">
              <a:spLocks noChangeArrowheads="1"/>
            </p:cNvSpPr>
            <p:nvPr/>
          </p:nvSpPr>
          <p:spPr bwMode="auto">
            <a:xfrm>
              <a:off x="531" y="1462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/>
                <a:t>600</a:t>
              </a:r>
              <a:r>
                <a:rPr lang="en-US" sz="1400">
                  <a:latin typeface="Symbol" pitchFamily="18" charset="2"/>
                </a:rPr>
                <a:t>m</a:t>
              </a:r>
              <a:r>
                <a:rPr lang="en-US" sz="1400"/>
                <a:t>s</a:t>
              </a:r>
              <a:endParaRPr lang="en-GB" sz="1400"/>
            </a:p>
          </p:txBody>
        </p:sp>
      </p:grpSp>
      <p:grpSp>
        <p:nvGrpSpPr>
          <p:cNvPr id="38" name="Group 67"/>
          <p:cNvGrpSpPr>
            <a:grpSpLocks/>
          </p:cNvGrpSpPr>
          <p:nvPr/>
        </p:nvGrpSpPr>
        <p:grpSpPr bwMode="auto">
          <a:xfrm>
            <a:off x="4302453" y="2831827"/>
            <a:ext cx="1506743" cy="330949"/>
            <a:chOff x="584" y="1551"/>
            <a:chExt cx="984" cy="210"/>
          </a:xfrm>
        </p:grpSpPr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V="1">
              <a:off x="584" y="1760"/>
              <a:ext cx="9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 Box 69"/>
            <p:cNvSpPr txBox="1">
              <a:spLocks noChangeArrowheads="1"/>
            </p:cNvSpPr>
            <p:nvPr/>
          </p:nvSpPr>
          <p:spPr bwMode="auto">
            <a:xfrm>
              <a:off x="864" y="1551"/>
              <a:ext cx="46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 dirty="0"/>
                <a:t>99.4 </a:t>
              </a:r>
              <a:r>
                <a:rPr lang="en-US" sz="1400" dirty="0" err="1"/>
                <a:t>ms</a:t>
              </a:r>
              <a:endParaRPr lang="en-GB" sz="1400" dirty="0"/>
            </a:p>
          </p:txBody>
        </p:sp>
      </p:grpSp>
      <p:sp>
        <p:nvSpPr>
          <p:cNvPr id="64" name="Line 71"/>
          <p:cNvSpPr>
            <a:spLocks noChangeShapeType="1"/>
          </p:cNvSpPr>
          <p:nvPr/>
        </p:nvSpPr>
        <p:spPr bwMode="auto">
          <a:xfrm>
            <a:off x="3916351" y="2460057"/>
            <a:ext cx="1880738" cy="14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Text Box 72"/>
          <p:cNvSpPr txBox="1">
            <a:spLocks noChangeArrowheads="1"/>
          </p:cNvSpPr>
          <p:nvPr/>
        </p:nvSpPr>
        <p:spPr bwMode="auto">
          <a:xfrm>
            <a:off x="4621291" y="2213667"/>
            <a:ext cx="641711" cy="2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/>
              <a:t>100 </a:t>
            </a:r>
            <a:r>
              <a:rPr lang="en-US" sz="1400" dirty="0" err="1"/>
              <a:t>ms</a:t>
            </a:r>
            <a:endParaRPr lang="en-GB" sz="1400" dirty="0"/>
          </a:p>
        </p:txBody>
      </p:sp>
      <p:grpSp>
        <p:nvGrpSpPr>
          <p:cNvPr id="40" name="Group 75"/>
          <p:cNvGrpSpPr>
            <a:grpSpLocks/>
          </p:cNvGrpSpPr>
          <p:nvPr/>
        </p:nvGrpSpPr>
        <p:grpSpPr bwMode="auto">
          <a:xfrm>
            <a:off x="3515449" y="3495184"/>
            <a:ext cx="1567938" cy="1638708"/>
            <a:chOff x="70" y="2097"/>
            <a:chExt cx="1083" cy="1040"/>
          </a:xfrm>
        </p:grpSpPr>
        <p:sp>
          <p:nvSpPr>
            <p:cNvPr id="56" name="Oval 76"/>
            <p:cNvSpPr>
              <a:spLocks noChangeArrowheads="1"/>
            </p:cNvSpPr>
            <p:nvPr/>
          </p:nvSpPr>
          <p:spPr bwMode="auto">
            <a:xfrm>
              <a:off x="70" y="2565"/>
              <a:ext cx="1083" cy="5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Line 77"/>
            <p:cNvSpPr>
              <a:spLocks noChangeShapeType="1"/>
            </p:cNvSpPr>
            <p:nvPr/>
          </p:nvSpPr>
          <p:spPr bwMode="auto">
            <a:xfrm>
              <a:off x="223" y="2955"/>
              <a:ext cx="69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78"/>
            <p:cNvSpPr>
              <a:spLocks noChangeShapeType="1"/>
            </p:cNvSpPr>
            <p:nvPr/>
          </p:nvSpPr>
          <p:spPr bwMode="auto">
            <a:xfrm>
              <a:off x="355" y="2695"/>
              <a:ext cx="0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79"/>
            <p:cNvSpPr>
              <a:spLocks noChangeShapeType="1"/>
            </p:cNvSpPr>
            <p:nvPr/>
          </p:nvSpPr>
          <p:spPr bwMode="auto">
            <a:xfrm>
              <a:off x="569" y="2695"/>
              <a:ext cx="0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80"/>
            <p:cNvSpPr>
              <a:spLocks noChangeShapeType="1"/>
            </p:cNvSpPr>
            <p:nvPr/>
          </p:nvSpPr>
          <p:spPr bwMode="auto">
            <a:xfrm>
              <a:off x="355" y="2850"/>
              <a:ext cx="23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 Box 81"/>
            <p:cNvSpPr txBox="1">
              <a:spLocks noChangeArrowheads="1"/>
            </p:cNvSpPr>
            <p:nvPr/>
          </p:nvSpPr>
          <p:spPr bwMode="auto">
            <a:xfrm>
              <a:off x="266" y="2549"/>
              <a:ext cx="41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/>
                <a:t>220 ns</a:t>
              </a:r>
              <a:endParaRPr lang="en-GB" sz="1400"/>
            </a:p>
          </p:txBody>
        </p:sp>
        <p:sp>
          <p:nvSpPr>
            <p:cNvPr id="62" name="Line 82"/>
            <p:cNvSpPr>
              <a:spLocks noChangeShapeType="1"/>
            </p:cNvSpPr>
            <p:nvPr/>
          </p:nvSpPr>
          <p:spPr bwMode="auto">
            <a:xfrm flipH="1">
              <a:off x="81" y="2101"/>
              <a:ext cx="359" cy="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83"/>
            <p:cNvSpPr>
              <a:spLocks noChangeShapeType="1"/>
            </p:cNvSpPr>
            <p:nvPr/>
          </p:nvSpPr>
          <p:spPr bwMode="auto">
            <a:xfrm>
              <a:off x="486" y="2097"/>
              <a:ext cx="625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" name="Group 84"/>
          <p:cNvGrpSpPr>
            <a:grpSpLocks/>
          </p:cNvGrpSpPr>
          <p:nvPr/>
        </p:nvGrpSpPr>
        <p:grpSpPr bwMode="auto">
          <a:xfrm>
            <a:off x="4287656" y="4200820"/>
            <a:ext cx="2287516" cy="900998"/>
            <a:chOff x="574" y="2545"/>
            <a:chExt cx="1723" cy="572"/>
          </a:xfrm>
        </p:grpSpPr>
        <p:sp>
          <p:nvSpPr>
            <p:cNvPr id="51" name="Line 85"/>
            <p:cNvSpPr>
              <a:spLocks noChangeShapeType="1"/>
            </p:cNvSpPr>
            <p:nvPr/>
          </p:nvSpPr>
          <p:spPr bwMode="auto">
            <a:xfrm flipV="1">
              <a:off x="574" y="2549"/>
              <a:ext cx="1119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Oval 86"/>
            <p:cNvSpPr>
              <a:spLocks noChangeArrowheads="1"/>
            </p:cNvSpPr>
            <p:nvPr/>
          </p:nvSpPr>
          <p:spPr bwMode="auto">
            <a:xfrm>
              <a:off x="1296" y="2545"/>
              <a:ext cx="1001" cy="5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87"/>
            <p:cNvSpPr>
              <a:spLocks noChangeShapeType="1"/>
            </p:cNvSpPr>
            <p:nvPr/>
          </p:nvSpPr>
          <p:spPr bwMode="auto">
            <a:xfrm>
              <a:off x="574" y="2955"/>
              <a:ext cx="1151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8"/>
            <p:cNvSpPr>
              <a:spLocks/>
            </p:cNvSpPr>
            <p:nvPr/>
          </p:nvSpPr>
          <p:spPr bwMode="auto">
            <a:xfrm>
              <a:off x="1433" y="2625"/>
              <a:ext cx="635" cy="325"/>
            </a:xfrm>
            <a:custGeom>
              <a:avLst/>
              <a:gdLst>
                <a:gd name="T0" fmla="*/ 56 w 465"/>
                <a:gd name="T1" fmla="*/ 279 h 389"/>
                <a:gd name="T2" fmla="*/ 240 w 465"/>
                <a:gd name="T3" fmla="*/ 279 h 389"/>
                <a:gd name="T4" fmla="*/ 326 w 465"/>
                <a:gd name="T5" fmla="*/ 1 h 389"/>
                <a:gd name="T6" fmla="*/ 406 w 465"/>
                <a:gd name="T7" fmla="*/ 275 h 389"/>
                <a:gd name="T8" fmla="*/ 576 w 465"/>
                <a:gd name="T9" fmla="*/ 282 h 389"/>
                <a:gd name="T10" fmla="*/ 56 w 465"/>
                <a:gd name="T11" fmla="*/ 279 h 3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5" h="389">
                  <a:moveTo>
                    <a:pt x="41" y="334"/>
                  </a:moveTo>
                  <a:cubicBezTo>
                    <a:pt x="0" y="333"/>
                    <a:pt x="143" y="389"/>
                    <a:pt x="176" y="334"/>
                  </a:cubicBezTo>
                  <a:cubicBezTo>
                    <a:pt x="209" y="279"/>
                    <a:pt x="219" y="2"/>
                    <a:pt x="239" y="1"/>
                  </a:cubicBezTo>
                  <a:cubicBezTo>
                    <a:pt x="259" y="0"/>
                    <a:pt x="267" y="273"/>
                    <a:pt x="297" y="329"/>
                  </a:cubicBezTo>
                  <a:cubicBezTo>
                    <a:pt x="327" y="385"/>
                    <a:pt x="465" y="337"/>
                    <a:pt x="422" y="338"/>
                  </a:cubicBezTo>
                  <a:cubicBezTo>
                    <a:pt x="379" y="339"/>
                    <a:pt x="82" y="335"/>
                    <a:pt x="41" y="33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89"/>
            <p:cNvSpPr>
              <a:spLocks noChangeShapeType="1"/>
            </p:cNvSpPr>
            <p:nvPr/>
          </p:nvSpPr>
          <p:spPr bwMode="auto">
            <a:xfrm>
              <a:off x="1427" y="2915"/>
              <a:ext cx="69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" name="Text Box 98"/>
          <p:cNvSpPr txBox="1">
            <a:spLocks noChangeArrowheads="1"/>
          </p:cNvSpPr>
          <p:nvPr/>
        </p:nvSpPr>
        <p:spPr bwMode="auto">
          <a:xfrm>
            <a:off x="5435573" y="3894779"/>
            <a:ext cx="1095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b="1" dirty="0">
                <a:cs typeface="Arial" pitchFamily="34" charset="0"/>
              </a:rPr>
              <a:t>&lt;</a:t>
            </a:r>
            <a:r>
              <a:rPr lang="en-US" sz="1600" b="1" dirty="0"/>
              <a:t>100 fs</a:t>
            </a:r>
            <a:endParaRPr lang="en-GB" sz="1600" b="1" dirty="0"/>
          </a:p>
        </p:txBody>
      </p:sp>
      <p:pic>
        <p:nvPicPr>
          <p:cNvPr id="2050" name="Picture 2" descr="C:\Users\dpennica\Desktop\AgipdDos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5"/>
          <a:stretch/>
        </p:blipFill>
        <p:spPr bwMode="auto">
          <a:xfrm>
            <a:off x="737692" y="1720369"/>
            <a:ext cx="2796175" cy="40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04" y="2505941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photon</a:t>
            </a:r>
          </a:p>
          <a:p>
            <a:r>
              <a:rPr lang="en-US" sz="1600" dirty="0"/>
              <a:t>at 12 </a:t>
            </a:r>
            <a:r>
              <a:rPr lang="en-US" sz="1600" dirty="0" err="1"/>
              <a:t>keV</a:t>
            </a:r>
            <a:endParaRPr lang="de-DE" sz="1600" dirty="0" err="1"/>
          </a:p>
        </p:txBody>
      </p:sp>
      <p:sp>
        <p:nvSpPr>
          <p:cNvPr id="124" name="TextBox 123"/>
          <p:cNvSpPr txBox="1"/>
          <p:nvPr/>
        </p:nvSpPr>
        <p:spPr>
          <a:xfrm>
            <a:off x="225492" y="3701608"/>
            <a:ext cx="102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  <a:r>
              <a:rPr lang="en-US" sz="1600" baseline="30000" dirty="0"/>
              <a:t>4</a:t>
            </a:r>
            <a:r>
              <a:rPr lang="en-US" sz="1600" dirty="0"/>
              <a:t> photons</a:t>
            </a:r>
            <a:endParaRPr lang="de-DE" sz="1600" dirty="0" err="1"/>
          </a:p>
        </p:txBody>
      </p:sp>
      <p:sp>
        <p:nvSpPr>
          <p:cNvPr id="125" name="TextBox 124"/>
          <p:cNvSpPr txBox="1"/>
          <p:nvPr/>
        </p:nvSpPr>
        <p:spPr>
          <a:xfrm>
            <a:off x="119982" y="5293260"/>
            <a:ext cx="200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Up to 1 </a:t>
            </a:r>
            <a:r>
              <a:rPr lang="en-US" sz="1600" dirty="0" err="1"/>
              <a:t>GGy</a:t>
            </a:r>
            <a:r>
              <a:rPr lang="en-US" sz="1600" dirty="0"/>
              <a:t> dose during lifetime</a:t>
            </a:r>
            <a:endParaRPr lang="de-DE" sz="1600" dirty="0" err="1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972C10EC-63D2-44CF-BE33-1CCB992C8850}"/>
              </a:ext>
            </a:extLst>
          </p:cNvPr>
          <p:cNvSpPr/>
          <p:nvPr/>
        </p:nvSpPr>
        <p:spPr>
          <a:xfrm>
            <a:off x="7680177" y="2423939"/>
            <a:ext cx="2592288" cy="17643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the </a:t>
            </a:r>
            <a:r>
              <a:rPr lang="en-US" dirty="0" err="1" smtClean="0"/>
              <a:t>Eu.XFEL</a:t>
            </a:r>
            <a:r>
              <a:rPr lang="en-US" dirty="0" smtClean="0"/>
              <a:t> challenge: AGIPD ASIC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Ultrafast X-ray imager</a:t>
            </a:r>
          </a:p>
        </p:txBody>
      </p:sp>
      <p:sp>
        <p:nvSpPr>
          <p:cNvPr id="989" name="Rechteck 331"/>
          <p:cNvSpPr/>
          <p:nvPr/>
        </p:nvSpPr>
        <p:spPr>
          <a:xfrm>
            <a:off x="4435861" y="1302275"/>
            <a:ext cx="7425263" cy="3140597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0" name="Gerade Verbindung 332"/>
          <p:cNvCxnSpPr/>
          <p:nvPr/>
        </p:nvCxnSpPr>
        <p:spPr bwMode="auto">
          <a:xfrm>
            <a:off x="10305984" y="1307717"/>
            <a:ext cx="0" cy="3135154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1" name="Rechteck 333"/>
          <p:cNvSpPr/>
          <p:nvPr/>
        </p:nvSpPr>
        <p:spPr>
          <a:xfrm>
            <a:off x="5751628" y="1307717"/>
            <a:ext cx="1636561" cy="1613537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2" name="Rechteck 334"/>
          <p:cNvSpPr/>
          <p:nvPr/>
        </p:nvSpPr>
        <p:spPr>
          <a:xfrm>
            <a:off x="3859797" y="1302276"/>
            <a:ext cx="576064" cy="3140595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3" name="Rechteck 335"/>
          <p:cNvSpPr/>
          <p:nvPr/>
        </p:nvSpPr>
        <p:spPr>
          <a:xfrm>
            <a:off x="9197280" y="4442871"/>
            <a:ext cx="2700562" cy="171768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4" name="Textfeld 336"/>
          <p:cNvSpPr txBox="1"/>
          <p:nvPr/>
        </p:nvSpPr>
        <p:spPr>
          <a:xfrm>
            <a:off x="3117387" y="837775"/>
            <a:ext cx="146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Sensor</a:t>
            </a:r>
          </a:p>
        </p:txBody>
      </p:sp>
      <p:sp>
        <p:nvSpPr>
          <p:cNvPr id="995" name="Textfeld 341"/>
          <p:cNvSpPr txBox="1"/>
          <p:nvPr/>
        </p:nvSpPr>
        <p:spPr>
          <a:xfrm>
            <a:off x="6102109" y="840242"/>
            <a:ext cx="316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Electronics per pixel</a:t>
            </a:r>
          </a:p>
        </p:txBody>
      </p:sp>
      <p:sp>
        <p:nvSpPr>
          <p:cNvPr id="996" name="Textfeld 344"/>
          <p:cNvSpPr txBox="1"/>
          <p:nvPr/>
        </p:nvSpPr>
        <p:spPr>
          <a:xfrm>
            <a:off x="7612518" y="504920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ASIC periphery</a:t>
            </a:r>
          </a:p>
        </p:txBody>
      </p:sp>
      <p:sp>
        <p:nvSpPr>
          <p:cNvPr id="997" name="Text Box 1657"/>
          <p:cNvSpPr txBox="1">
            <a:spLocks noChangeArrowheads="1"/>
          </p:cNvSpPr>
          <p:nvPr/>
        </p:nvSpPr>
        <p:spPr bwMode="auto">
          <a:xfrm>
            <a:off x="9710086" y="4825314"/>
            <a:ext cx="11525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it-IT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Chip output  driver</a:t>
            </a:r>
          </a:p>
        </p:txBody>
      </p:sp>
      <p:sp>
        <p:nvSpPr>
          <p:cNvPr id="998" name="Rechteck 367"/>
          <p:cNvSpPr/>
          <p:nvPr/>
        </p:nvSpPr>
        <p:spPr>
          <a:xfrm>
            <a:off x="7527086" y="2142588"/>
            <a:ext cx="1502472" cy="1775617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9" name="Rechteck 368"/>
          <p:cNvSpPr/>
          <p:nvPr/>
        </p:nvSpPr>
        <p:spPr>
          <a:xfrm>
            <a:off x="9266053" y="1921922"/>
            <a:ext cx="924220" cy="182800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0" name="Rectangle 1583"/>
          <p:cNvSpPr>
            <a:spLocks noChangeArrowheads="1"/>
          </p:cNvSpPr>
          <p:nvPr/>
        </p:nvSpPr>
        <p:spPr bwMode="auto">
          <a:xfrm>
            <a:off x="10532031" y="4833309"/>
            <a:ext cx="1176153" cy="431800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Mux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04" name="Rechteck 373"/>
          <p:cNvSpPr/>
          <p:nvPr/>
        </p:nvSpPr>
        <p:spPr>
          <a:xfrm>
            <a:off x="4737040" y="1302276"/>
            <a:ext cx="947220" cy="3061742"/>
          </a:xfrm>
          <a:prstGeom prst="rect">
            <a:avLst/>
          </a:prstGeom>
          <a:solidFill>
            <a:srgbClr val="BED395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5" name="Rechteck 374"/>
          <p:cNvSpPr/>
          <p:nvPr/>
        </p:nvSpPr>
        <p:spPr>
          <a:xfrm>
            <a:off x="5684260" y="2994229"/>
            <a:ext cx="1296153" cy="1369789"/>
          </a:xfrm>
          <a:prstGeom prst="rect">
            <a:avLst/>
          </a:prstGeom>
          <a:solidFill>
            <a:srgbClr val="BED395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3" name="Gerade Verbindung 372"/>
          <p:cNvCxnSpPr/>
          <p:nvPr/>
        </p:nvCxnSpPr>
        <p:spPr>
          <a:xfrm flipV="1">
            <a:off x="5684260" y="3011741"/>
            <a:ext cx="0" cy="1352277"/>
          </a:xfrm>
          <a:prstGeom prst="line">
            <a:avLst/>
          </a:prstGeom>
          <a:noFill/>
          <a:ln w="25400" cap="flat" cmpd="sng" algn="ctr">
            <a:solidFill>
              <a:srgbClr val="BED395"/>
            </a:solidFill>
            <a:prstDash val="solid"/>
          </a:ln>
          <a:effectLst/>
        </p:spPr>
      </p:cxnSp>
      <p:sp>
        <p:nvSpPr>
          <p:cNvPr id="1006" name="Rechteck 375"/>
          <p:cNvSpPr/>
          <p:nvPr/>
        </p:nvSpPr>
        <p:spPr>
          <a:xfrm>
            <a:off x="4521440" y="3427666"/>
            <a:ext cx="274462" cy="93635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07" name="Gruppieren 376"/>
          <p:cNvGrpSpPr/>
          <p:nvPr/>
        </p:nvGrpSpPr>
        <p:grpSpPr>
          <a:xfrm>
            <a:off x="3859797" y="1429004"/>
            <a:ext cx="7848387" cy="2935288"/>
            <a:chOff x="251520" y="1640673"/>
            <a:chExt cx="7848387" cy="2935288"/>
          </a:xfrm>
        </p:grpSpPr>
        <p:cxnSp>
          <p:nvCxnSpPr>
            <p:cNvPr id="1008" name="Gerade Verbindung 377"/>
            <p:cNvCxnSpPr>
              <a:stCxn id="1179" idx="0"/>
            </p:cNvCxnSpPr>
            <p:nvPr/>
          </p:nvCxnSpPr>
          <p:spPr>
            <a:xfrm flipV="1">
              <a:off x="502632" y="2797166"/>
              <a:ext cx="0" cy="80406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09" name="Gleichschenkliges Dreieck 378"/>
            <p:cNvSpPr/>
            <p:nvPr/>
          </p:nvSpPr>
          <p:spPr>
            <a:xfrm>
              <a:off x="408600" y="3090858"/>
              <a:ext cx="186805" cy="180182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0" name="Gerade Verbindung 379"/>
            <p:cNvCxnSpPr/>
            <p:nvPr/>
          </p:nvCxnSpPr>
          <p:spPr>
            <a:xfrm flipH="1">
              <a:off x="364518" y="3074185"/>
              <a:ext cx="274968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11" name="Textfeld 380"/>
            <p:cNvSpPr txBox="1"/>
            <p:nvPr/>
          </p:nvSpPr>
          <p:spPr>
            <a:xfrm>
              <a:off x="251520" y="24928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HV</a:t>
              </a:r>
            </a:p>
          </p:txBody>
        </p:sp>
        <p:grpSp>
          <p:nvGrpSpPr>
            <p:cNvPr id="1012" name="Gruppieren 381"/>
            <p:cNvGrpSpPr/>
            <p:nvPr/>
          </p:nvGrpSpPr>
          <p:grpSpPr>
            <a:xfrm>
              <a:off x="467544" y="1640673"/>
              <a:ext cx="7632363" cy="2935288"/>
              <a:chOff x="467544" y="1640673"/>
              <a:chExt cx="7632363" cy="2935288"/>
            </a:xfrm>
          </p:grpSpPr>
          <p:sp>
            <p:nvSpPr>
              <p:cNvPr id="1013" name="Freeform 628"/>
              <p:cNvSpPr>
                <a:spLocks noChangeArrowheads="1"/>
              </p:cNvSpPr>
              <p:nvPr/>
            </p:nvSpPr>
            <p:spPr bwMode="auto">
              <a:xfrm>
                <a:off x="971600" y="3875872"/>
                <a:ext cx="157163" cy="155575"/>
              </a:xfrm>
              <a:custGeom>
                <a:avLst/>
                <a:gdLst>
                  <a:gd name="T0" fmla="*/ 49 w 99"/>
                  <a:gd name="T1" fmla="*/ 0 h 98"/>
                  <a:gd name="T2" fmla="*/ 70 w 99"/>
                  <a:gd name="T3" fmla="*/ 4 h 98"/>
                  <a:gd name="T4" fmla="*/ 86 w 99"/>
                  <a:gd name="T5" fmla="*/ 16 h 98"/>
                  <a:gd name="T6" fmla="*/ 95 w 99"/>
                  <a:gd name="T7" fmla="*/ 32 h 98"/>
                  <a:gd name="T8" fmla="*/ 99 w 99"/>
                  <a:gd name="T9" fmla="*/ 49 h 98"/>
                  <a:gd name="T10" fmla="*/ 95 w 99"/>
                  <a:gd name="T11" fmla="*/ 69 h 98"/>
                  <a:gd name="T12" fmla="*/ 86 w 99"/>
                  <a:gd name="T13" fmla="*/ 82 h 98"/>
                  <a:gd name="T14" fmla="*/ 70 w 99"/>
                  <a:gd name="T15" fmla="*/ 94 h 98"/>
                  <a:gd name="T16" fmla="*/ 49 w 99"/>
                  <a:gd name="T17" fmla="*/ 98 h 98"/>
                  <a:gd name="T18" fmla="*/ 33 w 99"/>
                  <a:gd name="T19" fmla="*/ 94 h 98"/>
                  <a:gd name="T20" fmla="*/ 16 w 99"/>
                  <a:gd name="T21" fmla="*/ 82 h 98"/>
                  <a:gd name="T22" fmla="*/ 4 w 99"/>
                  <a:gd name="T23" fmla="*/ 69 h 98"/>
                  <a:gd name="T24" fmla="*/ 0 w 99"/>
                  <a:gd name="T25" fmla="*/ 49 h 98"/>
                  <a:gd name="T26" fmla="*/ 4 w 99"/>
                  <a:gd name="T27" fmla="*/ 32 h 98"/>
                  <a:gd name="T28" fmla="*/ 16 w 99"/>
                  <a:gd name="T29" fmla="*/ 16 h 98"/>
                  <a:gd name="T30" fmla="*/ 33 w 99"/>
                  <a:gd name="T31" fmla="*/ 4 h 98"/>
                  <a:gd name="T32" fmla="*/ 49 w 9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8">
                    <a:moveTo>
                      <a:pt x="49" y="0"/>
                    </a:moveTo>
                    <a:lnTo>
                      <a:pt x="70" y="4"/>
                    </a:lnTo>
                    <a:lnTo>
                      <a:pt x="86" y="16"/>
                    </a:lnTo>
                    <a:lnTo>
                      <a:pt x="95" y="32"/>
                    </a:lnTo>
                    <a:lnTo>
                      <a:pt x="99" y="49"/>
                    </a:lnTo>
                    <a:lnTo>
                      <a:pt x="95" y="69"/>
                    </a:lnTo>
                    <a:lnTo>
                      <a:pt x="86" y="82"/>
                    </a:lnTo>
                    <a:lnTo>
                      <a:pt x="70" y="94"/>
                    </a:lnTo>
                    <a:lnTo>
                      <a:pt x="49" y="98"/>
                    </a:lnTo>
                    <a:lnTo>
                      <a:pt x="33" y="94"/>
                    </a:lnTo>
                    <a:lnTo>
                      <a:pt x="16" y="82"/>
                    </a:lnTo>
                    <a:lnTo>
                      <a:pt x="4" y="69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6" y="16"/>
                    </a:lnTo>
                    <a:lnTo>
                      <a:pt x="33" y="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DC6D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4" name="Freeform 629"/>
              <p:cNvSpPr>
                <a:spLocks noChangeArrowheads="1"/>
              </p:cNvSpPr>
              <p:nvPr/>
            </p:nvSpPr>
            <p:spPr bwMode="auto">
              <a:xfrm>
                <a:off x="971600" y="3796497"/>
                <a:ext cx="157163" cy="157163"/>
              </a:xfrm>
              <a:custGeom>
                <a:avLst/>
                <a:gdLst>
                  <a:gd name="T0" fmla="*/ 49 w 99"/>
                  <a:gd name="T1" fmla="*/ 0 h 99"/>
                  <a:gd name="T2" fmla="*/ 70 w 99"/>
                  <a:gd name="T3" fmla="*/ 4 h 99"/>
                  <a:gd name="T4" fmla="*/ 86 w 99"/>
                  <a:gd name="T5" fmla="*/ 17 h 99"/>
                  <a:gd name="T6" fmla="*/ 95 w 99"/>
                  <a:gd name="T7" fmla="*/ 33 h 99"/>
                  <a:gd name="T8" fmla="*/ 99 w 99"/>
                  <a:gd name="T9" fmla="*/ 50 h 99"/>
                  <a:gd name="T10" fmla="*/ 95 w 99"/>
                  <a:gd name="T11" fmla="*/ 70 h 99"/>
                  <a:gd name="T12" fmla="*/ 86 w 99"/>
                  <a:gd name="T13" fmla="*/ 87 h 99"/>
                  <a:gd name="T14" fmla="*/ 70 w 99"/>
                  <a:gd name="T15" fmla="*/ 95 h 99"/>
                  <a:gd name="T16" fmla="*/ 49 w 99"/>
                  <a:gd name="T17" fmla="*/ 99 h 99"/>
                  <a:gd name="T18" fmla="*/ 33 w 99"/>
                  <a:gd name="T19" fmla="*/ 95 h 99"/>
                  <a:gd name="T20" fmla="*/ 16 w 99"/>
                  <a:gd name="T21" fmla="*/ 87 h 99"/>
                  <a:gd name="T22" fmla="*/ 4 w 99"/>
                  <a:gd name="T23" fmla="*/ 70 h 99"/>
                  <a:gd name="T24" fmla="*/ 0 w 99"/>
                  <a:gd name="T25" fmla="*/ 50 h 99"/>
                  <a:gd name="T26" fmla="*/ 4 w 99"/>
                  <a:gd name="T27" fmla="*/ 33 h 99"/>
                  <a:gd name="T28" fmla="*/ 16 w 99"/>
                  <a:gd name="T29" fmla="*/ 17 h 99"/>
                  <a:gd name="T30" fmla="*/ 33 w 99"/>
                  <a:gd name="T31" fmla="*/ 4 h 99"/>
                  <a:gd name="T32" fmla="*/ 49 w 99"/>
                  <a:gd name="T33" fmla="*/ 0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lnTo>
                      <a:pt x="70" y="4"/>
                    </a:lnTo>
                    <a:lnTo>
                      <a:pt x="86" y="17"/>
                    </a:lnTo>
                    <a:lnTo>
                      <a:pt x="95" y="33"/>
                    </a:lnTo>
                    <a:lnTo>
                      <a:pt x="99" y="50"/>
                    </a:lnTo>
                    <a:lnTo>
                      <a:pt x="95" y="70"/>
                    </a:lnTo>
                    <a:lnTo>
                      <a:pt x="86" y="87"/>
                    </a:lnTo>
                    <a:lnTo>
                      <a:pt x="70" y="95"/>
                    </a:lnTo>
                    <a:lnTo>
                      <a:pt x="49" y="99"/>
                    </a:lnTo>
                    <a:lnTo>
                      <a:pt x="33" y="95"/>
                    </a:lnTo>
                    <a:lnTo>
                      <a:pt x="16" y="87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3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DC6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5" name="Line 631"/>
              <p:cNvSpPr>
                <a:spLocks noChangeShapeType="1"/>
              </p:cNvSpPr>
              <p:nvPr/>
            </p:nvSpPr>
            <p:spPr bwMode="auto">
              <a:xfrm>
                <a:off x="1049388" y="3647272"/>
                <a:ext cx="1588" cy="149225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16" name="Line 632"/>
              <p:cNvSpPr>
                <a:spLocks noChangeShapeType="1"/>
              </p:cNvSpPr>
              <p:nvPr/>
            </p:nvSpPr>
            <p:spPr bwMode="auto">
              <a:xfrm>
                <a:off x="1049388" y="4031447"/>
                <a:ext cx="0" cy="306387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17" name="Freeform 633"/>
              <p:cNvSpPr>
                <a:spLocks noChangeArrowheads="1"/>
              </p:cNvSpPr>
              <p:nvPr/>
            </p:nvSpPr>
            <p:spPr bwMode="auto">
              <a:xfrm>
                <a:off x="971600" y="4337834"/>
                <a:ext cx="157163" cy="77788"/>
              </a:xfrm>
              <a:custGeom>
                <a:avLst/>
                <a:gdLst>
                  <a:gd name="T0" fmla="*/ 99 w 99"/>
                  <a:gd name="T1" fmla="*/ 0 h 49"/>
                  <a:gd name="T2" fmla="*/ 0 w 99"/>
                  <a:gd name="T3" fmla="*/ 0 h 49"/>
                  <a:gd name="T4" fmla="*/ 49 w 99"/>
                  <a:gd name="T5" fmla="*/ 49 h 49"/>
                  <a:gd name="T6" fmla="*/ 99 w 99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49">
                    <a:moveTo>
                      <a:pt x="99" y="0"/>
                    </a:moveTo>
                    <a:lnTo>
                      <a:pt x="0" y="0"/>
                    </a:lnTo>
                    <a:lnTo>
                      <a:pt x="49" y="4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DC6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18" name="Group 1865"/>
              <p:cNvGrpSpPr>
                <a:grpSpLocks/>
              </p:cNvGrpSpPr>
              <p:nvPr/>
            </p:nvGrpSpPr>
            <p:grpSpPr bwMode="auto">
              <a:xfrm>
                <a:off x="467544" y="1640673"/>
                <a:ext cx="7632363" cy="2935288"/>
                <a:chOff x="514" y="2167"/>
                <a:chExt cx="5438" cy="1849"/>
              </a:xfrm>
            </p:grpSpPr>
            <p:sp>
              <p:nvSpPr>
                <p:cNvPr id="1019" name="Freeform 1853"/>
                <p:cNvSpPr>
                  <a:spLocks/>
                </p:cNvSpPr>
                <p:nvPr/>
              </p:nvSpPr>
              <p:spPr bwMode="auto">
                <a:xfrm>
                  <a:off x="4788" y="2167"/>
                  <a:ext cx="1164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1502 h 1646"/>
                    <a:gd name="T6" fmla="*/ 391 w 391"/>
                    <a:gd name="T7" fmla="*/ 1502 h 1646"/>
                    <a:gd name="T8" fmla="*/ 193 w 391"/>
                    <a:gd name="T9" fmla="*/ 1646 h 1646"/>
                    <a:gd name="T10" fmla="*/ 0 w 391"/>
                    <a:gd name="T11" fmla="*/ 1502 h 1646"/>
                    <a:gd name="T12" fmla="*/ 99 w 391"/>
                    <a:gd name="T13" fmla="*/ 1502 h 1646"/>
                    <a:gd name="T14" fmla="*/ 99 w 391"/>
                    <a:gd name="T1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9BBB59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1020" name="Group 1809"/>
                <p:cNvGrpSpPr>
                  <a:grpSpLocks/>
                </p:cNvGrpSpPr>
                <p:nvPr/>
              </p:nvGrpSpPr>
              <p:grpSpPr bwMode="auto">
                <a:xfrm>
                  <a:off x="514" y="2212"/>
                  <a:ext cx="2459" cy="1699"/>
                  <a:chOff x="514" y="2212"/>
                  <a:chExt cx="2459" cy="1699"/>
                </a:xfrm>
              </p:grpSpPr>
              <p:sp>
                <p:nvSpPr>
                  <p:cNvPr id="1075" name="Freeform 1609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0 h 390"/>
                      <a:gd name="T6" fmla="*/ 293 w 297"/>
                      <a:gd name="T7" fmla="*/ 189 h 390"/>
                      <a:gd name="T8" fmla="*/ 297 w 297"/>
                      <a:gd name="T9" fmla="*/ 193 h 390"/>
                      <a:gd name="T10" fmla="*/ 293 w 297"/>
                      <a:gd name="T11" fmla="*/ 197 h 390"/>
                      <a:gd name="T12" fmla="*/ 0 w 297"/>
                      <a:gd name="T13" fmla="*/ 390 h 390"/>
                      <a:gd name="T14" fmla="*/ 0 w 297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76" name="Freeform 1610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193 h 390"/>
                      <a:gd name="T6" fmla="*/ 0 w 297"/>
                      <a:gd name="T7" fmla="*/ 0 h 390"/>
                      <a:gd name="T8" fmla="*/ 0 w 297"/>
                      <a:gd name="T9" fmla="*/ 0 h 390"/>
                      <a:gd name="T10" fmla="*/ 293 w 297"/>
                      <a:gd name="T11" fmla="*/ 189 h 390"/>
                      <a:gd name="T12" fmla="*/ 297 w 297"/>
                      <a:gd name="T13" fmla="*/ 193 h 390"/>
                      <a:gd name="T14" fmla="*/ 293 w 297"/>
                      <a:gd name="T15" fmla="*/ 197 h 390"/>
                      <a:gd name="T16" fmla="*/ 0 w 297"/>
                      <a:gd name="T17" fmla="*/ 390 h 390"/>
                      <a:gd name="T18" fmla="*/ 0 w 297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77" name="Freeform 1611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78" name="Freeform 1612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79" name="Line 1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4" y="3427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0" name="Line 1614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1" name="Freeform 1615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0 h 395"/>
                      <a:gd name="T6" fmla="*/ 292 w 296"/>
                      <a:gd name="T7" fmla="*/ 193 h 395"/>
                      <a:gd name="T8" fmla="*/ 296 w 296"/>
                      <a:gd name="T9" fmla="*/ 193 h 395"/>
                      <a:gd name="T10" fmla="*/ 292 w 296"/>
                      <a:gd name="T11" fmla="*/ 197 h 395"/>
                      <a:gd name="T12" fmla="*/ 0 w 296"/>
                      <a:gd name="T13" fmla="*/ 395 h 395"/>
                      <a:gd name="T14" fmla="*/ 0 w 296"/>
                      <a:gd name="T15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2" name="Freeform 1616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193 h 395"/>
                      <a:gd name="T6" fmla="*/ 0 w 296"/>
                      <a:gd name="T7" fmla="*/ 0 h 395"/>
                      <a:gd name="T8" fmla="*/ 0 w 296"/>
                      <a:gd name="T9" fmla="*/ 0 h 395"/>
                      <a:gd name="T10" fmla="*/ 292 w 296"/>
                      <a:gd name="T11" fmla="*/ 193 h 395"/>
                      <a:gd name="T12" fmla="*/ 296 w 296"/>
                      <a:gd name="T13" fmla="*/ 193 h 395"/>
                      <a:gd name="T14" fmla="*/ 292 w 296"/>
                      <a:gd name="T15" fmla="*/ 197 h 395"/>
                      <a:gd name="T16" fmla="*/ 0 w 296"/>
                      <a:gd name="T17" fmla="*/ 395 h 395"/>
                      <a:gd name="T18" fmla="*/ 0 w 296"/>
                      <a:gd name="T19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3" name="Line 1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620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4" name="Line 1618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3521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5" name="Line 1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6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365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1F1A17"/>
                        </a:solidFill>
                        <a:effectLst/>
                        <a:uLnTx/>
                        <a:uFillTx/>
                        <a:latin typeface="Courier New" pitchFamily="49" charset="0"/>
                      </a:rPr>
                      <a:t>+</a:t>
                    </a: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7" name="Rectangle 1621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517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7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1F1A17"/>
                        </a:solidFill>
                        <a:effectLst/>
                        <a:uLnTx/>
                        <a:uFillTx/>
                        <a:latin typeface="Courier New" pitchFamily="49" charset="0"/>
                      </a:rPr>
                      <a:t>-</a:t>
                    </a: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8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89" name="Rectangle 1623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0" name="Line 1624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1" name="Line 1625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2" name="Line 162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3" name="Freeform 1627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4" name="Freeform 1628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5" name="Freeform 162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6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7" name="Rectangle 1631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8" name="Line 1632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099" name="Line 163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0" name="Line 1634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1" name="Freeform 1635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2" name="Freeform 1636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3" name="Freeform 163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4" name="Rectangle 1638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5" name="Rectangle 1639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6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7" name="Line 1641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8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09" name="Freeform 1643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0" name="Freeform 1644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1" name="Freeform 164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2" name="Rectangle 1646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3" name="Rectangle 1647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4" name="Line 1648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5" name="Line 1649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6" name="Freeform 1650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7" name="Freeform 1651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8" name="Freeform 1652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9" name="Line 1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0" name="Freeform 1654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1" name="Freeform 1655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2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3" name="Freeform 1657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0 h 390"/>
                      <a:gd name="T6" fmla="*/ 292 w 296"/>
                      <a:gd name="T7" fmla="*/ 189 h 390"/>
                      <a:gd name="T8" fmla="*/ 296 w 296"/>
                      <a:gd name="T9" fmla="*/ 193 h 390"/>
                      <a:gd name="T10" fmla="*/ 292 w 296"/>
                      <a:gd name="T11" fmla="*/ 197 h 390"/>
                      <a:gd name="T12" fmla="*/ 0 w 296"/>
                      <a:gd name="T13" fmla="*/ 390 h 390"/>
                      <a:gd name="T14" fmla="*/ 0 w 296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4" name="Freeform 1658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193 h 390"/>
                      <a:gd name="T6" fmla="*/ 0 w 296"/>
                      <a:gd name="T7" fmla="*/ 0 h 390"/>
                      <a:gd name="T8" fmla="*/ 0 w 296"/>
                      <a:gd name="T9" fmla="*/ 0 h 390"/>
                      <a:gd name="T10" fmla="*/ 292 w 296"/>
                      <a:gd name="T11" fmla="*/ 189 h 390"/>
                      <a:gd name="T12" fmla="*/ 296 w 296"/>
                      <a:gd name="T13" fmla="*/ 193 h 390"/>
                      <a:gd name="T14" fmla="*/ 292 w 296"/>
                      <a:gd name="T15" fmla="*/ 197 h 390"/>
                      <a:gd name="T16" fmla="*/ 0 w 296"/>
                      <a:gd name="T17" fmla="*/ 390 h 390"/>
                      <a:gd name="T18" fmla="*/ 0 w 296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5" name="Freeform 1659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6" name="Freeform 1660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7" name="Line 1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2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8" name="Line 1662"/>
                  <p:cNvSpPr>
                    <a:spLocks noChangeShapeType="1"/>
                  </p:cNvSpPr>
                  <p:nvPr/>
                </p:nvSpPr>
                <p:spPr bwMode="auto">
                  <a:xfrm>
                    <a:off x="2338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29" name="Rectangle 1663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0" name="Rectangle 1664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1" name="Line 1665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2" name="Line 1666"/>
                  <p:cNvSpPr>
                    <a:spLocks noChangeShapeType="1"/>
                  </p:cNvSpPr>
                  <p:nvPr/>
                </p:nvSpPr>
                <p:spPr bwMode="auto">
                  <a:xfrm>
                    <a:off x="1902" y="245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3" name="Line 166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261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4" name="Freeform 1668"/>
                  <p:cNvSpPr>
                    <a:spLocks/>
                  </p:cNvSpPr>
                  <p:nvPr/>
                </p:nvSpPr>
                <p:spPr bwMode="auto">
                  <a:xfrm>
                    <a:off x="2244" y="2212"/>
                    <a:ext cx="193" cy="49"/>
                  </a:xfrm>
                  <a:custGeom>
                    <a:avLst/>
                    <a:gdLst>
                      <a:gd name="T0" fmla="*/ 0 w 193"/>
                      <a:gd name="T1" fmla="*/ 0 h 49"/>
                      <a:gd name="T2" fmla="*/ 94 w 193"/>
                      <a:gd name="T3" fmla="*/ 49 h 49"/>
                      <a:gd name="T4" fmla="*/ 193 w 193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3" h="49">
                        <a:moveTo>
                          <a:pt x="0" y="0"/>
                        </a:moveTo>
                        <a:lnTo>
                          <a:pt x="94" y="49"/>
                        </a:lnTo>
                        <a:lnTo>
                          <a:pt x="193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5" name="Freeform 1669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6" name="Freeform 1670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7" name="Freeform 1671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8" name="Freeform 1672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39" name="Freeform 1673"/>
                  <p:cNvSpPr>
                    <a:spLocks/>
                  </p:cNvSpPr>
                  <p:nvPr/>
                </p:nvSpPr>
                <p:spPr bwMode="auto">
                  <a:xfrm>
                    <a:off x="1902" y="2261"/>
                    <a:ext cx="243" cy="583"/>
                  </a:xfrm>
                  <a:custGeom>
                    <a:avLst/>
                    <a:gdLst>
                      <a:gd name="T0" fmla="*/ 243 w 243"/>
                      <a:gd name="T1" fmla="*/ 0 h 583"/>
                      <a:gd name="T2" fmla="*/ 0 w 243"/>
                      <a:gd name="T3" fmla="*/ 0 h 583"/>
                      <a:gd name="T4" fmla="*/ 0 w 243"/>
                      <a:gd name="T5" fmla="*/ 583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583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583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0" name="Line 1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7" y="2261"/>
                    <a:ext cx="1" cy="58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1" name="Freeform 1675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2" name="Freeform 1676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3" name="Line 167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4" name="Freeform 1678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5" name="Freeform 1679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6" name="Line 1680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813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7" name="Rectangle 1681"/>
                  <p:cNvSpPr>
                    <a:spLocks noChangeArrowheads="1"/>
                  </p:cNvSpPr>
                  <p:nvPr/>
                </p:nvSpPr>
                <p:spPr bwMode="auto">
                  <a:xfrm>
                    <a:off x="1222" y="3735"/>
                    <a:ext cx="228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1A17"/>
                        </a:solidFill>
                        <a:effectLst/>
                        <a:uLnTx/>
                        <a:uFillTx/>
                        <a:latin typeface="Arial Narrow" pitchFamily="34" charset="0"/>
                      </a:rPr>
                      <a:t>THR</a:t>
                    </a:r>
                    <a:endPara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8" name="Line 1682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3620"/>
                    <a:ext cx="1" cy="19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49" name="Rectangle 1683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0" name="Rectangle 1684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1" name="Line 1685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2" name="Line 1686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3" name="Line 1687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4" name="Freeform 1688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5" name="Freeform 168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6" name="Freeform 1690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7" name="Rectangle 1691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8" name="Rectangl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59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0" name="Line 1694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1" name="Line 1695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2" name="Freeform 1696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3" name="Freeform 169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4" name="Freeform 1698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5" name="Rectangle 1699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6" name="Rectangle 1700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7" name="Line 1701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8" name="Line 1702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9" name="Line 1703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0" name="Freeform 1704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1" name="Freeform 170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2" name="Freeform 1706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3" name="Freeform 1707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4" name="Line 1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5" name="Freeform 1709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6" name="Freeform 1710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7" name="Line 1711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8" name="Line 1723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3426"/>
                    <a:ext cx="58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79" name="Freeform 1724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ysClr val="windowText" lastClr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0" name="Freeform 1725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1" name="Rectangle 172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79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2" name="Rectangle 172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1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3" name="Rectangle 172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32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4" name="Rectangle 17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4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5" name="Rectangle 17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6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6" name="Rectangle 173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8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7" name="Rectangle 173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9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8" name="Rectangle 173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1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89" name="Rectangle 173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34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0" name="Rectangle 173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5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1" name="Rectangle 173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6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2" name="Rectangle 173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8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3" name="Rectangle 173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0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4" name="Rectangle 173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16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5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3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6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53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7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7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8" name="Rectangle 174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8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99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03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0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1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1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4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2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5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3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72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4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8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5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0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6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22"/>
                    <a:ext cx="8" cy="12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7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8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09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0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1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2" name="Rectangle 175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3" name="Rectangle 1758"/>
                  <p:cNvSpPr>
                    <a:spLocks noChangeArrowheads="1"/>
                  </p:cNvSpPr>
                  <p:nvPr/>
                </p:nvSpPr>
                <p:spPr bwMode="auto">
                  <a:xfrm>
                    <a:off x="162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4" name="Rectangle 1759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5" name="Rectangle 17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6" name="Rectangle 1761"/>
                  <p:cNvSpPr>
                    <a:spLocks noChangeArrowheads="1"/>
                  </p:cNvSpPr>
                  <p:nvPr/>
                </p:nvSpPr>
                <p:spPr bwMode="auto">
                  <a:xfrm>
                    <a:off x="167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7" name="Rectangle 1762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8" name="Rectangle 176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19" name="Rectangle 1764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0" name="Rectangle 1765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1" name="Rectangle 1766"/>
                  <p:cNvSpPr>
                    <a:spLocks noChangeArrowheads="1"/>
                  </p:cNvSpPr>
                  <p:nvPr/>
                </p:nvSpPr>
                <p:spPr bwMode="auto">
                  <a:xfrm>
                    <a:off x="176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2" name="Rectangle 1767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3" name="Rectangle 1768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4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5" name="Rectangle 1770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6" name="Rectangle 1771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7" name="Rectangle 1772"/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8" name="Rectangle 1773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9" name="Rectangle 1774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0" name="Rectangle 1775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1" name="Rectangle 1776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2" name="Rectangle 1777"/>
                  <p:cNvSpPr>
                    <a:spLocks noChangeArrowheads="1"/>
                  </p:cNvSpPr>
                  <p:nvPr/>
                </p:nvSpPr>
                <p:spPr bwMode="auto">
                  <a:xfrm>
                    <a:off x="195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3" name="Rectangle 177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4" name="Rectangle 1779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5" name="Rectangle 178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6" name="Rectangle 1781"/>
                  <p:cNvSpPr>
                    <a:spLocks noChangeArrowheads="1"/>
                  </p:cNvSpPr>
                  <p:nvPr/>
                </p:nvSpPr>
                <p:spPr bwMode="auto">
                  <a:xfrm>
                    <a:off x="2017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7" name="Rectangle 1782"/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8" name="Rectangle 1783"/>
                  <p:cNvSpPr>
                    <a:spLocks noChangeArrowheads="1"/>
                  </p:cNvSpPr>
                  <p:nvPr/>
                </p:nvSpPr>
                <p:spPr bwMode="auto">
                  <a:xfrm>
                    <a:off x="205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39" name="Rectangle 1784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0" name="Rectangle 1785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1" name="Rectangle 1786"/>
                  <p:cNvSpPr>
                    <a:spLocks noChangeArrowheads="1"/>
                  </p:cNvSpPr>
                  <p:nvPr/>
                </p:nvSpPr>
                <p:spPr bwMode="auto">
                  <a:xfrm>
                    <a:off x="210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2" name="Rectangle 1787"/>
                  <p:cNvSpPr>
                    <a:spLocks noChangeArrowheads="1"/>
                  </p:cNvSpPr>
                  <p:nvPr/>
                </p:nvSpPr>
                <p:spPr bwMode="auto">
                  <a:xfrm>
                    <a:off x="212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3" name="Rectangle 1788"/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4" name="Rectangle 1789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5" name="Rectangle 1790"/>
                  <p:cNvSpPr>
                    <a:spLocks noChangeArrowheads="1"/>
                  </p:cNvSpPr>
                  <p:nvPr/>
                </p:nvSpPr>
                <p:spPr bwMode="auto">
                  <a:xfrm>
                    <a:off x="217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6" name="Rectangle 1791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7" name="Rectangle 179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8" name="Rectangle 1793"/>
                  <p:cNvSpPr>
                    <a:spLocks noChangeArrowheads="1"/>
                  </p:cNvSpPr>
                  <p:nvPr/>
                </p:nvSpPr>
                <p:spPr bwMode="auto">
                  <a:xfrm>
                    <a:off x="222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49" name="Rectangle 179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0" name="Rectangle 179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1" name="Rectangle 1796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2" name="Rectangle 1797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3" name="Rectangle 1798"/>
                  <p:cNvSpPr>
                    <a:spLocks noChangeArrowheads="1"/>
                  </p:cNvSpPr>
                  <p:nvPr/>
                </p:nvSpPr>
                <p:spPr bwMode="auto">
                  <a:xfrm>
                    <a:off x="231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4" name="Rectangle 1799"/>
                  <p:cNvSpPr>
                    <a:spLocks noChangeArrowheads="1"/>
                  </p:cNvSpPr>
                  <p:nvPr/>
                </p:nvSpPr>
                <p:spPr bwMode="auto">
                  <a:xfrm>
                    <a:off x="233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5" name="Rectangle 1800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3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6" name="Rectangle 1801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5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7" name="Rectangle 1802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7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8" name="Rectangle 1803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8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59" name="Rectangle 1804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0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60" name="Rectangle 1805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24"/>
                    <a:ext cx="8" cy="4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61" name="Rectangle 180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62" name="Rectangle 1807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noFill/>
                  <a:ln w="12700">
                    <a:solidFill>
                      <a:srgbClr val="1F1A17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63" name="Freeform 1808"/>
                  <p:cNvSpPr>
                    <a:spLocks/>
                  </p:cNvSpPr>
                  <p:nvPr/>
                </p:nvSpPr>
                <p:spPr bwMode="auto">
                  <a:xfrm>
                    <a:off x="2631" y="3427"/>
                    <a:ext cx="342" cy="193"/>
                  </a:xfrm>
                  <a:custGeom>
                    <a:avLst/>
                    <a:gdLst>
                      <a:gd name="T0" fmla="*/ 342 w 342"/>
                      <a:gd name="T1" fmla="*/ 94 h 193"/>
                      <a:gd name="T2" fmla="*/ 197 w 342"/>
                      <a:gd name="T3" fmla="*/ 193 h 193"/>
                      <a:gd name="T4" fmla="*/ 0 w 342"/>
                      <a:gd name="T5" fmla="*/ 193 h 193"/>
                      <a:gd name="T6" fmla="*/ 0 w 342"/>
                      <a:gd name="T7" fmla="*/ 0 h 193"/>
                      <a:gd name="T8" fmla="*/ 197 w 342"/>
                      <a:gd name="T9" fmla="*/ 0 h 193"/>
                      <a:gd name="T10" fmla="*/ 342 w 342"/>
                      <a:gd name="T11" fmla="*/ 94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2" h="193">
                        <a:moveTo>
                          <a:pt x="342" y="94"/>
                        </a:moveTo>
                        <a:lnTo>
                          <a:pt x="197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342" y="94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021" name="Freeform 1810"/>
                <p:cNvSpPr>
                  <a:spLocks/>
                </p:cNvSpPr>
                <p:nvPr/>
              </p:nvSpPr>
              <p:spPr bwMode="auto">
                <a:xfrm>
                  <a:off x="2631" y="3427"/>
                  <a:ext cx="342" cy="193"/>
                </a:xfrm>
                <a:custGeom>
                  <a:avLst/>
                  <a:gdLst>
                    <a:gd name="T0" fmla="*/ 342 w 342"/>
                    <a:gd name="T1" fmla="*/ 94 h 193"/>
                    <a:gd name="T2" fmla="*/ 197 w 342"/>
                    <a:gd name="T3" fmla="*/ 193 h 193"/>
                    <a:gd name="T4" fmla="*/ 0 w 342"/>
                    <a:gd name="T5" fmla="*/ 193 h 193"/>
                    <a:gd name="T6" fmla="*/ 0 w 342"/>
                    <a:gd name="T7" fmla="*/ 0 h 193"/>
                    <a:gd name="T8" fmla="*/ 197 w 342"/>
                    <a:gd name="T9" fmla="*/ 0 h 193"/>
                    <a:gd name="T10" fmla="*/ 342 w 342"/>
                    <a:gd name="T11" fmla="*/ 9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2" h="193">
                      <a:moveTo>
                        <a:pt x="342" y="94"/>
                      </a:moveTo>
                      <a:lnTo>
                        <a:pt x="197" y="193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342" y="9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2" name="Line 1811"/>
                <p:cNvSpPr>
                  <a:spLocks noChangeShapeType="1"/>
                </p:cNvSpPr>
                <p:nvPr/>
              </p:nvSpPr>
              <p:spPr bwMode="auto">
                <a:xfrm>
                  <a:off x="2973" y="3521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3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631" y="3444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DAC</a:t>
                  </a: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4" name="Line 1813"/>
                <p:cNvSpPr>
                  <a:spLocks noChangeShapeType="1"/>
                </p:cNvSpPr>
                <p:nvPr/>
              </p:nvSpPr>
              <p:spPr bwMode="auto">
                <a:xfrm flipH="1">
                  <a:off x="2536" y="3521"/>
                  <a:ext cx="95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5" name="Rectangle 1814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6" name="Rectangle 1815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7" name="Rectangle 1816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8" name="Rectangle 1817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29" name="Line 1818"/>
                <p:cNvSpPr>
                  <a:spLocks noChangeShapeType="1"/>
                </p:cNvSpPr>
                <p:nvPr/>
              </p:nvSpPr>
              <p:spPr bwMode="auto">
                <a:xfrm>
                  <a:off x="2437" y="2844"/>
                  <a:ext cx="634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0" name="Line 1819"/>
                <p:cNvSpPr>
                  <a:spLocks noChangeShapeType="1"/>
                </p:cNvSpPr>
                <p:nvPr/>
              </p:nvSpPr>
              <p:spPr bwMode="auto">
                <a:xfrm>
                  <a:off x="3994" y="3234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1" name="Freeform 1820"/>
                <p:cNvSpPr>
                  <a:spLocks/>
                </p:cNvSpPr>
                <p:nvPr/>
              </p:nvSpPr>
              <p:spPr bwMode="auto">
                <a:xfrm>
                  <a:off x="4093" y="3135"/>
                  <a:ext cx="193" cy="50"/>
                </a:xfrm>
                <a:custGeom>
                  <a:avLst/>
                  <a:gdLst>
                    <a:gd name="T0" fmla="*/ 0 w 193"/>
                    <a:gd name="T1" fmla="*/ 0 h 50"/>
                    <a:gd name="T2" fmla="*/ 94 w 193"/>
                    <a:gd name="T3" fmla="*/ 50 h 50"/>
                    <a:gd name="T4" fmla="*/ 193 w 193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50">
                      <a:moveTo>
                        <a:pt x="0" y="0"/>
                      </a:moveTo>
                      <a:lnTo>
                        <a:pt x="94" y="50"/>
                      </a:lnTo>
                      <a:lnTo>
                        <a:pt x="193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2" name="Freeform 1821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3" name="Freeform 1822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4" name="Line 1823"/>
                <p:cNvSpPr>
                  <a:spLocks noChangeShapeType="1"/>
                </p:cNvSpPr>
                <p:nvPr/>
              </p:nvSpPr>
              <p:spPr bwMode="auto">
                <a:xfrm>
                  <a:off x="3994" y="313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5" name="Freeform 1824"/>
                <p:cNvSpPr>
                  <a:spLocks/>
                </p:cNvSpPr>
                <p:nvPr/>
              </p:nvSpPr>
              <p:spPr bwMode="auto">
                <a:xfrm>
                  <a:off x="3895" y="2844"/>
                  <a:ext cx="99" cy="291"/>
                </a:xfrm>
                <a:custGeom>
                  <a:avLst/>
                  <a:gdLst>
                    <a:gd name="T0" fmla="*/ 99 w 99"/>
                    <a:gd name="T1" fmla="*/ 291 h 291"/>
                    <a:gd name="T2" fmla="*/ 99 w 99"/>
                    <a:gd name="T3" fmla="*/ 0 h 291"/>
                    <a:gd name="T4" fmla="*/ 0 w 99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91">
                      <a:moveTo>
                        <a:pt x="99" y="291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6" name="Freeform 1825"/>
                <p:cNvSpPr>
                  <a:spLocks/>
                </p:cNvSpPr>
                <p:nvPr/>
              </p:nvSpPr>
              <p:spPr bwMode="auto">
                <a:xfrm>
                  <a:off x="3895" y="3234"/>
                  <a:ext cx="99" cy="287"/>
                </a:xfrm>
                <a:custGeom>
                  <a:avLst/>
                  <a:gdLst>
                    <a:gd name="T0" fmla="*/ 99 w 99"/>
                    <a:gd name="T1" fmla="*/ 0 h 287"/>
                    <a:gd name="T2" fmla="*/ 99 w 99"/>
                    <a:gd name="T3" fmla="*/ 287 h 287"/>
                    <a:gd name="T4" fmla="*/ 0 w 99"/>
                    <a:gd name="T5" fmla="*/ 287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87">
                      <a:moveTo>
                        <a:pt x="99" y="0"/>
                      </a:moveTo>
                      <a:lnTo>
                        <a:pt x="99" y="287"/>
                      </a:lnTo>
                      <a:lnTo>
                        <a:pt x="0" y="287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7" name="Freeform 1826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0 h 394"/>
                    <a:gd name="T6" fmla="*/ 292 w 296"/>
                    <a:gd name="T7" fmla="*/ 193 h 394"/>
                    <a:gd name="T8" fmla="*/ 296 w 296"/>
                    <a:gd name="T9" fmla="*/ 197 h 394"/>
                    <a:gd name="T10" fmla="*/ 292 w 296"/>
                    <a:gd name="T11" fmla="*/ 201 h 394"/>
                    <a:gd name="T12" fmla="*/ 0 w 296"/>
                    <a:gd name="T13" fmla="*/ 394 h 394"/>
                    <a:gd name="T14" fmla="*/ 0 w 296"/>
                    <a:gd name="T15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8" name="Freeform 1827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197 h 394"/>
                    <a:gd name="T6" fmla="*/ 0 w 296"/>
                    <a:gd name="T7" fmla="*/ 0 h 394"/>
                    <a:gd name="T8" fmla="*/ 0 w 296"/>
                    <a:gd name="T9" fmla="*/ 0 h 394"/>
                    <a:gd name="T10" fmla="*/ 292 w 296"/>
                    <a:gd name="T11" fmla="*/ 193 h 394"/>
                    <a:gd name="T12" fmla="*/ 296 w 296"/>
                    <a:gd name="T13" fmla="*/ 197 h 394"/>
                    <a:gd name="T14" fmla="*/ 292 w 296"/>
                    <a:gd name="T15" fmla="*/ 201 h 394"/>
                    <a:gd name="T16" fmla="*/ 0 w 296"/>
                    <a:gd name="T17" fmla="*/ 394 h 394"/>
                    <a:gd name="T18" fmla="*/ 0 w 296"/>
                    <a:gd name="T19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9" name="Freeform 1828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0" name="Freeform 1829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1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4286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2" name="Line 1831"/>
                <p:cNvSpPr>
                  <a:spLocks noChangeShapeType="1"/>
                </p:cNvSpPr>
                <p:nvPr/>
              </p:nvSpPr>
              <p:spPr bwMode="auto">
                <a:xfrm>
                  <a:off x="4723" y="3185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3" name="Rectangle 1832"/>
                <p:cNvSpPr>
                  <a:spLocks noChangeArrowheads="1"/>
                </p:cNvSpPr>
                <p:nvPr/>
              </p:nvSpPr>
              <p:spPr bwMode="auto">
                <a:xfrm>
                  <a:off x="436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4" name="Rectangle 1833"/>
                <p:cNvSpPr>
                  <a:spLocks noChangeArrowheads="1"/>
                </p:cNvSpPr>
                <p:nvPr/>
              </p:nvSpPr>
              <p:spPr bwMode="auto">
                <a:xfrm>
                  <a:off x="441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5" name="Line 1834"/>
                <p:cNvSpPr>
                  <a:spLocks noChangeShapeType="1"/>
                </p:cNvSpPr>
                <p:nvPr/>
              </p:nvSpPr>
              <p:spPr bwMode="auto">
                <a:xfrm>
                  <a:off x="4430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6" name="Line 1835"/>
                <p:cNvSpPr>
                  <a:spLocks noChangeShapeType="1"/>
                </p:cNvSpPr>
                <p:nvPr/>
              </p:nvSpPr>
              <p:spPr bwMode="auto">
                <a:xfrm>
                  <a:off x="4286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7" name="Line 1836"/>
                <p:cNvSpPr>
                  <a:spLocks noChangeShapeType="1"/>
                </p:cNvSpPr>
                <p:nvPr/>
              </p:nvSpPr>
              <p:spPr bwMode="auto">
                <a:xfrm>
                  <a:off x="4529" y="2602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8" name="Freeform 1837"/>
                <p:cNvSpPr>
                  <a:spLocks/>
                </p:cNvSpPr>
                <p:nvPr/>
              </p:nvSpPr>
              <p:spPr bwMode="auto">
                <a:xfrm>
                  <a:off x="4628" y="2553"/>
                  <a:ext cx="193" cy="49"/>
                </a:xfrm>
                <a:custGeom>
                  <a:avLst/>
                  <a:gdLst>
                    <a:gd name="T0" fmla="*/ 0 w 193"/>
                    <a:gd name="T1" fmla="*/ 0 h 49"/>
                    <a:gd name="T2" fmla="*/ 95 w 193"/>
                    <a:gd name="T3" fmla="*/ 49 h 49"/>
                    <a:gd name="T4" fmla="*/ 193 w 19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49">
                      <a:moveTo>
                        <a:pt x="0" y="0"/>
                      </a:moveTo>
                      <a:lnTo>
                        <a:pt x="95" y="49"/>
                      </a:lnTo>
                      <a:lnTo>
                        <a:pt x="193" y="49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49" name="Freeform 1838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0" name="Freeform 1839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1" name="Freeform 1840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2" name="Freeform 1841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3" name="Freeform 1842"/>
                <p:cNvSpPr>
                  <a:spLocks/>
                </p:cNvSpPr>
                <p:nvPr/>
              </p:nvSpPr>
              <p:spPr bwMode="auto">
                <a:xfrm>
                  <a:off x="4286" y="2602"/>
                  <a:ext cx="243" cy="583"/>
                </a:xfrm>
                <a:custGeom>
                  <a:avLst/>
                  <a:gdLst>
                    <a:gd name="T0" fmla="*/ 243 w 243"/>
                    <a:gd name="T1" fmla="*/ 0 h 583"/>
                    <a:gd name="T2" fmla="*/ 0 w 243"/>
                    <a:gd name="T3" fmla="*/ 0 h 583"/>
                    <a:gd name="T4" fmla="*/ 0 w 243"/>
                    <a:gd name="T5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" h="583">
                      <a:moveTo>
                        <a:pt x="243" y="0"/>
                      </a:moveTo>
                      <a:lnTo>
                        <a:pt x="0" y="0"/>
                      </a:lnTo>
                      <a:lnTo>
                        <a:pt x="0" y="583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4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4821" y="2602"/>
                  <a:ext cx="1" cy="583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5" name="Freeform 1844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6" name="Freeform 1845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7" name="Line 1846"/>
                <p:cNvSpPr>
                  <a:spLocks noChangeShapeType="1"/>
                </p:cNvSpPr>
                <p:nvPr/>
              </p:nvSpPr>
              <p:spPr bwMode="auto">
                <a:xfrm>
                  <a:off x="4529" y="2795"/>
                  <a:ext cx="292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8" name="Rectangle 1847"/>
                <p:cNvSpPr>
                  <a:spLocks noChangeArrowheads="1"/>
                </p:cNvSpPr>
                <p:nvPr/>
              </p:nvSpPr>
              <p:spPr bwMode="auto">
                <a:xfrm>
                  <a:off x="2194" y="3349"/>
                  <a:ext cx="231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SW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9" name="Rectangle 1848"/>
                <p:cNvSpPr>
                  <a:spLocks noChangeArrowheads="1"/>
                </p:cNvSpPr>
                <p:nvPr/>
              </p:nvSpPr>
              <p:spPr bwMode="auto">
                <a:xfrm>
                  <a:off x="2194" y="3505"/>
                  <a:ext cx="34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CTRL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0" name="Rectangle 1849"/>
                <p:cNvSpPr>
                  <a:spLocks noChangeArrowheads="1"/>
                </p:cNvSpPr>
                <p:nvPr/>
              </p:nvSpPr>
              <p:spPr bwMode="auto">
                <a:xfrm>
                  <a:off x="3117" y="2766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Analog </a:t>
                  </a:r>
                  <a:r>
                    <a:rPr kumimoji="0" lang="de-DE" sz="1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Mem</a:t>
                  </a: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1" name="Rectangle 1850"/>
                <p:cNvSpPr>
                  <a:spLocks noChangeArrowheads="1"/>
                </p:cNvSpPr>
                <p:nvPr/>
              </p:nvSpPr>
              <p:spPr bwMode="auto">
                <a:xfrm>
                  <a:off x="3117" y="3444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Analog </a:t>
                  </a:r>
                  <a:r>
                    <a:rPr kumimoji="0" lang="de-DE" sz="1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Mem</a:t>
                  </a: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2" name="Rectangle 1851"/>
                <p:cNvSpPr>
                  <a:spLocks noChangeArrowheads="1"/>
                </p:cNvSpPr>
                <p:nvPr/>
              </p:nvSpPr>
              <p:spPr bwMode="auto">
                <a:xfrm>
                  <a:off x="2145" y="2959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CDS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3" name="Rectangle 1852"/>
                <p:cNvSpPr>
                  <a:spLocks noChangeArrowheads="1"/>
                </p:cNvSpPr>
                <p:nvPr/>
              </p:nvSpPr>
              <p:spPr bwMode="auto">
                <a:xfrm>
                  <a:off x="4335" y="3394"/>
                  <a:ext cx="427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RO Amp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4" name="Freeform 1854"/>
                <p:cNvSpPr>
                  <a:spLocks/>
                </p:cNvSpPr>
                <p:nvPr/>
              </p:nvSpPr>
              <p:spPr bwMode="auto">
                <a:xfrm>
                  <a:off x="4802" y="2167"/>
                  <a:ext cx="1150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0 h 1646"/>
                    <a:gd name="T6" fmla="*/ 292 w 391"/>
                    <a:gd name="T7" fmla="*/ 0 h 1646"/>
                    <a:gd name="T8" fmla="*/ 292 w 391"/>
                    <a:gd name="T9" fmla="*/ 1502 h 1646"/>
                    <a:gd name="T10" fmla="*/ 391 w 391"/>
                    <a:gd name="T11" fmla="*/ 1502 h 1646"/>
                    <a:gd name="T12" fmla="*/ 391 w 391"/>
                    <a:gd name="T13" fmla="*/ 1502 h 1646"/>
                    <a:gd name="T14" fmla="*/ 391 w 391"/>
                    <a:gd name="T15" fmla="*/ 1502 h 1646"/>
                    <a:gd name="T16" fmla="*/ 193 w 391"/>
                    <a:gd name="T17" fmla="*/ 1646 h 1646"/>
                    <a:gd name="T18" fmla="*/ 193 w 391"/>
                    <a:gd name="T19" fmla="*/ 1646 h 1646"/>
                    <a:gd name="T20" fmla="*/ 193 w 391"/>
                    <a:gd name="T21" fmla="*/ 1646 h 1646"/>
                    <a:gd name="T22" fmla="*/ 0 w 391"/>
                    <a:gd name="T23" fmla="*/ 1502 h 1646"/>
                    <a:gd name="T24" fmla="*/ 0 w 391"/>
                    <a:gd name="T25" fmla="*/ 1502 h 1646"/>
                    <a:gd name="T26" fmla="*/ 0 w 391"/>
                    <a:gd name="T27" fmla="*/ 1502 h 1646"/>
                    <a:gd name="T28" fmla="*/ 99 w 391"/>
                    <a:gd name="T29" fmla="*/ 1502 h 1646"/>
                    <a:gd name="T30" fmla="*/ 99 w 391"/>
                    <a:gd name="T31" fmla="*/ 0 h 1646"/>
                    <a:gd name="T32" fmla="*/ 99 w 391"/>
                    <a:gd name="T33" fmla="*/ 0 h 1646"/>
                    <a:gd name="T34" fmla="*/ 99 w 391"/>
                    <a:gd name="T3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5" name="Line 1855"/>
                <p:cNvSpPr>
                  <a:spLocks noChangeShapeType="1"/>
                </p:cNvSpPr>
                <p:nvPr/>
              </p:nvSpPr>
              <p:spPr bwMode="auto">
                <a:xfrm>
                  <a:off x="4821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6" name="Freeform 1856"/>
                <p:cNvSpPr>
                  <a:spLocks/>
                </p:cNvSpPr>
                <p:nvPr/>
              </p:nvSpPr>
              <p:spPr bwMode="auto">
                <a:xfrm>
                  <a:off x="4920" y="3135"/>
                  <a:ext cx="194" cy="50"/>
                </a:xfrm>
                <a:custGeom>
                  <a:avLst/>
                  <a:gdLst>
                    <a:gd name="T0" fmla="*/ 0 w 194"/>
                    <a:gd name="T1" fmla="*/ 0 h 50"/>
                    <a:gd name="T2" fmla="*/ 95 w 194"/>
                    <a:gd name="T3" fmla="*/ 50 h 50"/>
                    <a:gd name="T4" fmla="*/ 194 w 194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" h="50">
                      <a:moveTo>
                        <a:pt x="0" y="0"/>
                      </a:moveTo>
                      <a:lnTo>
                        <a:pt x="95" y="50"/>
                      </a:lnTo>
                      <a:lnTo>
                        <a:pt x="194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7" name="Freeform 1857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8" name="Freeform 1858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9" name="Rectangle 1859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945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0" name="Rectangle 1860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861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1" name="Rectangle 1861"/>
                <p:cNvSpPr>
                  <a:spLocks noChangeArrowheads="1"/>
                </p:cNvSpPr>
                <p:nvPr/>
              </p:nvSpPr>
              <p:spPr bwMode="auto">
                <a:xfrm rot="16200000">
                  <a:off x="5182" y="2803"/>
                  <a:ext cx="8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F1A17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 </a:t>
                  </a: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2" name="Rectangle 1862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748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3" name="Rectangle 1863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680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4" name="Rectangle 1864"/>
                <p:cNvSpPr>
                  <a:spLocks noChangeArrowheads="1"/>
                </p:cNvSpPr>
                <p:nvPr/>
              </p:nvSpPr>
              <p:spPr bwMode="auto">
                <a:xfrm rot="16200000">
                  <a:off x="5222" y="261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  <p:sp>
        <p:nvSpPr>
          <p:cNvPr id="1264" name="Oval 1510"/>
          <p:cNvSpPr>
            <a:spLocks noChangeArrowheads="1"/>
          </p:cNvSpPr>
          <p:nvPr/>
        </p:nvSpPr>
        <p:spPr bwMode="auto">
          <a:xfrm>
            <a:off x="11060597" y="2393411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65" name="Oval 1511"/>
          <p:cNvSpPr>
            <a:spLocks noChangeArrowheads="1"/>
          </p:cNvSpPr>
          <p:nvPr/>
        </p:nvSpPr>
        <p:spPr bwMode="auto">
          <a:xfrm>
            <a:off x="11060597" y="3474498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 sz="24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266" name="Group 4"/>
          <p:cNvGrpSpPr/>
          <p:nvPr/>
        </p:nvGrpSpPr>
        <p:grpSpPr>
          <a:xfrm>
            <a:off x="10412525" y="1601248"/>
            <a:ext cx="900814" cy="3240088"/>
            <a:chOff x="7343346" y="1812917"/>
            <a:chExt cx="900814" cy="3240088"/>
          </a:xfrm>
        </p:grpSpPr>
        <p:sp>
          <p:nvSpPr>
            <p:cNvPr id="1267" name="Line 1499"/>
            <p:cNvSpPr>
              <a:spLocks noChangeShapeType="1"/>
            </p:cNvSpPr>
            <p:nvPr/>
          </p:nvSpPr>
          <p:spPr bwMode="auto">
            <a:xfrm>
              <a:off x="7537021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8" name="Oval 1500"/>
            <p:cNvSpPr>
              <a:spLocks noChangeArrowheads="1"/>
            </p:cNvSpPr>
            <p:nvPr/>
          </p:nvSpPr>
          <p:spPr bwMode="auto">
            <a:xfrm>
              <a:off x="7486221" y="2101842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269" name="Oval 1501"/>
            <p:cNvSpPr>
              <a:spLocks noChangeArrowheads="1"/>
            </p:cNvSpPr>
            <p:nvPr/>
          </p:nvSpPr>
          <p:spPr bwMode="auto">
            <a:xfrm>
              <a:off x="7486221" y="3182930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270" name="Line 1516"/>
            <p:cNvSpPr>
              <a:spLocks noChangeShapeType="1"/>
            </p:cNvSpPr>
            <p:nvPr/>
          </p:nvSpPr>
          <p:spPr bwMode="auto">
            <a:xfrm>
              <a:off x="8028384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1" name="AutoShape 1518"/>
            <p:cNvSpPr>
              <a:spLocks noChangeArrowheads="1"/>
            </p:cNvSpPr>
            <p:nvPr/>
          </p:nvSpPr>
          <p:spPr bwMode="auto">
            <a:xfrm flipV="1">
              <a:off x="7343346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272" name="AutoShape 1519"/>
            <p:cNvSpPr>
              <a:spLocks noChangeArrowheads="1"/>
            </p:cNvSpPr>
            <p:nvPr/>
          </p:nvSpPr>
          <p:spPr bwMode="auto">
            <a:xfrm flipV="1">
              <a:off x="7812360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sp>
        <p:nvSpPr>
          <p:cNvPr id="1276" name="TextBox 6"/>
          <p:cNvSpPr txBox="1"/>
          <p:nvPr/>
        </p:nvSpPr>
        <p:spPr>
          <a:xfrm>
            <a:off x="11276621" y="1643315"/>
            <a:ext cx="665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>
                <a:solidFill>
                  <a:prstClr val="black"/>
                </a:solidFill>
                <a:latin typeface="Calibri"/>
              </a:rPr>
              <a:t>…</a:t>
            </a:r>
            <a:endParaRPr lang="de-DE" sz="4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7" name="TextBox 331"/>
          <p:cNvSpPr txBox="1"/>
          <p:nvPr/>
        </p:nvSpPr>
        <p:spPr>
          <a:xfrm>
            <a:off x="11313339" y="4293707"/>
            <a:ext cx="1169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000" b="1" dirty="0">
                <a:solidFill>
                  <a:prstClr val="black"/>
                </a:solidFill>
                <a:latin typeface="Calibri"/>
              </a:rPr>
              <a:t>…</a:t>
            </a:r>
            <a:endParaRPr lang="de-DE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8" name="TextBox 8"/>
          <p:cNvSpPr txBox="1"/>
          <p:nvPr/>
        </p:nvSpPr>
        <p:spPr>
          <a:xfrm rot="-5400000">
            <a:off x="9774792" y="2762914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Read Out bus 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79" name="Group 271"/>
          <p:cNvGrpSpPr/>
          <p:nvPr/>
        </p:nvGrpSpPr>
        <p:grpSpPr>
          <a:xfrm>
            <a:off x="10772565" y="5236192"/>
            <a:ext cx="792162" cy="1221501"/>
            <a:chOff x="7579605" y="5447861"/>
            <a:chExt cx="792162" cy="1221501"/>
          </a:xfrm>
        </p:grpSpPr>
        <p:sp>
          <p:nvSpPr>
            <p:cNvPr id="1280" name="Line 1585"/>
            <p:cNvSpPr>
              <a:spLocks noChangeShapeType="1"/>
            </p:cNvSpPr>
            <p:nvPr/>
          </p:nvSpPr>
          <p:spPr bwMode="auto">
            <a:xfrm rot="5400000">
              <a:off x="7887119" y="5536428"/>
              <a:ext cx="177134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1" name="Line 1660"/>
            <p:cNvSpPr>
              <a:spLocks noChangeShapeType="1"/>
            </p:cNvSpPr>
            <p:nvPr/>
          </p:nvSpPr>
          <p:spPr bwMode="auto">
            <a:xfrm rot="5400000">
              <a:off x="7794421" y="6268381"/>
              <a:ext cx="801961" cy="1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2" name="Line 1661"/>
            <p:cNvSpPr>
              <a:spLocks noChangeShapeType="1"/>
            </p:cNvSpPr>
            <p:nvPr/>
          </p:nvSpPr>
          <p:spPr bwMode="auto">
            <a:xfrm rot="5400000" flipV="1">
              <a:off x="7373833" y="6268050"/>
              <a:ext cx="801961" cy="663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3" name="AutoShape 1659"/>
            <p:cNvSpPr>
              <a:spLocks noChangeArrowheads="1"/>
            </p:cNvSpPr>
            <p:nvPr/>
          </p:nvSpPr>
          <p:spPr bwMode="auto">
            <a:xfrm rot="10800000">
              <a:off x="7579605" y="5610748"/>
              <a:ext cx="792162" cy="574675"/>
            </a:xfrm>
            <a:prstGeom prst="triangle">
              <a:avLst>
                <a:gd name="adj" fmla="val 50000"/>
              </a:avLst>
            </a:prstGeom>
            <a:solidFill>
              <a:sysClr val="window" lastClr="FFFFFF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sp>
        <p:nvSpPr>
          <p:cNvPr id="1284" name="Textfeld 653"/>
          <p:cNvSpPr txBox="1"/>
          <p:nvPr/>
        </p:nvSpPr>
        <p:spPr>
          <a:xfrm>
            <a:off x="10555400" y="854784"/>
            <a:ext cx="189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Pixel matrix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35861" y="1085616"/>
            <a:ext cx="0" cy="363952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Textplatzhalter 7"/>
          <p:cNvSpPr txBox="1">
            <a:spLocks/>
          </p:cNvSpPr>
          <p:nvPr/>
        </p:nvSpPr>
        <p:spPr>
          <a:xfrm>
            <a:off x="335979" y="1190144"/>
            <a:ext cx="3455765" cy="411106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AGIPD ASIC</a:t>
            </a:r>
          </a:p>
          <a:p>
            <a:r>
              <a:rPr lang="en-US" dirty="0"/>
              <a:t>Developed by DESY and PSI</a:t>
            </a:r>
          </a:p>
          <a:p>
            <a:r>
              <a:rPr lang="en-US" dirty="0"/>
              <a:t>Adaptive gain integrating amplifier </a:t>
            </a:r>
          </a:p>
          <a:p>
            <a:pPr lvl="1"/>
            <a:r>
              <a:rPr lang="en-US" dirty="0"/>
              <a:t>Single 12 </a:t>
            </a:r>
            <a:r>
              <a:rPr lang="en-US" dirty="0" err="1"/>
              <a:t>keV</a:t>
            </a:r>
            <a:r>
              <a:rPr lang="en-US" dirty="0"/>
              <a:t> photon sensitive</a:t>
            </a:r>
          </a:p>
          <a:p>
            <a:pPr lvl="1"/>
            <a:r>
              <a:rPr lang="en-US" dirty="0"/>
              <a:t>Maximum signal 10</a:t>
            </a:r>
            <a:r>
              <a:rPr lang="en-US" baseline="30000" dirty="0"/>
              <a:t>4</a:t>
            </a:r>
            <a:r>
              <a:rPr lang="en-US" dirty="0"/>
              <a:t> photons</a:t>
            </a:r>
          </a:p>
          <a:p>
            <a:r>
              <a:rPr lang="en-US" dirty="0"/>
              <a:t>4.5 MHz frame rate</a:t>
            </a:r>
          </a:p>
          <a:p>
            <a:pPr lvl="1"/>
            <a:r>
              <a:rPr lang="en-US" dirty="0"/>
              <a:t>Analog memory pipeline</a:t>
            </a:r>
          </a:p>
          <a:p>
            <a:pPr lvl="1"/>
            <a:r>
              <a:rPr lang="en-US" dirty="0"/>
              <a:t>352 images</a:t>
            </a:r>
          </a:p>
          <a:p>
            <a:r>
              <a:rPr lang="en-US" dirty="0"/>
              <a:t>Radiation-hard design (10 </a:t>
            </a:r>
            <a:r>
              <a:rPr lang="en-US" dirty="0" err="1"/>
              <a:t>MGy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</a:t>
            </a:r>
            <a:r>
              <a:rPr lang="en-US" dirty="0" err="1"/>
              <a:t>Eu.XFEL</a:t>
            </a:r>
            <a:r>
              <a:rPr lang="en-US" dirty="0"/>
              <a:t> challenge: AGIPD ASIC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Ultrafast X-ray imager</a:t>
            </a:r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335979" y="1190144"/>
            <a:ext cx="3455765" cy="411106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AGIPD ASIC</a:t>
            </a:r>
          </a:p>
          <a:p>
            <a:r>
              <a:rPr lang="en-US" dirty="0"/>
              <a:t>Developed by DESY and PSI</a:t>
            </a:r>
          </a:p>
          <a:p>
            <a:r>
              <a:rPr lang="en-US" dirty="0"/>
              <a:t>Adaptive gain integrating amplifier </a:t>
            </a:r>
          </a:p>
          <a:p>
            <a:pPr lvl="1"/>
            <a:r>
              <a:rPr lang="en-US" dirty="0"/>
              <a:t>Single 12 </a:t>
            </a:r>
            <a:r>
              <a:rPr lang="en-US" dirty="0" err="1"/>
              <a:t>keV</a:t>
            </a:r>
            <a:r>
              <a:rPr lang="en-US" dirty="0"/>
              <a:t> photon sensitive</a:t>
            </a:r>
          </a:p>
          <a:p>
            <a:pPr lvl="1"/>
            <a:r>
              <a:rPr lang="en-US" dirty="0"/>
              <a:t>Maximum signal 10</a:t>
            </a:r>
            <a:r>
              <a:rPr lang="en-US" baseline="30000" dirty="0"/>
              <a:t>4</a:t>
            </a:r>
            <a:r>
              <a:rPr lang="en-US" dirty="0"/>
              <a:t> photons</a:t>
            </a:r>
          </a:p>
          <a:p>
            <a:r>
              <a:rPr lang="en-US" dirty="0"/>
              <a:t>4.5 MHz frame rate</a:t>
            </a:r>
          </a:p>
          <a:p>
            <a:pPr lvl="1"/>
            <a:r>
              <a:rPr lang="en-US" dirty="0"/>
              <a:t>Analog memory pipeline</a:t>
            </a:r>
          </a:p>
          <a:p>
            <a:pPr lvl="1"/>
            <a:r>
              <a:rPr lang="en-US" dirty="0"/>
              <a:t>352 images</a:t>
            </a:r>
          </a:p>
          <a:p>
            <a:r>
              <a:rPr lang="en-US" dirty="0"/>
              <a:t>Radiation-hard design (10 </a:t>
            </a:r>
            <a:r>
              <a:rPr lang="en-US" dirty="0" err="1"/>
              <a:t>MGy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29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035" y="1989346"/>
            <a:ext cx="463763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Grafik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6" t="17651" r="17526" b="2953"/>
          <a:stretch>
            <a:fillRect/>
          </a:stretch>
        </p:blipFill>
        <p:spPr bwMode="auto">
          <a:xfrm>
            <a:off x="3906635" y="1847478"/>
            <a:ext cx="3433336" cy="40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808" y="1212329"/>
            <a:ext cx="705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Imaging the direct </a:t>
            </a:r>
            <a:r>
              <a:rPr lang="en-US" sz="2400" b="1" dirty="0" smtClean="0"/>
              <a:t>X-ray beam </a:t>
            </a:r>
            <a:r>
              <a:rPr lang="en-US" sz="2400" b="1" dirty="0"/>
              <a:t>at PETRA-III </a:t>
            </a:r>
            <a:r>
              <a:rPr lang="en-US" sz="2400" b="1" dirty="0" smtClean="0"/>
              <a:t>P10</a:t>
            </a:r>
            <a:endParaRPr lang="de-DE" sz="2400" b="1" dirty="0" err="1"/>
          </a:p>
        </p:txBody>
      </p:sp>
    </p:spTree>
    <p:extLst>
      <p:ext uri="{BB962C8B-B14F-4D97-AF65-F5344CB8AC3E}">
        <p14:creationId xmlns:p14="http://schemas.microsoft.com/office/powerpoint/2010/main" val="17667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digitization and high-speed readout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ASICS and Sensors  | David Pennicard  |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335979" y="1190144"/>
            <a:ext cx="7416205" cy="504716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In-ASIC digitization of data – increasing detector speeds</a:t>
            </a:r>
          </a:p>
          <a:p>
            <a:r>
              <a:rPr lang="en-US" dirty="0"/>
              <a:t>In-pixel ADC for DSSC (soft X-ray detector for XFEL)</a:t>
            </a:r>
          </a:p>
          <a:p>
            <a:pPr lvl="1"/>
            <a:r>
              <a:rPr lang="en-US" dirty="0"/>
              <a:t>Digitization of images at 4.5 MHz</a:t>
            </a:r>
          </a:p>
          <a:p>
            <a:r>
              <a:rPr lang="en-US" dirty="0"/>
              <a:t>Digital front-end for </a:t>
            </a:r>
            <a:r>
              <a:rPr lang="en-US" dirty="0" err="1"/>
              <a:t>SiPMs</a:t>
            </a:r>
            <a:endParaRPr lang="en-US" dirty="0"/>
          </a:p>
          <a:p>
            <a:pPr lvl="1"/>
            <a:r>
              <a:rPr lang="en-US" dirty="0"/>
              <a:t>77 </a:t>
            </a:r>
            <a:r>
              <a:rPr lang="en-US" dirty="0" err="1"/>
              <a:t>ps</a:t>
            </a:r>
            <a:r>
              <a:rPr lang="en-US" dirty="0"/>
              <a:t> TDC bin, 3 MHz frame rate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Future plans – high-speed detectors</a:t>
            </a:r>
          </a:p>
          <a:p>
            <a:r>
              <a:rPr lang="en-US" dirty="0"/>
              <a:t>Fast digitization of data </a:t>
            </a:r>
            <a:r>
              <a:rPr lang="en-US" dirty="0" smtClean="0"/>
              <a:t>on-chip[further improvement]</a:t>
            </a:r>
            <a:endParaRPr lang="en-US" dirty="0"/>
          </a:p>
          <a:p>
            <a:r>
              <a:rPr lang="en-US" dirty="0"/>
              <a:t>High-speed off-chip drivers</a:t>
            </a:r>
          </a:p>
          <a:p>
            <a:r>
              <a:rPr lang="en-US" i="1" dirty="0"/>
              <a:t>Improved off-chip interconnect, e.g. TSV</a:t>
            </a:r>
          </a:p>
          <a:p>
            <a:r>
              <a:rPr lang="en-US" i="1" dirty="0"/>
              <a:t>High-speed DAQ </a:t>
            </a:r>
          </a:p>
          <a:p>
            <a:r>
              <a:rPr lang="en-US" i="1" dirty="0"/>
              <a:t>Computing for data reception, calibration etc.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888955"/>
            <a:ext cx="2988598" cy="27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fe.desy.de/sites2009/site_fe/content/e5/e6/e116415/e116421/e116650/DAMC02-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37" y="4173620"/>
            <a:ext cx="3137222" cy="22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pennica\ownCloud\Marketing\Pictures\Pictures T Baering\baeDesy061014-0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79" y="4653136"/>
            <a:ext cx="3143136" cy="10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404" y="162880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DSSC pixel layout</a:t>
            </a:r>
            <a:endParaRPr lang="de-DE" sz="1600" b="1" dirty="0" err="1"/>
          </a:p>
        </p:txBody>
      </p:sp>
      <p:sp>
        <p:nvSpPr>
          <p:cNvPr id="14" name="TextBox 13"/>
          <p:cNvSpPr txBox="1"/>
          <p:nvPr/>
        </p:nvSpPr>
        <p:spPr>
          <a:xfrm>
            <a:off x="7500421" y="3985829"/>
            <a:ext cx="3960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 speed readout and µTCA cards</a:t>
            </a:r>
            <a:endParaRPr lang="de-DE" sz="1600" b="1" dirty="0" err="1"/>
          </a:p>
        </p:txBody>
      </p:sp>
    </p:spTree>
    <p:extLst>
      <p:ext uri="{BB962C8B-B14F-4D97-AF65-F5344CB8AC3E}">
        <p14:creationId xmlns:p14="http://schemas.microsoft.com/office/powerpoint/2010/main" val="30765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Radiation-hard silicon sensors for LHC upgrades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Detector characterization with the DESY </a:t>
            </a:r>
            <a:r>
              <a:rPr lang="en-US" dirty="0" err="1"/>
              <a:t>testbeam</a:t>
            </a:r>
            <a:endParaRPr lang="en-US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07368" y="1234918"/>
            <a:ext cx="615488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Testbeam</a:t>
            </a:r>
            <a:r>
              <a:rPr lang="en-US" dirty="0"/>
              <a:t> provides 1-6 GeV electrons</a:t>
            </a:r>
          </a:p>
          <a:p>
            <a:r>
              <a:rPr lang="en-US" dirty="0"/>
              <a:t>Sensors irradiated with protons and neutrons</a:t>
            </a:r>
          </a:p>
          <a:p>
            <a:r>
              <a:rPr lang="en-US" dirty="0"/>
              <a:t>Charge collection studies:</a:t>
            </a:r>
          </a:p>
          <a:p>
            <a:pPr lvl="1"/>
            <a:r>
              <a:rPr lang="en-US" dirty="0"/>
              <a:t>Increase bias voltage during lifetime </a:t>
            </a:r>
            <a:endParaRPr lang="en-US" dirty="0" smtClean="0"/>
          </a:p>
          <a:p>
            <a:pPr lvl="1"/>
            <a:r>
              <a:rPr lang="en-US" dirty="0" smtClean="0"/>
              <a:t>Signal </a:t>
            </a:r>
            <a:r>
              <a:rPr lang="en-US" dirty="0"/>
              <a:t>to Noise: Sufficient at the end of HL-LHC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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519780"/>
            <a:ext cx="5336398" cy="379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0035608" y="1269389"/>
            <a:ext cx="0" cy="308822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1474" y="3225263"/>
            <a:ext cx="485253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46729" y="1234918"/>
            <a:ext cx="3043052" cy="52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Atlas Strip Sensor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4658" y="3124816"/>
            <a:ext cx="6467592" cy="2636065"/>
            <a:chOff x="5531928" y="-27384"/>
            <a:chExt cx="6756760" cy="2735698"/>
          </a:xfrm>
        </p:grpSpPr>
        <p:pic>
          <p:nvPicPr>
            <p:cNvPr id="15" name="Bild 12"/>
            <p:cNvPicPr/>
            <p:nvPr/>
          </p:nvPicPr>
          <p:blipFill>
            <a:blip r:embed="rId4"/>
            <a:srcRect t="4810"/>
            <a:stretch/>
          </p:blipFill>
          <p:spPr>
            <a:xfrm>
              <a:off x="5590080" y="614520"/>
              <a:ext cx="6409440" cy="162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Bild 2" descr="IMG_20170512_103850.jpg"/>
            <p:cNvPicPr>
              <a:picLocks noChangeAspect="1"/>
            </p:cNvPicPr>
            <p:nvPr/>
          </p:nvPicPr>
          <p:blipFill rotWithShape="1">
            <a:blip r:embed="rId5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" t="29284" r="582" b="20288"/>
            <a:stretch/>
          </p:blipFill>
          <p:spPr>
            <a:xfrm>
              <a:off x="5531928" y="-27384"/>
              <a:ext cx="6756760" cy="2735698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95A1C04-1E54-46B0-9595-5978C1A996F6}"/>
              </a:ext>
            </a:extLst>
          </p:cNvPr>
          <p:cNvSpPr txBox="1"/>
          <p:nvPr/>
        </p:nvSpPr>
        <p:spPr>
          <a:xfrm>
            <a:off x="5292949" y="4845776"/>
            <a:ext cx="14125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Electron</a:t>
            </a:r>
            <a:r>
              <a:rPr lang="de-DE" sz="1200" dirty="0"/>
              <a:t> </a:t>
            </a:r>
            <a:r>
              <a:rPr lang="de-DE" sz="1200" dirty="0" err="1"/>
              <a:t>energy</a:t>
            </a:r>
            <a:endParaRPr lang="de-DE" sz="1200" dirty="0"/>
          </a:p>
          <a:p>
            <a:r>
              <a:rPr lang="de-DE" sz="1200" dirty="0"/>
              <a:t>1-6 </a:t>
            </a:r>
            <a:r>
              <a:rPr lang="de-DE" sz="1200" dirty="0" err="1"/>
              <a:t>GeV</a:t>
            </a:r>
            <a:r>
              <a:rPr lang="de-DE" sz="1200" dirty="0"/>
              <a:t> (</a:t>
            </a:r>
            <a:r>
              <a:rPr lang="de-DE" sz="1200" dirty="0" err="1"/>
              <a:t>tunable</a:t>
            </a:r>
            <a:r>
              <a:rPr lang="de-DE" sz="1400" dirty="0"/>
              <a:t>)</a:t>
            </a:r>
            <a:endParaRPr lang="en-GB" sz="1400" dirty="0" err="1"/>
          </a:p>
        </p:txBody>
      </p:sp>
      <p:sp>
        <p:nvSpPr>
          <p:cNvPr id="4" name="TextBox 3"/>
          <p:cNvSpPr txBox="1"/>
          <p:nvPr/>
        </p:nvSpPr>
        <p:spPr>
          <a:xfrm>
            <a:off x="10953912" y="2564904"/>
            <a:ext cx="13340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15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eq</a:t>
            </a:r>
            <a:r>
              <a:rPr lang="en-US" sz="1600" b="1" dirty="0" smtClean="0">
                <a:solidFill>
                  <a:srgbClr val="FF0000"/>
                </a:solidFill>
              </a:rPr>
              <a:t>/cm</a:t>
            </a:r>
            <a:r>
              <a:rPr lang="en-US" sz="1600" b="1" baseline="30000" dirty="0">
                <a:solidFill>
                  <a:srgbClr val="FF0000"/>
                </a:solidFill>
              </a:rPr>
              <a:t>2</a:t>
            </a:r>
            <a:endParaRPr lang="de-DE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Radiation-hard silicon sensors for LHC upgrades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Detector characterization with the DESY </a:t>
            </a:r>
            <a:r>
              <a:rPr lang="en-US" dirty="0" err="1"/>
              <a:t>testbeam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733769"/>
            <a:ext cx="5536732" cy="30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407368" y="1234918"/>
            <a:ext cx="1022513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Crucial to understand Lorenz Angle dependence on radiation damage</a:t>
            </a:r>
          </a:p>
          <a:p>
            <a:pPr lvl="1"/>
            <a:r>
              <a:rPr lang="en-US" dirty="0"/>
              <a:t>Key for track reconstruction</a:t>
            </a:r>
          </a:p>
          <a:p>
            <a:pPr lvl="1"/>
            <a:r>
              <a:rPr lang="en-US" dirty="0"/>
              <a:t>Comparison with models</a:t>
            </a:r>
          </a:p>
          <a:p>
            <a:r>
              <a:rPr lang="en-US" dirty="0"/>
              <a:t>Measurement relies on test beam, magnets and telescope</a:t>
            </a:r>
          </a:p>
          <a:p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D58473B-1968-4B25-B294-F7B7C2621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949972"/>
            <a:ext cx="56021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/>
              <a:t>and conclusions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| Firstname Lastname 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407988" y="1196752"/>
            <a:ext cx="10944596" cy="496855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Established capabilities in ASIC development</a:t>
            </a:r>
          </a:p>
          <a:p>
            <a:pPr lvl="1"/>
            <a:r>
              <a:rPr lang="en-US" dirty="0"/>
              <a:t>Crucial to delivering first detectors for </a:t>
            </a:r>
            <a:r>
              <a:rPr lang="en-US" dirty="0" err="1"/>
              <a:t>Eu.XFEL</a:t>
            </a:r>
            <a:endParaRPr lang="en-US" dirty="0"/>
          </a:p>
          <a:p>
            <a:r>
              <a:rPr lang="en-US" dirty="0"/>
              <a:t>Strong expertise in detector </a:t>
            </a:r>
            <a:r>
              <a:rPr lang="en-US" dirty="0" err="1"/>
              <a:t>characterisation</a:t>
            </a:r>
            <a:endParaRPr lang="en-US" dirty="0"/>
          </a:p>
          <a:p>
            <a:pPr lvl="1"/>
            <a:r>
              <a:rPr lang="en-US" dirty="0"/>
              <a:t>DESY </a:t>
            </a:r>
            <a:r>
              <a:rPr lang="en-US" dirty="0" err="1"/>
              <a:t>testbeam</a:t>
            </a:r>
            <a:r>
              <a:rPr lang="en-US" dirty="0"/>
              <a:t> </a:t>
            </a:r>
          </a:p>
          <a:p>
            <a:r>
              <a:rPr lang="en-US" dirty="0"/>
              <a:t>Collaboration with national and international groups </a:t>
            </a:r>
          </a:p>
          <a:p>
            <a:pPr lvl="1"/>
            <a:r>
              <a:rPr lang="en-US" dirty="0"/>
              <a:t>E.g. shared ASIC development for AGIPD and DSSC, </a:t>
            </a:r>
            <a:r>
              <a:rPr lang="en-US" dirty="0" err="1"/>
              <a:t>testbeam</a:t>
            </a:r>
            <a:r>
              <a:rPr lang="en-US" dirty="0"/>
              <a:t> as user facility, on-campus links to </a:t>
            </a:r>
            <a:r>
              <a:rPr lang="en-US" dirty="0" err="1"/>
              <a:t>Uni</a:t>
            </a:r>
            <a:r>
              <a:rPr lang="en-US" dirty="0"/>
              <a:t> Hamburg</a:t>
            </a:r>
          </a:p>
          <a:p>
            <a:pPr marL="0" indent="0">
              <a:buNone/>
            </a:pPr>
            <a:r>
              <a:rPr lang="en-US" b="1" dirty="0"/>
              <a:t>Outlook</a:t>
            </a:r>
          </a:p>
          <a:p>
            <a:r>
              <a:rPr lang="en-US" dirty="0"/>
              <a:t>New experiments will demand increasing speed and precision</a:t>
            </a:r>
          </a:p>
          <a:p>
            <a:pPr lvl="1"/>
            <a:r>
              <a:rPr lang="en-US" dirty="0"/>
              <a:t>Continuous-wave operation of FELs (100 kHz frame rate)</a:t>
            </a:r>
          </a:p>
          <a:p>
            <a:pPr lvl="1"/>
            <a:r>
              <a:rPr lang="en-US" dirty="0"/>
              <a:t>Future hadron colliders</a:t>
            </a:r>
          </a:p>
          <a:p>
            <a:r>
              <a:rPr lang="en-US" dirty="0"/>
              <a:t>More basic technology development required to meet this challenge</a:t>
            </a:r>
          </a:p>
          <a:p>
            <a:pPr lvl="1"/>
            <a:r>
              <a:rPr lang="en-US" dirty="0"/>
              <a:t>High-speed signal processing and readout in ASICs</a:t>
            </a:r>
          </a:p>
          <a:p>
            <a:pPr lvl="1"/>
            <a:r>
              <a:rPr lang="en-US" dirty="0"/>
              <a:t>Novel sensor concepts</a:t>
            </a:r>
          </a:p>
          <a:p>
            <a:endParaRPr lang="en-US" dirty="0"/>
          </a:p>
          <a:p>
            <a:endParaRPr lang="en-US" dirty="0"/>
          </a:p>
          <a:p>
            <a:pPr marL="2667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2162</Words>
  <Application>Microsoft Office PowerPoint</Application>
  <PresentationFormat>Custom</PresentationFormat>
  <Paragraphs>380</Paragraphs>
  <Slides>27</Slides>
  <Notes>16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ARD master</vt:lpstr>
      <vt:lpstr>DTS Master</vt:lpstr>
      <vt:lpstr>ASICs and Sensors</vt:lpstr>
      <vt:lpstr>ASICs and Sensors</vt:lpstr>
      <vt:lpstr>ASICs and Sensors</vt:lpstr>
      <vt:lpstr>Meeting the Eu.XFEL challenge: AGIPD ASIC</vt:lpstr>
      <vt:lpstr>Meeting the Eu.XFEL challenge: AGIPD ASIC</vt:lpstr>
      <vt:lpstr>On-chip digitization and high-speed readout</vt:lpstr>
      <vt:lpstr>Radiation-hard silicon sensors for LHC upgrades</vt:lpstr>
      <vt:lpstr>Radiation-hard silicon sensors for LHC upgrades</vt:lpstr>
      <vt:lpstr>Summary and conclusions</vt:lpstr>
      <vt:lpstr>Relation to rest of the program etc</vt:lpstr>
      <vt:lpstr>Relation to rest of the program etc</vt:lpstr>
      <vt:lpstr>Other ASIC work – FE</vt:lpstr>
      <vt:lpstr>PowerPoint Presentation</vt:lpstr>
      <vt:lpstr>Heading</vt:lpstr>
      <vt:lpstr>Heading</vt:lpstr>
      <vt:lpstr>MT guidelines</vt:lpstr>
      <vt:lpstr>High-Z sensors for hard X-ray detection</vt:lpstr>
      <vt:lpstr>Radiation-hard sensors for the LHC upgrades</vt:lpstr>
      <vt:lpstr>ASICs and Sensors</vt:lpstr>
      <vt:lpstr>ASICs and Sensors</vt:lpstr>
      <vt:lpstr>Other sensors stuff for photon science</vt:lpstr>
      <vt:lpstr>Radiation-hard sensors for LHC upgrades</vt:lpstr>
      <vt:lpstr>Radiation-hard sensors for LHC upgrades</vt:lpstr>
      <vt:lpstr>Radiation-hard sensors for LHC upgrades</vt:lpstr>
      <vt:lpstr>AGIPD detector for the European XFEL</vt:lpstr>
      <vt:lpstr>Other ASIC and sensor activities</vt:lpstr>
      <vt:lpstr>Summary and conclusions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Pennicard, David</cp:lastModifiedBy>
  <cp:revision>297</cp:revision>
  <dcterms:created xsi:type="dcterms:W3CDTF">2017-10-27T13:42:35Z</dcterms:created>
  <dcterms:modified xsi:type="dcterms:W3CDTF">2018-01-08T09:34:00Z</dcterms:modified>
</cp:coreProperties>
</file>