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1" r:id="rId3"/>
    <p:sldId id="302" r:id="rId4"/>
    <p:sldId id="303" r:id="rId5"/>
    <p:sldId id="296" r:id="rId6"/>
    <p:sldId id="291" r:id="rId7"/>
    <p:sldId id="287" r:id="rId8"/>
    <p:sldId id="288" r:id="rId9"/>
    <p:sldId id="285" r:id="rId10"/>
    <p:sldId id="322" r:id="rId11"/>
    <p:sldId id="317" r:id="rId12"/>
    <p:sldId id="270" r:id="rId13"/>
    <p:sldId id="269" r:id="rId14"/>
    <p:sldId id="318" r:id="rId15"/>
    <p:sldId id="300" r:id="rId16"/>
    <p:sldId id="298" r:id="rId17"/>
    <p:sldId id="280" r:id="rId18"/>
    <p:sldId id="332" r:id="rId19"/>
    <p:sldId id="339" r:id="rId20"/>
    <p:sldId id="340" r:id="rId21"/>
    <p:sldId id="333" r:id="rId22"/>
    <p:sldId id="334" r:id="rId23"/>
    <p:sldId id="337" r:id="rId24"/>
    <p:sldId id="338" r:id="rId25"/>
    <p:sldId id="341" r:id="rId26"/>
    <p:sldId id="342" r:id="rId27"/>
    <p:sldId id="343" r:id="rId28"/>
    <p:sldId id="335" r:id="rId29"/>
    <p:sldId id="344" r:id="rId30"/>
    <p:sldId id="349" r:id="rId31"/>
    <p:sldId id="347" r:id="rId32"/>
    <p:sldId id="348" r:id="rId33"/>
    <p:sldId id="346" r:id="rId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5EC"/>
    <a:srgbClr val="FD930A"/>
    <a:srgbClr val="231455"/>
    <a:srgbClr val="E0E0E0"/>
    <a:srgbClr val="261748"/>
    <a:srgbClr val="251555"/>
    <a:srgbClr val="626262"/>
    <a:srgbClr val="1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10" autoAdjust="0"/>
    <p:restoredTop sz="53880" autoAdjust="0"/>
  </p:normalViewPr>
  <p:slideViewPr>
    <p:cSldViewPr snapToGrid="0" showGuides="1">
      <p:cViewPr varScale="1">
        <p:scale>
          <a:sx n="112" d="100"/>
          <a:sy n="112" d="100"/>
        </p:scale>
        <p:origin x="-90" y="-114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838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err="1" smtClean="0"/>
              <a:t>F.Brinker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XFEL-Gun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 dirty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XFEL operator training, January 2017</a:t>
            </a:r>
            <a:endParaRPr lang="en-GB" baseline="0" noProof="0" dirty="0" smtClean="0"/>
          </a:p>
          <a:p>
            <a:pPr lvl="0"/>
            <a:r>
              <a:rPr lang="en-GB" baseline="0" noProof="0" dirty="0" err="1" smtClean="0"/>
              <a:t>F.Brinker</a:t>
            </a:r>
            <a:endParaRPr lang="en-GB" noProof="0" dirty="0" smtClean="0"/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tmp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err="1" smtClean="0"/>
              <a:t>F.Brinker</a:t>
            </a:r>
            <a:endParaRPr lang="en-GB" dirty="0" smtClean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XFEL-Gun </a:t>
            </a:r>
            <a:br>
              <a:rPr lang="en-GB" dirty="0" smtClean="0"/>
            </a:br>
            <a:r>
              <a:rPr lang="en-GB" dirty="0" smtClean="0"/>
              <a:t>Operator Training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Cathode plug and RF-spring</a:t>
            </a:r>
          </a:p>
          <a:p>
            <a:r>
              <a:rPr lang="en-US" dirty="0" smtClean="0"/>
              <a:t>RF-Window</a:t>
            </a:r>
          </a:p>
        </p:txBody>
      </p:sp>
    </p:spTree>
    <p:extLst>
      <p:ext uri="{BB962C8B-B14F-4D97-AF65-F5344CB8AC3E}">
        <p14:creationId xmlns:p14="http://schemas.microsoft.com/office/powerpoint/2010/main" val="19495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736" y="415636"/>
            <a:ext cx="666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Short History of the  XFEL Gun in HH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855" y="1163782"/>
            <a:ext cx="458239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1. </a:t>
            </a:r>
            <a:r>
              <a:rPr lang="en-US" sz="2000" dirty="0">
                <a:solidFill>
                  <a:schemeClr val="accent3"/>
                </a:solidFill>
              </a:rPr>
              <a:t>RF operation </a:t>
            </a:r>
            <a:r>
              <a:rPr lang="en-US" sz="2000" dirty="0" err="1">
                <a:solidFill>
                  <a:schemeClr val="accent3"/>
                </a:solidFill>
              </a:rPr>
              <a:t>Dezember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2013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Successful test of RF-system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5.5 MW, 650 us reached 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Limit : light at the window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Massive damages on the cathode RF spring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2. </a:t>
            </a:r>
            <a:r>
              <a:rPr lang="en-US" sz="2000" dirty="0">
                <a:solidFill>
                  <a:schemeClr val="accent3"/>
                </a:solidFill>
              </a:rPr>
              <a:t>RF operation September </a:t>
            </a:r>
            <a:r>
              <a:rPr lang="en-US" sz="2000" dirty="0" smtClean="0">
                <a:solidFill>
                  <a:schemeClr val="accent3"/>
                </a:solidFill>
              </a:rPr>
              <a:t>2014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Successful test of the improved cathode spring system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4.8 MW, 400us reached 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Limit : vacuum leak at the window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3. </a:t>
            </a:r>
            <a:r>
              <a:rPr lang="en-US" sz="2000" dirty="0">
                <a:solidFill>
                  <a:schemeClr val="accent3"/>
                </a:solidFill>
              </a:rPr>
              <a:t>RF operation </a:t>
            </a:r>
            <a:r>
              <a:rPr lang="en-US" sz="2000" dirty="0" err="1">
                <a:solidFill>
                  <a:schemeClr val="accent3"/>
                </a:solidFill>
              </a:rPr>
              <a:t>Dezember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 smtClean="0">
                <a:solidFill>
                  <a:schemeClr val="accent3"/>
                </a:solidFill>
              </a:rPr>
              <a:t>2014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Short test of glued window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4.8 MW, 400us reached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>
                <a:solidFill>
                  <a:schemeClr val="accent3"/>
                </a:solidFill>
              </a:rPr>
              <a:t>Limit : vacuum leak at the window</a:t>
            </a:r>
          </a:p>
          <a:p>
            <a:pPr marL="725488" lvl="1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en-US" sz="1800" dirty="0" smtClean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84" y="1163782"/>
            <a:ext cx="2646071" cy="17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3020" y="4597962"/>
            <a:ext cx="3909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>
                <a:solidFill>
                  <a:schemeClr val="accent3"/>
                </a:solidFill>
              </a:rPr>
              <a:t>1. Beam operation </a:t>
            </a:r>
            <a:r>
              <a:rPr lang="en-US" sz="1800" dirty="0" smtClean="0">
                <a:solidFill>
                  <a:schemeClr val="accent3"/>
                </a:solidFill>
              </a:rPr>
              <a:t>February 2015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en-US" sz="18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2. Beam operation April/May 2015 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6884" y="2933670"/>
            <a:ext cx="339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( See last years talk )</a:t>
            </a:r>
          </a:p>
        </p:txBody>
      </p:sp>
    </p:spTree>
    <p:extLst>
      <p:ext uri="{BB962C8B-B14F-4D97-AF65-F5344CB8AC3E}">
        <p14:creationId xmlns:p14="http://schemas.microsoft.com/office/powerpoint/2010/main" val="25205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from the backside into the cathode holder with the spring ( still under vacuum )</a:t>
            </a:r>
            <a:endParaRPr lang="en-US" dirty="0"/>
          </a:p>
        </p:txBody>
      </p:sp>
      <p:pic>
        <p:nvPicPr>
          <p:cNvPr id="3074" name="Picture 2" descr="\\win.desy.de\group\mpy\xxl\brinker\public_xxl\Photos\GunSpring_Plug\Stacks_Spring_MolyPlug_Jan_2015\Spring4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9"/>
          <a:stretch/>
        </p:blipFill>
        <p:spPr bwMode="auto">
          <a:xfrm>
            <a:off x="2753591" y="1240173"/>
            <a:ext cx="5871037" cy="490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209" y="4499264"/>
            <a:ext cx="2379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No signs of damage so far after 88-days of operation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209" y="1240172"/>
            <a:ext cx="2535382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Assumption: the trouble came from a bad contact between the holder, spring and plug.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The </a:t>
            </a:r>
            <a:r>
              <a:rPr lang="en-US" sz="1600" dirty="0">
                <a:solidFill>
                  <a:schemeClr val="accent3"/>
                </a:solidFill>
              </a:rPr>
              <a:t>cathode spring system had been replaced by a system where all contact surfaces had been polished and/or gold </a:t>
            </a:r>
            <a:r>
              <a:rPr lang="en-US" sz="1600" dirty="0" smtClean="0">
                <a:solidFill>
                  <a:schemeClr val="accent3"/>
                </a:solidFill>
              </a:rPr>
              <a:t>plated. ( same geometry )</a:t>
            </a:r>
            <a:endParaRPr lang="en-US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07" y="124691"/>
            <a:ext cx="7478785" cy="856058"/>
          </a:xfrm>
        </p:spPr>
        <p:txBody>
          <a:bodyPr>
            <a:no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athode plug without any damages or marks after the December run</a:t>
            </a:r>
            <a:endParaRPr lang="en-US" sz="2800" dirty="0"/>
          </a:p>
        </p:txBody>
      </p:sp>
      <p:pic>
        <p:nvPicPr>
          <p:cNvPr id="2050" name="Picture 2" descr="\\win.desy.de\group\mpy\xxl\brinker\public_xxl\Photos\GunSpring_Plug\Stacks_Spring_MolyPlug_Jan_2015\Plug2_0deg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16643" r="34657" b="1814"/>
          <a:stretch/>
        </p:blipFill>
        <p:spPr bwMode="auto">
          <a:xfrm>
            <a:off x="112056" y="1296208"/>
            <a:ext cx="3594848" cy="49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win.desy.de\group\mpy\xxl\brinker\public_xxl\Photos\GunSpring_Plug\Stacks_Spring_MolyPlug_Jan_2015\Plug_120deg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8" t="13750" r="35392" b="4705"/>
          <a:stretch/>
        </p:blipFill>
        <p:spPr bwMode="auto">
          <a:xfrm>
            <a:off x="3505197" y="1309654"/>
            <a:ext cx="3110753" cy="49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win.desy.de\group\mpy\xxl\brinker\public_xxl\Photos\GunSpring_Plug\Stacks_Spring_MolyPlug_Jan_2015\Plug_240deg-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3" t="13750" r="36463" b="4705"/>
          <a:stretch/>
        </p:blipFill>
        <p:spPr bwMode="auto">
          <a:xfrm>
            <a:off x="6476999" y="1333219"/>
            <a:ext cx="2553404" cy="49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of the leakage after September run 2014 ( typ. 4.8MW, 400 us ):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599" y="1073304"/>
            <a:ext cx="82296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>
                <a:solidFill>
                  <a:schemeClr val="accent3"/>
                </a:solidFill>
              </a:rPr>
              <a:t>While the cathode spring test had been successful the RF-window developed a leakage after some </a:t>
            </a:r>
            <a:r>
              <a:rPr lang="en-US" sz="2000" dirty="0" smtClean="0">
                <a:solidFill>
                  <a:schemeClr val="accent3"/>
                </a:solidFill>
              </a:rPr>
              <a:t>days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Since a new Thales window was not available at that time it has been tried to localize and fix the leakage 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Surprisingly it was not the brazing but the ceramics which got leaky</a:t>
            </a:r>
          </a:p>
        </p:txBody>
      </p:sp>
      <p:pic>
        <p:nvPicPr>
          <p:cNvPr id="4" name="Picture 2" descr="D:\Fotos\XFEL\HF-Fenster\ThalesFenster4-NachLeck\2014-10-14\jpg\20141021-091-unbenannt-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25"/>
                    </a14:imgEffect>
                    <a14:imgEffect>
                      <a14:brightnessContrast bright="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41" t="1663" r="11000" b="31158"/>
          <a:stretch/>
        </p:blipFill>
        <p:spPr bwMode="auto">
          <a:xfrm>
            <a:off x="1366457" y="2948629"/>
            <a:ext cx="4409898" cy="34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1 4"/>
          <p:cNvSpPr/>
          <p:nvPr/>
        </p:nvSpPr>
        <p:spPr bwMode="auto">
          <a:xfrm>
            <a:off x="5881254" y="3699163"/>
            <a:ext cx="2576946" cy="665019"/>
          </a:xfrm>
          <a:prstGeom prst="borderCallout1">
            <a:avLst>
              <a:gd name="adj1" fmla="val 18750"/>
              <a:gd name="adj2" fmla="val -8333"/>
              <a:gd name="adj3" fmla="val 116204"/>
              <a:gd name="adj4" fmla="val -64804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Ceramic disk from air side</a:t>
            </a:r>
          </a:p>
        </p:txBody>
      </p:sp>
      <p:sp>
        <p:nvSpPr>
          <p:cNvPr id="7" name="Lightning Bolt 6"/>
          <p:cNvSpPr/>
          <p:nvPr/>
        </p:nvSpPr>
        <p:spPr bwMode="auto">
          <a:xfrm>
            <a:off x="8458200" y="1205906"/>
            <a:ext cx="719570" cy="551425"/>
          </a:xfrm>
          <a:prstGeom prst="lightningBolt">
            <a:avLst/>
          </a:prstGeom>
          <a:solidFill>
            <a:srgbClr val="C00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reflection stA="0" endPos="650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3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 on the window test stand with the Thales6 </a:t>
            </a:r>
            <a:r>
              <a:rPr lang="en-US" dirty="0"/>
              <a:t>a</a:t>
            </a:r>
            <a:r>
              <a:rPr lang="en-US" dirty="0" smtClean="0"/>
              <a:t>nd one </a:t>
            </a:r>
            <a:r>
              <a:rPr lang="en-US" dirty="0" err="1" smtClean="0"/>
              <a:t>Gamp</a:t>
            </a:r>
            <a:r>
              <a:rPr lang="en-US" dirty="0" smtClean="0"/>
              <a:t>-window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89" y="1049481"/>
            <a:ext cx="5912860" cy="2892269"/>
          </a:xfrm>
        </p:spPr>
        <p:txBody>
          <a:bodyPr/>
          <a:lstStyle/>
          <a:p>
            <a:r>
              <a:rPr lang="en-US" dirty="0" smtClean="0"/>
              <a:t>Test with 6.5 MW, 900 us travelling wave</a:t>
            </a:r>
          </a:p>
          <a:p>
            <a:r>
              <a:rPr lang="en-US" dirty="0" smtClean="0"/>
              <a:t>Test with full reflection:</a:t>
            </a:r>
          </a:p>
          <a:p>
            <a:pPr lvl="1"/>
            <a:r>
              <a:rPr lang="en-US" dirty="0" smtClean="0"/>
              <a:t>20 </a:t>
            </a:r>
            <a:r>
              <a:rPr lang="el-GR" dirty="0"/>
              <a:t>μ</a:t>
            </a:r>
            <a:r>
              <a:rPr lang="en-US" dirty="0" smtClean="0"/>
              <a:t>s pulse length ( + 35% )</a:t>
            </a:r>
          </a:p>
          <a:p>
            <a:pPr lvl="1"/>
            <a:r>
              <a:rPr lang="en-US" dirty="0" smtClean="0"/>
              <a:t>10 Hz </a:t>
            </a:r>
          </a:p>
          <a:p>
            <a:pPr lvl="1"/>
            <a:r>
              <a:rPr lang="en-US" dirty="0" smtClean="0"/>
              <a:t>2-6 MW RF-power</a:t>
            </a:r>
          </a:p>
          <a:p>
            <a:pPr lvl="1"/>
            <a:r>
              <a:rPr lang="en-US" dirty="0" smtClean="0"/>
              <a:t>Distances to the reflector were varied</a:t>
            </a:r>
          </a:p>
          <a:p>
            <a:pPr marL="300037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750"/>
            <a:ext cx="9144000" cy="198366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038849" y="5925415"/>
            <a:ext cx="269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Simulation for the test stand configuration: </a:t>
            </a:r>
            <a:r>
              <a:rPr lang="en-US" sz="1400" dirty="0" err="1" smtClean="0">
                <a:solidFill>
                  <a:schemeClr val="accent3"/>
                </a:solidFill>
              </a:rPr>
              <a:t>M.Bousonville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7673" y="1387204"/>
            <a:ext cx="25561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After about 1.5 weeks the conditioning was stopped – no vacuum break outs, no light from Thales, still continuous light from </a:t>
            </a:r>
            <a:r>
              <a:rPr lang="en-US" sz="2000" dirty="0" err="1" smtClean="0">
                <a:solidFill>
                  <a:schemeClr val="accent3"/>
                </a:solidFill>
              </a:rPr>
              <a:t>Gamp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2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Dependance</a:t>
            </a:r>
            <a:r>
              <a:rPr lang="en-US" sz="2000" dirty="0" smtClean="0"/>
              <a:t> of field strength and vacuum activity on window Position [ </a:t>
            </a:r>
            <a:r>
              <a:rPr lang="en-US" sz="2000" dirty="0" err="1" smtClean="0"/>
              <a:t>D.Kostin</a:t>
            </a:r>
            <a:r>
              <a:rPr lang="en-US" sz="2000" dirty="0" smtClean="0"/>
              <a:t>, </a:t>
            </a:r>
            <a:r>
              <a:rPr lang="en-US" sz="2000" dirty="0" err="1" smtClean="0"/>
              <a:t>M.Bousonville</a:t>
            </a:r>
            <a:r>
              <a:rPr lang="en-US" sz="2000" dirty="0" smtClean="0"/>
              <a:t> ]</a:t>
            </a:r>
            <a:endParaRPr lang="en-US" sz="2000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58" y="2394471"/>
            <a:ext cx="7387217" cy="385899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0975" y="1052011"/>
            <a:ext cx="6276975" cy="1951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Actual position</a:t>
            </a:r>
          </a:p>
          <a:p>
            <a:pPr lvl="1"/>
            <a:r>
              <a:rPr lang="en-US" sz="1600" dirty="0" smtClean="0"/>
              <a:t> field strength on the ceramics is nearly at maximum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medium vacuum activity</a:t>
            </a:r>
            <a:endParaRPr lang="en-US" sz="1600" dirty="0"/>
          </a:p>
          <a:p>
            <a:r>
              <a:rPr lang="en-US" sz="2000" dirty="0"/>
              <a:t> </a:t>
            </a:r>
            <a:r>
              <a:rPr lang="en-US" sz="2000" dirty="0" smtClean="0"/>
              <a:t>with 100mm shift:</a:t>
            </a:r>
            <a:endParaRPr lang="en-US" sz="2000" dirty="0"/>
          </a:p>
          <a:p>
            <a:pPr lvl="1"/>
            <a:r>
              <a:rPr lang="en-US" sz="1600" dirty="0" smtClean="0"/>
              <a:t> field strength </a:t>
            </a:r>
            <a:r>
              <a:rPr lang="en-US" sz="1600" dirty="0"/>
              <a:t>on the ceramics is minimal</a:t>
            </a:r>
          </a:p>
          <a:p>
            <a:pPr lvl="1"/>
            <a:r>
              <a:rPr lang="en-US" sz="1600" dirty="0" smtClean="0"/>
              <a:t> bit less vacuum activity</a:t>
            </a:r>
            <a:endParaRPr lang="en-US" sz="16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00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of RF-window, March ’15 with 100mm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10" y="2981181"/>
            <a:ext cx="4166754" cy="2578966"/>
          </a:xfrm>
        </p:spPr>
        <p:txBody>
          <a:bodyPr/>
          <a:lstStyle/>
          <a:p>
            <a:r>
              <a:rPr lang="en-US" sz="2000" dirty="0" smtClean="0"/>
              <a:t>Massive reduction of field strength on the ceramic </a:t>
            </a:r>
          </a:p>
          <a:p>
            <a:r>
              <a:rPr lang="en-US" sz="2000" dirty="0" smtClean="0"/>
              <a:t>Significant improved pumping speed with additional IGP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2088" y="1686237"/>
            <a:ext cx="5425440" cy="4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3886200" y="1839191"/>
            <a:ext cx="2244436" cy="2431473"/>
          </a:xfrm>
          <a:prstGeom prst="straightConnector1">
            <a:avLst/>
          </a:prstGeom>
          <a:noFill/>
          <a:ln w="31750" cap="flat" cmpd="sng" algn="ctr">
            <a:solidFill>
              <a:srgbClr val="FD930A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1246908" y="1331359"/>
            <a:ext cx="4125189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/>
              <a:t>100mm vacuum waveguide between Thales RF-window and coupler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946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6466" y="154290"/>
            <a:ext cx="3060771" cy="714375"/>
          </a:xfrm>
        </p:spPr>
        <p:txBody>
          <a:bodyPr/>
          <a:lstStyle/>
          <a:p>
            <a:r>
              <a:rPr lang="en-US" dirty="0" smtClean="0"/>
              <a:t>Gun signals and interlocks</a:t>
            </a:r>
            <a:endParaRPr lang="en-US" dirty="0"/>
          </a:p>
        </p:txBody>
      </p:sp>
      <p:pic>
        <p:nvPicPr>
          <p:cNvPr id="4" name="Grafik 3" descr="XFEL_gun_conditioning.xml   XFEL.DIAG/TIMER.CENTRAL/MASTER/SAS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5" t="26157"/>
          <a:stretch/>
        </p:blipFill>
        <p:spPr>
          <a:xfrm>
            <a:off x="0" y="80919"/>
            <a:ext cx="5065614" cy="4129928"/>
          </a:xfrm>
          <a:prstGeom prst="rect">
            <a:avLst/>
          </a:prstGeom>
        </p:spPr>
      </p:pic>
      <p:pic>
        <p:nvPicPr>
          <p:cNvPr id="3074" name="Picture 2" descr="\\win.desy.de\group\mpy\xxl\brinker\public_xxl\Photos\XFEL\XFELInj\UG7\Gun\20140903-078-XFELInj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88" y="2720973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7" name="Straight Arrow Connector 3076"/>
          <p:cNvCxnSpPr/>
          <p:nvPr/>
        </p:nvCxnSpPr>
        <p:spPr bwMode="auto">
          <a:xfrm>
            <a:off x="1294726" y="769443"/>
            <a:ext cx="4110754" cy="385920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0046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XFEL_gun_conditioning.xml   XFEL.DIAG/TIMER.CENTRAL/MASTER/SAS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5" t="26157"/>
          <a:stretch/>
        </p:blipFill>
        <p:spPr>
          <a:xfrm>
            <a:off x="0" y="80919"/>
            <a:ext cx="5065614" cy="4129928"/>
          </a:xfrm>
          <a:prstGeom prst="rect">
            <a:avLst/>
          </a:prstGeom>
        </p:spPr>
      </p:pic>
      <p:pic>
        <p:nvPicPr>
          <p:cNvPr id="3074" name="Picture 2" descr="\\win.desy.de\group\mpy\xxl\brinker\public_xxl\Photos\XFEL\XFELInj\UG7\Gun\20140903-078-XFELInj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88" y="2720973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914400" y="2332555"/>
            <a:ext cx="6902506" cy="1778199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3718290" y="769443"/>
            <a:ext cx="334726" cy="385920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805157" y="3270206"/>
            <a:ext cx="5826265" cy="776835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152481" y="1992690"/>
            <a:ext cx="4393976" cy="29515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858634" y="4474896"/>
            <a:ext cx="1861168" cy="469338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170810" y="153988"/>
            <a:ext cx="3206427" cy="714375"/>
          </a:xfrm>
        </p:spPr>
        <p:txBody>
          <a:bodyPr/>
          <a:lstStyle/>
          <a:p>
            <a:r>
              <a:rPr lang="en-US" dirty="0" smtClean="0"/>
              <a:t>Gun signals and interlocks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7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 smtClean="0"/>
          </a:p>
          <a:p>
            <a:endParaRPr lang="de-DE" sz="2000" dirty="0"/>
          </a:p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/>
              <a:t>    </a:t>
            </a:r>
            <a:endParaRPr lang="de-DE" dirty="0" smtClean="0"/>
          </a:p>
          <a:p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/>
              <a:t>     </a:t>
            </a:r>
            <a:endParaRPr lang="de-DE" dirty="0" smtClean="0"/>
          </a:p>
          <a:p>
            <a:r>
              <a:rPr lang="de-DE" dirty="0" smtClean="0"/>
              <a:t>Critical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RF-</a:t>
            </a:r>
            <a:r>
              <a:rPr lang="de-DE" dirty="0" err="1" smtClean="0"/>
              <a:t>window</a:t>
            </a:r>
            <a:r>
              <a:rPr lang="de-DE" dirty="0"/>
              <a:t> </a:t>
            </a:r>
            <a:endParaRPr lang="de-DE" dirty="0" smtClean="0"/>
          </a:p>
          <a:p>
            <a:pPr lvl="1"/>
            <a:r>
              <a:rPr lang="de-DE" dirty="0" err="1" smtClean="0"/>
              <a:t>Cathode</a:t>
            </a:r>
            <a:r>
              <a:rPr lang="de-DE" dirty="0" smtClean="0"/>
              <a:t> holder</a:t>
            </a:r>
          </a:p>
          <a:p>
            <a:r>
              <a:rPr lang="de-DE" dirty="0" err="1" smtClean="0"/>
              <a:t>Diagnostics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interlock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r>
              <a:rPr lang="de-DE" dirty="0" smtClean="0"/>
              <a:t>RF-operation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XFEL_gun_conditioning.xml   XFEL.DIAG/TIMER.CENTRAL/MASTER/SAS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5" t="26157"/>
          <a:stretch/>
        </p:blipFill>
        <p:spPr>
          <a:xfrm>
            <a:off x="0" y="80919"/>
            <a:ext cx="5065614" cy="4129928"/>
          </a:xfrm>
          <a:prstGeom prst="rect">
            <a:avLst/>
          </a:prstGeom>
        </p:spPr>
      </p:pic>
      <p:pic>
        <p:nvPicPr>
          <p:cNvPr id="3074" name="Picture 2" descr="\\win.desy.de\group\mpy\xxl\brinker\public_xxl\Photos\XFEL\XFELInj\UG7\Gun\20140903-078-XFELInj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88" y="2720973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2435703" y="3358195"/>
            <a:ext cx="6117578" cy="127044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917812" y="3759808"/>
            <a:ext cx="2135204" cy="99830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342011" y="4411362"/>
            <a:ext cx="711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345342" y="3623737"/>
            <a:ext cx="4217299" cy="100490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5146534" y="153988"/>
            <a:ext cx="3230703" cy="714375"/>
          </a:xfrm>
        </p:spPr>
        <p:txBody>
          <a:bodyPr/>
          <a:lstStyle/>
          <a:p>
            <a:r>
              <a:rPr lang="en-US" dirty="0" smtClean="0"/>
              <a:t>Gun signals and interlocks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72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fast protection – </a:t>
            </a:r>
            <a:br>
              <a:rPr lang="en-US" dirty="0" smtClean="0"/>
            </a:br>
            <a:r>
              <a:rPr lang="en-US" dirty="0" smtClean="0"/>
              <a:t>looking at the reflected power</a:t>
            </a:r>
            <a:endParaRPr lang="en-US" dirty="0"/>
          </a:p>
        </p:txBody>
      </p:sp>
      <p:pic>
        <p:nvPicPr>
          <p:cNvPr id="4" name="Grafik 3" descr="XFEL_GUN_llrf_main.xml   XFEL.RF/LLRF.CONTROLLER/GUN.I1/SAS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10"/>
          <a:stretch/>
        </p:blipFill>
        <p:spPr>
          <a:xfrm>
            <a:off x="2563441" y="1053548"/>
            <a:ext cx="6580559" cy="4134678"/>
          </a:xfrm>
          <a:prstGeom prst="rect">
            <a:avLst/>
          </a:prstGeom>
        </p:spPr>
      </p:pic>
      <p:pic>
        <p:nvPicPr>
          <p:cNvPr id="6" name="Grafik 5" descr="hist1.xml   XFEL.RF/LLRF.CONTROLLER/CTRL.GUN.I1/PROTECT.ACTIVE.HI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5" y="3707296"/>
            <a:ext cx="3991532" cy="2772162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 bwMode="auto">
          <a:xfrm flipH="1">
            <a:off x="7205870" y="3498574"/>
            <a:ext cx="337930" cy="104360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Ellipse 9"/>
          <p:cNvSpPr/>
          <p:nvPr/>
        </p:nvSpPr>
        <p:spPr bwMode="auto">
          <a:xfrm>
            <a:off x="4691270" y="2743201"/>
            <a:ext cx="1470991" cy="9640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522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fast protection</a:t>
            </a:r>
            <a:endParaRPr lang="en-US" dirty="0"/>
          </a:p>
        </p:txBody>
      </p:sp>
      <p:pic>
        <p:nvPicPr>
          <p:cNvPr id="4" name="Grafik 3" descr="XFEL_GUN_llrf_expert.xml   XFEL.RF/LLRF.CONTROLLER/GUN.I1/SA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81" y="1003853"/>
            <a:ext cx="5141153" cy="4552122"/>
          </a:xfrm>
          <a:prstGeom prst="rect">
            <a:avLst/>
          </a:prstGeom>
        </p:spPr>
      </p:pic>
      <p:pic>
        <p:nvPicPr>
          <p:cNvPr id="5" name="Grafik 4" descr="GUN_limiter.xml   XFEL.RF/LLRF.CONTROLLER/GUN.I1/SA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8" y="2693504"/>
            <a:ext cx="4920555" cy="3648072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 bwMode="auto">
          <a:xfrm flipH="1" flipV="1">
            <a:off x="4804845" y="4731027"/>
            <a:ext cx="2868164" cy="22859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21057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Gun Ramp Up – new FSM version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205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597217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ontent Placeholder 20" descr="GunRampParameter.xml   XFEL.RF/RF.STARTUP/GUN.I1/SAS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/>
          <a:stretch/>
        </p:blipFill>
        <p:spPr>
          <a:xfrm>
            <a:off x="3957694" y="1853076"/>
            <a:ext cx="5081245" cy="4493327"/>
          </a:xfrm>
        </p:spPr>
      </p:pic>
      <p:sp>
        <p:nvSpPr>
          <p:cNvPr id="6" name="Oval 5"/>
          <p:cNvSpPr/>
          <p:nvPr/>
        </p:nvSpPr>
        <p:spPr>
          <a:xfrm>
            <a:off x="1415868" y="2203310"/>
            <a:ext cx="314325" cy="2381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91514" y="2203310"/>
            <a:ext cx="2610553" cy="16411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ine Callout 1 9"/>
          <p:cNvSpPr>
            <a:spLocks/>
          </p:cNvSpPr>
          <p:nvPr/>
        </p:nvSpPr>
        <p:spPr bwMode="auto">
          <a:xfrm>
            <a:off x="6258850" y="1181018"/>
            <a:ext cx="1152525" cy="381000"/>
          </a:xfrm>
          <a:prstGeom prst="borderCallout1">
            <a:avLst>
              <a:gd name="adj1" fmla="val 102212"/>
              <a:gd name="adj2" fmla="val 38506"/>
              <a:gd name="adj3" fmla="val 328407"/>
              <a:gd name="adj4" fmla="val -56648"/>
            </a:avLst>
          </a:prstGeom>
          <a:solidFill>
            <a:srgbClr val="F2F2F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FSM On</a:t>
            </a:r>
            <a:endParaRPr kumimoji="0" lang="en-US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Callout 1 10"/>
          <p:cNvSpPr>
            <a:spLocks/>
          </p:cNvSpPr>
          <p:nvPr/>
        </p:nvSpPr>
        <p:spPr bwMode="auto">
          <a:xfrm>
            <a:off x="1642880" y="3948113"/>
            <a:ext cx="1749425" cy="389218"/>
          </a:xfrm>
          <a:prstGeom prst="borderCallout1">
            <a:avLst>
              <a:gd name="adj1" fmla="val 18181"/>
              <a:gd name="adj2" fmla="val 104838"/>
              <a:gd name="adj3" fmla="val -277365"/>
              <a:gd name="adj4" fmla="val 206439"/>
            </a:avLst>
          </a:prstGeom>
          <a:solidFill>
            <a:srgbClr val="F2F2F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 Choose targets: gradient and pulse width</a:t>
            </a:r>
            <a:endParaRPr kumimoji="0" lang="en-US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Callout 1 11"/>
          <p:cNvSpPr>
            <a:spLocks/>
          </p:cNvSpPr>
          <p:nvPr/>
        </p:nvSpPr>
        <p:spPr bwMode="auto">
          <a:xfrm>
            <a:off x="1642880" y="4388414"/>
            <a:ext cx="1749425" cy="402071"/>
          </a:xfrm>
          <a:prstGeom prst="borderCallout1">
            <a:avLst>
              <a:gd name="adj1" fmla="val 22222"/>
              <a:gd name="adj2" fmla="val 101581"/>
              <a:gd name="adj3" fmla="val -118551"/>
              <a:gd name="adj4" fmla="val 175987"/>
            </a:avLst>
          </a:prstGeom>
          <a:solidFill>
            <a:srgbClr val="F2F2F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Estimation for the start temperature</a:t>
            </a:r>
            <a:endParaRPr kumimoji="0" lang="en-US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Callout 1 12"/>
          <p:cNvSpPr>
            <a:spLocks/>
          </p:cNvSpPr>
          <p:nvPr/>
        </p:nvSpPr>
        <p:spPr bwMode="auto">
          <a:xfrm>
            <a:off x="1642880" y="4869046"/>
            <a:ext cx="2030904" cy="479789"/>
          </a:xfrm>
          <a:prstGeom prst="borderCallout1">
            <a:avLst>
              <a:gd name="adj1" fmla="val 16218"/>
              <a:gd name="adj2" fmla="val 103898"/>
              <a:gd name="adj3" fmla="val -183113"/>
              <a:gd name="adj4" fmla="val 208917"/>
            </a:avLst>
          </a:prstGeom>
          <a:solidFill>
            <a:srgbClr val="F2F2F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3) Set start temperature and wait until it’s reached (~0.2 C )</a:t>
            </a:r>
            <a:endParaRPr kumimoji="0" lang="en-US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Callout 1 13"/>
          <p:cNvSpPr>
            <a:spLocks/>
          </p:cNvSpPr>
          <p:nvPr/>
        </p:nvSpPr>
        <p:spPr bwMode="auto">
          <a:xfrm>
            <a:off x="1642879" y="5418503"/>
            <a:ext cx="2362679" cy="318750"/>
          </a:xfrm>
          <a:prstGeom prst="borderCallout1">
            <a:avLst>
              <a:gd name="adj1" fmla="val 22222"/>
              <a:gd name="adj2" fmla="val 104005"/>
              <a:gd name="adj3" fmla="val -293683"/>
              <a:gd name="adj4" fmla="val 146419"/>
            </a:avLst>
          </a:prstGeom>
          <a:solidFill>
            <a:srgbClr val="F2F2F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4) Start ramp by switching FSM RF On</a:t>
            </a:r>
            <a:endParaRPr kumimoji="0" lang="en-US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Callout 1 14"/>
          <p:cNvSpPr>
            <a:spLocks/>
          </p:cNvSpPr>
          <p:nvPr/>
        </p:nvSpPr>
        <p:spPr bwMode="auto">
          <a:xfrm>
            <a:off x="1642879" y="5806752"/>
            <a:ext cx="1790700" cy="514350"/>
          </a:xfrm>
          <a:prstGeom prst="borderCallout1">
            <a:avLst>
              <a:gd name="adj1" fmla="val 22222"/>
              <a:gd name="adj2" fmla="val 104255"/>
              <a:gd name="adj3" fmla="val -75623"/>
              <a:gd name="adj4" fmla="val 189974"/>
            </a:avLst>
          </a:prstGeom>
          <a:solidFill>
            <a:srgbClr val="F2F2F2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FSM messages</a:t>
            </a:r>
            <a:endParaRPr kumimoji="0" lang="en-US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0" y="841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74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3" y="1327094"/>
            <a:ext cx="3503852" cy="4932362"/>
          </a:xfrm>
        </p:spPr>
        <p:txBody>
          <a:bodyPr/>
          <a:lstStyle/>
          <a:p>
            <a:pPr marL="228600" lvl="0" indent="-228600">
              <a:buSzPct val="100000"/>
              <a:buFont typeface="+mj-lt"/>
              <a:buAutoNum type="arabicPeriod"/>
            </a:pPr>
            <a:r>
              <a:rPr lang="en-US" sz="1200" dirty="0"/>
              <a:t>The FSM </a:t>
            </a:r>
            <a:r>
              <a:rPr lang="en-US" sz="1200" b="1" dirty="0"/>
              <a:t>sets the Gun frequency </a:t>
            </a:r>
            <a:r>
              <a:rPr lang="en-US" sz="1200" dirty="0"/>
              <a:t>on the actual resonance frequency defined by the temperature</a:t>
            </a:r>
            <a:endParaRPr lang="de-DE" sz="1200" dirty="0"/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US" sz="1200" dirty="0"/>
              <a:t>Gradient and pulse length are ramped up</a:t>
            </a:r>
            <a:endParaRPr lang="de-DE" sz="1200" dirty="0"/>
          </a:p>
          <a:p>
            <a:pPr marL="488950" lvl="1" indent="-228600">
              <a:buSzPct val="100000"/>
            </a:pPr>
            <a:r>
              <a:rPr lang="en-US" sz="1200" dirty="0"/>
              <a:t>The temperature set point tracks the actual temperature which rises with RF power</a:t>
            </a:r>
            <a:endParaRPr lang="de-DE" sz="1200" dirty="0"/>
          </a:p>
          <a:p>
            <a:pPr marL="488950" lvl="1" indent="-228600">
              <a:buSzPct val="100000"/>
            </a:pPr>
            <a:r>
              <a:rPr lang="en-US" sz="1200" dirty="0"/>
              <a:t>The frequency is kept on resonance to avoid reflections</a:t>
            </a:r>
            <a:endParaRPr lang="de-DE" sz="1200" dirty="0"/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US" sz="1200" dirty="0"/>
              <a:t>After reaching the target values, the FSM is waiting for the temperature to stabilize before setting the frequency to nominal.</a:t>
            </a:r>
            <a:endParaRPr lang="de-DE" sz="1200" dirty="0"/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US" sz="1200" dirty="0"/>
              <a:t>When Set points for amplitude and phase are close to the measured values the feedback and learning feed forward are started plus the pulse width modulation</a:t>
            </a:r>
            <a:endParaRPr lang="de-DE" sz="1200" dirty="0"/>
          </a:p>
          <a:p>
            <a:pPr marL="228600" lvl="0" indent="-228600">
              <a:buSzPct val="100000"/>
              <a:buFont typeface="+mj-lt"/>
              <a:buAutoNum type="arabicPeriod"/>
            </a:pPr>
            <a:r>
              <a:rPr lang="en-US" sz="1200" dirty="0"/>
              <a:t>From now on the gun parameters can be changed by hand as usual</a:t>
            </a:r>
            <a:endParaRPr lang="de-DE" sz="1200" dirty="0"/>
          </a:p>
          <a:p>
            <a:endParaRPr lang="de-DE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5208" r="2981" b="2294"/>
          <a:stretch/>
        </p:blipFill>
        <p:spPr>
          <a:xfrm>
            <a:off x="3722336" y="1165253"/>
            <a:ext cx="5421664" cy="48714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46188" y="4603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kern="0" smtClean="0"/>
              <a:t>Fast Gun Ramp Up – new FSM version</a:t>
            </a:r>
            <a:r>
              <a:rPr lang="de-DE" kern="0" smtClean="0"/>
              <a:t/>
            </a:r>
            <a:br>
              <a:rPr lang="de-DE" kern="0" smtClean="0"/>
            </a:b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744825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temperature regulation</a:t>
            </a:r>
            <a:endParaRPr lang="en-US" dirty="0"/>
          </a:p>
        </p:txBody>
      </p:sp>
      <p:pic>
        <p:nvPicPr>
          <p:cNvPr id="3" name="Picture 2" descr="xfel_gun_water_supply.xml   XFEL.UTIL/WATER/GUN/*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16471" r="1681" b="1410"/>
          <a:stretch/>
        </p:blipFill>
        <p:spPr>
          <a:xfrm>
            <a:off x="105195" y="1278542"/>
            <a:ext cx="8885055" cy="4830946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 bwMode="auto">
          <a:xfrm>
            <a:off x="1739789" y="2152483"/>
            <a:ext cx="1942088" cy="882030"/>
          </a:xfrm>
          <a:prstGeom prst="donut">
            <a:avLst>
              <a:gd name="adj" fmla="val 8908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Donut 6"/>
          <p:cNvSpPr/>
          <p:nvPr/>
        </p:nvSpPr>
        <p:spPr bwMode="auto">
          <a:xfrm>
            <a:off x="4547721" y="3253000"/>
            <a:ext cx="1108611" cy="882030"/>
          </a:xfrm>
          <a:prstGeom prst="donut">
            <a:avLst>
              <a:gd name="adj" fmla="val 8908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7881639" y="4546377"/>
            <a:ext cx="1108611" cy="882030"/>
          </a:xfrm>
          <a:prstGeom prst="donut">
            <a:avLst>
              <a:gd name="adj" fmla="val 8908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0" name="Straight Connector 9"/>
          <p:cNvCxnSpPr>
            <a:stCxn id="7" idx="6"/>
          </p:cNvCxnSpPr>
          <p:nvPr/>
        </p:nvCxnSpPr>
        <p:spPr bwMode="auto">
          <a:xfrm>
            <a:off x="5656332" y="3694015"/>
            <a:ext cx="3010238" cy="0"/>
          </a:xfrm>
          <a:prstGeom prst="line">
            <a:avLst/>
          </a:prstGeom>
          <a:noFill/>
          <a:ln w="698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8666570" y="3694015"/>
            <a:ext cx="0" cy="950813"/>
          </a:xfrm>
          <a:prstGeom prst="line">
            <a:avLst/>
          </a:prstGeom>
          <a:noFill/>
          <a:ln w="698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552403" y="1278542"/>
            <a:ext cx="129472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err="1" smtClean="0">
                <a:solidFill>
                  <a:schemeClr val="accent3"/>
                </a:solidFill>
              </a:rPr>
              <a:t>Precise,fast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temperature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regulation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by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adding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cold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water</a:t>
            </a:r>
            <a:endParaRPr lang="de-DE" sz="1400" dirty="0" smtClean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2570" y="3874737"/>
            <a:ext cx="129472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err="1" smtClean="0">
                <a:solidFill>
                  <a:schemeClr val="accent3"/>
                </a:solidFill>
              </a:rPr>
              <a:t>Heating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by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adding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hot</a:t>
            </a:r>
            <a:r>
              <a:rPr lang="de-DE" sz="1400" dirty="0" smtClean="0">
                <a:solidFill>
                  <a:schemeClr val="accent3"/>
                </a:solidFill>
              </a:rPr>
              <a:t> </a:t>
            </a:r>
            <a:r>
              <a:rPr lang="de-DE" sz="1400" dirty="0" err="1" smtClean="0">
                <a:solidFill>
                  <a:schemeClr val="accent3"/>
                </a:solidFill>
              </a:rPr>
              <a:t>water</a:t>
            </a:r>
            <a:r>
              <a:rPr lang="de-DE" sz="1400" dirty="0" smtClean="0">
                <a:solidFill>
                  <a:schemeClr val="accent3"/>
                </a:solidFill>
              </a:rPr>
              <a:t> ( </a:t>
            </a:r>
            <a:r>
              <a:rPr lang="de-DE" sz="1400" dirty="0" err="1" smtClean="0">
                <a:solidFill>
                  <a:schemeClr val="accent3"/>
                </a:solidFill>
              </a:rPr>
              <a:t>slow</a:t>
            </a:r>
            <a:r>
              <a:rPr lang="de-DE" sz="1400" dirty="0" smtClean="0">
                <a:solidFill>
                  <a:schemeClr val="accent3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069781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 descr="XFEL_gun_temperatures_curves.xml   XFEL.UTIL/WATER/GUN/SA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21" y="155474"/>
            <a:ext cx="5284100" cy="6265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125" y="1296692"/>
            <a:ext cx="2338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3"/>
                </a:solidFill>
              </a:rPr>
              <a:t>Heating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up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by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adding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hot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water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from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the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tanks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  <p:pic>
        <p:nvPicPr>
          <p:cNvPr id="6" name="Picture 5" descr="xfel_gun_water_supply.xml   XFEL.UTIL/WATER/GUN/*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5" t="16471" r="1680" b="1410"/>
          <a:stretch/>
        </p:blipFill>
        <p:spPr>
          <a:xfrm>
            <a:off x="80922" y="2646096"/>
            <a:ext cx="3657600" cy="3774934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7" name="Donut 6"/>
          <p:cNvSpPr/>
          <p:nvPr/>
        </p:nvSpPr>
        <p:spPr bwMode="auto">
          <a:xfrm>
            <a:off x="824119" y="4188951"/>
            <a:ext cx="727275" cy="689224"/>
          </a:xfrm>
          <a:prstGeom prst="donut">
            <a:avLst>
              <a:gd name="adj" fmla="val 8908"/>
            </a:avLst>
          </a:prstGeom>
          <a:solidFill>
            <a:srgbClr val="04C5EC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3011247" y="5199604"/>
            <a:ext cx="727275" cy="689224"/>
          </a:xfrm>
          <a:prstGeom prst="donut">
            <a:avLst>
              <a:gd name="adj" fmla="val 8908"/>
            </a:avLst>
          </a:prstGeom>
          <a:solidFill>
            <a:srgbClr val="0070C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9" name="Straight Connector 8"/>
          <p:cNvCxnSpPr>
            <a:stCxn id="7" idx="6"/>
          </p:cNvCxnSpPr>
          <p:nvPr/>
        </p:nvCxnSpPr>
        <p:spPr bwMode="auto">
          <a:xfrm>
            <a:off x="1551394" y="4533563"/>
            <a:ext cx="1974787" cy="0"/>
          </a:xfrm>
          <a:prstGeom prst="line">
            <a:avLst/>
          </a:prstGeom>
          <a:noFill/>
          <a:ln w="698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526180" y="4533563"/>
            <a:ext cx="0" cy="742972"/>
          </a:xfrm>
          <a:prstGeom prst="line">
            <a:avLst/>
          </a:prstGeom>
          <a:noFill/>
          <a:ln w="698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4722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5196" y="3770888"/>
            <a:ext cx="3034514" cy="2338600"/>
            <a:chOff x="105195" y="1278542"/>
            <a:chExt cx="8885055" cy="4830946"/>
          </a:xfrm>
        </p:grpSpPr>
        <p:pic>
          <p:nvPicPr>
            <p:cNvPr id="5" name="Picture 4" descr="xfel_gun_water_supply.xml   XFEL.UTIL/WATER/GUN/*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" t="16471" r="1681" b="1410"/>
            <a:stretch/>
          </p:blipFill>
          <p:spPr>
            <a:xfrm>
              <a:off x="105195" y="1278542"/>
              <a:ext cx="8885055" cy="4830946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 bwMode="auto">
            <a:xfrm>
              <a:off x="1739789" y="2152483"/>
              <a:ext cx="1942088" cy="882030"/>
            </a:xfrm>
            <a:prstGeom prst="donut">
              <a:avLst>
                <a:gd name="adj" fmla="val 8908"/>
              </a:avLst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 descr="XFEL_gun_temperatures_curves.xml   XFEL.UTIL/WATER/GUN/SAS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7"/>
          <a:stretch/>
        </p:blipFill>
        <p:spPr>
          <a:xfrm>
            <a:off x="3009138" y="105196"/>
            <a:ext cx="6037760" cy="6655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143" y="1863135"/>
            <a:ext cx="2338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err="1" smtClean="0">
                <a:solidFill>
                  <a:schemeClr val="accent3"/>
                </a:solidFill>
              </a:rPr>
              <a:t>Cooling</a:t>
            </a:r>
            <a:r>
              <a:rPr lang="de-DE" sz="2000" dirty="0" smtClean="0">
                <a:solidFill>
                  <a:schemeClr val="accent3"/>
                </a:solidFill>
              </a:rPr>
              <a:t> down </a:t>
            </a:r>
            <a:r>
              <a:rPr lang="de-DE" sz="2000" dirty="0" err="1" smtClean="0">
                <a:solidFill>
                  <a:schemeClr val="accent3"/>
                </a:solidFill>
              </a:rPr>
              <a:t>with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cold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water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  <p:cxnSp>
        <p:nvCxnSpPr>
          <p:cNvPr id="10" name="Straight Arrow Connector 9"/>
          <p:cNvCxnSpPr>
            <a:stCxn id="6" idx="6"/>
          </p:cNvCxnSpPr>
          <p:nvPr/>
        </p:nvCxnSpPr>
        <p:spPr bwMode="auto">
          <a:xfrm flipV="1">
            <a:off x="1326741" y="3010237"/>
            <a:ext cx="3674137" cy="1397205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056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fik 3" descr="GUN_LLRF_temperature_XFEL.xml   XFEL.RF/LLRF.GUNTEMP/GUN.I1/SA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91" y="0"/>
            <a:ext cx="5105817" cy="648981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7990" y="1769165"/>
            <a:ext cx="276316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Pulse width modulation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2000" dirty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Fast measurement of gun temperature (0.1sec vs. 7 sec)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compensate temperature deviations with the RF pulse width</a:t>
            </a:r>
          </a:p>
        </p:txBody>
      </p:sp>
    </p:spTree>
    <p:extLst>
      <p:ext uri="{BB962C8B-B14F-4D97-AF65-F5344CB8AC3E}">
        <p14:creationId xmlns:p14="http://schemas.microsoft.com/office/powerpoint/2010/main" val="848786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Strong </a:t>
            </a:r>
            <a:r>
              <a:rPr lang="de-DE" dirty="0" err="1" smtClean="0"/>
              <a:t>temperature</a:t>
            </a:r>
            <a:r>
              <a:rPr lang="de-DE" dirty="0" smtClean="0"/>
              <a:t> ( </a:t>
            </a:r>
            <a:r>
              <a:rPr lang="de-DE" dirty="0" err="1" smtClean="0"/>
              <a:t>detuning</a:t>
            </a:r>
            <a:r>
              <a:rPr lang="de-DE" dirty="0" smtClean="0"/>
              <a:t> ) </a:t>
            </a:r>
            <a:r>
              <a:rPr lang="de-DE" dirty="0" err="1" smtClean="0"/>
              <a:t>dependance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light </a:t>
            </a:r>
            <a:r>
              <a:rPr lang="de-DE" dirty="0" err="1" smtClean="0"/>
              <a:t>emission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6933221" y="3376952"/>
            <a:ext cx="2236935" cy="1554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Below 2200 </a:t>
            </a:r>
            <a:r>
              <a:rPr lang="de-DE" sz="2000" dirty="0" smtClean="0">
                <a:solidFill>
                  <a:schemeClr val="accent3"/>
                </a:solidFill>
              </a:rPr>
              <a:t>Hz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Much </a:t>
            </a:r>
            <a:r>
              <a:rPr lang="de-DE" sz="2000" dirty="0" err="1" smtClean="0">
                <a:solidFill>
                  <a:schemeClr val="accent3"/>
                </a:solidFill>
              </a:rPr>
              <a:t>less</a:t>
            </a:r>
            <a:r>
              <a:rPr lang="de-DE" sz="2000" dirty="0" smtClean="0">
                <a:solidFill>
                  <a:schemeClr val="accent3"/>
                </a:solidFill>
              </a:rPr>
              <a:t> </a:t>
            </a:r>
            <a:r>
              <a:rPr lang="de-DE" sz="2000" dirty="0" err="1" smtClean="0">
                <a:solidFill>
                  <a:schemeClr val="accent3"/>
                </a:solidFill>
              </a:rPr>
              <a:t>activity</a:t>
            </a:r>
            <a:r>
              <a:rPr lang="de-DE" sz="2000" dirty="0" smtClean="0">
                <a:solidFill>
                  <a:schemeClr val="accent3"/>
                </a:solidFill>
              </a:rPr>
              <a:t>.</a:t>
            </a:r>
            <a:endParaRPr lang="de-DE" sz="2000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2000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i="1" dirty="0" smtClean="0">
                <a:solidFill>
                  <a:schemeClr val="accent3"/>
                </a:solidFill>
              </a:rPr>
              <a:t>200Hz = 0.01°C!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228"/>
            <a:ext cx="6910122" cy="44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9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031698"/>
            <a:ext cx="7686675" cy="5441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47675"/>
            <a:ext cx="526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Actual view to the XFEL gun</a:t>
            </a:r>
          </a:p>
        </p:txBody>
      </p:sp>
      <p:sp>
        <p:nvSpPr>
          <p:cNvPr id="4" name="Line Callout 1 3"/>
          <p:cNvSpPr/>
          <p:nvPr/>
        </p:nvSpPr>
        <p:spPr bwMode="auto">
          <a:xfrm>
            <a:off x="6791325" y="1795462"/>
            <a:ext cx="2259157" cy="791874"/>
          </a:xfrm>
          <a:prstGeom prst="borderCallout1">
            <a:avLst>
              <a:gd name="adj1" fmla="val 37108"/>
              <a:gd name="adj2" fmla="val 6645"/>
              <a:gd name="adj3" fmla="val 63193"/>
              <a:gd name="adj4" fmla="val -22983"/>
            </a:avLst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4 circulators to the 10MW Klystron</a:t>
            </a:r>
          </a:p>
        </p:txBody>
      </p:sp>
      <p:sp>
        <p:nvSpPr>
          <p:cNvPr id="5" name="Line Callout 1 4"/>
          <p:cNvSpPr/>
          <p:nvPr/>
        </p:nvSpPr>
        <p:spPr bwMode="auto">
          <a:xfrm>
            <a:off x="1524000" y="1100137"/>
            <a:ext cx="2162175" cy="695325"/>
          </a:xfrm>
          <a:prstGeom prst="borderCallout1">
            <a:avLst>
              <a:gd name="adj1" fmla="val 22615"/>
              <a:gd name="adj2" fmla="val 85940"/>
              <a:gd name="adj3" fmla="val 157701"/>
              <a:gd name="adj4" fmla="val 132283"/>
            </a:avLst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UV Laser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beamline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6791325" y="4857749"/>
            <a:ext cx="2162175" cy="757238"/>
          </a:xfrm>
          <a:prstGeom prst="borderCallout1">
            <a:avLst>
              <a:gd name="adj1" fmla="val 37108"/>
              <a:gd name="adj2" fmla="val 6645"/>
              <a:gd name="adj3" fmla="val -73129"/>
              <a:gd name="adj4" fmla="val -34437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athode- exchange system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1162050" y="5614987"/>
            <a:ext cx="2162175" cy="500063"/>
          </a:xfrm>
          <a:prstGeom prst="borderCallout1">
            <a:avLst>
              <a:gd name="adj1" fmla="val 22615"/>
              <a:gd name="adj2" fmla="val 85940"/>
              <a:gd name="adj3" fmla="val -258668"/>
              <a:gd name="adj4" fmla="val 180101"/>
            </a:avLst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2000" dirty="0">
                <a:solidFill>
                  <a:schemeClr val="accent3"/>
                </a:solidFill>
              </a:rPr>
              <a:t>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un body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6943725" y="3457573"/>
            <a:ext cx="1815811" cy="688399"/>
          </a:xfrm>
          <a:prstGeom prst="borderCallout1">
            <a:avLst>
              <a:gd name="adj1" fmla="val 10693"/>
              <a:gd name="adj2" fmla="val 18539"/>
              <a:gd name="adj3" fmla="val -35393"/>
              <a:gd name="adj4" fmla="val 19308"/>
            </a:avLst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Water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262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delivered from Gun 4.3 since Jan 2016: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48" y="2082798"/>
            <a:ext cx="4788303" cy="4252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2200" y="2590800"/>
            <a:ext cx="275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3.5 C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342464" y="3225800"/>
            <a:ext cx="287867" cy="846667"/>
          </a:xfrm>
          <a:prstGeom prst="ellipse">
            <a:avLst/>
          </a:prstGeom>
          <a:solidFill>
            <a:schemeClr val="bg1">
              <a:alpha val="30000"/>
            </a:schemeClr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1933" y="3564634"/>
            <a:ext cx="268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2700 bunches, 0.5 </a:t>
            </a:r>
            <a:r>
              <a:rPr lang="en-US" sz="1800" dirty="0" err="1" smtClean="0">
                <a:solidFill>
                  <a:schemeClr val="bg1"/>
                </a:solidFill>
              </a:rPr>
              <a:t>nC</a:t>
            </a:r>
            <a:r>
              <a:rPr lang="en-US" sz="1800" dirty="0" smtClean="0">
                <a:solidFill>
                  <a:schemeClr val="bg1"/>
                </a:solidFill>
              </a:rPr>
              <a:t> (July 2016)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5486397" y="3733800"/>
            <a:ext cx="364070" cy="153999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14866" y="1601857"/>
            <a:ext cx="33866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Practically no interlocks since 2 years during the runs 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Light interlock at the window vacuum side was disabled – but the vacuum threshold stood at 3·10</a:t>
            </a:r>
            <a:r>
              <a:rPr lang="en-US" sz="2000" baseline="30000" dirty="0" smtClean="0">
                <a:solidFill>
                  <a:schemeClr val="accent3"/>
                </a:solidFill>
              </a:rPr>
              <a:t>-10</a:t>
            </a:r>
            <a:r>
              <a:rPr lang="en-US" sz="2000" dirty="0" smtClean="0">
                <a:solidFill>
                  <a:schemeClr val="accent3"/>
                </a:solidFill>
              </a:rPr>
              <a:t> mbar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28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2017: Exchange of the gun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267" y="1100667"/>
            <a:ext cx="71543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This December the gun will be exchanged with the Gun 4.6, which has been conditioned </a:t>
            </a:r>
            <a:r>
              <a:rPr lang="en-US" sz="2000" dirty="0" smtClean="0">
                <a:solidFill>
                  <a:schemeClr val="accent3"/>
                </a:solidFill>
              </a:rPr>
              <a:t>at PITZ 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The two guns are identical beside a different cathode spring design ( watchband reloaded at 4.6 )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The goal is to have two identical guns available which proved to deliver beams for SASE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pic>
        <p:nvPicPr>
          <p:cNvPr id="2051" name="Picture 3" descr="\\win.desy.de\group\mpy\xxl\brinker\public_xxl\Photos\XFEL\XFELInj\Gun\20171117_111726Gun4.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33" y="3005667"/>
            <a:ext cx="4025896" cy="34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533" y="3513667"/>
            <a:ext cx="38608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Before the installation the two Gamp windows have been exchanged by one Thales window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Reconditioning will be necessary at beginning of next year for one week</a:t>
            </a:r>
            <a:endParaRPr lang="en-US" sz="1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17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 re- ) conditioning starting ~Jan 4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086658"/>
            <a:ext cx="8437851" cy="4932362"/>
          </a:xfrm>
        </p:spPr>
        <p:txBody>
          <a:bodyPr/>
          <a:lstStyle/>
          <a:p>
            <a:pPr marL="757237" lvl="1" indent="-457200">
              <a:buFont typeface="+mj-lt"/>
              <a:buAutoNum type="arabicPeriod"/>
            </a:pPr>
            <a:r>
              <a:rPr lang="en-US" sz="1800" dirty="0" smtClean="0"/>
              <a:t>Startup </a:t>
            </a:r>
            <a:r>
              <a:rPr lang="en-US" sz="1800" b="1" u="sng" dirty="0" smtClean="0"/>
              <a:t>without frequency detuning</a:t>
            </a:r>
          </a:p>
          <a:p>
            <a:pPr marL="757237" lvl="1" indent="-457200">
              <a:buFont typeface="+mj-lt"/>
              <a:buAutoNum type="arabicPeriod"/>
            </a:pPr>
            <a:r>
              <a:rPr lang="en-US" sz="1800" dirty="0" smtClean="0"/>
              <a:t>Starting with short pulses, low rep rate and high power</a:t>
            </a:r>
          </a:p>
          <a:p>
            <a:pPr marL="757237" lvl="1" indent="-457200">
              <a:buFont typeface="+mj-lt"/>
              <a:buAutoNum type="arabicPeriod"/>
            </a:pPr>
            <a:r>
              <a:rPr lang="en-US" sz="1800" dirty="0" err="1" smtClean="0"/>
              <a:t>Encreasing</a:t>
            </a:r>
            <a:r>
              <a:rPr lang="en-US" sz="1800" dirty="0" smtClean="0"/>
              <a:t> the rep rate and the pulse length while reducing the peak power</a:t>
            </a:r>
          </a:p>
          <a:p>
            <a:pPr marL="757237" lvl="1" indent="-457200">
              <a:buFont typeface="+mj-lt"/>
              <a:buAutoNum type="arabicPeriod"/>
            </a:pPr>
            <a:r>
              <a:rPr lang="en-US" sz="1800" dirty="0" smtClean="0"/>
              <a:t>Restart with short pulses after interlocks</a:t>
            </a:r>
          </a:p>
          <a:p>
            <a:pPr marL="757237" lvl="1" indent="-457200">
              <a:buFont typeface="+mj-lt"/>
              <a:buAutoNum type="arabicPeriod"/>
            </a:pPr>
            <a:r>
              <a:rPr lang="en-US" sz="1800" dirty="0" smtClean="0"/>
              <a:t>Exact parameters will be defined</a:t>
            </a:r>
            <a:endParaRPr lang="en-US" sz="1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2881683"/>
            <a:ext cx="7830127" cy="3587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1682" y="2967793"/>
            <a:ext cx="35225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Restart after vacuum &gt;1E-7 </a:t>
            </a:r>
          </a:p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reflected power IL</a:t>
            </a:r>
          </a:p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Spark detected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100" y="2881683"/>
            <a:ext cx="4127500" cy="369332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i="1" dirty="0" smtClean="0">
                <a:solidFill>
                  <a:schemeClr val="accent3"/>
                </a:solidFill>
              </a:rPr>
              <a:t>Procedure after last window exchange</a:t>
            </a:r>
            <a:endParaRPr lang="en-US" sz="1800" i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88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8" name="Picture 2" descr="\\win.desy.de\group\mpy\xxl\brinker\public_xxl\Photos\XFEL\XFELInj\GunTuning\DSCF73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r="11517"/>
          <a:stretch/>
        </p:blipFill>
        <p:spPr bwMode="auto">
          <a:xfrm>
            <a:off x="1424198" y="1027278"/>
            <a:ext cx="5793898" cy="54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6296" y="2967335"/>
            <a:ext cx="421140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100" dirty="0" smtClean="0">
                <a:ln w="28575">
                  <a:solidFill>
                    <a:schemeClr val="accent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Thank you </a:t>
            </a:r>
            <a:r>
              <a:rPr lang="en-US" sz="5400" b="1" spc="100" dirty="0" smtClean="0">
                <a:ln w="28575">
                  <a:solidFill>
                    <a:schemeClr val="accent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!</a:t>
            </a:r>
            <a:endParaRPr lang="en-US" sz="5400" b="1" cap="none" spc="100" dirty="0" smtClean="0">
              <a:ln w="28575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43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1026906"/>
            <a:ext cx="7743825" cy="5376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47675"/>
            <a:ext cx="677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400" dirty="0">
                <a:solidFill>
                  <a:schemeClr val="bg1"/>
                </a:solidFill>
              </a:rPr>
              <a:t>Actual view to the XFEL </a:t>
            </a:r>
            <a:r>
              <a:rPr lang="en-US" sz="2400" dirty="0" smtClean="0">
                <a:solidFill>
                  <a:schemeClr val="bg1"/>
                </a:solidFill>
              </a:rPr>
              <a:t>gun diagnostics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Line Callout 1 3"/>
          <p:cNvSpPr/>
          <p:nvPr/>
        </p:nvSpPr>
        <p:spPr bwMode="auto">
          <a:xfrm>
            <a:off x="207169" y="1054583"/>
            <a:ext cx="1714500" cy="496196"/>
          </a:xfrm>
          <a:prstGeom prst="borderCallout1">
            <a:avLst>
              <a:gd name="adj1" fmla="val 57694"/>
              <a:gd name="adj2" fmla="val 94117"/>
              <a:gd name="adj3" fmla="val 106739"/>
              <a:gd name="adj4" fmla="val 113223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Faraday cup</a:t>
            </a:r>
          </a:p>
        </p:txBody>
      </p:sp>
      <p:sp>
        <p:nvSpPr>
          <p:cNvPr id="5" name="Line Callout 1 4"/>
          <p:cNvSpPr/>
          <p:nvPr/>
        </p:nvSpPr>
        <p:spPr bwMode="auto">
          <a:xfrm>
            <a:off x="1652059" y="4631530"/>
            <a:ext cx="1081087" cy="445295"/>
          </a:xfrm>
          <a:prstGeom prst="borderCallout1">
            <a:avLst>
              <a:gd name="adj1" fmla="val 14467"/>
              <a:gd name="adj2" fmla="val 62152"/>
              <a:gd name="adj3" fmla="val -388053"/>
              <a:gd name="adj4" fmla="val 28510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Toroid</a:t>
            </a:r>
          </a:p>
        </p:txBody>
      </p:sp>
      <p:sp>
        <p:nvSpPr>
          <p:cNvPr id="6" name="Line Callout 1 5"/>
          <p:cNvSpPr/>
          <p:nvPr/>
        </p:nvSpPr>
        <p:spPr bwMode="auto">
          <a:xfrm>
            <a:off x="476251" y="5481634"/>
            <a:ext cx="1809750" cy="757238"/>
          </a:xfrm>
          <a:prstGeom prst="borderCallout1">
            <a:avLst>
              <a:gd name="adj1" fmla="val 1888"/>
              <a:gd name="adj2" fmla="val 918"/>
              <a:gd name="adj3" fmla="val -349859"/>
              <a:gd name="adj4" fmla="val 17508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Dark current monitor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6896098" y="1054583"/>
            <a:ext cx="2162175" cy="992393"/>
          </a:xfrm>
          <a:prstGeom prst="borderCallout1">
            <a:avLst>
              <a:gd name="adj1" fmla="val 70701"/>
              <a:gd name="adj2" fmla="val 2680"/>
              <a:gd name="adj3" fmla="val 96187"/>
              <a:gd name="adj4" fmla="val -29592"/>
            </a:avLst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</a:rPr>
              <a:t>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F-Vacuum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window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(Thales)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2800351" y="5258986"/>
            <a:ext cx="1081087" cy="445295"/>
          </a:xfrm>
          <a:prstGeom prst="borderCallout1">
            <a:avLst>
              <a:gd name="adj1" fmla="val 14467"/>
              <a:gd name="adj2" fmla="val 62152"/>
              <a:gd name="adj3" fmla="val -403501"/>
              <a:gd name="adj4" fmla="val 110057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BPM</a:t>
            </a:r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 bwMode="auto">
          <a:xfrm flipH="1" flipV="1">
            <a:off x="2286001" y="1790700"/>
            <a:ext cx="1054894" cy="3468286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stCxn id="8" idx="3"/>
          </p:cNvCxnSpPr>
          <p:nvPr/>
        </p:nvCxnSpPr>
        <p:spPr bwMode="auto">
          <a:xfrm flipH="1" flipV="1">
            <a:off x="1181100" y="2847975"/>
            <a:ext cx="2159795" cy="2411011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Line Callout 1 12"/>
          <p:cNvSpPr/>
          <p:nvPr/>
        </p:nvSpPr>
        <p:spPr bwMode="auto">
          <a:xfrm>
            <a:off x="4514851" y="4985437"/>
            <a:ext cx="1314450" cy="496198"/>
          </a:xfrm>
          <a:prstGeom prst="borderCallout1">
            <a:avLst>
              <a:gd name="adj1" fmla="val 9274"/>
              <a:gd name="adj2" fmla="val 37"/>
              <a:gd name="adj3" fmla="val -362598"/>
              <a:gd name="adj4" fmla="val -75318"/>
            </a:avLst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screens</a:t>
            </a:r>
          </a:p>
        </p:txBody>
      </p:sp>
      <p:cxnSp>
        <p:nvCxnSpPr>
          <p:cNvPr id="16" name="Straight Connector 15"/>
          <p:cNvCxnSpPr>
            <a:stCxn id="13" idx="2"/>
          </p:cNvCxnSpPr>
          <p:nvPr/>
        </p:nvCxnSpPr>
        <p:spPr bwMode="auto">
          <a:xfrm flipH="1" flipV="1">
            <a:off x="1465659" y="2847976"/>
            <a:ext cx="3049192" cy="238556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3" idx="2"/>
          </p:cNvCxnSpPr>
          <p:nvPr/>
        </p:nvCxnSpPr>
        <p:spPr bwMode="auto">
          <a:xfrm flipH="1" flipV="1">
            <a:off x="2462215" y="2019300"/>
            <a:ext cx="2052636" cy="321423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7" name="Line Callout 1 26"/>
          <p:cNvSpPr/>
          <p:nvPr/>
        </p:nvSpPr>
        <p:spPr bwMode="auto">
          <a:xfrm>
            <a:off x="2595562" y="1054583"/>
            <a:ext cx="1562099" cy="393341"/>
          </a:xfrm>
          <a:prstGeom prst="borderCallout1">
            <a:avLst>
              <a:gd name="adj1" fmla="val 94917"/>
              <a:gd name="adj2" fmla="val 55715"/>
              <a:gd name="adj3" fmla="val 348030"/>
              <a:gd name="adj4" fmla="val 79673"/>
            </a:avLst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</a:rPr>
              <a:t>Optics table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" name="Line Callout 1 27"/>
          <p:cNvSpPr/>
          <p:nvPr/>
        </p:nvSpPr>
        <p:spPr bwMode="auto">
          <a:xfrm>
            <a:off x="6981824" y="2369033"/>
            <a:ext cx="1990725" cy="621817"/>
          </a:xfrm>
          <a:prstGeom prst="borderCallout1">
            <a:avLst>
              <a:gd name="adj1" fmla="val 70238"/>
              <a:gd name="adj2" fmla="val -1116"/>
              <a:gd name="adj3" fmla="val 191979"/>
              <a:gd name="adj4" fmla="val -118619"/>
            </a:avLst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2000" dirty="0" err="1" smtClean="0">
                <a:solidFill>
                  <a:schemeClr val="accent3"/>
                </a:solidFill>
              </a:rPr>
              <a:t>Darc</a:t>
            </a:r>
            <a:r>
              <a:rPr lang="en-US" sz="2000" dirty="0" smtClean="0">
                <a:solidFill>
                  <a:schemeClr val="accent3"/>
                </a:solidFill>
              </a:rPr>
              <a:t> current kicker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7" name="Line Callout 1 16"/>
          <p:cNvSpPr/>
          <p:nvPr/>
        </p:nvSpPr>
        <p:spPr bwMode="auto">
          <a:xfrm>
            <a:off x="128587" y="1708390"/>
            <a:ext cx="1990725" cy="621817"/>
          </a:xfrm>
          <a:prstGeom prst="borderCallout1">
            <a:avLst>
              <a:gd name="adj1" fmla="val 104278"/>
              <a:gd name="adj2" fmla="val 39713"/>
              <a:gd name="adj3" fmla="val 235958"/>
              <a:gd name="adj4" fmla="val 60391"/>
            </a:avLst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2000" dirty="0" err="1" smtClean="0">
                <a:solidFill>
                  <a:schemeClr val="accent3"/>
                </a:solidFill>
              </a:rPr>
              <a:t>Darc</a:t>
            </a:r>
            <a:r>
              <a:rPr lang="en-US" sz="2000" dirty="0" smtClean="0">
                <a:solidFill>
                  <a:schemeClr val="accent3"/>
                </a:solidFill>
              </a:rPr>
              <a:t> current </a:t>
            </a:r>
            <a:r>
              <a:rPr lang="en-US" sz="2000" dirty="0" smtClean="0">
                <a:solidFill>
                  <a:schemeClr val="accent3"/>
                </a:solidFill>
              </a:rPr>
              <a:t>collimator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8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27" y="963306"/>
            <a:ext cx="7298764" cy="5523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1536" y="280555"/>
            <a:ext cx="5444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Cathode laser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18" y="2483427"/>
            <a:ext cx="15898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Laser profile before the aperture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2000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a</a:t>
            </a:r>
            <a:r>
              <a:rPr lang="en-US" sz="2000" dirty="0" smtClean="0">
                <a:solidFill>
                  <a:schemeClr val="accent3"/>
                </a:solidFill>
              </a:rPr>
              <a:t>nd on the  virtual </a:t>
            </a:r>
            <a:r>
              <a:rPr lang="en-US" sz="2000" dirty="0">
                <a:solidFill>
                  <a:schemeClr val="accent3"/>
                </a:solidFill>
              </a:rPr>
              <a:t>c</a:t>
            </a:r>
            <a:r>
              <a:rPr lang="en-US" sz="2000" dirty="0" smtClean="0">
                <a:solidFill>
                  <a:schemeClr val="accent3"/>
                </a:solidFill>
              </a:rPr>
              <a:t>athode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82436" y="2992582"/>
            <a:ext cx="3908273" cy="810491"/>
          </a:xfrm>
          <a:prstGeom prst="lin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1482436" y="4197927"/>
            <a:ext cx="5863937" cy="353291"/>
          </a:xfrm>
          <a:prstGeom prst="lin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68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" y="1157054"/>
            <a:ext cx="7297783" cy="515008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389120" y="6139543"/>
            <a:ext cx="2072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RF-phase [</a:t>
            </a:r>
            <a:r>
              <a:rPr lang="en-US" sz="1600" dirty="0" err="1" smtClean="0">
                <a:solidFill>
                  <a:schemeClr val="accent3"/>
                </a:solidFill>
              </a:rPr>
              <a:t>deg</a:t>
            </a:r>
            <a:r>
              <a:rPr lang="en-US" sz="1600" dirty="0" smtClean="0">
                <a:solidFill>
                  <a:schemeClr val="accent3"/>
                </a:solidFill>
              </a:rPr>
              <a:t>]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50720" y="1393371"/>
            <a:ext cx="129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Charge [</a:t>
            </a:r>
            <a:r>
              <a:rPr lang="en-US" sz="1600" dirty="0" err="1" smtClean="0">
                <a:solidFill>
                  <a:schemeClr val="accent3"/>
                </a:solidFill>
              </a:rPr>
              <a:t>nC</a:t>
            </a:r>
            <a:r>
              <a:rPr lang="en-US" sz="1600" dirty="0" smtClean="0">
                <a:solidFill>
                  <a:schemeClr val="accent3"/>
                </a:solidFill>
              </a:rPr>
              <a:t>]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75063" y="2031640"/>
            <a:ext cx="1824445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Phase scans at different laser intensities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1536" y="147575"/>
            <a:ext cx="63488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First measurements with beam: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Phase scan for different laser intensities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7129083" y="4102662"/>
            <a:ext cx="1221898" cy="855409"/>
          </a:xfrm>
          <a:prstGeom prst="borderCallout1">
            <a:avLst>
              <a:gd name="adj1" fmla="val 18750"/>
              <a:gd name="adj2" fmla="val -8333"/>
              <a:gd name="adj3" fmla="val 180611"/>
              <a:gd name="adj4" fmla="val -64823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Famous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„</a:t>
            </a:r>
            <a:r>
              <a:rPr lang="de-DE" sz="1800" dirty="0" smtClean="0">
                <a:solidFill>
                  <a:schemeClr val="accent3"/>
                </a:solidFill>
              </a:rPr>
              <a:t>Z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ero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crossing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“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775063" y="4027311"/>
            <a:ext cx="1523171" cy="427705"/>
          </a:xfrm>
          <a:prstGeom prst="borderCallout1">
            <a:avLst>
              <a:gd name="adj1" fmla="val 60373"/>
              <a:gd name="adj2" fmla="val 101601"/>
              <a:gd name="adj3" fmla="val 171151"/>
              <a:gd name="adj4" fmla="val 116496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„Han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</a:t>
            </a:r>
            <a:r>
              <a:rPr kumimoji="0" lang="de-DE" sz="1800" b="0" i="0" u="none" strike="noStrike" cap="none" normalizeH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bump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“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dark current</a:t>
            </a:r>
            <a:endParaRPr lang="en-US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187780"/>
            <a:ext cx="8238309" cy="50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energy measurement with spectrometer magnet</a:t>
            </a:r>
            <a:endParaRPr lang="en-US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3" y="1269551"/>
            <a:ext cx="5822159" cy="4944214"/>
          </a:xfrm>
          <a:prstGeom prst="rect">
            <a:avLst/>
          </a:prstGeom>
        </p:spPr>
      </p:pic>
      <p:pic>
        <p:nvPicPr>
          <p:cNvPr id="5" name="Grafik 1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8" t="27139" r="43225" b="26168"/>
          <a:stretch/>
        </p:blipFill>
        <p:spPr>
          <a:xfrm>
            <a:off x="5988105" y="2508531"/>
            <a:ext cx="3155895" cy="25408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4337331" y="2508531"/>
            <a:ext cx="2281954" cy="41269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086478" y="3843717"/>
            <a:ext cx="2807936" cy="215248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32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403290"/>
              </p:ext>
            </p:extLst>
          </p:nvPr>
        </p:nvGraphicFramePr>
        <p:xfrm>
          <a:off x="-2621106" y="681471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Acrobat Document" r:id="rId3" imgW="8020080" imgH="5667480" progId="AcroExch.Document.11">
                  <p:embed/>
                </p:oleObj>
              </mc:Choice>
              <mc:Fallback>
                <p:oleObj name="Acrobat Document" r:id="rId3" imgW="8020080" imgH="5667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621106" y="681471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79535" y="1751798"/>
            <a:ext cx="24770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16.2. :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Measurement of beam momentum depending on RF-power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35" y="1517486"/>
            <a:ext cx="5174237" cy="4084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1536" y="280555"/>
            <a:ext cx="61306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bg1"/>
                </a:solidFill>
              </a:rPr>
              <a:t>First measurements with beam: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Energy measurement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7077" y="1517486"/>
            <a:ext cx="579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100" dirty="0" smtClean="0">
                <a:solidFill>
                  <a:schemeClr val="accent3"/>
                </a:solidFill>
              </a:rPr>
              <a:t>MeV/c</a:t>
            </a:r>
          </a:p>
        </p:txBody>
      </p:sp>
    </p:spTree>
    <p:extLst>
      <p:ext uri="{BB962C8B-B14F-4D97-AF65-F5344CB8AC3E}">
        <p14:creationId xmlns:p14="http://schemas.microsoft.com/office/powerpoint/2010/main" val="40725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1045</Words>
  <Application>Microsoft Office PowerPoint</Application>
  <PresentationFormat>On-screen Show (4:3)</PresentationFormat>
  <Paragraphs>159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template-european-xfel-gmbh_presentation-with-partner-logos</vt:lpstr>
      <vt:lpstr>Acrobat Document</vt:lpstr>
      <vt:lpstr>XFEL-Gun  Operator Training</vt:lpstr>
      <vt:lpstr>Content</vt:lpstr>
      <vt:lpstr>PowerPoint Presentation</vt:lpstr>
      <vt:lpstr>PowerPoint Presentation</vt:lpstr>
      <vt:lpstr>PowerPoint Presentation</vt:lpstr>
      <vt:lpstr>PowerPoint Presentation</vt:lpstr>
      <vt:lpstr>Measurement of dark current</vt:lpstr>
      <vt:lpstr>Beam energy measurement with spectrometer magnet</vt:lpstr>
      <vt:lpstr>PowerPoint Presentation</vt:lpstr>
      <vt:lpstr>critical parts</vt:lpstr>
      <vt:lpstr>PowerPoint Presentation</vt:lpstr>
      <vt:lpstr>View from the backside into the cathode holder with the spring ( still under vacuum )</vt:lpstr>
      <vt:lpstr>Cathode plug without any damages or marks after the December run</vt:lpstr>
      <vt:lpstr>Examination of the leakage after September run 2014 ( typ. 4.8MW, 400 us ):</vt:lpstr>
      <vt:lpstr>Test run on the window test stand with the Thales6 and one Gamp-window</vt:lpstr>
      <vt:lpstr>Dependance of field strength and vacuum activity on window Position [ D.Kostin, M.Bousonville ]</vt:lpstr>
      <vt:lpstr>Exchange of RF-window, March ’15 with 100mm insertion</vt:lpstr>
      <vt:lpstr>Gun signals and interlocks</vt:lpstr>
      <vt:lpstr>Gun signals and interlocks</vt:lpstr>
      <vt:lpstr>Gun signals and interlocks</vt:lpstr>
      <vt:lpstr>LLRF fast protection –  looking at the reflected power</vt:lpstr>
      <vt:lpstr>Limits of fast protection</vt:lpstr>
      <vt:lpstr>Fast Gun Ramp Up – new FSM version </vt:lpstr>
      <vt:lpstr>PowerPoint Presentation</vt:lpstr>
      <vt:lpstr>Water temperature regulation</vt:lpstr>
      <vt:lpstr>PowerPoint Presentation</vt:lpstr>
      <vt:lpstr>PowerPoint Presentation</vt:lpstr>
      <vt:lpstr>PowerPoint Presentation</vt:lpstr>
      <vt:lpstr>Strong temperature ( detuning ) dependance of light emission</vt:lpstr>
      <vt:lpstr>Charge delivered from Gun 4.3 since Jan 2016:</vt:lpstr>
      <vt:lpstr>December 2017: Exchange of the gun </vt:lpstr>
      <vt:lpstr>( re- ) conditioning starting ~Jan 4th  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brinker</cp:lastModifiedBy>
  <cp:revision>141</cp:revision>
  <cp:lastPrinted>2008-09-01T15:04:16Z</cp:lastPrinted>
  <dcterms:created xsi:type="dcterms:W3CDTF">2012-08-22T12:02:11Z</dcterms:created>
  <dcterms:modified xsi:type="dcterms:W3CDTF">2017-12-11T16:40:12Z</dcterms:modified>
</cp:coreProperties>
</file>