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79" r:id="rId2"/>
    <p:sldId id="273" r:id="rId3"/>
    <p:sldId id="301" r:id="rId4"/>
    <p:sldId id="293" r:id="rId5"/>
    <p:sldId id="298" r:id="rId6"/>
    <p:sldId id="297" r:id="rId7"/>
    <p:sldId id="299" r:id="rId8"/>
    <p:sldId id="300" r:id="rId9"/>
    <p:sldId id="302" r:id="rId10"/>
    <p:sldId id="303" r:id="rId11"/>
    <p:sldId id="315" r:id="rId12"/>
    <p:sldId id="314" r:id="rId13"/>
    <p:sldId id="306" r:id="rId14"/>
    <p:sldId id="307" r:id="rId15"/>
    <p:sldId id="308" r:id="rId16"/>
    <p:sldId id="309" r:id="rId17"/>
    <p:sldId id="310" r:id="rId18"/>
    <p:sldId id="312" r:id="rId19"/>
    <p:sldId id="313" r:id="rId20"/>
    <p:sldId id="31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75" userDrawn="1">
          <p15:clr>
            <a:srgbClr val="A4A3A4"/>
          </p15:clr>
        </p15:guide>
        <p15:guide id="2" pos="3727" userDrawn="1">
          <p15:clr>
            <a:srgbClr val="A4A3A4"/>
          </p15:clr>
        </p15:guide>
        <p15:guide id="3" pos="3953" userDrawn="1">
          <p15:clr>
            <a:srgbClr val="A4A3A4"/>
          </p15:clr>
        </p15:guide>
        <p15:guide id="4" pos="7287" userDrawn="1">
          <p15:clr>
            <a:srgbClr val="A4A3A4"/>
          </p15:clr>
        </p15:guide>
        <p15:guide id="5" pos="393" userDrawn="1">
          <p15:clr>
            <a:srgbClr val="A4A3A4"/>
          </p15:clr>
        </p15:guide>
        <p15:guide id="6" orient="horz" pos="3725"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1" autoAdjust="0"/>
    <p:restoredTop sz="94660"/>
  </p:normalViewPr>
  <p:slideViewPr>
    <p:cSldViewPr snapToGrid="0" showGuides="1">
      <p:cViewPr varScale="1">
        <p:scale>
          <a:sx n="135" d="100"/>
          <a:sy n="135" d="100"/>
        </p:scale>
        <p:origin x="-104" y="-200"/>
      </p:cViewPr>
      <p:guideLst>
        <p:guide orient="horz" pos="1275"/>
        <p:guide orient="horz" pos="3725"/>
        <p:guide pos="3727"/>
        <p:guide pos="3953"/>
        <p:guide pos="7287"/>
        <p:guide pos="393"/>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1/9/18</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1/9/18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5.gif"/><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6"/>
            <a:ext cx="8039624" cy="1050925"/>
          </a:xfrm>
        </p:spPr>
        <p:txBody>
          <a:bodyPr anchor="b"/>
          <a:lstStyle>
            <a:lvl1pPr algn="l">
              <a:defRPr sz="2800"/>
            </a:lvl1pPr>
          </a:lstStyle>
          <a:p>
            <a:r>
              <a:rPr lang="de-DE" noProof="0" smtClean="0"/>
              <a:t>Titelmasterformat durch Klicken bearbeiten</a:t>
            </a:r>
            <a:endParaRPr lang="en-US" noProof="0" dirty="0"/>
          </a:p>
        </p:txBody>
      </p:sp>
      <p:sp>
        <p:nvSpPr>
          <p:cNvPr id="3" name="Subtitle 2"/>
          <p:cNvSpPr>
            <a:spLocks noGrp="1"/>
          </p:cNvSpPr>
          <p:nvPr>
            <p:ph type="subTitle" idx="1"/>
          </p:nvPr>
        </p:nvSpPr>
        <p:spPr>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smtClean="0"/>
              <a:t>Formatvorlage des Untertitelmasters durch Klicken bearbeiten</a:t>
            </a:r>
            <a:endParaRPr lang="en-US" noProof="0" dirty="0"/>
          </a:p>
        </p:txBody>
      </p:sp>
      <p:pic>
        <p:nvPicPr>
          <p:cNvPr id="7"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4125" y="771527"/>
            <a:ext cx="1423988" cy="1422341"/>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pic>
        <p:nvPicPr>
          <p:cNvPr id="8"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6540" y="793888"/>
            <a:ext cx="1425027" cy="1425027"/>
          </a:xfrm>
          <a:prstGeom prst="rect">
            <a:avLst/>
          </a:prstGeom>
        </p:spPr>
      </p:pic>
      <p:pic>
        <p:nvPicPr>
          <p:cNvPr id="9" name="Picture 21" descr="HG_LOGO_70_ENG_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96540" y="2481276"/>
            <a:ext cx="147320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1" descr="HG_LOGO_70_ENG_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
        <p:nvSpPr>
          <p:cNvPr id="6" name="Picture Placeholder 5"/>
          <p:cNvSpPr>
            <a:spLocks noGrp="1"/>
          </p:cNvSpPr>
          <p:nvPr>
            <p:ph type="pic" sz="quarter" idx="12"/>
          </p:nvPr>
        </p:nvSpPr>
        <p:spPr>
          <a:xfrm>
            <a:off x="623888" y="2024064"/>
            <a:ext cx="8101013" cy="3889375"/>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7" name="Textplatzhalter 4"/>
          <p:cNvSpPr>
            <a:spLocks noGrp="1"/>
          </p:cNvSpPr>
          <p:nvPr>
            <p:ph type="body" sz="quarter" idx="14" hasCustomPrompt="1"/>
          </p:nvPr>
        </p:nvSpPr>
        <p:spPr>
          <a:xfrm>
            <a:off x="623887" y="5913438"/>
            <a:ext cx="8101013"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8934451" y="2033590"/>
            <a:ext cx="2633662" cy="3879847"/>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8"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6900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noProof="0" smtClean="0"/>
              <a:t>Titelmasterformat durch Klicken bearbeiten</a:t>
            </a:r>
            <a:endParaRPr lang="en-US" noProof="0" dirty="0"/>
          </a:p>
        </p:txBody>
      </p:sp>
      <p:sp>
        <p:nvSpPr>
          <p:cNvPr id="3" name="Content Placeholder 2"/>
          <p:cNvSpPr>
            <a:spLocks noGrp="1"/>
          </p:cNvSpPr>
          <p:nvPr>
            <p:ph idx="1"/>
          </p:nvPr>
        </p:nvSpPr>
        <p:spPr/>
        <p:txBody>
          <a:bodyPr/>
          <a:lstStyle>
            <a:lvl1pPr>
              <a:defRPr>
                <a:solidFill>
                  <a:schemeClr val="tx1"/>
                </a:solidFill>
              </a:defRPr>
            </a:lvl1pPr>
          </a:lstStyle>
          <a:p>
            <a:pPr lvl="0"/>
            <a:r>
              <a:rPr lang="de-DE" noProof="0" smtClean="0"/>
              <a:t>Textmasterformat bearbeiten</a:t>
            </a:r>
          </a:p>
        </p:txBody>
      </p:sp>
      <p:pic>
        <p:nvPicPr>
          <p:cNvPr id="4"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40230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06635" y="1552576"/>
            <a:ext cx="10961477" cy="3814764"/>
          </a:xfrm>
        </p:spPr>
        <p:txBody>
          <a:bodyPr anchor="ctr"/>
          <a:lstStyle>
            <a:lvl1pPr>
              <a:defRPr sz="6300">
                <a:solidFill>
                  <a:schemeClr val="tx1"/>
                </a:solidFill>
              </a:defRPr>
            </a:lvl1pPr>
          </a:lstStyle>
          <a:p>
            <a:r>
              <a:rPr lang="de-DE" noProof="0" smtClean="0"/>
              <a:t>Titelmasterformat durch Klicken bearbeiten</a:t>
            </a:r>
            <a:endParaRPr lang="en-US" noProof="0" dirty="0"/>
          </a:p>
        </p:txBody>
      </p:sp>
      <p:sp>
        <p:nvSpPr>
          <p:cNvPr id="3" name="Text Placeholder 2"/>
          <p:cNvSpPr>
            <a:spLocks noGrp="1"/>
          </p:cNvSpPr>
          <p:nvPr>
            <p:ph type="body" idx="1"/>
          </p:nvPr>
        </p:nvSpPr>
        <p:spPr>
          <a:xfrm>
            <a:off x="623887"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smtClean="0"/>
              <a:t>Textmasterformat bearbeiten</a:t>
            </a:r>
          </a:p>
        </p:txBody>
      </p:sp>
      <p:pic>
        <p:nvPicPr>
          <p:cNvPr id="4"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222422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pic>
        <p:nvPicPr>
          <p:cNvPr id="3"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
        <p:nvSpPr>
          <p:cNvPr id="5" name="Picture Placeholder 5"/>
          <p:cNvSpPr>
            <a:spLocks noGrp="1"/>
          </p:cNvSpPr>
          <p:nvPr>
            <p:ph type="pic" sz="quarter" idx="12"/>
          </p:nvPr>
        </p:nvSpPr>
        <p:spPr>
          <a:xfrm>
            <a:off x="623888" y="2024063"/>
            <a:ext cx="10944224" cy="3889375"/>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8" y="828675"/>
            <a:ext cx="10944224" cy="5084763"/>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5" name="Textplatzhalter 4"/>
          <p:cNvSpPr>
            <a:spLocks noGrp="1"/>
          </p:cNvSpPr>
          <p:nvPr>
            <p:ph type="body" sz="quarter" idx="13" hasCustomPrompt="1"/>
          </p:nvPr>
        </p:nvSpPr>
        <p:spPr>
          <a:xfrm>
            <a:off x="623887" y="5913438"/>
            <a:ext cx="10944225" cy="241299"/>
          </a:xfrm>
        </p:spPr>
        <p:txBody>
          <a:bodyPr tIns="36000" rIns="0"/>
          <a:lstStyle>
            <a:lvl1pPr marL="0" indent="0">
              <a:buFont typeface="Arial" panose="020B0604020202020204" pitchFamily="34" charset="0"/>
              <a:buNone/>
              <a:defRPr sz="900"/>
            </a:lvl1pPr>
          </a:lstStyle>
          <a:p>
            <a:pPr lvl="0"/>
            <a:r>
              <a:rPr lang="de-DE" dirty="0"/>
              <a:t>Caption</a:t>
            </a:r>
          </a:p>
        </p:txBody>
      </p:sp>
      <p:pic>
        <p:nvPicPr>
          <p:cNvPr id="4"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9" y="1196976"/>
            <a:ext cx="5292723" cy="4716463"/>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7" name="Picture Placeholder 5"/>
          <p:cNvSpPr>
            <a:spLocks noGrp="1"/>
          </p:cNvSpPr>
          <p:nvPr>
            <p:ph type="pic" sz="quarter" idx="13"/>
          </p:nvPr>
        </p:nvSpPr>
        <p:spPr>
          <a:xfrm>
            <a:off x="6275388" y="1196976"/>
            <a:ext cx="5292725" cy="4716463"/>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8" name="Textplatzhalter 4"/>
          <p:cNvSpPr>
            <a:spLocks noGrp="1"/>
          </p:cNvSpPr>
          <p:nvPr>
            <p:ph type="body" sz="quarter" idx="14" hasCustomPrompt="1"/>
          </p:nvPr>
        </p:nvSpPr>
        <p:spPr>
          <a:xfrm>
            <a:off x="623888" y="5913438"/>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913438"/>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pic>
        <p:nvPicPr>
          <p:cNvPr id="10"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
        <p:nvSpPr>
          <p:cNvPr id="6" name="Picture Placeholder 5"/>
          <p:cNvSpPr>
            <a:spLocks noGrp="1"/>
          </p:cNvSpPr>
          <p:nvPr>
            <p:ph type="pic" sz="quarter" idx="12"/>
          </p:nvPr>
        </p:nvSpPr>
        <p:spPr>
          <a:xfrm>
            <a:off x="623887" y="2024063"/>
            <a:ext cx="5292725" cy="3062288"/>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7" name="Picture Placeholder 5"/>
          <p:cNvSpPr>
            <a:spLocks noGrp="1"/>
          </p:cNvSpPr>
          <p:nvPr>
            <p:ph type="pic" sz="quarter" idx="13"/>
          </p:nvPr>
        </p:nvSpPr>
        <p:spPr>
          <a:xfrm>
            <a:off x="6275389" y="2024063"/>
            <a:ext cx="5292724" cy="3062288"/>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8" name="Textplatzhalter 4"/>
          <p:cNvSpPr>
            <a:spLocks noGrp="1"/>
          </p:cNvSpPr>
          <p:nvPr>
            <p:ph type="body" sz="quarter" idx="14" hasCustomPrompt="1"/>
          </p:nvPr>
        </p:nvSpPr>
        <p:spPr>
          <a:xfrm>
            <a:off x="623888" y="5086351"/>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086351"/>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pic>
        <p:nvPicPr>
          <p:cNvPr id="10"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emf"/><Relationship Id="rId13" Type="http://schemas.openxmlformats.org/officeDocument/2006/relationships/image" Target="../media/image1.emf"/><Relationship Id="rId1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9" y="712232"/>
            <a:ext cx="10956924" cy="780540"/>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623889" y="2024064"/>
            <a:ext cx="10944224" cy="3889375"/>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11377083" y="293577"/>
            <a:ext cx="514351"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623889" y="339297"/>
            <a:ext cx="5292724"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275389" y="339297"/>
            <a:ext cx="529272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sp>
        <p:nvSpPr>
          <p:cNvPr id="7" name="Rechteck 6"/>
          <p:cNvSpPr/>
          <p:nvPr/>
        </p:nvSpPr>
        <p:spPr>
          <a:xfrm>
            <a:off x="623888" y="381001"/>
            <a:ext cx="5292725" cy="216000"/>
          </a:xfrm>
          <a:prstGeom prst="rect">
            <a:avLst/>
          </a:prstGeom>
        </p:spPr>
        <p:txBody>
          <a:bodyPr vert="horz" lIns="0" tIns="0" rIns="0" bIns="0" rtlCol="0" anchor="t" anchorCtr="0">
            <a:noAutofit/>
          </a:bodyPr>
          <a:lstStyle/>
          <a:p>
            <a:pPr lvl="0"/>
            <a:r>
              <a:rPr lang="en-US" sz="900" dirty="0" smtClean="0"/>
              <a:t>European XFEL Operator Training, What</a:t>
            </a:r>
            <a:r>
              <a:rPr lang="en-US" sz="900" baseline="0" dirty="0" smtClean="0"/>
              <a:t> is new?</a:t>
            </a:r>
            <a:endParaRPr lang="en-US" sz="900" dirty="0"/>
          </a:p>
        </p:txBody>
      </p:sp>
      <p:sp>
        <p:nvSpPr>
          <p:cNvPr id="8" name="Rechteck 7"/>
          <p:cNvSpPr/>
          <p:nvPr/>
        </p:nvSpPr>
        <p:spPr>
          <a:xfrm>
            <a:off x="6275389" y="381001"/>
            <a:ext cx="5292724" cy="216000"/>
          </a:xfrm>
          <a:prstGeom prst="rect">
            <a:avLst/>
          </a:prstGeom>
        </p:spPr>
        <p:txBody>
          <a:bodyPr vert="horz" lIns="0" tIns="0" rIns="0" bIns="0" rtlCol="0" anchor="t" anchorCtr="0">
            <a:noAutofit/>
          </a:bodyPr>
          <a:lstStyle/>
          <a:p>
            <a:pPr lvl="0"/>
            <a:r>
              <a:rPr lang="en-US" sz="900" dirty="0" smtClean="0"/>
              <a:t>Matthias</a:t>
            </a:r>
            <a:r>
              <a:rPr lang="en-US" sz="900" baseline="0" dirty="0" smtClean="0"/>
              <a:t> Scholz</a:t>
            </a:r>
            <a:r>
              <a:rPr lang="en-US" sz="900" dirty="0" smtClean="0"/>
              <a:t>, January 9, 2018</a:t>
            </a:r>
            <a:endParaRPr lang="en-US" sz="900" dirty="0"/>
          </a:p>
        </p:txBody>
      </p:sp>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hf sldNum="0" hdr="0" ftr="0" dt="0"/>
  <p:txStyles>
    <p:titleStyle>
      <a:lvl1pPr algn="l" defTabSz="9144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357188" indent="-357188" algn="l" defTabSz="914400" rtl="0" eaLnBrk="1" latinLnBrk="0" hangingPunct="1">
        <a:lnSpc>
          <a:spcPct val="114000"/>
        </a:lnSpc>
        <a:spcBef>
          <a:spcPts val="1800"/>
        </a:spcBef>
        <a:buClr>
          <a:schemeClr val="bg2"/>
        </a:buClr>
        <a:buFontTx/>
        <a:buBlip>
          <a:blip r:embed="rId13"/>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14"/>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275" userDrawn="1">
          <p15:clr>
            <a:srgbClr val="F26B43"/>
          </p15:clr>
        </p15:guide>
        <p15:guide id="2" pos="3727" userDrawn="1">
          <p15:clr>
            <a:srgbClr val="F26B43"/>
          </p15:clr>
        </p15:guide>
        <p15:guide id="3" pos="3953" userDrawn="1">
          <p15:clr>
            <a:srgbClr val="F26B43"/>
          </p15:clr>
        </p15:guide>
        <p15:guide id="4" pos="393" userDrawn="1">
          <p15:clr>
            <a:srgbClr val="F26B43"/>
          </p15:clr>
        </p15:guide>
        <p15:guide id="5" pos="7287" userDrawn="1">
          <p15:clr>
            <a:srgbClr val="F26B43"/>
          </p15:clr>
        </p15:guide>
        <p15:guide id="6"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6"/>
            <a:ext cx="6376607" cy="1096766"/>
          </a:xfrm>
        </p:spPr>
        <p:txBody>
          <a:bodyPr/>
          <a:lstStyle/>
          <a:p>
            <a:r>
              <a:rPr lang="en-GB" dirty="0" smtClean="0"/>
              <a:t>What is new?</a:t>
            </a:r>
            <a:br>
              <a:rPr lang="en-GB" dirty="0" smtClean="0"/>
            </a:br>
            <a:r>
              <a:rPr lang="en-GB" dirty="0" smtClean="0"/>
              <a:t/>
            </a:r>
            <a:br>
              <a:rPr lang="en-GB" dirty="0" smtClean="0"/>
            </a:br>
            <a:r>
              <a:rPr lang="en-GB" sz="2000" b="0" dirty="0" smtClean="0"/>
              <a:t>A summary of new tools/panels and some hacks and trick to make the operation of the XFEL easier. </a:t>
            </a:r>
            <a:endParaRPr lang="en-GB" b="0" dirty="0"/>
          </a:p>
        </p:txBody>
      </p:sp>
      <p:sp>
        <p:nvSpPr>
          <p:cNvPr id="3" name="Subtitle 2"/>
          <p:cNvSpPr>
            <a:spLocks noGrp="1"/>
          </p:cNvSpPr>
          <p:nvPr>
            <p:ph type="subTitle" idx="1"/>
          </p:nvPr>
        </p:nvSpPr>
        <p:spPr/>
        <p:txBody>
          <a:bodyPr/>
          <a:lstStyle/>
          <a:p>
            <a:r>
              <a:rPr lang="en-GB" dirty="0" smtClean="0"/>
              <a:t>Matthias Scholz</a:t>
            </a:r>
          </a:p>
          <a:p>
            <a:endParaRPr lang="en-GB" dirty="0"/>
          </a:p>
          <a:p>
            <a:r>
              <a:rPr lang="en-GB" dirty="0" smtClean="0"/>
              <a:t>January 9, 2018</a:t>
            </a:r>
            <a:endParaRPr lang="en-GB" dirty="0"/>
          </a:p>
        </p:txBody>
      </p:sp>
      <p:sp>
        <p:nvSpPr>
          <p:cNvPr id="7" name="AutoShape 2" descr="https://media.desy.de/DESYmediabank/AssetServlet/?recordView=SearchResult_ThumbnailView&amp;catalogID=6&amp;recordID=21518&amp;errorURL=error.jsp"/>
          <p:cNvSpPr>
            <a:spLocks noChangeAspect="1" noChangeArrowheads="1"/>
          </p:cNvSpPr>
          <p:nvPr/>
        </p:nvSpPr>
        <p:spPr bwMode="auto">
          <a:xfrm>
            <a:off x="63500" y="-136525"/>
            <a:ext cx="7467600" cy="746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edia.desy.de/DESYmediabank/AssetServlet/?recordView=SearchResult_ThumbnailView&amp;catalogID=6&amp;recordID=21518&amp;errorURL=error.jsp"/>
          <p:cNvSpPr>
            <a:spLocks noChangeAspect="1" noChangeArrowheads="1"/>
          </p:cNvSpPr>
          <p:nvPr/>
        </p:nvSpPr>
        <p:spPr bwMode="auto">
          <a:xfrm>
            <a:off x="215900" y="15875"/>
            <a:ext cx="7467600" cy="746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media.desy.de/DESYmediabank/AssetServlet/?recordView=SearchResult_ThumbnailView&amp;catalogID=6&amp;recordID=21518&amp;errorURL=error.jsp"/>
          <p:cNvSpPr>
            <a:spLocks noChangeAspect="1" noChangeArrowheads="1"/>
          </p:cNvSpPr>
          <p:nvPr/>
        </p:nvSpPr>
        <p:spPr bwMode="auto">
          <a:xfrm>
            <a:off x="368300" y="168275"/>
            <a:ext cx="7467600" cy="746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6540" y="793888"/>
            <a:ext cx="1425027" cy="1425027"/>
          </a:xfrm>
          <a:prstGeom prst="rect">
            <a:avLst/>
          </a:prstGeom>
        </p:spPr>
      </p:pic>
      <p:pic>
        <p:nvPicPr>
          <p:cNvPr id="11" name="Picture 21" descr="HG_LOGO_70_ENG_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540" y="2481276"/>
            <a:ext cx="1473200" cy="59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9256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The JDDD orbit panel</a:t>
            </a:r>
            <a:endParaRPr lang="en-US" dirty="0"/>
          </a:p>
        </p:txBody>
      </p:sp>
      <p:sp>
        <p:nvSpPr>
          <p:cNvPr id="3" name="Content Placeholder 2"/>
          <p:cNvSpPr>
            <a:spLocks noGrp="1"/>
          </p:cNvSpPr>
          <p:nvPr>
            <p:ph idx="1"/>
          </p:nvPr>
        </p:nvSpPr>
        <p:spPr>
          <a:xfrm>
            <a:off x="623890" y="1374206"/>
            <a:ext cx="5944224" cy="3676223"/>
          </a:xfrm>
        </p:spPr>
        <p:txBody>
          <a:bodyPr/>
          <a:lstStyle/>
          <a:p>
            <a:pPr>
              <a:spcBef>
                <a:spcPts val="600"/>
              </a:spcBef>
              <a:buFont typeface="Arial"/>
              <a:buChar char="•"/>
            </a:pPr>
            <a:r>
              <a:rPr lang="en-US" dirty="0" smtClean="0"/>
              <a:t>Comes with the well known JDDD features. </a:t>
            </a:r>
          </a:p>
          <a:p>
            <a:pPr>
              <a:spcBef>
                <a:spcPts val="600"/>
              </a:spcBef>
              <a:buFont typeface="Arial"/>
              <a:buChar char="•"/>
            </a:pPr>
            <a:r>
              <a:rPr lang="en-US" dirty="0" smtClean="0"/>
              <a:t>Double click on BPMs and correctors opens the respective JDDD panel of that beamline element.</a:t>
            </a:r>
          </a:p>
          <a:p>
            <a:pPr>
              <a:spcBef>
                <a:spcPts val="600"/>
              </a:spcBef>
              <a:buFont typeface="Arial"/>
              <a:buChar char="•"/>
            </a:pPr>
            <a:r>
              <a:rPr lang="en-US" dirty="0" smtClean="0"/>
              <a:t>Shows the corrector strengths! </a:t>
            </a:r>
          </a:p>
          <a:p>
            <a:pPr>
              <a:spcBef>
                <a:spcPts val="600"/>
              </a:spcBef>
              <a:buFont typeface="Arial"/>
              <a:buChar char="•"/>
            </a:pPr>
            <a:endParaRPr lang="en-US" dirty="0" smtClean="0"/>
          </a:p>
          <a:p>
            <a:pPr marL="0" indent="0">
              <a:spcBef>
                <a:spcPts val="600"/>
              </a:spcBef>
              <a:buNone/>
            </a:pPr>
            <a:endParaRPr lang="en-US" dirty="0" smtClean="0"/>
          </a:p>
        </p:txBody>
      </p:sp>
      <p:pic>
        <p:nvPicPr>
          <p:cNvPr id="4" name="Picture 3" descr="2017-11-09T14-17-26.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864" y="815045"/>
            <a:ext cx="4884604" cy="4719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0004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The Python orbit (clicker tool)</a:t>
            </a:r>
            <a:endParaRPr lang="en-US" dirty="0"/>
          </a:p>
        </p:txBody>
      </p:sp>
      <p:sp>
        <p:nvSpPr>
          <p:cNvPr id="3" name="Content Placeholder 2"/>
          <p:cNvSpPr>
            <a:spLocks noGrp="1"/>
          </p:cNvSpPr>
          <p:nvPr>
            <p:ph idx="1"/>
          </p:nvPr>
        </p:nvSpPr>
        <p:spPr>
          <a:xfrm>
            <a:off x="462766" y="1455427"/>
            <a:ext cx="4607855" cy="4496308"/>
          </a:xfrm>
        </p:spPr>
        <p:txBody>
          <a:bodyPr/>
          <a:lstStyle/>
          <a:p>
            <a:pPr>
              <a:buFont typeface="Arial"/>
              <a:buChar char="•"/>
            </a:pPr>
            <a:r>
              <a:rPr lang="en-US" dirty="0" smtClean="0"/>
              <a:t>Comes with tick dials for corrector strength thus it’s very handy. </a:t>
            </a:r>
          </a:p>
          <a:p>
            <a:pPr>
              <a:buFont typeface="Arial"/>
              <a:buChar char="•"/>
            </a:pPr>
            <a:r>
              <a:rPr lang="en-US" dirty="0" smtClean="0"/>
              <a:t>However, there is no visualization of corrector strengths. Thus it happens easily that correctors become too strong and cause further problems. </a:t>
            </a:r>
          </a:p>
          <a:p>
            <a:pPr>
              <a:buFont typeface="Arial"/>
              <a:buChar char="•"/>
            </a:pPr>
            <a:r>
              <a:rPr lang="en-US" dirty="0" smtClean="0"/>
              <a:t>Other tools (see next one) can do the same tasks better. </a:t>
            </a:r>
          </a:p>
          <a:p>
            <a:pPr>
              <a:buFont typeface="Arial"/>
              <a:buChar char="•"/>
            </a:pPr>
            <a:r>
              <a:rPr lang="en-US" dirty="0" smtClean="0"/>
              <a:t>This tool might have a few use cases but it should be mainly used to display the orbit but not for orbit corrections. </a:t>
            </a:r>
          </a:p>
        </p:txBody>
      </p:sp>
      <p:pic>
        <p:nvPicPr>
          <p:cNvPr id="4" name="Picture 3" descr="2017-11-15T02-06-2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131" y="1383681"/>
            <a:ext cx="6669947" cy="4240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52888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Orbit correction tool based on Ocelot</a:t>
            </a:r>
            <a:endParaRPr lang="en-US" dirty="0"/>
          </a:p>
        </p:txBody>
      </p:sp>
      <p:sp>
        <p:nvSpPr>
          <p:cNvPr id="3" name="Content Placeholder 2"/>
          <p:cNvSpPr>
            <a:spLocks noGrp="1"/>
          </p:cNvSpPr>
          <p:nvPr>
            <p:ph idx="1"/>
          </p:nvPr>
        </p:nvSpPr>
        <p:spPr>
          <a:xfrm>
            <a:off x="623889" y="1459502"/>
            <a:ext cx="4740544" cy="4425892"/>
          </a:xfrm>
        </p:spPr>
        <p:txBody>
          <a:bodyPr/>
          <a:lstStyle/>
          <a:p>
            <a:pPr>
              <a:spcBef>
                <a:spcPts val="600"/>
              </a:spcBef>
              <a:buFont typeface="Arial"/>
              <a:buChar char="•"/>
            </a:pPr>
            <a:r>
              <a:rPr lang="en-US" dirty="0" smtClean="0"/>
              <a:t>That tool should mainly be used for orbit corrections. </a:t>
            </a:r>
          </a:p>
          <a:p>
            <a:pPr>
              <a:spcBef>
                <a:spcPts val="600"/>
              </a:spcBef>
              <a:buFont typeface="Arial"/>
              <a:buChar char="•"/>
            </a:pPr>
            <a:r>
              <a:rPr lang="en-US" dirty="0" smtClean="0"/>
              <a:t>It uses and SVD algorithm to calculate an orbit correction. </a:t>
            </a:r>
          </a:p>
          <a:p>
            <a:pPr>
              <a:spcBef>
                <a:spcPts val="600"/>
              </a:spcBef>
              <a:buFont typeface="Arial"/>
              <a:buChar char="•"/>
            </a:pPr>
            <a:r>
              <a:rPr lang="en-US" dirty="0" smtClean="0"/>
              <a:t>Easy to used due to predefined settings for various sections/tasks. </a:t>
            </a:r>
          </a:p>
          <a:p>
            <a:pPr>
              <a:spcBef>
                <a:spcPts val="600"/>
              </a:spcBef>
              <a:buFont typeface="Arial"/>
              <a:buChar char="•"/>
            </a:pPr>
            <a:r>
              <a:rPr lang="en-US" dirty="0" smtClean="0"/>
              <a:t>It is the only program so far that offers a “single shot” operation. </a:t>
            </a:r>
          </a:p>
          <a:p>
            <a:pPr>
              <a:spcBef>
                <a:spcPts val="600"/>
              </a:spcBef>
              <a:buFont typeface="Arial"/>
              <a:buChar char="•"/>
            </a:pPr>
            <a:r>
              <a:rPr lang="en-US" dirty="0" smtClean="0"/>
              <a:t>It provides also the often used adaptive orbit feedback. </a:t>
            </a:r>
          </a:p>
          <a:p>
            <a:pPr>
              <a:spcBef>
                <a:spcPts val="600"/>
              </a:spcBef>
              <a:buFont typeface="Arial"/>
              <a:buChar char="•"/>
            </a:pPr>
            <a:r>
              <a:rPr lang="en-US" dirty="0" smtClean="0"/>
              <a:t>Further details in a dedicated operator training. </a:t>
            </a:r>
            <a:endParaRPr lang="en-US" dirty="0"/>
          </a:p>
        </p:txBody>
      </p:sp>
      <p:pic>
        <p:nvPicPr>
          <p:cNvPr id="4" name="Picture 3" descr="2017-11-15T10-32-4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245" y="2274548"/>
            <a:ext cx="6365212" cy="3732495"/>
          </a:xfrm>
          <a:prstGeom prst="rect">
            <a:avLst/>
          </a:prstGeom>
          <a:ln>
            <a:noFill/>
          </a:ln>
          <a:effectLst>
            <a:outerShdw blurRad="292100" dist="139700" dir="2700000" algn="tl" rotWithShape="0">
              <a:srgbClr val="333333">
                <a:alpha val="65000"/>
              </a:srgbClr>
            </a:outerShdw>
          </a:effectLst>
        </p:spPr>
      </p:pic>
      <p:pic>
        <p:nvPicPr>
          <p:cNvPr id="5" name="Picture 4" descr="2017-11-10T05-21-18-00.png"/>
          <p:cNvPicPr>
            <a:picLocks noChangeAspect="1"/>
          </p:cNvPicPr>
          <p:nvPr/>
        </p:nvPicPr>
        <p:blipFill rotWithShape="1">
          <a:blip r:embed="rId3">
            <a:extLst>
              <a:ext uri="{28A0092B-C50C-407E-A947-70E740481C1C}">
                <a14:useLocalDpi xmlns:a14="http://schemas.microsoft.com/office/drawing/2010/main" val="0"/>
              </a:ext>
            </a:extLst>
          </a:blip>
          <a:srcRect l="1027" t="733" r="51759" b="38304"/>
          <a:stretch/>
        </p:blipFill>
        <p:spPr>
          <a:xfrm>
            <a:off x="8264638" y="889747"/>
            <a:ext cx="3658429" cy="2578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9166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IBFB</a:t>
            </a:r>
            <a:endParaRPr lang="en-US" dirty="0"/>
          </a:p>
        </p:txBody>
      </p:sp>
      <p:sp>
        <p:nvSpPr>
          <p:cNvPr id="3" name="Content Placeholder 2"/>
          <p:cNvSpPr>
            <a:spLocks noGrp="1"/>
          </p:cNvSpPr>
          <p:nvPr>
            <p:ph idx="1"/>
          </p:nvPr>
        </p:nvSpPr>
        <p:spPr>
          <a:xfrm>
            <a:off x="453289" y="1383685"/>
            <a:ext cx="4295087" cy="3780474"/>
          </a:xfrm>
        </p:spPr>
        <p:txBody>
          <a:bodyPr/>
          <a:lstStyle/>
          <a:p>
            <a:pPr marL="0" indent="0">
              <a:buNone/>
            </a:pPr>
            <a:r>
              <a:rPr lang="en-US" dirty="0" smtClean="0"/>
              <a:t>Intra bunch train feedback</a:t>
            </a:r>
          </a:p>
          <a:p>
            <a:pPr>
              <a:buFont typeface="Arial"/>
              <a:buChar char="•"/>
            </a:pPr>
            <a:r>
              <a:rPr lang="en-US" dirty="0" smtClean="0"/>
              <a:t>This feedback stabilizes the orbit within a bunch train. </a:t>
            </a:r>
          </a:p>
          <a:p>
            <a:pPr>
              <a:buFont typeface="Arial"/>
              <a:buChar char="•"/>
            </a:pPr>
            <a:r>
              <a:rPr lang="en-US" dirty="0" smtClean="0"/>
              <a:t>It was running during the last user runs and worked well. </a:t>
            </a:r>
          </a:p>
          <a:p>
            <a:pPr>
              <a:buFont typeface="Arial"/>
              <a:buChar char="•"/>
            </a:pPr>
            <a:r>
              <a:rPr lang="en-US" dirty="0" smtClean="0"/>
              <a:t>A dedicated training for that feedback will be part of the orbit feedback operation training. Don’t miss it!</a:t>
            </a:r>
          </a:p>
          <a:p>
            <a:pPr marL="0" indent="0">
              <a:buNone/>
            </a:pPr>
            <a:endParaRPr lang="en-US" dirty="0" smtClean="0"/>
          </a:p>
        </p:txBody>
      </p:sp>
      <p:pic>
        <p:nvPicPr>
          <p:cNvPr id="4" name="Picture 3" descr="2017-12-02T12-06-42.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058" y="919560"/>
            <a:ext cx="6832577" cy="5126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0004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Trajectory storage server</a:t>
            </a:r>
            <a:endParaRPr lang="en-US" dirty="0"/>
          </a:p>
        </p:txBody>
      </p:sp>
      <p:sp>
        <p:nvSpPr>
          <p:cNvPr id="3" name="Content Placeholder 2"/>
          <p:cNvSpPr>
            <a:spLocks noGrp="1"/>
          </p:cNvSpPr>
          <p:nvPr>
            <p:ph idx="1"/>
          </p:nvPr>
        </p:nvSpPr>
        <p:spPr>
          <a:xfrm>
            <a:off x="623889" y="1791208"/>
            <a:ext cx="5337645" cy="3259222"/>
          </a:xfrm>
        </p:spPr>
        <p:txBody>
          <a:bodyPr/>
          <a:lstStyle/>
          <a:p>
            <a:pPr>
              <a:buFont typeface="Arial"/>
              <a:buChar char="•"/>
            </a:pPr>
            <a:r>
              <a:rPr lang="en-US" dirty="0" smtClean="0"/>
              <a:t>A place to store beam orbits. </a:t>
            </a:r>
          </a:p>
          <a:p>
            <a:pPr>
              <a:buFont typeface="Arial"/>
              <a:buChar char="•"/>
            </a:pPr>
            <a:r>
              <a:rPr lang="en-US" dirty="0" smtClean="0"/>
              <a:t>You do not have to take care of that </a:t>
            </a:r>
            <a:r>
              <a:rPr lang="en-US" dirty="0" smtClean="0">
                <a:sym typeface="Wingdings"/>
              </a:rPr>
              <a:t></a:t>
            </a:r>
            <a:endParaRPr lang="en-US" dirty="0"/>
          </a:p>
        </p:txBody>
      </p:sp>
      <p:pic>
        <p:nvPicPr>
          <p:cNvPr id="4" name="Picture 3" descr="Screen Shot 2018-01-08 at 18.54.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620" y="758183"/>
            <a:ext cx="5545368" cy="5929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45045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Safety magnets</a:t>
            </a:r>
            <a:endParaRPr lang="en-US" dirty="0"/>
          </a:p>
        </p:txBody>
      </p:sp>
      <p:sp>
        <p:nvSpPr>
          <p:cNvPr id="3" name="Content Placeholder 2"/>
          <p:cNvSpPr>
            <a:spLocks noGrp="1"/>
          </p:cNvSpPr>
          <p:nvPr>
            <p:ph idx="1"/>
          </p:nvPr>
        </p:nvSpPr>
        <p:spPr>
          <a:xfrm>
            <a:off x="623889" y="1421594"/>
            <a:ext cx="10944224" cy="3628836"/>
          </a:xfrm>
        </p:spPr>
        <p:txBody>
          <a:bodyPr/>
          <a:lstStyle/>
          <a:p>
            <a:pPr>
              <a:spcBef>
                <a:spcPts val="600"/>
              </a:spcBef>
              <a:buFont typeface="Arial"/>
              <a:buChar char="•"/>
            </a:pPr>
            <a:r>
              <a:rPr lang="en-US" dirty="0" smtClean="0"/>
              <a:t>We had two movable safety magnets in operation so far. One in the injector, the second one in XS1. A further one will be in operation with beam in the SASE2 beamline. </a:t>
            </a:r>
          </a:p>
          <a:p>
            <a:pPr>
              <a:spcBef>
                <a:spcPts val="600"/>
              </a:spcBef>
              <a:buFont typeface="Arial"/>
              <a:buChar char="•"/>
            </a:pPr>
            <a:r>
              <a:rPr lang="en-US" dirty="0" smtClean="0"/>
              <a:t>Moving the XS1 magnet was sometimes troubling. However, after exchanging hardware components this problem is maybe not existent any more. </a:t>
            </a:r>
          </a:p>
          <a:p>
            <a:pPr>
              <a:spcBef>
                <a:spcPts val="600"/>
              </a:spcBef>
              <a:buFont typeface="Arial"/>
              <a:buChar char="•"/>
            </a:pPr>
            <a:r>
              <a:rPr lang="en-US" dirty="0" smtClean="0"/>
              <a:t>But, there is still no JDDD panel available. The run coordinator will help you with that until further notice. </a:t>
            </a:r>
            <a:endParaRPr lang="en-US" dirty="0"/>
          </a:p>
        </p:txBody>
      </p:sp>
      <p:pic>
        <p:nvPicPr>
          <p:cNvPr id="4" name="Picture 3" descr="Screen Shot 2018-01-08 at 18.56.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316" y="3431400"/>
            <a:ext cx="2530984" cy="2188629"/>
          </a:xfrm>
          <a:prstGeom prst="rect">
            <a:avLst/>
          </a:prstGeom>
          <a:ln>
            <a:noFill/>
          </a:ln>
          <a:effectLst>
            <a:outerShdw blurRad="292100" dist="139700" dir="2700000" algn="tl" rotWithShape="0">
              <a:srgbClr val="333333">
                <a:alpha val="65000"/>
              </a:srgbClr>
            </a:outerShdw>
          </a:effectLst>
        </p:spPr>
      </p:pic>
      <p:pic>
        <p:nvPicPr>
          <p:cNvPr id="6" name="Picture 5" descr="Screen Shot 2018-01-08 at 18.56.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81" y="3402345"/>
            <a:ext cx="3532462" cy="2552978"/>
          </a:xfrm>
          <a:prstGeom prst="rect">
            <a:avLst/>
          </a:prstGeom>
          <a:ln>
            <a:noFill/>
          </a:ln>
          <a:effectLst>
            <a:outerShdw blurRad="292100" dist="139700" dir="2700000" algn="tl" rotWithShape="0">
              <a:srgbClr val="333333">
                <a:alpha val="65000"/>
              </a:srgbClr>
            </a:outerShdw>
          </a:effectLst>
        </p:spPr>
      </p:pic>
      <p:pic>
        <p:nvPicPr>
          <p:cNvPr id="7" name="Picture 6" descr="Screen Shot 2018-01-08 at 19.04.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169" y="3388560"/>
            <a:ext cx="4287518" cy="3185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45045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Dump switch panel</a:t>
            </a:r>
            <a:endParaRPr lang="en-US" dirty="0"/>
          </a:p>
        </p:txBody>
      </p:sp>
      <p:sp>
        <p:nvSpPr>
          <p:cNvPr id="3" name="Content Placeholder 2"/>
          <p:cNvSpPr>
            <a:spLocks noGrp="1"/>
          </p:cNvSpPr>
          <p:nvPr>
            <p:ph idx="1"/>
          </p:nvPr>
        </p:nvSpPr>
        <p:spPr>
          <a:xfrm>
            <a:off x="293813" y="1383684"/>
            <a:ext cx="4909498" cy="4653346"/>
          </a:xfrm>
        </p:spPr>
        <p:txBody>
          <a:bodyPr/>
          <a:lstStyle/>
          <a:p>
            <a:pPr marL="0" indent="0">
              <a:buNone/>
            </a:pPr>
            <a:r>
              <a:rPr lang="en-US" dirty="0" smtClean="0"/>
              <a:t>Main Panel -&gt; Operations Procedures -&gt; Dump Switch. </a:t>
            </a:r>
          </a:p>
          <a:p>
            <a:pPr>
              <a:buFont typeface="Arial"/>
              <a:buChar char="•"/>
            </a:pPr>
            <a:r>
              <a:rPr lang="en-US" dirty="0" smtClean="0"/>
              <a:t>This panel helps to switch dump beamlines on and off. </a:t>
            </a:r>
            <a:endParaRPr lang="en-US" dirty="0"/>
          </a:p>
          <a:p>
            <a:pPr>
              <a:buFont typeface="Arial"/>
              <a:buChar char="•"/>
            </a:pPr>
            <a:r>
              <a:rPr lang="en-US" dirty="0" smtClean="0"/>
              <a:t>It takes care that also the destinations of the bunches are set correctly. </a:t>
            </a:r>
          </a:p>
          <a:p>
            <a:pPr>
              <a:buFont typeface="Arial"/>
              <a:buChar char="•"/>
            </a:pPr>
            <a:r>
              <a:rPr lang="en-US" dirty="0" smtClean="0"/>
              <a:t>Please be aware that you can only use either the dipoles or the kickers to steer the beam into the TLD beamline. </a:t>
            </a:r>
            <a:endParaRPr lang="en-US" dirty="0"/>
          </a:p>
        </p:txBody>
      </p:sp>
      <p:pic>
        <p:nvPicPr>
          <p:cNvPr id="4" name="Picture 3" descr="Screen Shot 2018-01-08 at 19.06.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685" y="698911"/>
            <a:ext cx="6518471" cy="6007451"/>
          </a:xfrm>
          <a:prstGeom prst="rect">
            <a:avLst/>
          </a:prstGeom>
        </p:spPr>
      </p:pic>
    </p:spTree>
    <p:extLst>
      <p:ext uri="{BB962C8B-B14F-4D97-AF65-F5344CB8AC3E}">
        <p14:creationId xmlns:p14="http://schemas.microsoft.com/office/powerpoint/2010/main" val="35945045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Collimators</a:t>
            </a:r>
            <a:endParaRPr lang="en-US" dirty="0"/>
          </a:p>
        </p:txBody>
      </p:sp>
      <p:sp>
        <p:nvSpPr>
          <p:cNvPr id="3" name="Content Placeholder 2"/>
          <p:cNvSpPr>
            <a:spLocks noGrp="1"/>
          </p:cNvSpPr>
          <p:nvPr>
            <p:ph idx="1"/>
          </p:nvPr>
        </p:nvSpPr>
        <p:spPr>
          <a:xfrm>
            <a:off x="623889" y="1459502"/>
            <a:ext cx="4664721" cy="3590927"/>
          </a:xfrm>
        </p:spPr>
        <p:txBody>
          <a:bodyPr/>
          <a:lstStyle/>
          <a:p>
            <a:pPr>
              <a:buFont typeface="Arial"/>
              <a:buChar char="•"/>
            </a:pPr>
            <a:r>
              <a:rPr lang="en-US" dirty="0" smtClean="0"/>
              <a:t>There is a new collimator panel available. </a:t>
            </a:r>
          </a:p>
          <a:p>
            <a:pPr>
              <a:buFont typeface="Arial"/>
              <a:buChar char="•"/>
            </a:pPr>
            <a:r>
              <a:rPr lang="en-US" dirty="0" smtClean="0"/>
              <a:t>You can select the collimators with the taps top left. </a:t>
            </a:r>
          </a:p>
          <a:p>
            <a:pPr>
              <a:buFont typeface="Arial"/>
              <a:buChar char="•"/>
            </a:pPr>
            <a:r>
              <a:rPr lang="en-US" dirty="0" smtClean="0"/>
              <a:t>The panel makes it easier to move the main collimators to different apertures. </a:t>
            </a:r>
          </a:p>
          <a:p>
            <a:pPr>
              <a:buFont typeface="Arial"/>
              <a:buChar char="•"/>
            </a:pPr>
            <a:r>
              <a:rPr lang="en-US" dirty="0" smtClean="0"/>
              <a:t>You can find it here: Main Panel -&gt; Operations and Procedures -&gt; Collimator Setup</a:t>
            </a:r>
            <a:endParaRPr lang="en-US" dirty="0"/>
          </a:p>
          <a:p>
            <a:pPr>
              <a:buFont typeface="Arial"/>
              <a:buChar char="•"/>
            </a:pPr>
            <a:endParaRPr lang="en-US" dirty="0" smtClean="0"/>
          </a:p>
        </p:txBody>
      </p:sp>
      <p:pic>
        <p:nvPicPr>
          <p:cNvPr id="5" name="Picture 4" descr="Screen Shot 2018-01-08 at 19.10.09.png"/>
          <p:cNvPicPr>
            <a:picLocks noChangeAspect="1"/>
          </p:cNvPicPr>
          <p:nvPr/>
        </p:nvPicPr>
        <p:blipFill rotWithShape="1">
          <a:blip r:embed="rId2">
            <a:extLst>
              <a:ext uri="{28A0092B-C50C-407E-A947-70E740481C1C}">
                <a14:useLocalDpi xmlns:a14="http://schemas.microsoft.com/office/drawing/2010/main" val="0"/>
              </a:ext>
            </a:extLst>
          </a:blip>
          <a:srcRect l="890"/>
          <a:stretch/>
        </p:blipFill>
        <p:spPr>
          <a:xfrm>
            <a:off x="5449732" y="834001"/>
            <a:ext cx="6495845" cy="52219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45045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1-09 at 14.36.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679" y="891471"/>
            <a:ext cx="5992067" cy="5555669"/>
          </a:xfrm>
          <a:prstGeom prst="rect">
            <a:avLst/>
          </a:prstGeom>
        </p:spPr>
      </p:pic>
      <p:sp>
        <p:nvSpPr>
          <p:cNvPr id="2" name="Title 1"/>
          <p:cNvSpPr>
            <a:spLocks noGrp="1"/>
          </p:cNvSpPr>
          <p:nvPr>
            <p:ph type="title"/>
          </p:nvPr>
        </p:nvSpPr>
        <p:spPr>
          <a:xfrm>
            <a:off x="814918" y="712233"/>
            <a:ext cx="10562167" cy="409260"/>
          </a:xfrm>
        </p:spPr>
        <p:txBody>
          <a:bodyPr/>
          <a:lstStyle/>
          <a:p>
            <a:r>
              <a:rPr lang="en-US" dirty="0" smtClean="0"/>
              <a:t>Multi quad scan tool</a:t>
            </a:r>
            <a:endParaRPr lang="en-US" dirty="0"/>
          </a:p>
        </p:txBody>
      </p:sp>
      <p:sp>
        <p:nvSpPr>
          <p:cNvPr id="3" name="Content Placeholder 2"/>
          <p:cNvSpPr>
            <a:spLocks noGrp="1"/>
          </p:cNvSpPr>
          <p:nvPr>
            <p:ph idx="1"/>
          </p:nvPr>
        </p:nvSpPr>
        <p:spPr>
          <a:xfrm>
            <a:off x="623889" y="1497411"/>
            <a:ext cx="4840266" cy="4264777"/>
          </a:xfrm>
        </p:spPr>
        <p:txBody>
          <a:bodyPr/>
          <a:lstStyle/>
          <a:p>
            <a:pPr>
              <a:buFont typeface="Arial"/>
              <a:buChar char="•"/>
            </a:pPr>
            <a:r>
              <a:rPr lang="en-US" dirty="0" smtClean="0"/>
              <a:t>Quad scans are used to measure Twiss functions (mismatch) and emittances. </a:t>
            </a:r>
          </a:p>
          <a:p>
            <a:pPr>
              <a:buFont typeface="Arial"/>
              <a:buChar char="•"/>
            </a:pPr>
            <a:r>
              <a:rPr lang="en-US" dirty="0" smtClean="0"/>
              <a:t>An easy to use GUI is available to do the scans. You just have to select the measurement screen and press the ‘Do quad scan’ button. </a:t>
            </a:r>
          </a:p>
          <a:p>
            <a:pPr>
              <a:buFont typeface="Arial"/>
              <a:buChar char="•"/>
            </a:pPr>
            <a:r>
              <a:rPr lang="en-US" dirty="0" smtClean="0"/>
              <a:t>The results can also be used to match the beam. </a:t>
            </a:r>
            <a:endParaRPr lang="en-US" dirty="0"/>
          </a:p>
          <a:p>
            <a:pPr>
              <a:buFont typeface="Arial"/>
              <a:buChar char="•"/>
            </a:pPr>
            <a:r>
              <a:rPr lang="en-US" dirty="0" smtClean="0"/>
              <a:t>You can find the tool here: Main </a:t>
            </a:r>
            <a:r>
              <a:rPr lang="en-US" dirty="0" err="1" smtClean="0"/>
              <a:t>Panle</a:t>
            </a:r>
            <a:r>
              <a:rPr lang="en-US" dirty="0" smtClean="0"/>
              <a:t> -&gt; Beam Dynamics -&gt; Multi Quad Scan Tool</a:t>
            </a:r>
          </a:p>
        </p:txBody>
      </p:sp>
    </p:spTree>
    <p:extLst>
      <p:ext uri="{BB962C8B-B14F-4D97-AF65-F5344CB8AC3E}">
        <p14:creationId xmlns:p14="http://schemas.microsoft.com/office/powerpoint/2010/main" val="4515003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Magnet coupling server</a:t>
            </a:r>
            <a:endParaRPr lang="en-US" dirty="0"/>
          </a:p>
        </p:txBody>
      </p:sp>
      <p:sp>
        <p:nvSpPr>
          <p:cNvPr id="3" name="Content Placeholder 2"/>
          <p:cNvSpPr>
            <a:spLocks noGrp="1"/>
          </p:cNvSpPr>
          <p:nvPr>
            <p:ph idx="1"/>
          </p:nvPr>
        </p:nvSpPr>
        <p:spPr>
          <a:xfrm>
            <a:off x="623889" y="1658526"/>
            <a:ext cx="4977489" cy="3391904"/>
          </a:xfrm>
        </p:spPr>
        <p:txBody>
          <a:bodyPr/>
          <a:lstStyle/>
          <a:p>
            <a:pPr marL="0" indent="0">
              <a:buNone/>
            </a:pPr>
            <a:r>
              <a:rPr lang="en-US" dirty="0" smtClean="0"/>
              <a:t>New, but not necessarily a panel that you will use on a daily basis. </a:t>
            </a:r>
          </a:p>
          <a:p>
            <a:pPr>
              <a:buFont typeface="Arial"/>
              <a:buChar char="•"/>
            </a:pPr>
            <a:r>
              <a:rPr lang="en-US" dirty="0" smtClean="0"/>
              <a:t>This server takes care that the ratio between the current of a selected magnet and the current of an observed magnet stays constant. </a:t>
            </a:r>
          </a:p>
          <a:p>
            <a:pPr>
              <a:buFont typeface="Arial"/>
              <a:buChar char="•"/>
            </a:pPr>
            <a:r>
              <a:rPr lang="en-US" dirty="0" smtClean="0"/>
              <a:t>Its currently used for the dump sweepers. </a:t>
            </a:r>
            <a:endParaRPr lang="en-US" dirty="0"/>
          </a:p>
        </p:txBody>
      </p:sp>
      <p:pic>
        <p:nvPicPr>
          <p:cNvPr id="4" name="Picture 3" descr="Screen Shot 2018-01-08 at 19.17.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230" y="822594"/>
            <a:ext cx="5526971" cy="5902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15003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Topics</a:t>
            </a:r>
            <a:endParaRPr lang="en-GB" dirty="0"/>
          </a:p>
        </p:txBody>
      </p:sp>
      <p:sp>
        <p:nvSpPr>
          <p:cNvPr id="3" name="Content Placeholder 2"/>
          <p:cNvSpPr>
            <a:spLocks noGrp="1"/>
          </p:cNvSpPr>
          <p:nvPr>
            <p:ph idx="1"/>
          </p:nvPr>
        </p:nvSpPr>
        <p:spPr>
          <a:xfrm>
            <a:off x="602180" y="1359145"/>
            <a:ext cx="5280805" cy="4789494"/>
          </a:xfrm>
        </p:spPr>
        <p:txBody>
          <a:bodyPr/>
          <a:lstStyle/>
          <a:p>
            <a:pPr>
              <a:lnSpc>
                <a:spcPct val="100000"/>
              </a:lnSpc>
              <a:spcBef>
                <a:spcPts val="1000"/>
              </a:spcBef>
              <a:buFont typeface="Wingdings" charset="2"/>
              <a:buChar char="u"/>
            </a:pPr>
            <a:r>
              <a:rPr lang="en-GB" dirty="0"/>
              <a:t>Run coordinator/ RC Meeting</a:t>
            </a:r>
          </a:p>
          <a:p>
            <a:pPr>
              <a:lnSpc>
                <a:spcPct val="100000"/>
              </a:lnSpc>
              <a:spcBef>
                <a:spcPts val="1000"/>
              </a:spcBef>
              <a:buFont typeface="Wingdings" charset="2"/>
              <a:buChar char="u"/>
            </a:pPr>
            <a:r>
              <a:rPr lang="en-GB" dirty="0" smtClean="0"/>
              <a:t>Emergency shutdown button</a:t>
            </a:r>
          </a:p>
          <a:p>
            <a:pPr>
              <a:lnSpc>
                <a:spcPct val="100000"/>
              </a:lnSpc>
              <a:spcBef>
                <a:spcPts val="1000"/>
              </a:spcBef>
              <a:buFont typeface="Wingdings" charset="2"/>
              <a:buChar char="u"/>
            </a:pPr>
            <a:r>
              <a:rPr lang="en-GB" dirty="0"/>
              <a:t>XFEL energy manager</a:t>
            </a:r>
          </a:p>
          <a:p>
            <a:pPr>
              <a:lnSpc>
                <a:spcPct val="100000"/>
              </a:lnSpc>
              <a:spcBef>
                <a:spcPts val="1000"/>
              </a:spcBef>
              <a:buFont typeface="Wingdings" charset="2"/>
              <a:buChar char="u"/>
            </a:pPr>
            <a:r>
              <a:rPr lang="en-GB" dirty="0"/>
              <a:t>Tripping RF stations</a:t>
            </a:r>
          </a:p>
          <a:p>
            <a:pPr>
              <a:lnSpc>
                <a:spcPct val="100000"/>
              </a:lnSpc>
              <a:spcBef>
                <a:spcPts val="1000"/>
              </a:spcBef>
              <a:buFont typeface="Wingdings" charset="2"/>
              <a:buChar char="u"/>
            </a:pPr>
            <a:r>
              <a:rPr lang="en-GB" dirty="0">
                <a:solidFill>
                  <a:srgbClr val="000000"/>
                </a:solidFill>
              </a:rPr>
              <a:t>Beam energy </a:t>
            </a:r>
            <a:r>
              <a:rPr lang="en-GB" dirty="0" smtClean="0">
                <a:solidFill>
                  <a:srgbClr val="000000"/>
                </a:solidFill>
              </a:rPr>
              <a:t>measurements</a:t>
            </a:r>
          </a:p>
          <a:p>
            <a:pPr>
              <a:lnSpc>
                <a:spcPct val="100000"/>
              </a:lnSpc>
              <a:spcBef>
                <a:spcPts val="1000"/>
              </a:spcBef>
              <a:buFont typeface="Wingdings" charset="2"/>
              <a:buChar char="u"/>
            </a:pPr>
            <a:r>
              <a:rPr lang="en-GB" dirty="0"/>
              <a:t>AH1 </a:t>
            </a:r>
            <a:r>
              <a:rPr lang="en-GB" dirty="0" smtClean="0"/>
              <a:t>cavity</a:t>
            </a:r>
            <a:endParaRPr lang="en-GB" dirty="0">
              <a:solidFill>
                <a:srgbClr val="000000"/>
              </a:solidFill>
            </a:endParaRPr>
          </a:p>
          <a:p>
            <a:pPr>
              <a:lnSpc>
                <a:spcPct val="100000"/>
              </a:lnSpc>
              <a:spcBef>
                <a:spcPts val="1000"/>
              </a:spcBef>
              <a:buFont typeface="Wingdings" charset="2"/>
              <a:buChar char="u"/>
            </a:pPr>
            <a:r>
              <a:rPr lang="en-GB" dirty="0"/>
              <a:t>Orbit tools</a:t>
            </a:r>
          </a:p>
          <a:p>
            <a:pPr>
              <a:lnSpc>
                <a:spcPct val="100000"/>
              </a:lnSpc>
              <a:spcBef>
                <a:spcPts val="1000"/>
              </a:spcBef>
              <a:buFont typeface="Wingdings" charset="2"/>
              <a:buChar char="u"/>
            </a:pPr>
            <a:r>
              <a:rPr lang="en-GB" dirty="0" smtClean="0"/>
              <a:t>Orbit </a:t>
            </a:r>
            <a:r>
              <a:rPr lang="en-GB" dirty="0"/>
              <a:t>feed </a:t>
            </a:r>
            <a:r>
              <a:rPr lang="en-GB" dirty="0" smtClean="0"/>
              <a:t>backs</a:t>
            </a:r>
          </a:p>
          <a:p>
            <a:pPr>
              <a:lnSpc>
                <a:spcPct val="100000"/>
              </a:lnSpc>
              <a:spcBef>
                <a:spcPts val="1000"/>
              </a:spcBef>
              <a:buFont typeface="Wingdings" charset="2"/>
              <a:buChar char="u"/>
            </a:pPr>
            <a:r>
              <a:rPr lang="en-GB" dirty="0"/>
              <a:t>Intra </a:t>
            </a:r>
            <a:r>
              <a:rPr lang="en-GB" dirty="0" smtClean="0"/>
              <a:t>bunch train </a:t>
            </a:r>
            <a:r>
              <a:rPr lang="en-GB" dirty="0"/>
              <a:t>feedback (IBFB)</a:t>
            </a:r>
          </a:p>
          <a:p>
            <a:pPr>
              <a:lnSpc>
                <a:spcPct val="100000"/>
              </a:lnSpc>
              <a:spcBef>
                <a:spcPts val="1000"/>
              </a:spcBef>
              <a:buFont typeface="Wingdings" charset="2"/>
              <a:buChar char="u"/>
            </a:pPr>
            <a:r>
              <a:rPr lang="en-GB" dirty="0" smtClean="0">
                <a:solidFill>
                  <a:srgbClr val="000000"/>
                </a:solidFill>
              </a:rPr>
              <a:t>Trajectory </a:t>
            </a:r>
            <a:r>
              <a:rPr lang="en-GB" dirty="0">
                <a:solidFill>
                  <a:srgbClr val="000000"/>
                </a:solidFill>
              </a:rPr>
              <a:t>storage </a:t>
            </a:r>
            <a:r>
              <a:rPr lang="en-GB" dirty="0" smtClean="0">
                <a:solidFill>
                  <a:srgbClr val="000000"/>
                </a:solidFill>
              </a:rPr>
              <a:t>server</a:t>
            </a:r>
            <a:endParaRPr lang="en-GB" dirty="0"/>
          </a:p>
          <a:p>
            <a:pPr>
              <a:lnSpc>
                <a:spcPct val="100000"/>
              </a:lnSpc>
              <a:spcBef>
                <a:spcPts val="1000"/>
              </a:spcBef>
              <a:buFont typeface="Wingdings" charset="2"/>
              <a:buChar char="u"/>
            </a:pPr>
            <a:r>
              <a:rPr lang="en-GB" dirty="0" smtClean="0"/>
              <a:t>Operation of the safety magnets</a:t>
            </a:r>
          </a:p>
        </p:txBody>
      </p:sp>
      <p:sp>
        <p:nvSpPr>
          <p:cNvPr id="10" name="Content Placeholder 2"/>
          <p:cNvSpPr txBox="1">
            <a:spLocks/>
          </p:cNvSpPr>
          <p:nvPr/>
        </p:nvSpPr>
        <p:spPr>
          <a:xfrm>
            <a:off x="6157008" y="1360347"/>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r>
              <a:rPr lang="en-GB" dirty="0"/>
              <a:t>Beam dumps/ dump switch panel</a:t>
            </a:r>
          </a:p>
          <a:p>
            <a:pPr>
              <a:lnSpc>
                <a:spcPct val="100000"/>
              </a:lnSpc>
              <a:spcBef>
                <a:spcPts val="1000"/>
              </a:spcBef>
              <a:buFont typeface="Wingdings" charset="2"/>
              <a:buChar char="u"/>
            </a:pPr>
            <a:r>
              <a:rPr lang="en-GB" dirty="0" smtClean="0"/>
              <a:t>Collimators</a:t>
            </a:r>
            <a:endParaRPr lang="en-GB" dirty="0"/>
          </a:p>
          <a:p>
            <a:pPr>
              <a:lnSpc>
                <a:spcPct val="100000"/>
              </a:lnSpc>
              <a:spcBef>
                <a:spcPts val="1000"/>
              </a:spcBef>
              <a:buFont typeface="Wingdings" charset="2"/>
              <a:buChar char="u"/>
            </a:pPr>
            <a:r>
              <a:rPr lang="en-GB" dirty="0" smtClean="0"/>
              <a:t>Multi </a:t>
            </a:r>
            <a:r>
              <a:rPr lang="en-GB" dirty="0"/>
              <a:t>quad scan </a:t>
            </a:r>
            <a:r>
              <a:rPr lang="en-GB" dirty="0" smtClean="0"/>
              <a:t>tool</a:t>
            </a:r>
            <a:endParaRPr lang="en-GB" dirty="0" smtClean="0">
              <a:solidFill>
                <a:srgbClr val="000000"/>
              </a:solidFill>
            </a:endParaRPr>
          </a:p>
          <a:p>
            <a:pPr>
              <a:lnSpc>
                <a:spcPct val="100000"/>
              </a:lnSpc>
              <a:spcBef>
                <a:spcPts val="1000"/>
              </a:spcBef>
              <a:buFont typeface="Wingdings" charset="2"/>
              <a:buChar char="u"/>
            </a:pPr>
            <a:r>
              <a:rPr lang="en-GB" dirty="0" smtClean="0">
                <a:solidFill>
                  <a:srgbClr val="000000"/>
                </a:solidFill>
              </a:rPr>
              <a:t>Magnet coupling server</a:t>
            </a:r>
          </a:p>
          <a:p>
            <a:pPr marL="0" indent="0">
              <a:lnSpc>
                <a:spcPct val="100000"/>
              </a:lnSpc>
              <a:spcBef>
                <a:spcPts val="1000"/>
              </a:spcBef>
              <a:buNone/>
            </a:pPr>
            <a:endParaRPr lang="en-GB" dirty="0"/>
          </a:p>
        </p:txBody>
      </p:sp>
    </p:spTree>
    <p:extLst>
      <p:ext uri="{BB962C8B-B14F-4D97-AF65-F5344CB8AC3E}">
        <p14:creationId xmlns:p14="http://schemas.microsoft.com/office/powerpoint/2010/main" val="20884852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Shift documentation</a:t>
            </a:r>
            <a:endParaRPr lang="en-US" dirty="0"/>
          </a:p>
        </p:txBody>
      </p:sp>
      <p:sp>
        <p:nvSpPr>
          <p:cNvPr id="3" name="Content Placeholder 2"/>
          <p:cNvSpPr>
            <a:spLocks noGrp="1"/>
          </p:cNvSpPr>
          <p:nvPr>
            <p:ph idx="1"/>
          </p:nvPr>
        </p:nvSpPr>
        <p:spPr>
          <a:xfrm>
            <a:off x="623889" y="1506888"/>
            <a:ext cx="10944224" cy="3543541"/>
          </a:xfrm>
        </p:spPr>
        <p:txBody>
          <a:bodyPr/>
          <a:lstStyle/>
          <a:p>
            <a:pPr>
              <a:buFont typeface="Arial"/>
              <a:buChar char="•"/>
            </a:pPr>
            <a:r>
              <a:rPr lang="en-US" dirty="0" smtClean="0"/>
              <a:t>It is not required to do a shift documentation such as it is done at FLASH. </a:t>
            </a:r>
          </a:p>
          <a:p>
            <a:pPr>
              <a:buFont typeface="Arial"/>
              <a:buChar char="•"/>
            </a:pPr>
            <a:r>
              <a:rPr lang="en-US" dirty="0" smtClean="0"/>
              <a:t>Of course you can plot several panels to the logbook that you consider to be important either for your shift or for later post-processing of your work. </a:t>
            </a:r>
          </a:p>
          <a:p>
            <a:pPr>
              <a:buFont typeface="Arial"/>
              <a:buChar char="•"/>
            </a:pPr>
            <a:r>
              <a:rPr lang="en-US" dirty="0" smtClean="0"/>
              <a:t>More important is that you do a documentation of your work in the logbook! </a:t>
            </a:r>
            <a:r>
              <a:rPr lang="en-US" dirty="0"/>
              <a:t>It is good </a:t>
            </a:r>
            <a:r>
              <a:rPr lang="en-US" dirty="0" smtClean="0"/>
              <a:t>practice to fill out the header in the logbook and to write some bullet points about what happened and what doubled you during the shift!</a:t>
            </a:r>
          </a:p>
          <a:p>
            <a:pPr>
              <a:buFont typeface="Arial"/>
              <a:buChar char="•"/>
            </a:pPr>
            <a:r>
              <a:rPr lang="en-US" dirty="0" smtClean="0"/>
              <a:t>Please do not forget to tag the important entries in the </a:t>
            </a:r>
            <a:r>
              <a:rPr lang="en-US" dirty="0" smtClean="0"/>
              <a:t>logbook</a:t>
            </a:r>
            <a:r>
              <a:rPr lang="en-US" dirty="0"/>
              <a:t> </a:t>
            </a:r>
            <a:r>
              <a:rPr lang="en-US" dirty="0" smtClean="0"/>
              <a:t>and to add </a:t>
            </a:r>
            <a:r>
              <a:rPr lang="en-US" smtClean="0"/>
              <a:t>you name. </a:t>
            </a:r>
            <a:endParaRPr lang="en-US" dirty="0"/>
          </a:p>
        </p:txBody>
      </p:sp>
    </p:spTree>
    <p:extLst>
      <p:ext uri="{BB962C8B-B14F-4D97-AF65-F5344CB8AC3E}">
        <p14:creationId xmlns:p14="http://schemas.microsoft.com/office/powerpoint/2010/main" val="35945045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Run coordinators and RC meeting</a:t>
            </a:r>
            <a:endParaRPr lang="en-US" dirty="0"/>
          </a:p>
        </p:txBody>
      </p:sp>
      <p:sp>
        <p:nvSpPr>
          <p:cNvPr id="3" name="Content Placeholder 2"/>
          <p:cNvSpPr>
            <a:spLocks noGrp="1"/>
          </p:cNvSpPr>
          <p:nvPr>
            <p:ph idx="1"/>
          </p:nvPr>
        </p:nvSpPr>
        <p:spPr>
          <a:xfrm>
            <a:off x="623889" y="1611138"/>
            <a:ext cx="6938756" cy="4321642"/>
          </a:xfrm>
        </p:spPr>
        <p:txBody>
          <a:bodyPr/>
          <a:lstStyle/>
          <a:p>
            <a:pPr marL="0" indent="0">
              <a:spcBef>
                <a:spcPts val="0"/>
              </a:spcBef>
              <a:buNone/>
            </a:pPr>
            <a:r>
              <a:rPr lang="en-US" dirty="0" smtClean="0"/>
              <a:t>We are now </a:t>
            </a:r>
            <a:r>
              <a:rPr lang="en-US" dirty="0"/>
              <a:t>9</a:t>
            </a:r>
            <a:r>
              <a:rPr lang="en-US" dirty="0" smtClean="0"/>
              <a:t> run coordinators:</a:t>
            </a:r>
          </a:p>
          <a:p>
            <a:pPr marL="0" indent="0">
              <a:spcBef>
                <a:spcPts val="0"/>
              </a:spcBef>
              <a:buNone/>
            </a:pPr>
            <a:endParaRPr lang="en-US" dirty="0" smtClean="0"/>
          </a:p>
          <a:p>
            <a:pPr>
              <a:spcBef>
                <a:spcPts val="0"/>
              </a:spcBef>
              <a:buFont typeface="Arial"/>
              <a:buChar char="•"/>
            </a:pPr>
            <a:r>
              <a:rPr lang="en-US" dirty="0" smtClean="0"/>
              <a:t>Dirk</a:t>
            </a:r>
            <a:endParaRPr lang="en-US" dirty="0"/>
          </a:p>
          <a:p>
            <a:pPr>
              <a:spcBef>
                <a:spcPts val="0"/>
              </a:spcBef>
              <a:buFont typeface="Arial"/>
              <a:buChar char="•"/>
            </a:pPr>
            <a:r>
              <a:rPr lang="en-US" dirty="0" smtClean="0"/>
              <a:t>Frank</a:t>
            </a:r>
          </a:p>
          <a:p>
            <a:pPr>
              <a:spcBef>
                <a:spcPts val="0"/>
              </a:spcBef>
              <a:buFont typeface="Arial"/>
              <a:buChar char="•"/>
            </a:pPr>
            <a:r>
              <a:rPr lang="en-US" dirty="0" smtClean="0"/>
              <a:t>Lars</a:t>
            </a:r>
          </a:p>
          <a:p>
            <a:pPr>
              <a:spcBef>
                <a:spcPts val="0"/>
              </a:spcBef>
              <a:buFont typeface="Arial"/>
              <a:buChar char="•"/>
            </a:pPr>
            <a:r>
              <a:rPr lang="en-US" dirty="0" smtClean="0"/>
              <a:t>Matthias</a:t>
            </a:r>
          </a:p>
          <a:p>
            <a:pPr>
              <a:spcBef>
                <a:spcPts val="0"/>
              </a:spcBef>
              <a:buFont typeface="Arial"/>
              <a:buChar char="•"/>
            </a:pPr>
            <a:r>
              <a:rPr lang="en-US" dirty="0" smtClean="0"/>
              <a:t>Raimund</a:t>
            </a:r>
          </a:p>
          <a:p>
            <a:pPr>
              <a:spcBef>
                <a:spcPts val="0"/>
              </a:spcBef>
              <a:buFont typeface="Arial"/>
              <a:buChar char="•"/>
            </a:pPr>
            <a:r>
              <a:rPr lang="en-US" dirty="0" smtClean="0"/>
              <a:t>Shan</a:t>
            </a:r>
          </a:p>
          <a:p>
            <a:pPr>
              <a:spcBef>
                <a:spcPts val="0"/>
              </a:spcBef>
              <a:buFont typeface="Arial"/>
              <a:buChar char="•"/>
            </a:pPr>
            <a:r>
              <a:rPr lang="en-US" dirty="0" smtClean="0"/>
              <a:t>Thomas</a:t>
            </a:r>
          </a:p>
          <a:p>
            <a:pPr>
              <a:spcBef>
                <a:spcPts val="0"/>
              </a:spcBef>
              <a:buFont typeface="Arial"/>
              <a:buChar char="•"/>
            </a:pPr>
            <a:r>
              <a:rPr lang="en-US" dirty="0" smtClean="0"/>
              <a:t>Torsten</a:t>
            </a:r>
          </a:p>
          <a:p>
            <a:pPr>
              <a:spcBef>
                <a:spcPts val="0"/>
              </a:spcBef>
              <a:buFont typeface="Arial"/>
              <a:buChar char="•"/>
            </a:pPr>
            <a:r>
              <a:rPr lang="en-US" dirty="0" smtClean="0"/>
              <a:t>Winni</a:t>
            </a:r>
            <a:endParaRPr lang="en-US" dirty="0"/>
          </a:p>
          <a:p>
            <a:pPr>
              <a:spcBef>
                <a:spcPts val="0"/>
              </a:spcBef>
              <a:buFont typeface="Arial"/>
              <a:buChar char="•"/>
            </a:pPr>
            <a:endParaRPr lang="en-US" dirty="0" smtClean="0"/>
          </a:p>
        </p:txBody>
      </p:sp>
      <p:sp>
        <p:nvSpPr>
          <p:cNvPr id="4" name="Content Placeholder 2"/>
          <p:cNvSpPr txBox="1">
            <a:spLocks/>
          </p:cNvSpPr>
          <p:nvPr/>
        </p:nvSpPr>
        <p:spPr>
          <a:xfrm>
            <a:off x="3107829" y="2397752"/>
            <a:ext cx="4085819" cy="3364437"/>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a:buChar char="•"/>
            </a:pPr>
            <a:r>
              <a:rPr lang="en-US" dirty="0" smtClean="0"/>
              <a:t>There are two run coordinators scheduled for each week to reduce the work load. </a:t>
            </a:r>
          </a:p>
          <a:p>
            <a:pPr>
              <a:spcBef>
                <a:spcPts val="0"/>
              </a:spcBef>
              <a:buFont typeface="Arial"/>
              <a:buChar char="•"/>
            </a:pPr>
            <a:r>
              <a:rPr lang="en-US" dirty="0" smtClean="0"/>
              <a:t>A second mobile phone number will be communicated as soon as it is available. </a:t>
            </a:r>
          </a:p>
          <a:p>
            <a:pPr marL="0" indent="0">
              <a:spcBef>
                <a:spcPts val="0"/>
              </a:spcBef>
              <a:buNone/>
            </a:pPr>
            <a:endParaRPr lang="en-US" dirty="0" smtClean="0"/>
          </a:p>
        </p:txBody>
      </p:sp>
      <p:sp>
        <p:nvSpPr>
          <p:cNvPr id="5" name="Content Placeholder 2"/>
          <p:cNvSpPr txBox="1">
            <a:spLocks/>
          </p:cNvSpPr>
          <p:nvPr/>
        </p:nvSpPr>
        <p:spPr>
          <a:xfrm>
            <a:off x="7762182" y="2398515"/>
            <a:ext cx="4085819" cy="3364437"/>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a:buChar char="•"/>
            </a:pPr>
            <a:r>
              <a:rPr lang="en-US" dirty="0" smtClean="0"/>
              <a:t>There will be a new location and time for the run coordination meeting!</a:t>
            </a:r>
          </a:p>
          <a:p>
            <a:pPr>
              <a:spcBef>
                <a:spcPts val="0"/>
              </a:spcBef>
              <a:buFont typeface="Arial"/>
              <a:buChar char="•"/>
            </a:pPr>
            <a:endParaRPr lang="en-US" dirty="0"/>
          </a:p>
          <a:p>
            <a:pPr lvl="1">
              <a:buFont typeface="Arial"/>
              <a:buChar char="•"/>
            </a:pPr>
            <a:r>
              <a:rPr lang="en-US" dirty="0" smtClean="0"/>
              <a:t>Monday 10 am</a:t>
            </a:r>
          </a:p>
          <a:p>
            <a:pPr lvl="1">
              <a:buFont typeface="Arial"/>
              <a:buChar char="•"/>
            </a:pPr>
            <a:r>
              <a:rPr lang="en-US" dirty="0" smtClean="0"/>
              <a:t>Meeting room in 30b, 4</a:t>
            </a:r>
            <a:r>
              <a:rPr lang="en-US" baseline="30000" dirty="0" smtClean="0"/>
              <a:t>th</a:t>
            </a:r>
            <a:r>
              <a:rPr lang="en-US" dirty="0" smtClean="0"/>
              <a:t> floor. </a:t>
            </a:r>
          </a:p>
          <a:p>
            <a:pPr lvl="1">
              <a:buFont typeface="Arial"/>
              <a:buChar char="•"/>
            </a:pPr>
            <a:r>
              <a:rPr lang="en-US" dirty="0"/>
              <a:t>S</a:t>
            </a:r>
            <a:r>
              <a:rPr lang="en-US" dirty="0" smtClean="0"/>
              <a:t>tarting January 15</a:t>
            </a:r>
            <a:r>
              <a:rPr lang="en-US" baseline="30000" dirty="0" smtClean="0"/>
              <a:t>th</a:t>
            </a:r>
            <a:r>
              <a:rPr lang="en-US" dirty="0" smtClean="0"/>
              <a:t>, 2018</a:t>
            </a:r>
            <a:endParaRPr lang="en-US" dirty="0"/>
          </a:p>
          <a:p>
            <a:pPr marL="0" indent="0">
              <a:spcBef>
                <a:spcPts val="0"/>
              </a:spcBef>
              <a:buNone/>
            </a:pPr>
            <a:endParaRPr lang="en-US" dirty="0" smtClean="0"/>
          </a:p>
        </p:txBody>
      </p:sp>
    </p:spTree>
    <p:extLst>
      <p:ext uri="{BB962C8B-B14F-4D97-AF65-F5344CB8AC3E}">
        <p14:creationId xmlns:p14="http://schemas.microsoft.com/office/powerpoint/2010/main" val="32596222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2"/>
            <a:ext cx="10956924" cy="360000"/>
          </a:xfrm>
        </p:spPr>
        <p:txBody>
          <a:bodyPr/>
          <a:lstStyle/>
          <a:p>
            <a:r>
              <a:rPr lang="en-GB" dirty="0" smtClean="0"/>
              <a:t>XFEL Energy Manager</a:t>
            </a:r>
            <a:endParaRPr lang="en-GB" dirty="0"/>
          </a:p>
        </p:txBody>
      </p:sp>
      <p:sp>
        <p:nvSpPr>
          <p:cNvPr id="3" name="Content Placeholder 2"/>
          <p:cNvSpPr>
            <a:spLocks noGrp="1"/>
          </p:cNvSpPr>
          <p:nvPr>
            <p:ph idx="1"/>
          </p:nvPr>
        </p:nvSpPr>
        <p:spPr>
          <a:xfrm>
            <a:off x="6031920" y="845652"/>
            <a:ext cx="5103604" cy="802233"/>
          </a:xfrm>
        </p:spPr>
        <p:txBody>
          <a:bodyPr/>
          <a:lstStyle/>
          <a:p>
            <a:pPr marL="0" indent="0">
              <a:lnSpc>
                <a:spcPct val="100000"/>
              </a:lnSpc>
              <a:spcBef>
                <a:spcPts val="1000"/>
              </a:spcBef>
              <a:buNone/>
            </a:pPr>
            <a:r>
              <a:rPr lang="en-GB" sz="1600" dirty="0" smtClean="0"/>
              <a:t>This panel helps you to change the electron beam energy without changing single RF station settings. </a:t>
            </a:r>
            <a:endParaRPr lang="en-GB" sz="1600" dirty="0"/>
          </a:p>
        </p:txBody>
      </p:sp>
      <p:pic>
        <p:nvPicPr>
          <p:cNvPr id="29" name="Picture 28" descr="2017-08-09T14-52-31.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28" y="1773774"/>
            <a:ext cx="9731234" cy="4265245"/>
          </a:xfrm>
          <a:prstGeom prst="rect">
            <a:avLst/>
          </a:prstGeom>
          <a:ln>
            <a:noFill/>
          </a:ln>
          <a:effectLst>
            <a:outerShdw blurRad="292100" dist="139700" dir="2700000" algn="tl" rotWithShape="0">
              <a:srgbClr val="333333">
                <a:alpha val="65000"/>
              </a:srgbClr>
            </a:outerShdw>
          </a:effectLst>
        </p:spPr>
      </p:pic>
      <p:pic>
        <p:nvPicPr>
          <p:cNvPr id="30" name="Picture 29" descr="Screen Shot 2018-01-08 at 15.09.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813" y="4686647"/>
            <a:ext cx="3112470" cy="1286334"/>
          </a:xfrm>
          <a:prstGeom prst="rect">
            <a:avLst/>
          </a:prstGeom>
        </p:spPr>
      </p:pic>
      <p:sp>
        <p:nvSpPr>
          <p:cNvPr id="31" name="Content Placeholder 2"/>
          <p:cNvSpPr txBox="1">
            <a:spLocks/>
          </p:cNvSpPr>
          <p:nvPr/>
        </p:nvSpPr>
        <p:spPr>
          <a:xfrm>
            <a:off x="605219" y="1277739"/>
            <a:ext cx="4059153" cy="385265"/>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4"/>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5"/>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0"/>
              </a:spcBef>
              <a:buFontTx/>
              <a:buNone/>
            </a:pPr>
            <a:r>
              <a:rPr lang="en-GB" sz="1600" dirty="0" smtClean="0"/>
              <a:t>Main Panel -&gt; RF -&gt; Linac Energy Manager </a:t>
            </a:r>
            <a:endParaRPr lang="en-GB" sz="1600" dirty="0"/>
          </a:p>
        </p:txBody>
      </p:sp>
      <p:sp>
        <p:nvSpPr>
          <p:cNvPr id="32" name="Oval 31"/>
          <p:cNvSpPr/>
          <p:nvPr/>
        </p:nvSpPr>
        <p:spPr>
          <a:xfrm>
            <a:off x="3719402" y="2199701"/>
            <a:ext cx="514064" cy="748352"/>
          </a:xfrm>
          <a:prstGeom prst="ellipse">
            <a:avLst/>
          </a:prstGeom>
          <a:noFill/>
          <a:ln w="34925">
            <a:solidFill>
              <a:srgbClr val="FF0000"/>
            </a:solidFill>
          </a:ln>
        </p:spPr>
        <p:txBody>
          <a:bodyPr rtlCol="0" anchor="ctr">
            <a:noAutofit/>
          </a:bodyPr>
          <a:lstStyle/>
          <a:p>
            <a:pPr algn="ctr">
              <a:lnSpc>
                <a:spcPct val="113000"/>
              </a:lnSpc>
            </a:pPr>
            <a:endParaRPr lang="en-US" sz="1400" dirty="0" err="1" smtClean="0"/>
          </a:p>
        </p:txBody>
      </p:sp>
      <p:sp>
        <p:nvSpPr>
          <p:cNvPr id="4" name="TextBox 3"/>
          <p:cNvSpPr txBox="1"/>
          <p:nvPr/>
        </p:nvSpPr>
        <p:spPr>
          <a:xfrm>
            <a:off x="4302920" y="2284026"/>
            <a:ext cx="2649433" cy="329321"/>
          </a:xfrm>
          <a:prstGeom prst="rect">
            <a:avLst/>
          </a:prstGeom>
          <a:solidFill>
            <a:schemeClr val="bg1"/>
          </a:solidFill>
        </p:spPr>
        <p:txBody>
          <a:bodyPr wrap="none" rtlCol="0">
            <a:spAutoFit/>
          </a:bodyPr>
          <a:lstStyle/>
          <a:p>
            <a:pPr>
              <a:lnSpc>
                <a:spcPct val="112000"/>
              </a:lnSpc>
            </a:pPr>
            <a:r>
              <a:rPr lang="en-US" sz="1400" dirty="0" smtClean="0"/>
              <a:t>Current energy for all subtrains</a:t>
            </a:r>
          </a:p>
        </p:txBody>
      </p:sp>
      <p:sp>
        <p:nvSpPr>
          <p:cNvPr id="9" name="Oval 8"/>
          <p:cNvSpPr/>
          <p:nvPr/>
        </p:nvSpPr>
        <p:spPr>
          <a:xfrm>
            <a:off x="3758068" y="3317049"/>
            <a:ext cx="393207" cy="342563"/>
          </a:xfrm>
          <a:prstGeom prst="ellipse">
            <a:avLst/>
          </a:prstGeom>
          <a:noFill/>
          <a:ln w="34925">
            <a:solidFill>
              <a:srgbClr val="FF0000"/>
            </a:solidFill>
          </a:ln>
        </p:spPr>
        <p:txBody>
          <a:bodyPr rtlCol="0" anchor="ctr">
            <a:noAutofit/>
          </a:bodyPr>
          <a:lstStyle/>
          <a:p>
            <a:pPr algn="ctr">
              <a:lnSpc>
                <a:spcPct val="113000"/>
              </a:lnSpc>
            </a:pPr>
            <a:endParaRPr lang="en-US" sz="1400" dirty="0" err="1" smtClean="0"/>
          </a:p>
        </p:txBody>
      </p:sp>
      <p:sp>
        <p:nvSpPr>
          <p:cNvPr id="10" name="TextBox 9"/>
          <p:cNvSpPr txBox="1"/>
          <p:nvPr/>
        </p:nvSpPr>
        <p:spPr>
          <a:xfrm>
            <a:off x="4237330" y="3204086"/>
            <a:ext cx="2696158" cy="329321"/>
          </a:xfrm>
          <a:prstGeom prst="rect">
            <a:avLst/>
          </a:prstGeom>
          <a:solidFill>
            <a:schemeClr val="bg1"/>
          </a:solidFill>
        </p:spPr>
        <p:txBody>
          <a:bodyPr wrap="none" rtlCol="0">
            <a:spAutoFit/>
          </a:bodyPr>
          <a:lstStyle/>
          <a:p>
            <a:pPr>
              <a:lnSpc>
                <a:spcPct val="112000"/>
              </a:lnSpc>
            </a:pPr>
            <a:r>
              <a:rPr lang="en-US" sz="1400" dirty="0" smtClean="0"/>
              <a:t>Switch on/off complete sections</a:t>
            </a:r>
          </a:p>
        </p:txBody>
      </p:sp>
      <p:sp>
        <p:nvSpPr>
          <p:cNvPr id="11" name="Oval 10"/>
          <p:cNvSpPr/>
          <p:nvPr/>
        </p:nvSpPr>
        <p:spPr>
          <a:xfrm>
            <a:off x="1806398" y="3895927"/>
            <a:ext cx="2430177" cy="342563"/>
          </a:xfrm>
          <a:prstGeom prst="ellipse">
            <a:avLst/>
          </a:prstGeom>
          <a:noFill/>
          <a:ln w="34925">
            <a:solidFill>
              <a:srgbClr val="FF0000"/>
            </a:solidFill>
          </a:ln>
        </p:spPr>
        <p:txBody>
          <a:bodyPr rtlCol="0" anchor="ctr">
            <a:noAutofit/>
          </a:bodyPr>
          <a:lstStyle/>
          <a:p>
            <a:pPr algn="ctr">
              <a:lnSpc>
                <a:spcPct val="113000"/>
              </a:lnSpc>
            </a:pPr>
            <a:endParaRPr lang="en-US" sz="1400" dirty="0" err="1" smtClean="0"/>
          </a:p>
        </p:txBody>
      </p:sp>
      <p:sp>
        <p:nvSpPr>
          <p:cNvPr id="12" name="TextBox 11"/>
          <p:cNvSpPr txBox="1"/>
          <p:nvPr/>
        </p:nvSpPr>
        <p:spPr>
          <a:xfrm>
            <a:off x="4275997" y="3963032"/>
            <a:ext cx="2839226" cy="329321"/>
          </a:xfrm>
          <a:prstGeom prst="rect">
            <a:avLst/>
          </a:prstGeom>
          <a:solidFill>
            <a:schemeClr val="bg1"/>
          </a:solidFill>
        </p:spPr>
        <p:txBody>
          <a:bodyPr wrap="none" rtlCol="0">
            <a:spAutoFit/>
          </a:bodyPr>
          <a:lstStyle/>
          <a:p>
            <a:pPr>
              <a:lnSpc>
                <a:spcPct val="112000"/>
              </a:lnSpc>
            </a:pPr>
            <a:r>
              <a:rPr lang="en-US" sz="1400" dirty="0" smtClean="0"/>
              <a:t>Set final energies for all subtrains</a:t>
            </a:r>
          </a:p>
        </p:txBody>
      </p:sp>
      <p:sp>
        <p:nvSpPr>
          <p:cNvPr id="13" name="Oval 12"/>
          <p:cNvSpPr/>
          <p:nvPr/>
        </p:nvSpPr>
        <p:spPr>
          <a:xfrm>
            <a:off x="6734852" y="4369791"/>
            <a:ext cx="393207" cy="342563"/>
          </a:xfrm>
          <a:prstGeom prst="ellipse">
            <a:avLst/>
          </a:prstGeom>
          <a:noFill/>
          <a:ln w="34925">
            <a:solidFill>
              <a:srgbClr val="FF0000"/>
            </a:solidFill>
          </a:ln>
        </p:spPr>
        <p:txBody>
          <a:bodyPr rtlCol="0" anchor="ctr">
            <a:noAutofit/>
          </a:bodyPr>
          <a:lstStyle/>
          <a:p>
            <a:pPr algn="ctr">
              <a:lnSpc>
                <a:spcPct val="113000"/>
              </a:lnSpc>
            </a:pPr>
            <a:endParaRPr lang="en-US" sz="1400" dirty="0" err="1" smtClean="0"/>
          </a:p>
        </p:txBody>
      </p:sp>
      <p:sp>
        <p:nvSpPr>
          <p:cNvPr id="14" name="TextBox 13"/>
          <p:cNvSpPr txBox="1"/>
          <p:nvPr/>
        </p:nvSpPr>
        <p:spPr>
          <a:xfrm>
            <a:off x="7015835" y="4750409"/>
            <a:ext cx="3328305" cy="570618"/>
          </a:xfrm>
          <a:prstGeom prst="rect">
            <a:avLst/>
          </a:prstGeom>
          <a:solidFill>
            <a:schemeClr val="bg1"/>
          </a:solidFill>
        </p:spPr>
        <p:txBody>
          <a:bodyPr wrap="none" rtlCol="0">
            <a:spAutoFit/>
          </a:bodyPr>
          <a:lstStyle/>
          <a:p>
            <a:pPr>
              <a:lnSpc>
                <a:spcPct val="112000"/>
              </a:lnSpc>
            </a:pPr>
            <a:r>
              <a:rPr lang="en-US" sz="1400" dirty="0" smtClean="0"/>
              <a:t>Click on modules to get a detailed view. </a:t>
            </a:r>
          </a:p>
          <a:p>
            <a:pPr>
              <a:lnSpc>
                <a:spcPct val="112000"/>
              </a:lnSpc>
            </a:pPr>
            <a:r>
              <a:rPr lang="en-US" sz="1400" dirty="0" smtClean="0"/>
              <a:t>It is possible the mask single modules. </a:t>
            </a:r>
          </a:p>
        </p:txBody>
      </p:sp>
    </p:spTree>
    <p:extLst>
      <p:ext uri="{BB962C8B-B14F-4D97-AF65-F5344CB8AC3E}">
        <p14:creationId xmlns:p14="http://schemas.microsoft.com/office/powerpoint/2010/main" val="4255855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614517"/>
            <a:ext cx="10562167" cy="393290"/>
          </a:xfrm>
        </p:spPr>
        <p:txBody>
          <a:bodyPr/>
          <a:lstStyle/>
          <a:p>
            <a:r>
              <a:rPr lang="en-US" dirty="0" smtClean="0"/>
              <a:t>Continuously tripping RF stations</a:t>
            </a:r>
            <a:endParaRPr lang="en-US" dirty="0"/>
          </a:p>
        </p:txBody>
      </p:sp>
      <p:sp>
        <p:nvSpPr>
          <p:cNvPr id="3" name="Content Placeholder 2"/>
          <p:cNvSpPr>
            <a:spLocks noGrp="1"/>
          </p:cNvSpPr>
          <p:nvPr>
            <p:ph idx="1"/>
          </p:nvPr>
        </p:nvSpPr>
        <p:spPr>
          <a:xfrm>
            <a:off x="6454380" y="647290"/>
            <a:ext cx="5288610" cy="5465559"/>
          </a:xfrm>
        </p:spPr>
        <p:txBody>
          <a:bodyPr/>
          <a:lstStyle/>
          <a:p>
            <a:pPr marL="0" indent="0">
              <a:spcBef>
                <a:spcPts val="0"/>
              </a:spcBef>
              <a:buNone/>
            </a:pPr>
            <a:r>
              <a:rPr lang="en-US" sz="1600" dirty="0" smtClean="0"/>
              <a:t>Situation: An RF station trips once, the FSM tries to ramp up the amplitude again but that causes further trips. Procedure: </a:t>
            </a:r>
          </a:p>
          <a:p>
            <a:pPr marL="0" indent="0">
              <a:spcBef>
                <a:spcPts val="0"/>
              </a:spcBef>
              <a:buNone/>
            </a:pPr>
            <a:endParaRPr lang="en-US" sz="1600" dirty="0" smtClean="0"/>
          </a:p>
          <a:p>
            <a:pPr>
              <a:spcBef>
                <a:spcPts val="0"/>
              </a:spcBef>
              <a:buFont typeface="Arial"/>
              <a:buChar char="•"/>
            </a:pPr>
            <a:r>
              <a:rPr lang="en-US" sz="1600" dirty="0" smtClean="0"/>
              <a:t>Switch the FSM off.</a:t>
            </a:r>
          </a:p>
          <a:p>
            <a:pPr>
              <a:spcBef>
                <a:spcPts val="0"/>
              </a:spcBef>
              <a:buFont typeface="Arial"/>
              <a:buChar char="•"/>
            </a:pPr>
            <a:r>
              <a:rPr lang="en-US" sz="1600" dirty="0" smtClean="0"/>
              <a:t>Open the feedback loops (if that is not already the case). </a:t>
            </a:r>
          </a:p>
          <a:p>
            <a:pPr>
              <a:spcBef>
                <a:spcPts val="0"/>
              </a:spcBef>
              <a:buFont typeface="Arial"/>
              <a:buChar char="•"/>
            </a:pPr>
            <a:r>
              <a:rPr lang="en-US" sz="1600" dirty="0" smtClean="0"/>
              <a:t>Ramp up the voltage to the maximum possible value that does not lead to further trips. </a:t>
            </a:r>
          </a:p>
          <a:p>
            <a:pPr>
              <a:spcBef>
                <a:spcPts val="0"/>
              </a:spcBef>
              <a:buFont typeface="Arial"/>
              <a:buChar char="•"/>
            </a:pPr>
            <a:r>
              <a:rPr lang="en-US" sz="1600" dirty="0" smtClean="0"/>
              <a:t>The reason for the trips might be that some cavities are detuned. You can use the tuner script to improve that. (AH1 is slightly more difficult to tune. Call LLRF expert if you do not feel comfortable with tuning AH1). </a:t>
            </a:r>
            <a:endParaRPr lang="en-US" sz="1600" dirty="0"/>
          </a:p>
          <a:p>
            <a:pPr>
              <a:spcBef>
                <a:spcPts val="0"/>
              </a:spcBef>
              <a:buFont typeface="Arial"/>
              <a:buChar char="•"/>
            </a:pPr>
            <a:r>
              <a:rPr lang="en-US" sz="1600" dirty="0" smtClean="0"/>
              <a:t>You can try to increase the voltage again after the cavity tuning. </a:t>
            </a:r>
          </a:p>
          <a:p>
            <a:pPr>
              <a:spcBef>
                <a:spcPts val="0"/>
              </a:spcBef>
              <a:buFont typeface="Arial"/>
              <a:buChar char="•"/>
            </a:pPr>
            <a:r>
              <a:rPr lang="en-US" sz="1600" dirty="0" smtClean="0"/>
              <a:t>Close all feedback loops. Do not forget to reset the tables of the feed forward correction. </a:t>
            </a:r>
          </a:p>
          <a:p>
            <a:pPr>
              <a:spcBef>
                <a:spcPts val="0"/>
              </a:spcBef>
              <a:buFont typeface="Arial"/>
              <a:buChar char="•"/>
            </a:pPr>
            <a:r>
              <a:rPr lang="en-US" sz="1600" dirty="0" smtClean="0"/>
              <a:t>Start the FSM again. </a:t>
            </a:r>
          </a:p>
          <a:p>
            <a:pPr>
              <a:spcBef>
                <a:spcPts val="0"/>
              </a:spcBef>
              <a:buFont typeface="Arial"/>
              <a:buChar char="•"/>
            </a:pPr>
            <a:endParaRPr lang="en-US" sz="1600" dirty="0" smtClean="0"/>
          </a:p>
          <a:p>
            <a:pPr>
              <a:spcBef>
                <a:spcPts val="0"/>
              </a:spcBef>
              <a:buFont typeface="Arial"/>
              <a:buChar char="•"/>
            </a:pPr>
            <a:endParaRPr lang="en-US" sz="1600" dirty="0" smtClean="0"/>
          </a:p>
          <a:p>
            <a:pPr>
              <a:spcBef>
                <a:spcPts val="0"/>
              </a:spcBef>
              <a:buFont typeface="Arial"/>
              <a:buChar char="•"/>
            </a:pPr>
            <a:endParaRPr lang="en-US" sz="1600" dirty="0" smtClean="0"/>
          </a:p>
          <a:p>
            <a:pPr>
              <a:spcBef>
                <a:spcPts val="0"/>
              </a:spcBef>
              <a:buFont typeface="Arial"/>
              <a:buChar char="•"/>
            </a:pPr>
            <a:endParaRPr lang="en-US" sz="1600" dirty="0" smtClean="0"/>
          </a:p>
          <a:p>
            <a:pPr>
              <a:spcBef>
                <a:spcPts val="0"/>
              </a:spcBef>
              <a:buFont typeface="Arial"/>
              <a:buChar char="•"/>
            </a:pPr>
            <a:endParaRPr lang="en-US" sz="1600" dirty="0" smtClean="0"/>
          </a:p>
          <a:p>
            <a:pPr marL="0" indent="0">
              <a:spcBef>
                <a:spcPts val="0"/>
              </a:spcBef>
              <a:buNone/>
            </a:pPr>
            <a:endParaRPr lang="en-US" sz="1600" dirty="0"/>
          </a:p>
        </p:txBody>
      </p:sp>
      <p:pic>
        <p:nvPicPr>
          <p:cNvPr id="5" name="Picture 4" descr="Screen Shot 2018-01-08 at 16.58.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22" y="1350044"/>
            <a:ext cx="4056497" cy="4702386"/>
          </a:xfrm>
          <a:prstGeom prst="rect">
            <a:avLst/>
          </a:prstGeom>
          <a:ln>
            <a:noFill/>
          </a:ln>
          <a:effectLst>
            <a:outerShdw blurRad="292100" dist="139700" dir="2700000" algn="tl" rotWithShape="0">
              <a:srgbClr val="333333">
                <a:alpha val="65000"/>
              </a:srgbClr>
            </a:outerShdw>
          </a:effectLst>
        </p:spPr>
      </p:pic>
      <p:pic>
        <p:nvPicPr>
          <p:cNvPr id="8" name="Picture 7" descr="2017-11-07T16-29-45.j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634" y="1658525"/>
            <a:ext cx="3937065" cy="4302687"/>
          </a:xfrm>
          <a:prstGeom prst="rect">
            <a:avLst/>
          </a:prstGeom>
          <a:ln>
            <a:noFill/>
          </a:ln>
          <a:effectLst>
            <a:outerShdw blurRad="292100" dist="139700" dir="2700000" algn="tl" rotWithShape="0">
              <a:srgbClr val="333333">
                <a:alpha val="65000"/>
              </a:srgbClr>
            </a:outerShdw>
          </a:effectLst>
        </p:spPr>
      </p:pic>
      <p:sp>
        <p:nvSpPr>
          <p:cNvPr id="15" name="Content Placeholder 2"/>
          <p:cNvSpPr txBox="1">
            <a:spLocks/>
          </p:cNvSpPr>
          <p:nvPr/>
        </p:nvSpPr>
        <p:spPr>
          <a:xfrm>
            <a:off x="4853387" y="6323960"/>
            <a:ext cx="3487074" cy="534040"/>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4"/>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5"/>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pPr>
            <a:r>
              <a:rPr lang="en-US" dirty="0" smtClean="0"/>
              <a:t>Problems? Call the LLRF expert! </a:t>
            </a:r>
          </a:p>
          <a:p>
            <a:pPr>
              <a:spcBef>
                <a:spcPts val="0"/>
              </a:spcBef>
              <a:buFont typeface="Arial"/>
              <a:buChar char="•"/>
            </a:pPr>
            <a:endParaRPr lang="en-US" dirty="0" smtClean="0"/>
          </a:p>
          <a:p>
            <a:pPr>
              <a:spcBef>
                <a:spcPts val="0"/>
              </a:spcBef>
              <a:buFont typeface="Arial"/>
              <a:buChar char="•"/>
            </a:pPr>
            <a:endParaRPr lang="en-US" dirty="0" smtClean="0"/>
          </a:p>
          <a:p>
            <a:pPr>
              <a:spcBef>
                <a:spcPts val="0"/>
              </a:spcBef>
              <a:buFont typeface="Arial"/>
              <a:buChar char="•"/>
            </a:pPr>
            <a:endParaRPr lang="en-US" dirty="0" smtClean="0"/>
          </a:p>
          <a:p>
            <a:pPr>
              <a:spcBef>
                <a:spcPts val="0"/>
              </a:spcBef>
              <a:buFont typeface="Arial"/>
              <a:buChar char="•"/>
            </a:pPr>
            <a:endParaRPr lang="en-US" dirty="0" smtClean="0"/>
          </a:p>
          <a:p>
            <a:pPr>
              <a:spcBef>
                <a:spcPts val="0"/>
              </a:spcBef>
              <a:buFont typeface="Arial"/>
              <a:buChar char="•"/>
            </a:pPr>
            <a:endParaRPr lang="en-US" dirty="0" smtClean="0"/>
          </a:p>
          <a:p>
            <a:pPr marL="0" indent="0">
              <a:spcBef>
                <a:spcPts val="0"/>
              </a:spcBef>
              <a:buFontTx/>
              <a:buNone/>
            </a:pPr>
            <a:endParaRPr lang="en-US" dirty="0"/>
          </a:p>
        </p:txBody>
      </p:sp>
    </p:spTree>
    <p:extLst>
      <p:ext uri="{BB962C8B-B14F-4D97-AF65-F5344CB8AC3E}">
        <p14:creationId xmlns:p14="http://schemas.microsoft.com/office/powerpoint/2010/main" val="4212428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Emergency shutdown button</a:t>
            </a:r>
            <a:endParaRPr lang="en-US" dirty="0"/>
          </a:p>
        </p:txBody>
      </p:sp>
      <p:pic>
        <p:nvPicPr>
          <p:cNvPr id="4" name="Content Placeholder 3" descr="Screen Shot 2018-01-08 at 15.47.09.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84" b="-6"/>
          <a:stretch/>
        </p:blipFill>
        <p:spPr>
          <a:xfrm>
            <a:off x="5190953" y="710786"/>
            <a:ext cx="6647348" cy="5282883"/>
          </a:xfrm>
          <a:prstGeom prst="rect">
            <a:avLst/>
          </a:prstGeom>
          <a:ln>
            <a:noFill/>
          </a:ln>
          <a:effectLst>
            <a:outerShdw blurRad="292100" dist="139700" dir="2700000" algn="tl" rotWithShape="0">
              <a:srgbClr val="333333">
                <a:alpha val="65000"/>
              </a:srgbClr>
            </a:outerShdw>
          </a:effectLst>
        </p:spPr>
      </p:pic>
      <p:sp>
        <p:nvSpPr>
          <p:cNvPr id="9" name="Oval 8"/>
          <p:cNvSpPr/>
          <p:nvPr/>
        </p:nvSpPr>
        <p:spPr>
          <a:xfrm>
            <a:off x="7233691" y="2807444"/>
            <a:ext cx="1373956" cy="467400"/>
          </a:xfrm>
          <a:prstGeom prst="ellipse">
            <a:avLst/>
          </a:prstGeom>
          <a:noFill/>
          <a:ln w="34925">
            <a:solidFill>
              <a:srgbClr val="FF0000"/>
            </a:solidFill>
          </a:ln>
        </p:spPr>
        <p:txBody>
          <a:bodyPr rtlCol="0" anchor="ctr">
            <a:noAutofit/>
          </a:bodyPr>
          <a:lstStyle/>
          <a:p>
            <a:pPr algn="ctr">
              <a:lnSpc>
                <a:spcPct val="113000"/>
              </a:lnSpc>
            </a:pPr>
            <a:endParaRPr lang="en-US" sz="1400" dirty="0" err="1" smtClean="0"/>
          </a:p>
        </p:txBody>
      </p:sp>
      <p:sp>
        <p:nvSpPr>
          <p:cNvPr id="10" name="Oval 9"/>
          <p:cNvSpPr/>
          <p:nvPr/>
        </p:nvSpPr>
        <p:spPr>
          <a:xfrm>
            <a:off x="7207849" y="939672"/>
            <a:ext cx="1373956" cy="530894"/>
          </a:xfrm>
          <a:prstGeom prst="ellipse">
            <a:avLst/>
          </a:prstGeom>
          <a:noFill/>
          <a:ln w="34925">
            <a:solidFill>
              <a:srgbClr val="FF0000"/>
            </a:solidFill>
          </a:ln>
        </p:spPr>
        <p:txBody>
          <a:bodyPr rtlCol="0" anchor="ctr">
            <a:noAutofit/>
          </a:bodyPr>
          <a:lstStyle/>
          <a:p>
            <a:pPr algn="ctr">
              <a:lnSpc>
                <a:spcPct val="113000"/>
              </a:lnSpc>
            </a:pPr>
            <a:endParaRPr lang="en-US" sz="1400" dirty="0" err="1" smtClean="0"/>
          </a:p>
        </p:txBody>
      </p:sp>
      <p:sp>
        <p:nvSpPr>
          <p:cNvPr id="16" name="Content Placeholder 2"/>
          <p:cNvSpPr txBox="1">
            <a:spLocks/>
          </p:cNvSpPr>
          <p:nvPr/>
        </p:nvSpPr>
        <p:spPr>
          <a:xfrm>
            <a:off x="430956" y="1612868"/>
            <a:ext cx="4596979" cy="2598616"/>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r>
              <a:rPr lang="en-GB" dirty="0" smtClean="0">
                <a:solidFill>
                  <a:srgbClr val="000000"/>
                </a:solidFill>
              </a:rPr>
              <a:t>Please use this dedicated button to shut down the machine in an emergency (e.g. a fire alarm). </a:t>
            </a:r>
          </a:p>
          <a:p>
            <a:pPr>
              <a:lnSpc>
                <a:spcPct val="100000"/>
              </a:lnSpc>
              <a:spcBef>
                <a:spcPts val="1000"/>
              </a:spcBef>
              <a:buFont typeface="Wingdings" charset="2"/>
              <a:buChar char="u"/>
            </a:pPr>
            <a:r>
              <a:rPr lang="en-GB" dirty="0" smtClean="0">
                <a:solidFill>
                  <a:srgbClr val="000000"/>
                </a:solidFill>
              </a:rPr>
              <a:t>Confirm the shut down request on the popup panel. </a:t>
            </a:r>
          </a:p>
          <a:p>
            <a:pPr>
              <a:lnSpc>
                <a:spcPct val="100000"/>
              </a:lnSpc>
              <a:spcBef>
                <a:spcPts val="1000"/>
              </a:spcBef>
              <a:buFont typeface="Wingdings" charset="2"/>
              <a:buChar char="u"/>
            </a:pPr>
            <a:r>
              <a:rPr lang="en-GB" dirty="0" smtClean="0">
                <a:solidFill>
                  <a:srgbClr val="000000"/>
                </a:solidFill>
              </a:rPr>
              <a:t>The complete machine will be shut down safely. </a:t>
            </a:r>
          </a:p>
          <a:p>
            <a:pPr>
              <a:lnSpc>
                <a:spcPct val="100000"/>
              </a:lnSpc>
              <a:spcBef>
                <a:spcPts val="1000"/>
              </a:spcBef>
              <a:buFont typeface="Wingdings" charset="2"/>
              <a:buChar char="u"/>
            </a:pPr>
            <a:endParaRPr lang="en-GB" dirty="0" smtClean="0">
              <a:solidFill>
                <a:srgbClr val="000000"/>
              </a:solidFill>
            </a:endParaRPr>
          </a:p>
        </p:txBody>
      </p:sp>
    </p:spTree>
    <p:extLst>
      <p:ext uri="{BB962C8B-B14F-4D97-AF65-F5344CB8AC3E}">
        <p14:creationId xmlns:p14="http://schemas.microsoft.com/office/powerpoint/2010/main" val="19354830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Beam energy measurements</a:t>
            </a:r>
            <a:endParaRPr lang="en-US" dirty="0"/>
          </a:p>
        </p:txBody>
      </p:sp>
      <p:sp>
        <p:nvSpPr>
          <p:cNvPr id="3" name="Content Placeholder 2"/>
          <p:cNvSpPr>
            <a:spLocks noGrp="1"/>
          </p:cNvSpPr>
          <p:nvPr>
            <p:ph idx="1"/>
          </p:nvPr>
        </p:nvSpPr>
        <p:spPr>
          <a:xfrm>
            <a:off x="614412" y="1360654"/>
            <a:ext cx="6702446" cy="3605443"/>
          </a:xfrm>
        </p:spPr>
        <p:txBody>
          <a:bodyPr/>
          <a:lstStyle/>
          <a:p>
            <a:pPr marL="0" indent="0">
              <a:buNone/>
            </a:pPr>
            <a:r>
              <a:rPr lang="en-US" dirty="0" smtClean="0"/>
              <a:t>All available beam energy measurements can be found here: Main Panel -&gt; Diagnostics -&gt; Beam Energy Measurement</a:t>
            </a:r>
          </a:p>
          <a:p>
            <a:pPr marL="0" indent="0">
              <a:buNone/>
            </a:pPr>
            <a:r>
              <a:rPr lang="en-US" dirty="0" smtClean="0"/>
              <a:t>Reasons for deviating measurements: </a:t>
            </a:r>
          </a:p>
          <a:p>
            <a:pPr>
              <a:buFont typeface="Arial"/>
              <a:buChar char="•"/>
            </a:pPr>
            <a:r>
              <a:rPr lang="en-US" dirty="0" smtClean="0"/>
              <a:t>The measurement depends on the knowledge of the magnet fields in the respective section. </a:t>
            </a:r>
          </a:p>
          <a:p>
            <a:pPr>
              <a:buFont typeface="Arial"/>
              <a:buChar char="•"/>
            </a:pPr>
            <a:r>
              <a:rPr lang="en-US" dirty="0" smtClean="0"/>
              <a:t>Especially </a:t>
            </a:r>
            <a:r>
              <a:rPr lang="en-US" dirty="0" err="1" smtClean="0"/>
              <a:t>uncycled</a:t>
            </a:r>
            <a:r>
              <a:rPr lang="en-US" dirty="0" smtClean="0"/>
              <a:t> magnets (e.g. correctors) make it more difficult to measure the correct beam energy. </a:t>
            </a:r>
          </a:p>
          <a:p>
            <a:pPr>
              <a:buFont typeface="Arial"/>
              <a:buChar char="•"/>
            </a:pPr>
            <a:r>
              <a:rPr lang="en-US" dirty="0" smtClean="0"/>
              <a:t>A measurement precision of about 1% (~100 MeV) is good. </a:t>
            </a:r>
          </a:p>
        </p:txBody>
      </p:sp>
      <p:pic>
        <p:nvPicPr>
          <p:cNvPr id="4" name="Picture 3" descr="2016-05-01T23-03-45.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891" y="953229"/>
            <a:ext cx="3961719" cy="4998063"/>
          </a:xfrm>
          <a:prstGeom prst="rect">
            <a:avLst/>
          </a:prstGeom>
          <a:ln>
            <a:noFill/>
          </a:ln>
          <a:effectLst>
            <a:outerShdw blurRad="292100" dist="139700" dir="2700000" algn="tl" rotWithShape="0">
              <a:srgbClr val="333333">
                <a:alpha val="65000"/>
              </a:srgbClr>
            </a:outerShdw>
          </a:effectLst>
        </p:spPr>
      </p:pic>
      <p:pic>
        <p:nvPicPr>
          <p:cNvPr id="6" name="Picture 5" descr="Screen Shot 2018-01-08 at 17.54.27.png"/>
          <p:cNvPicPr>
            <a:picLocks noChangeAspect="1"/>
          </p:cNvPicPr>
          <p:nvPr/>
        </p:nvPicPr>
        <p:blipFill rotWithShape="1">
          <a:blip r:embed="rId3">
            <a:extLst>
              <a:ext uri="{28A0092B-C50C-407E-A947-70E740481C1C}">
                <a14:useLocalDpi xmlns:a14="http://schemas.microsoft.com/office/drawing/2010/main" val="0"/>
              </a:ext>
            </a:extLst>
          </a:blip>
          <a:srcRect b="17165"/>
          <a:stretch/>
        </p:blipFill>
        <p:spPr>
          <a:xfrm>
            <a:off x="3298274" y="5683986"/>
            <a:ext cx="3241406" cy="853286"/>
          </a:xfrm>
          <a:prstGeom prst="rect">
            <a:avLst/>
          </a:prstGeom>
          <a:ln>
            <a:noFill/>
          </a:ln>
          <a:effectLst>
            <a:outerShdw blurRad="292100" dist="139700" dir="2700000" algn="tl" rotWithShape="0">
              <a:srgbClr val="333333">
                <a:alpha val="65000"/>
              </a:srgbClr>
            </a:outerShdw>
          </a:effectLst>
        </p:spPr>
      </p:pic>
      <p:pic>
        <p:nvPicPr>
          <p:cNvPr id="7" name="Picture 6" descr="Screen Shot 2018-01-08 at 17.53.46.png"/>
          <p:cNvPicPr>
            <a:picLocks noChangeAspect="1"/>
          </p:cNvPicPr>
          <p:nvPr/>
        </p:nvPicPr>
        <p:blipFill rotWithShape="1">
          <a:blip r:embed="rId4">
            <a:extLst>
              <a:ext uri="{28A0092B-C50C-407E-A947-70E740481C1C}">
                <a14:useLocalDpi xmlns:a14="http://schemas.microsoft.com/office/drawing/2010/main" val="0"/>
              </a:ext>
            </a:extLst>
          </a:blip>
          <a:srcRect l="6855" t="28359" r="3940" b="5972"/>
          <a:stretch/>
        </p:blipFill>
        <p:spPr>
          <a:xfrm>
            <a:off x="303289" y="5695848"/>
            <a:ext cx="2900207" cy="83400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98067" y="5165119"/>
            <a:ext cx="1601748" cy="492819"/>
          </a:xfrm>
          <a:prstGeom prst="rect">
            <a:avLst/>
          </a:prstGeom>
          <a:noFill/>
        </p:spPr>
        <p:txBody>
          <a:bodyPr wrap="none" rtlCol="0">
            <a:noAutofit/>
          </a:bodyPr>
          <a:lstStyle/>
          <a:p>
            <a:pPr>
              <a:lnSpc>
                <a:spcPct val="112000"/>
              </a:lnSpc>
            </a:pPr>
            <a:r>
              <a:rPr lang="en-US" sz="1400" dirty="0" smtClean="0"/>
              <a:t>LLRF vector sum</a:t>
            </a:r>
          </a:p>
        </p:txBody>
      </p:sp>
      <p:sp>
        <p:nvSpPr>
          <p:cNvPr id="9" name="TextBox 8"/>
          <p:cNvSpPr txBox="1"/>
          <p:nvPr/>
        </p:nvSpPr>
        <p:spPr>
          <a:xfrm>
            <a:off x="3251639" y="5165882"/>
            <a:ext cx="1601748" cy="492819"/>
          </a:xfrm>
          <a:prstGeom prst="rect">
            <a:avLst/>
          </a:prstGeom>
          <a:noFill/>
        </p:spPr>
        <p:txBody>
          <a:bodyPr wrap="none" rtlCol="0">
            <a:noAutofit/>
          </a:bodyPr>
          <a:lstStyle/>
          <a:p>
            <a:pPr>
              <a:lnSpc>
                <a:spcPct val="112000"/>
              </a:lnSpc>
            </a:pPr>
            <a:r>
              <a:rPr lang="en-US" sz="1400" dirty="0" smtClean="0"/>
              <a:t>Measured</a:t>
            </a:r>
          </a:p>
        </p:txBody>
      </p:sp>
    </p:spTree>
    <p:extLst>
      <p:ext uri="{BB962C8B-B14F-4D97-AF65-F5344CB8AC3E}">
        <p14:creationId xmlns:p14="http://schemas.microsoft.com/office/powerpoint/2010/main" val="42124282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AH1 health status</a:t>
            </a:r>
            <a:endParaRPr lang="en-US" dirty="0"/>
          </a:p>
        </p:txBody>
      </p:sp>
      <p:sp>
        <p:nvSpPr>
          <p:cNvPr id="3" name="Content Placeholder 2"/>
          <p:cNvSpPr>
            <a:spLocks noGrp="1"/>
          </p:cNvSpPr>
          <p:nvPr>
            <p:ph idx="1"/>
          </p:nvPr>
        </p:nvSpPr>
        <p:spPr>
          <a:xfrm>
            <a:off x="509179" y="1292572"/>
            <a:ext cx="4854277" cy="4672331"/>
          </a:xfrm>
        </p:spPr>
        <p:txBody>
          <a:bodyPr/>
          <a:lstStyle/>
          <a:p>
            <a:pPr>
              <a:spcBef>
                <a:spcPts val="600"/>
              </a:spcBef>
              <a:buFont typeface="Arial"/>
              <a:buChar char="•"/>
            </a:pPr>
            <a:r>
              <a:rPr lang="en-US" sz="1600" dirty="0" smtClean="0"/>
              <a:t>It is time well spend to check the cavity health status of AH1 from time to time. </a:t>
            </a:r>
          </a:p>
          <a:p>
            <a:pPr>
              <a:spcBef>
                <a:spcPts val="600"/>
              </a:spcBef>
              <a:buFont typeface="Arial"/>
              <a:buChar char="•"/>
            </a:pPr>
            <a:r>
              <a:rPr lang="en-US" sz="1600" dirty="0" smtClean="0"/>
              <a:t>AH1 is more sensitive to e.g. helium pressure variations than the larger 1.3 GHz cavities. </a:t>
            </a:r>
          </a:p>
          <a:p>
            <a:pPr>
              <a:spcBef>
                <a:spcPts val="600"/>
              </a:spcBef>
              <a:buFont typeface="Arial"/>
              <a:buChar char="•"/>
            </a:pPr>
            <a:r>
              <a:rPr lang="en-US" sz="1600" dirty="0" smtClean="0"/>
              <a:t>You can find the AH1 cavity health monitor here: Main Panel -&gt; Injector -&gt; AH1 Health &amp; Tuning. </a:t>
            </a:r>
          </a:p>
          <a:p>
            <a:pPr>
              <a:spcBef>
                <a:spcPts val="600"/>
              </a:spcBef>
              <a:buFont typeface="Arial"/>
              <a:buChar char="•"/>
            </a:pPr>
            <a:r>
              <a:rPr lang="en-US" sz="1600" dirty="0" smtClean="0"/>
              <a:t>You can start to tune the cavities. However, AH1 tuning is a little more complicated than tuning the other cavities. </a:t>
            </a:r>
            <a:endParaRPr lang="en-US" sz="1600" dirty="0"/>
          </a:p>
          <a:p>
            <a:pPr>
              <a:spcBef>
                <a:spcPts val="600"/>
              </a:spcBef>
              <a:buFont typeface="Arial"/>
              <a:buChar char="•"/>
            </a:pPr>
            <a:r>
              <a:rPr lang="en-US" sz="1600" dirty="0" smtClean="0"/>
              <a:t>Please inform the LLRF expert on call if you feel uncomfortable with the tuning. </a:t>
            </a:r>
          </a:p>
          <a:p>
            <a:pPr>
              <a:spcBef>
                <a:spcPts val="600"/>
              </a:spcBef>
              <a:buFont typeface="Arial"/>
              <a:buChar char="•"/>
            </a:pPr>
            <a:r>
              <a:rPr lang="en-US" sz="1600" dirty="0" smtClean="0"/>
              <a:t>This is not an emergency as long as the machine is running properly. Thus, you might inform the expert the next morning when you find the detuning during you night shift</a:t>
            </a:r>
            <a:r>
              <a:rPr lang="mr-IN" sz="1600" dirty="0" smtClean="0"/>
              <a:t>…</a:t>
            </a:r>
            <a:endParaRPr lang="en-US" sz="1600" dirty="0" smtClean="0"/>
          </a:p>
        </p:txBody>
      </p:sp>
      <p:pic>
        <p:nvPicPr>
          <p:cNvPr id="5" name="Picture 4" descr="2017-03-01T17-00-42.jpg.png"/>
          <p:cNvPicPr>
            <a:picLocks noChangeAspect="1"/>
          </p:cNvPicPr>
          <p:nvPr/>
        </p:nvPicPr>
        <p:blipFill rotWithShape="1">
          <a:blip r:embed="rId2">
            <a:extLst>
              <a:ext uri="{28A0092B-C50C-407E-A947-70E740481C1C}">
                <a14:useLocalDpi xmlns:a14="http://schemas.microsoft.com/office/drawing/2010/main" val="0"/>
              </a:ext>
            </a:extLst>
          </a:blip>
          <a:srcRect b="43463"/>
          <a:stretch/>
        </p:blipFill>
        <p:spPr>
          <a:xfrm>
            <a:off x="5828844" y="786616"/>
            <a:ext cx="4715929" cy="2966390"/>
          </a:xfrm>
          <a:prstGeom prst="rect">
            <a:avLst/>
          </a:prstGeom>
          <a:ln>
            <a:noFill/>
          </a:ln>
          <a:effectLst>
            <a:outerShdw blurRad="292100" dist="139700" dir="2700000" algn="tl" rotWithShape="0">
              <a:srgbClr val="333333">
                <a:alpha val="65000"/>
              </a:srgbClr>
            </a:outerShdw>
          </a:effectLst>
        </p:spPr>
      </p:pic>
      <p:pic>
        <p:nvPicPr>
          <p:cNvPr id="6" name="Picture 5" descr="2017-11-07T15-42-19.j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083" y="2916420"/>
            <a:ext cx="4724482" cy="298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2428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12233"/>
            <a:ext cx="10562167" cy="409260"/>
          </a:xfrm>
        </p:spPr>
        <p:txBody>
          <a:bodyPr/>
          <a:lstStyle/>
          <a:p>
            <a:r>
              <a:rPr lang="en-US" dirty="0" smtClean="0"/>
              <a:t>Orbit Tools</a:t>
            </a:r>
            <a:endParaRPr lang="en-US" dirty="0"/>
          </a:p>
        </p:txBody>
      </p:sp>
      <p:sp>
        <p:nvSpPr>
          <p:cNvPr id="3" name="Content Placeholder 2"/>
          <p:cNvSpPr>
            <a:spLocks noGrp="1"/>
          </p:cNvSpPr>
          <p:nvPr>
            <p:ph idx="1"/>
          </p:nvPr>
        </p:nvSpPr>
        <p:spPr>
          <a:xfrm>
            <a:off x="623889" y="1412116"/>
            <a:ext cx="3442086" cy="3638314"/>
          </a:xfrm>
        </p:spPr>
        <p:txBody>
          <a:bodyPr/>
          <a:lstStyle/>
          <a:p>
            <a:pPr marL="0" indent="0">
              <a:buNone/>
            </a:pPr>
            <a:r>
              <a:rPr lang="en-US" dirty="0" smtClean="0"/>
              <a:t>Witch orbit tool for which task?</a:t>
            </a:r>
          </a:p>
          <a:p>
            <a:pPr marL="0" indent="0">
              <a:buNone/>
            </a:pPr>
            <a:r>
              <a:rPr lang="en-US" dirty="0" smtClean="0"/>
              <a:t>Find all under Main Panel -&gt; Orbit </a:t>
            </a:r>
            <a:endParaRPr lang="en-US" dirty="0"/>
          </a:p>
        </p:txBody>
      </p:sp>
      <p:pic>
        <p:nvPicPr>
          <p:cNvPr id="4" name="Picture 3" descr="Screen Shot 2018-01-08 at 18.05.48.png"/>
          <p:cNvPicPr>
            <a:picLocks noChangeAspect="1"/>
          </p:cNvPicPr>
          <p:nvPr/>
        </p:nvPicPr>
        <p:blipFill rotWithShape="1">
          <a:blip r:embed="rId2">
            <a:extLst>
              <a:ext uri="{28A0092B-C50C-407E-A947-70E740481C1C}">
                <a14:useLocalDpi xmlns:a14="http://schemas.microsoft.com/office/drawing/2010/main" val="0"/>
              </a:ext>
            </a:extLst>
          </a:blip>
          <a:srcRect l="2867" t="2377" r="2703" b="16345"/>
          <a:stretch/>
        </p:blipFill>
        <p:spPr>
          <a:xfrm>
            <a:off x="3819550" y="3298095"/>
            <a:ext cx="4454563" cy="2640170"/>
          </a:xfrm>
          <a:prstGeom prst="rect">
            <a:avLst/>
          </a:prstGeom>
        </p:spPr>
      </p:pic>
      <p:cxnSp>
        <p:nvCxnSpPr>
          <p:cNvPr id="6" name="Straight Arrow Connector 5"/>
          <p:cNvCxnSpPr/>
          <p:nvPr/>
        </p:nvCxnSpPr>
        <p:spPr>
          <a:xfrm flipH="1" flipV="1">
            <a:off x="3279317" y="3942550"/>
            <a:ext cx="890913" cy="33170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909314" y="3136981"/>
            <a:ext cx="227466" cy="79609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534848" y="5203029"/>
            <a:ext cx="947780" cy="44543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2017-11-09T14-17-26.j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47" y="2746250"/>
            <a:ext cx="2852815" cy="2756497"/>
          </a:xfrm>
          <a:prstGeom prst="rect">
            <a:avLst/>
          </a:prstGeom>
          <a:ln>
            <a:noFill/>
          </a:ln>
          <a:effectLst>
            <a:outerShdw blurRad="292100" dist="139700" dir="2700000" algn="tl" rotWithShape="0">
              <a:srgbClr val="333333">
                <a:alpha val="65000"/>
              </a:srgbClr>
            </a:outerShdw>
          </a:effectLst>
        </p:spPr>
      </p:pic>
      <p:pic>
        <p:nvPicPr>
          <p:cNvPr id="19" name="Picture 18" descr="2017-11-15T02-06-26-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960" y="729749"/>
            <a:ext cx="3681926" cy="2340891"/>
          </a:xfrm>
          <a:prstGeom prst="rect">
            <a:avLst/>
          </a:prstGeom>
        </p:spPr>
      </p:pic>
      <p:pic>
        <p:nvPicPr>
          <p:cNvPr id="25" name="Picture 24" descr="2017-11-15T10-32-41-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1795" y="3640499"/>
            <a:ext cx="3531352" cy="2070749"/>
          </a:xfrm>
          <a:prstGeom prst="rect">
            <a:avLst/>
          </a:prstGeom>
        </p:spPr>
      </p:pic>
    </p:spTree>
    <p:extLst>
      <p:ext uri="{BB962C8B-B14F-4D97-AF65-F5344CB8AC3E}">
        <p14:creationId xmlns:p14="http://schemas.microsoft.com/office/powerpoint/2010/main" val="385000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uropean_XFEL_Template_Presentation_16x9">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 xmlns:thm15="http://schemas.microsoft.com/office/thememl/2012/main" name="XFEL_PowerPoint_16x9.potx" id="{5D9E4C7F-CF90-47AA-9B5A-D1B8A1F64B49}" vid="{107EC11D-EED3-47DC-89A2-C8C245B9F565}"/>
    </a:ext>
  </a:extLst>
</a:theme>
</file>

<file path=ppt/theme/theme2.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European_XFEL_Template_Presentation_16x9</Template>
  <TotalTime>5161</TotalTime>
  <Words>1327</Words>
  <Application>Microsoft Macintosh PowerPoint</Application>
  <PresentationFormat>Custom</PresentationFormat>
  <Paragraphs>140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European_XFEL_Template_Presentation_16x9</vt:lpstr>
      <vt:lpstr>What is new?  A summary of new tools/panels and some hacks and trick to make the operation of the XFEL easier. </vt:lpstr>
      <vt:lpstr>Topics</vt:lpstr>
      <vt:lpstr>Run coordinators and RC meeting</vt:lpstr>
      <vt:lpstr>XFEL Energy Manager</vt:lpstr>
      <vt:lpstr>Continuously tripping RF stations</vt:lpstr>
      <vt:lpstr>Emergency shutdown button</vt:lpstr>
      <vt:lpstr>Beam energy measurements</vt:lpstr>
      <vt:lpstr>AH1 health status</vt:lpstr>
      <vt:lpstr>Orbit Tools</vt:lpstr>
      <vt:lpstr>The JDDD orbit panel</vt:lpstr>
      <vt:lpstr>The Python orbit (clicker tool)</vt:lpstr>
      <vt:lpstr>Orbit correction tool based on Ocelot</vt:lpstr>
      <vt:lpstr>IBFB</vt:lpstr>
      <vt:lpstr>Trajectory storage server</vt:lpstr>
      <vt:lpstr>Safety magnets</vt:lpstr>
      <vt:lpstr>Dump switch panel</vt:lpstr>
      <vt:lpstr>Collimators</vt:lpstr>
      <vt:lpstr>Multi quad scan tool</vt:lpstr>
      <vt:lpstr>Magnet coupling server</vt:lpstr>
      <vt:lpstr>Shift documentation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one line (or two lines)</dc:title>
  <dc:creator>dnoelle</dc:creator>
  <cp:lastModifiedBy>Matthias Scholz</cp:lastModifiedBy>
  <cp:revision>86</cp:revision>
  <cp:lastPrinted>2017-10-20T13:42:10Z</cp:lastPrinted>
  <dcterms:created xsi:type="dcterms:W3CDTF">2017-10-16T10:32:50Z</dcterms:created>
  <dcterms:modified xsi:type="dcterms:W3CDTF">2018-01-09T15:14:30Z</dcterms:modified>
</cp:coreProperties>
</file>