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79" r:id="rId2"/>
    <p:sldId id="273" r:id="rId3"/>
    <p:sldId id="280" r:id="rId4"/>
    <p:sldId id="281" r:id="rId5"/>
    <p:sldId id="282" r:id="rId6"/>
    <p:sldId id="283" r:id="rId7"/>
    <p:sldId id="284" r:id="rId8"/>
    <p:sldId id="285" r:id="rId9"/>
    <p:sldId id="290" r:id="rId10"/>
    <p:sldId id="291" r:id="rId11"/>
    <p:sldId id="286" r:id="rId12"/>
    <p:sldId id="287" r:id="rId13"/>
    <p:sldId id="288" r:id="rId14"/>
    <p:sldId id="28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75" userDrawn="1">
          <p15:clr>
            <a:srgbClr val="A4A3A4"/>
          </p15:clr>
        </p15:guide>
        <p15:guide id="2" pos="3727" userDrawn="1">
          <p15:clr>
            <a:srgbClr val="A4A3A4"/>
          </p15:clr>
        </p15:guide>
        <p15:guide id="3" pos="3953" userDrawn="1">
          <p15:clr>
            <a:srgbClr val="A4A3A4"/>
          </p15:clr>
        </p15:guide>
        <p15:guide id="4" pos="7287" userDrawn="1">
          <p15:clr>
            <a:srgbClr val="A4A3A4"/>
          </p15:clr>
        </p15:guide>
        <p15:guide id="5" pos="393" userDrawn="1">
          <p15:clr>
            <a:srgbClr val="A4A3A4"/>
          </p15:clr>
        </p15:guide>
        <p15:guide id="6" orient="horz" pos="3725"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61" autoAdjust="0"/>
    <p:restoredTop sz="94660"/>
  </p:normalViewPr>
  <p:slideViewPr>
    <p:cSldViewPr snapToGrid="0" showGuides="1">
      <p:cViewPr varScale="1">
        <p:scale>
          <a:sx n="143" d="100"/>
          <a:sy n="143" d="100"/>
        </p:scale>
        <p:origin x="-424" y="-104"/>
      </p:cViewPr>
      <p:guideLst>
        <p:guide orient="horz" pos="1275"/>
        <p:guide orient="horz" pos="3725"/>
        <p:guide pos="3727"/>
        <p:guide pos="3953"/>
        <p:guide pos="7287"/>
        <p:guide pos="393"/>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7" d="100"/>
          <a:sy n="97" d="100"/>
        </p:scale>
        <p:origin x="257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50AC80-9589-41A1-8ED2-EC2076B0E8E8}" type="datetimeFigureOut">
              <a:rPr lang="de-DE" smtClean="0"/>
              <a:t>1/22/18</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83A726-01A3-41A5-8C71-74C8A626EA48}" type="slidenum">
              <a:rPr lang="de-DE" smtClean="0"/>
              <a:t>‹#›</a:t>
            </a:fld>
            <a:endParaRPr lang="de-DE"/>
          </a:p>
        </p:txBody>
      </p:sp>
    </p:spTree>
    <p:extLst>
      <p:ext uri="{BB962C8B-B14F-4D97-AF65-F5344CB8AC3E}">
        <p14:creationId xmlns:p14="http://schemas.microsoft.com/office/powerpoint/2010/main" val="726161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92030-5346-4222-B1C0-77ABA51E04BA}" type="datetimeFigureOut">
              <a:rPr lang="de-DE" smtClean="0"/>
              <a:t>1/22/18</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B39C8-6D5D-40E8-8D83-C1E41A39F5E0}" type="slidenum">
              <a:rPr lang="de-DE" smtClean="0"/>
              <a:t>‹#›</a:t>
            </a:fld>
            <a:endParaRPr lang="de-DE"/>
          </a:p>
        </p:txBody>
      </p:sp>
    </p:spTree>
    <p:extLst>
      <p:ext uri="{BB962C8B-B14F-4D97-AF65-F5344CB8AC3E}">
        <p14:creationId xmlns:p14="http://schemas.microsoft.com/office/powerpoint/2010/main" val="3164387999"/>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5.gif"/><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5.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5.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5.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5.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5.gi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5.g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5.gi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5.gi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2000" y="1120776"/>
            <a:ext cx="8039624" cy="1050925"/>
          </a:xfrm>
        </p:spPr>
        <p:txBody>
          <a:bodyPr anchor="b"/>
          <a:lstStyle>
            <a:lvl1pPr algn="l">
              <a:defRPr sz="2800"/>
            </a:lvl1pPr>
          </a:lstStyle>
          <a:p>
            <a:r>
              <a:rPr lang="de-DE" noProof="0" smtClean="0"/>
              <a:t>Titelmasterformat durch Klicken bearbeiten</a:t>
            </a:r>
            <a:endParaRPr lang="en-US" noProof="0" dirty="0"/>
          </a:p>
        </p:txBody>
      </p:sp>
      <p:sp>
        <p:nvSpPr>
          <p:cNvPr id="3" name="Subtitle 2"/>
          <p:cNvSpPr>
            <a:spLocks noGrp="1"/>
          </p:cNvSpPr>
          <p:nvPr>
            <p:ph type="subTitle" idx="1"/>
          </p:nvPr>
        </p:nvSpPr>
        <p:spPr>
          <a:xfrm>
            <a:off x="623889" y="2583180"/>
            <a:ext cx="8039624" cy="3330258"/>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smtClean="0"/>
              <a:t>Formatvorlage des Untertitelmasters durch Klicken bearbeiten</a:t>
            </a:r>
            <a:endParaRPr lang="en-US" noProof="0" dirty="0"/>
          </a:p>
        </p:txBody>
      </p:sp>
      <p:pic>
        <p:nvPicPr>
          <p:cNvPr id="7"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4125" y="771527"/>
            <a:ext cx="1423988" cy="1422341"/>
          </a:xfrm>
          <a:prstGeom prst="rect">
            <a:avLst/>
          </a:prstGeom>
        </p:spPr>
      </p:pic>
      <p:pic>
        <p:nvPicPr>
          <p:cNvPr id="6" name="Grafik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888" y="6413956"/>
            <a:ext cx="2275200" cy="120448"/>
          </a:xfrm>
          <a:prstGeom prst="rect">
            <a:avLst/>
          </a:prstGeom>
        </p:spPr>
      </p:pic>
      <p:pic>
        <p:nvPicPr>
          <p:cNvPr id="8" name="Grafik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6540" y="793888"/>
            <a:ext cx="1425027" cy="1425027"/>
          </a:xfrm>
          <a:prstGeom prst="rect">
            <a:avLst/>
          </a:prstGeom>
        </p:spPr>
      </p:pic>
      <p:pic>
        <p:nvPicPr>
          <p:cNvPr id="9" name="Picture 21" descr="HG_LOGO_70_ENG_K"/>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496540" y="2481276"/>
            <a:ext cx="147320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1" descr="HG_LOGO_70_ENG_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256831" y="6299939"/>
            <a:ext cx="857798" cy="348481"/>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19632" y="6299938"/>
            <a:ext cx="348481" cy="348481"/>
          </a:xfrm>
          <a:prstGeom prst="rect">
            <a:avLst/>
          </a:prstGeom>
        </p:spPr>
      </p:pic>
    </p:spTree>
    <p:extLst>
      <p:ext uri="{BB962C8B-B14F-4D97-AF65-F5344CB8AC3E}">
        <p14:creationId xmlns:p14="http://schemas.microsoft.com/office/powerpoint/2010/main" val="351837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icture,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smtClean="0"/>
              <a:t>Titelmasterformat durch Klicken bearbeiten</a:t>
            </a:r>
            <a:endParaRPr lang="en-US" noProof="0" dirty="0"/>
          </a:p>
        </p:txBody>
      </p:sp>
      <p:sp>
        <p:nvSpPr>
          <p:cNvPr id="6" name="Picture Placeholder 5"/>
          <p:cNvSpPr>
            <a:spLocks noGrp="1"/>
          </p:cNvSpPr>
          <p:nvPr>
            <p:ph type="pic" sz="quarter" idx="12"/>
          </p:nvPr>
        </p:nvSpPr>
        <p:spPr>
          <a:xfrm>
            <a:off x="623888" y="2024064"/>
            <a:ext cx="8101013" cy="3889375"/>
          </a:xfrm>
          <a:noFill/>
        </p:spPr>
        <p:txBody>
          <a:bodyPr anchor="ctr"/>
          <a:lstStyle>
            <a:lvl1pPr marL="0" indent="0" algn="ctr">
              <a:buFont typeface="Arial" panose="020B0604020202020204" pitchFamily="34" charset="0"/>
              <a:buNone/>
              <a:defRPr/>
            </a:lvl1pPr>
          </a:lstStyle>
          <a:p>
            <a:r>
              <a:rPr lang="de-DE" smtClean="0"/>
              <a:t>Bild durch Klicken auf Symbol hinzufügen</a:t>
            </a:r>
            <a:endParaRPr lang="en-GB"/>
          </a:p>
        </p:txBody>
      </p:sp>
      <p:sp>
        <p:nvSpPr>
          <p:cNvPr id="7" name="Textplatzhalter 4"/>
          <p:cNvSpPr>
            <a:spLocks noGrp="1"/>
          </p:cNvSpPr>
          <p:nvPr>
            <p:ph type="body" sz="quarter" idx="14" hasCustomPrompt="1"/>
          </p:nvPr>
        </p:nvSpPr>
        <p:spPr>
          <a:xfrm>
            <a:off x="623887" y="5913438"/>
            <a:ext cx="8101013"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4" name="Textplatzhalter 3"/>
          <p:cNvSpPr>
            <a:spLocks noGrp="1"/>
          </p:cNvSpPr>
          <p:nvPr>
            <p:ph type="body" sz="quarter" idx="15"/>
          </p:nvPr>
        </p:nvSpPr>
        <p:spPr>
          <a:xfrm>
            <a:off x="8934451" y="2033590"/>
            <a:ext cx="2633662" cy="3879847"/>
          </a:xfrm>
        </p:spPr>
        <p:txBody>
          <a:bodyPr/>
          <a:lstStyle>
            <a:lvl1pPr marL="266700" indent="-266700">
              <a:defRPr sz="1400"/>
            </a:lvl1pPr>
            <a:lvl2pPr marL="542925" indent="-276225">
              <a:defRPr sz="1400"/>
            </a:lvl2pPr>
            <a:lvl3pPr marL="809625" indent="-266700">
              <a:defRPr sz="1400"/>
            </a:lvl3pPr>
            <a:lvl4pPr marL="990600" indent="-180975">
              <a:defRPr sz="1400"/>
            </a:lvl4pPr>
            <a:lvl5pPr marL="1162050" indent="-171450">
              <a:defRPr sz="14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pic>
        <p:nvPicPr>
          <p:cNvPr id="8" name="Picture 21" descr="HG_LOGO_70_ENG_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56831" y="6299939"/>
            <a:ext cx="857798" cy="348481"/>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9632" y="6299938"/>
            <a:ext cx="348481" cy="348481"/>
          </a:xfrm>
          <a:prstGeom prst="rect">
            <a:avLst/>
          </a:prstGeom>
        </p:spPr>
      </p:pic>
    </p:spTree>
    <p:extLst>
      <p:ext uri="{BB962C8B-B14F-4D97-AF65-F5344CB8AC3E}">
        <p14:creationId xmlns:p14="http://schemas.microsoft.com/office/powerpoint/2010/main" val="690024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de-DE" noProof="0" smtClean="0"/>
              <a:t>Titelmasterformat durch Klicken bearbeiten</a:t>
            </a:r>
            <a:endParaRPr lang="en-US" noProof="0" dirty="0"/>
          </a:p>
        </p:txBody>
      </p:sp>
      <p:sp>
        <p:nvSpPr>
          <p:cNvPr id="3" name="Content Placeholder 2"/>
          <p:cNvSpPr>
            <a:spLocks noGrp="1"/>
          </p:cNvSpPr>
          <p:nvPr>
            <p:ph idx="1"/>
          </p:nvPr>
        </p:nvSpPr>
        <p:spPr/>
        <p:txBody>
          <a:bodyPr/>
          <a:lstStyle>
            <a:lvl1pPr>
              <a:defRPr>
                <a:solidFill>
                  <a:schemeClr val="tx1"/>
                </a:solidFill>
              </a:defRPr>
            </a:lvl1pPr>
          </a:lstStyle>
          <a:p>
            <a:pPr lvl="0"/>
            <a:r>
              <a:rPr lang="de-DE" noProof="0" smtClean="0"/>
              <a:t>Textmasterformat bearbeiten</a:t>
            </a:r>
          </a:p>
        </p:txBody>
      </p:sp>
      <p:pic>
        <p:nvPicPr>
          <p:cNvPr id="4" name="Picture 21" descr="HG_LOGO_70_ENG_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56831" y="6299939"/>
            <a:ext cx="857798" cy="348481"/>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9632" y="6299938"/>
            <a:ext cx="348481" cy="348481"/>
          </a:xfrm>
          <a:prstGeom prst="rect">
            <a:avLst/>
          </a:prstGeom>
        </p:spPr>
      </p:pic>
    </p:spTree>
    <p:extLst>
      <p:ext uri="{BB962C8B-B14F-4D97-AF65-F5344CB8AC3E}">
        <p14:creationId xmlns:p14="http://schemas.microsoft.com/office/powerpoint/2010/main" val="402303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hapter break">
    <p:spTree>
      <p:nvGrpSpPr>
        <p:cNvPr id="1" name=""/>
        <p:cNvGrpSpPr/>
        <p:nvPr/>
      </p:nvGrpSpPr>
      <p:grpSpPr>
        <a:xfrm>
          <a:off x="0" y="0"/>
          <a:ext cx="0" cy="0"/>
          <a:chOff x="0" y="0"/>
          <a:chExt cx="0" cy="0"/>
        </a:xfrm>
      </p:grpSpPr>
      <p:sp>
        <p:nvSpPr>
          <p:cNvPr id="2" name="Title 1"/>
          <p:cNvSpPr>
            <a:spLocks noGrp="1"/>
          </p:cNvSpPr>
          <p:nvPr>
            <p:ph type="title"/>
          </p:nvPr>
        </p:nvSpPr>
        <p:spPr>
          <a:xfrm>
            <a:off x="606635" y="1552576"/>
            <a:ext cx="10961477" cy="3814764"/>
          </a:xfrm>
        </p:spPr>
        <p:txBody>
          <a:bodyPr anchor="ctr"/>
          <a:lstStyle>
            <a:lvl1pPr>
              <a:defRPr sz="6300">
                <a:solidFill>
                  <a:schemeClr val="tx1"/>
                </a:solidFill>
              </a:defRPr>
            </a:lvl1pPr>
          </a:lstStyle>
          <a:p>
            <a:r>
              <a:rPr lang="de-DE" noProof="0" smtClean="0"/>
              <a:t>Titelmasterformat durch Klicken bearbeiten</a:t>
            </a:r>
            <a:endParaRPr lang="en-US" noProof="0" dirty="0"/>
          </a:p>
        </p:txBody>
      </p:sp>
      <p:sp>
        <p:nvSpPr>
          <p:cNvPr id="3" name="Text Placeholder 2"/>
          <p:cNvSpPr>
            <a:spLocks noGrp="1"/>
          </p:cNvSpPr>
          <p:nvPr>
            <p:ph type="body" idx="1"/>
          </p:nvPr>
        </p:nvSpPr>
        <p:spPr>
          <a:xfrm>
            <a:off x="623887" y="5448300"/>
            <a:ext cx="10944225" cy="574676"/>
          </a:xfrm>
        </p:spPr>
        <p:txBody>
          <a:bodyPr anchor="b"/>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smtClean="0"/>
              <a:t>Textmasterformat bearbeiten</a:t>
            </a:r>
          </a:p>
        </p:txBody>
      </p:sp>
      <p:pic>
        <p:nvPicPr>
          <p:cNvPr id="4" name="Picture 21" descr="HG_LOGO_70_ENG_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56831" y="6299939"/>
            <a:ext cx="857798" cy="348481"/>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9632" y="6299938"/>
            <a:ext cx="348481" cy="348481"/>
          </a:xfrm>
          <a:prstGeom prst="rect">
            <a:avLst/>
          </a:prstGeom>
        </p:spPr>
      </p:pic>
    </p:spTree>
    <p:extLst>
      <p:ext uri="{BB962C8B-B14F-4D97-AF65-F5344CB8AC3E}">
        <p14:creationId xmlns:p14="http://schemas.microsoft.com/office/powerpoint/2010/main" val="222422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smtClean="0"/>
              <a:t>Titelmasterformat durch Klicken bearbeiten</a:t>
            </a:r>
            <a:endParaRPr lang="en-US" noProof="0" dirty="0"/>
          </a:p>
        </p:txBody>
      </p:sp>
      <p:pic>
        <p:nvPicPr>
          <p:cNvPr id="3" name="Picture 21" descr="HG_LOGO_70_ENG_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56831" y="6299939"/>
            <a:ext cx="857798" cy="348481"/>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9632" y="6299938"/>
            <a:ext cx="348481" cy="348481"/>
          </a:xfrm>
          <a:prstGeom prst="rect">
            <a:avLst/>
          </a:prstGeom>
        </p:spPr>
      </p:pic>
    </p:spTree>
    <p:extLst>
      <p:ext uri="{BB962C8B-B14F-4D97-AF65-F5344CB8AC3E}">
        <p14:creationId xmlns:p14="http://schemas.microsoft.com/office/powerpoint/2010/main" val="3641166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2" name="Picture 21" descr="HG_LOGO_70_ENG_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56831" y="6299939"/>
            <a:ext cx="857798" cy="348481"/>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9632" y="6299938"/>
            <a:ext cx="348481" cy="348481"/>
          </a:xfrm>
          <a:prstGeom prst="rect">
            <a:avLst/>
          </a:prstGeom>
        </p:spPr>
      </p:pic>
    </p:spTree>
    <p:extLst>
      <p:ext uri="{BB962C8B-B14F-4D97-AF65-F5344CB8AC3E}">
        <p14:creationId xmlns:p14="http://schemas.microsoft.com/office/powerpoint/2010/main" val="1998614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ig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smtClean="0"/>
              <a:t>Titelmasterformat durch Klicken bearbeiten</a:t>
            </a:r>
            <a:endParaRPr lang="en-US" noProof="0" dirty="0"/>
          </a:p>
        </p:txBody>
      </p:sp>
      <p:sp>
        <p:nvSpPr>
          <p:cNvPr id="5" name="Picture Placeholder 5"/>
          <p:cNvSpPr>
            <a:spLocks noGrp="1"/>
          </p:cNvSpPr>
          <p:nvPr>
            <p:ph type="pic" sz="quarter" idx="12"/>
          </p:nvPr>
        </p:nvSpPr>
        <p:spPr>
          <a:xfrm>
            <a:off x="623888" y="2024063"/>
            <a:ext cx="10944224" cy="3889375"/>
          </a:xfrm>
          <a:noFill/>
        </p:spPr>
        <p:txBody>
          <a:bodyPr anchor="ctr"/>
          <a:lstStyle>
            <a:lvl1pPr marL="0" indent="0" algn="ctr">
              <a:buFont typeface="Arial" panose="020B0604020202020204" pitchFamily="34" charset="0"/>
              <a:buNone/>
              <a:defRPr/>
            </a:lvl1pPr>
          </a:lstStyle>
          <a:p>
            <a:r>
              <a:rPr lang="de-DE" smtClean="0"/>
              <a:t>Bild durch Klicken auf Symbol hinzufügen</a:t>
            </a:r>
            <a:endParaRPr lang="en-GB"/>
          </a:p>
        </p:txBody>
      </p:sp>
    </p:spTree>
    <p:extLst>
      <p:ext uri="{BB962C8B-B14F-4D97-AF65-F5344CB8AC3E}">
        <p14:creationId xmlns:p14="http://schemas.microsoft.com/office/powerpoint/2010/main" val="209135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623888" y="828675"/>
            <a:ext cx="10944224" cy="5084763"/>
          </a:xfrm>
          <a:noFill/>
        </p:spPr>
        <p:txBody>
          <a:bodyPr anchor="ctr"/>
          <a:lstStyle>
            <a:lvl1pPr marL="0" indent="0" algn="ctr">
              <a:buFont typeface="Arial" panose="020B0604020202020204" pitchFamily="34" charset="0"/>
              <a:buNone/>
              <a:defRPr/>
            </a:lvl1pPr>
          </a:lstStyle>
          <a:p>
            <a:r>
              <a:rPr lang="de-DE" smtClean="0"/>
              <a:t>Bild durch Klicken auf Symbol hinzufügen</a:t>
            </a:r>
            <a:endParaRPr lang="en-GB"/>
          </a:p>
        </p:txBody>
      </p:sp>
      <p:sp>
        <p:nvSpPr>
          <p:cNvPr id="5" name="Textplatzhalter 4"/>
          <p:cNvSpPr>
            <a:spLocks noGrp="1"/>
          </p:cNvSpPr>
          <p:nvPr>
            <p:ph type="body" sz="quarter" idx="13" hasCustomPrompt="1"/>
          </p:nvPr>
        </p:nvSpPr>
        <p:spPr>
          <a:xfrm>
            <a:off x="623887" y="5913438"/>
            <a:ext cx="10944225" cy="241299"/>
          </a:xfrm>
        </p:spPr>
        <p:txBody>
          <a:bodyPr tIns="36000" rIns="0"/>
          <a:lstStyle>
            <a:lvl1pPr marL="0" indent="0">
              <a:buFont typeface="Arial" panose="020B0604020202020204" pitchFamily="34" charset="0"/>
              <a:buNone/>
              <a:defRPr sz="900"/>
            </a:lvl1pPr>
          </a:lstStyle>
          <a:p>
            <a:pPr lvl="0"/>
            <a:r>
              <a:rPr lang="de-DE" dirty="0"/>
              <a:t>Caption</a:t>
            </a:r>
          </a:p>
        </p:txBody>
      </p:sp>
      <p:pic>
        <p:nvPicPr>
          <p:cNvPr id="4" name="Picture 21" descr="HG_LOGO_70_ENG_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56831" y="6299939"/>
            <a:ext cx="857798" cy="348481"/>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9632" y="6299938"/>
            <a:ext cx="348481" cy="348481"/>
          </a:xfrm>
          <a:prstGeom prst="rect">
            <a:avLst/>
          </a:prstGeom>
        </p:spPr>
      </p:pic>
    </p:spTree>
    <p:extLst>
      <p:ext uri="{BB962C8B-B14F-4D97-AF65-F5344CB8AC3E}">
        <p14:creationId xmlns:p14="http://schemas.microsoft.com/office/powerpoint/2010/main" val="2124035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623889" y="1196976"/>
            <a:ext cx="5292723" cy="4716463"/>
          </a:xfrm>
          <a:noFill/>
        </p:spPr>
        <p:txBody>
          <a:bodyPr anchor="ctr"/>
          <a:lstStyle>
            <a:lvl1pPr marL="0" indent="0" algn="ctr">
              <a:buFont typeface="Arial" panose="020B0604020202020204" pitchFamily="34" charset="0"/>
              <a:buNone/>
              <a:defRPr/>
            </a:lvl1pPr>
          </a:lstStyle>
          <a:p>
            <a:r>
              <a:rPr lang="de-DE" smtClean="0"/>
              <a:t>Bild durch Klicken auf Symbol hinzufügen</a:t>
            </a:r>
            <a:endParaRPr lang="en-GB"/>
          </a:p>
        </p:txBody>
      </p:sp>
      <p:sp>
        <p:nvSpPr>
          <p:cNvPr id="7" name="Picture Placeholder 5"/>
          <p:cNvSpPr>
            <a:spLocks noGrp="1"/>
          </p:cNvSpPr>
          <p:nvPr>
            <p:ph type="pic" sz="quarter" idx="13"/>
          </p:nvPr>
        </p:nvSpPr>
        <p:spPr>
          <a:xfrm>
            <a:off x="6275388" y="1196976"/>
            <a:ext cx="5292725" cy="4716463"/>
          </a:xfrm>
          <a:noFill/>
        </p:spPr>
        <p:txBody>
          <a:bodyPr anchor="ctr"/>
          <a:lstStyle>
            <a:lvl1pPr marL="0" indent="0" algn="ctr">
              <a:buFont typeface="Arial" panose="020B0604020202020204" pitchFamily="34" charset="0"/>
              <a:buNone/>
              <a:defRPr/>
            </a:lvl1pPr>
          </a:lstStyle>
          <a:p>
            <a:r>
              <a:rPr lang="de-DE" smtClean="0"/>
              <a:t>Bild durch Klicken auf Symbol hinzufügen</a:t>
            </a:r>
            <a:endParaRPr lang="en-GB"/>
          </a:p>
        </p:txBody>
      </p:sp>
      <p:sp>
        <p:nvSpPr>
          <p:cNvPr id="8" name="Textplatzhalter 4"/>
          <p:cNvSpPr>
            <a:spLocks noGrp="1"/>
          </p:cNvSpPr>
          <p:nvPr>
            <p:ph type="body" sz="quarter" idx="14" hasCustomPrompt="1"/>
          </p:nvPr>
        </p:nvSpPr>
        <p:spPr>
          <a:xfrm>
            <a:off x="623888" y="5913438"/>
            <a:ext cx="5292726"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9" name="Textplatzhalter 4"/>
          <p:cNvSpPr>
            <a:spLocks noGrp="1"/>
          </p:cNvSpPr>
          <p:nvPr>
            <p:ph type="body" sz="quarter" idx="15" hasCustomPrompt="1"/>
          </p:nvPr>
        </p:nvSpPr>
        <p:spPr>
          <a:xfrm>
            <a:off x="6275385" y="5913438"/>
            <a:ext cx="5292727" cy="241299"/>
          </a:xfrm>
        </p:spPr>
        <p:txBody>
          <a:bodyPr tIns="36000" rIns="0"/>
          <a:lstStyle>
            <a:lvl1pPr marL="0" indent="0">
              <a:buFont typeface="Arial" panose="020B0604020202020204" pitchFamily="34" charset="0"/>
              <a:buNone/>
              <a:defRPr sz="900"/>
            </a:lvl1pPr>
          </a:lstStyle>
          <a:p>
            <a:pPr lvl="0"/>
            <a:r>
              <a:rPr lang="de-DE" dirty="0"/>
              <a:t>Caption</a:t>
            </a:r>
          </a:p>
        </p:txBody>
      </p:sp>
      <p:pic>
        <p:nvPicPr>
          <p:cNvPr id="10" name="Picture 21" descr="HG_LOGO_70_ENG_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56831" y="6299939"/>
            <a:ext cx="857798" cy="348481"/>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9632" y="6299938"/>
            <a:ext cx="348481" cy="348481"/>
          </a:xfrm>
          <a:prstGeom prst="rect">
            <a:avLst/>
          </a:prstGeom>
        </p:spPr>
      </p:pic>
    </p:spTree>
    <p:extLst>
      <p:ext uri="{BB962C8B-B14F-4D97-AF65-F5344CB8AC3E}">
        <p14:creationId xmlns:p14="http://schemas.microsoft.com/office/powerpoint/2010/main" val="170003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smtClean="0"/>
              <a:t>Titelmasterformat durch Klicken bearbeiten</a:t>
            </a:r>
            <a:endParaRPr lang="en-US" noProof="0" dirty="0"/>
          </a:p>
        </p:txBody>
      </p:sp>
      <p:sp>
        <p:nvSpPr>
          <p:cNvPr id="6" name="Picture Placeholder 5"/>
          <p:cNvSpPr>
            <a:spLocks noGrp="1"/>
          </p:cNvSpPr>
          <p:nvPr>
            <p:ph type="pic" sz="quarter" idx="12"/>
          </p:nvPr>
        </p:nvSpPr>
        <p:spPr>
          <a:xfrm>
            <a:off x="623887" y="2024063"/>
            <a:ext cx="5292725" cy="3062288"/>
          </a:xfrm>
          <a:noFill/>
        </p:spPr>
        <p:txBody>
          <a:bodyPr anchor="ctr"/>
          <a:lstStyle>
            <a:lvl1pPr marL="0" indent="0" algn="ctr">
              <a:buFont typeface="Arial" panose="020B0604020202020204" pitchFamily="34" charset="0"/>
              <a:buNone/>
              <a:defRPr/>
            </a:lvl1pPr>
          </a:lstStyle>
          <a:p>
            <a:r>
              <a:rPr lang="de-DE" smtClean="0"/>
              <a:t>Bild durch Klicken auf Symbol hinzufügen</a:t>
            </a:r>
            <a:endParaRPr lang="en-GB"/>
          </a:p>
        </p:txBody>
      </p:sp>
      <p:sp>
        <p:nvSpPr>
          <p:cNvPr id="7" name="Picture Placeholder 5"/>
          <p:cNvSpPr>
            <a:spLocks noGrp="1"/>
          </p:cNvSpPr>
          <p:nvPr>
            <p:ph type="pic" sz="quarter" idx="13"/>
          </p:nvPr>
        </p:nvSpPr>
        <p:spPr>
          <a:xfrm>
            <a:off x="6275389" y="2024063"/>
            <a:ext cx="5292724" cy="3062288"/>
          </a:xfrm>
          <a:noFill/>
        </p:spPr>
        <p:txBody>
          <a:bodyPr anchor="ctr"/>
          <a:lstStyle>
            <a:lvl1pPr marL="0" indent="0" algn="ctr">
              <a:buFont typeface="Arial" panose="020B0604020202020204" pitchFamily="34" charset="0"/>
              <a:buNone/>
              <a:defRPr/>
            </a:lvl1pPr>
          </a:lstStyle>
          <a:p>
            <a:r>
              <a:rPr lang="de-DE" smtClean="0"/>
              <a:t>Bild durch Klicken auf Symbol hinzufügen</a:t>
            </a:r>
            <a:endParaRPr lang="en-GB"/>
          </a:p>
        </p:txBody>
      </p:sp>
      <p:sp>
        <p:nvSpPr>
          <p:cNvPr id="8" name="Textplatzhalter 4"/>
          <p:cNvSpPr>
            <a:spLocks noGrp="1"/>
          </p:cNvSpPr>
          <p:nvPr>
            <p:ph type="body" sz="quarter" idx="14" hasCustomPrompt="1"/>
          </p:nvPr>
        </p:nvSpPr>
        <p:spPr>
          <a:xfrm>
            <a:off x="623888" y="5086351"/>
            <a:ext cx="5292726"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9" name="Textplatzhalter 4"/>
          <p:cNvSpPr>
            <a:spLocks noGrp="1"/>
          </p:cNvSpPr>
          <p:nvPr>
            <p:ph type="body" sz="quarter" idx="15" hasCustomPrompt="1"/>
          </p:nvPr>
        </p:nvSpPr>
        <p:spPr>
          <a:xfrm>
            <a:off x="6275385" y="5086351"/>
            <a:ext cx="5292727" cy="241299"/>
          </a:xfrm>
        </p:spPr>
        <p:txBody>
          <a:bodyPr tIns="36000" rIns="0"/>
          <a:lstStyle>
            <a:lvl1pPr marL="0" indent="0">
              <a:buFont typeface="Arial" panose="020B0604020202020204" pitchFamily="34" charset="0"/>
              <a:buNone/>
              <a:defRPr sz="900"/>
            </a:lvl1pPr>
          </a:lstStyle>
          <a:p>
            <a:pPr lvl="0"/>
            <a:r>
              <a:rPr lang="de-DE" dirty="0"/>
              <a:t>Caption</a:t>
            </a:r>
          </a:p>
        </p:txBody>
      </p:sp>
      <p:pic>
        <p:nvPicPr>
          <p:cNvPr id="10" name="Picture 21" descr="HG_LOGO_70_ENG_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56831" y="6299939"/>
            <a:ext cx="857798" cy="348481"/>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9632" y="6299938"/>
            <a:ext cx="348481" cy="348481"/>
          </a:xfrm>
          <a:prstGeom prst="rect">
            <a:avLst/>
          </a:prstGeom>
        </p:spPr>
      </p:pic>
    </p:spTree>
    <p:extLst>
      <p:ext uri="{BB962C8B-B14F-4D97-AF65-F5344CB8AC3E}">
        <p14:creationId xmlns:p14="http://schemas.microsoft.com/office/powerpoint/2010/main" val="30082349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2.emf"/><Relationship Id="rId13" Type="http://schemas.openxmlformats.org/officeDocument/2006/relationships/image" Target="../media/image1.emf"/><Relationship Id="rId1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189" y="712232"/>
            <a:ext cx="10956924" cy="780540"/>
          </a:xfrm>
          <a:prstGeom prst="rect">
            <a:avLst/>
          </a:prstGeom>
        </p:spPr>
        <p:txBody>
          <a:bodyPr vert="horz" lIns="0" tIns="0" rIns="0" bIns="0" rtlCol="0" anchor="b" anchorCtr="0">
            <a:noAutofit/>
          </a:bodyPr>
          <a:lstStyle/>
          <a:p>
            <a:endParaRPr lang="en-US" noProof="0" dirty="0"/>
          </a:p>
        </p:txBody>
      </p:sp>
      <p:sp>
        <p:nvSpPr>
          <p:cNvPr id="3" name="Text Placeholder 2"/>
          <p:cNvSpPr>
            <a:spLocks noGrp="1"/>
          </p:cNvSpPr>
          <p:nvPr>
            <p:ph type="body" idx="1"/>
          </p:nvPr>
        </p:nvSpPr>
        <p:spPr>
          <a:xfrm>
            <a:off x="623889" y="2024064"/>
            <a:ext cx="10944224" cy="3889375"/>
          </a:xfrm>
          <a:prstGeom prst="rect">
            <a:avLst/>
          </a:prstGeom>
        </p:spPr>
        <p:txBody>
          <a:bodyPr vert="horz" lIns="0" tIns="0" rIns="0" bIns="0" rtlCol="0" anchor="t" anchorCtr="0">
            <a:noAutofit/>
          </a:body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9" name="Textfeld 8"/>
          <p:cNvSpPr txBox="1"/>
          <p:nvPr/>
        </p:nvSpPr>
        <p:spPr>
          <a:xfrm>
            <a:off x="11377083" y="293577"/>
            <a:ext cx="514351" cy="293798"/>
          </a:xfrm>
          <a:prstGeom prst="rect">
            <a:avLst/>
          </a:prstGeom>
          <a:noFill/>
        </p:spPr>
        <p:txBody>
          <a:bodyPr wrap="none" lIns="0" tIns="0" rIns="0" bIns="0" rtlCol="0">
            <a:noAutofit/>
          </a:bodyPr>
          <a:lstStyle/>
          <a:p>
            <a:pPr algn="r"/>
            <a:fld id="{A5DEC3FA-4FB7-4309-A077-6BB31CA8E81A}" type="slidenum">
              <a:rPr lang="en-US" sz="1600" noProof="0" smtClean="0"/>
              <a:pPr algn="r"/>
              <a:t>‹#›</a:t>
            </a:fld>
            <a:endParaRPr lang="en-US" sz="1600" noProof="0" dirty="0"/>
          </a:p>
        </p:txBody>
      </p:sp>
      <p:cxnSp>
        <p:nvCxnSpPr>
          <p:cNvPr id="11" name="Gerader Verbinder 10"/>
          <p:cNvCxnSpPr/>
          <p:nvPr/>
        </p:nvCxnSpPr>
        <p:spPr>
          <a:xfrm>
            <a:off x="623889" y="339297"/>
            <a:ext cx="5292724"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6275389" y="339297"/>
            <a:ext cx="5292726"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3888" y="6413956"/>
            <a:ext cx="2275200" cy="120448"/>
          </a:xfrm>
          <a:prstGeom prst="rect">
            <a:avLst/>
          </a:prstGeom>
        </p:spPr>
      </p:pic>
      <p:sp>
        <p:nvSpPr>
          <p:cNvPr id="7" name="Rechteck 6"/>
          <p:cNvSpPr/>
          <p:nvPr/>
        </p:nvSpPr>
        <p:spPr>
          <a:xfrm>
            <a:off x="623888" y="381001"/>
            <a:ext cx="5292725" cy="216000"/>
          </a:xfrm>
          <a:prstGeom prst="rect">
            <a:avLst/>
          </a:prstGeom>
        </p:spPr>
        <p:txBody>
          <a:bodyPr vert="horz" lIns="0" tIns="0" rIns="0" bIns="0" rtlCol="0" anchor="t" anchorCtr="0">
            <a:noAutofit/>
          </a:bodyPr>
          <a:lstStyle/>
          <a:p>
            <a:pPr lvl="0"/>
            <a:r>
              <a:rPr lang="en-US" sz="900" dirty="0" smtClean="0"/>
              <a:t>European XFEL Operator Training, What</a:t>
            </a:r>
            <a:r>
              <a:rPr lang="en-US" sz="900" baseline="0" dirty="0" smtClean="0"/>
              <a:t> is new?</a:t>
            </a:r>
            <a:endParaRPr lang="en-US" sz="900" dirty="0"/>
          </a:p>
        </p:txBody>
      </p:sp>
      <p:sp>
        <p:nvSpPr>
          <p:cNvPr id="8" name="Rechteck 7"/>
          <p:cNvSpPr/>
          <p:nvPr/>
        </p:nvSpPr>
        <p:spPr>
          <a:xfrm>
            <a:off x="6275389" y="381001"/>
            <a:ext cx="5292724" cy="216000"/>
          </a:xfrm>
          <a:prstGeom prst="rect">
            <a:avLst/>
          </a:prstGeom>
        </p:spPr>
        <p:txBody>
          <a:bodyPr vert="horz" lIns="0" tIns="0" rIns="0" bIns="0" rtlCol="0" anchor="t" anchorCtr="0">
            <a:noAutofit/>
          </a:bodyPr>
          <a:lstStyle/>
          <a:p>
            <a:pPr lvl="0"/>
            <a:r>
              <a:rPr lang="en-US" sz="900" dirty="0" smtClean="0"/>
              <a:t>Matthias</a:t>
            </a:r>
            <a:r>
              <a:rPr lang="en-US" sz="900" baseline="0" dirty="0" smtClean="0"/>
              <a:t> Scholz</a:t>
            </a:r>
            <a:r>
              <a:rPr lang="en-US" sz="900" dirty="0" smtClean="0"/>
              <a:t>, January </a:t>
            </a:r>
            <a:r>
              <a:rPr lang="en-US" sz="900" dirty="0" smtClean="0"/>
              <a:t>23, </a:t>
            </a:r>
            <a:r>
              <a:rPr lang="en-US" sz="900" dirty="0" smtClean="0"/>
              <a:t>2018</a:t>
            </a:r>
            <a:endParaRPr lang="en-US" sz="900" dirty="0"/>
          </a:p>
        </p:txBody>
      </p:sp>
    </p:spTree>
    <p:extLst>
      <p:ext uri="{BB962C8B-B14F-4D97-AF65-F5344CB8AC3E}">
        <p14:creationId xmlns:p14="http://schemas.microsoft.com/office/powerpoint/2010/main" val="926006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73" r:id="rId6"/>
    <p:sldLayoutId id="2147483668" r:id="rId7"/>
    <p:sldLayoutId id="2147483669" r:id="rId8"/>
    <p:sldLayoutId id="2147483670" r:id="rId9"/>
    <p:sldLayoutId id="2147483671" r:id="rId10"/>
  </p:sldLayoutIdLst>
  <p:hf sldNum="0" hdr="0" ftr="0" dt="0"/>
  <p:txStyles>
    <p:titleStyle>
      <a:lvl1pPr algn="l" defTabSz="914400" rtl="0" eaLnBrk="1" latinLnBrk="0" hangingPunct="1">
        <a:lnSpc>
          <a:spcPct val="100000"/>
        </a:lnSpc>
        <a:spcBef>
          <a:spcPct val="0"/>
        </a:spcBef>
        <a:buNone/>
        <a:defRPr sz="2200" b="1" kern="1200">
          <a:solidFill>
            <a:schemeClr val="tx1"/>
          </a:solidFill>
          <a:latin typeface="+mj-lt"/>
          <a:ea typeface="+mj-ea"/>
          <a:cs typeface="+mj-cs"/>
        </a:defRPr>
      </a:lvl1pPr>
    </p:titleStyle>
    <p:bodyStyle>
      <a:lvl1pPr marL="357188" indent="-357188" algn="l" defTabSz="914400" rtl="0" eaLnBrk="1" latinLnBrk="0" hangingPunct="1">
        <a:lnSpc>
          <a:spcPct val="114000"/>
        </a:lnSpc>
        <a:spcBef>
          <a:spcPts val="1800"/>
        </a:spcBef>
        <a:buClr>
          <a:schemeClr val="bg2"/>
        </a:buClr>
        <a:buFontTx/>
        <a:buBlip>
          <a:blip r:embed="rId13"/>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14"/>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275" userDrawn="1">
          <p15:clr>
            <a:srgbClr val="F26B43"/>
          </p15:clr>
        </p15:guide>
        <p15:guide id="2" pos="3727" userDrawn="1">
          <p15:clr>
            <a:srgbClr val="F26B43"/>
          </p15:clr>
        </p15:guide>
        <p15:guide id="3" pos="3953" userDrawn="1">
          <p15:clr>
            <a:srgbClr val="F26B43"/>
          </p15:clr>
        </p15:guide>
        <p15:guide id="4" pos="393" userDrawn="1">
          <p15:clr>
            <a:srgbClr val="F26B43"/>
          </p15:clr>
        </p15:guide>
        <p15:guide id="5" pos="7287" userDrawn="1">
          <p15:clr>
            <a:srgbClr val="F26B43"/>
          </p15:clr>
        </p15:guide>
        <p15:guide id="6" orient="horz" pos="37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gif"/><Relationship Id="rId3"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3.emf"/><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000" y="1120776"/>
            <a:ext cx="6376607" cy="1096766"/>
          </a:xfrm>
        </p:spPr>
        <p:txBody>
          <a:bodyPr/>
          <a:lstStyle/>
          <a:p>
            <a:r>
              <a:rPr lang="en-GB" dirty="0" smtClean="0"/>
              <a:t>What is new?</a:t>
            </a:r>
            <a:br>
              <a:rPr lang="en-GB" dirty="0" smtClean="0"/>
            </a:br>
            <a:r>
              <a:rPr lang="en-GB" dirty="0" smtClean="0"/>
              <a:t/>
            </a:r>
            <a:br>
              <a:rPr lang="en-GB" dirty="0" smtClean="0"/>
            </a:br>
            <a:r>
              <a:rPr lang="en-GB" sz="2000" b="0" dirty="0" smtClean="0"/>
              <a:t>A summary of new tools/panels and some hacks and trick to make the operation of the XFEL easier. </a:t>
            </a:r>
            <a:endParaRPr lang="en-GB" b="0" dirty="0"/>
          </a:p>
        </p:txBody>
      </p:sp>
      <p:sp>
        <p:nvSpPr>
          <p:cNvPr id="3" name="Subtitle 2"/>
          <p:cNvSpPr>
            <a:spLocks noGrp="1"/>
          </p:cNvSpPr>
          <p:nvPr>
            <p:ph type="subTitle" idx="1"/>
          </p:nvPr>
        </p:nvSpPr>
        <p:spPr/>
        <p:txBody>
          <a:bodyPr/>
          <a:lstStyle/>
          <a:p>
            <a:r>
              <a:rPr lang="en-GB" dirty="0" smtClean="0"/>
              <a:t>Matthias Scholz</a:t>
            </a:r>
          </a:p>
          <a:p>
            <a:endParaRPr lang="en-GB" dirty="0"/>
          </a:p>
          <a:p>
            <a:r>
              <a:rPr lang="en-GB" dirty="0" smtClean="0"/>
              <a:t>January </a:t>
            </a:r>
            <a:r>
              <a:rPr lang="en-GB" dirty="0" smtClean="0"/>
              <a:t>23</a:t>
            </a:r>
            <a:r>
              <a:rPr lang="en-GB" dirty="0" smtClean="0"/>
              <a:t>, </a:t>
            </a:r>
            <a:r>
              <a:rPr lang="en-GB" dirty="0" smtClean="0"/>
              <a:t>2018</a:t>
            </a:r>
            <a:endParaRPr lang="en-GB" dirty="0"/>
          </a:p>
        </p:txBody>
      </p:sp>
      <p:sp>
        <p:nvSpPr>
          <p:cNvPr id="7" name="AutoShape 2" descr="https://media.desy.de/DESYmediabank/AssetServlet/?recordView=SearchResult_ThumbnailView&amp;catalogID=6&amp;recordID=21518&amp;errorURL=error.jsp"/>
          <p:cNvSpPr>
            <a:spLocks noChangeAspect="1" noChangeArrowheads="1"/>
          </p:cNvSpPr>
          <p:nvPr/>
        </p:nvSpPr>
        <p:spPr bwMode="auto">
          <a:xfrm>
            <a:off x="63500" y="-136525"/>
            <a:ext cx="7467600" cy="746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s://media.desy.de/DESYmediabank/AssetServlet/?recordView=SearchResult_ThumbnailView&amp;catalogID=6&amp;recordID=21518&amp;errorURL=error.jsp"/>
          <p:cNvSpPr>
            <a:spLocks noChangeAspect="1" noChangeArrowheads="1"/>
          </p:cNvSpPr>
          <p:nvPr/>
        </p:nvSpPr>
        <p:spPr bwMode="auto">
          <a:xfrm>
            <a:off x="215900" y="15875"/>
            <a:ext cx="7467600" cy="746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https://media.desy.de/DESYmediabank/AssetServlet/?recordView=SearchResult_ThumbnailView&amp;catalogID=6&amp;recordID=21518&amp;errorURL=error.jsp"/>
          <p:cNvSpPr>
            <a:spLocks noChangeAspect="1" noChangeArrowheads="1"/>
          </p:cNvSpPr>
          <p:nvPr/>
        </p:nvSpPr>
        <p:spPr bwMode="auto">
          <a:xfrm>
            <a:off x="368300" y="168275"/>
            <a:ext cx="7467600" cy="746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6540" y="793888"/>
            <a:ext cx="1425027" cy="1425027"/>
          </a:xfrm>
          <a:prstGeom prst="rect">
            <a:avLst/>
          </a:prstGeom>
        </p:spPr>
      </p:pic>
      <p:pic>
        <p:nvPicPr>
          <p:cNvPr id="11" name="Picture 21" descr="HG_LOGO_70_ENG_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6540" y="2481276"/>
            <a:ext cx="1473200" cy="59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9256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9" y="712233"/>
            <a:ext cx="10956924" cy="362468"/>
          </a:xfrm>
        </p:spPr>
        <p:txBody>
          <a:bodyPr/>
          <a:lstStyle/>
          <a:p>
            <a:r>
              <a:rPr lang="en-GB" dirty="0" smtClean="0"/>
              <a:t>Dosimetry in SASE undulators</a:t>
            </a:r>
            <a:endParaRPr lang="en-GB" dirty="0"/>
          </a:p>
        </p:txBody>
      </p:sp>
      <p:sp>
        <p:nvSpPr>
          <p:cNvPr id="10" name="Content Placeholder 2"/>
          <p:cNvSpPr txBox="1">
            <a:spLocks/>
          </p:cNvSpPr>
          <p:nvPr/>
        </p:nvSpPr>
        <p:spPr>
          <a:xfrm>
            <a:off x="766564" y="1294495"/>
            <a:ext cx="5280805" cy="4789494"/>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0"/>
              </a:spcBef>
              <a:buFont typeface="Wingdings" charset="2"/>
              <a:buChar char="u"/>
            </a:pPr>
            <a:endParaRPr lang="en-GB" dirty="0"/>
          </a:p>
        </p:txBody>
      </p:sp>
      <p:sp>
        <p:nvSpPr>
          <p:cNvPr id="11" name="TextBox 10"/>
          <p:cNvSpPr txBox="1"/>
          <p:nvPr/>
        </p:nvSpPr>
        <p:spPr>
          <a:xfrm>
            <a:off x="8726995" y="1326902"/>
            <a:ext cx="2710690" cy="3561969"/>
          </a:xfrm>
          <a:prstGeom prst="rect">
            <a:avLst/>
          </a:prstGeom>
          <a:solidFill>
            <a:schemeClr val="bg1"/>
          </a:solidFill>
          <a:effectLst>
            <a:outerShdw blurRad="50800" dist="38100" dir="2700000" algn="tl" rotWithShape="0">
              <a:prstClr val="black">
                <a:alpha val="40000"/>
              </a:prstClr>
            </a:outerShdw>
          </a:effectLst>
        </p:spPr>
        <p:txBody>
          <a:bodyPr wrap="square" rtlCol="0">
            <a:noAutofit/>
          </a:bodyPr>
          <a:lstStyle/>
          <a:p>
            <a:pPr marL="285750" indent="-285750">
              <a:lnSpc>
                <a:spcPct val="112000"/>
              </a:lnSpc>
              <a:buFont typeface="Arial"/>
              <a:buChar char="•"/>
            </a:pPr>
            <a:r>
              <a:rPr lang="en-US" sz="1400" dirty="0" smtClean="0"/>
              <a:t>Another, often used panel to show the losses in the undulators. </a:t>
            </a:r>
          </a:p>
          <a:p>
            <a:pPr marL="285750" indent="-285750">
              <a:lnSpc>
                <a:spcPct val="112000"/>
              </a:lnSpc>
              <a:buFont typeface="Arial"/>
              <a:buChar char="•"/>
            </a:pPr>
            <a:r>
              <a:rPr lang="en-US" sz="1400" dirty="0" smtClean="0"/>
              <a:t>Again, it </a:t>
            </a:r>
            <a:r>
              <a:rPr lang="en-US" sz="1400" dirty="0" smtClean="0"/>
              <a:t>is our goal to keep the losses as small as possible. In the best case, you do not see any positive slope in the plots. </a:t>
            </a:r>
          </a:p>
          <a:p>
            <a:pPr marL="285750" indent="-285750">
              <a:lnSpc>
                <a:spcPct val="112000"/>
              </a:lnSpc>
              <a:buFont typeface="Arial"/>
              <a:buChar char="•"/>
            </a:pPr>
            <a:r>
              <a:rPr lang="en-US" sz="1400" dirty="0" smtClean="0"/>
              <a:t>The buttons top left help to select time ranges. </a:t>
            </a:r>
          </a:p>
          <a:p>
            <a:pPr marL="285750" indent="-285750">
              <a:lnSpc>
                <a:spcPct val="112000"/>
              </a:lnSpc>
              <a:buFont typeface="Arial"/>
              <a:buChar char="•"/>
            </a:pPr>
            <a:r>
              <a:rPr lang="en-US" sz="1400" dirty="0" smtClean="0"/>
              <a:t>You can find the panel here: </a:t>
            </a:r>
          </a:p>
          <a:p>
            <a:pPr marL="742950" lvl="1" indent="-285750">
              <a:lnSpc>
                <a:spcPct val="112000"/>
              </a:lnSpc>
              <a:buFont typeface="Arial"/>
              <a:buChar char="•"/>
            </a:pPr>
            <a:r>
              <a:rPr lang="en-US" sz="1400" dirty="0" smtClean="0"/>
              <a:t>Main Panel/Diagnostics/SA1 </a:t>
            </a:r>
            <a:r>
              <a:rPr lang="en-US" sz="1400" dirty="0" err="1" smtClean="0"/>
              <a:t>Radfet</a:t>
            </a:r>
            <a:r>
              <a:rPr lang="en-US" sz="1400" dirty="0" smtClean="0"/>
              <a:t> Overview</a:t>
            </a:r>
            <a:endParaRPr lang="en-US" sz="1400" dirty="0" smtClean="0"/>
          </a:p>
        </p:txBody>
      </p:sp>
      <p:pic>
        <p:nvPicPr>
          <p:cNvPr id="4" name="Picture 3" descr="Screen Shot 2018-01-22 at 17.21.1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167" y="1394722"/>
            <a:ext cx="8273760" cy="4516333"/>
          </a:xfrm>
          <a:prstGeom prst="rect">
            <a:avLst/>
          </a:prstGeom>
        </p:spPr>
      </p:pic>
      <p:sp>
        <p:nvSpPr>
          <p:cNvPr id="6" name="Oval 5"/>
          <p:cNvSpPr/>
          <p:nvPr/>
        </p:nvSpPr>
        <p:spPr>
          <a:xfrm>
            <a:off x="394660" y="1517759"/>
            <a:ext cx="2997003" cy="484483"/>
          </a:xfrm>
          <a:prstGeom prst="ellipse">
            <a:avLst/>
          </a:prstGeom>
          <a:noFill/>
          <a:ln w="44450">
            <a:solidFill>
              <a:schemeClr val="bg2"/>
            </a:solidFill>
          </a:ln>
        </p:spPr>
        <p:txBody>
          <a:bodyPr rtlCol="0" anchor="ctr">
            <a:noAutofit/>
          </a:bodyPr>
          <a:lstStyle/>
          <a:p>
            <a:pPr algn="ctr">
              <a:lnSpc>
                <a:spcPct val="113000"/>
              </a:lnSpc>
            </a:pPr>
            <a:endParaRPr lang="en-US" sz="1400" dirty="0" err="1" smtClean="0"/>
          </a:p>
        </p:txBody>
      </p:sp>
    </p:spTree>
    <p:extLst>
      <p:ext uri="{BB962C8B-B14F-4D97-AF65-F5344CB8AC3E}">
        <p14:creationId xmlns:p14="http://schemas.microsoft.com/office/powerpoint/2010/main" val="28431167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9" y="712233"/>
            <a:ext cx="10956924" cy="362468"/>
          </a:xfrm>
        </p:spPr>
        <p:txBody>
          <a:bodyPr/>
          <a:lstStyle/>
          <a:p>
            <a:r>
              <a:rPr lang="en-GB" dirty="0" smtClean="0"/>
              <a:t>Shift documentation</a:t>
            </a:r>
            <a:endParaRPr lang="en-GB" dirty="0"/>
          </a:p>
        </p:txBody>
      </p:sp>
      <p:sp>
        <p:nvSpPr>
          <p:cNvPr id="10" name="Content Placeholder 2"/>
          <p:cNvSpPr txBox="1">
            <a:spLocks/>
          </p:cNvSpPr>
          <p:nvPr/>
        </p:nvSpPr>
        <p:spPr>
          <a:xfrm>
            <a:off x="766564" y="1294495"/>
            <a:ext cx="5280805" cy="4789494"/>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0"/>
              </a:spcBef>
              <a:buFont typeface="Wingdings" charset="2"/>
              <a:buChar char="u"/>
            </a:pPr>
            <a:endParaRPr lang="en-GB" dirty="0"/>
          </a:p>
        </p:txBody>
      </p:sp>
      <p:sp>
        <p:nvSpPr>
          <p:cNvPr id="4" name="Content Placeholder 2"/>
          <p:cNvSpPr txBox="1">
            <a:spLocks/>
          </p:cNvSpPr>
          <p:nvPr/>
        </p:nvSpPr>
        <p:spPr>
          <a:xfrm>
            <a:off x="566584" y="1366148"/>
            <a:ext cx="4814561" cy="4789494"/>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1000"/>
              </a:spcBef>
              <a:buFont typeface="Wingdings" charset="2"/>
              <a:buChar char="u"/>
            </a:pPr>
            <a:r>
              <a:rPr lang="en-GB" dirty="0" smtClean="0"/>
              <a:t>Please choose for all important entries at least a severity tag. </a:t>
            </a:r>
          </a:p>
          <a:p>
            <a:pPr lvl="1">
              <a:lnSpc>
                <a:spcPct val="100000"/>
              </a:lnSpc>
              <a:spcBef>
                <a:spcPts val="1000"/>
              </a:spcBef>
              <a:buFont typeface="Wingdings" charset="2"/>
              <a:buChar char="u"/>
            </a:pPr>
            <a:r>
              <a:rPr lang="en-GB" dirty="0" smtClean="0"/>
              <a:t>It is also important that you type in you name as the author of the entry. </a:t>
            </a:r>
          </a:p>
          <a:p>
            <a:pPr lvl="1">
              <a:lnSpc>
                <a:spcPct val="100000"/>
              </a:lnSpc>
              <a:spcBef>
                <a:spcPts val="1000"/>
              </a:spcBef>
              <a:buFont typeface="Wingdings" charset="2"/>
              <a:buChar char="u"/>
            </a:pPr>
            <a:r>
              <a:rPr lang="en-GB" dirty="0" smtClean="0"/>
              <a:t>Titles are very helpful and should be used. Especially when you want to send the entry to an expert. </a:t>
            </a:r>
            <a:endParaRPr lang="en-GB" dirty="0"/>
          </a:p>
          <a:p>
            <a:pPr lvl="1">
              <a:lnSpc>
                <a:spcPct val="100000"/>
              </a:lnSpc>
              <a:spcBef>
                <a:spcPts val="1000"/>
              </a:spcBef>
              <a:buFont typeface="Wingdings" charset="2"/>
              <a:buChar char="u"/>
            </a:pPr>
            <a:r>
              <a:rPr lang="en-GB" dirty="0" smtClean="0"/>
              <a:t>Logbook entries can also be written in German in case you do not feel comfortable writing them in English.</a:t>
            </a:r>
          </a:p>
          <a:p>
            <a:pPr lvl="1">
              <a:lnSpc>
                <a:spcPct val="100000"/>
              </a:lnSpc>
              <a:spcBef>
                <a:spcPts val="1000"/>
              </a:spcBef>
              <a:buFont typeface="Wingdings" charset="2"/>
              <a:buChar char="u"/>
            </a:pPr>
            <a:endParaRPr lang="en-GB" dirty="0"/>
          </a:p>
          <a:p>
            <a:pPr>
              <a:lnSpc>
                <a:spcPct val="100000"/>
              </a:lnSpc>
              <a:spcBef>
                <a:spcPts val="1000"/>
              </a:spcBef>
              <a:buFont typeface="Wingdings" charset="2"/>
              <a:buChar char="u"/>
            </a:pPr>
            <a:endParaRPr lang="en-GB" dirty="0"/>
          </a:p>
        </p:txBody>
      </p:sp>
      <p:sp>
        <p:nvSpPr>
          <p:cNvPr id="5" name="Content Placeholder 2"/>
          <p:cNvSpPr txBox="1">
            <a:spLocks/>
          </p:cNvSpPr>
          <p:nvPr/>
        </p:nvSpPr>
        <p:spPr>
          <a:xfrm>
            <a:off x="6210248" y="1364394"/>
            <a:ext cx="4814561" cy="4789494"/>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1000"/>
              </a:spcBef>
              <a:buFont typeface="Wingdings" charset="2"/>
              <a:buChar char="u"/>
            </a:pPr>
            <a:r>
              <a:rPr lang="en-GB" dirty="0" smtClean="0"/>
              <a:t>Please write a summary of you shift!</a:t>
            </a:r>
          </a:p>
          <a:p>
            <a:pPr lvl="1">
              <a:lnSpc>
                <a:spcPct val="100000"/>
              </a:lnSpc>
              <a:spcBef>
                <a:spcPts val="1000"/>
              </a:spcBef>
              <a:buFont typeface="Wingdings" charset="2"/>
              <a:buChar char="u"/>
            </a:pPr>
            <a:r>
              <a:rPr lang="en-GB" dirty="0" smtClean="0"/>
              <a:t>That can either be done in the logbook header on an an entry pint on top of all other entries. </a:t>
            </a:r>
          </a:p>
          <a:p>
            <a:pPr marL="357187" lvl="1" indent="0">
              <a:lnSpc>
                <a:spcPct val="100000"/>
              </a:lnSpc>
              <a:spcBef>
                <a:spcPts val="1000"/>
              </a:spcBef>
              <a:buNone/>
            </a:pPr>
            <a:endParaRPr lang="en-GB" dirty="0"/>
          </a:p>
          <a:p>
            <a:pPr>
              <a:lnSpc>
                <a:spcPct val="100000"/>
              </a:lnSpc>
              <a:spcBef>
                <a:spcPts val="1000"/>
              </a:spcBef>
              <a:buFont typeface="Wingdings" charset="2"/>
              <a:buChar char="u"/>
            </a:pPr>
            <a:endParaRPr lang="en-GB" dirty="0"/>
          </a:p>
        </p:txBody>
      </p:sp>
    </p:spTree>
    <p:extLst>
      <p:ext uri="{BB962C8B-B14F-4D97-AF65-F5344CB8AC3E}">
        <p14:creationId xmlns:p14="http://schemas.microsoft.com/office/powerpoint/2010/main" val="9666473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9" y="712233"/>
            <a:ext cx="10956924" cy="362468"/>
          </a:xfrm>
        </p:spPr>
        <p:txBody>
          <a:bodyPr/>
          <a:lstStyle/>
          <a:p>
            <a:r>
              <a:rPr lang="en-GB" dirty="0" smtClean="0"/>
              <a:t>Panel expert</a:t>
            </a:r>
            <a:endParaRPr lang="en-GB" dirty="0"/>
          </a:p>
        </p:txBody>
      </p:sp>
      <p:sp>
        <p:nvSpPr>
          <p:cNvPr id="10" name="Content Placeholder 2"/>
          <p:cNvSpPr txBox="1">
            <a:spLocks/>
          </p:cNvSpPr>
          <p:nvPr/>
        </p:nvSpPr>
        <p:spPr>
          <a:xfrm>
            <a:off x="766564" y="1294495"/>
            <a:ext cx="5280805" cy="4789494"/>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0"/>
              </a:spcBef>
              <a:buFont typeface="Wingdings" charset="2"/>
              <a:buChar char="u"/>
            </a:pPr>
            <a:endParaRPr lang="en-GB" dirty="0"/>
          </a:p>
        </p:txBody>
      </p:sp>
      <p:sp>
        <p:nvSpPr>
          <p:cNvPr id="4" name="Content Placeholder 2"/>
          <p:cNvSpPr txBox="1">
            <a:spLocks/>
          </p:cNvSpPr>
          <p:nvPr/>
        </p:nvSpPr>
        <p:spPr>
          <a:xfrm>
            <a:off x="918965" y="1446895"/>
            <a:ext cx="4087776" cy="4789494"/>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0"/>
              </a:spcBef>
              <a:buFont typeface="Wingdings" charset="2"/>
              <a:buChar char="u"/>
            </a:pPr>
            <a:r>
              <a:rPr lang="en-GB" dirty="0" smtClean="0"/>
              <a:t>You want to find out who made the panel?</a:t>
            </a:r>
          </a:p>
          <a:p>
            <a:pPr lvl="1">
              <a:lnSpc>
                <a:spcPct val="100000"/>
              </a:lnSpc>
              <a:spcBef>
                <a:spcPts val="1000"/>
              </a:spcBef>
              <a:buFont typeface="Wingdings" charset="2"/>
              <a:buChar char="u"/>
            </a:pPr>
            <a:r>
              <a:rPr lang="en-GB" dirty="0" smtClean="0"/>
              <a:t>Right click on the panel and chose ‘about this panel’. </a:t>
            </a:r>
          </a:p>
          <a:p>
            <a:pPr>
              <a:lnSpc>
                <a:spcPct val="100000"/>
              </a:lnSpc>
              <a:spcBef>
                <a:spcPts val="1000"/>
              </a:spcBef>
              <a:buFont typeface="Wingdings" charset="2"/>
              <a:buChar char="u"/>
            </a:pPr>
            <a:r>
              <a:rPr lang="en-GB" dirty="0" smtClean="0"/>
              <a:t>Often the panel author is also the expert for the tool/device. </a:t>
            </a:r>
          </a:p>
          <a:p>
            <a:pPr>
              <a:lnSpc>
                <a:spcPct val="100000"/>
              </a:lnSpc>
              <a:spcBef>
                <a:spcPts val="1000"/>
              </a:spcBef>
              <a:buFont typeface="Wingdings" charset="2"/>
              <a:buChar char="u"/>
            </a:pPr>
            <a:r>
              <a:rPr lang="en-GB" dirty="0" smtClean="0"/>
              <a:t>Sometimes you can also find the experts name on the panel itself. </a:t>
            </a:r>
          </a:p>
          <a:p>
            <a:pPr>
              <a:lnSpc>
                <a:spcPct val="100000"/>
              </a:lnSpc>
              <a:spcBef>
                <a:spcPts val="1000"/>
              </a:spcBef>
              <a:buFont typeface="Wingdings" charset="2"/>
              <a:buChar char="u"/>
            </a:pPr>
            <a:endParaRPr lang="en-GB" dirty="0"/>
          </a:p>
          <a:p>
            <a:pPr>
              <a:lnSpc>
                <a:spcPct val="100000"/>
              </a:lnSpc>
              <a:spcBef>
                <a:spcPts val="1000"/>
              </a:spcBef>
              <a:buFont typeface="Wingdings" charset="2"/>
              <a:buChar char="u"/>
            </a:pPr>
            <a:endParaRPr lang="en-GB" dirty="0"/>
          </a:p>
        </p:txBody>
      </p:sp>
      <p:pic>
        <p:nvPicPr>
          <p:cNvPr id="3" name="Picture 2" descr="Screen Shot 2018-01-22 at 17.44.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3697" y="856091"/>
            <a:ext cx="6448909" cy="5084328"/>
          </a:xfrm>
          <a:prstGeom prst="rect">
            <a:avLst/>
          </a:prstGeom>
        </p:spPr>
      </p:pic>
    </p:spTree>
    <p:extLst>
      <p:ext uri="{BB962C8B-B14F-4D97-AF65-F5344CB8AC3E}">
        <p14:creationId xmlns:p14="http://schemas.microsoft.com/office/powerpoint/2010/main" val="9666473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9" y="712233"/>
            <a:ext cx="10956924" cy="362468"/>
          </a:xfrm>
        </p:spPr>
        <p:txBody>
          <a:bodyPr/>
          <a:lstStyle/>
          <a:p>
            <a:r>
              <a:rPr lang="en-GB" dirty="0" smtClean="0"/>
              <a:t>Big brother</a:t>
            </a:r>
            <a:endParaRPr lang="en-GB" dirty="0"/>
          </a:p>
        </p:txBody>
      </p:sp>
      <p:sp>
        <p:nvSpPr>
          <p:cNvPr id="10" name="Content Placeholder 2"/>
          <p:cNvSpPr txBox="1">
            <a:spLocks/>
          </p:cNvSpPr>
          <p:nvPr/>
        </p:nvSpPr>
        <p:spPr>
          <a:xfrm>
            <a:off x="766564" y="1294495"/>
            <a:ext cx="5280805" cy="4789494"/>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0"/>
              </a:spcBef>
              <a:buFont typeface="Wingdings" charset="2"/>
              <a:buChar char="u"/>
            </a:pPr>
            <a:endParaRPr lang="en-GB" dirty="0"/>
          </a:p>
        </p:txBody>
      </p:sp>
      <p:sp>
        <p:nvSpPr>
          <p:cNvPr id="4" name="Content Placeholder 2"/>
          <p:cNvSpPr txBox="1">
            <a:spLocks/>
          </p:cNvSpPr>
          <p:nvPr/>
        </p:nvSpPr>
        <p:spPr>
          <a:xfrm>
            <a:off x="478489" y="1380829"/>
            <a:ext cx="4109800" cy="4789494"/>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0"/>
              </a:spcBef>
              <a:buFont typeface="Wingdings" charset="2"/>
              <a:buChar char="u"/>
            </a:pPr>
            <a:r>
              <a:rPr lang="en-GB" dirty="0" smtClean="0"/>
              <a:t>We had the situation before, that the machine was running nicely and all were happy. </a:t>
            </a:r>
          </a:p>
          <a:p>
            <a:pPr>
              <a:lnSpc>
                <a:spcPct val="100000"/>
              </a:lnSpc>
              <a:spcBef>
                <a:spcPts val="1000"/>
              </a:spcBef>
              <a:buFont typeface="Wingdings" charset="2"/>
              <a:buChar char="u"/>
            </a:pPr>
            <a:r>
              <a:rPr lang="en-GB" dirty="0" smtClean="0"/>
              <a:t>Out of a sudden, the SASE level dropped and we had to search for a long time to find the difference to the setup we had before. </a:t>
            </a:r>
          </a:p>
          <a:p>
            <a:pPr>
              <a:lnSpc>
                <a:spcPct val="100000"/>
              </a:lnSpc>
              <a:spcBef>
                <a:spcPts val="1000"/>
              </a:spcBef>
              <a:buFont typeface="Wingdings" charset="2"/>
              <a:buChar char="u"/>
            </a:pPr>
            <a:r>
              <a:rPr lang="en-GB" dirty="0" smtClean="0"/>
              <a:t>We wanted to have one list with elements/readings that shows only the changes in the machine. </a:t>
            </a:r>
          </a:p>
          <a:p>
            <a:pPr>
              <a:lnSpc>
                <a:spcPct val="100000"/>
              </a:lnSpc>
              <a:spcBef>
                <a:spcPts val="1000"/>
              </a:spcBef>
              <a:buFont typeface="Wingdings" charset="2"/>
              <a:buChar char="u"/>
            </a:pPr>
            <a:r>
              <a:rPr lang="en-GB" dirty="0" smtClean="0"/>
              <a:t>How to operate the tool:</a:t>
            </a:r>
          </a:p>
          <a:p>
            <a:pPr lvl="1">
              <a:lnSpc>
                <a:spcPct val="100000"/>
              </a:lnSpc>
              <a:spcBef>
                <a:spcPts val="1000"/>
              </a:spcBef>
              <a:buFont typeface="Wingdings" charset="2"/>
              <a:buChar char="u"/>
            </a:pPr>
            <a:r>
              <a:rPr lang="en-GB" dirty="0" smtClean="0"/>
              <a:t>As soon as you have a nice setup, press ‘Measure’.</a:t>
            </a:r>
          </a:p>
          <a:p>
            <a:pPr lvl="1">
              <a:lnSpc>
                <a:spcPct val="100000"/>
              </a:lnSpc>
              <a:spcBef>
                <a:spcPts val="1000"/>
              </a:spcBef>
              <a:buFont typeface="Wingdings" charset="2"/>
              <a:buChar char="u"/>
            </a:pPr>
            <a:r>
              <a:rPr lang="en-GB" dirty="0" smtClean="0"/>
              <a:t>The press ‘Start’</a:t>
            </a:r>
            <a:endParaRPr lang="en-GB" dirty="0"/>
          </a:p>
          <a:p>
            <a:pPr>
              <a:lnSpc>
                <a:spcPct val="100000"/>
              </a:lnSpc>
              <a:spcBef>
                <a:spcPts val="1000"/>
              </a:spcBef>
              <a:buFont typeface="Wingdings" charset="2"/>
              <a:buChar char="u"/>
            </a:pPr>
            <a:endParaRPr lang="en-GB" dirty="0"/>
          </a:p>
        </p:txBody>
      </p:sp>
      <p:pic>
        <p:nvPicPr>
          <p:cNvPr id="3" name="Picture 2" descr="Screen Shot 2018-01-22 at 18.11.2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4882" y="631296"/>
            <a:ext cx="6246137" cy="6388198"/>
          </a:xfrm>
          <a:prstGeom prst="rect">
            <a:avLst/>
          </a:prstGeom>
        </p:spPr>
      </p:pic>
      <p:sp>
        <p:nvSpPr>
          <p:cNvPr id="6" name="TextBox 5"/>
          <p:cNvSpPr txBox="1"/>
          <p:nvPr/>
        </p:nvSpPr>
        <p:spPr>
          <a:xfrm>
            <a:off x="5718843" y="3934588"/>
            <a:ext cx="5271025" cy="2268260"/>
          </a:xfrm>
          <a:prstGeom prst="rect">
            <a:avLst/>
          </a:prstGeom>
          <a:solidFill>
            <a:schemeClr val="bg1"/>
          </a:solidFill>
          <a:effectLst>
            <a:outerShdw blurRad="50800" dist="38100" dir="2700000" algn="tl" rotWithShape="0">
              <a:prstClr val="black">
                <a:alpha val="40000"/>
              </a:prstClr>
            </a:outerShdw>
          </a:effectLst>
        </p:spPr>
        <p:txBody>
          <a:bodyPr wrap="square" rtlCol="0">
            <a:noAutofit/>
          </a:bodyPr>
          <a:lstStyle/>
          <a:p>
            <a:pPr marL="285750" indent="-285750">
              <a:lnSpc>
                <a:spcPct val="112000"/>
              </a:lnSpc>
              <a:buFont typeface="Arial"/>
              <a:buChar char="•"/>
            </a:pPr>
            <a:r>
              <a:rPr lang="en-US" sz="1400" dirty="0" smtClean="0"/>
              <a:t>The lists show only elements with differences to the initial setup.</a:t>
            </a:r>
          </a:p>
          <a:p>
            <a:pPr marL="285750" indent="-285750">
              <a:lnSpc>
                <a:spcPct val="112000"/>
              </a:lnSpc>
              <a:buFont typeface="Arial"/>
              <a:buChar char="•"/>
            </a:pPr>
            <a:r>
              <a:rPr lang="en-US" sz="1400" dirty="0" smtClean="0"/>
              <a:t>If an element name is shown but no value, that means that the difference was measured in the past and is not existing any more. </a:t>
            </a:r>
          </a:p>
          <a:p>
            <a:pPr marL="285750" indent="-285750">
              <a:lnSpc>
                <a:spcPct val="112000"/>
              </a:lnSpc>
              <a:buFont typeface="Arial"/>
              <a:buChar char="•"/>
            </a:pPr>
            <a:r>
              <a:rPr lang="en-US" sz="1400" dirty="0" smtClean="0"/>
              <a:t>Differences are either shown with units or as relative differences in percent.  </a:t>
            </a:r>
          </a:p>
          <a:p>
            <a:pPr marL="285750" indent="-285750">
              <a:lnSpc>
                <a:spcPct val="112000"/>
              </a:lnSpc>
              <a:buFont typeface="Arial"/>
              <a:buChar char="•"/>
            </a:pPr>
            <a:r>
              <a:rPr lang="en-US" sz="1400" dirty="0" smtClean="0"/>
              <a:t>Check the clock every now and then to ensure that the tool is still running. </a:t>
            </a:r>
            <a:endParaRPr lang="en-US" sz="1400" dirty="0" smtClean="0"/>
          </a:p>
        </p:txBody>
      </p:sp>
    </p:spTree>
    <p:extLst>
      <p:ext uri="{BB962C8B-B14F-4D97-AF65-F5344CB8AC3E}">
        <p14:creationId xmlns:p14="http://schemas.microsoft.com/office/powerpoint/2010/main" val="23609282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01-22 at 18.17.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9349" y="888218"/>
            <a:ext cx="4017129" cy="5110926"/>
          </a:xfrm>
          <a:prstGeom prst="rect">
            <a:avLst/>
          </a:prstGeom>
        </p:spPr>
      </p:pic>
      <p:sp>
        <p:nvSpPr>
          <p:cNvPr id="2" name="Title 1"/>
          <p:cNvSpPr>
            <a:spLocks noGrp="1"/>
          </p:cNvSpPr>
          <p:nvPr>
            <p:ph type="title"/>
          </p:nvPr>
        </p:nvSpPr>
        <p:spPr>
          <a:xfrm>
            <a:off x="611189" y="712233"/>
            <a:ext cx="10956924" cy="362468"/>
          </a:xfrm>
        </p:spPr>
        <p:txBody>
          <a:bodyPr/>
          <a:lstStyle/>
          <a:p>
            <a:r>
              <a:rPr lang="en-GB" dirty="0" smtClean="0"/>
              <a:t>Gun power measurement</a:t>
            </a:r>
            <a:endParaRPr lang="en-GB" dirty="0"/>
          </a:p>
        </p:txBody>
      </p:sp>
      <p:sp>
        <p:nvSpPr>
          <p:cNvPr id="10" name="Content Placeholder 2"/>
          <p:cNvSpPr txBox="1">
            <a:spLocks/>
          </p:cNvSpPr>
          <p:nvPr/>
        </p:nvSpPr>
        <p:spPr>
          <a:xfrm>
            <a:off x="766564" y="1294495"/>
            <a:ext cx="5280805" cy="4789494"/>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3"/>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4"/>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0"/>
              </a:spcBef>
              <a:buFont typeface="Wingdings" charset="2"/>
              <a:buChar char="u"/>
            </a:pPr>
            <a:endParaRPr lang="en-GB" dirty="0"/>
          </a:p>
        </p:txBody>
      </p:sp>
      <p:pic>
        <p:nvPicPr>
          <p:cNvPr id="3" name="Picture 2" descr="Screen Shot 2018-01-22 at 18.16.0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3274" y="1538889"/>
            <a:ext cx="4244812" cy="4555684"/>
          </a:xfrm>
          <a:prstGeom prst="rect">
            <a:avLst/>
          </a:prstGeom>
        </p:spPr>
      </p:pic>
      <p:sp>
        <p:nvSpPr>
          <p:cNvPr id="6" name="Oval 5"/>
          <p:cNvSpPr/>
          <p:nvPr/>
        </p:nvSpPr>
        <p:spPr>
          <a:xfrm>
            <a:off x="5348244" y="4000655"/>
            <a:ext cx="649565" cy="234900"/>
          </a:xfrm>
          <a:prstGeom prst="ellipse">
            <a:avLst/>
          </a:prstGeom>
          <a:noFill/>
          <a:ln w="44450">
            <a:solidFill>
              <a:schemeClr val="bg2"/>
            </a:solidFill>
          </a:ln>
        </p:spPr>
        <p:txBody>
          <a:bodyPr rtlCol="0" anchor="ctr">
            <a:noAutofit/>
          </a:bodyPr>
          <a:lstStyle/>
          <a:p>
            <a:pPr algn="ctr">
              <a:lnSpc>
                <a:spcPct val="113000"/>
              </a:lnSpc>
            </a:pPr>
            <a:endParaRPr lang="en-US" sz="1400" dirty="0" err="1" smtClean="0"/>
          </a:p>
        </p:txBody>
      </p:sp>
      <p:cxnSp>
        <p:nvCxnSpPr>
          <p:cNvPr id="8" name="Straight Connector 7"/>
          <p:cNvCxnSpPr>
            <a:endCxn id="6" idx="6"/>
          </p:cNvCxnSpPr>
          <p:nvPr/>
        </p:nvCxnSpPr>
        <p:spPr>
          <a:xfrm flipH="1">
            <a:off x="5997809" y="3633621"/>
            <a:ext cx="1820634" cy="484484"/>
          </a:xfrm>
          <a:prstGeom prst="line">
            <a:avLst/>
          </a:prstGeom>
          <a:ln w="47625">
            <a:solidFill>
              <a:schemeClr val="bg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5180" y="1488397"/>
            <a:ext cx="2710690" cy="2791202"/>
          </a:xfrm>
          <a:prstGeom prst="rect">
            <a:avLst/>
          </a:prstGeom>
          <a:solidFill>
            <a:schemeClr val="bg1"/>
          </a:solidFill>
          <a:effectLst>
            <a:outerShdw blurRad="50800" dist="38100" dir="2700000" algn="tl" rotWithShape="0">
              <a:prstClr val="black">
                <a:alpha val="40000"/>
              </a:prstClr>
            </a:outerShdw>
          </a:effectLst>
        </p:spPr>
        <p:txBody>
          <a:bodyPr wrap="square" rtlCol="0">
            <a:noAutofit/>
          </a:bodyPr>
          <a:lstStyle/>
          <a:p>
            <a:pPr marL="285750" indent="-285750">
              <a:lnSpc>
                <a:spcPct val="112000"/>
              </a:lnSpc>
              <a:buFont typeface="Arial"/>
              <a:buChar char="•"/>
            </a:pPr>
            <a:r>
              <a:rPr lang="en-US" sz="1400" dirty="0" smtClean="0"/>
              <a:t>If you are interested in the actual measured gun power, open the following panels: </a:t>
            </a:r>
          </a:p>
          <a:p>
            <a:pPr marL="742950" lvl="1" indent="-285750">
              <a:lnSpc>
                <a:spcPct val="112000"/>
              </a:lnSpc>
              <a:buFont typeface="Arial"/>
              <a:buChar char="•"/>
            </a:pPr>
            <a:r>
              <a:rPr lang="en-US" sz="1400" dirty="0" smtClean="0"/>
              <a:t>Main Panel/LLRF/Gun</a:t>
            </a:r>
          </a:p>
          <a:p>
            <a:pPr marL="285750" indent="-285750">
              <a:lnSpc>
                <a:spcPct val="112000"/>
              </a:lnSpc>
              <a:buFont typeface="Arial"/>
              <a:buChar char="•"/>
            </a:pPr>
            <a:r>
              <a:rPr lang="en-US" sz="1400" dirty="0" smtClean="0"/>
              <a:t>And then:</a:t>
            </a:r>
          </a:p>
          <a:p>
            <a:pPr marL="742950" lvl="1" indent="-285750">
              <a:lnSpc>
                <a:spcPct val="112000"/>
              </a:lnSpc>
              <a:buFont typeface="Arial"/>
              <a:buChar char="•"/>
            </a:pPr>
            <a:r>
              <a:rPr lang="en-US" sz="1400" dirty="0" smtClean="0"/>
              <a:t>RF Meas.</a:t>
            </a:r>
          </a:p>
          <a:p>
            <a:pPr marL="285750" indent="-285750">
              <a:lnSpc>
                <a:spcPct val="112000"/>
              </a:lnSpc>
              <a:buFont typeface="Arial"/>
              <a:buChar char="•"/>
            </a:pPr>
            <a:r>
              <a:rPr lang="en-US" sz="1400" smtClean="0"/>
              <a:t>A </a:t>
            </a:r>
            <a:r>
              <a:rPr lang="en-US" sz="1400" dirty="0" smtClean="0"/>
              <a:t>browser window opens and shows the proper power measurement. </a:t>
            </a:r>
          </a:p>
          <a:p>
            <a:pPr marL="285750" indent="-285750">
              <a:lnSpc>
                <a:spcPct val="112000"/>
              </a:lnSpc>
              <a:buFont typeface="Arial"/>
              <a:buChar char="•"/>
            </a:pPr>
            <a:r>
              <a:rPr lang="en-US" sz="1400" dirty="0" smtClean="0"/>
              <a:t>Be careful, that did not work on all consoles in the past</a:t>
            </a:r>
            <a:r>
              <a:rPr lang="mr-IN" sz="1400" dirty="0" smtClean="0"/>
              <a:t>…</a:t>
            </a:r>
            <a:endParaRPr lang="en-US" sz="1400" dirty="0" smtClean="0"/>
          </a:p>
        </p:txBody>
      </p:sp>
    </p:spTree>
    <p:extLst>
      <p:ext uri="{BB962C8B-B14F-4D97-AF65-F5344CB8AC3E}">
        <p14:creationId xmlns:p14="http://schemas.microsoft.com/office/powerpoint/2010/main" val="23609282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9" y="712233"/>
            <a:ext cx="10956924" cy="362468"/>
          </a:xfrm>
        </p:spPr>
        <p:txBody>
          <a:bodyPr/>
          <a:lstStyle/>
          <a:p>
            <a:r>
              <a:rPr lang="en-GB" dirty="0" smtClean="0"/>
              <a:t>Topics</a:t>
            </a:r>
            <a:endParaRPr lang="en-GB" dirty="0"/>
          </a:p>
        </p:txBody>
      </p:sp>
      <p:sp>
        <p:nvSpPr>
          <p:cNvPr id="10" name="Content Placeholder 2"/>
          <p:cNvSpPr txBox="1">
            <a:spLocks/>
          </p:cNvSpPr>
          <p:nvPr/>
        </p:nvSpPr>
        <p:spPr>
          <a:xfrm>
            <a:off x="766564" y="1294495"/>
            <a:ext cx="5280805" cy="4789494"/>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0"/>
              </a:spcBef>
              <a:buFont typeface="Wingdings" charset="2"/>
              <a:buChar char="u"/>
            </a:pPr>
            <a:r>
              <a:rPr lang="en-GB" dirty="0" smtClean="0"/>
              <a:t>Laser heater</a:t>
            </a:r>
          </a:p>
          <a:p>
            <a:pPr>
              <a:lnSpc>
                <a:spcPct val="100000"/>
              </a:lnSpc>
              <a:spcBef>
                <a:spcPts val="1000"/>
              </a:spcBef>
              <a:buFont typeface="Wingdings" charset="2"/>
              <a:buChar char="u"/>
            </a:pPr>
            <a:r>
              <a:rPr lang="en-GB" dirty="0" smtClean="0"/>
              <a:t>Laser 2</a:t>
            </a:r>
          </a:p>
          <a:p>
            <a:pPr>
              <a:lnSpc>
                <a:spcPct val="100000"/>
              </a:lnSpc>
              <a:spcBef>
                <a:spcPts val="1000"/>
              </a:spcBef>
              <a:buFont typeface="Wingdings" charset="2"/>
              <a:buChar char="u"/>
            </a:pPr>
            <a:r>
              <a:rPr lang="en-GB" dirty="0"/>
              <a:t>Undulator operation</a:t>
            </a:r>
          </a:p>
          <a:p>
            <a:pPr>
              <a:lnSpc>
                <a:spcPct val="100000"/>
              </a:lnSpc>
              <a:spcBef>
                <a:spcPts val="1000"/>
              </a:spcBef>
              <a:buFont typeface="Wingdings" charset="2"/>
              <a:buChar char="u"/>
            </a:pPr>
            <a:r>
              <a:rPr lang="en-GB" dirty="0" smtClean="0"/>
              <a:t>HAMP settings</a:t>
            </a:r>
          </a:p>
          <a:p>
            <a:pPr>
              <a:lnSpc>
                <a:spcPct val="100000"/>
              </a:lnSpc>
              <a:spcBef>
                <a:spcPts val="1000"/>
              </a:spcBef>
              <a:buFont typeface="Wingdings" charset="2"/>
              <a:buChar char="u"/>
            </a:pPr>
            <a:r>
              <a:rPr lang="en-GB" dirty="0" smtClean="0"/>
              <a:t>Dosimetry </a:t>
            </a:r>
            <a:r>
              <a:rPr lang="en-GB" dirty="0"/>
              <a:t>in SASE1 and SASE3</a:t>
            </a:r>
          </a:p>
          <a:p>
            <a:pPr>
              <a:lnSpc>
                <a:spcPct val="100000"/>
              </a:lnSpc>
              <a:spcBef>
                <a:spcPts val="1000"/>
              </a:spcBef>
              <a:buFont typeface="Wingdings" charset="2"/>
              <a:buChar char="u"/>
            </a:pPr>
            <a:r>
              <a:rPr lang="en-GB" dirty="0" smtClean="0"/>
              <a:t>Shift documentation</a:t>
            </a:r>
          </a:p>
          <a:p>
            <a:pPr>
              <a:lnSpc>
                <a:spcPct val="100000"/>
              </a:lnSpc>
              <a:spcBef>
                <a:spcPts val="1000"/>
              </a:spcBef>
              <a:buFont typeface="Wingdings" charset="2"/>
              <a:buChar char="u"/>
            </a:pPr>
            <a:r>
              <a:rPr lang="en-GB" dirty="0"/>
              <a:t>Panel </a:t>
            </a:r>
            <a:r>
              <a:rPr lang="en-GB" dirty="0" smtClean="0"/>
              <a:t>expert</a:t>
            </a:r>
          </a:p>
          <a:p>
            <a:pPr>
              <a:lnSpc>
                <a:spcPct val="100000"/>
              </a:lnSpc>
              <a:spcBef>
                <a:spcPts val="1000"/>
              </a:spcBef>
              <a:buFont typeface="Wingdings" charset="2"/>
              <a:buChar char="u"/>
            </a:pPr>
            <a:r>
              <a:rPr lang="en-GB" dirty="0" smtClean="0"/>
              <a:t>Big brother</a:t>
            </a:r>
          </a:p>
          <a:p>
            <a:pPr>
              <a:lnSpc>
                <a:spcPct val="100000"/>
              </a:lnSpc>
              <a:spcBef>
                <a:spcPts val="1000"/>
              </a:spcBef>
              <a:buFont typeface="Wingdings" charset="2"/>
              <a:buChar char="u"/>
            </a:pPr>
            <a:r>
              <a:rPr lang="en-GB" dirty="0" smtClean="0"/>
              <a:t>Gun power measurement</a:t>
            </a:r>
            <a:endParaRPr lang="en-GB" dirty="0"/>
          </a:p>
          <a:p>
            <a:pPr>
              <a:lnSpc>
                <a:spcPct val="100000"/>
              </a:lnSpc>
              <a:spcBef>
                <a:spcPts val="1000"/>
              </a:spcBef>
              <a:buFont typeface="Wingdings" charset="2"/>
              <a:buChar char="u"/>
            </a:pPr>
            <a:endParaRPr lang="en-GB" dirty="0"/>
          </a:p>
        </p:txBody>
      </p:sp>
    </p:spTree>
    <p:extLst>
      <p:ext uri="{BB962C8B-B14F-4D97-AF65-F5344CB8AC3E}">
        <p14:creationId xmlns:p14="http://schemas.microsoft.com/office/powerpoint/2010/main" val="20884852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9" y="712233"/>
            <a:ext cx="10956924" cy="362468"/>
          </a:xfrm>
        </p:spPr>
        <p:txBody>
          <a:bodyPr/>
          <a:lstStyle/>
          <a:p>
            <a:r>
              <a:rPr lang="en-GB" dirty="0" smtClean="0"/>
              <a:t>Laser heater </a:t>
            </a:r>
            <a:endParaRPr lang="en-GB" dirty="0"/>
          </a:p>
        </p:txBody>
      </p:sp>
      <p:sp>
        <p:nvSpPr>
          <p:cNvPr id="10" name="Content Placeholder 2"/>
          <p:cNvSpPr txBox="1">
            <a:spLocks/>
          </p:cNvSpPr>
          <p:nvPr/>
        </p:nvSpPr>
        <p:spPr>
          <a:xfrm>
            <a:off x="766564" y="1294495"/>
            <a:ext cx="5280805" cy="4789494"/>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0"/>
              </a:spcBef>
              <a:buFont typeface="Wingdings" charset="2"/>
              <a:buChar char="u"/>
            </a:pPr>
            <a:endParaRPr lang="en-GB" dirty="0"/>
          </a:p>
        </p:txBody>
      </p:sp>
      <p:sp>
        <p:nvSpPr>
          <p:cNvPr id="6" name="Content Placeholder 2"/>
          <p:cNvSpPr txBox="1">
            <a:spLocks/>
          </p:cNvSpPr>
          <p:nvPr/>
        </p:nvSpPr>
        <p:spPr>
          <a:xfrm>
            <a:off x="588607" y="1270720"/>
            <a:ext cx="5210989" cy="4789494"/>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0"/>
              </a:spcBef>
              <a:buFont typeface="Wingdings" charset="2"/>
              <a:buChar char="u"/>
            </a:pPr>
            <a:r>
              <a:rPr lang="en-GB" sz="1600" dirty="0" smtClean="0"/>
              <a:t>Why a laser heater? </a:t>
            </a:r>
          </a:p>
          <a:p>
            <a:pPr lvl="1">
              <a:lnSpc>
                <a:spcPct val="100000"/>
              </a:lnSpc>
              <a:spcBef>
                <a:spcPts val="1000"/>
              </a:spcBef>
              <a:buFont typeface="Wingdings" charset="2"/>
              <a:buChar char="u"/>
            </a:pPr>
            <a:r>
              <a:rPr lang="en-GB" sz="1600" dirty="0" smtClean="0"/>
              <a:t>The laser heater helps to reduce so called longitudinal micro bunching instabilities. </a:t>
            </a:r>
            <a:r>
              <a:rPr lang="en-GB" sz="1600" dirty="0"/>
              <a:t>T</a:t>
            </a:r>
            <a:r>
              <a:rPr lang="en-GB" sz="1600" dirty="0" smtClean="0"/>
              <a:t>hose reduce the SASE output power. </a:t>
            </a:r>
          </a:p>
          <a:p>
            <a:pPr>
              <a:lnSpc>
                <a:spcPct val="100000"/>
              </a:lnSpc>
              <a:spcBef>
                <a:spcPts val="1000"/>
              </a:spcBef>
              <a:buFont typeface="Wingdings" charset="2"/>
              <a:buChar char="u"/>
            </a:pPr>
            <a:r>
              <a:rPr lang="en-GB" sz="1600" dirty="0" smtClean="0"/>
              <a:t>How to do that?</a:t>
            </a:r>
          </a:p>
          <a:p>
            <a:pPr lvl="1">
              <a:lnSpc>
                <a:spcPct val="100000"/>
              </a:lnSpc>
              <a:spcBef>
                <a:spcPts val="1000"/>
              </a:spcBef>
              <a:buFont typeface="Wingdings" charset="2"/>
              <a:buChar char="u"/>
            </a:pPr>
            <a:r>
              <a:rPr lang="en-GB" sz="1600" dirty="0" smtClean="0"/>
              <a:t>The electron beam has to overlap with an IR laser beam transversely and in time. That has to be the case inside the small LH undulator. This increases the uncorrelated energy spread along the bunch and mitigates micro bunching. </a:t>
            </a:r>
          </a:p>
          <a:p>
            <a:pPr lvl="1">
              <a:lnSpc>
                <a:spcPct val="100000"/>
              </a:lnSpc>
              <a:spcBef>
                <a:spcPts val="1000"/>
              </a:spcBef>
              <a:buFont typeface="Wingdings" charset="2"/>
              <a:buChar char="u"/>
            </a:pPr>
            <a:endParaRPr lang="en-GB" sz="1600" dirty="0" smtClean="0"/>
          </a:p>
          <a:p>
            <a:pPr marL="357187" lvl="1" indent="0">
              <a:lnSpc>
                <a:spcPct val="100000"/>
              </a:lnSpc>
              <a:spcBef>
                <a:spcPts val="1000"/>
              </a:spcBef>
              <a:buNone/>
            </a:pPr>
            <a:endParaRPr lang="en-GB" sz="1600" dirty="0" smtClean="0"/>
          </a:p>
        </p:txBody>
      </p:sp>
      <p:sp>
        <p:nvSpPr>
          <p:cNvPr id="5" name="TextBox 4"/>
          <p:cNvSpPr txBox="1"/>
          <p:nvPr/>
        </p:nvSpPr>
        <p:spPr>
          <a:xfrm>
            <a:off x="6504357" y="1159822"/>
            <a:ext cx="3795434" cy="914400"/>
          </a:xfrm>
          <a:prstGeom prst="rect">
            <a:avLst/>
          </a:prstGeom>
          <a:noFill/>
        </p:spPr>
        <p:txBody>
          <a:bodyPr wrap="square" rtlCol="0">
            <a:noAutofit/>
          </a:bodyPr>
          <a:lstStyle/>
          <a:p>
            <a:pPr>
              <a:lnSpc>
                <a:spcPct val="112000"/>
              </a:lnSpc>
            </a:pPr>
            <a:r>
              <a:rPr lang="en-US" sz="1400" dirty="0" smtClean="0"/>
              <a:t>You can find the LH panel here: Main Panel/Injector/Laser Heater Operation</a:t>
            </a:r>
            <a:endParaRPr lang="en-US" sz="1400" dirty="0" smtClean="0"/>
          </a:p>
        </p:txBody>
      </p:sp>
      <p:pic>
        <p:nvPicPr>
          <p:cNvPr id="12" name="Picture 11" descr="2017-11-24T13-56-18.jp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3371" y="2100252"/>
            <a:ext cx="4537886" cy="40750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72180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9" y="712233"/>
            <a:ext cx="10956924" cy="362468"/>
          </a:xfrm>
        </p:spPr>
        <p:txBody>
          <a:bodyPr/>
          <a:lstStyle/>
          <a:p>
            <a:r>
              <a:rPr lang="en-GB" dirty="0" smtClean="0"/>
              <a:t>Laser heater</a:t>
            </a:r>
            <a:endParaRPr lang="en-GB" dirty="0"/>
          </a:p>
        </p:txBody>
      </p:sp>
      <p:sp>
        <p:nvSpPr>
          <p:cNvPr id="10" name="Content Placeholder 2"/>
          <p:cNvSpPr txBox="1">
            <a:spLocks/>
          </p:cNvSpPr>
          <p:nvPr/>
        </p:nvSpPr>
        <p:spPr>
          <a:xfrm>
            <a:off x="766564" y="1294495"/>
            <a:ext cx="5280805" cy="4789494"/>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0"/>
              </a:spcBef>
              <a:buFont typeface="Wingdings" charset="2"/>
              <a:buChar char="u"/>
            </a:pPr>
            <a:endParaRPr lang="en-GB" dirty="0"/>
          </a:p>
        </p:txBody>
      </p:sp>
      <p:pic>
        <p:nvPicPr>
          <p:cNvPr id="5" name="Picture 4" descr="2017-11-24T13-56-18.jp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8135" y="1013836"/>
            <a:ext cx="5443197" cy="488804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9330745" y="1328657"/>
            <a:ext cx="2327180" cy="902900"/>
          </a:xfrm>
          <a:prstGeom prst="rect">
            <a:avLst/>
          </a:prstGeom>
          <a:noFill/>
        </p:spPr>
        <p:txBody>
          <a:bodyPr wrap="square" rtlCol="0">
            <a:noAutofit/>
          </a:bodyPr>
          <a:lstStyle/>
          <a:p>
            <a:pPr>
              <a:lnSpc>
                <a:spcPct val="112000"/>
              </a:lnSpc>
            </a:pPr>
            <a:r>
              <a:rPr lang="en-US" sz="1400" dirty="0" smtClean="0"/>
              <a:t>Close the shutter from time to time and check whether your setup works or not. </a:t>
            </a:r>
            <a:endParaRPr lang="en-US" sz="1400" dirty="0" smtClean="0"/>
          </a:p>
        </p:txBody>
      </p:sp>
      <p:sp>
        <p:nvSpPr>
          <p:cNvPr id="7" name="TextBox 6"/>
          <p:cNvSpPr txBox="1"/>
          <p:nvPr/>
        </p:nvSpPr>
        <p:spPr>
          <a:xfrm>
            <a:off x="9314295" y="4182415"/>
            <a:ext cx="2327180" cy="902900"/>
          </a:xfrm>
          <a:prstGeom prst="rect">
            <a:avLst/>
          </a:prstGeom>
          <a:noFill/>
        </p:spPr>
        <p:txBody>
          <a:bodyPr wrap="square" rtlCol="0">
            <a:noAutofit/>
          </a:bodyPr>
          <a:lstStyle/>
          <a:p>
            <a:pPr>
              <a:lnSpc>
                <a:spcPct val="112000"/>
              </a:lnSpc>
            </a:pPr>
            <a:r>
              <a:rPr lang="en-US" sz="1400" dirty="0" smtClean="0"/>
              <a:t>The horizontal and vertical position of your laser beam inside the undulator. </a:t>
            </a:r>
          </a:p>
          <a:p>
            <a:pPr>
              <a:lnSpc>
                <a:spcPct val="112000"/>
              </a:lnSpc>
            </a:pPr>
            <a:r>
              <a:rPr lang="en-US" sz="1400" dirty="0" smtClean="0"/>
              <a:t>You can scan those parameters in order to find an overlap with the electron beam. </a:t>
            </a:r>
            <a:endParaRPr lang="en-US" sz="1400" dirty="0" smtClean="0"/>
          </a:p>
        </p:txBody>
      </p:sp>
      <p:sp>
        <p:nvSpPr>
          <p:cNvPr id="8" name="TextBox 7"/>
          <p:cNvSpPr txBox="1"/>
          <p:nvPr/>
        </p:nvSpPr>
        <p:spPr>
          <a:xfrm>
            <a:off x="541488" y="1392969"/>
            <a:ext cx="2327180" cy="1587334"/>
          </a:xfrm>
          <a:prstGeom prst="rect">
            <a:avLst/>
          </a:prstGeom>
          <a:noFill/>
        </p:spPr>
        <p:txBody>
          <a:bodyPr wrap="square" rtlCol="0">
            <a:noAutofit/>
          </a:bodyPr>
          <a:lstStyle/>
          <a:p>
            <a:pPr>
              <a:lnSpc>
                <a:spcPct val="112000"/>
              </a:lnSpc>
            </a:pPr>
            <a:r>
              <a:rPr lang="en-US" sz="1400" dirty="0" smtClean="0"/>
              <a:t>You can adjust the delay of the IR lasers with respect to the electron bunches here. Typically it is not necessary to change that value. </a:t>
            </a:r>
            <a:endParaRPr lang="en-US" sz="1400" dirty="0" smtClean="0"/>
          </a:p>
        </p:txBody>
      </p:sp>
      <p:sp>
        <p:nvSpPr>
          <p:cNvPr id="9" name="TextBox 8"/>
          <p:cNvSpPr txBox="1"/>
          <p:nvPr/>
        </p:nvSpPr>
        <p:spPr>
          <a:xfrm>
            <a:off x="556170" y="3360263"/>
            <a:ext cx="2327180" cy="2233310"/>
          </a:xfrm>
          <a:prstGeom prst="rect">
            <a:avLst/>
          </a:prstGeom>
          <a:noFill/>
        </p:spPr>
        <p:txBody>
          <a:bodyPr wrap="square" rtlCol="0">
            <a:noAutofit/>
          </a:bodyPr>
          <a:lstStyle/>
          <a:p>
            <a:pPr>
              <a:lnSpc>
                <a:spcPct val="112000"/>
              </a:lnSpc>
            </a:pPr>
            <a:r>
              <a:rPr lang="en-US" sz="1400" dirty="0" smtClean="0"/>
              <a:t>The power of the IR laser can be adjusted here. Keep in mind: too much power blows up the uncorrelated energy spread of you beam too much  and reduces/kills you SASE output level!</a:t>
            </a:r>
            <a:endParaRPr lang="en-US" sz="1400" dirty="0" smtClean="0"/>
          </a:p>
        </p:txBody>
      </p:sp>
      <p:sp>
        <p:nvSpPr>
          <p:cNvPr id="3" name="Oval 2"/>
          <p:cNvSpPr/>
          <p:nvPr/>
        </p:nvSpPr>
        <p:spPr>
          <a:xfrm>
            <a:off x="6188683" y="2040700"/>
            <a:ext cx="902976" cy="484483"/>
          </a:xfrm>
          <a:prstGeom prst="ellipse">
            <a:avLst/>
          </a:prstGeom>
          <a:noFill/>
          <a:ln w="44450">
            <a:solidFill>
              <a:schemeClr val="bg2"/>
            </a:solidFill>
          </a:ln>
        </p:spPr>
        <p:txBody>
          <a:bodyPr rtlCol="0" anchor="ctr">
            <a:noAutofit/>
          </a:bodyPr>
          <a:lstStyle/>
          <a:p>
            <a:pPr algn="ctr">
              <a:lnSpc>
                <a:spcPct val="113000"/>
              </a:lnSpc>
            </a:pPr>
            <a:endParaRPr lang="en-US" sz="1400" dirty="0" err="1" smtClean="0"/>
          </a:p>
        </p:txBody>
      </p:sp>
      <p:cxnSp>
        <p:nvCxnSpPr>
          <p:cNvPr id="12" name="Straight Connector 11"/>
          <p:cNvCxnSpPr/>
          <p:nvPr/>
        </p:nvCxnSpPr>
        <p:spPr>
          <a:xfrm flipV="1">
            <a:off x="7091659" y="1765426"/>
            <a:ext cx="2187698" cy="473472"/>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573426" y="5166063"/>
            <a:ext cx="2703351" cy="787203"/>
          </a:xfrm>
          <a:prstGeom prst="ellipse">
            <a:avLst/>
          </a:prstGeom>
          <a:noFill/>
          <a:ln w="44450">
            <a:solidFill>
              <a:schemeClr val="bg2"/>
            </a:solidFill>
          </a:ln>
        </p:spPr>
        <p:txBody>
          <a:bodyPr rtlCol="0" anchor="ctr">
            <a:noAutofit/>
          </a:bodyPr>
          <a:lstStyle/>
          <a:p>
            <a:pPr algn="ctr">
              <a:lnSpc>
                <a:spcPct val="113000"/>
              </a:lnSpc>
            </a:pPr>
            <a:endParaRPr lang="en-US" sz="1400" dirty="0" err="1" smtClean="0"/>
          </a:p>
        </p:txBody>
      </p:sp>
      <p:cxnSp>
        <p:nvCxnSpPr>
          <p:cNvPr id="14" name="Straight Connector 13"/>
          <p:cNvCxnSpPr>
            <a:endCxn id="13" idx="6"/>
          </p:cNvCxnSpPr>
          <p:nvPr/>
        </p:nvCxnSpPr>
        <p:spPr>
          <a:xfrm flipH="1">
            <a:off x="6276777" y="4976960"/>
            <a:ext cx="2973212" cy="582705"/>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690888" y="2215122"/>
            <a:ext cx="902976" cy="484483"/>
          </a:xfrm>
          <a:prstGeom prst="ellipse">
            <a:avLst/>
          </a:prstGeom>
          <a:noFill/>
          <a:ln w="44450">
            <a:solidFill>
              <a:schemeClr val="bg2"/>
            </a:solidFill>
          </a:ln>
        </p:spPr>
        <p:txBody>
          <a:bodyPr rtlCol="0" anchor="ctr">
            <a:noAutofit/>
          </a:bodyPr>
          <a:lstStyle/>
          <a:p>
            <a:pPr algn="ctr">
              <a:lnSpc>
                <a:spcPct val="113000"/>
              </a:lnSpc>
            </a:pPr>
            <a:endParaRPr lang="en-US" sz="1400" dirty="0" err="1" smtClean="0"/>
          </a:p>
        </p:txBody>
      </p:sp>
      <p:cxnSp>
        <p:nvCxnSpPr>
          <p:cNvPr id="19" name="Straight Connector 18"/>
          <p:cNvCxnSpPr>
            <a:stCxn id="18" idx="2"/>
            <a:endCxn id="8" idx="3"/>
          </p:cNvCxnSpPr>
          <p:nvPr/>
        </p:nvCxnSpPr>
        <p:spPr>
          <a:xfrm flipH="1" flipV="1">
            <a:off x="2868668" y="2186636"/>
            <a:ext cx="822220" cy="270728"/>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4799418" y="2244485"/>
            <a:ext cx="1440654" cy="787202"/>
          </a:xfrm>
          <a:prstGeom prst="ellipse">
            <a:avLst/>
          </a:prstGeom>
          <a:noFill/>
          <a:ln w="44450">
            <a:solidFill>
              <a:schemeClr val="bg2"/>
            </a:solidFill>
          </a:ln>
        </p:spPr>
        <p:txBody>
          <a:bodyPr rtlCol="0" anchor="ctr">
            <a:noAutofit/>
          </a:bodyPr>
          <a:lstStyle/>
          <a:p>
            <a:pPr algn="ctr">
              <a:lnSpc>
                <a:spcPct val="113000"/>
              </a:lnSpc>
            </a:pPr>
            <a:endParaRPr lang="en-US" sz="1400" dirty="0" err="1" smtClean="0"/>
          </a:p>
        </p:txBody>
      </p:sp>
      <p:cxnSp>
        <p:nvCxnSpPr>
          <p:cNvPr id="23" name="Straight Connector 22"/>
          <p:cNvCxnSpPr>
            <a:stCxn id="22" idx="2"/>
          </p:cNvCxnSpPr>
          <p:nvPr/>
        </p:nvCxnSpPr>
        <p:spPr>
          <a:xfrm flipH="1">
            <a:off x="2782338" y="2638086"/>
            <a:ext cx="2017080" cy="1421292"/>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6473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9" y="712233"/>
            <a:ext cx="10956924" cy="362468"/>
          </a:xfrm>
        </p:spPr>
        <p:txBody>
          <a:bodyPr/>
          <a:lstStyle/>
          <a:p>
            <a:r>
              <a:rPr lang="en-GB" dirty="0" smtClean="0"/>
              <a:t>Laser 2 attenuator</a:t>
            </a:r>
            <a:endParaRPr lang="en-GB" dirty="0"/>
          </a:p>
        </p:txBody>
      </p:sp>
      <p:sp>
        <p:nvSpPr>
          <p:cNvPr id="10" name="Content Placeholder 2"/>
          <p:cNvSpPr txBox="1">
            <a:spLocks/>
          </p:cNvSpPr>
          <p:nvPr/>
        </p:nvSpPr>
        <p:spPr>
          <a:xfrm>
            <a:off x="766564" y="1294495"/>
            <a:ext cx="5280805" cy="4789494"/>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0"/>
              </a:spcBef>
              <a:buFont typeface="Wingdings" charset="2"/>
              <a:buChar char="u"/>
            </a:pPr>
            <a:endParaRPr lang="en-GB" dirty="0"/>
          </a:p>
        </p:txBody>
      </p:sp>
      <p:sp>
        <p:nvSpPr>
          <p:cNvPr id="4" name="Content Placeholder 2"/>
          <p:cNvSpPr txBox="1">
            <a:spLocks/>
          </p:cNvSpPr>
          <p:nvPr/>
        </p:nvSpPr>
        <p:spPr>
          <a:xfrm>
            <a:off x="449123" y="1373488"/>
            <a:ext cx="4058412" cy="4789494"/>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0"/>
              </a:spcBef>
              <a:buFont typeface="Wingdings" charset="2"/>
              <a:buChar char="u"/>
            </a:pPr>
            <a:r>
              <a:rPr lang="en-GB" dirty="0" smtClean="0"/>
              <a:t>We have a second injector laser in operation. </a:t>
            </a:r>
          </a:p>
          <a:p>
            <a:pPr>
              <a:lnSpc>
                <a:spcPct val="100000"/>
              </a:lnSpc>
              <a:spcBef>
                <a:spcPts val="1000"/>
              </a:spcBef>
              <a:buFont typeface="Wingdings" charset="2"/>
              <a:buChar char="u"/>
            </a:pPr>
            <a:r>
              <a:rPr lang="en-GB" dirty="0" smtClean="0"/>
              <a:t>This laser provides a beam with higher charge stability. </a:t>
            </a:r>
          </a:p>
          <a:p>
            <a:pPr>
              <a:lnSpc>
                <a:spcPct val="100000"/>
              </a:lnSpc>
              <a:spcBef>
                <a:spcPts val="1000"/>
              </a:spcBef>
              <a:buFont typeface="Wingdings" charset="2"/>
              <a:buChar char="u"/>
            </a:pPr>
            <a:r>
              <a:rPr lang="en-GB" dirty="0" smtClean="0"/>
              <a:t>The laser attenuator is on a dedicated panel. You can find it here: </a:t>
            </a:r>
          </a:p>
          <a:p>
            <a:pPr lvl="1">
              <a:lnSpc>
                <a:spcPct val="100000"/>
              </a:lnSpc>
              <a:spcBef>
                <a:spcPts val="1000"/>
              </a:spcBef>
              <a:buFont typeface="Wingdings" charset="2"/>
              <a:buChar char="u"/>
            </a:pPr>
            <a:r>
              <a:rPr lang="en-GB" dirty="0" smtClean="0"/>
              <a:t>Main Panel/Injector/Laser 2 Attenuator</a:t>
            </a:r>
          </a:p>
          <a:p>
            <a:pPr>
              <a:lnSpc>
                <a:spcPct val="100000"/>
              </a:lnSpc>
              <a:spcBef>
                <a:spcPts val="1000"/>
              </a:spcBef>
              <a:buFont typeface="Wingdings" charset="2"/>
              <a:buChar char="u"/>
            </a:pPr>
            <a:r>
              <a:rPr lang="en-GB" dirty="0" smtClean="0"/>
              <a:t>The charge feedback works also with laser 2. </a:t>
            </a:r>
          </a:p>
        </p:txBody>
      </p:sp>
      <p:pic>
        <p:nvPicPr>
          <p:cNvPr id="3" name="Picture 2" descr="Screen Shot 2018-01-22 at 16.32.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8527" y="1428235"/>
            <a:ext cx="6832879" cy="44534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66473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9" y="712233"/>
            <a:ext cx="10956924" cy="362468"/>
          </a:xfrm>
        </p:spPr>
        <p:txBody>
          <a:bodyPr/>
          <a:lstStyle/>
          <a:p>
            <a:r>
              <a:rPr lang="en-GB" dirty="0" smtClean="0"/>
              <a:t>U</a:t>
            </a:r>
            <a:r>
              <a:rPr lang="en-GB" dirty="0" smtClean="0"/>
              <a:t>ndulator operation</a:t>
            </a:r>
            <a:endParaRPr lang="en-GB" dirty="0"/>
          </a:p>
        </p:txBody>
      </p:sp>
      <p:sp>
        <p:nvSpPr>
          <p:cNvPr id="10" name="Content Placeholder 2"/>
          <p:cNvSpPr txBox="1">
            <a:spLocks/>
          </p:cNvSpPr>
          <p:nvPr/>
        </p:nvSpPr>
        <p:spPr>
          <a:xfrm>
            <a:off x="766564" y="1294495"/>
            <a:ext cx="5280805" cy="4789494"/>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0"/>
              </a:spcBef>
              <a:buFont typeface="Wingdings" charset="2"/>
              <a:buChar char="u"/>
            </a:pPr>
            <a:endParaRPr lang="en-GB" dirty="0"/>
          </a:p>
        </p:txBody>
      </p:sp>
      <p:pic>
        <p:nvPicPr>
          <p:cNvPr id="3" name="Picture 2" descr="2017-11-25T11-16-13.jp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3209" y="1781606"/>
            <a:ext cx="7156021" cy="4509328"/>
          </a:xfrm>
          <a:prstGeom prst="rect">
            <a:avLst/>
          </a:prstGeom>
        </p:spPr>
      </p:pic>
      <p:sp>
        <p:nvSpPr>
          <p:cNvPr id="6" name="TextBox 5"/>
          <p:cNvSpPr txBox="1"/>
          <p:nvPr/>
        </p:nvSpPr>
        <p:spPr>
          <a:xfrm>
            <a:off x="240497" y="1671913"/>
            <a:ext cx="2461088" cy="2299377"/>
          </a:xfrm>
          <a:prstGeom prst="rect">
            <a:avLst/>
          </a:prstGeom>
          <a:solidFill>
            <a:schemeClr val="bg1"/>
          </a:solidFill>
          <a:effectLst>
            <a:outerShdw blurRad="50800" dist="38100" dir="2700000" algn="tl" rotWithShape="0">
              <a:prstClr val="black">
                <a:alpha val="40000"/>
              </a:prstClr>
            </a:outerShdw>
          </a:effectLst>
        </p:spPr>
        <p:txBody>
          <a:bodyPr wrap="square" rtlCol="0">
            <a:noAutofit/>
          </a:bodyPr>
          <a:lstStyle/>
          <a:p>
            <a:pPr>
              <a:lnSpc>
                <a:spcPct val="112000"/>
              </a:lnSpc>
            </a:pPr>
            <a:r>
              <a:rPr lang="en-US" sz="1400" dirty="0" smtClean="0"/>
              <a:t>If you get a request from the users to change the photon energy, these are the dials you should to use. Wavelength and energy are coupled. However, they request typically photon energy changes rather than wavelength changes. </a:t>
            </a:r>
            <a:endParaRPr lang="en-US" sz="1400" dirty="0" smtClean="0"/>
          </a:p>
        </p:txBody>
      </p:sp>
      <p:sp>
        <p:nvSpPr>
          <p:cNvPr id="7" name="Oval 6"/>
          <p:cNvSpPr/>
          <p:nvPr/>
        </p:nvSpPr>
        <p:spPr>
          <a:xfrm>
            <a:off x="3132952" y="2031606"/>
            <a:ext cx="902976" cy="484483"/>
          </a:xfrm>
          <a:prstGeom prst="ellipse">
            <a:avLst/>
          </a:prstGeom>
          <a:noFill/>
          <a:ln w="44450">
            <a:solidFill>
              <a:schemeClr val="bg2"/>
            </a:solidFill>
          </a:ln>
        </p:spPr>
        <p:txBody>
          <a:bodyPr rtlCol="0" anchor="ctr">
            <a:noAutofit/>
          </a:bodyPr>
          <a:lstStyle/>
          <a:p>
            <a:pPr algn="ctr">
              <a:lnSpc>
                <a:spcPct val="113000"/>
              </a:lnSpc>
            </a:pPr>
            <a:endParaRPr lang="en-US" sz="1400" dirty="0" err="1" smtClean="0"/>
          </a:p>
        </p:txBody>
      </p:sp>
      <p:cxnSp>
        <p:nvCxnSpPr>
          <p:cNvPr id="8" name="Straight Connector 7"/>
          <p:cNvCxnSpPr>
            <a:stCxn id="7" idx="2"/>
            <a:endCxn id="6" idx="3"/>
          </p:cNvCxnSpPr>
          <p:nvPr/>
        </p:nvCxnSpPr>
        <p:spPr>
          <a:xfrm flipH="1">
            <a:off x="2701585" y="2273848"/>
            <a:ext cx="431367" cy="547754"/>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40511" y="657151"/>
            <a:ext cx="5186463" cy="1053220"/>
          </a:xfrm>
          <a:prstGeom prst="rect">
            <a:avLst/>
          </a:prstGeom>
          <a:solidFill>
            <a:schemeClr val="bg1"/>
          </a:solidFill>
          <a:effectLst>
            <a:outerShdw blurRad="50800" dist="38100" dir="2700000" algn="tl" rotWithShape="0">
              <a:prstClr val="black">
                <a:alpha val="40000"/>
              </a:prstClr>
            </a:outerShdw>
          </a:effectLst>
        </p:spPr>
        <p:txBody>
          <a:bodyPr wrap="square" rtlCol="0">
            <a:noAutofit/>
          </a:bodyPr>
          <a:lstStyle/>
          <a:p>
            <a:pPr>
              <a:lnSpc>
                <a:spcPct val="112000"/>
              </a:lnSpc>
            </a:pPr>
            <a:r>
              <a:rPr lang="en-US" sz="1400" dirty="0" smtClean="0"/>
              <a:t>This shows the electron beam energy. The upper number is the momentum set point of a dump dipole, the lower one should be changed such that both show the same number. The electron beam energy is used to calculate the correct undulator gaps.  </a:t>
            </a:r>
            <a:endParaRPr lang="en-US" sz="1400" dirty="0" smtClean="0"/>
          </a:p>
        </p:txBody>
      </p:sp>
      <p:sp>
        <p:nvSpPr>
          <p:cNvPr id="30" name="Oval 29"/>
          <p:cNvSpPr/>
          <p:nvPr/>
        </p:nvSpPr>
        <p:spPr>
          <a:xfrm>
            <a:off x="4305788" y="2088578"/>
            <a:ext cx="902976" cy="484483"/>
          </a:xfrm>
          <a:prstGeom prst="ellipse">
            <a:avLst/>
          </a:prstGeom>
          <a:noFill/>
          <a:ln w="44450">
            <a:solidFill>
              <a:schemeClr val="bg2"/>
            </a:solidFill>
          </a:ln>
        </p:spPr>
        <p:txBody>
          <a:bodyPr rtlCol="0" anchor="ctr">
            <a:noAutofit/>
          </a:bodyPr>
          <a:lstStyle/>
          <a:p>
            <a:pPr algn="ctr">
              <a:lnSpc>
                <a:spcPct val="113000"/>
              </a:lnSpc>
            </a:pPr>
            <a:endParaRPr lang="en-US" sz="1400" dirty="0" err="1" smtClean="0"/>
          </a:p>
        </p:txBody>
      </p:sp>
      <p:cxnSp>
        <p:nvCxnSpPr>
          <p:cNvPr id="31" name="Straight Connector 30"/>
          <p:cNvCxnSpPr>
            <a:stCxn id="30" idx="0"/>
          </p:cNvCxnSpPr>
          <p:nvPr/>
        </p:nvCxnSpPr>
        <p:spPr>
          <a:xfrm flipV="1">
            <a:off x="4757276" y="1703030"/>
            <a:ext cx="888154" cy="385548"/>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5406976" y="2077403"/>
            <a:ext cx="847779" cy="300968"/>
          </a:xfrm>
          <a:prstGeom prst="ellipse">
            <a:avLst/>
          </a:prstGeom>
          <a:noFill/>
          <a:ln w="44450">
            <a:solidFill>
              <a:schemeClr val="bg2"/>
            </a:solidFill>
          </a:ln>
        </p:spPr>
        <p:txBody>
          <a:bodyPr rtlCol="0" anchor="ctr">
            <a:noAutofit/>
          </a:bodyPr>
          <a:lstStyle/>
          <a:p>
            <a:pPr algn="ctr">
              <a:lnSpc>
                <a:spcPct val="113000"/>
              </a:lnSpc>
            </a:pPr>
            <a:endParaRPr lang="en-US" sz="1400" dirty="0" err="1" smtClean="0"/>
          </a:p>
        </p:txBody>
      </p:sp>
      <p:cxnSp>
        <p:nvCxnSpPr>
          <p:cNvPr id="36" name="Straight Connector 35"/>
          <p:cNvCxnSpPr>
            <a:stCxn id="35" idx="4"/>
          </p:cNvCxnSpPr>
          <p:nvPr/>
        </p:nvCxnSpPr>
        <p:spPr>
          <a:xfrm flipH="1">
            <a:off x="2686902" y="2378371"/>
            <a:ext cx="3143964" cy="2510500"/>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24048" y="4349497"/>
            <a:ext cx="2461088" cy="1126628"/>
          </a:xfrm>
          <a:prstGeom prst="rect">
            <a:avLst/>
          </a:prstGeom>
          <a:solidFill>
            <a:schemeClr val="bg1"/>
          </a:solidFill>
          <a:effectLst>
            <a:outerShdw blurRad="50800" dist="38100" dir="2700000" algn="tl" rotWithShape="0">
              <a:prstClr val="black">
                <a:alpha val="40000"/>
              </a:prstClr>
            </a:outerShdw>
          </a:effectLst>
        </p:spPr>
        <p:txBody>
          <a:bodyPr wrap="square" rtlCol="0">
            <a:noAutofit/>
          </a:bodyPr>
          <a:lstStyle/>
          <a:p>
            <a:pPr>
              <a:lnSpc>
                <a:spcPct val="112000"/>
              </a:lnSpc>
            </a:pPr>
            <a:r>
              <a:rPr lang="en-US" sz="1400" dirty="0" smtClean="0"/>
              <a:t>Press the ‘Set’ button after you changed the photon or the electron beam energy in order to apply the changes. </a:t>
            </a:r>
            <a:endParaRPr lang="en-US" sz="1400" dirty="0" smtClean="0"/>
          </a:p>
        </p:txBody>
      </p:sp>
      <p:sp>
        <p:nvSpPr>
          <p:cNvPr id="40" name="TextBox 39"/>
          <p:cNvSpPr txBox="1"/>
          <p:nvPr/>
        </p:nvSpPr>
        <p:spPr>
          <a:xfrm>
            <a:off x="4518686" y="5380694"/>
            <a:ext cx="3652139" cy="1253497"/>
          </a:xfrm>
          <a:prstGeom prst="rect">
            <a:avLst/>
          </a:prstGeom>
          <a:solidFill>
            <a:schemeClr val="bg1"/>
          </a:solidFill>
          <a:effectLst>
            <a:outerShdw blurRad="50800" dist="38100" dir="2700000" algn="tl" rotWithShape="0">
              <a:prstClr val="black">
                <a:alpha val="40000"/>
              </a:prstClr>
            </a:outerShdw>
          </a:effectLst>
        </p:spPr>
        <p:txBody>
          <a:bodyPr wrap="square" rtlCol="0">
            <a:noAutofit/>
          </a:bodyPr>
          <a:lstStyle/>
          <a:p>
            <a:pPr>
              <a:lnSpc>
                <a:spcPct val="112000"/>
              </a:lnSpc>
            </a:pPr>
            <a:r>
              <a:rPr lang="en-US" sz="1400" dirty="0" smtClean="0"/>
              <a:t>The names of the group control buttons are self-explaining. All undulator cells with a checked ‘Active’ check box can be operated with the buttons ‘Active to max. gap’ and ‘Active to park’. </a:t>
            </a:r>
            <a:endParaRPr lang="en-US" sz="1400" dirty="0" smtClean="0"/>
          </a:p>
        </p:txBody>
      </p:sp>
      <p:sp>
        <p:nvSpPr>
          <p:cNvPr id="41" name="Oval 40"/>
          <p:cNvSpPr/>
          <p:nvPr/>
        </p:nvSpPr>
        <p:spPr>
          <a:xfrm>
            <a:off x="6203366" y="2077402"/>
            <a:ext cx="846286" cy="667999"/>
          </a:xfrm>
          <a:prstGeom prst="ellipse">
            <a:avLst/>
          </a:prstGeom>
          <a:noFill/>
          <a:ln w="44450">
            <a:solidFill>
              <a:schemeClr val="bg2"/>
            </a:solidFill>
          </a:ln>
        </p:spPr>
        <p:txBody>
          <a:bodyPr rtlCol="0" anchor="ctr">
            <a:noAutofit/>
          </a:bodyPr>
          <a:lstStyle/>
          <a:p>
            <a:pPr algn="ctr">
              <a:lnSpc>
                <a:spcPct val="113000"/>
              </a:lnSpc>
            </a:pPr>
            <a:endParaRPr lang="en-US" sz="1400" dirty="0" err="1" smtClean="0"/>
          </a:p>
        </p:txBody>
      </p:sp>
      <p:cxnSp>
        <p:nvCxnSpPr>
          <p:cNvPr id="42" name="Straight Connector 41"/>
          <p:cNvCxnSpPr>
            <a:stCxn id="41" idx="4"/>
            <a:endCxn id="40" idx="0"/>
          </p:cNvCxnSpPr>
          <p:nvPr/>
        </p:nvCxnSpPr>
        <p:spPr>
          <a:xfrm flipH="1">
            <a:off x="6344756" y="2745401"/>
            <a:ext cx="281753" cy="2635293"/>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856738" y="2055381"/>
            <a:ext cx="2965870" cy="587252"/>
          </a:xfrm>
          <a:prstGeom prst="ellipse">
            <a:avLst/>
          </a:prstGeom>
          <a:noFill/>
          <a:ln w="44450">
            <a:solidFill>
              <a:schemeClr val="bg2"/>
            </a:solidFill>
          </a:ln>
        </p:spPr>
        <p:txBody>
          <a:bodyPr rtlCol="0" anchor="ctr">
            <a:noAutofit/>
          </a:bodyPr>
          <a:lstStyle/>
          <a:p>
            <a:pPr algn="ctr">
              <a:lnSpc>
                <a:spcPct val="113000"/>
              </a:lnSpc>
            </a:pPr>
            <a:endParaRPr lang="en-US" sz="1400" dirty="0" err="1" smtClean="0"/>
          </a:p>
        </p:txBody>
      </p:sp>
      <p:cxnSp>
        <p:nvCxnSpPr>
          <p:cNvPr id="48" name="Straight Connector 47"/>
          <p:cNvCxnSpPr>
            <a:stCxn id="47" idx="6"/>
          </p:cNvCxnSpPr>
          <p:nvPr/>
        </p:nvCxnSpPr>
        <p:spPr>
          <a:xfrm>
            <a:off x="9822608" y="2349007"/>
            <a:ext cx="381745" cy="425758"/>
          </a:xfrm>
          <a:prstGeom prst="line">
            <a:avLst/>
          </a:prstGeom>
          <a:ln w="47625">
            <a:solidFill>
              <a:schemeClr val="bg2"/>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0270426" y="1906814"/>
            <a:ext cx="1864680" cy="3657397"/>
          </a:xfrm>
          <a:prstGeom prst="rect">
            <a:avLst/>
          </a:prstGeom>
          <a:solidFill>
            <a:schemeClr val="bg1"/>
          </a:solidFill>
          <a:effectLst>
            <a:outerShdw blurRad="50800" dist="38100" dir="2700000" algn="tl" rotWithShape="0">
              <a:prstClr val="black">
                <a:alpha val="40000"/>
              </a:prstClr>
            </a:outerShdw>
          </a:effectLst>
        </p:spPr>
        <p:txBody>
          <a:bodyPr wrap="square" rtlCol="0">
            <a:noAutofit/>
          </a:bodyPr>
          <a:lstStyle/>
          <a:p>
            <a:pPr>
              <a:lnSpc>
                <a:spcPct val="112000"/>
              </a:lnSpc>
            </a:pPr>
            <a:r>
              <a:rPr lang="en-US" sz="1400" dirty="0" smtClean="0"/>
              <a:t>To taper the undulator means to change the undulator gaps from cell to cell in a predefined way in order to increase SASE output.</a:t>
            </a:r>
          </a:p>
          <a:p>
            <a:pPr>
              <a:lnSpc>
                <a:spcPct val="112000"/>
              </a:lnSpc>
            </a:pPr>
            <a:r>
              <a:rPr lang="en-US" sz="1400" dirty="0" smtClean="0"/>
              <a:t>A typical taper setting for a ~14 GeV electron beam and 9.15 </a:t>
            </a:r>
            <a:r>
              <a:rPr lang="en-US" sz="1400" dirty="0" err="1" smtClean="0"/>
              <a:t>keV</a:t>
            </a:r>
            <a:r>
              <a:rPr lang="en-US" sz="1400" dirty="0" smtClean="0"/>
              <a:t> photons can be found in this panel. </a:t>
            </a:r>
            <a:endParaRPr lang="en-US" sz="1400" dirty="0" smtClean="0"/>
          </a:p>
        </p:txBody>
      </p:sp>
    </p:spTree>
    <p:extLst>
      <p:ext uri="{BB962C8B-B14F-4D97-AF65-F5344CB8AC3E}">
        <p14:creationId xmlns:p14="http://schemas.microsoft.com/office/powerpoint/2010/main" val="9666473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9" y="712233"/>
            <a:ext cx="10956924" cy="362468"/>
          </a:xfrm>
        </p:spPr>
        <p:txBody>
          <a:bodyPr/>
          <a:lstStyle/>
          <a:p>
            <a:r>
              <a:rPr lang="en-GB" dirty="0" smtClean="0"/>
              <a:t>HAMP settings</a:t>
            </a:r>
            <a:endParaRPr lang="en-GB" dirty="0"/>
          </a:p>
        </p:txBody>
      </p:sp>
      <p:sp>
        <p:nvSpPr>
          <p:cNvPr id="10" name="Content Placeholder 2"/>
          <p:cNvSpPr txBox="1">
            <a:spLocks/>
          </p:cNvSpPr>
          <p:nvPr/>
        </p:nvSpPr>
        <p:spPr>
          <a:xfrm>
            <a:off x="766564" y="1294495"/>
            <a:ext cx="5280805" cy="4789494"/>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0"/>
              </a:spcBef>
              <a:buFont typeface="Wingdings" charset="2"/>
              <a:buChar char="u"/>
            </a:pPr>
            <a:endParaRPr lang="en-GB" dirty="0"/>
          </a:p>
        </p:txBody>
      </p:sp>
      <p:sp>
        <p:nvSpPr>
          <p:cNvPr id="4" name="Content Placeholder 2"/>
          <p:cNvSpPr txBox="1">
            <a:spLocks/>
          </p:cNvSpPr>
          <p:nvPr/>
        </p:nvSpPr>
        <p:spPr>
          <a:xfrm>
            <a:off x="918964" y="1446895"/>
            <a:ext cx="5280805" cy="4789494"/>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0"/>
              </a:spcBef>
              <a:buFont typeface="Wingdings" charset="2"/>
              <a:buChar char="u"/>
            </a:pPr>
            <a:r>
              <a:rPr lang="en-GB" dirty="0" smtClean="0"/>
              <a:t>The HAMP is a fast and sensitive signal for SASE tuning. </a:t>
            </a:r>
          </a:p>
          <a:p>
            <a:pPr>
              <a:lnSpc>
                <a:spcPct val="100000"/>
              </a:lnSpc>
              <a:spcBef>
                <a:spcPts val="1000"/>
              </a:spcBef>
              <a:buFont typeface="Wingdings" charset="2"/>
              <a:buChar char="u"/>
            </a:pPr>
            <a:r>
              <a:rPr lang="en-GB" dirty="0" smtClean="0"/>
              <a:t>You can find the panel here:</a:t>
            </a:r>
          </a:p>
          <a:p>
            <a:pPr lvl="1">
              <a:lnSpc>
                <a:spcPct val="100000"/>
              </a:lnSpc>
              <a:spcBef>
                <a:spcPts val="1000"/>
              </a:spcBef>
              <a:buFont typeface="Wingdings" charset="2"/>
              <a:buChar char="u"/>
            </a:pPr>
            <a:r>
              <a:rPr lang="en-GB" dirty="0" smtClean="0"/>
              <a:t>Main Panel/Photons/XGMD Overview/HAMP Operator</a:t>
            </a:r>
          </a:p>
          <a:p>
            <a:pPr>
              <a:lnSpc>
                <a:spcPct val="100000"/>
              </a:lnSpc>
              <a:spcBef>
                <a:spcPts val="1000"/>
              </a:spcBef>
              <a:buFont typeface="Wingdings" charset="2"/>
              <a:buChar char="u"/>
            </a:pPr>
            <a:r>
              <a:rPr lang="en-GB" dirty="0" smtClean="0"/>
              <a:t>You can increase the multiplier voltage via the ‘set new SP’ button in order to get a better signal to noise ratio. </a:t>
            </a:r>
          </a:p>
          <a:p>
            <a:pPr>
              <a:lnSpc>
                <a:spcPct val="100000"/>
              </a:lnSpc>
              <a:spcBef>
                <a:spcPts val="1000"/>
              </a:spcBef>
              <a:buFont typeface="Wingdings" charset="2"/>
              <a:buChar char="u"/>
            </a:pPr>
            <a:r>
              <a:rPr lang="en-GB" dirty="0" smtClean="0"/>
              <a:t>Keep in mind that the shown signal should never go beyond -7 mA. </a:t>
            </a:r>
          </a:p>
          <a:p>
            <a:pPr lvl="1">
              <a:lnSpc>
                <a:spcPct val="100000"/>
              </a:lnSpc>
              <a:spcBef>
                <a:spcPts val="1000"/>
              </a:spcBef>
              <a:buFont typeface="Wingdings" charset="2"/>
              <a:buChar char="u"/>
            </a:pPr>
            <a:r>
              <a:rPr lang="en-GB" dirty="0" smtClean="0"/>
              <a:t>The panel pops up with the shown axis range. Take care that </a:t>
            </a:r>
            <a:r>
              <a:rPr lang="en-GB" dirty="0" smtClean="0"/>
              <a:t>the signal always stays within this range!</a:t>
            </a:r>
            <a:endParaRPr lang="en-GB" dirty="0"/>
          </a:p>
          <a:p>
            <a:pPr>
              <a:lnSpc>
                <a:spcPct val="100000"/>
              </a:lnSpc>
              <a:spcBef>
                <a:spcPts val="1000"/>
              </a:spcBef>
              <a:buFont typeface="Wingdings" charset="2"/>
              <a:buChar char="u"/>
            </a:pPr>
            <a:endParaRPr lang="en-GB" dirty="0"/>
          </a:p>
        </p:txBody>
      </p:sp>
      <p:pic>
        <p:nvPicPr>
          <p:cNvPr id="3" name="Picture 2" descr="2017-07-15T21-57-12.jp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871" y="866194"/>
            <a:ext cx="4380018" cy="5235717"/>
          </a:xfrm>
          <a:prstGeom prst="rect">
            <a:avLst/>
          </a:prstGeom>
        </p:spPr>
      </p:pic>
      <p:sp>
        <p:nvSpPr>
          <p:cNvPr id="6" name="TextBox 5"/>
          <p:cNvSpPr txBox="1"/>
          <p:nvPr/>
        </p:nvSpPr>
        <p:spPr>
          <a:xfrm>
            <a:off x="9125189" y="4923821"/>
            <a:ext cx="1864680" cy="801885"/>
          </a:xfrm>
          <a:prstGeom prst="rect">
            <a:avLst/>
          </a:prstGeom>
          <a:solidFill>
            <a:schemeClr val="bg1"/>
          </a:solidFill>
          <a:effectLst>
            <a:outerShdw blurRad="50800" dist="38100" dir="2700000" algn="tl" rotWithShape="0">
              <a:prstClr val="black">
                <a:alpha val="40000"/>
              </a:prstClr>
            </a:outerShdw>
          </a:effectLst>
        </p:spPr>
        <p:txBody>
          <a:bodyPr wrap="square" rtlCol="0">
            <a:noAutofit/>
          </a:bodyPr>
          <a:lstStyle/>
          <a:p>
            <a:pPr>
              <a:lnSpc>
                <a:spcPct val="112000"/>
              </a:lnSpc>
            </a:pPr>
            <a:r>
              <a:rPr lang="en-US" sz="1400" dirty="0" smtClean="0"/>
              <a:t>The panel change slightly but it looks not much different</a:t>
            </a:r>
            <a:r>
              <a:rPr lang="mr-IN" sz="1400" dirty="0" smtClean="0"/>
              <a:t>…</a:t>
            </a:r>
            <a:endParaRPr lang="en-US" sz="1400" dirty="0" smtClean="0"/>
          </a:p>
        </p:txBody>
      </p:sp>
      <p:sp>
        <p:nvSpPr>
          <p:cNvPr id="7" name="Oval 6"/>
          <p:cNvSpPr/>
          <p:nvPr/>
        </p:nvSpPr>
        <p:spPr>
          <a:xfrm>
            <a:off x="7690108" y="1259085"/>
            <a:ext cx="3615434" cy="484483"/>
          </a:xfrm>
          <a:prstGeom prst="ellipse">
            <a:avLst/>
          </a:prstGeom>
          <a:noFill/>
          <a:ln w="44450">
            <a:solidFill>
              <a:schemeClr val="bg2"/>
            </a:solidFill>
          </a:ln>
        </p:spPr>
        <p:txBody>
          <a:bodyPr rtlCol="0" anchor="ctr">
            <a:noAutofit/>
          </a:bodyPr>
          <a:lstStyle/>
          <a:p>
            <a:pPr algn="ctr">
              <a:lnSpc>
                <a:spcPct val="113000"/>
              </a:lnSpc>
            </a:pPr>
            <a:endParaRPr lang="en-US" sz="1400" dirty="0" err="1" smtClean="0"/>
          </a:p>
        </p:txBody>
      </p:sp>
    </p:spTree>
    <p:extLst>
      <p:ext uri="{BB962C8B-B14F-4D97-AF65-F5344CB8AC3E}">
        <p14:creationId xmlns:p14="http://schemas.microsoft.com/office/powerpoint/2010/main" val="9666473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9" y="712233"/>
            <a:ext cx="10956924" cy="362468"/>
          </a:xfrm>
        </p:spPr>
        <p:txBody>
          <a:bodyPr/>
          <a:lstStyle/>
          <a:p>
            <a:r>
              <a:rPr lang="en-GB" dirty="0" smtClean="0"/>
              <a:t>Dosimetry in SASE undulators</a:t>
            </a:r>
            <a:endParaRPr lang="en-GB" dirty="0"/>
          </a:p>
        </p:txBody>
      </p:sp>
      <p:sp>
        <p:nvSpPr>
          <p:cNvPr id="10" name="Content Placeholder 2"/>
          <p:cNvSpPr txBox="1">
            <a:spLocks/>
          </p:cNvSpPr>
          <p:nvPr/>
        </p:nvSpPr>
        <p:spPr>
          <a:xfrm>
            <a:off x="766564" y="1294495"/>
            <a:ext cx="5280805" cy="4789494"/>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0"/>
              </a:spcBef>
              <a:buFont typeface="Wingdings" charset="2"/>
              <a:buChar char="u"/>
            </a:pPr>
            <a:endParaRPr lang="en-GB" dirty="0"/>
          </a:p>
        </p:txBody>
      </p:sp>
      <p:pic>
        <p:nvPicPr>
          <p:cNvPr id="3" name="Picture 2" descr="Screen Shot 2018-01-22 at 17.21.2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954" y="1343339"/>
            <a:ext cx="8004348" cy="5323803"/>
          </a:xfrm>
          <a:prstGeom prst="rect">
            <a:avLst/>
          </a:prstGeom>
        </p:spPr>
      </p:pic>
      <p:sp>
        <p:nvSpPr>
          <p:cNvPr id="6" name="Oval 5"/>
          <p:cNvSpPr/>
          <p:nvPr/>
        </p:nvSpPr>
        <p:spPr>
          <a:xfrm>
            <a:off x="2530967" y="1671913"/>
            <a:ext cx="1110297" cy="484483"/>
          </a:xfrm>
          <a:prstGeom prst="ellipse">
            <a:avLst/>
          </a:prstGeom>
          <a:noFill/>
          <a:ln w="44450">
            <a:solidFill>
              <a:schemeClr val="bg2"/>
            </a:solidFill>
          </a:ln>
        </p:spPr>
        <p:txBody>
          <a:bodyPr rtlCol="0" anchor="ctr">
            <a:noAutofit/>
          </a:bodyPr>
          <a:lstStyle/>
          <a:p>
            <a:pPr algn="ctr">
              <a:lnSpc>
                <a:spcPct val="113000"/>
              </a:lnSpc>
            </a:pPr>
            <a:endParaRPr lang="en-US" sz="1400" dirty="0" err="1" smtClean="0"/>
          </a:p>
        </p:txBody>
      </p:sp>
      <p:sp>
        <p:nvSpPr>
          <p:cNvPr id="7" name="Oval 6"/>
          <p:cNvSpPr/>
          <p:nvPr/>
        </p:nvSpPr>
        <p:spPr>
          <a:xfrm>
            <a:off x="6275012" y="5644957"/>
            <a:ext cx="1917836" cy="528527"/>
          </a:xfrm>
          <a:prstGeom prst="ellipse">
            <a:avLst/>
          </a:prstGeom>
          <a:noFill/>
          <a:ln w="44450">
            <a:solidFill>
              <a:schemeClr val="bg2"/>
            </a:solidFill>
          </a:ln>
        </p:spPr>
        <p:txBody>
          <a:bodyPr rtlCol="0" anchor="ctr">
            <a:noAutofit/>
          </a:bodyPr>
          <a:lstStyle/>
          <a:p>
            <a:pPr algn="ctr">
              <a:lnSpc>
                <a:spcPct val="113000"/>
              </a:lnSpc>
            </a:pPr>
            <a:endParaRPr lang="en-US" sz="1400" dirty="0" err="1" smtClean="0"/>
          </a:p>
        </p:txBody>
      </p:sp>
      <p:sp>
        <p:nvSpPr>
          <p:cNvPr id="11" name="TextBox 10"/>
          <p:cNvSpPr txBox="1"/>
          <p:nvPr/>
        </p:nvSpPr>
        <p:spPr>
          <a:xfrm>
            <a:off x="8870537" y="1393326"/>
            <a:ext cx="2710690" cy="3561969"/>
          </a:xfrm>
          <a:prstGeom prst="rect">
            <a:avLst/>
          </a:prstGeom>
          <a:solidFill>
            <a:schemeClr val="bg1"/>
          </a:solidFill>
          <a:effectLst>
            <a:outerShdw blurRad="50800" dist="38100" dir="2700000" algn="tl" rotWithShape="0">
              <a:prstClr val="black">
                <a:alpha val="40000"/>
              </a:prstClr>
            </a:outerShdw>
          </a:effectLst>
        </p:spPr>
        <p:txBody>
          <a:bodyPr wrap="square" rtlCol="0">
            <a:noAutofit/>
          </a:bodyPr>
          <a:lstStyle/>
          <a:p>
            <a:pPr marL="285750" indent="-285750">
              <a:lnSpc>
                <a:spcPct val="112000"/>
              </a:lnSpc>
              <a:buFont typeface="Arial"/>
              <a:buChar char="•"/>
            </a:pPr>
            <a:r>
              <a:rPr lang="en-US" sz="1400" dirty="0" smtClean="0"/>
              <a:t>The standard SASE dosimetry panel. </a:t>
            </a:r>
          </a:p>
          <a:p>
            <a:pPr marL="285750" indent="-285750">
              <a:lnSpc>
                <a:spcPct val="112000"/>
              </a:lnSpc>
              <a:buFont typeface="Arial"/>
              <a:buChar char="•"/>
            </a:pPr>
            <a:r>
              <a:rPr lang="en-US" sz="1400" dirty="0" smtClean="0"/>
              <a:t>You had already a large dose measured in the respective undulator if </a:t>
            </a:r>
            <a:r>
              <a:rPr lang="en-US" sz="1400" dirty="0" smtClean="0"/>
              <a:t>one of the panels are red as shown. </a:t>
            </a:r>
          </a:p>
          <a:p>
            <a:pPr marL="285750" indent="-285750">
              <a:lnSpc>
                <a:spcPct val="112000"/>
              </a:lnSpc>
              <a:buFont typeface="Arial"/>
              <a:buChar char="•"/>
            </a:pPr>
            <a:r>
              <a:rPr lang="en-US" sz="1400" dirty="0" smtClean="0"/>
              <a:t>You can find this panel here: </a:t>
            </a:r>
          </a:p>
          <a:p>
            <a:pPr marL="285750" indent="-285750">
              <a:lnSpc>
                <a:spcPct val="112000"/>
              </a:lnSpc>
              <a:buFont typeface="Arial"/>
              <a:buChar char="•"/>
            </a:pPr>
            <a:r>
              <a:rPr lang="en-US" sz="1400" dirty="0" smtClean="0"/>
              <a:t>Main Panel/Diagnostics/SASE Machine Dosimetry. </a:t>
            </a:r>
          </a:p>
          <a:p>
            <a:pPr marL="285750" indent="-285750">
              <a:lnSpc>
                <a:spcPct val="112000"/>
              </a:lnSpc>
              <a:buFont typeface="Arial"/>
              <a:buChar char="•"/>
            </a:pPr>
            <a:r>
              <a:rPr lang="en-US" sz="1400" dirty="0" smtClean="0"/>
              <a:t>You can reset a baseline, which will affect a plot that can be opened with the tab ‘SA1-Baseline Plot’.  </a:t>
            </a:r>
            <a:endParaRPr lang="en-US" sz="1400" dirty="0" smtClean="0"/>
          </a:p>
        </p:txBody>
      </p:sp>
      <p:sp>
        <p:nvSpPr>
          <p:cNvPr id="12" name="Oval 11"/>
          <p:cNvSpPr/>
          <p:nvPr/>
        </p:nvSpPr>
        <p:spPr>
          <a:xfrm>
            <a:off x="7602014" y="6393703"/>
            <a:ext cx="789048" cy="249583"/>
          </a:xfrm>
          <a:prstGeom prst="ellipse">
            <a:avLst/>
          </a:prstGeom>
          <a:noFill/>
          <a:ln w="44450">
            <a:solidFill>
              <a:schemeClr val="bg2"/>
            </a:solidFill>
          </a:ln>
        </p:spPr>
        <p:txBody>
          <a:bodyPr rtlCol="0" anchor="ctr">
            <a:noAutofit/>
          </a:bodyPr>
          <a:lstStyle/>
          <a:p>
            <a:pPr algn="ctr">
              <a:lnSpc>
                <a:spcPct val="113000"/>
              </a:lnSpc>
            </a:pPr>
            <a:endParaRPr lang="en-US" sz="1400" dirty="0" err="1" smtClean="0"/>
          </a:p>
        </p:txBody>
      </p:sp>
    </p:spTree>
    <p:extLst>
      <p:ext uri="{BB962C8B-B14F-4D97-AF65-F5344CB8AC3E}">
        <p14:creationId xmlns:p14="http://schemas.microsoft.com/office/powerpoint/2010/main" val="9666473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9" y="712233"/>
            <a:ext cx="10956924" cy="362468"/>
          </a:xfrm>
        </p:spPr>
        <p:txBody>
          <a:bodyPr/>
          <a:lstStyle/>
          <a:p>
            <a:r>
              <a:rPr lang="en-GB" dirty="0" smtClean="0"/>
              <a:t>Dosimetry in SASE undulators</a:t>
            </a:r>
            <a:endParaRPr lang="en-GB" dirty="0"/>
          </a:p>
        </p:txBody>
      </p:sp>
      <p:sp>
        <p:nvSpPr>
          <p:cNvPr id="10" name="Content Placeholder 2"/>
          <p:cNvSpPr txBox="1">
            <a:spLocks/>
          </p:cNvSpPr>
          <p:nvPr/>
        </p:nvSpPr>
        <p:spPr>
          <a:xfrm>
            <a:off x="766564" y="1294495"/>
            <a:ext cx="5280805" cy="4789494"/>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0"/>
              </a:spcBef>
              <a:buFont typeface="Wingdings" charset="2"/>
              <a:buChar char="u"/>
            </a:pPr>
            <a:endParaRPr lang="en-GB" dirty="0"/>
          </a:p>
        </p:txBody>
      </p:sp>
      <p:sp>
        <p:nvSpPr>
          <p:cNvPr id="11" name="TextBox 10"/>
          <p:cNvSpPr txBox="1"/>
          <p:nvPr/>
        </p:nvSpPr>
        <p:spPr>
          <a:xfrm>
            <a:off x="8550805" y="1348924"/>
            <a:ext cx="2710690" cy="2306718"/>
          </a:xfrm>
          <a:prstGeom prst="rect">
            <a:avLst/>
          </a:prstGeom>
          <a:solidFill>
            <a:schemeClr val="bg1"/>
          </a:solidFill>
          <a:effectLst>
            <a:outerShdw blurRad="50800" dist="38100" dir="2700000" algn="tl" rotWithShape="0">
              <a:prstClr val="black">
                <a:alpha val="40000"/>
              </a:prstClr>
            </a:outerShdw>
          </a:effectLst>
        </p:spPr>
        <p:txBody>
          <a:bodyPr wrap="square" rtlCol="0">
            <a:noAutofit/>
          </a:bodyPr>
          <a:lstStyle/>
          <a:p>
            <a:pPr marL="285750" indent="-285750">
              <a:lnSpc>
                <a:spcPct val="112000"/>
              </a:lnSpc>
              <a:buFont typeface="Arial"/>
              <a:buChar char="•"/>
            </a:pPr>
            <a:r>
              <a:rPr lang="en-US" sz="1400" dirty="0" smtClean="0"/>
              <a:t>That plot shows the accumulated dose since you pressed the ‘reset baseline’ button shown on the last slide. </a:t>
            </a:r>
          </a:p>
          <a:p>
            <a:pPr marL="285750" indent="-285750">
              <a:lnSpc>
                <a:spcPct val="112000"/>
              </a:lnSpc>
              <a:buFont typeface="Arial"/>
              <a:buChar char="•"/>
            </a:pPr>
            <a:r>
              <a:rPr lang="en-US" sz="1400" dirty="0" smtClean="0"/>
              <a:t>Of course </a:t>
            </a:r>
            <a:r>
              <a:rPr lang="en-US" sz="1400" dirty="0" smtClean="0"/>
              <a:t>we should keep the accumulated losses in the undulator as small as possible. </a:t>
            </a:r>
            <a:endParaRPr lang="en-US" sz="1400" dirty="0" smtClean="0"/>
          </a:p>
        </p:txBody>
      </p:sp>
      <p:pic>
        <p:nvPicPr>
          <p:cNvPr id="4" name="Picture 3" descr="Screen Shot 2018-01-22 at 17.21.3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92" y="1416745"/>
            <a:ext cx="7914786" cy="5272421"/>
          </a:xfrm>
          <a:prstGeom prst="rect">
            <a:avLst/>
          </a:prstGeom>
        </p:spPr>
      </p:pic>
      <p:sp>
        <p:nvSpPr>
          <p:cNvPr id="6" name="Oval 5"/>
          <p:cNvSpPr/>
          <p:nvPr/>
        </p:nvSpPr>
        <p:spPr>
          <a:xfrm>
            <a:off x="330357" y="2099425"/>
            <a:ext cx="800198" cy="300968"/>
          </a:xfrm>
          <a:prstGeom prst="ellipse">
            <a:avLst/>
          </a:prstGeom>
          <a:noFill/>
          <a:ln w="44450">
            <a:solidFill>
              <a:schemeClr val="bg2"/>
            </a:solidFill>
          </a:ln>
        </p:spPr>
        <p:txBody>
          <a:bodyPr rtlCol="0" anchor="ctr">
            <a:noAutofit/>
          </a:bodyPr>
          <a:lstStyle/>
          <a:p>
            <a:pPr algn="ctr">
              <a:lnSpc>
                <a:spcPct val="113000"/>
              </a:lnSpc>
            </a:pPr>
            <a:endParaRPr lang="en-US" sz="1400" dirty="0" err="1" smtClean="0"/>
          </a:p>
        </p:txBody>
      </p:sp>
    </p:spTree>
    <p:extLst>
      <p:ext uri="{BB962C8B-B14F-4D97-AF65-F5344CB8AC3E}">
        <p14:creationId xmlns:p14="http://schemas.microsoft.com/office/powerpoint/2010/main" val="284311673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European_XFEL_Template_Presentation_16x9">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spPr>
      <a:bodyPr rtlCol="0" anchor="ctr">
        <a:noAutofit/>
      </a:bodyPr>
      <a:lstStyle>
        <a:defPPr algn="ctr">
          <a:lnSpc>
            <a:spcPct val="113000"/>
          </a:lnSpc>
          <a:defRPr sz="1400" dirty="0" err="1" smtClean="0"/>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marL="269875" indent="-269875">
          <a:lnSpc>
            <a:spcPct val="112000"/>
          </a:lnSpc>
          <a:buBlip>
            <a:blip xmlns:r="http://schemas.openxmlformats.org/officeDocument/2006/relationships" r:embed="rId1"/>
          </a:buBlip>
          <a:defRPr sz="1400" dirty="0" err="1" smtClean="0"/>
        </a:defPPr>
      </a:lstStyle>
    </a:txDef>
  </a:objectDefaults>
  <a:extraClrSchemeLst/>
  <a:extLst>
    <a:ext uri="{05A4C25C-085E-4340-85A3-A5531E510DB2}">
      <thm15:themeFamily xmlns:thm15="http://schemas.microsoft.com/office/thememl/2012/main" xmlns="" name="XFEL_PowerPoint_16x9.potx" id="{5D9E4C7F-CF90-47AA-9B5A-D1B8A1F64B49}" vid="{107EC11D-EED3-47DC-89A2-C8C245B9F565}"/>
    </a:ext>
  </a:extLst>
</a:theme>
</file>

<file path=ppt/theme/theme2.xml><?xml version="1.0" encoding="utf-8"?>
<a:theme xmlns:a="http://schemas.openxmlformats.org/drawingml/2006/main" name="Office">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European_XFEL_Template_Presentation_16x9</Template>
  <TotalTime>6470</TotalTime>
  <Words>1151</Words>
  <Application>Microsoft Macintosh PowerPoint</Application>
  <PresentationFormat>Custom</PresentationFormat>
  <Paragraphs>92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European_XFEL_Template_Presentation_16x9</vt:lpstr>
      <vt:lpstr>What is new?  A summary of new tools/panels and some hacks and trick to make the operation of the XFEL easier. </vt:lpstr>
      <vt:lpstr>Topics</vt:lpstr>
      <vt:lpstr>Laser heater </vt:lpstr>
      <vt:lpstr>Laser heater</vt:lpstr>
      <vt:lpstr>Laser 2 attenuator</vt:lpstr>
      <vt:lpstr>Undulator operation</vt:lpstr>
      <vt:lpstr>HAMP settings</vt:lpstr>
      <vt:lpstr>Dosimetry in SASE undulators</vt:lpstr>
      <vt:lpstr>Dosimetry in SASE undulators</vt:lpstr>
      <vt:lpstr>Dosimetry in SASE undulators</vt:lpstr>
      <vt:lpstr>Shift documentation</vt:lpstr>
      <vt:lpstr>Panel expert</vt:lpstr>
      <vt:lpstr>Big brother</vt:lpstr>
      <vt:lpstr>Gun power measurement</vt:lpstr>
    </vt:vector>
  </TitlesOfParts>
  <Company>DESY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 one line (or two lines)</dc:title>
  <dc:creator>dnoelle</dc:creator>
  <cp:lastModifiedBy>Matthias Scholz</cp:lastModifiedBy>
  <cp:revision>116</cp:revision>
  <cp:lastPrinted>2017-10-20T13:42:10Z</cp:lastPrinted>
  <dcterms:created xsi:type="dcterms:W3CDTF">2017-10-16T10:32:50Z</dcterms:created>
  <dcterms:modified xsi:type="dcterms:W3CDTF">2018-01-23T07:49:04Z</dcterms:modified>
</cp:coreProperties>
</file>