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263" r:id="rId2"/>
    <p:sldId id="266" r:id="rId3"/>
    <p:sldId id="284" r:id="rId4"/>
    <p:sldId id="267" r:id="rId5"/>
    <p:sldId id="307" r:id="rId6"/>
    <p:sldId id="281" r:id="rId7"/>
    <p:sldId id="306" r:id="rId8"/>
    <p:sldId id="285" r:id="rId9"/>
    <p:sldId id="311" r:id="rId10"/>
    <p:sldId id="313" r:id="rId11"/>
    <p:sldId id="312" r:id="rId12"/>
    <p:sldId id="314" r:id="rId13"/>
    <p:sldId id="288" r:id="rId14"/>
    <p:sldId id="305" r:id="rId15"/>
    <p:sldId id="289" r:id="rId16"/>
    <p:sldId id="290" r:id="rId17"/>
    <p:sldId id="308" r:id="rId18"/>
    <p:sldId id="309" r:id="rId19"/>
    <p:sldId id="315" r:id="rId20"/>
    <p:sldId id="317" r:id="rId21"/>
    <p:sldId id="310" r:id="rId22"/>
    <p:sldId id="304" r:id="rId23"/>
    <p:sldId id="316" r:id="rId24"/>
    <p:sldId id="291" r:id="rId25"/>
    <p:sldId id="300" r:id="rId26"/>
    <p:sldId id="286" r:id="rId27"/>
    <p:sldId id="297" r:id="rId28"/>
    <p:sldId id="301" r:id="rId29"/>
    <p:sldId id="303" r:id="rId30"/>
    <p:sldId id="299" r:id="rId31"/>
    <p:sldId id="298" r:id="rId32"/>
    <p:sldId id="280" r:id="rId33"/>
    <p:sldId id="268" r:id="rId34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9E9F"/>
    <a:srgbClr val="FFFFFF"/>
    <a:srgbClr val="DDDDDD"/>
    <a:srgbClr val="00A5EB"/>
    <a:srgbClr val="FFCC00"/>
    <a:srgbClr val="FF00FF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740" autoAdjust="0"/>
    <p:restoredTop sz="89549" autoAdjust="0"/>
  </p:normalViewPr>
  <p:slideViewPr>
    <p:cSldViewPr snapToGrid="0">
      <p:cViewPr>
        <p:scale>
          <a:sx n="125" d="100"/>
          <a:sy n="125" d="100"/>
        </p:scale>
        <p:origin x="-1704" y="-402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274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12C48-E6B3-4EB3-B572-ADC552D9FAAE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3DDE8-CC25-46CD-AE8F-20D680512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72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081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40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/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Textmasterformate</a:t>
            </a:r>
            <a:r>
              <a:rPr lang="en-GB" dirty="0" smtClean="0"/>
              <a:t> </a:t>
            </a:r>
            <a:r>
              <a:rPr lang="en-GB" dirty="0" err="1" smtClean="0"/>
              <a:t>durch</a:t>
            </a:r>
            <a:r>
              <a:rPr lang="en-GB" dirty="0" smtClean="0"/>
              <a:t> </a:t>
            </a:r>
            <a:r>
              <a:rPr lang="en-GB" dirty="0" err="1" smtClean="0"/>
              <a:t>Klicken</a:t>
            </a:r>
            <a:r>
              <a:rPr lang="en-GB" dirty="0" smtClean="0"/>
              <a:t> </a:t>
            </a:r>
            <a:r>
              <a:rPr lang="en-GB" dirty="0" err="1" smtClean="0"/>
              <a:t>bearbeiten</a:t>
            </a:r>
            <a:endParaRPr lang="en-GB" dirty="0" smtClean="0"/>
          </a:p>
          <a:p>
            <a:pPr lvl="1"/>
            <a:r>
              <a:rPr lang="en-GB" dirty="0" err="1" smtClean="0"/>
              <a:t>Zweite</a:t>
            </a:r>
            <a:r>
              <a:rPr lang="en-GB" dirty="0" smtClean="0"/>
              <a:t> </a:t>
            </a:r>
            <a:r>
              <a:rPr lang="en-GB" dirty="0" err="1" smtClean="0"/>
              <a:t>Ebene</a:t>
            </a:r>
            <a:endParaRPr lang="en-GB" dirty="0" smtClean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900" b="1" dirty="0" smtClean="0">
                <a:solidFill>
                  <a:schemeClr val="bg2"/>
                </a:solidFill>
              </a:rPr>
              <a:t>Mathieu </a:t>
            </a:r>
            <a:r>
              <a:rPr lang="en-GB" sz="900" b="1" dirty="0" err="1" smtClean="0">
                <a:solidFill>
                  <a:schemeClr val="bg2"/>
                </a:solidFill>
              </a:rPr>
              <a:t>Omet</a:t>
            </a:r>
            <a:r>
              <a:rPr lang="en-GB" sz="900" b="1" dirty="0" smtClean="0">
                <a:solidFill>
                  <a:schemeClr val="bg2"/>
                </a:solidFill>
              </a:rPr>
              <a:t> </a:t>
            </a:r>
            <a:r>
              <a:rPr lang="en-GB" sz="900" dirty="0" smtClean="0">
                <a:solidFill>
                  <a:schemeClr val="bg2"/>
                </a:solidFill>
              </a:rPr>
              <a:t>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dirty="0" smtClean="0">
                <a:solidFill>
                  <a:schemeClr val="bg2"/>
                </a:solidFill>
              </a:rPr>
              <a:t>LLRF Operator Training</a:t>
            </a:r>
            <a:r>
              <a:rPr lang="en-GB" sz="900" baseline="0" dirty="0" smtClean="0">
                <a:solidFill>
                  <a:schemeClr val="bg2"/>
                </a:solidFill>
              </a:rPr>
              <a:t> for XFEL</a:t>
            </a:r>
            <a:r>
              <a:rPr lang="en-GB" sz="900" dirty="0" smtClean="0">
                <a:solidFill>
                  <a:schemeClr val="bg2"/>
                </a:solidFill>
              </a:rPr>
              <a:t>  </a:t>
            </a:r>
            <a:r>
              <a:rPr lang="en-GB" sz="900" dirty="0">
                <a:solidFill>
                  <a:schemeClr val="bg2"/>
                </a:solidFill>
              </a:rPr>
              <a:t>|  </a:t>
            </a:r>
            <a:r>
              <a:rPr lang="en-GB" sz="900" dirty="0" smtClean="0">
                <a:solidFill>
                  <a:schemeClr val="bg2"/>
                </a:solidFill>
              </a:rPr>
              <a:t>27.02.2018  </a:t>
            </a:r>
            <a:r>
              <a:rPr lang="en-GB" sz="900" dirty="0" smtClean="0">
                <a:solidFill>
                  <a:schemeClr val="bg2"/>
                </a:solidFill>
              </a:rPr>
              <a:t>|  </a:t>
            </a:r>
            <a:r>
              <a:rPr lang="en-GB" sz="900" b="1" dirty="0">
                <a:solidFill>
                  <a:schemeClr val="bg2"/>
                </a:solidFill>
              </a:rPr>
              <a:t>Page </a:t>
            </a:r>
            <a:fld id="{ABA098E9-E6EE-44BF-9612-6777A6DF1330}" type="slidenum">
              <a:rPr lang="en-GB" sz="900" b="1">
                <a:solidFill>
                  <a:schemeClr val="bg2"/>
                </a:solidFill>
              </a:rPr>
              <a:pPr algn="r" eaLnBrk="1" hangingPunct="1"/>
              <a:t>‹#›</a:t>
            </a:fld>
            <a:endParaRPr lang="en-GB" sz="900" b="1" dirty="0">
              <a:solidFill>
                <a:schemeClr val="bg2"/>
              </a:solidFill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eaLnBrk="1" fontAlgn="base" hangingPunct="1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184150" algn="l" rtl="0" eaLnBrk="1" fontAlgn="base" hangingPunct="1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2pPr>
      <a:lvl3pPr marL="1236663" indent="-228600" algn="l" rtl="0" eaLnBrk="1" fontAlgn="base" hangingPunct="1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iff"/><Relationship Id="rId5" Type="http://schemas.openxmlformats.org/officeDocument/2006/relationships/image" Target="../media/image40.tiff"/><Relationship Id="rId4" Type="http://schemas.openxmlformats.org/officeDocument/2006/relationships/image" Target="../media/image39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de-DE" sz="3600" dirty="0" smtClean="0"/>
              <a:t>LLRF Operator Training </a:t>
            </a:r>
            <a:r>
              <a:rPr lang="de-DE" sz="3600" dirty="0" err="1" smtClean="0"/>
              <a:t>for</a:t>
            </a:r>
            <a:r>
              <a:rPr lang="de-DE" sz="3600" dirty="0" smtClean="0"/>
              <a:t> XFEL</a:t>
            </a:r>
            <a:endParaRPr lang="de-DE" sz="3600" dirty="0"/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485775"/>
          </a:xfrm>
        </p:spPr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Guide Lines</a:t>
            </a:r>
            <a:endParaRPr lang="de-DE" dirty="0"/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646613" y="4356100"/>
            <a:ext cx="4165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00A5EB"/>
                </a:solidFill>
              </a:rPr>
              <a:t>Mathieu </a:t>
            </a:r>
            <a:r>
              <a:rPr lang="de-DE" dirty="0" err="1" smtClean="0">
                <a:solidFill>
                  <a:srgbClr val="00A5EB"/>
                </a:solidFill>
              </a:rPr>
              <a:t>Omet</a:t>
            </a:r>
            <a:endParaRPr lang="de-DE" dirty="0">
              <a:solidFill>
                <a:srgbClr val="00A5EB"/>
              </a:solidFill>
            </a:endParaRPr>
          </a:p>
          <a:p>
            <a:r>
              <a:rPr lang="de-DE" dirty="0" smtClean="0"/>
              <a:t>DESY, </a:t>
            </a:r>
            <a:r>
              <a:rPr lang="de-DE" dirty="0" smtClean="0"/>
              <a:t>27.02.2018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0" y="2469856"/>
            <a:ext cx="4927572" cy="38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LLRF </a:t>
            </a:r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4" y="1516102"/>
            <a:ext cx="4873098" cy="79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598821" y="1966304"/>
            <a:ext cx="405636" cy="28188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783746" y="2248186"/>
            <a:ext cx="1014718" cy="17877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1395262" y="4035907"/>
            <a:ext cx="776968" cy="1214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9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0" y="2469856"/>
            <a:ext cx="4927572" cy="38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LLRF </a:t>
            </a:r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4" y="1516102"/>
            <a:ext cx="4873098" cy="79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598821" y="1966304"/>
            <a:ext cx="405636" cy="28188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1783746" y="2248186"/>
            <a:ext cx="1014718" cy="17877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1395262" y="4035907"/>
            <a:ext cx="776968" cy="1214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230" y="1363702"/>
            <a:ext cx="6867341" cy="479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09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4" y="2476500"/>
            <a:ext cx="4873098" cy="385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Opening</a:t>
            </a:r>
            <a:r>
              <a:rPr lang="de-DE" dirty="0" smtClean="0"/>
              <a:t> LLRF </a:t>
            </a:r>
            <a:r>
              <a:rPr lang="de-DE" dirty="0" err="1" smtClean="0"/>
              <a:t>station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4" y="1516102"/>
            <a:ext cx="4873098" cy="79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598821" y="1966304"/>
            <a:ext cx="405636" cy="28188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798464" y="2248186"/>
            <a:ext cx="1377962" cy="155912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3787942" y="3807307"/>
            <a:ext cx="776968" cy="1214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2194560" y="3345180"/>
            <a:ext cx="0" cy="23088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3718560" y="4206240"/>
            <a:ext cx="0" cy="1447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/>
        </p:nvCxnSpPr>
        <p:spPr bwMode="auto">
          <a:xfrm flipH="1">
            <a:off x="2194560" y="3345180"/>
            <a:ext cx="809897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>
            <a:off x="3004457" y="3345180"/>
            <a:ext cx="0" cy="8610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3004457" y="4198620"/>
            <a:ext cx="714104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/>
          <p:nvPr/>
        </p:nvCxnSpPr>
        <p:spPr bwMode="auto">
          <a:xfrm flipH="1">
            <a:off x="2194560" y="5654040"/>
            <a:ext cx="152400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598821" y="2306232"/>
            <a:ext cx="199643" cy="10389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680" y="4375903"/>
            <a:ext cx="5143500" cy="61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>
            <a:endCxn id="3075" idx="0"/>
          </p:cNvCxnSpPr>
          <p:nvPr/>
        </p:nvCxnSpPr>
        <p:spPr bwMode="auto">
          <a:xfrm>
            <a:off x="4176426" y="3928769"/>
            <a:ext cx="2312004" cy="44713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5313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momet\Documents\DESY\Presentations\Presentation LLRF Operator Training for XFEL\Gun manel with trun on everything OMETtiff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78" y="1527982"/>
            <a:ext cx="4227194" cy="44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 rot="16200000">
            <a:off x="211900" y="3476351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Turn off</a:t>
            </a:r>
            <a:endParaRPr lang="en-US" sz="1000" dirty="0">
              <a:solidFill>
                <a:srgbClr val="FF0000"/>
              </a:solidFill>
            </a:endParaRPr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82575" y="977900"/>
            <a:ext cx="8520113" cy="4792663"/>
          </a:xfrm>
        </p:spPr>
        <p:txBody>
          <a:bodyPr/>
          <a:lstStyle/>
          <a:p>
            <a:r>
              <a:rPr lang="de-DE" dirty="0" err="1" smtClean="0"/>
              <a:t>Gun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1196340" y="2110740"/>
            <a:ext cx="739140" cy="2514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196340" y="2522220"/>
            <a:ext cx="739140" cy="2514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746760" y="3284220"/>
            <a:ext cx="1021080" cy="5943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800100" y="2910840"/>
            <a:ext cx="1188720" cy="152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1935480" y="2236470"/>
            <a:ext cx="326903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 bwMode="auto">
          <a:xfrm>
            <a:off x="746760" y="4218271"/>
            <a:ext cx="4010870" cy="159813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4517" y="2067193"/>
            <a:ext cx="3550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</a:t>
            </a:r>
            <a:r>
              <a:rPr lang="en-US" dirty="0" err="1" smtClean="0"/>
              <a:t>setpoint</a:t>
            </a: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solidFill>
                  <a:srgbClr val="00B050"/>
                </a:solidFill>
              </a:rPr>
              <a:t>2)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1)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1935480" y="2522220"/>
            <a:ext cx="326903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/>
          <p:cNvSpPr txBox="1"/>
          <p:nvPr/>
        </p:nvSpPr>
        <p:spPr>
          <a:xfrm>
            <a:off x="5204517" y="2317900"/>
            <a:ext cx="3550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</a:t>
            </a:r>
            <a:r>
              <a:rPr lang="en-US" dirty="0" err="1" smtClean="0"/>
              <a:t>setpoint</a:t>
            </a:r>
            <a:r>
              <a:rPr lang="en-US" dirty="0" smtClean="0"/>
              <a:t>		</a:t>
            </a:r>
            <a:r>
              <a:rPr lang="en-US" dirty="0">
                <a:solidFill>
                  <a:srgbClr val="00B050"/>
                </a:solidFill>
              </a:rPr>
              <a:t>5</a:t>
            </a:r>
            <a:r>
              <a:rPr lang="en-US" dirty="0" smtClean="0">
                <a:solidFill>
                  <a:srgbClr val="00B050"/>
                </a:solidFill>
              </a:rPr>
              <a:t>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11)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1347536" y="3159525"/>
            <a:ext cx="3856981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5204517" y="3035165"/>
            <a:ext cx="3137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FSM RF on/off		</a:t>
            </a:r>
            <a:r>
              <a:rPr lang="en-US" dirty="0" smtClean="0">
                <a:solidFill>
                  <a:srgbClr val="00B050"/>
                </a:solidFill>
              </a:rPr>
              <a:t>1)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 bwMode="auto">
          <a:xfrm>
            <a:off x="1767840" y="3578879"/>
            <a:ext cx="343667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/>
          <p:cNvSpPr txBox="1"/>
          <p:nvPr/>
        </p:nvSpPr>
        <p:spPr>
          <a:xfrm>
            <a:off x="5204517" y="3284220"/>
            <a:ext cx="34259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Feed-Forward		     </a:t>
            </a:r>
            <a:r>
              <a:rPr lang="en-US" dirty="0" smtClean="0">
                <a:solidFill>
                  <a:srgbClr val="FFC000"/>
                </a:solidFill>
              </a:rPr>
              <a:t>2)</a:t>
            </a:r>
          </a:p>
          <a:p>
            <a:r>
              <a:rPr lang="en-US" dirty="0" smtClean="0"/>
              <a:t>Output Vector Correction	     </a:t>
            </a:r>
            <a:r>
              <a:rPr lang="en-US" dirty="0" smtClean="0">
                <a:solidFill>
                  <a:srgbClr val="FFC000"/>
                </a:solidFill>
              </a:rPr>
              <a:t>4)</a:t>
            </a:r>
          </a:p>
          <a:p>
            <a:r>
              <a:rPr lang="en-US" dirty="0" smtClean="0"/>
              <a:t>Feedback			     </a:t>
            </a:r>
            <a:r>
              <a:rPr lang="en-US" dirty="0" smtClean="0">
                <a:solidFill>
                  <a:srgbClr val="FFC000"/>
                </a:solidFill>
              </a:rPr>
              <a:t>5)</a:t>
            </a:r>
          </a:p>
          <a:p>
            <a:r>
              <a:rPr lang="en-US" dirty="0" smtClean="0"/>
              <a:t>Feed-Forward Correction	     </a:t>
            </a:r>
            <a:r>
              <a:rPr lang="en-US" dirty="0" smtClean="0">
                <a:solidFill>
                  <a:srgbClr val="FFC000"/>
                </a:solidFill>
              </a:rPr>
              <a:t>7)</a:t>
            </a:r>
          </a:p>
          <a:p>
            <a:r>
              <a:rPr lang="en-US" dirty="0" smtClean="0"/>
              <a:t>Learning Feed-Forward	     </a:t>
            </a:r>
            <a:r>
              <a:rPr lang="en-US" dirty="0" smtClean="0">
                <a:solidFill>
                  <a:srgbClr val="FFC000"/>
                </a:solidFill>
              </a:rPr>
              <a:t>8)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4757630" y="5532579"/>
            <a:ext cx="50876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5204517" y="5338710"/>
            <a:ext cx="3459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Setpoint</a:t>
            </a:r>
            <a:r>
              <a:rPr lang="en-US" dirty="0" smtClean="0">
                <a:solidFill>
                  <a:srgbClr val="00B050"/>
                </a:solidFill>
              </a:rPr>
              <a:t> amplitude and phase</a:t>
            </a:r>
          </a:p>
          <a:p>
            <a:r>
              <a:rPr lang="en-US" dirty="0" smtClean="0"/>
              <a:t>Reconstructed cavity amp. and </a:t>
            </a:r>
            <a:r>
              <a:rPr lang="en-US" dirty="0" err="1" smtClean="0"/>
              <a:t>pha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183158" y="3325470"/>
            <a:ext cx="1" cy="5943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 rot="16200000">
            <a:off x="-37397" y="3476353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B050"/>
                </a:solidFill>
              </a:rPr>
              <a:t>Turn on</a:t>
            </a:r>
            <a:r>
              <a:rPr lang="en-US" sz="1000" dirty="0" smtClean="0"/>
              <a:t>*</a:t>
            </a:r>
            <a:endParaRPr lang="en-US" sz="1000" dirty="0"/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415009" y="3291219"/>
            <a:ext cx="1" cy="6203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2921956" y="2817227"/>
            <a:ext cx="1017528" cy="30326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04517" y="2792210"/>
            <a:ext cx="3435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Gun fast protection		</a:t>
            </a:r>
            <a:r>
              <a:rPr lang="en-US" dirty="0" smtClean="0">
                <a:solidFill>
                  <a:srgbClr val="00B050"/>
                </a:solidFill>
              </a:rPr>
              <a:t>3)  </a:t>
            </a:r>
            <a:r>
              <a:rPr lang="en-US" dirty="0" smtClean="0">
                <a:solidFill>
                  <a:srgbClr val="FFC000"/>
                </a:solidFill>
              </a:rPr>
              <a:t>9)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34" name="Straight Arrow Connector 33"/>
          <p:cNvCxnSpPr>
            <a:endCxn id="33" idx="1"/>
          </p:cNvCxnSpPr>
          <p:nvPr/>
        </p:nvCxnSpPr>
        <p:spPr bwMode="auto">
          <a:xfrm flipV="1">
            <a:off x="3939484" y="2961487"/>
            <a:ext cx="1265033" cy="49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 bwMode="auto">
          <a:xfrm>
            <a:off x="1347536" y="3077022"/>
            <a:ext cx="0" cy="825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35"/>
          <p:cNvSpPr txBox="1"/>
          <p:nvPr/>
        </p:nvSpPr>
        <p:spPr>
          <a:xfrm rot="16200000">
            <a:off x="7496306" y="1347605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smtClean="0">
                <a:solidFill>
                  <a:srgbClr val="00B050"/>
                </a:solidFill>
              </a:rPr>
              <a:t>Turn on with FSM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 rot="16200000">
            <a:off x="7783037" y="1347605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smtClean="0">
                <a:solidFill>
                  <a:srgbClr val="FFC000"/>
                </a:solidFill>
              </a:rPr>
              <a:t>Turn on manually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04517" y="4523986"/>
            <a:ext cx="34259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Reset correction tables	     </a:t>
            </a:r>
            <a:r>
              <a:rPr lang="en-US" dirty="0" smtClean="0">
                <a:solidFill>
                  <a:srgbClr val="FFC000"/>
                </a:solidFill>
              </a:rPr>
              <a:t>6)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000" i="1" dirty="0" smtClean="0"/>
              <a:t>(LLRF Expert -&gt; LFF -&gt; Reset)</a:t>
            </a:r>
            <a:endParaRPr lang="en-US" sz="1000" i="1" dirty="0">
              <a:solidFill>
                <a:srgbClr val="FFC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204517" y="4929521"/>
            <a:ext cx="34259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Ramp </a:t>
            </a:r>
            <a:r>
              <a:rPr lang="en-US" i="1" dirty="0"/>
              <a:t>up gun</a:t>
            </a:r>
            <a:r>
              <a:rPr lang="en-US" dirty="0"/>
              <a:t>		</a:t>
            </a:r>
            <a:r>
              <a:rPr lang="en-US" dirty="0" smtClean="0"/>
              <a:t>     </a:t>
            </a:r>
            <a:r>
              <a:rPr lang="en-US" dirty="0" smtClean="0">
                <a:solidFill>
                  <a:srgbClr val="FFC000"/>
                </a:solidFill>
              </a:rPr>
              <a:t>3)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sz="1000" i="1" dirty="0" smtClean="0"/>
              <a:t>(voltage &amp; flattop length)</a:t>
            </a:r>
            <a:endParaRPr lang="en-US" sz="1000" i="1" dirty="0">
              <a:solidFill>
                <a:srgbClr val="FFC000"/>
              </a:solidFill>
            </a:endParaRPr>
          </a:p>
        </p:txBody>
      </p:sp>
      <p:sp>
        <p:nvSpPr>
          <p:cNvPr id="11" name="Left Brace 10"/>
          <p:cNvSpPr/>
          <p:nvPr/>
        </p:nvSpPr>
        <p:spPr bwMode="auto">
          <a:xfrm>
            <a:off x="5197642" y="3325594"/>
            <a:ext cx="137504" cy="1198392"/>
          </a:xfrm>
          <a:prstGeom prst="lef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077453" y="2717357"/>
            <a:ext cx="810125" cy="40091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0" name="Straight Arrow Connector 39"/>
          <p:cNvCxnSpPr/>
          <p:nvPr/>
        </p:nvCxnSpPr>
        <p:spPr bwMode="auto">
          <a:xfrm>
            <a:off x="2887578" y="2712770"/>
            <a:ext cx="2310064" cy="2095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5204517" y="2565511"/>
            <a:ext cx="3549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Pulse Width Modulation	</a:t>
            </a:r>
            <a:r>
              <a:rPr lang="en-US" dirty="0" smtClean="0">
                <a:solidFill>
                  <a:srgbClr val="00B050"/>
                </a:solidFill>
              </a:rPr>
              <a:t>4)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10)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Gun</a:t>
            </a:r>
            <a:r>
              <a:rPr lang="de-DE" dirty="0" smtClean="0"/>
              <a:t> Pulse Width Modulation</a:t>
            </a:r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after </a:t>
            </a:r>
            <a:r>
              <a:rPr lang="de-DE" dirty="0" err="1" smtClean="0"/>
              <a:t>stable</a:t>
            </a:r>
            <a:r>
              <a:rPr lang="de-DE" dirty="0"/>
              <a:t/>
            </a:r>
            <a:br>
              <a:rPr lang="de-DE" dirty="0"/>
            </a:b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achieved</a:t>
            </a:r>
            <a:endParaRPr lang="de-DE" dirty="0" smtClean="0"/>
          </a:p>
          <a:p>
            <a:pPr lvl="1"/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during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valve</a:t>
            </a:r>
            <a:r>
              <a:rPr lang="de-DE" dirty="0" smtClean="0"/>
              <a:t> </a:t>
            </a:r>
            <a:r>
              <a:rPr lang="de-DE" dirty="0" err="1" smtClean="0"/>
              <a:t>situation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pic>
        <p:nvPicPr>
          <p:cNvPr id="3074" name="Picture 2" descr="C:\Users\momet\Documents\DESY\Presentations\Presentation LLRF Operator Training for XFEL\Gun manel Gun temperature control OMETtiff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941" y="1381970"/>
            <a:ext cx="4193865" cy="535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3771503" y="2021363"/>
            <a:ext cx="1361230" cy="14557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3771503" y="2207100"/>
            <a:ext cx="852896" cy="1050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3771503" y="1899282"/>
            <a:ext cx="852896" cy="10509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Curved Right Arrow 11"/>
          <p:cNvSpPr/>
          <p:nvPr/>
        </p:nvSpPr>
        <p:spPr bwMode="auto">
          <a:xfrm flipV="1">
            <a:off x="3465524" y="2094149"/>
            <a:ext cx="275431" cy="165495"/>
          </a:xfrm>
          <a:prstGeom prst="curv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Curved Right Arrow 45"/>
          <p:cNvSpPr/>
          <p:nvPr/>
        </p:nvSpPr>
        <p:spPr bwMode="auto">
          <a:xfrm flipV="1">
            <a:off x="3465524" y="1921627"/>
            <a:ext cx="275431" cy="165495"/>
          </a:xfrm>
          <a:prstGeom prst="curved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54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A1.I1</a:t>
            </a:r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1518068"/>
            <a:ext cx="4227195" cy="437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1196340" y="2110740"/>
            <a:ext cx="739140" cy="2514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96340" y="2522220"/>
            <a:ext cx="739140" cy="2514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46760" y="3284220"/>
            <a:ext cx="1295400" cy="7162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00100" y="2956560"/>
            <a:ext cx="1188720" cy="152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Arrow Connector 17"/>
          <p:cNvCxnSpPr>
            <a:stCxn id="10" idx="3"/>
          </p:cNvCxnSpPr>
          <p:nvPr/>
        </p:nvCxnSpPr>
        <p:spPr bwMode="auto">
          <a:xfrm>
            <a:off x="2042160" y="3642360"/>
            <a:ext cx="316235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4757630" y="5589729"/>
            <a:ext cx="50876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5266393" y="5292949"/>
            <a:ext cx="3172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Setpoint</a:t>
            </a:r>
            <a:r>
              <a:rPr lang="en-US" dirty="0" smtClean="0">
                <a:solidFill>
                  <a:srgbClr val="00B050"/>
                </a:solidFill>
              </a:rPr>
              <a:t> amplitude and phase</a:t>
            </a:r>
          </a:p>
          <a:p>
            <a:r>
              <a:rPr lang="en-US" dirty="0" smtClean="0"/>
              <a:t>Vector sum amplitude and phase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746760" y="4218271"/>
            <a:ext cx="4010870" cy="159813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7496306" y="1347605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smtClean="0">
                <a:solidFill>
                  <a:srgbClr val="00B050"/>
                </a:solidFill>
              </a:rPr>
              <a:t>Turn on with FSM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7783037" y="1347605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smtClean="0">
                <a:solidFill>
                  <a:srgbClr val="FFC000"/>
                </a:solidFill>
              </a:rPr>
              <a:t>Turn on manually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04517" y="2067193"/>
            <a:ext cx="3733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</a:t>
            </a:r>
            <a:r>
              <a:rPr lang="en-US" dirty="0" err="1" smtClean="0"/>
              <a:t>setpoint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B050"/>
                </a:solidFill>
              </a:rPr>
              <a:t>2)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1), 3)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04517" y="2478673"/>
            <a:ext cx="3550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</a:t>
            </a:r>
            <a:r>
              <a:rPr lang="en-US" dirty="0" err="1" smtClean="0"/>
              <a:t>setpoint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B050"/>
                </a:solidFill>
              </a:rPr>
              <a:t>2)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3)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04517" y="2855863"/>
            <a:ext cx="31373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FSM </a:t>
            </a:r>
            <a:r>
              <a:rPr lang="en-US" dirty="0"/>
              <a:t>RF on/off 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B050"/>
                </a:solidFill>
              </a:rPr>
              <a:t>1)</a:t>
            </a:r>
            <a:br>
              <a:rPr lang="en-US" dirty="0" smtClean="0">
                <a:solidFill>
                  <a:srgbClr val="00B050"/>
                </a:solidFill>
              </a:rPr>
            </a:br>
            <a:endParaRPr lang="en-US" sz="1000" dirty="0"/>
          </a:p>
        </p:txBody>
      </p:sp>
      <p:sp>
        <p:nvSpPr>
          <p:cNvPr id="34" name="TextBox 33"/>
          <p:cNvSpPr txBox="1"/>
          <p:nvPr/>
        </p:nvSpPr>
        <p:spPr>
          <a:xfrm>
            <a:off x="5204517" y="3284220"/>
            <a:ext cx="35846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Feed-Forward		      </a:t>
            </a:r>
            <a:r>
              <a:rPr lang="en-US" dirty="0" smtClean="0">
                <a:solidFill>
                  <a:srgbClr val="FFC000"/>
                </a:solidFill>
              </a:rPr>
              <a:t>2)</a:t>
            </a:r>
          </a:p>
          <a:p>
            <a:r>
              <a:rPr lang="en-US" dirty="0" smtClean="0"/>
              <a:t>Tune cavities</a:t>
            </a:r>
            <a:r>
              <a:rPr lang="en-US" dirty="0"/>
              <a:t>		      </a:t>
            </a:r>
            <a:r>
              <a:rPr lang="en-US" dirty="0" smtClean="0">
                <a:solidFill>
                  <a:srgbClr val="FFC000"/>
                </a:solidFill>
              </a:rPr>
              <a:t>4)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/>
              <a:t>OVC, Ratio		      </a:t>
            </a:r>
            <a:r>
              <a:rPr lang="en-US" dirty="0" smtClean="0">
                <a:solidFill>
                  <a:srgbClr val="FFC000"/>
                </a:solidFill>
              </a:rPr>
              <a:t>5)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/>
              <a:t>Feedback			      </a:t>
            </a:r>
            <a:r>
              <a:rPr lang="en-US" dirty="0" smtClean="0">
                <a:solidFill>
                  <a:srgbClr val="FFC000"/>
                </a:solidFill>
              </a:rPr>
              <a:t>6)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Feed-Forward </a:t>
            </a:r>
            <a:r>
              <a:rPr lang="en-US" dirty="0" smtClean="0"/>
              <a:t>correction	      </a:t>
            </a:r>
            <a:r>
              <a:rPr lang="en-US" dirty="0">
                <a:solidFill>
                  <a:srgbClr val="FFC000"/>
                </a:solidFill>
              </a:rPr>
              <a:t>8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dirty="0" smtClean="0"/>
              <a:t>Correction Table Reset	      </a:t>
            </a:r>
            <a:r>
              <a:rPr lang="en-US" dirty="0" smtClean="0">
                <a:solidFill>
                  <a:srgbClr val="FFC000"/>
                </a:solidFill>
              </a:rPr>
              <a:t>7)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Learning </a:t>
            </a:r>
            <a:r>
              <a:rPr lang="en-US" dirty="0" smtClean="0"/>
              <a:t>Feed-Forward	      </a:t>
            </a:r>
            <a:r>
              <a:rPr lang="en-US" dirty="0" smtClean="0">
                <a:solidFill>
                  <a:srgbClr val="FFC000"/>
                </a:solidFill>
              </a:rPr>
              <a:t>9)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9C9E9F"/>
                </a:solidFill>
              </a:rPr>
              <a:t>Beam Loading </a:t>
            </a:r>
            <a:r>
              <a:rPr lang="en-US" dirty="0" smtClean="0">
                <a:solidFill>
                  <a:srgbClr val="9C9E9F"/>
                </a:solidFill>
              </a:rPr>
              <a:t>Compensation       10)</a:t>
            </a:r>
            <a:endParaRPr lang="en-US" dirty="0">
              <a:solidFill>
                <a:srgbClr val="9C9E9F"/>
              </a:solidFill>
            </a:endParaRPr>
          </a:p>
        </p:txBody>
      </p:sp>
      <p:sp>
        <p:nvSpPr>
          <p:cNvPr id="35" name="Left Brace 34"/>
          <p:cNvSpPr/>
          <p:nvPr/>
        </p:nvSpPr>
        <p:spPr bwMode="auto">
          <a:xfrm>
            <a:off x="5197642" y="3325593"/>
            <a:ext cx="137504" cy="1967355"/>
          </a:xfrm>
          <a:prstGeom prst="lef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211900" y="3476351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Turn off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183158" y="3325470"/>
            <a:ext cx="1" cy="5943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TextBox 37"/>
          <p:cNvSpPr txBox="1"/>
          <p:nvPr/>
        </p:nvSpPr>
        <p:spPr>
          <a:xfrm rot="16200000">
            <a:off x="-37397" y="3476353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B050"/>
                </a:solidFill>
              </a:rPr>
              <a:t>Turn on</a:t>
            </a:r>
            <a:r>
              <a:rPr lang="en-US" sz="1000" dirty="0" smtClean="0"/>
              <a:t>*</a:t>
            </a:r>
            <a:endParaRPr lang="en-US" sz="1000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 flipV="1">
            <a:off x="415009" y="3291219"/>
            <a:ext cx="1" cy="6203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75" name="Picture 3" descr="C:\Users\momet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59" y="1981625"/>
            <a:ext cx="2768425" cy="1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>
            <a:off x="1935480" y="2236470"/>
            <a:ext cx="326903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935480" y="2647950"/>
            <a:ext cx="326903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988820" y="3025140"/>
            <a:ext cx="321569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697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1518068"/>
            <a:ext cx="4227195" cy="437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AH1.I1</a:t>
            </a:r>
          </a:p>
          <a:p>
            <a:endParaRPr lang="de-DE" dirty="0"/>
          </a:p>
          <a:p>
            <a:endParaRPr lang="de-DE" dirty="0" smtClean="0"/>
          </a:p>
        </p:txBody>
      </p:sp>
      <p:sp>
        <p:nvSpPr>
          <p:cNvPr id="6" name="Rectangle 5"/>
          <p:cNvSpPr/>
          <p:nvPr/>
        </p:nvSpPr>
        <p:spPr bwMode="auto">
          <a:xfrm>
            <a:off x="1196340" y="2110740"/>
            <a:ext cx="739140" cy="2514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96340" y="2522220"/>
            <a:ext cx="739140" cy="2514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46760" y="3284220"/>
            <a:ext cx="1295400" cy="71628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00100" y="2956560"/>
            <a:ext cx="1188720" cy="152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2042160" y="3642360"/>
            <a:ext cx="316235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4757630" y="5589729"/>
            <a:ext cx="50876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 bwMode="auto">
          <a:xfrm>
            <a:off x="746760" y="4218271"/>
            <a:ext cx="4010870" cy="159813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6393" y="5292949"/>
            <a:ext cx="31725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</a:rPr>
              <a:t>Setpoint</a:t>
            </a:r>
            <a:r>
              <a:rPr lang="en-US" dirty="0" smtClean="0">
                <a:solidFill>
                  <a:srgbClr val="00B050"/>
                </a:solidFill>
              </a:rPr>
              <a:t> amplitude and phase</a:t>
            </a:r>
          </a:p>
          <a:p>
            <a:r>
              <a:rPr lang="en-US" dirty="0" smtClean="0"/>
              <a:t>Vector sum amplitude and phase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7496306" y="1347605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smtClean="0">
                <a:solidFill>
                  <a:srgbClr val="00B050"/>
                </a:solidFill>
              </a:rPr>
              <a:t>Turn on with FSM</a:t>
            </a:r>
            <a:endParaRPr lang="en-US" sz="1000" dirty="0">
              <a:solidFill>
                <a:srgbClr val="00B05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7783037" y="1347605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*</a:t>
            </a:r>
            <a:r>
              <a:rPr lang="en-US" sz="1000" dirty="0" smtClean="0">
                <a:solidFill>
                  <a:srgbClr val="FFC000"/>
                </a:solidFill>
              </a:rPr>
              <a:t>Turn on manually</a:t>
            </a:r>
            <a:endParaRPr lang="en-US" sz="1000" dirty="0">
              <a:solidFill>
                <a:srgbClr val="FFC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04517" y="2067193"/>
            <a:ext cx="3733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Voltage </a:t>
            </a:r>
            <a:r>
              <a:rPr lang="en-US" dirty="0" err="1" smtClean="0"/>
              <a:t>setpoint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B050"/>
                </a:solidFill>
              </a:rPr>
              <a:t>2)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1), 3)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04517" y="2478673"/>
            <a:ext cx="3550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 </a:t>
            </a:r>
            <a:r>
              <a:rPr lang="en-US" dirty="0" err="1" smtClean="0"/>
              <a:t>setpoint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B050"/>
                </a:solidFill>
              </a:rPr>
              <a:t>2)</a:t>
            </a:r>
            <a:r>
              <a:rPr lang="en-US" dirty="0" smtClean="0"/>
              <a:t>  </a:t>
            </a:r>
            <a:r>
              <a:rPr lang="en-US" dirty="0" smtClean="0">
                <a:solidFill>
                  <a:srgbClr val="FFC000"/>
                </a:solidFill>
              </a:rPr>
              <a:t>3)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04517" y="2855863"/>
            <a:ext cx="313739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FSM </a:t>
            </a:r>
            <a:r>
              <a:rPr lang="en-US" dirty="0"/>
              <a:t>RF on/off </a:t>
            </a:r>
            <a:r>
              <a:rPr lang="en-US" dirty="0" smtClean="0"/>
              <a:t>		</a:t>
            </a:r>
            <a:r>
              <a:rPr lang="en-US" dirty="0" smtClean="0">
                <a:solidFill>
                  <a:srgbClr val="00B050"/>
                </a:solidFill>
              </a:rPr>
              <a:t>1)</a:t>
            </a:r>
            <a:br>
              <a:rPr lang="en-US" dirty="0" smtClean="0">
                <a:solidFill>
                  <a:srgbClr val="00B050"/>
                </a:solidFill>
              </a:rPr>
            </a:br>
            <a:endParaRPr lang="en-US" sz="10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211900" y="3476351"/>
            <a:ext cx="6238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FF0000"/>
                </a:solidFill>
              </a:rPr>
              <a:t>Turn off</a:t>
            </a:r>
            <a:endParaRPr lang="en-US" sz="1000" dirty="0">
              <a:solidFill>
                <a:srgbClr val="FF00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183158" y="3325470"/>
            <a:ext cx="1" cy="5943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TextBox 33"/>
          <p:cNvSpPr txBox="1"/>
          <p:nvPr/>
        </p:nvSpPr>
        <p:spPr>
          <a:xfrm rot="16200000">
            <a:off x="-37397" y="3476353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B050"/>
                </a:solidFill>
              </a:rPr>
              <a:t>Turn on</a:t>
            </a:r>
            <a:r>
              <a:rPr lang="en-US" sz="1000" dirty="0" smtClean="0"/>
              <a:t>*</a:t>
            </a:r>
            <a:endParaRPr lang="en-US" sz="10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flipV="1">
            <a:off x="415009" y="3291219"/>
            <a:ext cx="1" cy="6203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3" descr="C:\Users\momet\Desktop\Captur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159" y="1981625"/>
            <a:ext cx="2768425" cy="11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>
            <a:off x="1935480" y="2236470"/>
            <a:ext cx="326903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935480" y="2647950"/>
            <a:ext cx="326903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1988820" y="3025140"/>
            <a:ext cx="3215697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TextBox 36"/>
          <p:cNvSpPr txBox="1"/>
          <p:nvPr/>
        </p:nvSpPr>
        <p:spPr>
          <a:xfrm>
            <a:off x="5204517" y="3284220"/>
            <a:ext cx="35846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Feed-Forward		      </a:t>
            </a:r>
            <a:r>
              <a:rPr lang="en-US" dirty="0" smtClean="0">
                <a:solidFill>
                  <a:srgbClr val="FFC000"/>
                </a:solidFill>
              </a:rPr>
              <a:t>2)</a:t>
            </a:r>
          </a:p>
          <a:p>
            <a:r>
              <a:rPr lang="en-US" dirty="0" smtClean="0"/>
              <a:t>Tune cavities</a:t>
            </a:r>
            <a:r>
              <a:rPr lang="en-US" dirty="0"/>
              <a:t>		      </a:t>
            </a:r>
            <a:r>
              <a:rPr lang="en-US" dirty="0" smtClean="0">
                <a:solidFill>
                  <a:srgbClr val="FFC000"/>
                </a:solidFill>
              </a:rPr>
              <a:t>4)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/>
              <a:t>OVC, Ratio		      </a:t>
            </a:r>
            <a:r>
              <a:rPr lang="en-US" dirty="0" smtClean="0">
                <a:solidFill>
                  <a:srgbClr val="FFC000"/>
                </a:solidFill>
              </a:rPr>
              <a:t>5)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 smtClean="0"/>
              <a:t>Feedback			      </a:t>
            </a:r>
            <a:r>
              <a:rPr lang="en-US" dirty="0" smtClean="0">
                <a:solidFill>
                  <a:srgbClr val="FFC000"/>
                </a:solidFill>
              </a:rPr>
              <a:t>6)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Feed-Forward </a:t>
            </a:r>
            <a:r>
              <a:rPr lang="en-US" dirty="0" smtClean="0"/>
              <a:t>correction	      </a:t>
            </a:r>
            <a:r>
              <a:rPr lang="en-US" dirty="0">
                <a:solidFill>
                  <a:srgbClr val="FFC000"/>
                </a:solidFill>
              </a:rPr>
              <a:t>8</a:t>
            </a:r>
            <a:r>
              <a:rPr lang="en-US" dirty="0" smtClean="0">
                <a:solidFill>
                  <a:srgbClr val="FFC000"/>
                </a:solidFill>
              </a:rPr>
              <a:t>)</a:t>
            </a:r>
          </a:p>
          <a:p>
            <a:r>
              <a:rPr lang="en-US" dirty="0" smtClean="0"/>
              <a:t>Correction Table Reset	      </a:t>
            </a:r>
            <a:r>
              <a:rPr lang="en-US" dirty="0" smtClean="0">
                <a:solidFill>
                  <a:srgbClr val="FFC000"/>
                </a:solidFill>
              </a:rPr>
              <a:t>7)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/>
              <a:t>Learning </a:t>
            </a:r>
            <a:r>
              <a:rPr lang="en-US" dirty="0" smtClean="0"/>
              <a:t>Feed-Forward	      </a:t>
            </a:r>
            <a:r>
              <a:rPr lang="en-US" dirty="0" smtClean="0">
                <a:solidFill>
                  <a:srgbClr val="FFC000"/>
                </a:solidFill>
              </a:rPr>
              <a:t>9)</a:t>
            </a:r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9C9E9F"/>
                </a:solidFill>
              </a:rPr>
              <a:t>Beam Loading </a:t>
            </a:r>
            <a:r>
              <a:rPr lang="en-US" dirty="0" smtClean="0">
                <a:solidFill>
                  <a:srgbClr val="9C9E9F"/>
                </a:solidFill>
              </a:rPr>
              <a:t>Compensation       10)</a:t>
            </a:r>
            <a:endParaRPr lang="en-US" dirty="0">
              <a:solidFill>
                <a:srgbClr val="9C9E9F"/>
              </a:solidFill>
            </a:endParaRPr>
          </a:p>
        </p:txBody>
      </p:sp>
      <p:sp>
        <p:nvSpPr>
          <p:cNvPr id="38" name="Left Brace 37"/>
          <p:cNvSpPr/>
          <p:nvPr/>
        </p:nvSpPr>
        <p:spPr bwMode="auto">
          <a:xfrm>
            <a:off x="5197642" y="3325593"/>
            <a:ext cx="137504" cy="1967355"/>
          </a:xfrm>
          <a:prstGeom prst="leftBrac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68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omet\Documents\DESY\Presentations\Presentation LLRF Operator Training for XFEL\A1 LLRF detune panel detuned OMET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81" y="2952588"/>
            <a:ext cx="3866457" cy="340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momet\Documents\DESY\Presentations\Presentation LLRF Operator Training for XFEL\A1 LLRF main panel detuned OMET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8" y="2952588"/>
            <a:ext cx="3319201" cy="343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an </a:t>
            </a:r>
            <a:r>
              <a:rPr lang="de-DE" dirty="0" err="1"/>
              <a:t>operator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sym typeface="Wingdings"/>
              </a:rPr>
              <a:t>In Feed-</a:t>
            </a:r>
            <a:r>
              <a:rPr lang="de-DE" dirty="0">
                <a:sym typeface="Wingdings"/>
              </a:rPr>
              <a:t>F</a:t>
            </a:r>
            <a:r>
              <a:rPr lang="de-DE" dirty="0" smtClean="0">
                <a:sym typeface="Wingdings"/>
              </a:rPr>
              <a:t>orward </a:t>
            </a:r>
            <a:r>
              <a:rPr lang="de-DE" dirty="0" err="1" smtClean="0">
                <a:sym typeface="Wingdings"/>
              </a:rPr>
              <a:t>operation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vector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gradient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does</a:t>
            </a:r>
            <a:r>
              <a:rPr lang="de-DE" dirty="0" smtClean="0">
                <a:sym typeface="Wingdings"/>
              </a:rPr>
              <a:t> not </a:t>
            </a:r>
            <a:r>
              <a:rPr lang="de-DE" dirty="0" err="1" smtClean="0">
                <a:sym typeface="Wingdings"/>
              </a:rPr>
              <a:t>reach</a:t>
            </a:r>
            <a:r>
              <a:rPr lang="de-DE" dirty="0" smtClean="0">
                <a:sym typeface="Wingdings"/>
              </a:rPr>
              <a:t> SP after </a:t>
            </a:r>
            <a:r>
              <a:rPr lang="de-DE" dirty="0" err="1" smtClean="0">
                <a:sym typeface="Wingdings"/>
              </a:rPr>
              <a:t>filling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/</a:t>
            </a:r>
            <a:r>
              <a:rPr lang="de-DE" dirty="0" err="1" smtClean="0">
                <a:sym typeface="Wingdings"/>
              </a:rPr>
              <a:t>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curved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flattop</a:t>
            </a:r>
            <a:r>
              <a:rPr lang="de-DE" dirty="0" smtClean="0">
                <a:sym typeface="Wingdings"/>
              </a:rPr>
              <a:t> (not </a:t>
            </a:r>
            <a:r>
              <a:rPr lang="de-DE" dirty="0" err="1" smtClean="0">
                <a:sym typeface="Wingdings"/>
              </a:rPr>
              <a:t>possible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close</a:t>
            </a:r>
            <a:r>
              <a:rPr lang="de-DE" dirty="0" smtClean="0">
                <a:sym typeface="Wingdings"/>
              </a:rPr>
              <a:t> FB)</a:t>
            </a:r>
          </a:p>
          <a:p>
            <a:r>
              <a:rPr lang="de-DE" dirty="0" err="1" smtClean="0">
                <a:sym typeface="Wingdings"/>
              </a:rPr>
              <a:t>Huge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phase</a:t>
            </a:r>
            <a:r>
              <a:rPr lang="de-DE" dirty="0" smtClean="0">
                <a:sym typeface="Wingdings"/>
              </a:rPr>
              <a:t> roll off (</a:t>
            </a:r>
            <a:r>
              <a:rPr lang="de-DE" dirty="0" err="1" smtClean="0">
                <a:sym typeface="Wingdings"/>
              </a:rPr>
              <a:t>several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degrees</a:t>
            </a:r>
            <a:r>
              <a:rPr lang="de-DE" dirty="0" smtClean="0">
                <a:sym typeface="Wingdings"/>
              </a:rPr>
              <a:t>)</a:t>
            </a:r>
          </a:p>
          <a:p>
            <a:pPr lvl="1"/>
            <a:r>
              <a:rPr lang="de-DE" dirty="0" err="1" smtClean="0">
                <a:sym typeface="Wingdings"/>
              </a:rPr>
              <a:t>Cavities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detuned</a:t>
            </a:r>
            <a:r>
              <a:rPr lang="de-DE" dirty="0" smtClean="0">
                <a:sym typeface="Wingdings"/>
              </a:rPr>
              <a:t>  </a:t>
            </a:r>
            <a:r>
              <a:rPr lang="de-DE" dirty="0" err="1">
                <a:sym typeface="Wingdings"/>
              </a:rPr>
              <a:t>Document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event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with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screen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shots</a:t>
            </a:r>
            <a:endParaRPr lang="de-DE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Tune cavities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27" name="Rectangle 26"/>
          <p:cNvSpPr/>
          <p:nvPr/>
        </p:nvSpPr>
        <p:spPr bwMode="auto">
          <a:xfrm>
            <a:off x="5103956" y="5739841"/>
            <a:ext cx="3183212" cy="1542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468872" y="4127379"/>
            <a:ext cx="21940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390343" y="5044430"/>
            <a:ext cx="3212256" cy="13436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46" name="Picture 2" descr="C:\Users\momet\Desktop\Captur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27" y="3280067"/>
            <a:ext cx="2217782" cy="94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025140" y="4040962"/>
            <a:ext cx="577459" cy="1423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3602599" y="4127379"/>
            <a:ext cx="21940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3760938" y="3968255"/>
            <a:ext cx="79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Detuning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4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0" y="2363999"/>
            <a:ext cx="3453736" cy="37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93" y="2367891"/>
            <a:ext cx="4291047" cy="361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an </a:t>
            </a:r>
            <a:r>
              <a:rPr lang="de-DE" dirty="0" err="1"/>
              <a:t>operator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Tuner </a:t>
            </a:r>
            <a:r>
              <a:rPr lang="de-DE" dirty="0" err="1" smtClean="0"/>
              <a:t>script</a:t>
            </a:r>
            <a:endParaRPr lang="de-DE" dirty="0"/>
          </a:p>
          <a:p>
            <a:r>
              <a:rPr lang="de-DE" dirty="0" smtClean="0"/>
              <a:t>Tune </a:t>
            </a: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in open </a:t>
            </a:r>
            <a:r>
              <a:rPr lang="de-DE" dirty="0" err="1" smtClean="0"/>
              <a:t>loop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/>
          </a:p>
          <a:p>
            <a:r>
              <a:rPr lang="de-DE" dirty="0" smtClean="0"/>
              <a:t>In </a:t>
            </a:r>
            <a:r>
              <a:rPr lang="de-DE" dirty="0" err="1" smtClean="0"/>
              <a:t>case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problems</a:t>
            </a:r>
            <a:r>
              <a:rPr lang="de-DE" dirty="0" smtClean="0"/>
              <a:t> </a:t>
            </a:r>
            <a:r>
              <a:rPr lang="de-DE" dirty="0" err="1" smtClean="0"/>
              <a:t>hit</a:t>
            </a:r>
            <a:r>
              <a:rPr lang="de-DE" dirty="0" smtClean="0"/>
              <a:t> </a:t>
            </a:r>
            <a:r>
              <a:rPr lang="de-DE" dirty="0" err="1" smtClean="0"/>
              <a:t>stop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6251716" y="2532845"/>
            <a:ext cx="260024" cy="981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" y="3916074"/>
            <a:ext cx="977461" cy="48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946852" y="3256928"/>
            <a:ext cx="379730" cy="90487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 bwMode="auto">
          <a:xfrm flipV="1">
            <a:off x="3326582" y="2581919"/>
            <a:ext cx="2925134" cy="72025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521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193" y="2363999"/>
            <a:ext cx="4291047" cy="361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80" y="2363999"/>
            <a:ext cx="3453736" cy="3786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an </a:t>
            </a:r>
            <a:r>
              <a:rPr lang="de-DE" dirty="0" err="1"/>
              <a:t>operator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Tuner </a:t>
            </a:r>
            <a:r>
              <a:rPr lang="de-DE" dirty="0" err="1" smtClean="0"/>
              <a:t>script</a:t>
            </a:r>
            <a:r>
              <a:rPr lang="de-DE" dirty="0" smtClean="0"/>
              <a:t>, </a:t>
            </a:r>
            <a:r>
              <a:rPr lang="de-DE" dirty="0" err="1" smtClean="0"/>
              <a:t>don‘t</a:t>
            </a:r>
            <a:r>
              <a:rPr lang="de-DE" dirty="0" smtClean="0"/>
              <a:t> </a:t>
            </a:r>
            <a:r>
              <a:rPr lang="de-DE" dirty="0" err="1" smtClean="0"/>
              <a:t>forget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check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comment</a:t>
            </a:r>
            <a:r>
              <a:rPr lang="de-DE" dirty="0" smtClean="0"/>
              <a:t>!</a:t>
            </a:r>
          </a:p>
          <a:p>
            <a:r>
              <a:rPr lang="de-DE" dirty="0" smtClean="0"/>
              <a:t>Never </a:t>
            </a:r>
            <a:r>
              <a:rPr lang="de-DE" dirty="0" err="1" smtClean="0"/>
              <a:t>ever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comment</a:t>
            </a:r>
            <a:r>
              <a:rPr lang="de-DE" dirty="0" smtClean="0"/>
              <a:t>!</a:t>
            </a:r>
            <a:endParaRPr lang="de-DE" dirty="0"/>
          </a:p>
          <a:p>
            <a:r>
              <a:rPr lang="de-DE" dirty="0" smtClean="0"/>
              <a:t>Tune </a:t>
            </a:r>
            <a:r>
              <a:rPr lang="de-DE" dirty="0" err="1" smtClean="0"/>
              <a:t>cavities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in open </a:t>
            </a:r>
            <a:r>
              <a:rPr lang="de-DE" dirty="0" err="1" smtClean="0"/>
              <a:t>loop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6251716" y="2532845"/>
            <a:ext cx="260024" cy="981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12" y="3916074"/>
            <a:ext cx="977461" cy="48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10822" y="2754008"/>
            <a:ext cx="3306797" cy="19493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5074920" y="2581919"/>
            <a:ext cx="1176323" cy="12602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 flipV="1">
            <a:off x="2948941" y="3223260"/>
            <a:ext cx="358140" cy="12192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79076" y="2658864"/>
            <a:ext cx="895844" cy="9814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V="1">
            <a:off x="3307081" y="2757013"/>
            <a:ext cx="1319917" cy="52925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>
            <a:endCxn id="12" idx="1"/>
          </p:cNvCxnSpPr>
          <p:nvPr/>
        </p:nvCxnSpPr>
        <p:spPr bwMode="auto">
          <a:xfrm>
            <a:off x="2065021" y="2948940"/>
            <a:ext cx="883920" cy="33528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733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Contents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 smtClean="0"/>
          </a:p>
          <a:p>
            <a:r>
              <a:rPr lang="de-DE" dirty="0" smtClean="0"/>
              <a:t>Expert </a:t>
            </a:r>
            <a:r>
              <a:rPr lang="de-DE" dirty="0" err="1"/>
              <a:t>o</a:t>
            </a:r>
            <a:r>
              <a:rPr lang="de-DE" dirty="0" err="1" smtClean="0"/>
              <a:t>nly</a:t>
            </a:r>
            <a:r>
              <a:rPr lang="de-DE" dirty="0" smtClean="0"/>
              <a:t> </a:t>
            </a:r>
            <a:r>
              <a:rPr lang="de-DE" dirty="0" err="1" smtClean="0"/>
              <a:t>features</a:t>
            </a:r>
            <a:endParaRPr lang="de-DE" dirty="0" smtClean="0"/>
          </a:p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</a:t>
            </a:r>
            <a:endParaRPr lang="de-DE" dirty="0" smtClean="0"/>
          </a:p>
          <a:p>
            <a:r>
              <a:rPr lang="de-DE" dirty="0" smtClean="0"/>
              <a:t>Summary</a:t>
            </a:r>
            <a:endParaRPr lang="de-DE" dirty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an </a:t>
            </a:r>
            <a:r>
              <a:rPr lang="de-DE" dirty="0" err="1"/>
              <a:t>operator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tuning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look</a:t>
            </a:r>
            <a:r>
              <a:rPr lang="de-DE" dirty="0" smtClean="0"/>
              <a:t> like</a:t>
            </a: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</p:txBody>
      </p:sp>
      <p:pic>
        <p:nvPicPr>
          <p:cNvPr id="15" name="Auto tune_lowre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934024" y="1364516"/>
            <a:ext cx="5031025" cy="49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95" y="2715184"/>
            <a:ext cx="3336725" cy="365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an </a:t>
            </a:r>
            <a:r>
              <a:rPr lang="de-DE" dirty="0" err="1"/>
              <a:t>operator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OVC (Output </a:t>
            </a:r>
            <a:r>
              <a:rPr lang="de-DE" dirty="0" err="1" smtClean="0"/>
              <a:t>Vector</a:t>
            </a:r>
            <a:r>
              <a:rPr lang="de-DE" dirty="0" smtClean="0"/>
              <a:t> Rotation)</a:t>
            </a:r>
          </a:p>
          <a:p>
            <a:pPr lvl="1"/>
            <a:r>
              <a:rPr lang="de-DE" dirty="0" err="1" smtClean="0"/>
              <a:t>Adjustment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VS </a:t>
            </a:r>
            <a:r>
              <a:rPr lang="de-DE" dirty="0" err="1" smtClean="0"/>
              <a:t>amplitude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minimize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deviation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SP</a:t>
            </a:r>
          </a:p>
          <a:p>
            <a:r>
              <a:rPr lang="de-DE" dirty="0" smtClean="0"/>
              <a:t>Ratio</a:t>
            </a:r>
          </a:p>
          <a:p>
            <a:pPr lvl="1"/>
            <a:r>
              <a:rPr lang="de-DE" dirty="0" err="1" smtClean="0"/>
              <a:t>Adjustment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amplitude</a:t>
            </a:r>
            <a:r>
              <a:rPr lang="de-DE" dirty="0" smtClean="0"/>
              <a:t> </a:t>
            </a:r>
            <a:r>
              <a:rPr lang="de-DE" dirty="0" err="1" smtClean="0"/>
              <a:t>slope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flattop</a:t>
            </a:r>
            <a:endParaRPr lang="de-DE" dirty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2715185"/>
            <a:ext cx="4137660" cy="36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4510866" y="5625308"/>
            <a:ext cx="1154287" cy="524031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384550" y="4005085"/>
            <a:ext cx="615949" cy="18097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000499" y="4095572"/>
            <a:ext cx="4191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8158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LFF (Learning-Feed Forward)</a:t>
            </a:r>
          </a:p>
          <a:p>
            <a:pPr lvl="1"/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modifying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Feed-Forward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tables</a:t>
            </a:r>
            <a:r>
              <a:rPr lang="de-DE" dirty="0" smtClean="0"/>
              <a:t> 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compensate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/>
              <a:t> repetitive </a:t>
            </a:r>
            <a:r>
              <a:rPr lang="de-DE" dirty="0" err="1"/>
              <a:t>errors</a:t>
            </a:r>
            <a:r>
              <a:rPr lang="de-DE" dirty="0"/>
              <a:t> </a:t>
            </a:r>
            <a:r>
              <a:rPr lang="de-DE" dirty="0" smtClean="0"/>
              <a:t>(</a:t>
            </a:r>
            <a:r>
              <a:rPr lang="de-DE" dirty="0" err="1" smtClean="0"/>
              <a:t>differences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VS </a:t>
            </a:r>
            <a:r>
              <a:rPr lang="de-DE" dirty="0" err="1" smtClean="0"/>
              <a:t>amplitude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corresponding</a:t>
            </a:r>
            <a:r>
              <a:rPr lang="de-DE" dirty="0" smtClean="0"/>
              <a:t> SP)</a:t>
            </a:r>
          </a:p>
          <a:p>
            <a:r>
              <a:rPr lang="de-DE" dirty="0" smtClean="0"/>
              <a:t>BLC (Beam </a:t>
            </a:r>
            <a:r>
              <a:rPr lang="de-DE" dirty="0" err="1" smtClean="0"/>
              <a:t>Loading</a:t>
            </a:r>
            <a:r>
              <a:rPr lang="de-DE" dirty="0" smtClean="0"/>
              <a:t> </a:t>
            </a:r>
            <a:r>
              <a:rPr lang="de-DE" dirty="0" err="1" smtClean="0"/>
              <a:t>Compensation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Compensates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beam </a:t>
            </a:r>
            <a:r>
              <a:rPr lang="de-DE" dirty="0" err="1" smtClean="0"/>
              <a:t>loading</a:t>
            </a:r>
            <a:r>
              <a:rPr lang="de-DE" dirty="0" smtClean="0"/>
              <a:t> </a:t>
            </a:r>
            <a:r>
              <a:rPr lang="de-DE" dirty="0" err="1" smtClean="0"/>
              <a:t>depending</a:t>
            </a:r>
            <a:r>
              <a:rPr lang="de-DE" dirty="0" smtClean="0"/>
              <a:t> on </a:t>
            </a:r>
            <a:r>
              <a:rPr lang="de-DE" dirty="0" err="1" smtClean="0"/>
              <a:t>number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bunches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charge</a:t>
            </a:r>
            <a:endParaRPr lang="de-DE" dirty="0" smtClean="0"/>
          </a:p>
          <a:p>
            <a:pPr lvl="1"/>
            <a:r>
              <a:rPr lang="de-DE" dirty="0" err="1" smtClean="0"/>
              <a:t>Currently</a:t>
            </a:r>
            <a:r>
              <a:rPr lang="de-DE" dirty="0" smtClean="0"/>
              <a:t> </a:t>
            </a:r>
            <a:r>
              <a:rPr lang="de-DE" dirty="0" err="1" smtClean="0"/>
              <a:t>under</a:t>
            </a:r>
            <a:r>
              <a:rPr lang="de-DE" dirty="0" smtClean="0"/>
              <a:t> </a:t>
            </a:r>
            <a:r>
              <a:rPr lang="de-DE" dirty="0" err="1" smtClean="0"/>
              <a:t>commissioning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smtClean="0"/>
              <a:t>LFF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job</a:t>
            </a:r>
            <a:r>
              <a:rPr lang="de-DE" dirty="0" smtClean="0"/>
              <a:t>, but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slow</a:t>
            </a:r>
            <a:r>
              <a:rPr lang="de-DE" dirty="0" smtClean="0"/>
              <a:t> (</a:t>
            </a:r>
            <a:r>
              <a:rPr lang="de-DE" dirty="0" err="1" smtClean="0"/>
              <a:t>needs</a:t>
            </a:r>
            <a:r>
              <a:rPr lang="de-DE" dirty="0" smtClean="0"/>
              <a:t> 1~2 </a:t>
            </a:r>
            <a:r>
              <a:rPr lang="de-DE" dirty="0" err="1" smtClean="0"/>
              <a:t>minutes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learning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switching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trains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short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trains</a:t>
            </a:r>
            <a:r>
              <a:rPr lang="de-DE" dirty="0" smtClean="0"/>
              <a:t>, </a:t>
            </a:r>
            <a:r>
              <a:rPr lang="de-DE" dirty="0" err="1" smtClean="0"/>
              <a:t>resetting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Feed-Forward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helps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gain</a:t>
            </a:r>
            <a:r>
              <a:rPr lang="de-DE" dirty="0"/>
              <a:t> </a:t>
            </a:r>
            <a:r>
              <a:rPr lang="de-DE" dirty="0" err="1"/>
              <a:t>appropriate</a:t>
            </a:r>
            <a:r>
              <a:rPr lang="de-DE" dirty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tables</a:t>
            </a:r>
            <a:r>
              <a:rPr lang="de-DE" dirty="0" smtClean="0"/>
              <a:t> quicker</a:t>
            </a:r>
            <a:endParaRPr lang="de-DE" dirty="0"/>
          </a:p>
          <a:p>
            <a:endParaRPr lang="de-DE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568820" y="4101807"/>
            <a:ext cx="5442594" cy="2662391"/>
            <a:chOff x="1299411" y="4101807"/>
            <a:chExt cx="5442594" cy="2662391"/>
          </a:xfrm>
        </p:grpSpPr>
        <p:pic>
          <p:nvPicPr>
            <p:cNvPr id="20482" name="Picture 2" descr="C:\Users\momet\Documents\DESY\Presentations\Presentation LLRF Operator Training for XFEL\2016-04-12T20-30-3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9411" y="4101807"/>
              <a:ext cx="2618300" cy="2662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483" name="Picture 3" descr="C:\Users\momet\Documents\DESY\Presentations\Presentation LLRF Operator Training for XFEL\2016-04-12T20-52-2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3705" y="4101807"/>
              <a:ext cx="2618300" cy="2662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1313161" y="5698559"/>
              <a:ext cx="1295400" cy="933421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137455" y="5698559"/>
              <a:ext cx="1295400" cy="933421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5122" name="Picture 2" descr="C:\Users\momet\Desktop\Cap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176" y="4330975"/>
            <a:ext cx="1731496" cy="7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momet\Desktop\Capture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18" y="4336546"/>
            <a:ext cx="1731496" cy="7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94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100 MV:</a:t>
            </a:r>
          </a:p>
          <a:p>
            <a:pPr lvl="1"/>
            <a:r>
              <a:rPr lang="de-DE" dirty="0" smtClean="0"/>
              <a:t>Open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loop</a:t>
            </a:r>
            <a:r>
              <a:rPr lang="de-DE" dirty="0" smtClean="0"/>
              <a:t> (</a:t>
            </a:r>
            <a:r>
              <a:rPr lang="de-DE" dirty="0" err="1" smtClean="0"/>
              <a:t>disable</a:t>
            </a:r>
            <a:r>
              <a:rPr lang="de-DE" dirty="0" smtClean="0"/>
              <a:t> Learning FF, </a:t>
            </a:r>
            <a:r>
              <a:rPr lang="de-DE" dirty="0" err="1" smtClean="0"/>
              <a:t>Feedforward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, Feedback)</a:t>
            </a:r>
          </a:p>
          <a:p>
            <a:pPr lvl="1"/>
            <a:r>
              <a:rPr lang="de-DE" dirty="0" smtClean="0"/>
              <a:t>Change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setpoint</a:t>
            </a:r>
            <a:endParaRPr lang="de-DE" dirty="0" smtClean="0"/>
          </a:p>
          <a:p>
            <a:pPr lvl="1"/>
            <a:r>
              <a:rPr lang="de-DE" dirty="0" err="1" smtClean="0"/>
              <a:t>Adjust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match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 (</a:t>
            </a:r>
            <a:r>
              <a:rPr lang="de-DE" dirty="0" err="1" smtClean="0"/>
              <a:t>under</a:t>
            </a:r>
            <a:r>
              <a:rPr lang="de-DE" dirty="0" smtClean="0"/>
              <a:t> LLRF </a:t>
            </a:r>
            <a:r>
              <a:rPr lang="de-DE" dirty="0" err="1" smtClean="0"/>
              <a:t>details</a:t>
            </a:r>
            <a:r>
              <a:rPr lang="de-DE" dirty="0" smtClean="0"/>
              <a:t>)</a:t>
            </a:r>
          </a:p>
          <a:p>
            <a:pPr lvl="1"/>
            <a:r>
              <a:rPr lang="de-DE" dirty="0" smtClean="0"/>
              <a:t>Tune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 (</a:t>
            </a:r>
            <a:r>
              <a:rPr lang="de-DE" dirty="0" err="1" smtClean="0"/>
              <a:t>note</a:t>
            </a:r>
            <a:r>
              <a:rPr lang="de-DE" dirty="0" smtClean="0"/>
              <a:t> </a:t>
            </a:r>
            <a:r>
              <a:rPr lang="de-DE" dirty="0" err="1" smtClean="0"/>
              <a:t>message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LLRF </a:t>
            </a:r>
            <a:r>
              <a:rPr lang="de-DE" dirty="0" err="1" smtClean="0"/>
              <a:t>panel</a:t>
            </a:r>
            <a:r>
              <a:rPr lang="de-DE" dirty="0"/>
              <a:t> </a:t>
            </a:r>
            <a:r>
              <a:rPr lang="de-DE" dirty="0" smtClean="0"/>
              <a:t>in </a:t>
            </a:r>
            <a:r>
              <a:rPr lang="de-DE" dirty="0" err="1" smtClean="0"/>
              <a:t>case</a:t>
            </a:r>
            <a:r>
              <a:rPr lang="de-DE" dirty="0" smtClean="0"/>
              <a:t> a </a:t>
            </a:r>
            <a:r>
              <a:rPr lang="de-DE" dirty="0" err="1" smtClean="0"/>
              <a:t>tuning</a:t>
            </a:r>
            <a:r>
              <a:rPr lang="de-DE" dirty="0" smtClean="0"/>
              <a:t> </a:t>
            </a:r>
            <a:r>
              <a:rPr lang="de-DE" dirty="0" err="1" smtClean="0"/>
              <a:t>goal</a:t>
            </a:r>
            <a:r>
              <a:rPr lang="de-DE" dirty="0" smtClean="0"/>
              <a:t> different </a:t>
            </a:r>
            <a:r>
              <a:rPr lang="de-DE" dirty="0" err="1" smtClean="0"/>
              <a:t>to</a:t>
            </a:r>
            <a:r>
              <a:rPr lang="de-DE" dirty="0" smtClean="0"/>
              <a:t> 0 Hz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specified</a:t>
            </a:r>
            <a:r>
              <a:rPr lang="de-DE" dirty="0" smtClean="0"/>
              <a:t>)</a:t>
            </a:r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large </a:t>
            </a:r>
            <a:r>
              <a:rPr lang="de-DE" dirty="0" err="1" smtClean="0"/>
              <a:t>voltage</a:t>
            </a:r>
            <a:r>
              <a:rPr lang="de-DE" dirty="0" smtClean="0"/>
              <a:t> </a:t>
            </a:r>
            <a:r>
              <a:rPr lang="de-DE" dirty="0" err="1" smtClean="0"/>
              <a:t>changes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above</a:t>
            </a:r>
            <a:r>
              <a:rPr lang="de-DE" dirty="0" smtClean="0"/>
              <a:t> </a:t>
            </a:r>
            <a:r>
              <a:rPr lang="de-DE" dirty="0" err="1" smtClean="0"/>
              <a:t>steps</a:t>
            </a:r>
            <a:r>
              <a:rPr lang="de-DE" dirty="0" smtClean="0"/>
              <a:t>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have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interated</a:t>
            </a:r>
            <a:r>
              <a:rPr lang="de-DE" dirty="0" smtClean="0"/>
              <a:t>, </a:t>
            </a:r>
            <a:r>
              <a:rPr lang="de-DE" dirty="0" err="1" smtClean="0"/>
              <a:t>since</a:t>
            </a:r>
            <a:r>
              <a:rPr lang="de-DE" dirty="0" smtClean="0"/>
              <a:t> different </a:t>
            </a:r>
            <a:r>
              <a:rPr lang="de-DE" dirty="0" err="1" smtClean="0"/>
              <a:t>gradient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 different </a:t>
            </a:r>
            <a:r>
              <a:rPr lang="de-DE" dirty="0" err="1" smtClean="0">
                <a:sym typeface="Wingdings"/>
              </a:rPr>
              <a:t>detuning</a:t>
            </a:r>
            <a:r>
              <a:rPr lang="de-DE" dirty="0" smtClean="0">
                <a:sym typeface="Wingdings"/>
              </a:rPr>
              <a:t> </a:t>
            </a:r>
          </a:p>
          <a:p>
            <a:pPr lvl="1"/>
            <a:r>
              <a:rPr lang="de-DE" dirty="0" smtClean="0"/>
              <a:t>Close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loop</a:t>
            </a:r>
            <a:r>
              <a:rPr lang="de-DE" dirty="0" smtClean="0"/>
              <a:t> (</a:t>
            </a:r>
            <a:r>
              <a:rPr lang="de-DE" dirty="0" err="1" smtClean="0"/>
              <a:t>reset</a:t>
            </a:r>
            <a:r>
              <a:rPr lang="de-DE" dirty="0" smtClean="0"/>
              <a:t> </a:t>
            </a:r>
            <a:r>
              <a:rPr lang="de-DE" dirty="0" err="1" smtClean="0"/>
              <a:t>Feedforward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, </a:t>
            </a:r>
            <a:r>
              <a:rPr lang="de-DE" dirty="0" err="1" smtClean="0"/>
              <a:t>enable</a:t>
            </a:r>
            <a:r>
              <a:rPr lang="de-DE" dirty="0" smtClean="0"/>
              <a:t> </a:t>
            </a:r>
            <a:r>
              <a:rPr lang="de-DE" dirty="0"/>
              <a:t>Learning FF, </a:t>
            </a:r>
            <a:r>
              <a:rPr lang="de-DE" dirty="0" err="1"/>
              <a:t>Feedforward</a:t>
            </a:r>
            <a:r>
              <a:rPr lang="de-DE" dirty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Feedback)</a:t>
            </a:r>
          </a:p>
          <a:p>
            <a:r>
              <a:rPr lang="de-DE" dirty="0" err="1" smtClean="0"/>
              <a:t>Using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XFEL </a:t>
            </a:r>
            <a:r>
              <a:rPr lang="de-DE" dirty="0" err="1" smtClean="0"/>
              <a:t>Energy</a:t>
            </a:r>
            <a:r>
              <a:rPr lang="de-DE" dirty="0" smtClean="0"/>
              <a:t> Manager </a:t>
            </a:r>
            <a:r>
              <a:rPr lang="de-DE" dirty="0" err="1" smtClean="0"/>
              <a:t>might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detuned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, </a:t>
            </a:r>
            <a:r>
              <a:rPr lang="de-DE" dirty="0" err="1" smtClean="0"/>
              <a:t>which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lead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trips</a:t>
            </a:r>
            <a:endParaRPr lang="de-DE" dirty="0" smtClean="0"/>
          </a:p>
          <a:p>
            <a:pPr lvl="1"/>
            <a:endParaRPr lang="de-DE" dirty="0" smtClean="0"/>
          </a:p>
          <a:p>
            <a:pPr lvl="1"/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17232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Set </a:t>
            </a:r>
            <a:r>
              <a:rPr lang="de-DE" dirty="0" err="1" smtClean="0"/>
              <a:t>current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on-</a:t>
            </a:r>
            <a:r>
              <a:rPr lang="de-DE" dirty="0" err="1" smtClean="0"/>
              <a:t>crest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 smtClean="0"/>
          </a:p>
          <a:p>
            <a:pPr lvl="1"/>
            <a:r>
              <a:rPr lang="de-DE" dirty="0" smtClean="0"/>
              <a:t>After </a:t>
            </a:r>
            <a:r>
              <a:rPr lang="de-DE" dirty="0" err="1" smtClean="0"/>
              <a:t>the</a:t>
            </a:r>
            <a:r>
              <a:rPr lang="de-DE" dirty="0" smtClean="0"/>
              <a:t> on-</a:t>
            </a:r>
            <a:r>
              <a:rPr lang="de-DE" dirty="0" err="1" smtClean="0"/>
              <a:t>crest</a:t>
            </a:r>
            <a:r>
              <a:rPr lang="de-DE" dirty="0" smtClean="0"/>
              <a:t> (anti-on-</a:t>
            </a:r>
            <a:r>
              <a:rPr lang="de-DE" dirty="0" err="1" smtClean="0"/>
              <a:t>crest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) was </a:t>
            </a:r>
            <a:r>
              <a:rPr lang="de-DE" dirty="0" err="1" smtClean="0"/>
              <a:t>determined</a:t>
            </a:r>
            <a:r>
              <a:rPr lang="de-DE" dirty="0" smtClean="0"/>
              <a:t>,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SP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select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station</a:t>
            </a:r>
            <a:r>
              <a:rPr lang="de-DE" dirty="0" smtClean="0"/>
              <a:t> in </a:t>
            </a:r>
            <a:r>
              <a:rPr lang="de-DE" dirty="0" err="1" smtClean="0"/>
              <a:t>panel</a:t>
            </a:r>
            <a:r>
              <a:rPr lang="de-DE" dirty="0" smtClean="0"/>
              <a:t> </a:t>
            </a:r>
            <a:r>
              <a:rPr lang="de-DE" dirty="0" err="1" smtClean="0"/>
              <a:t>below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0 </a:t>
            </a:r>
            <a:r>
              <a:rPr lang="de-DE" dirty="0" err="1" smtClean="0"/>
              <a:t>deg</a:t>
            </a:r>
            <a:r>
              <a:rPr lang="de-DE" dirty="0" smtClean="0"/>
              <a:t>.</a:t>
            </a:r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</a:t>
            </a:r>
            <a:r>
              <a:rPr lang="de-DE" dirty="0" smtClean="0"/>
              <a:t>,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rest</a:t>
            </a:r>
            <a:r>
              <a:rPr lang="de-DE" dirty="0" smtClean="0"/>
              <a:t> </a:t>
            </a:r>
            <a:r>
              <a:rPr lang="de-DE" dirty="0">
                <a:sym typeface="Wingdings"/>
              </a:rPr>
              <a:t></a:t>
            </a:r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pPr lvl="1"/>
            <a:endParaRPr lang="de-DE" dirty="0" smtClean="0"/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" y="2468564"/>
            <a:ext cx="4225622" cy="210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959089" y="3344664"/>
            <a:ext cx="1295400" cy="3967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199" y="2085708"/>
            <a:ext cx="3454831" cy="470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51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Expert </a:t>
            </a:r>
            <a:r>
              <a:rPr lang="de-DE" dirty="0" err="1"/>
              <a:t>Only</a:t>
            </a:r>
            <a:r>
              <a:rPr lang="de-DE" dirty="0"/>
              <a:t> Features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Limiters</a:t>
            </a:r>
            <a:r>
              <a:rPr lang="de-DE" dirty="0"/>
              <a:t>, </a:t>
            </a:r>
            <a:r>
              <a:rPr lang="de-DE" dirty="0" smtClean="0"/>
              <a:t>DON‘T EVER </a:t>
            </a:r>
            <a:r>
              <a:rPr lang="de-DE" dirty="0"/>
              <a:t>TOUCH!</a:t>
            </a:r>
          </a:p>
          <a:p>
            <a:endParaRPr lang="de-DE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1518069"/>
            <a:ext cx="3460997" cy="35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2075906" y="2948881"/>
            <a:ext cx="192906" cy="72246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endCxn id="15362" idx="1"/>
          </p:cNvCxnSpPr>
          <p:nvPr/>
        </p:nvCxnSpPr>
        <p:spPr bwMode="auto">
          <a:xfrm flipV="1">
            <a:off x="2268812" y="3307925"/>
            <a:ext cx="2363803" cy="219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15" y="1518069"/>
            <a:ext cx="3917327" cy="35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 bwMode="auto">
          <a:xfrm>
            <a:off x="6494825" y="2585457"/>
            <a:ext cx="1961656" cy="6665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2" descr="C:\Users\momet\Desktop\Captur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76" y="1895318"/>
            <a:ext cx="2220351" cy="9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5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Expert </a:t>
            </a:r>
            <a:r>
              <a:rPr lang="de-DE" dirty="0" err="1"/>
              <a:t>Only</a:t>
            </a:r>
            <a:r>
              <a:rPr lang="de-DE" dirty="0"/>
              <a:t> Features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Limiters</a:t>
            </a:r>
            <a:r>
              <a:rPr lang="de-DE" dirty="0"/>
              <a:t>, </a:t>
            </a:r>
            <a:r>
              <a:rPr lang="de-DE" dirty="0" smtClean="0"/>
              <a:t>DON‘T EVER </a:t>
            </a:r>
            <a:r>
              <a:rPr lang="de-DE" dirty="0"/>
              <a:t>TOUCH!</a:t>
            </a:r>
          </a:p>
          <a:p>
            <a:endParaRPr lang="de-DE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21" y="1524941"/>
            <a:ext cx="4137660" cy="36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83" y="1524940"/>
            <a:ext cx="4265391" cy="3663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3545681" y="4043883"/>
            <a:ext cx="276226" cy="14235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3821907" y="4115061"/>
            <a:ext cx="86287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8"/>
          <p:cNvSpPr/>
          <p:nvPr/>
        </p:nvSpPr>
        <p:spPr bwMode="auto">
          <a:xfrm>
            <a:off x="4734790" y="1987550"/>
            <a:ext cx="4028210" cy="31368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78334" y="1936645"/>
            <a:ext cx="86754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50" dirty="0" smtClean="0">
                <a:solidFill>
                  <a:srgbClr val="FF0000"/>
                </a:solidFill>
              </a:rPr>
              <a:t>Pre-limiters</a:t>
            </a:r>
          </a:p>
          <a:p>
            <a:pPr algn="r"/>
            <a:r>
              <a:rPr lang="en-US" sz="1050" dirty="0" smtClean="0">
                <a:solidFill>
                  <a:srgbClr val="FF0000"/>
                </a:solidFill>
              </a:rPr>
              <a:t>Limiters</a:t>
            </a: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87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Pulse </a:t>
            </a:r>
            <a:r>
              <a:rPr lang="de-DE" dirty="0" err="1" smtClean="0"/>
              <a:t>cuts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limiters</a:t>
            </a:r>
            <a:endParaRPr lang="de-DE" dirty="0">
              <a:sym typeface="Wingdings"/>
            </a:endParaRPr>
          </a:p>
          <a:p>
            <a:pPr lvl="1"/>
            <a:r>
              <a:rPr lang="de-DE" dirty="0" err="1">
                <a:sym typeface="Wingdings"/>
              </a:rPr>
              <a:t>Document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event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with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screen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shots</a:t>
            </a:r>
            <a:endParaRPr lang="de-DE" dirty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Decrease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setpoint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amplitude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until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cuts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disappear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smtClean="0">
                <a:sym typeface="Wingdings"/>
              </a:rPr>
              <a:t>Call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LLRF expert (5588)</a:t>
            </a:r>
            <a:endParaRPr lang="de-DE" dirty="0"/>
          </a:p>
          <a:p>
            <a:endParaRPr lang="de-DE" dirty="0" smtClean="0"/>
          </a:p>
        </p:txBody>
      </p:sp>
      <p:pic>
        <p:nvPicPr>
          <p:cNvPr id="12290" name="Picture 2" descr="C:\Users\momet\Documents\DESY\Presentations\Presentation LLRF Operator Training for XFEL\MO limiter active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26" y="1168543"/>
            <a:ext cx="3086322" cy="264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omet\Documents\DESY\Presentations\Presentation LLRF Operator Training for XFEL\MO pulse cut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2506402"/>
            <a:ext cx="3277220" cy="339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omet\Documents\DESY\Presentations\Presentation LLRF Operator Training for XFEL\MO cav limit.tif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83" y="4006532"/>
            <a:ext cx="2611627" cy="23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momet\Documents\DESY\Presentations\Presentation LLRF Operator Training for XFEL\MO forward limiter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60" y="4006532"/>
            <a:ext cx="2611626" cy="238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577340" y="3828472"/>
            <a:ext cx="167640" cy="71685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/>
          <p:cNvCxnSpPr>
            <a:stCxn id="2" idx="3"/>
          </p:cNvCxnSpPr>
          <p:nvPr/>
        </p:nvCxnSpPr>
        <p:spPr bwMode="auto">
          <a:xfrm>
            <a:off x="1744980" y="4186901"/>
            <a:ext cx="209880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7313882" y="1476461"/>
            <a:ext cx="366395" cy="264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5348896" y="4721486"/>
            <a:ext cx="343760" cy="336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360228" y="4721486"/>
            <a:ext cx="412511" cy="336159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72200" y="4598498"/>
            <a:ext cx="1572150" cy="12999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>
            <a:stCxn id="10" idx="3"/>
          </p:cNvCxnSpPr>
          <p:nvPr/>
        </p:nvCxnSpPr>
        <p:spPr bwMode="auto">
          <a:xfrm>
            <a:off x="4976096" y="3671836"/>
            <a:ext cx="90312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4331368" y="3533336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Limiter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22" name="Picture 2" descr="C:\Users\momet\Desktop\Capture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39" y="2838441"/>
            <a:ext cx="2174854" cy="9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2794381" y="3579480"/>
            <a:ext cx="615711" cy="1542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>
            <a:endCxn id="10" idx="1"/>
          </p:cNvCxnSpPr>
          <p:nvPr/>
        </p:nvCxnSpPr>
        <p:spPr bwMode="auto">
          <a:xfrm>
            <a:off x="3421973" y="3671836"/>
            <a:ext cx="90939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845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Pulse cuts by forward limiter</a:t>
            </a:r>
          </a:p>
          <a:p>
            <a:r>
              <a:rPr lang="de-DE" dirty="0" err="1" smtClean="0">
                <a:sym typeface="Wingdings"/>
              </a:rPr>
              <a:t>Cavity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gradients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low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show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damped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sinusoidal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shape</a:t>
            </a:r>
            <a:endParaRPr lang="de-DE" dirty="0">
              <a:sym typeface="Wingdings"/>
            </a:endParaRPr>
          </a:p>
          <a:p>
            <a:pPr lvl="1"/>
            <a:r>
              <a:rPr lang="de-DE" dirty="0" err="1">
                <a:sym typeface="Wingdings"/>
              </a:rPr>
              <a:t>Document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event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with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screen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shots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Cavities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detuned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 Call </a:t>
            </a:r>
            <a:r>
              <a:rPr lang="de-DE" dirty="0" err="1">
                <a:sym typeface="Wingdings"/>
              </a:rPr>
              <a:t>the</a:t>
            </a:r>
            <a:r>
              <a:rPr lang="de-DE" dirty="0">
                <a:sym typeface="Wingdings"/>
              </a:rPr>
              <a:t> LLRF expert (5588)</a:t>
            </a:r>
            <a:endParaRPr lang="de-DE" dirty="0" smtClean="0">
              <a:sym typeface="Wingdings"/>
            </a:endParaRPr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16388" name="Picture 4" descr="C:\Users\momet\Documents\DESY\Presentations\Presentation LLRF Operator Training for XFEL\2016-04-13T23-31-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424" y="2969152"/>
            <a:ext cx="2511636" cy="27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momet\Documents\DESY\Presentations\Presentation LLRF Operator Training for XFEL\2016-01-26T21-23-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808" y="2969152"/>
            <a:ext cx="4269874" cy="2766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4" y="3285411"/>
            <a:ext cx="1955170" cy="202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1443" y="5287019"/>
            <a:ext cx="9236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0000"/>
                </a:solidFill>
              </a:rPr>
              <a:t>(example panel)</a:t>
            </a:r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704355" y="4100096"/>
            <a:ext cx="212433" cy="7117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916788" y="4135685"/>
            <a:ext cx="1188636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3" descr="C:\Users\momet\Desktop\Captur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30" y="3504280"/>
            <a:ext cx="1265270" cy="53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0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omet\Documents\DESY\Presentations\Presentation LLRF Operator Training for XFEL\A1 quech shopp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" y="2619849"/>
            <a:ext cx="3492105" cy="361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omet\Documents\DESY\Presentations\Presentation LLRF Operator Training for XFEL\2016-03-04T09-57-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539" y="2780476"/>
            <a:ext cx="4621463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Quench</a:t>
            </a:r>
            <a:r>
              <a:rPr lang="de-DE" dirty="0" smtClean="0"/>
              <a:t> </a:t>
            </a:r>
            <a:r>
              <a:rPr lang="de-DE" dirty="0" err="1" smtClean="0"/>
              <a:t>event</a:t>
            </a:r>
            <a:r>
              <a:rPr lang="de-DE" dirty="0" smtClean="0"/>
              <a:t> </a:t>
            </a:r>
            <a:r>
              <a:rPr lang="de-DE" dirty="0" smtClean="0">
                <a:sym typeface="Wingdings"/>
              </a:rPr>
              <a:t> </a:t>
            </a:r>
            <a:r>
              <a:rPr lang="de-DE" dirty="0" err="1" smtClean="0">
                <a:sym typeface="Wingdings"/>
              </a:rPr>
              <a:t>Quench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detection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turns</a:t>
            </a:r>
            <a:r>
              <a:rPr lang="de-DE" dirty="0" smtClean="0">
                <a:sym typeface="Wingdings"/>
              </a:rPr>
              <a:t> off RF</a:t>
            </a:r>
            <a:endParaRPr lang="de-DE" dirty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Document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event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screen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shots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Reset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event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try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ramp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up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again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If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cavities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quench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again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 </a:t>
            </a:r>
            <a:r>
              <a:rPr lang="de-DE" dirty="0" smtClean="0">
                <a:sym typeface="Wingdings"/>
              </a:rPr>
              <a:t>Call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LLRF expert (5588)</a:t>
            </a:r>
            <a:endParaRPr lang="de-DE" dirty="0"/>
          </a:p>
          <a:p>
            <a:endParaRPr lang="de-DE" dirty="0" smtClean="0"/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4231481" y="3860754"/>
            <a:ext cx="18605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Rectangle 23"/>
          <p:cNvSpPr/>
          <p:nvPr/>
        </p:nvSpPr>
        <p:spPr bwMode="auto">
          <a:xfrm>
            <a:off x="181914" y="3783636"/>
            <a:ext cx="1043635" cy="90901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998310" y="3129512"/>
            <a:ext cx="1129440" cy="59274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93313" y="3722254"/>
            <a:ext cx="721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Quench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12" name="Picture 3" descr="C:\Users\momet\Desktop\Captu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4" y="2978150"/>
            <a:ext cx="2273909" cy="98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2957736" y="3766386"/>
            <a:ext cx="537592" cy="1542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3495328" y="3860754"/>
            <a:ext cx="18605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295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does</a:t>
            </a:r>
            <a:r>
              <a:rPr lang="de-DE" dirty="0" smtClean="0"/>
              <a:t> LLRF stand </a:t>
            </a:r>
            <a:r>
              <a:rPr lang="de-DE" dirty="0" err="1" smtClean="0"/>
              <a:t>for</a:t>
            </a:r>
            <a:r>
              <a:rPr lang="de-DE" dirty="0" smtClean="0"/>
              <a:t>?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about</a:t>
            </a:r>
            <a:r>
              <a:rPr lang="de-DE" dirty="0" smtClean="0"/>
              <a:t>?</a:t>
            </a:r>
            <a:endParaRPr lang="de-DE" dirty="0"/>
          </a:p>
          <a:p>
            <a:pPr lvl="1"/>
            <a:r>
              <a:rPr lang="de-DE" dirty="0" smtClean="0"/>
              <a:t>Low Level Radio </a:t>
            </a:r>
            <a:r>
              <a:rPr lang="de-DE" dirty="0" err="1" smtClean="0"/>
              <a:t>Frequency</a:t>
            </a:r>
            <a:endParaRPr lang="de-DE" dirty="0" smtClean="0"/>
          </a:p>
          <a:p>
            <a:pPr lvl="1"/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task</a:t>
            </a:r>
            <a:r>
              <a:rPr lang="de-DE" dirty="0"/>
              <a:t>: digital </a:t>
            </a:r>
            <a:r>
              <a:rPr lang="de-DE" dirty="0" smtClean="0"/>
              <a:t>LLRF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accelerating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endParaRPr lang="de-DE" dirty="0"/>
          </a:p>
          <a:p>
            <a:pPr lvl="1"/>
            <a:r>
              <a:rPr lang="de-DE" dirty="0" smtClean="0"/>
              <a:t>RF </a:t>
            </a:r>
            <a:r>
              <a:rPr lang="de-DE" dirty="0" err="1" smtClean="0"/>
              <a:t>frequency</a:t>
            </a:r>
            <a:r>
              <a:rPr lang="de-DE" dirty="0" smtClean="0"/>
              <a:t> in </a:t>
            </a:r>
            <a:r>
              <a:rPr lang="de-DE" dirty="0" err="1" smtClean="0"/>
              <a:t>gun</a:t>
            </a:r>
            <a:r>
              <a:rPr lang="de-DE" dirty="0" smtClean="0"/>
              <a:t> </a:t>
            </a:r>
            <a:r>
              <a:rPr lang="de-DE" dirty="0" err="1" smtClean="0"/>
              <a:t>cavity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superconducting</a:t>
            </a:r>
            <a:r>
              <a:rPr lang="de-DE" dirty="0" smtClean="0"/>
              <a:t> </a:t>
            </a:r>
            <a:r>
              <a:rPr lang="de-DE" dirty="0" err="1" smtClean="0"/>
              <a:t>cavities</a:t>
            </a:r>
            <a:r>
              <a:rPr lang="de-DE" dirty="0" smtClean="0"/>
              <a:t>: 1.3 GHz (3.9 GHz at AH1)</a:t>
            </a:r>
          </a:p>
          <a:p>
            <a:pPr lvl="1"/>
            <a:r>
              <a:rPr lang="de-DE" dirty="0" err="1" smtClean="0"/>
              <a:t>Frequencies</a:t>
            </a:r>
            <a:r>
              <a:rPr lang="de-DE" dirty="0" smtClean="0"/>
              <a:t> </a:t>
            </a:r>
            <a:r>
              <a:rPr lang="de-DE" dirty="0" err="1" smtClean="0"/>
              <a:t>too</a:t>
            </a:r>
            <a:r>
              <a:rPr lang="de-DE" dirty="0" smtClean="0"/>
              <a:t> fast </a:t>
            </a:r>
            <a:r>
              <a:rPr lang="de-DE" dirty="0" err="1" smtClean="0"/>
              <a:t>for</a:t>
            </a:r>
            <a:r>
              <a:rPr lang="de-DE" dirty="0" smtClean="0"/>
              <a:t> ADCs </a:t>
            </a:r>
            <a:r>
              <a:rPr lang="de-DE" dirty="0" smtClean="0">
                <a:sym typeface="Wingdings"/>
              </a:rPr>
              <a:t> Mixing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1.354 GHz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this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downconversion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54 MHz </a:t>
            </a:r>
            <a:r>
              <a:rPr lang="de-DE" dirty="0"/>
              <a:t> </a:t>
            </a:r>
            <a:r>
              <a:rPr lang="de-DE" dirty="0">
                <a:sym typeface="Wingdings"/>
              </a:rPr>
              <a:t> </a:t>
            </a:r>
            <a:r>
              <a:rPr lang="de-DE" dirty="0" smtClean="0">
                <a:sym typeface="Wingdings"/>
              </a:rPr>
              <a:t>Sampling </a:t>
            </a:r>
            <a:r>
              <a:rPr lang="de-DE" dirty="0" err="1" smtClean="0">
                <a:sym typeface="Wingdings"/>
              </a:rPr>
              <a:t>with</a:t>
            </a:r>
            <a:r>
              <a:rPr lang="de-DE" dirty="0" smtClean="0">
                <a:sym typeface="Wingdings"/>
              </a:rPr>
              <a:t> 81 MHz</a:t>
            </a:r>
          </a:p>
          <a:p>
            <a:pPr lvl="1"/>
            <a:r>
              <a:rPr lang="de-DE" dirty="0" smtClean="0">
                <a:sym typeface="Wingdings"/>
              </a:rPr>
              <a:t>Low </a:t>
            </a:r>
            <a:r>
              <a:rPr lang="de-DE" dirty="0" err="1" smtClean="0">
                <a:sym typeface="Wingdings"/>
              </a:rPr>
              <a:t>level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frequency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amplitude</a:t>
            </a:r>
            <a:r>
              <a:rPr lang="de-DE" dirty="0" smtClean="0">
                <a:sym typeface="Wingdings"/>
              </a:rPr>
              <a:t>, BUT original </a:t>
            </a:r>
            <a:r>
              <a:rPr lang="de-DE" dirty="0" err="1" smtClean="0">
                <a:sym typeface="Wingdings"/>
              </a:rPr>
              <a:t>amplitude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phase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information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preserved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smtClean="0">
                <a:sym typeface="Wingdings"/>
              </a:rPr>
              <a:t>Digital </a:t>
            </a:r>
            <a:r>
              <a:rPr lang="de-DE" dirty="0" err="1" smtClean="0">
                <a:sym typeface="Wingdings"/>
              </a:rPr>
              <a:t>signal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processing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control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smtClean="0">
                <a:sym typeface="Wingdings"/>
              </a:rPr>
              <a:t>Generation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drive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signal</a:t>
            </a:r>
            <a:r>
              <a:rPr lang="de-DE" dirty="0" smtClean="0">
                <a:sym typeface="Wingdings"/>
              </a:rPr>
              <a:t> (DAC + </a:t>
            </a:r>
            <a:r>
              <a:rPr lang="de-DE" dirty="0" err="1" smtClean="0">
                <a:sym typeface="Wingdings"/>
              </a:rPr>
              <a:t>upconversion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1.3 GHz </a:t>
            </a:r>
            <a:r>
              <a:rPr lang="de-DE" dirty="0" err="1" smtClean="0">
                <a:sym typeface="Wingdings"/>
              </a:rPr>
              <a:t>or</a:t>
            </a:r>
            <a:r>
              <a:rPr lang="de-DE" dirty="0" smtClean="0">
                <a:sym typeface="Wingdings"/>
              </a:rPr>
              <a:t> 3.9 GHz)</a:t>
            </a:r>
            <a:endParaRPr lang="de-DE" dirty="0" smtClean="0"/>
          </a:p>
          <a:p>
            <a:pPr lvl="1"/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9255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momet\Documents\DESY\Presentations\Presentation LLRF Operator Training for XFEL\MO wrong LFF during filling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12" y="2391075"/>
            <a:ext cx="3319948" cy="34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Weird</a:t>
            </a:r>
            <a:r>
              <a:rPr lang="de-DE" dirty="0" smtClean="0"/>
              <a:t> </a:t>
            </a:r>
            <a:r>
              <a:rPr lang="de-DE" dirty="0" err="1" smtClean="0"/>
              <a:t>shape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amplitude</a:t>
            </a:r>
            <a:r>
              <a:rPr lang="de-DE" dirty="0" smtClean="0"/>
              <a:t> (</a:t>
            </a:r>
            <a:r>
              <a:rPr lang="de-DE" dirty="0" err="1" smtClean="0"/>
              <a:t>or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)</a:t>
            </a:r>
            <a:endParaRPr lang="de-DE" dirty="0">
              <a:sym typeface="Wingdings"/>
            </a:endParaRPr>
          </a:p>
          <a:p>
            <a:pPr lvl="1"/>
            <a:r>
              <a:rPr lang="de-DE" dirty="0" smtClean="0">
                <a:sym typeface="Wingdings"/>
              </a:rPr>
              <a:t>Try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reset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Feed-forward </a:t>
            </a:r>
            <a:r>
              <a:rPr lang="de-DE" dirty="0" err="1" smtClean="0">
                <a:sym typeface="Wingdings"/>
              </a:rPr>
              <a:t>correction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tables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wait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for</a:t>
            </a:r>
            <a:r>
              <a:rPr lang="de-DE" dirty="0" smtClean="0">
                <a:sym typeface="Wingdings"/>
              </a:rPr>
              <a:t> a </a:t>
            </a:r>
            <a:r>
              <a:rPr lang="de-DE" dirty="0" err="1" smtClean="0">
                <a:sym typeface="Wingdings"/>
              </a:rPr>
              <a:t>minute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If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does</a:t>
            </a:r>
            <a:r>
              <a:rPr lang="de-DE" dirty="0" smtClean="0">
                <a:sym typeface="Wingdings"/>
              </a:rPr>
              <a:t> not </a:t>
            </a:r>
            <a:r>
              <a:rPr lang="de-DE" dirty="0" err="1" smtClean="0">
                <a:sym typeface="Wingdings"/>
              </a:rPr>
              <a:t>help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acts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up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again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sym typeface="Wingdings"/>
              </a:rPr>
              <a:t> </a:t>
            </a:r>
            <a:r>
              <a:rPr lang="de-DE" dirty="0" smtClean="0">
                <a:sym typeface="Wingdings"/>
              </a:rPr>
              <a:t>Call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LLRF expert (5588)</a:t>
            </a:r>
            <a:endParaRPr lang="de-DE" dirty="0"/>
          </a:p>
          <a:p>
            <a:endParaRPr lang="de-DE" dirty="0" smtClean="0"/>
          </a:p>
        </p:txBody>
      </p:sp>
      <p:sp>
        <p:nvSpPr>
          <p:cNvPr id="19" name="Rectangle 18"/>
          <p:cNvSpPr/>
          <p:nvPr/>
        </p:nvSpPr>
        <p:spPr bwMode="auto">
          <a:xfrm>
            <a:off x="272200" y="4503248"/>
            <a:ext cx="716165" cy="12999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3" name="Straight Arrow Connector 22"/>
          <p:cNvCxnSpPr>
            <a:stCxn id="10" idx="3"/>
          </p:cNvCxnSpPr>
          <p:nvPr/>
        </p:nvCxnSpPr>
        <p:spPr bwMode="auto">
          <a:xfrm flipV="1">
            <a:off x="4185132" y="3576584"/>
            <a:ext cx="311241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726352" y="3438085"/>
            <a:ext cx="4587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LFF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934" y="2209679"/>
            <a:ext cx="4030027" cy="266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 bwMode="auto">
          <a:xfrm>
            <a:off x="988365" y="4032098"/>
            <a:ext cx="283546" cy="1542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1271911" y="4109214"/>
            <a:ext cx="3863854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Rectangle 26"/>
          <p:cNvSpPr/>
          <p:nvPr/>
        </p:nvSpPr>
        <p:spPr bwMode="auto">
          <a:xfrm>
            <a:off x="5143787" y="4032098"/>
            <a:ext cx="283546" cy="1542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2" descr="C:\Users\momet\Desktop\Captur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89" y="2723824"/>
            <a:ext cx="2220351" cy="9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 bwMode="auto">
          <a:xfrm>
            <a:off x="2827021" y="3499470"/>
            <a:ext cx="583072" cy="154233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3421973" y="3576585"/>
            <a:ext cx="304379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867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Exceptional</a:t>
            </a:r>
            <a:r>
              <a:rPr lang="de-DE" dirty="0" smtClean="0"/>
              <a:t> </a:t>
            </a:r>
            <a:r>
              <a:rPr lang="de-DE" dirty="0" err="1" smtClean="0"/>
              <a:t>cases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react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>
                <a:sym typeface="Wingdings"/>
              </a:rPr>
              <a:t>LLRF </a:t>
            </a:r>
            <a:r>
              <a:rPr lang="de-DE" dirty="0" err="1" smtClean="0">
                <a:sym typeface="Wingdings"/>
              </a:rPr>
              <a:t>controls</a:t>
            </a:r>
            <a:r>
              <a:rPr lang="de-DE" dirty="0" smtClean="0">
                <a:sym typeface="Wingdings"/>
              </a:rPr>
              <a:t> not </a:t>
            </a:r>
            <a:r>
              <a:rPr lang="de-DE" dirty="0" err="1" smtClean="0">
                <a:sym typeface="Wingdings"/>
              </a:rPr>
              <a:t>working</a:t>
            </a:r>
            <a:endParaRPr lang="de-DE" dirty="0" smtClean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If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this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case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only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for</a:t>
            </a:r>
            <a:r>
              <a:rPr lang="de-DE" dirty="0" smtClean="0">
                <a:sym typeface="Wingdings"/>
              </a:rPr>
              <a:t> a </a:t>
            </a:r>
            <a:r>
              <a:rPr lang="de-DE" dirty="0" err="1" smtClean="0">
                <a:sym typeface="Wingdings"/>
              </a:rPr>
              <a:t>short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period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time  </a:t>
            </a:r>
            <a:r>
              <a:rPr lang="de-DE" dirty="0">
                <a:sym typeface="Wingdings"/>
              </a:rPr>
              <a:t>C</a:t>
            </a:r>
            <a:r>
              <a:rPr lang="de-DE" dirty="0" smtClean="0">
                <a:sym typeface="Wingdings"/>
              </a:rPr>
              <a:t>ommunication </a:t>
            </a:r>
            <a:r>
              <a:rPr lang="de-DE" dirty="0" err="1" smtClean="0">
                <a:sym typeface="Wingdings"/>
              </a:rPr>
              <a:t>issue</a:t>
            </a:r>
            <a:r>
              <a:rPr lang="de-DE" dirty="0" smtClean="0">
                <a:sym typeface="Wingdings"/>
              </a:rPr>
              <a:t>, LLRF </a:t>
            </a:r>
            <a:r>
              <a:rPr lang="de-DE" dirty="0" err="1" smtClean="0">
                <a:sym typeface="Wingdings"/>
              </a:rPr>
              <a:t>can‘t</a:t>
            </a:r>
            <a:r>
              <a:rPr lang="de-DE" dirty="0" smtClean="0">
                <a:sym typeface="Wingdings"/>
              </a:rPr>
              <a:t> do </a:t>
            </a:r>
            <a:r>
              <a:rPr lang="de-DE" dirty="0" err="1" smtClean="0">
                <a:sym typeface="Wingdings"/>
              </a:rPr>
              <a:t>anything</a:t>
            </a:r>
            <a:endParaRPr lang="de-DE" dirty="0">
              <a:sym typeface="Wingdings"/>
            </a:endParaRPr>
          </a:p>
          <a:p>
            <a:pPr lvl="1"/>
            <a:r>
              <a:rPr lang="de-DE" dirty="0" err="1" smtClean="0">
                <a:sym typeface="Wingdings"/>
              </a:rPr>
              <a:t>If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this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state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is</a:t>
            </a: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persistent LLRF </a:t>
            </a:r>
            <a:r>
              <a:rPr lang="de-DE" dirty="0" err="1" smtClean="0">
                <a:sym typeface="Wingdings"/>
              </a:rPr>
              <a:t>server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might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be</a:t>
            </a:r>
            <a:r>
              <a:rPr lang="de-DE" dirty="0" smtClean="0">
                <a:sym typeface="Wingdings"/>
              </a:rPr>
              <a:t> down </a:t>
            </a:r>
            <a:r>
              <a:rPr lang="de-DE" dirty="0">
                <a:sym typeface="Wingdings"/>
              </a:rPr>
              <a:t> </a:t>
            </a:r>
            <a:r>
              <a:rPr lang="de-DE" dirty="0" smtClean="0">
                <a:sym typeface="Wingdings"/>
              </a:rPr>
              <a:t>Call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LLRF expert (5588)</a:t>
            </a:r>
            <a:endParaRPr lang="de-DE" dirty="0"/>
          </a:p>
          <a:p>
            <a:endParaRPr lang="de-DE" dirty="0" smtClean="0"/>
          </a:p>
        </p:txBody>
      </p:sp>
      <p:pic>
        <p:nvPicPr>
          <p:cNvPr id="13314" name="Picture 2" descr="C:\Users\momet\Documents\DESY\Presentations\Presentation LLRF Operator Training for XFEL\MO server stuck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10" y="2397153"/>
            <a:ext cx="3739465" cy="39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8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Comments &amp; Summary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Tasks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XFEL </a:t>
            </a:r>
            <a:r>
              <a:rPr lang="de-DE" dirty="0" err="1"/>
              <a:t>operator</a:t>
            </a:r>
            <a:r>
              <a:rPr lang="de-DE" dirty="0"/>
              <a:t>:</a:t>
            </a:r>
          </a:p>
          <a:p>
            <a:pPr lvl="1"/>
            <a:r>
              <a:rPr lang="de-DE" dirty="0"/>
              <a:t>Turn on an RF </a:t>
            </a:r>
            <a:r>
              <a:rPr lang="de-DE" dirty="0" err="1"/>
              <a:t>station</a:t>
            </a:r>
            <a:endParaRPr lang="de-DE" dirty="0"/>
          </a:p>
          <a:p>
            <a:pPr lvl="1"/>
            <a:r>
              <a:rPr lang="de-DE" dirty="0" err="1"/>
              <a:t>Adjust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vector-sum</a:t>
            </a:r>
            <a:r>
              <a:rPr lang="de-DE" dirty="0"/>
              <a:t> </a:t>
            </a:r>
            <a:r>
              <a:rPr lang="de-DE" dirty="0" err="1"/>
              <a:t>voltage</a:t>
            </a:r>
            <a:endParaRPr lang="de-DE" dirty="0"/>
          </a:p>
          <a:p>
            <a:pPr lvl="1"/>
            <a:r>
              <a:rPr lang="de-DE" dirty="0" err="1"/>
              <a:t>Adjust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vector-sum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  <a:p>
            <a:pPr lvl="1"/>
            <a:r>
              <a:rPr lang="de-DE" dirty="0"/>
              <a:t>Tune </a:t>
            </a:r>
            <a:r>
              <a:rPr lang="de-DE" dirty="0" err="1"/>
              <a:t>cavities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necessary</a:t>
            </a:r>
            <a:endParaRPr lang="de-DE" dirty="0"/>
          </a:p>
          <a:p>
            <a:pPr lvl="1"/>
            <a:r>
              <a:rPr lang="de-DE" dirty="0" err="1"/>
              <a:t>Adjust</a:t>
            </a:r>
            <a:r>
              <a:rPr lang="de-DE" dirty="0"/>
              <a:t> </a:t>
            </a:r>
            <a:r>
              <a:rPr lang="de-DE" dirty="0" err="1"/>
              <a:t>output</a:t>
            </a:r>
            <a:r>
              <a:rPr lang="de-DE" dirty="0"/>
              <a:t> </a:t>
            </a:r>
            <a:r>
              <a:rPr lang="de-DE" dirty="0" err="1"/>
              <a:t>vector</a:t>
            </a:r>
            <a:r>
              <a:rPr lang="de-DE" dirty="0"/>
              <a:t> </a:t>
            </a:r>
            <a:r>
              <a:rPr lang="de-DE" dirty="0" err="1"/>
              <a:t>correction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ratio</a:t>
            </a:r>
            <a:r>
              <a:rPr lang="de-DE" dirty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necessary</a:t>
            </a:r>
            <a:endParaRPr lang="de-DE" dirty="0"/>
          </a:p>
          <a:p>
            <a:pPr lvl="1"/>
            <a:r>
              <a:rPr lang="de-DE" dirty="0"/>
              <a:t>Set a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on-</a:t>
            </a:r>
            <a:r>
              <a:rPr lang="de-DE" dirty="0" err="1"/>
              <a:t>crest</a:t>
            </a:r>
            <a:r>
              <a:rPr lang="de-DE" dirty="0"/>
              <a:t> </a:t>
            </a:r>
            <a:r>
              <a:rPr lang="de-DE" dirty="0" err="1"/>
              <a:t>phase</a:t>
            </a:r>
            <a:endParaRPr lang="de-DE" dirty="0"/>
          </a:p>
          <a:p>
            <a:pPr lvl="1"/>
            <a:r>
              <a:rPr lang="de-DE" dirty="0"/>
              <a:t>Turn off an RF </a:t>
            </a:r>
            <a:r>
              <a:rPr lang="de-DE" dirty="0" err="1"/>
              <a:t>station</a:t>
            </a:r>
            <a:endParaRPr lang="de-DE" dirty="0"/>
          </a:p>
          <a:p>
            <a:r>
              <a:rPr lang="de-DE" sz="1800" dirty="0" smtClean="0"/>
              <a:t>Operation via </a:t>
            </a:r>
            <a:r>
              <a:rPr lang="de-DE" sz="1800" dirty="0" err="1" smtClean="0"/>
              <a:t>the</a:t>
            </a:r>
            <a:r>
              <a:rPr lang="de-DE" sz="1800" dirty="0" smtClean="0"/>
              <a:t> LLRF </a:t>
            </a:r>
            <a:r>
              <a:rPr lang="de-DE" sz="1800" dirty="0" err="1" smtClean="0"/>
              <a:t>main</a:t>
            </a:r>
            <a:r>
              <a:rPr lang="de-DE" sz="1800" dirty="0" smtClean="0"/>
              <a:t> </a:t>
            </a:r>
            <a:r>
              <a:rPr lang="de-DE" sz="1800" dirty="0" err="1" smtClean="0"/>
              <a:t>panels</a:t>
            </a:r>
            <a:endParaRPr lang="de-DE" sz="1800" dirty="0" smtClean="0"/>
          </a:p>
          <a:p>
            <a:r>
              <a:rPr lang="de-DE" sz="1800" dirty="0" err="1" smtClean="0"/>
              <a:t>Document</a:t>
            </a:r>
            <a:r>
              <a:rPr lang="de-DE" sz="1800" dirty="0" smtClean="0"/>
              <a:t> </a:t>
            </a:r>
            <a:r>
              <a:rPr lang="de-DE" sz="1800" dirty="0" err="1" smtClean="0"/>
              <a:t>anything</a:t>
            </a:r>
            <a:r>
              <a:rPr lang="de-DE" sz="1800" dirty="0" smtClean="0"/>
              <a:t> </a:t>
            </a:r>
            <a:r>
              <a:rPr lang="de-DE" sz="1800" dirty="0" err="1" smtClean="0"/>
              <a:t>you</a:t>
            </a:r>
            <a:r>
              <a:rPr lang="de-DE" sz="1800" dirty="0" smtClean="0"/>
              <a:t> </a:t>
            </a:r>
            <a:r>
              <a:rPr lang="de-DE" sz="1800" dirty="0" err="1" smtClean="0"/>
              <a:t>think</a:t>
            </a:r>
            <a:r>
              <a:rPr lang="de-DE" sz="1800" dirty="0" smtClean="0"/>
              <a:t> </a:t>
            </a:r>
            <a:r>
              <a:rPr lang="de-DE" sz="1800" dirty="0" err="1" smtClean="0"/>
              <a:t>is</a:t>
            </a:r>
            <a:r>
              <a:rPr lang="de-DE" sz="1800" dirty="0" smtClean="0"/>
              <a:t> not normal</a:t>
            </a:r>
          </a:p>
          <a:p>
            <a:pPr lvl="1"/>
            <a:r>
              <a:rPr lang="de-DE" sz="2400" b="1" i="1" u="sng" dirty="0" smtClean="0">
                <a:solidFill>
                  <a:srgbClr val="FF0000"/>
                </a:solidFill>
              </a:rPr>
              <a:t>Add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your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name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so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that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we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can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respond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to</a:t>
            </a:r>
            <a:r>
              <a:rPr lang="de-DE" sz="2400" b="1" i="1" u="sng" dirty="0" smtClean="0">
                <a:solidFill>
                  <a:srgbClr val="FF0000"/>
                </a:solidFill>
              </a:rPr>
              <a:t> </a:t>
            </a:r>
            <a:r>
              <a:rPr lang="de-DE" sz="2400" b="1" i="1" u="sng" dirty="0" err="1" smtClean="0">
                <a:solidFill>
                  <a:srgbClr val="FF0000"/>
                </a:solidFill>
              </a:rPr>
              <a:t>you</a:t>
            </a:r>
            <a:r>
              <a:rPr lang="de-DE" sz="2400" b="1" i="1" u="sng" dirty="0" smtClean="0">
                <a:solidFill>
                  <a:srgbClr val="FF0000"/>
                </a:solidFill>
              </a:rPr>
              <a:t>!!!</a:t>
            </a:r>
          </a:p>
          <a:p>
            <a:pPr lvl="1"/>
            <a:r>
              <a:rPr lang="de-DE" sz="2000" b="1" i="1" u="sng" dirty="0" smtClean="0">
                <a:solidFill>
                  <a:srgbClr val="FF0000"/>
                </a:solidFill>
              </a:rPr>
              <a:t>Set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location</a:t>
            </a:r>
            <a:r>
              <a:rPr lang="de-DE" sz="2000" b="1" i="1" u="sng" dirty="0" smtClean="0">
                <a:solidFill>
                  <a:srgbClr val="FF0000"/>
                </a:solidFill>
              </a:rPr>
              <a:t>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of</a:t>
            </a:r>
            <a:r>
              <a:rPr lang="de-DE" sz="2000" b="1" i="1" u="sng" dirty="0" smtClean="0">
                <a:solidFill>
                  <a:srgbClr val="FF0000"/>
                </a:solidFill>
              </a:rPr>
              <a:t>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respective</a:t>
            </a:r>
            <a:r>
              <a:rPr lang="de-DE" sz="2000" b="1" i="1" u="sng" dirty="0" smtClean="0">
                <a:solidFill>
                  <a:srgbClr val="FF0000"/>
                </a:solidFill>
              </a:rPr>
              <a:t> RF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station</a:t>
            </a:r>
            <a:r>
              <a:rPr lang="de-DE" sz="2000" b="1" i="1" u="sng" dirty="0" smtClean="0">
                <a:solidFill>
                  <a:srgbClr val="FF0000"/>
                </a:solidFill>
              </a:rPr>
              <a:t> in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your</a:t>
            </a:r>
            <a:r>
              <a:rPr lang="de-DE" sz="2000" b="1" i="1" u="sng" dirty="0" smtClean="0">
                <a:solidFill>
                  <a:srgbClr val="FF0000"/>
                </a:solidFill>
              </a:rPr>
              <a:t>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logbook</a:t>
            </a:r>
            <a:r>
              <a:rPr lang="de-DE" sz="2000" b="1" i="1" u="sng" dirty="0" smtClean="0">
                <a:solidFill>
                  <a:srgbClr val="FF0000"/>
                </a:solidFill>
              </a:rPr>
              <a:t> </a:t>
            </a:r>
            <a:r>
              <a:rPr lang="de-DE" sz="2000" b="1" i="1" u="sng" dirty="0" err="1" smtClean="0">
                <a:solidFill>
                  <a:srgbClr val="FF0000"/>
                </a:solidFill>
              </a:rPr>
              <a:t>entry</a:t>
            </a:r>
            <a:r>
              <a:rPr lang="de-DE" sz="2000" b="1" i="1" u="sng" dirty="0" smtClean="0">
                <a:solidFill>
                  <a:srgbClr val="FF0000"/>
                </a:solidFill>
              </a:rPr>
              <a:t>!!!</a:t>
            </a:r>
          </a:p>
          <a:p>
            <a:r>
              <a:rPr lang="de-DE" sz="1800" dirty="0" err="1" smtClean="0"/>
              <a:t>If</a:t>
            </a:r>
            <a:r>
              <a:rPr lang="de-DE" sz="1800" dirty="0" smtClean="0"/>
              <a:t> </a:t>
            </a:r>
            <a:r>
              <a:rPr lang="de-DE" sz="1800" dirty="0" err="1" smtClean="0"/>
              <a:t>there</a:t>
            </a:r>
            <a:r>
              <a:rPr lang="de-DE" sz="1800" dirty="0" smtClean="0"/>
              <a:t> </a:t>
            </a:r>
            <a:r>
              <a:rPr lang="de-DE" sz="1800" dirty="0" err="1" smtClean="0"/>
              <a:t>are</a:t>
            </a:r>
            <a:r>
              <a:rPr lang="de-DE" sz="1800" dirty="0" smtClean="0"/>
              <a:t> </a:t>
            </a:r>
            <a:r>
              <a:rPr lang="de-DE" sz="1800" dirty="0" err="1" smtClean="0"/>
              <a:t>problems</a:t>
            </a:r>
            <a:r>
              <a:rPr lang="de-DE" sz="1800" dirty="0" smtClean="0"/>
              <a:t> </a:t>
            </a:r>
            <a:r>
              <a:rPr lang="de-DE" sz="1800" dirty="0" err="1" smtClean="0"/>
              <a:t>you</a:t>
            </a:r>
            <a:r>
              <a:rPr lang="de-DE" sz="1800" dirty="0" smtClean="0"/>
              <a:t> </a:t>
            </a:r>
            <a:r>
              <a:rPr lang="de-DE" sz="1800" dirty="0" err="1" smtClean="0"/>
              <a:t>need</a:t>
            </a:r>
            <a:r>
              <a:rPr lang="de-DE" sz="1800" dirty="0" smtClean="0"/>
              <a:t> </a:t>
            </a:r>
            <a:r>
              <a:rPr lang="de-DE" sz="1800" dirty="0" err="1" smtClean="0"/>
              <a:t>assitance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</a:t>
            </a:r>
            <a:r>
              <a:rPr lang="de-DE" sz="1800" dirty="0" err="1" smtClean="0"/>
              <a:t>call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LLRF expert (5588)</a:t>
            </a:r>
          </a:p>
        </p:txBody>
      </p:sp>
    </p:spTree>
    <p:extLst>
      <p:ext uri="{BB962C8B-B14F-4D97-AF65-F5344CB8AC3E}">
        <p14:creationId xmlns:p14="http://schemas.microsoft.com/office/powerpoint/2010/main" val="40894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Questions</a:t>
            </a:r>
            <a:r>
              <a:rPr lang="de-DE" dirty="0"/>
              <a:t>?</a:t>
            </a:r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very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!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</a:p>
        </p:txBody>
      </p:sp>
      <p:pic>
        <p:nvPicPr>
          <p:cNvPr id="10" name="Picture 2" descr="C:\Users\momet\Documents\DESY\Presentations\Presentation LLRF Operation and performance of the European XFEL LLRF 20171016\File 11.10.17, 17 31 1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 b="17732"/>
          <a:stretch/>
        </p:blipFill>
        <p:spPr bwMode="auto">
          <a:xfrm>
            <a:off x="613608" y="1656000"/>
            <a:ext cx="7938194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85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involved</a:t>
            </a:r>
            <a:r>
              <a:rPr lang="de-DE" dirty="0" smtClean="0"/>
              <a:t>?</a:t>
            </a:r>
          </a:p>
          <a:p>
            <a:pPr lvl="1"/>
            <a:r>
              <a:rPr lang="de-DE" dirty="0"/>
              <a:t>I</a:t>
            </a:r>
            <a:r>
              <a:rPr lang="de-DE" dirty="0" smtClean="0"/>
              <a:t>n </a:t>
            </a:r>
            <a:r>
              <a:rPr lang="de-DE" dirty="0" err="1" smtClean="0"/>
              <a:t>every</a:t>
            </a:r>
            <a:r>
              <a:rPr lang="de-DE" dirty="0" smtClean="0"/>
              <a:t> RF </a:t>
            </a:r>
            <a:r>
              <a:rPr lang="de-DE" dirty="0" err="1" smtClean="0"/>
              <a:t>station</a:t>
            </a:r>
            <a:endParaRPr lang="de-DE" dirty="0"/>
          </a:p>
          <a:p>
            <a:pPr lvl="1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/>
              <a:t>now</a:t>
            </a:r>
            <a:r>
              <a:rPr lang="de-DE" dirty="0"/>
              <a:t> 28 LLRF </a:t>
            </a:r>
            <a:r>
              <a:rPr lang="de-DE" dirty="0" err="1" smtClean="0"/>
              <a:t>systems</a:t>
            </a:r>
            <a:endParaRPr lang="de-DE" dirty="0" smtClean="0"/>
          </a:p>
          <a:p>
            <a:pPr lvl="1"/>
            <a:r>
              <a:rPr lang="de-DE" dirty="0" smtClean="0"/>
              <a:t>More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injector</a:t>
            </a:r>
            <a:r>
              <a:rPr lang="de-DE" dirty="0"/>
              <a:t> 2</a:t>
            </a:r>
          </a:p>
          <a:p>
            <a:pPr lvl="1"/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" name="Picture 2" descr="C:\Users\momet\Documents\DESY\Conferences and Workshops\2017 SRF Lanzhou\Proceeding\XFELlay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51356"/>
            <a:ext cx="9227431" cy="170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4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LLRF Station </a:t>
            </a:r>
            <a:r>
              <a:rPr lang="de-DE" dirty="0" err="1" smtClean="0"/>
              <a:t>Overview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9" y="1368831"/>
            <a:ext cx="9103863" cy="427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4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RF </a:t>
            </a:r>
            <a:r>
              <a:rPr lang="de-DE" dirty="0" err="1" smtClean="0"/>
              <a:t>Stations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r>
              <a:rPr lang="de-DE" dirty="0" smtClean="0"/>
              <a:t> 1</a:t>
            </a:r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37" y="4515955"/>
            <a:ext cx="1249279" cy="23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 descr="C:\Users\momet\Documents\DESY\Presentations\Presentation LLRF Operator Training for XFEL\Inj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" y="1787551"/>
            <a:ext cx="9094615" cy="407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16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LLRF System Description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XTL RF </a:t>
            </a:r>
            <a:r>
              <a:rPr lang="de-DE" dirty="0" err="1" smtClean="0"/>
              <a:t>station</a:t>
            </a:r>
            <a:r>
              <a:rPr lang="de-DE" dirty="0" smtClean="0"/>
              <a:t>: semi-</a:t>
            </a:r>
            <a:r>
              <a:rPr lang="de-DE" dirty="0" err="1" smtClean="0"/>
              <a:t>distributed</a:t>
            </a:r>
            <a:r>
              <a:rPr lang="de-DE" dirty="0" smtClean="0"/>
              <a:t> LLRF </a:t>
            </a:r>
            <a:r>
              <a:rPr lang="de-DE" dirty="0" err="1" smtClean="0"/>
              <a:t>system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1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703" y="3048073"/>
            <a:ext cx="5863544" cy="312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0" y="1339703"/>
            <a:ext cx="8926741" cy="16226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7787" y="3089282"/>
            <a:ext cx="16937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DCM</a:t>
            </a:r>
          </a:p>
          <a:p>
            <a:r>
              <a:rPr lang="en-US" sz="1200" dirty="0" smtClean="0"/>
              <a:t>Drift Compensation Module</a:t>
            </a:r>
          </a:p>
          <a:p>
            <a:endParaRPr lang="en-US" sz="1200" dirty="0"/>
          </a:p>
          <a:p>
            <a:r>
              <a:rPr lang="en-US" sz="1200" b="1" dirty="0" smtClean="0"/>
              <a:t>REFM</a:t>
            </a:r>
          </a:p>
          <a:p>
            <a:r>
              <a:rPr lang="en-US" sz="1200" dirty="0" smtClean="0"/>
              <a:t>RF Reference Module</a:t>
            </a:r>
          </a:p>
          <a:p>
            <a:endParaRPr lang="en-US" sz="1200" dirty="0"/>
          </a:p>
          <a:p>
            <a:r>
              <a:rPr lang="en-US" sz="1200" b="1" dirty="0" smtClean="0"/>
              <a:t>LOGM</a:t>
            </a:r>
          </a:p>
          <a:p>
            <a:r>
              <a:rPr lang="en-US" sz="1200" dirty="0" smtClean="0"/>
              <a:t>Local Oscillator Generation Module</a:t>
            </a:r>
          </a:p>
          <a:p>
            <a:endParaRPr lang="en-US" sz="1200" dirty="0"/>
          </a:p>
          <a:p>
            <a:r>
              <a:rPr lang="en-US" sz="1200" b="1" dirty="0" smtClean="0"/>
              <a:t>PSM</a:t>
            </a:r>
          </a:p>
          <a:p>
            <a:r>
              <a:rPr lang="en-US" sz="1200" dirty="0" smtClean="0"/>
              <a:t>Power Supply Module</a:t>
            </a:r>
          </a:p>
          <a:p>
            <a:endParaRPr lang="en-US" sz="1200" dirty="0"/>
          </a:p>
          <a:p>
            <a:r>
              <a:rPr lang="en-US" sz="1200" b="1" dirty="0" smtClean="0"/>
              <a:t>PZ16M</a:t>
            </a:r>
          </a:p>
          <a:p>
            <a:r>
              <a:rPr lang="en-US" sz="1200" dirty="0" smtClean="0"/>
              <a:t>Piezo Driver Module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2720341" y="4907756"/>
            <a:ext cx="89534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824991" y="4914899"/>
            <a:ext cx="89534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723097" y="4907756"/>
            <a:ext cx="89534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827747" y="4914899"/>
            <a:ext cx="89534" cy="95250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2007394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624138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003006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5619750" y="4533900"/>
            <a:ext cx="0" cy="35480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78344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let‘s</a:t>
            </a:r>
            <a:r>
              <a:rPr lang="de-DE" dirty="0" smtClean="0"/>
              <a:t> </a:t>
            </a:r>
            <a:r>
              <a:rPr lang="de-DE" dirty="0" err="1" smtClean="0"/>
              <a:t>focus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injector</a:t>
            </a:r>
            <a:endParaRPr lang="de-DE" dirty="0" smtClean="0"/>
          </a:p>
          <a:p>
            <a:r>
              <a:rPr lang="de-DE" dirty="0" smtClean="0"/>
              <a:t>Tasks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XFEL </a:t>
            </a:r>
            <a:r>
              <a:rPr lang="de-DE" dirty="0" err="1" smtClean="0"/>
              <a:t>operator</a:t>
            </a:r>
            <a:r>
              <a:rPr lang="de-DE" dirty="0" smtClean="0"/>
              <a:t>:</a:t>
            </a:r>
          </a:p>
          <a:p>
            <a:pPr lvl="1"/>
            <a:r>
              <a:rPr lang="de-DE" dirty="0" smtClean="0"/>
              <a:t>Turn on an RF </a:t>
            </a:r>
            <a:r>
              <a:rPr lang="de-DE" dirty="0" err="1" smtClean="0"/>
              <a:t>station</a:t>
            </a:r>
            <a:endParaRPr lang="de-DE" dirty="0" smtClean="0"/>
          </a:p>
          <a:p>
            <a:pPr lvl="1"/>
            <a:r>
              <a:rPr lang="de-DE" dirty="0" err="1" smtClean="0"/>
              <a:t>Adjust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vector-sum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endParaRPr lang="de-DE" dirty="0" smtClean="0"/>
          </a:p>
          <a:p>
            <a:pPr lvl="1"/>
            <a:r>
              <a:rPr lang="de-DE" dirty="0" err="1" smtClean="0"/>
              <a:t>Adjust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vector-sum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 smtClean="0"/>
          </a:p>
          <a:p>
            <a:pPr lvl="1"/>
            <a:r>
              <a:rPr lang="de-DE" dirty="0" smtClean="0"/>
              <a:t>Tune </a:t>
            </a:r>
            <a:r>
              <a:rPr lang="de-DE" dirty="0" err="1" smtClean="0"/>
              <a:t>cavities</a:t>
            </a:r>
            <a:r>
              <a:rPr lang="de-DE" dirty="0" smtClean="0"/>
              <a:t>, </a:t>
            </a:r>
            <a:r>
              <a:rPr lang="de-DE" dirty="0" err="1" smtClean="0"/>
              <a:t>if</a:t>
            </a:r>
            <a:r>
              <a:rPr lang="de-DE" dirty="0"/>
              <a:t> </a:t>
            </a:r>
            <a:r>
              <a:rPr lang="de-DE" dirty="0" err="1" smtClean="0"/>
              <a:t>necessary</a:t>
            </a:r>
            <a:endParaRPr lang="de-DE" dirty="0" smtClean="0"/>
          </a:p>
          <a:p>
            <a:pPr lvl="1"/>
            <a:r>
              <a:rPr lang="de-DE" dirty="0" err="1" smtClean="0"/>
              <a:t>Adjust</a:t>
            </a:r>
            <a:r>
              <a:rPr lang="de-DE" dirty="0" smtClean="0"/>
              <a:t> </a:t>
            </a:r>
            <a:r>
              <a:rPr lang="de-DE" dirty="0" err="1" smtClean="0"/>
              <a:t>output</a:t>
            </a:r>
            <a:r>
              <a:rPr lang="de-DE" dirty="0" smtClean="0"/>
              <a:t> </a:t>
            </a:r>
            <a:r>
              <a:rPr lang="de-DE" dirty="0" err="1" smtClean="0"/>
              <a:t>vector</a:t>
            </a:r>
            <a:r>
              <a:rPr lang="de-DE" dirty="0" smtClean="0"/>
              <a:t> </a:t>
            </a:r>
            <a:r>
              <a:rPr lang="de-DE" dirty="0" err="1" smtClean="0"/>
              <a:t>correction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ratio</a:t>
            </a:r>
            <a:r>
              <a:rPr lang="de-DE" dirty="0" smtClean="0"/>
              <a:t>,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necessary</a:t>
            </a:r>
            <a:endParaRPr lang="de-DE" dirty="0" smtClean="0"/>
          </a:p>
          <a:p>
            <a:pPr lvl="1"/>
            <a:r>
              <a:rPr lang="de-DE" dirty="0" smtClean="0"/>
              <a:t>Set a </a:t>
            </a:r>
            <a:r>
              <a:rPr lang="de-DE" dirty="0" err="1" smtClean="0"/>
              <a:t>certain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on-</a:t>
            </a:r>
            <a:r>
              <a:rPr lang="de-DE" dirty="0" err="1" smtClean="0"/>
              <a:t>crest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endParaRPr lang="de-DE" dirty="0" smtClean="0"/>
          </a:p>
          <a:p>
            <a:pPr lvl="1"/>
            <a:r>
              <a:rPr lang="de-DE" dirty="0" smtClean="0"/>
              <a:t>Turn off an RF </a:t>
            </a:r>
            <a:r>
              <a:rPr lang="de-DE" dirty="0" err="1" smtClean="0"/>
              <a:t>station</a:t>
            </a:r>
            <a:endParaRPr lang="de-DE" dirty="0"/>
          </a:p>
          <a:p>
            <a:endParaRPr lang="de-DE" dirty="0"/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78836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0" y="2469856"/>
            <a:ext cx="4927572" cy="389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smtClean="0"/>
              <a:t>an </a:t>
            </a:r>
            <a:r>
              <a:rPr lang="de-DE" dirty="0" err="1" smtClean="0"/>
              <a:t>operator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know</a:t>
            </a:r>
            <a:endParaRPr lang="de-DE" dirty="0"/>
          </a:p>
        </p:txBody>
      </p:sp>
      <p:sp>
        <p:nvSpPr>
          <p:cNvPr id="44134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Where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find </a:t>
            </a:r>
            <a:r>
              <a:rPr lang="de-DE" dirty="0" err="1" smtClean="0"/>
              <a:t>the</a:t>
            </a:r>
            <a:r>
              <a:rPr lang="de-DE" dirty="0" smtClean="0"/>
              <a:t> LLRF </a:t>
            </a:r>
            <a:r>
              <a:rPr lang="de-DE" dirty="0" err="1" smtClean="0"/>
              <a:t>panels</a:t>
            </a:r>
            <a:endParaRPr lang="de-DE" dirty="0" smtClean="0"/>
          </a:p>
          <a:p>
            <a:endParaRPr lang="de-DE" dirty="0"/>
          </a:p>
          <a:p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4" y="1516102"/>
            <a:ext cx="4873098" cy="79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2598821" y="1966304"/>
            <a:ext cx="405636" cy="28188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193185" y="3177483"/>
            <a:ext cx="811272" cy="105075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004457" y="3494887"/>
            <a:ext cx="776968" cy="1214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798464" y="2248186"/>
            <a:ext cx="0" cy="92929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1395262" y="4035907"/>
            <a:ext cx="776968" cy="1214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781425" y="3806849"/>
            <a:ext cx="776968" cy="12146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2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-Vorlage_en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PPT-Vorlage_en</Template>
  <TotalTime>0</TotalTime>
  <Words>1194</Words>
  <Application>Microsoft Office PowerPoint</Application>
  <PresentationFormat>On-screen Show (4:3)</PresentationFormat>
  <Paragraphs>257</Paragraphs>
  <Slides>33</Slides>
  <Notes>32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PPT-Vorlage_en</vt:lpstr>
      <vt:lpstr>LLRF Operator Training for XFEL</vt:lpstr>
      <vt:lpstr>Contents</vt:lpstr>
      <vt:lpstr>Introduction</vt:lpstr>
      <vt:lpstr>Introduction</vt:lpstr>
      <vt:lpstr>LLRF Station Overview</vt:lpstr>
      <vt:lpstr>Introduction</vt:lpstr>
      <vt:lpstr>LLRF System Description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What an operator should know</vt:lpstr>
      <vt:lpstr>Expert Only Features</vt:lpstr>
      <vt:lpstr>Expert Only Features</vt:lpstr>
      <vt:lpstr>Exceptional cases and how to react</vt:lpstr>
      <vt:lpstr>Exceptional cases and how to react</vt:lpstr>
      <vt:lpstr>Exceptional cases and how to react</vt:lpstr>
      <vt:lpstr>Exceptional cases and how to react</vt:lpstr>
      <vt:lpstr>Exceptional cases and how to react</vt:lpstr>
      <vt:lpstr>Comments &amp; Summary</vt:lpstr>
      <vt:lpstr>Questions?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Omet, Mathieu</dc:creator>
  <cp:lastModifiedBy>Omet, Mathieu</cp:lastModifiedBy>
  <cp:revision>187</cp:revision>
  <dcterms:created xsi:type="dcterms:W3CDTF">2014-11-12T15:15:56Z</dcterms:created>
  <dcterms:modified xsi:type="dcterms:W3CDTF">2018-02-26T12:54:57Z</dcterms:modified>
</cp:coreProperties>
</file>