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xlsx" ContentType="application/vnd.openxmlformats-officedocument.spreadsheetml.sheet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6.xml" ContentType="application/vnd.openxmlformats-officedocument.theme+xml"/>
  <Override PartName="/ppt/slideLayouts/slideLayout9.xml" ContentType="application/vnd.openxmlformats-officedocument.presentationml.slideLayout+xml"/>
  <Override PartName="/ppt/theme/theme7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8.xml" ContentType="application/vnd.openxmlformats-officedocument.theme+xml"/>
  <Override PartName="/ppt/slideLayouts/slideLayout12.xml" ContentType="application/vnd.openxmlformats-officedocument.presentationml.slideLayout+xml"/>
  <Override PartName="/ppt/theme/theme9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10.xml" ContentType="application/vnd.openxmlformats-officedocument.theme+xml"/>
  <Override PartName="/ppt/slideLayouts/slideLayout15.xml" ContentType="application/vnd.openxmlformats-officedocument.presentationml.slideLayout+xml"/>
  <Override PartName="/ppt/theme/theme11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12.xml" ContentType="application/vnd.openxmlformats-officedocument.theme+xml"/>
  <Override PartName="/ppt/slideLayouts/slideLayout18.xml" ContentType="application/vnd.openxmlformats-officedocument.presentationml.slideLayout+xml"/>
  <Override PartName="/ppt/theme/theme1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14.xml" ContentType="application/vnd.openxmlformats-officedocument.theme+xml"/>
  <Override PartName="/ppt/slideLayouts/slideLayout21.xml" ContentType="application/vnd.openxmlformats-officedocument.presentationml.slideLayout+xml"/>
  <Override PartName="/ppt/theme/theme15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  <p:sldMasterId id="2147483650" r:id="rId2"/>
    <p:sldMasterId id="2147483652" r:id="rId3"/>
    <p:sldMasterId id="2147483654" r:id="rId4"/>
    <p:sldMasterId id="2147483658" r:id="rId5"/>
    <p:sldMasterId id="2147483670" r:id="rId6"/>
    <p:sldMasterId id="2147483660" r:id="rId7"/>
    <p:sldMasterId id="2147483673" r:id="rId8"/>
    <p:sldMasterId id="2147483662" r:id="rId9"/>
    <p:sldMasterId id="2147483676" r:id="rId10"/>
    <p:sldMasterId id="2147483668" r:id="rId11"/>
    <p:sldMasterId id="2147483679" r:id="rId12"/>
    <p:sldMasterId id="2147483664" r:id="rId13"/>
    <p:sldMasterId id="2147483682" r:id="rId14"/>
    <p:sldMasterId id="2147483666" r:id="rId15"/>
    <p:sldMasterId id="2147483685" r:id="rId16"/>
  </p:sldMasterIdLst>
  <p:notesMasterIdLst>
    <p:notesMasterId r:id="rId23"/>
  </p:notesMasterIdLst>
  <p:sldIdLst>
    <p:sldId id="349" r:id="rId17"/>
    <p:sldId id="350" r:id="rId18"/>
    <p:sldId id="352" r:id="rId19"/>
    <p:sldId id="353" r:id="rId20"/>
    <p:sldId id="333" r:id="rId21"/>
    <p:sldId id="355" r:id="rId22"/>
  </p:sldIdLst>
  <p:sldSz cx="9144000" cy="5143500" type="screen16x9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82">
          <p15:clr>
            <a:srgbClr val="A4A3A4"/>
          </p15:clr>
        </p15:guide>
        <p15:guide id="2" orient="horz" pos="855">
          <p15:clr>
            <a:srgbClr val="A4A3A4"/>
          </p15:clr>
        </p15:guide>
        <p15:guide id="3" orient="horz" pos="826">
          <p15:clr>
            <a:srgbClr val="A4A3A4"/>
          </p15:clr>
        </p15:guide>
        <p15:guide id="4" pos="226">
          <p15:clr>
            <a:srgbClr val="A4A3A4"/>
          </p15:clr>
        </p15:guide>
        <p15:guide id="5" pos="5534">
          <p15:clr>
            <a:srgbClr val="A4A3A4"/>
          </p15:clr>
        </p15:guide>
        <p15:guide id="6" pos="2812">
          <p15:clr>
            <a:srgbClr val="A4A3A4"/>
          </p15:clr>
        </p15:guide>
        <p15:guide id="7" pos="2948">
          <p15:clr>
            <a:srgbClr val="A4A3A4"/>
          </p15:clr>
        </p15:guide>
        <p15:guide id="8" pos="1435">
          <p15:clr>
            <a:srgbClr val="A4A3A4"/>
          </p15:clr>
        </p15:guide>
        <p15:guide id="9" pos="4325">
          <p15:clr>
            <a:srgbClr val="A4A3A4"/>
          </p15:clr>
        </p15:guide>
        <p15:guide id="10" pos="4173">
          <p15:clr>
            <a:srgbClr val="A4A3A4"/>
          </p15:clr>
        </p15:guide>
        <p15:guide id="11" pos="15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F6FE"/>
    <a:srgbClr val="005EA4"/>
    <a:srgbClr val="AC0000"/>
    <a:srgbClr val="EEFAFF"/>
    <a:srgbClr val="BAE9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50000"/>
    <p:restoredTop sz="86510" autoAdjust="0"/>
  </p:normalViewPr>
  <p:slideViewPr>
    <p:cSldViewPr snapToObjects="1" showGuides="1">
      <p:cViewPr varScale="1">
        <p:scale>
          <a:sx n="254" d="100"/>
          <a:sy n="254" d="100"/>
        </p:scale>
        <p:origin x="2208" y="176"/>
      </p:cViewPr>
      <p:guideLst>
        <p:guide orient="horz" pos="2982"/>
        <p:guide orient="horz" pos="855"/>
        <p:guide orient="horz" pos="826"/>
        <p:guide pos="226"/>
        <p:guide pos="5534"/>
        <p:guide pos="2812"/>
        <p:guide pos="2948"/>
        <p:guide pos="1435"/>
        <p:guide pos="4325"/>
        <p:guide pos="4173"/>
        <p:guide pos="15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712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9.xml"/><Relationship Id="rId20" Type="http://schemas.openxmlformats.org/officeDocument/2006/relationships/slide" Target="slides/slide4.xml"/><Relationship Id="rId21" Type="http://schemas.openxmlformats.org/officeDocument/2006/relationships/slide" Target="slides/slide5.xml"/><Relationship Id="rId22" Type="http://schemas.openxmlformats.org/officeDocument/2006/relationships/slide" Target="slides/slide6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" Target="slides/slide1.xml"/><Relationship Id="rId18" Type="http://schemas.openxmlformats.org/officeDocument/2006/relationships/slide" Target="slides/slide2.xml"/><Relationship Id="rId19" Type="http://schemas.openxmlformats.org/officeDocument/2006/relationships/slide" Target="slides/slide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FTE</c:v>
                </c:pt>
              </c:strCache>
            </c:strRef>
          </c:tx>
          <c:dPt>
            <c:idx val="1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Pt>
            <c:idx val="2"/>
            <c:bubble3D val="0"/>
            <c:spPr>
              <a:solidFill>
                <a:schemeClr val="accent3"/>
              </a:solidFill>
            </c:spPr>
          </c:dPt>
          <c:cat>
            <c:strRef>
              <c:f>Tabelle1!$A$2:$A$5</c:f>
              <c:strCache>
                <c:ptCount val="4"/>
                <c:pt idx="0">
                  <c:v>PETRA III</c:v>
                </c:pt>
                <c:pt idx="1">
                  <c:v>FLASH</c:v>
                </c:pt>
                <c:pt idx="2">
                  <c:v>Photon Science</c:v>
                </c:pt>
                <c:pt idx="3">
                  <c:v>Infrastructure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124.5</c:v>
                </c:pt>
                <c:pt idx="1">
                  <c:v>50.0</c:v>
                </c:pt>
                <c:pt idx="2">
                  <c:v>151.0</c:v>
                </c:pt>
                <c:pt idx="3">
                  <c:v>188.0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3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0.41271</cdr:x>
      <cdr:y>0.69352</cdr:y>
    </cdr:from>
    <cdr:to>
      <cdr:x>0.62499</cdr:x>
      <cdr:y>0.9173</cdr:y>
    </cdr:to>
    <cdr:sp macro="" textlink="">
      <cdr:nvSpPr>
        <cdr:cNvPr id="2" name="Textfeld 46"/>
        <cdr:cNvSpPr txBox="1"/>
      </cdr:nvSpPr>
      <cdr:spPr>
        <a:xfrm xmlns:a="http://schemas.openxmlformats.org/drawingml/2006/main">
          <a:off x="1926620" y="1955338"/>
          <a:ext cx="990962" cy="63093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de-DE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de-DE" sz="1400" b="1" dirty="0" smtClean="0">
              <a:solidFill>
                <a:srgbClr val="005EA4"/>
              </a:solidFill>
            </a:rPr>
            <a:t>Research</a:t>
          </a:r>
        </a:p>
        <a:p xmlns:a="http://schemas.openxmlformats.org/drawingml/2006/main">
          <a:pPr algn="l"/>
          <a:r>
            <a:rPr lang="de-DE" sz="1050" dirty="0" smtClean="0">
              <a:solidFill>
                <a:srgbClr val="005EA4"/>
              </a:solidFill>
            </a:rPr>
            <a:t>151</a:t>
          </a:r>
          <a:r>
            <a:rPr lang="de-DE" sz="1050" baseline="30000" dirty="0" smtClean="0">
              <a:solidFill>
                <a:srgbClr val="005EA4"/>
              </a:solidFill>
            </a:rPr>
            <a:t>*</a:t>
          </a:r>
          <a:endParaRPr lang="de-DE" sz="1050" dirty="0" smtClean="0">
            <a:solidFill>
              <a:srgbClr val="005EA4"/>
            </a:solidFill>
          </a:endParaRPr>
        </a:p>
        <a:p xmlns:a="http://schemas.openxmlformats.org/drawingml/2006/main">
          <a:pPr algn="l"/>
          <a:r>
            <a:rPr lang="de-DE" sz="1050" dirty="0" smtClean="0">
              <a:solidFill>
                <a:srgbClr val="005EA4"/>
              </a:solidFill>
            </a:rPr>
            <a:t>LK I</a:t>
          </a:r>
        </a:p>
      </cdr:txBody>
    </cdr:sp>
  </cdr:relSizeAnchor>
  <cdr:relSizeAnchor xmlns:cdr="http://schemas.openxmlformats.org/drawingml/2006/chartDrawing">
    <cdr:from>
      <cdr:x>0.26071</cdr:x>
      <cdr:y>0.15913</cdr:y>
    </cdr:from>
    <cdr:to>
      <cdr:x>0.46647</cdr:x>
      <cdr:y>0.45932</cdr:y>
    </cdr:to>
    <cdr:sp macro="" textlink="">
      <cdr:nvSpPr>
        <cdr:cNvPr id="3" name="Textfeld 46"/>
        <cdr:cNvSpPr txBox="1"/>
      </cdr:nvSpPr>
      <cdr:spPr>
        <a:xfrm xmlns:a="http://schemas.openxmlformats.org/drawingml/2006/main">
          <a:off x="1217038" y="448645"/>
          <a:ext cx="960525" cy="84636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de-DE" sz="1400" b="1" dirty="0" smtClean="0">
              <a:solidFill>
                <a:schemeClr val="bg1"/>
              </a:solidFill>
            </a:rPr>
            <a:t>   </a:t>
          </a:r>
          <a:r>
            <a:rPr lang="de-DE" sz="1400" b="1" dirty="0" err="1" smtClean="0">
              <a:solidFill>
                <a:schemeClr val="bg1"/>
              </a:solidFill>
            </a:rPr>
            <a:t>Infra</a:t>
          </a:r>
          <a:r>
            <a:rPr lang="de-DE" sz="1400" b="1" dirty="0" smtClean="0">
              <a:solidFill>
                <a:schemeClr val="bg1"/>
              </a:solidFill>
            </a:rPr>
            <a:t>-</a:t>
          </a:r>
        </a:p>
        <a:p xmlns:a="http://schemas.openxmlformats.org/drawingml/2006/main">
          <a:pPr algn="l"/>
          <a:r>
            <a:rPr lang="de-DE" sz="1400" b="1" dirty="0" err="1" smtClean="0">
              <a:solidFill>
                <a:schemeClr val="bg1"/>
              </a:solidFill>
            </a:rPr>
            <a:t>structure</a:t>
          </a:r>
          <a:endParaRPr lang="de-DE" sz="1400" b="1" dirty="0" smtClean="0">
            <a:solidFill>
              <a:schemeClr val="bg1"/>
            </a:solidFill>
          </a:endParaRPr>
        </a:p>
        <a:p xmlns:a="http://schemas.openxmlformats.org/drawingml/2006/main">
          <a:pPr algn="l"/>
          <a:r>
            <a:rPr lang="de-DE" sz="1050" dirty="0" smtClean="0">
              <a:solidFill>
                <a:schemeClr val="bg1"/>
              </a:solidFill>
            </a:rPr>
            <a:t> 188</a:t>
          </a:r>
        </a:p>
        <a:p xmlns:a="http://schemas.openxmlformats.org/drawingml/2006/main">
          <a:pPr algn="l"/>
          <a:r>
            <a:rPr lang="de-DE" sz="1050" dirty="0" smtClean="0">
              <a:solidFill>
                <a:schemeClr val="bg1"/>
              </a:solidFill>
            </a:rPr>
            <a:t>  IK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6A6037-A285-4C9E-B04C-6DCA60BD155D}" type="datetimeFigureOut">
              <a:rPr lang="de-DE" smtClean="0"/>
              <a:t>12.01.18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01BAFD-BDF1-4073-A261-64C06A00B82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5895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7023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Alternative</a:t>
            </a:r>
            <a:r>
              <a:rPr lang="en-US" baseline="0" dirty="0" smtClean="0"/>
              <a:t> 1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FS hat </a:t>
            </a:r>
            <a:r>
              <a:rPr lang="en-US" dirty="0" err="1" smtClean="0"/>
              <a:t>auch</a:t>
            </a:r>
            <a:r>
              <a:rPr lang="en-US" dirty="0" smtClean="0"/>
              <a:t> </a:t>
            </a:r>
            <a:r>
              <a:rPr lang="en-US" dirty="0" err="1" smtClean="0"/>
              <a:t>signifikante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Beiträge</a:t>
            </a:r>
            <a:r>
              <a:rPr lang="en-US" baseline="0" dirty="0" smtClean="0"/>
              <a:t> in MT, </a:t>
            </a:r>
            <a:r>
              <a:rPr lang="en-US" baseline="0" dirty="0" err="1" smtClean="0"/>
              <a:t>wenn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wir</a:t>
            </a:r>
            <a:r>
              <a:rPr lang="en-US" baseline="0" dirty="0" smtClean="0"/>
              <a:t> ‘one-Lab’ </a:t>
            </a:r>
            <a:r>
              <a:rPr lang="en-US" baseline="0" dirty="0" err="1" smtClean="0"/>
              <a:t>ernst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nehmen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sollten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wir</a:t>
            </a:r>
            <a:r>
              <a:rPr lang="en-US" baseline="0" dirty="0" smtClean="0"/>
              <a:t> das </a:t>
            </a:r>
            <a:r>
              <a:rPr lang="en-US" baseline="0" dirty="0" err="1" smtClean="0"/>
              <a:t>hier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auch</a:t>
            </a:r>
            <a:r>
              <a:rPr lang="en-US" baseline="0" dirty="0" smtClean="0"/>
              <a:t> so </a:t>
            </a:r>
            <a:r>
              <a:rPr lang="en-US" baseline="0" dirty="0" err="1" smtClean="0"/>
              <a:t>darstellen</a:t>
            </a:r>
            <a:r>
              <a:rPr lang="en-US" baseline="0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Die Research Units / Competence Teams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sind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unserer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Auffassung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doch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nicht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nur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für</a:t>
            </a:r>
            <a:r>
              <a:rPr lang="en-US" baseline="0" dirty="0" smtClean="0"/>
              <a:t> die Helmholtz </a:t>
            </a:r>
            <a:r>
              <a:rPr lang="en-US" baseline="0" dirty="0" err="1" smtClean="0"/>
              <a:t>Begutachtung</a:t>
            </a:r>
            <a:r>
              <a:rPr lang="en-US" baseline="0" dirty="0" smtClean="0"/>
              <a:t>, das </a:t>
            </a:r>
            <a:r>
              <a:rPr lang="en-US" baseline="0" dirty="0" err="1" smtClean="0"/>
              <a:t>klingt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aber</a:t>
            </a:r>
            <a:r>
              <a:rPr lang="en-US" baseline="0" dirty="0" smtClean="0"/>
              <a:t> so </a:t>
            </a:r>
            <a:r>
              <a:rPr lang="mr-IN" baseline="0" dirty="0" smtClean="0"/>
              <a:t>…</a:t>
            </a:r>
            <a:r>
              <a:rPr lang="en-US" baseline="0" dirty="0" smtClean="0"/>
              <a:t>  </a:t>
            </a:r>
          </a:p>
          <a:p>
            <a:endParaRPr lang="en-US" baseline="0" dirty="0" smtClean="0"/>
          </a:p>
          <a:p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ist</a:t>
            </a:r>
            <a:r>
              <a:rPr lang="en-US" dirty="0" smtClean="0"/>
              <a:t> </a:t>
            </a:r>
            <a:r>
              <a:rPr lang="en-US" dirty="0" err="1" smtClean="0"/>
              <a:t>auch</a:t>
            </a:r>
            <a:r>
              <a:rPr lang="en-US" dirty="0" smtClean="0"/>
              <a:t> </a:t>
            </a:r>
            <a:r>
              <a:rPr lang="en-US" dirty="0" err="1" smtClean="0"/>
              <a:t>nicht</a:t>
            </a:r>
            <a:r>
              <a:rPr lang="en-US" dirty="0" smtClean="0"/>
              <a:t> </a:t>
            </a:r>
            <a:r>
              <a:rPr lang="en-US" dirty="0" err="1" smtClean="0"/>
              <a:t>mehr</a:t>
            </a:r>
            <a:r>
              <a:rPr lang="en-US" dirty="0" smtClean="0"/>
              <a:t> </a:t>
            </a:r>
            <a:r>
              <a:rPr lang="en-US" dirty="0" err="1" smtClean="0"/>
              <a:t>nur</a:t>
            </a:r>
            <a:r>
              <a:rPr lang="en-US" dirty="0" smtClean="0"/>
              <a:t> die Helmholtz-</a:t>
            </a:r>
            <a:r>
              <a:rPr lang="en-US" dirty="0" err="1" smtClean="0"/>
              <a:t>Sicht</a:t>
            </a:r>
            <a:r>
              <a:rPr lang="en-US" baseline="0" smtClean="0"/>
              <a:t> 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7718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3584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19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285200"/>
            <a:ext cx="5868000" cy="69968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200" b="1" cap="all" baseline="0"/>
            </a:lvl1pPr>
          </a:lstStyle>
          <a:p>
            <a:r>
              <a:rPr lang="de-DE" dirty="0" smtClean="0"/>
              <a:t>Präsentationstitel</a:t>
            </a:r>
            <a:br>
              <a:rPr lang="de-DE" dirty="0" smtClean="0"/>
            </a:br>
            <a:r>
              <a:rPr lang="de-DE" dirty="0" smtClean="0"/>
              <a:t>Auch zweizeilig möglich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2113200"/>
            <a:ext cx="5868000" cy="69256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Eventuelle Subheadline,</a:t>
            </a:r>
          </a:p>
          <a:p>
            <a:r>
              <a:rPr lang="de-DE" dirty="0" smtClean="0"/>
              <a:t>ebenfalls zweizeilig möglich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549977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_Erde und Umw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75" y="1311275"/>
            <a:ext cx="4105275" cy="34226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50" y="1311275"/>
            <a:ext cx="4092575" cy="34226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4721303"/>
      </p:ext>
    </p:extLst>
  </p:cSld>
  <p:clrMapOvr>
    <a:masterClrMapping/>
  </p:clrMapOvr>
  <p:transition spd="slow">
    <p:fade/>
  </p:transition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hspaltig_Erde und Umw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360001" y="1311275"/>
            <a:ext cx="6264638" cy="126047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7"/>
          </p:nvPr>
        </p:nvSpPr>
        <p:spPr>
          <a:xfrm>
            <a:off x="358775" y="2879999"/>
            <a:ext cx="4105275" cy="1853925"/>
          </a:xfrm>
        </p:spPr>
        <p:txBody>
          <a:bodyPr/>
          <a:lstStyle/>
          <a:p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8"/>
          </p:nvPr>
        </p:nvSpPr>
        <p:spPr>
          <a:xfrm>
            <a:off x="4679950" y="2879725"/>
            <a:ext cx="4105275" cy="1854200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358775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 smtClean="0"/>
              <a:t>Bildunterschrift</a:t>
            </a:r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4679949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 smtClean="0"/>
              <a:t>Bildunterschrift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17987861"/>
      </p:ext>
    </p:extLst>
  </p:cSld>
  <p:clrMapOvr>
    <a:masterClrMapping/>
  </p:clrMapOvr>
  <p:transition spd="slow">
    <p:fade/>
  </p:transition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Gesundh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999" y="219600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200" b="1" cap="all" baseline="0">
                <a:solidFill>
                  <a:schemeClr val="accent1"/>
                </a:solidFill>
              </a:defRPr>
            </a:lvl1pPr>
          </a:lstStyle>
          <a:p>
            <a:r>
              <a:rPr lang="de-DE" dirty="0" smtClean="0"/>
              <a:t>Zwischentitel grafisch, Insgesamt Zweizeilig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1437241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_Gesundh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75" y="1311275"/>
            <a:ext cx="4105275" cy="34226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50" y="1311275"/>
            <a:ext cx="4092575" cy="34226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1057069"/>
      </p:ext>
    </p:extLst>
  </p:cSld>
  <p:clrMapOvr>
    <a:masterClrMapping/>
  </p:clrMapOvr>
  <p:transition spd="slow">
    <p:fade/>
  </p:transition>
  <p:hf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hspaltig_Gesundh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360001" y="1311275"/>
            <a:ext cx="6264638" cy="126047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7"/>
          </p:nvPr>
        </p:nvSpPr>
        <p:spPr>
          <a:xfrm>
            <a:off x="358775" y="2879999"/>
            <a:ext cx="4105275" cy="1853925"/>
          </a:xfrm>
        </p:spPr>
        <p:txBody>
          <a:bodyPr/>
          <a:lstStyle/>
          <a:p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8"/>
          </p:nvPr>
        </p:nvSpPr>
        <p:spPr>
          <a:xfrm>
            <a:off x="4679950" y="2879725"/>
            <a:ext cx="4105275" cy="1854200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358775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 smtClean="0"/>
              <a:t>Bildunterschrift</a:t>
            </a:r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4679949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 smtClean="0"/>
              <a:t>Bildunterschrift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66824625"/>
      </p:ext>
    </p:extLst>
  </p:cSld>
  <p:clrMapOvr>
    <a:masterClrMapping/>
  </p:clrMapOvr>
  <p:transition spd="slow">
    <p:fade/>
  </p:transition>
  <p:hf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719283" y="159482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200" b="1" cap="all" baseline="0">
                <a:solidFill>
                  <a:schemeClr val="accent1"/>
                </a:solidFill>
              </a:defRPr>
            </a:lvl1pPr>
          </a:lstStyle>
          <a:p>
            <a:r>
              <a:rPr lang="de-DE" dirty="0" smtClean="0"/>
              <a:t>Zwischentitel grafisch, Insgesamt Zweizeilig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2566106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_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20508" y="159482"/>
            <a:ext cx="8424000" cy="371930"/>
          </a:xfrm>
        </p:spPr>
        <p:txBody>
          <a:bodyPr/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pic>
        <p:nvPicPr>
          <p:cNvPr id="6" name="Picture 85" descr="dblue-white_ger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508" y="123479"/>
            <a:ext cx="432000" cy="437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4444662"/>
      </p:ext>
    </p:extLst>
  </p:cSld>
  <p:clrMapOvr>
    <a:masterClrMapping/>
  </p:clrMapOvr>
  <p:transition spd="slow">
    <p:fade/>
  </p:transition>
  <p:hf hdr="0" ft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hspaltig_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360001" y="1311275"/>
            <a:ext cx="6264638" cy="126047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7"/>
          </p:nvPr>
        </p:nvSpPr>
        <p:spPr>
          <a:xfrm>
            <a:off x="358775" y="2879999"/>
            <a:ext cx="4105275" cy="1853925"/>
          </a:xfrm>
        </p:spPr>
        <p:txBody>
          <a:bodyPr/>
          <a:lstStyle/>
          <a:p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8"/>
          </p:nvPr>
        </p:nvSpPr>
        <p:spPr>
          <a:xfrm>
            <a:off x="4679950" y="2879725"/>
            <a:ext cx="4105275" cy="1854200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358775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 smtClean="0"/>
              <a:t>Bildunterschrift</a:t>
            </a:r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4679949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 smtClean="0"/>
              <a:t>Bildunterschrift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9574400"/>
      </p:ext>
    </p:extLst>
  </p:cSld>
  <p:clrMapOvr>
    <a:masterClrMapping/>
  </p:clrMapOvr>
  <p:transition spd="slow">
    <p:fade/>
  </p:transition>
  <p:hf hdr="0" ft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Verkehr und Weltra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999" y="219600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200" b="1" cap="all" baseline="0">
                <a:solidFill>
                  <a:schemeClr val="accent1"/>
                </a:solidFill>
              </a:defRPr>
            </a:lvl1pPr>
          </a:lstStyle>
          <a:p>
            <a:r>
              <a:rPr lang="de-DE" dirty="0" smtClean="0"/>
              <a:t>Zwischentitel grafisch, Insgesamt Zweizeilig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9291659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_Verkehr und Weltra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75" y="1311275"/>
            <a:ext cx="4105275" cy="34226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50" y="1311275"/>
            <a:ext cx="4092575" cy="34226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5773660"/>
      </p:ext>
    </p:extLst>
  </p:cSld>
  <p:clrMapOvr>
    <a:masterClrMapping/>
  </p:clrMapOvr>
  <p:transition spd="slow">
    <p:fade/>
  </p:transition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Zwische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999" y="219600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200" b="1" cap="all" baseline="0">
                <a:solidFill>
                  <a:schemeClr val="accent1"/>
                </a:solidFill>
              </a:defRPr>
            </a:lvl1pPr>
          </a:lstStyle>
          <a:p>
            <a:r>
              <a:rPr lang="de-DE" dirty="0" smtClean="0"/>
              <a:t>Zwischentitel grafisch, Insgesamt Zweizeilig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691200"/>
            <a:ext cx="8424000" cy="2675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Entweder zweizeiliger Titel oder Titel und Subheadline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80236886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hspaltig_Verkehr und Weltra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360001" y="1311275"/>
            <a:ext cx="6264638" cy="126047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7"/>
          </p:nvPr>
        </p:nvSpPr>
        <p:spPr>
          <a:xfrm>
            <a:off x="358775" y="2879999"/>
            <a:ext cx="4105275" cy="1853925"/>
          </a:xfrm>
        </p:spPr>
        <p:txBody>
          <a:bodyPr/>
          <a:lstStyle/>
          <a:p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8"/>
          </p:nvPr>
        </p:nvSpPr>
        <p:spPr>
          <a:xfrm>
            <a:off x="4679950" y="2879725"/>
            <a:ext cx="4105275" cy="1854200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358775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 smtClean="0"/>
              <a:t>Bildunterschrift</a:t>
            </a:r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4679949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 smtClean="0"/>
              <a:t>Bildunterschrift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2752089"/>
      </p:ext>
    </p:extLst>
  </p:cSld>
  <p:clrMapOvr>
    <a:masterClrMapping/>
  </p:clrMapOvr>
  <p:transition spd="slow">
    <p:fade/>
  </p:transition>
  <p:hf hdr="0" ft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chlüsseltechnolog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999" y="219600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200" b="1" cap="all" baseline="0">
                <a:solidFill>
                  <a:schemeClr val="accent1"/>
                </a:solidFill>
              </a:defRPr>
            </a:lvl1pPr>
          </a:lstStyle>
          <a:p>
            <a:r>
              <a:rPr lang="de-DE" dirty="0" smtClean="0"/>
              <a:t>Zwischentitel grafisch, Insgesamt Zweizeilig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7815643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_Schlüsseltechnolog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75" y="1311275"/>
            <a:ext cx="4105275" cy="34226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50" y="1311275"/>
            <a:ext cx="4092575" cy="34226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0271058"/>
      </p:ext>
    </p:extLst>
  </p:cSld>
  <p:clrMapOvr>
    <a:masterClrMapping/>
  </p:clrMapOvr>
  <p:transition spd="slow">
    <p:fade/>
  </p:transition>
  <p:hf hdr="0" ft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hspaltig_Schlüsseltechnolog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360001" y="1311275"/>
            <a:ext cx="6264638" cy="126047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7"/>
          </p:nvPr>
        </p:nvSpPr>
        <p:spPr>
          <a:xfrm>
            <a:off x="358775" y="2879999"/>
            <a:ext cx="4105275" cy="1853925"/>
          </a:xfrm>
        </p:spPr>
        <p:txBody>
          <a:bodyPr/>
          <a:lstStyle/>
          <a:p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8"/>
          </p:nvPr>
        </p:nvSpPr>
        <p:spPr>
          <a:xfrm>
            <a:off x="4679950" y="2879725"/>
            <a:ext cx="4105275" cy="1854200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358775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 smtClean="0"/>
              <a:t>Bildunterschrift</a:t>
            </a:r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4679949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 smtClean="0"/>
              <a:t>Bildunterschrift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7974216"/>
      </p:ext>
    </p:extLst>
  </p:cSld>
  <p:clrMapOvr>
    <a:masterClrMapping/>
  </p:clrMapOvr>
  <p:transition spd="slow">
    <p:fade/>
  </p:transition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Zwischenfolie_Vari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999" y="219600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200" b="1" cap="all" baseline="0">
                <a:solidFill>
                  <a:schemeClr val="accent1"/>
                </a:solidFill>
              </a:defRPr>
            </a:lvl1pPr>
          </a:lstStyle>
          <a:p>
            <a:r>
              <a:rPr lang="de-DE" dirty="0" smtClean="0"/>
              <a:t>Zwischentitel grafisch, Insgesamt Zweizeilig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691200"/>
            <a:ext cx="8424000" cy="2675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Entweder zweizeiliger Titel oder Titel und Subheadline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8165925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75" y="1311275"/>
            <a:ext cx="4105275" cy="34226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50" y="1311275"/>
            <a:ext cx="4092575" cy="34226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4442642"/>
      </p:ext>
    </p:extLst>
  </p:cSld>
  <p:clrMapOvr>
    <a:masterClrMapping/>
  </p:clrMapOvr>
  <p:transition spd="slow">
    <p:fade/>
  </p:transition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h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360001" y="1311275"/>
            <a:ext cx="6264638" cy="126047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7"/>
          </p:nvPr>
        </p:nvSpPr>
        <p:spPr>
          <a:xfrm>
            <a:off x="358775" y="2879999"/>
            <a:ext cx="4105275" cy="1853925"/>
          </a:xfrm>
        </p:spPr>
        <p:txBody>
          <a:bodyPr/>
          <a:lstStyle/>
          <a:p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8"/>
          </p:nvPr>
        </p:nvSpPr>
        <p:spPr>
          <a:xfrm>
            <a:off x="4679950" y="2879725"/>
            <a:ext cx="4105275" cy="1854200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358775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 smtClean="0"/>
              <a:t>Bildunterschrift</a:t>
            </a:r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4679949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 smtClean="0"/>
              <a:t>Bildunterschrift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35600849"/>
      </p:ext>
    </p:extLst>
  </p:cSld>
  <p:clrMapOvr>
    <a:masterClrMapping/>
  </p:clrMapOvr>
  <p:transition spd="slow">
    <p:fade/>
  </p:transition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Energ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999" y="219600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200" b="1" cap="all" baseline="0">
                <a:solidFill>
                  <a:schemeClr val="accent1"/>
                </a:solidFill>
              </a:defRPr>
            </a:lvl1pPr>
          </a:lstStyle>
          <a:p>
            <a:r>
              <a:rPr lang="de-DE" dirty="0" smtClean="0"/>
              <a:t>Zwischentitel grafisch, Insgesamt Zweizeilig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9878260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_Energ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75" y="1311275"/>
            <a:ext cx="4105275" cy="34226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50" y="1311275"/>
            <a:ext cx="4092575" cy="34226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0564173"/>
      </p:ext>
    </p:extLst>
  </p:cSld>
  <p:clrMapOvr>
    <a:masterClrMapping/>
  </p:clrMapOvr>
  <p:transition spd="slow">
    <p:fade/>
  </p:transition>
  <p:hf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hspaltig_Energ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360001" y="1311275"/>
            <a:ext cx="6264638" cy="126047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7"/>
          </p:nvPr>
        </p:nvSpPr>
        <p:spPr>
          <a:xfrm>
            <a:off x="358775" y="2879999"/>
            <a:ext cx="4105275" cy="1853925"/>
          </a:xfrm>
        </p:spPr>
        <p:txBody>
          <a:bodyPr/>
          <a:lstStyle/>
          <a:p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8"/>
          </p:nvPr>
        </p:nvSpPr>
        <p:spPr>
          <a:xfrm>
            <a:off x="4679950" y="2879725"/>
            <a:ext cx="4105275" cy="1854200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358775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 smtClean="0"/>
              <a:t>Bildunterschrift</a:t>
            </a:r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4679949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 smtClean="0"/>
              <a:t>Bildunterschrift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45278788"/>
      </p:ext>
    </p:extLst>
  </p:cSld>
  <p:clrMapOvr>
    <a:masterClrMapping/>
  </p:clrMapOvr>
  <p:transition spd="slow">
    <p:fade/>
  </p:transition>
  <p:hf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Erde und Umw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999" y="219600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200" b="1" cap="all" baseline="0">
                <a:solidFill>
                  <a:schemeClr val="accent1"/>
                </a:solidFill>
              </a:defRPr>
            </a:lvl1pPr>
          </a:lstStyle>
          <a:p>
            <a:r>
              <a:rPr lang="de-DE" dirty="0" smtClean="0"/>
              <a:t>Zwischentitel grafisch, Insgesamt Zweizeilig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2875049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2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4" Type="http://schemas.openxmlformats.org/officeDocument/2006/relationships/image" Target="../media/image20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2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0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1.xml"/><Relationship Id="rId2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theme" Target="../theme/theme16.xml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2" Type="http://schemas.openxmlformats.org/officeDocument/2006/relationships/slideLayout" Target="../slideLayouts/slideLayout11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2"/>
            <a:ext cx="9144000" cy="51435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3600"/>
            <a:ext cx="9149927" cy="51516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388800"/>
            <a:ext cx="1633538" cy="216694"/>
          </a:xfrm>
          <a:prstGeom prst="rect">
            <a:avLst/>
          </a:prstGeom>
        </p:spPr>
      </p:pic>
      <p:sp>
        <p:nvSpPr>
          <p:cNvPr id="13" name="Textfeld 12"/>
          <p:cNvSpPr txBox="1"/>
          <p:nvPr userDrawn="1"/>
        </p:nvSpPr>
        <p:spPr>
          <a:xfrm>
            <a:off x="6865200" y="4903200"/>
            <a:ext cx="101916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 dirty="0" smtClean="0">
                <a:solidFill>
                  <a:schemeClr val="accent2"/>
                </a:solidFill>
              </a:rPr>
              <a:t>www.helmholtz.de</a:t>
            </a:r>
            <a:endParaRPr lang="de-DE" sz="900" dirty="0">
              <a:solidFill>
                <a:schemeClr val="accent2"/>
              </a:solidFill>
            </a:endParaRPr>
          </a:p>
        </p:txBody>
      </p:sp>
      <p:grpSp>
        <p:nvGrpSpPr>
          <p:cNvPr id="7" name="Gruppieren 6"/>
          <p:cNvGrpSpPr/>
          <p:nvPr userDrawn="1"/>
        </p:nvGrpSpPr>
        <p:grpSpPr>
          <a:xfrm>
            <a:off x="6819173" y="297754"/>
            <a:ext cx="1966052" cy="391711"/>
            <a:chOff x="6819173" y="297754"/>
            <a:chExt cx="1966052" cy="391711"/>
          </a:xfrm>
        </p:grpSpPr>
        <p:pic>
          <p:nvPicPr>
            <p:cNvPr id="10" name="Grafik 9"/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2685"/>
            <a:stretch/>
          </p:blipFill>
          <p:spPr>
            <a:xfrm>
              <a:off x="6819173" y="297754"/>
              <a:ext cx="1966052" cy="391711"/>
            </a:xfrm>
            <a:prstGeom prst="rect">
              <a:avLst/>
            </a:prstGeom>
          </p:spPr>
        </p:pic>
        <p:sp>
          <p:nvSpPr>
            <p:cNvPr id="14" name="Rechteck 13"/>
            <p:cNvSpPr/>
            <p:nvPr userDrawn="1"/>
          </p:nvSpPr>
          <p:spPr>
            <a:xfrm>
              <a:off x="8280412" y="339502"/>
              <a:ext cx="504813" cy="3240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93649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" y="4878000"/>
            <a:ext cx="9143983" cy="271462"/>
          </a:xfrm>
          <a:prstGeom prst="rect">
            <a:avLst/>
          </a:prstGeom>
        </p:spPr>
      </p:pic>
      <p:sp>
        <p:nvSpPr>
          <p:cNvPr id="4" name="Titelplatzhalter 3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idx="1"/>
          </p:nvPr>
        </p:nvSpPr>
        <p:spPr>
          <a:xfrm>
            <a:off x="360000" y="1311275"/>
            <a:ext cx="8424000" cy="3422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4686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</p:sldLayoutIdLst>
  <p:transition spd="slow">
    <p:fade/>
  </p:transition>
  <p:txStyles>
    <p:titleStyle>
      <a:lvl1pPr algn="l" defTabSz="914400" rtl="0" eaLnBrk="1" latinLnBrk="0" hangingPunct="1">
        <a:spcBef>
          <a:spcPct val="0"/>
        </a:spcBef>
        <a:buNone/>
        <a:defRPr sz="22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180000" rtl="0" eaLnBrk="1" latinLnBrk="0" hangingPunct="1">
        <a:lnSpc>
          <a:spcPts val="1800"/>
        </a:lnSpc>
        <a:spcBef>
          <a:spcPts val="1100"/>
        </a:spcBef>
        <a:spcAft>
          <a:spcPts val="0"/>
        </a:spcAft>
        <a:buClr>
          <a:schemeClr val="accent3"/>
        </a:buClr>
        <a:buFont typeface="Wingdings" panose="05000000000000000000" pitchFamily="2" charset="2"/>
        <a:buChar char="§"/>
        <a:tabLst>
          <a:tab pos="180000" algn="l"/>
          <a:tab pos="360000" algn="l"/>
        </a:tabLst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9388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18097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462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00125" indent="-285750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466"/>
            <a:ext cx="9149928" cy="5151600"/>
          </a:xfrm>
          <a:prstGeom prst="rect">
            <a:avLst/>
          </a:prstGeom>
        </p:spPr>
      </p:pic>
      <p:sp>
        <p:nvSpPr>
          <p:cNvPr id="13" name="Textfeld 12"/>
          <p:cNvSpPr txBox="1"/>
          <p:nvPr userDrawn="1"/>
        </p:nvSpPr>
        <p:spPr>
          <a:xfrm>
            <a:off x="6865200" y="4903200"/>
            <a:ext cx="101916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 dirty="0" smtClean="0">
                <a:solidFill>
                  <a:schemeClr val="accent2"/>
                </a:solidFill>
              </a:rPr>
              <a:t>www.helmholtz.de</a:t>
            </a:r>
            <a:endParaRPr lang="de-DE" sz="900" dirty="0">
              <a:solidFill>
                <a:schemeClr val="accent2"/>
              </a:solidFill>
            </a:endParaRPr>
          </a:p>
        </p:txBody>
      </p:sp>
      <p:pic>
        <p:nvPicPr>
          <p:cNvPr id="5" name="Picture 85" descr="dblue-white_ger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508" y="123479"/>
            <a:ext cx="432000" cy="437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5188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" y="4878000"/>
            <a:ext cx="9143983" cy="271461"/>
          </a:xfrm>
          <a:prstGeom prst="rect">
            <a:avLst/>
          </a:prstGeom>
        </p:spPr>
      </p:pic>
      <p:sp>
        <p:nvSpPr>
          <p:cNvPr id="4" name="Titelplatzhalter 3"/>
          <p:cNvSpPr>
            <a:spLocks noGrp="1"/>
          </p:cNvSpPr>
          <p:nvPr>
            <p:ph type="title"/>
          </p:nvPr>
        </p:nvSpPr>
        <p:spPr>
          <a:xfrm>
            <a:off x="720508" y="159482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idx="1"/>
          </p:nvPr>
        </p:nvSpPr>
        <p:spPr>
          <a:xfrm>
            <a:off x="360000" y="1311275"/>
            <a:ext cx="8424000" cy="3422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pic>
        <p:nvPicPr>
          <p:cNvPr id="5" name="Picture 85" descr="dblue-white_ger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508" y="123479"/>
            <a:ext cx="432000" cy="437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4602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</p:sldLayoutIdLst>
  <p:transition spd="slow">
    <p:fade/>
  </p:transition>
  <p:txStyles>
    <p:titleStyle>
      <a:lvl1pPr algn="l" defTabSz="914400" rtl="0" eaLnBrk="1" latinLnBrk="0" hangingPunct="1">
        <a:spcBef>
          <a:spcPct val="0"/>
        </a:spcBef>
        <a:buNone/>
        <a:defRPr sz="22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180000" rtl="0" eaLnBrk="1" latinLnBrk="0" hangingPunct="1">
        <a:lnSpc>
          <a:spcPts val="1800"/>
        </a:lnSpc>
        <a:spcBef>
          <a:spcPts val="1100"/>
        </a:spcBef>
        <a:spcAft>
          <a:spcPts val="0"/>
        </a:spcAft>
        <a:buClr>
          <a:schemeClr val="accent3"/>
        </a:buClr>
        <a:buFont typeface="Wingdings" panose="05000000000000000000" pitchFamily="2" charset="2"/>
        <a:buChar char="§"/>
        <a:tabLst>
          <a:tab pos="180000" algn="l"/>
          <a:tab pos="360000" algn="l"/>
        </a:tabLst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9388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18097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462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00125" indent="-285750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600"/>
            <a:ext cx="9149928" cy="5151600"/>
          </a:xfrm>
          <a:prstGeom prst="rect">
            <a:avLst/>
          </a:prstGeom>
        </p:spPr>
      </p:pic>
      <p:sp>
        <p:nvSpPr>
          <p:cNvPr id="13" name="Textfeld 12"/>
          <p:cNvSpPr txBox="1"/>
          <p:nvPr userDrawn="1"/>
        </p:nvSpPr>
        <p:spPr>
          <a:xfrm>
            <a:off x="6865200" y="4903200"/>
            <a:ext cx="101916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 dirty="0" smtClean="0">
                <a:solidFill>
                  <a:schemeClr val="accent2"/>
                </a:solidFill>
              </a:rPr>
              <a:t>www.helmholtz.de</a:t>
            </a:r>
            <a:endParaRPr lang="de-DE" sz="9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327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" y="4878000"/>
            <a:ext cx="9143949" cy="271461"/>
          </a:xfrm>
          <a:prstGeom prst="rect">
            <a:avLst/>
          </a:prstGeom>
        </p:spPr>
      </p:pic>
      <p:sp>
        <p:nvSpPr>
          <p:cNvPr id="4" name="Titelplatzhalter 3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idx="1"/>
          </p:nvPr>
        </p:nvSpPr>
        <p:spPr>
          <a:xfrm>
            <a:off x="360000" y="1311275"/>
            <a:ext cx="8424000" cy="3422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65465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</p:sldLayoutIdLst>
  <p:transition spd="slow">
    <p:fade/>
  </p:transition>
  <p:txStyles>
    <p:titleStyle>
      <a:lvl1pPr algn="l" defTabSz="914400" rtl="0" eaLnBrk="1" latinLnBrk="0" hangingPunct="1">
        <a:spcBef>
          <a:spcPct val="0"/>
        </a:spcBef>
        <a:buNone/>
        <a:defRPr sz="22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180000" rtl="0" eaLnBrk="1" latinLnBrk="0" hangingPunct="1">
        <a:lnSpc>
          <a:spcPts val="1800"/>
        </a:lnSpc>
        <a:spcBef>
          <a:spcPts val="1100"/>
        </a:spcBef>
        <a:spcAft>
          <a:spcPts val="0"/>
        </a:spcAft>
        <a:buClr>
          <a:schemeClr val="accent3"/>
        </a:buClr>
        <a:buFont typeface="Wingdings" panose="05000000000000000000" pitchFamily="2" charset="2"/>
        <a:buChar char="§"/>
        <a:tabLst>
          <a:tab pos="180000" algn="l"/>
          <a:tab pos="360000" algn="l"/>
        </a:tabLst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9388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18097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462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00125" indent="-285750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3600"/>
            <a:ext cx="9149929" cy="5151600"/>
          </a:xfrm>
          <a:prstGeom prst="rect">
            <a:avLst/>
          </a:prstGeom>
        </p:spPr>
      </p:pic>
      <p:sp>
        <p:nvSpPr>
          <p:cNvPr id="13" name="Textfeld 12"/>
          <p:cNvSpPr txBox="1"/>
          <p:nvPr userDrawn="1"/>
        </p:nvSpPr>
        <p:spPr>
          <a:xfrm>
            <a:off x="6865200" y="4903200"/>
            <a:ext cx="101916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 dirty="0" smtClean="0">
                <a:solidFill>
                  <a:schemeClr val="accent2"/>
                </a:solidFill>
              </a:rPr>
              <a:t>www.helmholtz.de</a:t>
            </a:r>
            <a:endParaRPr lang="de-DE" sz="9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713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" y="4878000"/>
            <a:ext cx="9143949" cy="271460"/>
          </a:xfrm>
          <a:prstGeom prst="rect">
            <a:avLst/>
          </a:prstGeom>
        </p:spPr>
      </p:pic>
      <p:sp>
        <p:nvSpPr>
          <p:cNvPr id="4" name="Titelplatzhalter 3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idx="1"/>
          </p:nvPr>
        </p:nvSpPr>
        <p:spPr>
          <a:xfrm>
            <a:off x="360000" y="1311275"/>
            <a:ext cx="8424000" cy="3422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3553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p:transition spd="slow">
    <p:fade/>
  </p:transition>
  <p:txStyles>
    <p:titleStyle>
      <a:lvl1pPr algn="l" defTabSz="914400" rtl="0" eaLnBrk="1" latinLnBrk="0" hangingPunct="1">
        <a:spcBef>
          <a:spcPct val="0"/>
        </a:spcBef>
        <a:buNone/>
        <a:defRPr sz="22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180000" rtl="0" eaLnBrk="1" latinLnBrk="0" hangingPunct="1">
        <a:lnSpc>
          <a:spcPts val="1800"/>
        </a:lnSpc>
        <a:spcBef>
          <a:spcPts val="1100"/>
        </a:spcBef>
        <a:spcAft>
          <a:spcPts val="0"/>
        </a:spcAft>
        <a:buClr>
          <a:schemeClr val="accent3"/>
        </a:buClr>
        <a:buFont typeface="Wingdings" panose="05000000000000000000" pitchFamily="2" charset="2"/>
        <a:buChar char="§"/>
        <a:tabLst>
          <a:tab pos="180000" algn="l"/>
          <a:tab pos="360000" algn="l"/>
        </a:tabLst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9388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18097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462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00125" indent="-285750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2"/>
            <a:ext cx="9143999" cy="5143499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600"/>
            <a:ext cx="9149927" cy="5151600"/>
          </a:xfrm>
          <a:prstGeom prst="rect">
            <a:avLst/>
          </a:prstGeom>
        </p:spPr>
      </p:pic>
      <p:sp>
        <p:nvSpPr>
          <p:cNvPr id="13" name="Textfeld 12"/>
          <p:cNvSpPr txBox="1"/>
          <p:nvPr userDrawn="1"/>
        </p:nvSpPr>
        <p:spPr>
          <a:xfrm>
            <a:off x="6865200" y="4903200"/>
            <a:ext cx="101916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 dirty="0" smtClean="0">
                <a:solidFill>
                  <a:schemeClr val="accent2"/>
                </a:solidFill>
              </a:rPr>
              <a:t>www.helmholtz.de</a:t>
            </a:r>
            <a:endParaRPr lang="de-DE" sz="9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422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2"/>
            <a:ext cx="9143999" cy="5143499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600"/>
            <a:ext cx="9149927" cy="5151600"/>
          </a:xfrm>
          <a:prstGeom prst="rect">
            <a:avLst/>
          </a:prstGeom>
        </p:spPr>
      </p:pic>
      <p:sp>
        <p:nvSpPr>
          <p:cNvPr id="13" name="Textfeld 12"/>
          <p:cNvSpPr txBox="1"/>
          <p:nvPr userDrawn="1"/>
        </p:nvSpPr>
        <p:spPr>
          <a:xfrm>
            <a:off x="6865200" y="4903200"/>
            <a:ext cx="101916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 dirty="0" smtClean="0">
                <a:solidFill>
                  <a:schemeClr val="accent2"/>
                </a:solidFill>
              </a:rPr>
              <a:t>www.helmholtz.de</a:t>
            </a:r>
            <a:endParaRPr lang="de-DE" sz="9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993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78000"/>
            <a:ext cx="9144000" cy="271463"/>
          </a:xfrm>
          <a:prstGeom prst="rect">
            <a:avLst/>
          </a:prstGeom>
        </p:spPr>
      </p:pic>
      <p:sp>
        <p:nvSpPr>
          <p:cNvPr id="4" name="Titelplatzhalter 3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>
          <a:xfrm>
            <a:off x="6865938" y="4914000"/>
            <a:ext cx="694420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37A1D631-4E0F-4BE3-92A6-387F0ADFE1ED}" type="datetimeFigureOut">
              <a:rPr lang="de-DE" smtClean="0"/>
              <a:pPr/>
              <a:t>12.01.18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>
          <a:xfrm>
            <a:off x="8258082" y="4914000"/>
            <a:ext cx="5144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EA7858BA-97FF-467B-88B5-B4FF2FCC31FE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idx="1"/>
          </p:nvPr>
        </p:nvSpPr>
        <p:spPr>
          <a:xfrm>
            <a:off x="360000" y="1311275"/>
            <a:ext cx="8424000" cy="3422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81414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</p:sldLayoutIdLst>
  <p:transition spd="slow">
    <p:fade/>
  </p:transition>
  <p:txStyles>
    <p:titleStyle>
      <a:lvl1pPr algn="l" defTabSz="914400" rtl="0" eaLnBrk="1" latinLnBrk="0" hangingPunct="1">
        <a:spcBef>
          <a:spcPct val="0"/>
        </a:spcBef>
        <a:buNone/>
        <a:defRPr sz="22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180000" rtl="0" eaLnBrk="1" latinLnBrk="0" hangingPunct="1">
        <a:lnSpc>
          <a:spcPts val="1800"/>
        </a:lnSpc>
        <a:spcBef>
          <a:spcPts val="1100"/>
        </a:spcBef>
        <a:spcAft>
          <a:spcPts val="0"/>
        </a:spcAft>
        <a:buClr>
          <a:schemeClr val="accent3"/>
        </a:buClr>
        <a:buFont typeface="Wingdings" panose="05000000000000000000" pitchFamily="2" charset="2"/>
        <a:buChar char="§"/>
        <a:tabLst>
          <a:tab pos="180000" algn="l"/>
          <a:tab pos="360000" algn="l"/>
        </a:tabLst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9388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18097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462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00125" indent="-285750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600"/>
            <a:ext cx="9149929" cy="5151600"/>
          </a:xfrm>
          <a:prstGeom prst="rect">
            <a:avLst/>
          </a:prstGeom>
        </p:spPr>
      </p:pic>
      <p:sp>
        <p:nvSpPr>
          <p:cNvPr id="13" name="Textfeld 12"/>
          <p:cNvSpPr txBox="1"/>
          <p:nvPr userDrawn="1"/>
        </p:nvSpPr>
        <p:spPr>
          <a:xfrm>
            <a:off x="6865200" y="4903200"/>
            <a:ext cx="101916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 dirty="0" smtClean="0">
                <a:solidFill>
                  <a:schemeClr val="accent2"/>
                </a:solidFill>
              </a:rPr>
              <a:t>www.helmholtz.de</a:t>
            </a:r>
            <a:endParaRPr lang="de-DE" sz="9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363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78000"/>
            <a:ext cx="9144000" cy="271462"/>
          </a:xfrm>
          <a:prstGeom prst="rect">
            <a:avLst/>
          </a:prstGeom>
        </p:spPr>
      </p:pic>
      <p:sp>
        <p:nvSpPr>
          <p:cNvPr id="4" name="Titelplatzhalter 3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idx="1"/>
          </p:nvPr>
        </p:nvSpPr>
        <p:spPr>
          <a:xfrm>
            <a:off x="360000" y="1311275"/>
            <a:ext cx="8424000" cy="3422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30499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</p:sldLayoutIdLst>
  <p:transition spd="slow">
    <p:fade/>
  </p:transition>
  <p:txStyles>
    <p:titleStyle>
      <a:lvl1pPr algn="l" defTabSz="914400" rtl="0" eaLnBrk="1" latinLnBrk="0" hangingPunct="1">
        <a:spcBef>
          <a:spcPct val="0"/>
        </a:spcBef>
        <a:buNone/>
        <a:defRPr sz="22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180000" rtl="0" eaLnBrk="1" latinLnBrk="0" hangingPunct="1">
        <a:lnSpc>
          <a:spcPts val="1800"/>
        </a:lnSpc>
        <a:spcBef>
          <a:spcPts val="1100"/>
        </a:spcBef>
        <a:spcAft>
          <a:spcPts val="0"/>
        </a:spcAft>
        <a:buClr>
          <a:schemeClr val="accent3"/>
        </a:buClr>
        <a:buFont typeface="Wingdings" panose="05000000000000000000" pitchFamily="2" charset="2"/>
        <a:buChar char="§"/>
        <a:tabLst>
          <a:tab pos="180000" algn="l"/>
          <a:tab pos="360000" algn="l"/>
        </a:tabLst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9388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18097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462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00125" indent="-285750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3600"/>
            <a:ext cx="9149928" cy="5151600"/>
          </a:xfrm>
          <a:prstGeom prst="rect">
            <a:avLst/>
          </a:prstGeom>
        </p:spPr>
      </p:pic>
      <p:sp>
        <p:nvSpPr>
          <p:cNvPr id="13" name="Textfeld 12"/>
          <p:cNvSpPr txBox="1"/>
          <p:nvPr userDrawn="1"/>
        </p:nvSpPr>
        <p:spPr>
          <a:xfrm>
            <a:off x="6865200" y="4903200"/>
            <a:ext cx="101916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 dirty="0" smtClean="0">
                <a:solidFill>
                  <a:schemeClr val="accent2"/>
                </a:solidFill>
              </a:rPr>
              <a:t>www.helmholtz.de</a:t>
            </a:r>
            <a:endParaRPr lang="de-DE" sz="9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45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" y="4878000"/>
            <a:ext cx="9143983" cy="271462"/>
          </a:xfrm>
          <a:prstGeom prst="rect">
            <a:avLst/>
          </a:prstGeom>
        </p:spPr>
      </p:pic>
      <p:sp>
        <p:nvSpPr>
          <p:cNvPr id="4" name="Titelplatzhalter 3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idx="1"/>
          </p:nvPr>
        </p:nvSpPr>
        <p:spPr>
          <a:xfrm>
            <a:off x="360000" y="1311275"/>
            <a:ext cx="8424000" cy="3422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23240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</p:sldLayoutIdLst>
  <p:transition spd="slow">
    <p:fade/>
  </p:transition>
  <p:txStyles>
    <p:titleStyle>
      <a:lvl1pPr algn="l" defTabSz="914400" rtl="0" eaLnBrk="1" latinLnBrk="0" hangingPunct="1">
        <a:spcBef>
          <a:spcPct val="0"/>
        </a:spcBef>
        <a:buNone/>
        <a:defRPr sz="22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180000" rtl="0" eaLnBrk="1" latinLnBrk="0" hangingPunct="1">
        <a:lnSpc>
          <a:spcPts val="1800"/>
        </a:lnSpc>
        <a:spcBef>
          <a:spcPts val="1100"/>
        </a:spcBef>
        <a:spcAft>
          <a:spcPts val="0"/>
        </a:spcAft>
        <a:buClr>
          <a:schemeClr val="accent3"/>
        </a:buClr>
        <a:buFont typeface="Wingdings" panose="05000000000000000000" pitchFamily="2" charset="2"/>
        <a:buChar char="§"/>
        <a:tabLst>
          <a:tab pos="180000" algn="l"/>
          <a:tab pos="360000" algn="l"/>
        </a:tabLst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9388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18097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462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00125" indent="-285750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3601"/>
            <a:ext cx="9149930" cy="5151600"/>
          </a:xfrm>
          <a:prstGeom prst="rect">
            <a:avLst/>
          </a:prstGeom>
        </p:spPr>
      </p:pic>
      <p:sp>
        <p:nvSpPr>
          <p:cNvPr id="13" name="Textfeld 12"/>
          <p:cNvSpPr txBox="1"/>
          <p:nvPr userDrawn="1"/>
        </p:nvSpPr>
        <p:spPr>
          <a:xfrm>
            <a:off x="6865200" y="4903200"/>
            <a:ext cx="101916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 dirty="0" smtClean="0">
                <a:solidFill>
                  <a:schemeClr val="accent2"/>
                </a:solidFill>
              </a:rPr>
              <a:t>www.helmholtz.de</a:t>
            </a:r>
            <a:endParaRPr lang="de-DE" sz="9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890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image" Target="../media/image30.jpg"/><Relationship Id="rId7" Type="http://schemas.openxmlformats.org/officeDocument/2006/relationships/image" Target="../media/image31.jpg"/><Relationship Id="rId8" Type="http://schemas.openxmlformats.org/officeDocument/2006/relationships/image" Target="../media/image32.jpeg"/><Relationship Id="rId9" Type="http://schemas.openxmlformats.org/officeDocument/2006/relationships/image" Target="../media/image33.jp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jp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6.jp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9.jpg"/><Relationship Id="rId12" Type="http://schemas.openxmlformats.org/officeDocument/2006/relationships/image" Target="../media/image50.jpg"/><Relationship Id="rId13" Type="http://schemas.openxmlformats.org/officeDocument/2006/relationships/image" Target="../media/image51.jpg"/><Relationship Id="rId14" Type="http://schemas.openxmlformats.org/officeDocument/2006/relationships/image" Target="../media/image52.jpg"/><Relationship Id="rId15" Type="http://schemas.openxmlformats.org/officeDocument/2006/relationships/image" Target="../media/image53.jpg"/><Relationship Id="rId16" Type="http://schemas.openxmlformats.org/officeDocument/2006/relationships/image" Target="../media/image54.jpg"/><Relationship Id="rId17" Type="http://schemas.openxmlformats.org/officeDocument/2006/relationships/image" Target="../media/image55.jp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jpg"/><Relationship Id="rId9" Type="http://schemas.openxmlformats.org/officeDocument/2006/relationships/image" Target="../media/image47.jpg"/><Relationship Id="rId10" Type="http://schemas.openxmlformats.org/officeDocument/2006/relationships/image" Target="../media/image4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chart" Target="../charts/chart1.xml"/><Relationship Id="rId5" Type="http://schemas.openxmlformats.org/officeDocument/2006/relationships/image" Target="../media/image57.jpeg"/><Relationship Id="rId6" Type="http://schemas.openxmlformats.org/officeDocument/2006/relationships/image" Target="../media/image58.jpeg"/><Relationship Id="rId7" Type="http://schemas.openxmlformats.org/officeDocument/2006/relationships/image" Target="../media/image59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4" Type="http://schemas.openxmlformats.org/officeDocument/2006/relationships/image" Target="../media/image62.jpg"/><Relationship Id="rId5" Type="http://schemas.openxmlformats.org/officeDocument/2006/relationships/image" Target="../media/image29.jpeg"/><Relationship Id="rId6" Type="http://schemas.openxmlformats.org/officeDocument/2006/relationships/image" Target="../media/image63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DESY Photon Science – </a:t>
            </a:r>
            <a:r>
              <a:rPr lang="en-US" sz="1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mission</a:t>
            </a:r>
            <a:r>
              <a:rPr lang="de-DE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de-DE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de-DE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Content Placeholder 5"/>
          <p:cNvSpPr txBox="1">
            <a:spLocks/>
          </p:cNvSpPr>
          <p:nvPr/>
        </p:nvSpPr>
        <p:spPr>
          <a:xfrm>
            <a:off x="323528" y="622817"/>
            <a:ext cx="7929982" cy="468051"/>
          </a:xfrm>
          <a:prstGeom prst="rect">
            <a:avLst/>
          </a:prstGeom>
        </p:spPr>
        <p:txBody>
          <a:bodyPr/>
          <a:lstStyle>
            <a:lvl1pPr marL="180975" indent="-180975" algn="l" defTabSz="180000" rtl="0" eaLnBrk="1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tabLst>
                <a:tab pos="180000" algn="l"/>
                <a:tab pos="360000" algn="l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8CB423"/>
              </a:buClr>
            </a:pPr>
            <a:r>
              <a:rPr lang="en-US" sz="1600" b="1" dirty="0" smtClean="0"/>
              <a:t>Forefront research on the structure, dynamics and function of matter based on large scale</a:t>
            </a:r>
            <a:r>
              <a:rPr lang="en-US" sz="1600" b="1" dirty="0"/>
              <a:t> </a:t>
            </a:r>
            <a:r>
              <a:rPr lang="en-US" sz="1600" b="1" dirty="0" smtClean="0"/>
              <a:t>photon sources from the VUV to X-ray regime</a:t>
            </a:r>
          </a:p>
          <a:p>
            <a:pPr marL="0" indent="0">
              <a:buClr>
                <a:srgbClr val="8CB423"/>
              </a:buClr>
              <a:buNone/>
            </a:pPr>
            <a:endParaRPr lang="en-US" dirty="0" smtClean="0"/>
          </a:p>
          <a:p>
            <a:pPr>
              <a:spcAft>
                <a:spcPts val="1200"/>
              </a:spcAft>
              <a:buClr>
                <a:srgbClr val="8CB423"/>
              </a:buClr>
            </a:pPr>
            <a:endParaRPr lang="en-US" dirty="0" smtClean="0">
              <a:solidFill>
                <a:srgbClr val="0070C0"/>
              </a:solidFill>
            </a:endParaRPr>
          </a:p>
        </p:txBody>
      </p:sp>
      <p:sp>
        <p:nvSpPr>
          <p:cNvPr id="14" name="Content Placeholder 5"/>
          <p:cNvSpPr txBox="1">
            <a:spLocks/>
          </p:cNvSpPr>
          <p:nvPr/>
        </p:nvSpPr>
        <p:spPr>
          <a:xfrm>
            <a:off x="362946" y="1182273"/>
            <a:ext cx="8501288" cy="3317544"/>
          </a:xfrm>
          <a:prstGeom prst="rect">
            <a:avLst/>
          </a:prstGeom>
        </p:spPr>
        <p:txBody>
          <a:bodyPr/>
          <a:lstStyle>
            <a:lvl1pPr marL="180975" indent="-180975" algn="l" defTabSz="180000" rtl="0" eaLnBrk="1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tabLst>
                <a:tab pos="180000" algn="l"/>
                <a:tab pos="360000" algn="l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600"/>
              </a:spcAft>
              <a:buClr>
                <a:srgbClr val="8CB423"/>
              </a:buClr>
              <a:buFont typeface="Symbol" panose="05050102010706020507" pitchFamily="18" charset="2"/>
              <a:buChar char="-"/>
            </a:pPr>
            <a:r>
              <a:rPr lang="en-US" b="1" dirty="0" smtClean="0"/>
              <a:t>LK II: Design, construction and operation </a:t>
            </a:r>
            <a:r>
              <a:rPr lang="en-US" dirty="0" smtClean="0"/>
              <a:t>of advanced experimental stations at synchrotron (SR)</a:t>
            </a:r>
            <a:br>
              <a:rPr lang="en-US" dirty="0" smtClean="0"/>
            </a:br>
            <a:r>
              <a:rPr lang="en-US" dirty="0" smtClean="0"/>
              <a:t>and FEL sources</a:t>
            </a:r>
          </a:p>
          <a:p>
            <a:pPr algn="just">
              <a:spcAft>
                <a:spcPts val="600"/>
              </a:spcAft>
              <a:buClr>
                <a:srgbClr val="8CB423"/>
              </a:buClr>
              <a:buFont typeface="Symbol" panose="05050102010706020507" pitchFamily="18" charset="2"/>
              <a:buChar char="-"/>
            </a:pP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180975" lvl="1" indent="0" algn="just">
              <a:spcBef>
                <a:spcPts val="0"/>
              </a:spcBef>
              <a:spcAft>
                <a:spcPts val="600"/>
              </a:spcAft>
              <a:buClr>
                <a:srgbClr val="8CB423"/>
              </a:buClr>
              <a:buNone/>
            </a:pPr>
            <a:endParaRPr lang="en-US" sz="12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180975" lvl="1" indent="0" algn="just">
              <a:spcBef>
                <a:spcPts val="0"/>
              </a:spcBef>
              <a:spcAft>
                <a:spcPts val="600"/>
              </a:spcAft>
              <a:buClr>
                <a:srgbClr val="8CB423"/>
              </a:buClr>
              <a:buNone/>
            </a:pPr>
            <a:endParaRPr lang="en-US" sz="12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8CB423"/>
              </a:buClr>
              <a:buFont typeface="Symbol" panose="05050102010706020507" pitchFamily="18" charset="2"/>
              <a:buChar char="-"/>
            </a:pPr>
            <a:r>
              <a:rPr lang="en-US" b="1" dirty="0" smtClean="0"/>
              <a:t>LK I  Research at Frontiers of X-Ray Science and Technology</a:t>
            </a:r>
            <a:endParaRPr lang="en-US" dirty="0"/>
          </a:p>
          <a:p>
            <a:pPr lvl="1" algn="just">
              <a:spcBef>
                <a:spcPts val="600"/>
              </a:spcBef>
              <a:buClr>
                <a:srgbClr val="8CB423"/>
              </a:buClr>
              <a:buFont typeface="Symbol" panose="05050102010706020507" pitchFamily="18" charset="2"/>
              <a:buChar char="-"/>
            </a:pPr>
            <a:endParaRPr lang="en-US" sz="1200" dirty="0" smtClean="0"/>
          </a:p>
          <a:p>
            <a:pPr lvl="1" algn="just">
              <a:spcBef>
                <a:spcPts val="600"/>
              </a:spcBef>
              <a:buClr>
                <a:srgbClr val="8CB423"/>
              </a:buClr>
              <a:buFont typeface="Symbol" panose="05050102010706020507" pitchFamily="18" charset="2"/>
              <a:buChar char="-"/>
            </a:pPr>
            <a:endParaRPr lang="en-US" sz="1200" dirty="0" smtClean="0"/>
          </a:p>
        </p:txBody>
      </p:sp>
      <p:pic>
        <p:nvPicPr>
          <p:cNvPr id="12" name="Picture 11" descr="_DSC1265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40" r="6688"/>
          <a:stretch/>
        </p:blipFill>
        <p:spPr>
          <a:xfrm>
            <a:off x="592870" y="1706750"/>
            <a:ext cx="2807376" cy="11097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66566" y="2594604"/>
            <a:ext cx="780983" cy="253916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50" dirty="0" smtClean="0"/>
              <a:t>PETRA III</a:t>
            </a:r>
            <a:endParaRPr lang="en-US" sz="105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083" y="1681028"/>
            <a:ext cx="2192139" cy="11139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2287" y="1684967"/>
            <a:ext cx="2264985" cy="111884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547048" y="2591392"/>
            <a:ext cx="619080" cy="253916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50" dirty="0" smtClean="0"/>
              <a:t>FLASH</a:t>
            </a:r>
            <a:endParaRPr lang="en-US" sz="1050" dirty="0"/>
          </a:p>
        </p:txBody>
      </p:sp>
      <p:sp>
        <p:nvSpPr>
          <p:cNvPr id="19" name="TextBox 18"/>
          <p:cNvSpPr txBox="1"/>
          <p:nvPr/>
        </p:nvSpPr>
        <p:spPr>
          <a:xfrm>
            <a:off x="7015880" y="2575560"/>
            <a:ext cx="1736373" cy="253916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50" dirty="0" smtClean="0"/>
              <a:t>HIB:SFX/SPB@EU.XFEL</a:t>
            </a:r>
            <a:endParaRPr lang="en-US" sz="105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458" y="3435846"/>
            <a:ext cx="1152128" cy="11139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590" y="3464291"/>
            <a:ext cx="2263066" cy="1202550"/>
          </a:xfrm>
          <a:prstGeom prst="rect">
            <a:avLst/>
          </a:prstGeom>
        </p:spPr>
      </p:pic>
      <p:pic>
        <p:nvPicPr>
          <p:cNvPr id="20" name="Picture 19" descr="Screen Shot 2014-01-28 at 19.28.20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105" y="3471562"/>
            <a:ext cx="2422555" cy="1059868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720508" y="4545387"/>
            <a:ext cx="2101857" cy="230832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900" dirty="0" smtClean="0"/>
              <a:t>SFX: pump-probe scattering from jets</a:t>
            </a:r>
            <a:endParaRPr lang="en-US" sz="900" dirty="0"/>
          </a:p>
        </p:txBody>
      </p:sp>
      <p:sp>
        <p:nvSpPr>
          <p:cNvPr id="25" name="TextBox 24"/>
          <p:cNvSpPr txBox="1"/>
          <p:nvPr/>
        </p:nvSpPr>
        <p:spPr>
          <a:xfrm>
            <a:off x="3238132" y="4545387"/>
            <a:ext cx="1229824" cy="230832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900"/>
              <a:t>n</a:t>
            </a:r>
            <a:r>
              <a:rPr lang="en-US" sz="900" smtClean="0"/>
              <a:t>ano-focusing CRLs</a:t>
            </a:r>
            <a:endParaRPr lang="en-US" sz="900" dirty="0"/>
          </a:p>
        </p:txBody>
      </p:sp>
      <p:sp>
        <p:nvSpPr>
          <p:cNvPr id="26" name="TextBox 25"/>
          <p:cNvSpPr txBox="1"/>
          <p:nvPr/>
        </p:nvSpPr>
        <p:spPr>
          <a:xfrm>
            <a:off x="5547048" y="4544464"/>
            <a:ext cx="1197764" cy="230832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900" smtClean="0"/>
              <a:t>nano-focusing MML</a:t>
            </a:r>
            <a:endParaRPr lang="en-US" sz="900" dirty="0"/>
          </a:p>
        </p:txBody>
      </p:sp>
      <p:sp>
        <p:nvSpPr>
          <p:cNvPr id="27" name="TextBox 26"/>
          <p:cNvSpPr txBox="1"/>
          <p:nvPr/>
        </p:nvSpPr>
        <p:spPr>
          <a:xfrm>
            <a:off x="7080720" y="4555725"/>
            <a:ext cx="1755609" cy="230832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900" smtClean="0"/>
              <a:t>X-ray angular </a:t>
            </a:r>
            <a:r>
              <a:rPr lang="en-US" sz="900" dirty="0" smtClean="0"/>
              <a:t>cross correlation</a:t>
            </a:r>
            <a:endParaRPr lang="en-US" sz="9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515" y="3451606"/>
            <a:ext cx="1658142" cy="111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2492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DESY – PHOTON SCIENCE </a:t>
            </a:r>
            <a:r>
              <a:rPr lang="mr-IN" sz="1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–</a:t>
            </a:r>
            <a:r>
              <a:rPr lang="de-DE" sz="1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LK II USERS </a:t>
            </a:r>
            <a:r>
              <a:rPr lang="de-DE" sz="1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and</a:t>
            </a:r>
            <a:r>
              <a:rPr lang="de-DE" sz="1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Facility Operation </a:t>
            </a:r>
            <a:endParaRPr lang="de-DE" sz="1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Picture 2" descr="N:\public\Annual Reports\2016\1_News_and_Events\Figures\MML_Posteression_2016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9295" y="1766626"/>
            <a:ext cx="2544381" cy="1323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photon-science.desy.de/sites/site_photonscience/content/e39/e163829/e278925/e278927/e278934/users_meeting_2017_2_thumbnail_e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9296" y="3255826"/>
            <a:ext cx="2540259" cy="153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59532" y="699542"/>
            <a:ext cx="5760640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900"/>
              </a:spcAft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sz="1400" b="1" dirty="0" smtClean="0"/>
              <a:t>Unique opportunities for a wide range of photon science applications:</a:t>
            </a:r>
          </a:p>
          <a:p>
            <a:pPr marL="742950" lvl="1" indent="-285750">
              <a:spcAft>
                <a:spcPts val="900"/>
              </a:spcAft>
              <a:buClr>
                <a:schemeClr val="accent3"/>
              </a:buClr>
              <a:buFont typeface="Arial" charset="0"/>
              <a:buChar char="•"/>
            </a:pPr>
            <a:r>
              <a:rPr lang="en-US" sz="1400" dirty="0" smtClean="0"/>
              <a:t>Photon science </a:t>
            </a:r>
            <a:r>
              <a:rPr lang="en-US" sz="1400" dirty="0"/>
              <a:t>f</a:t>
            </a:r>
            <a:r>
              <a:rPr lang="en-US" sz="1400" dirty="0" smtClean="0"/>
              <a:t>acilities</a:t>
            </a:r>
          </a:p>
          <a:p>
            <a:pPr marL="1200150" lvl="2" indent="-285750">
              <a:spcAft>
                <a:spcPts val="900"/>
              </a:spcAft>
              <a:buClr>
                <a:schemeClr val="accent3"/>
              </a:buClr>
              <a:buFont typeface="Courier New" charset="0"/>
              <a:buChar char="o"/>
            </a:pPr>
            <a:r>
              <a:rPr lang="en-US" sz="1200" b="1" dirty="0" smtClean="0">
                <a:solidFill>
                  <a:schemeClr val="accent2">
                    <a:lumMod val="75000"/>
                  </a:schemeClr>
                </a:solidFill>
              </a:rPr>
              <a:t>PETRA III: tender to hard X-rays </a:t>
            </a:r>
            <a:r>
              <a:rPr lang="en-US" sz="1200" dirty="0" smtClean="0"/>
              <a:t>( &gt; 2400 users)</a:t>
            </a:r>
          </a:p>
          <a:p>
            <a:pPr marL="1200150" lvl="2" indent="-285750">
              <a:spcAft>
                <a:spcPts val="900"/>
              </a:spcAft>
              <a:buClr>
                <a:schemeClr val="accent3"/>
              </a:buClr>
              <a:buFont typeface="Courier New" charset="0"/>
              <a:buChar char="o"/>
            </a:pPr>
            <a:r>
              <a:rPr lang="en-US" sz="1200" b="1" dirty="0" smtClean="0">
                <a:solidFill>
                  <a:schemeClr val="accent2">
                    <a:lumMod val="75000"/>
                  </a:schemeClr>
                </a:solidFill>
              </a:rPr>
              <a:t>FLASH: VUV to soft X-rays </a:t>
            </a:r>
            <a:r>
              <a:rPr lang="en-US" sz="1200" dirty="0" smtClean="0"/>
              <a:t>(~300 users)</a:t>
            </a:r>
          </a:p>
          <a:p>
            <a:pPr marL="1200150" lvl="2" indent="-285750">
              <a:spcAft>
                <a:spcPts val="900"/>
              </a:spcAft>
              <a:buClr>
                <a:schemeClr val="accent3"/>
              </a:buClr>
              <a:buFont typeface="Courier New" charset="0"/>
              <a:buChar char="o"/>
            </a:pPr>
            <a:r>
              <a:rPr lang="en-US" sz="1200" b="1" dirty="0" smtClean="0">
                <a:solidFill>
                  <a:schemeClr val="accent2">
                    <a:lumMod val="75000"/>
                  </a:schemeClr>
                </a:solidFill>
              </a:rPr>
              <a:t>HIB @ EU.XFEL </a:t>
            </a:r>
            <a:r>
              <a:rPr lang="en-US" sz="1200" dirty="0" smtClean="0"/>
              <a:t>(Helmholtz int. Beamline, starting</a:t>
            </a:r>
            <a:r>
              <a:rPr lang="en-US" sz="1400" dirty="0" smtClean="0"/>
              <a:t>)</a:t>
            </a:r>
          </a:p>
          <a:p>
            <a:pPr marL="742950" lvl="1" indent="-285750">
              <a:spcAft>
                <a:spcPts val="900"/>
              </a:spcAft>
              <a:buClr>
                <a:schemeClr val="accent3"/>
              </a:buClr>
              <a:buFont typeface="Arial" charset="0"/>
              <a:buChar char="•"/>
            </a:pPr>
            <a:r>
              <a:rPr lang="en-US" sz="1400" dirty="0" smtClean="0"/>
              <a:t>Additional facilities on campus</a:t>
            </a:r>
          </a:p>
          <a:p>
            <a:pPr marL="1200150" lvl="2" indent="-285750">
              <a:spcAft>
                <a:spcPts val="900"/>
              </a:spcAft>
              <a:buClr>
                <a:schemeClr val="accent3"/>
              </a:buClr>
              <a:buFont typeface="Courier New" charset="0"/>
              <a:buChar char="o"/>
            </a:pPr>
            <a:r>
              <a:rPr lang="en-US" sz="1200" b="1" dirty="0" smtClean="0">
                <a:solidFill>
                  <a:schemeClr val="accent2">
                    <a:lumMod val="75000"/>
                  </a:schemeClr>
                </a:solidFill>
              </a:rPr>
              <a:t>NanoLab</a:t>
            </a:r>
            <a:r>
              <a:rPr lang="en-US" sz="1200" dirty="0" smtClean="0"/>
              <a:t> (CXNS)</a:t>
            </a:r>
          </a:p>
          <a:p>
            <a:pPr marL="1200150" lvl="2" indent="-285750">
              <a:spcAft>
                <a:spcPts val="900"/>
              </a:spcAft>
              <a:buClr>
                <a:schemeClr val="accent3"/>
              </a:buClr>
              <a:buFont typeface="Courier New" charset="0"/>
              <a:buChar char="o"/>
            </a:pPr>
            <a:r>
              <a:rPr lang="en-US" sz="1200" b="1" dirty="0" err="1" smtClean="0">
                <a:solidFill>
                  <a:schemeClr val="accent2">
                    <a:lumMod val="75000"/>
                  </a:schemeClr>
                </a:solidFill>
              </a:rPr>
              <a:t>CryoEM</a:t>
            </a:r>
            <a:r>
              <a:rPr lang="en-US" sz="1200" dirty="0" smtClean="0"/>
              <a:t> (CSSB)</a:t>
            </a:r>
          </a:p>
          <a:p>
            <a:pPr marL="285750" indent="-285750">
              <a:spcAft>
                <a:spcPts val="900"/>
              </a:spcAft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sz="1600" dirty="0" smtClean="0"/>
              <a:t>Vivid, very active and interdisciplinary user community</a:t>
            </a:r>
          </a:p>
          <a:p>
            <a:pPr marL="742950" lvl="1" indent="-285750">
              <a:spcAft>
                <a:spcPts val="900"/>
              </a:spcAft>
              <a:buClr>
                <a:schemeClr val="accent3"/>
              </a:buClr>
              <a:buFont typeface="Arial" charset="0"/>
              <a:buChar char="•"/>
            </a:pPr>
            <a:r>
              <a:rPr lang="en-US" sz="1200" dirty="0" smtClean="0"/>
              <a:t>About 30 - 40 dedicated conferences and workshops every year</a:t>
            </a:r>
          </a:p>
          <a:p>
            <a:pPr marL="742950" lvl="1" indent="-285750">
              <a:spcAft>
                <a:spcPts val="900"/>
              </a:spcAft>
              <a:buClr>
                <a:schemeClr val="accent3"/>
              </a:buClr>
              <a:buFont typeface="Arial" charset="0"/>
              <a:buChar char="•"/>
            </a:pPr>
            <a:r>
              <a:rPr lang="en-US" sz="1200" dirty="0" smtClean="0"/>
              <a:t>One of the largest user meetings in photon science </a:t>
            </a:r>
            <a:br>
              <a:rPr lang="en-US" sz="1200" dirty="0" smtClean="0"/>
            </a:br>
            <a:r>
              <a:rPr lang="en-US" sz="1200" dirty="0" smtClean="0"/>
              <a:t>(&gt; 1000 participants)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437003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DESY – PHOTON SCIENCE </a:t>
            </a:r>
            <a:r>
              <a:rPr lang="de-DE" sz="1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– LK I  RESEARCH </a:t>
            </a:r>
            <a:r>
              <a:rPr lang="de-DE" sz="1800" dirty="0" smtClean="0">
                <a:solidFill>
                  <a:srgbClr val="00B0F0"/>
                </a:solidFill>
              </a:rPr>
              <a:t> </a:t>
            </a:r>
            <a:endParaRPr lang="de-DE" sz="1800" dirty="0">
              <a:solidFill>
                <a:srgbClr val="00B0F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2674" y="663538"/>
            <a:ext cx="4477787" cy="4183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sz="1600" b="1" dirty="0" smtClean="0"/>
              <a:t>What are our goals and ambitions ?</a:t>
            </a:r>
          </a:p>
          <a:p>
            <a:pPr>
              <a:spcAft>
                <a:spcPts val="600"/>
              </a:spcAft>
              <a:buClr>
                <a:schemeClr val="accent3"/>
              </a:buClr>
            </a:pPr>
            <a:endParaRPr lang="en-US" sz="1400" dirty="0" smtClean="0"/>
          </a:p>
          <a:p>
            <a:pPr marL="285750" indent="-285750">
              <a:spcAft>
                <a:spcPts val="1200"/>
              </a:spcAft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sz="1400" dirty="0" smtClean="0"/>
              <a:t>Research in Photon Science designed to underpin DESY´s competences in operating and </a:t>
            </a:r>
            <a:r>
              <a:rPr lang="en-US" sz="1400" dirty="0" err="1" smtClean="0"/>
              <a:t>developingworld</a:t>
            </a:r>
            <a:r>
              <a:rPr lang="en-US" sz="1400" dirty="0" smtClean="0"/>
              <a:t>-leading X-ray facilities by </a:t>
            </a:r>
          </a:p>
          <a:p>
            <a:pPr marL="171450" indent="-171450">
              <a:spcAft>
                <a:spcPts val="100"/>
              </a:spcAft>
              <a:buClr>
                <a:schemeClr val="accent3"/>
              </a:buClr>
              <a:buFont typeface="Symbol" panose="05050102010706020507" pitchFamily="18" charset="2"/>
              <a:buChar char="-"/>
            </a:pPr>
            <a:r>
              <a:rPr lang="en-US" sz="1200" b="1" dirty="0" smtClean="0"/>
              <a:t>Exploration of </a:t>
            </a:r>
            <a:r>
              <a:rPr lang="en-US" sz="1200" b="1" dirty="0" smtClean="0">
                <a:solidFill>
                  <a:srgbClr val="00B0F0"/>
                </a:solidFill>
              </a:rPr>
              <a:t>new areas </a:t>
            </a:r>
            <a:r>
              <a:rPr lang="en-US" sz="1200" b="1" dirty="0" smtClean="0"/>
              <a:t>of SR-FEL applications</a:t>
            </a:r>
          </a:p>
          <a:p>
            <a:pPr marL="628650" lvl="1" indent="-171450">
              <a:spcAft>
                <a:spcPts val="100"/>
              </a:spcAft>
              <a:buClr>
                <a:schemeClr val="accent3"/>
              </a:buClr>
              <a:buFont typeface="Arial" charset="0"/>
              <a:buChar char="•"/>
            </a:pPr>
            <a:r>
              <a:rPr lang="en-US" sz="1100" dirty="0"/>
              <a:t>Fundamentals in X-ray-matter </a:t>
            </a:r>
            <a:r>
              <a:rPr lang="en-US" sz="1100" dirty="0" smtClean="0"/>
              <a:t>interactions</a:t>
            </a:r>
          </a:p>
          <a:p>
            <a:pPr marL="628650" lvl="1" indent="-171450">
              <a:spcAft>
                <a:spcPts val="100"/>
              </a:spcAft>
              <a:buClr>
                <a:schemeClr val="accent3"/>
              </a:buClr>
              <a:buFont typeface="Arial" charset="0"/>
              <a:buChar char="•"/>
            </a:pPr>
            <a:r>
              <a:rPr lang="en-US" sz="1100" dirty="0" smtClean="0"/>
              <a:t>Molecular processes at interfaces</a:t>
            </a:r>
            <a:br>
              <a:rPr lang="en-US" sz="1100" dirty="0" smtClean="0"/>
            </a:br>
            <a:r>
              <a:rPr lang="en-US" sz="1100" dirty="0" smtClean="0"/>
              <a:t>(</a:t>
            </a:r>
            <a:r>
              <a:rPr lang="en-US" sz="1100" dirty="0" smtClean="0">
                <a:sym typeface="Wingdings"/>
              </a:rPr>
              <a:t> exploiting coherence and/or temporal resolution)</a:t>
            </a:r>
          </a:p>
          <a:p>
            <a:pPr marL="628650" lvl="1" indent="-171450">
              <a:spcAft>
                <a:spcPts val="100"/>
              </a:spcAft>
              <a:buClr>
                <a:schemeClr val="accent3"/>
              </a:buClr>
              <a:buFont typeface="Arial" charset="0"/>
              <a:buChar char="•"/>
            </a:pPr>
            <a:r>
              <a:rPr lang="mr-IN" sz="1100" dirty="0" smtClean="0">
                <a:sym typeface="Wingdings"/>
              </a:rPr>
              <a:t>…</a:t>
            </a:r>
            <a:endParaRPr lang="en-US" sz="1100" dirty="0" smtClean="0"/>
          </a:p>
          <a:p>
            <a:pPr marL="171450" indent="-171450">
              <a:spcAft>
                <a:spcPts val="100"/>
              </a:spcAft>
              <a:buClr>
                <a:schemeClr val="accent3"/>
              </a:buClr>
              <a:buFont typeface="Symbol" panose="05050102010706020507" pitchFamily="18" charset="2"/>
              <a:buChar char="-"/>
            </a:pPr>
            <a:r>
              <a:rPr lang="en-US" sz="1200" b="1" dirty="0" smtClean="0"/>
              <a:t>Development of </a:t>
            </a:r>
            <a:r>
              <a:rPr lang="en-US" sz="1200" b="1" dirty="0" smtClean="0">
                <a:solidFill>
                  <a:srgbClr val="00B0F0"/>
                </a:solidFill>
              </a:rPr>
              <a:t>new methods </a:t>
            </a:r>
            <a:r>
              <a:rPr lang="en-US" sz="1200" b="1" dirty="0" smtClean="0"/>
              <a:t>in X-ray science</a:t>
            </a:r>
          </a:p>
          <a:p>
            <a:pPr marL="628650" lvl="1" indent="-171450">
              <a:spcAft>
                <a:spcPts val="100"/>
              </a:spcAft>
              <a:buClr>
                <a:schemeClr val="accent3"/>
              </a:buClr>
              <a:buFont typeface="Arial" charset="0"/>
              <a:buChar char="•"/>
            </a:pPr>
            <a:r>
              <a:rPr lang="en-US" sz="1100" dirty="0" smtClean="0"/>
              <a:t>Serial </a:t>
            </a:r>
            <a:r>
              <a:rPr lang="en-US" sz="1100" dirty="0" err="1" smtClean="0"/>
              <a:t>femto</a:t>
            </a:r>
            <a:r>
              <a:rPr lang="en-US" sz="1100" dirty="0" smtClean="0"/>
              <a:t> second crystallography</a:t>
            </a:r>
          </a:p>
          <a:p>
            <a:pPr marL="628650" lvl="1" indent="-171450">
              <a:spcAft>
                <a:spcPts val="100"/>
              </a:spcAft>
              <a:buClr>
                <a:schemeClr val="accent3"/>
              </a:buClr>
              <a:buFont typeface="Arial" charset="0"/>
              <a:buChar char="•"/>
            </a:pPr>
            <a:r>
              <a:rPr lang="en-US" sz="1100" dirty="0" smtClean="0"/>
              <a:t>X-ray cross </a:t>
            </a:r>
            <a:r>
              <a:rPr lang="en-US" sz="1100" dirty="0"/>
              <a:t>c</a:t>
            </a:r>
            <a:r>
              <a:rPr lang="en-US" sz="1100" dirty="0" smtClean="0"/>
              <a:t>orrelation analysis</a:t>
            </a:r>
          </a:p>
          <a:p>
            <a:pPr marL="628650" lvl="1" indent="-171450">
              <a:spcAft>
                <a:spcPts val="100"/>
              </a:spcAft>
              <a:buClr>
                <a:schemeClr val="accent3"/>
              </a:buClr>
              <a:buFont typeface="Arial" charset="0"/>
              <a:buChar char="•"/>
            </a:pPr>
            <a:r>
              <a:rPr lang="en-US" sz="1100" dirty="0" smtClean="0"/>
              <a:t>X-ray quantum optics</a:t>
            </a:r>
            <a:endParaRPr lang="en-US" sz="1100" dirty="0"/>
          </a:p>
          <a:p>
            <a:pPr marL="628650" lvl="1" indent="-171450">
              <a:spcAft>
                <a:spcPts val="100"/>
              </a:spcAft>
              <a:buClr>
                <a:schemeClr val="accent3"/>
              </a:buClr>
              <a:buFont typeface="Arial" charset="0"/>
              <a:buChar char="•"/>
            </a:pPr>
            <a:r>
              <a:rPr lang="mr-IN" sz="1100" dirty="0" smtClean="0"/>
              <a:t>…</a:t>
            </a:r>
            <a:endParaRPr lang="en-US" sz="1100" dirty="0"/>
          </a:p>
          <a:p>
            <a:pPr marL="171450" indent="-171450">
              <a:spcAft>
                <a:spcPts val="100"/>
              </a:spcAft>
              <a:buClr>
                <a:schemeClr val="accent3"/>
              </a:buClr>
              <a:buFont typeface="Symbol" panose="05050102010706020507" pitchFamily="18" charset="2"/>
              <a:buChar char="-"/>
            </a:pPr>
            <a:r>
              <a:rPr lang="en-US" sz="1200" b="1" dirty="0" smtClean="0"/>
              <a:t>Exploration and design of </a:t>
            </a:r>
            <a:r>
              <a:rPr lang="en-US" sz="1200" b="1" dirty="0" smtClean="0">
                <a:solidFill>
                  <a:srgbClr val="00B0F0"/>
                </a:solidFill>
              </a:rPr>
              <a:t>novel X-ray technologies </a:t>
            </a:r>
          </a:p>
          <a:p>
            <a:pPr marL="628650" lvl="1" indent="-171450">
              <a:spcAft>
                <a:spcPts val="100"/>
              </a:spcAft>
              <a:buClr>
                <a:schemeClr val="accent3"/>
              </a:buClr>
              <a:buFont typeface="Symbol" panose="05050102010706020507" pitchFamily="18" charset="2"/>
              <a:buChar char="-"/>
            </a:pPr>
            <a:r>
              <a:rPr lang="en-US" sz="1100" dirty="0" smtClean="0"/>
              <a:t>Novel nano-focusing X-ray optics </a:t>
            </a:r>
          </a:p>
          <a:p>
            <a:pPr marL="628650" lvl="1" indent="-171450">
              <a:spcAft>
                <a:spcPts val="100"/>
              </a:spcAft>
              <a:buClr>
                <a:schemeClr val="accent3"/>
              </a:buClr>
              <a:buFont typeface="Symbol" panose="05050102010706020507" pitchFamily="18" charset="2"/>
              <a:buChar char="-"/>
            </a:pPr>
            <a:r>
              <a:rPr lang="en-US" sz="1100" dirty="0" smtClean="0"/>
              <a:t>High performance pixel detectors</a:t>
            </a:r>
          </a:p>
          <a:p>
            <a:pPr marL="628650" lvl="1" indent="-171450">
              <a:spcAft>
                <a:spcPts val="100"/>
              </a:spcAft>
              <a:buClr>
                <a:schemeClr val="accent3"/>
              </a:buClr>
              <a:buFont typeface="Symbol" panose="05050102010706020507" pitchFamily="18" charset="2"/>
              <a:buChar char="-"/>
            </a:pPr>
            <a:r>
              <a:rPr lang="en-US" sz="1100" dirty="0" smtClean="0"/>
              <a:t>Laser synchronization at FELs</a:t>
            </a:r>
          </a:p>
          <a:p>
            <a:pPr marL="628650" lvl="1" indent="-171450">
              <a:spcAft>
                <a:spcPts val="100"/>
              </a:spcAft>
              <a:buClr>
                <a:schemeClr val="accent3"/>
              </a:buClr>
              <a:buFont typeface="Symbol" panose="05050102010706020507" pitchFamily="18" charset="2"/>
              <a:buChar char="-"/>
            </a:pPr>
            <a:r>
              <a:rPr lang="mr-IN" sz="1100" dirty="0" smtClean="0"/>
              <a:t>…</a:t>
            </a:r>
            <a:endParaRPr lang="en-US" sz="11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5256076" y="6635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5377284" y="797672"/>
            <a:ext cx="2864129" cy="1241656"/>
            <a:chOff x="4548119" y="806596"/>
            <a:chExt cx="4420544" cy="1973974"/>
          </a:xfrm>
        </p:grpSpPr>
        <p:grpSp>
          <p:nvGrpSpPr>
            <p:cNvPr id="33" name="Group 32"/>
            <p:cNvGrpSpPr/>
            <p:nvPr/>
          </p:nvGrpSpPr>
          <p:grpSpPr>
            <a:xfrm>
              <a:off x="4595886" y="806596"/>
              <a:ext cx="4372777" cy="1973974"/>
              <a:chOff x="4595886" y="806596"/>
              <a:chExt cx="4372777" cy="1973974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95886" y="806596"/>
                <a:ext cx="4372777" cy="1907275"/>
              </a:xfrm>
              <a:prstGeom prst="rect">
                <a:avLst/>
              </a:prstGeom>
            </p:spPr>
          </p:pic>
          <p:sp>
            <p:nvSpPr>
              <p:cNvPr id="36" name="Rectangle 35"/>
              <p:cNvSpPr/>
              <p:nvPr/>
            </p:nvSpPr>
            <p:spPr bwMode="auto">
              <a:xfrm>
                <a:off x="8152338" y="2555382"/>
                <a:ext cx="661916" cy="225188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0" charset="0"/>
                </a:endParaRPr>
              </a:p>
            </p:txBody>
          </p:sp>
        </p:grpSp>
        <p:sp>
          <p:nvSpPr>
            <p:cNvPr id="34" name="Rectangle 33"/>
            <p:cNvSpPr/>
            <p:nvPr/>
          </p:nvSpPr>
          <p:spPr bwMode="auto">
            <a:xfrm>
              <a:off x="4548119" y="2406681"/>
              <a:ext cx="235421" cy="30719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0" charset="0"/>
              </a:endParaRPr>
            </a:p>
          </p:txBody>
        </p:sp>
      </p:grpSp>
      <p:pic>
        <p:nvPicPr>
          <p:cNvPr id="40" name="Picture 2" descr="F:\LaptopTransferFiles\FullSystemPhotos\LambdaVisibleSenso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38512" y="3615864"/>
            <a:ext cx="1737229" cy="102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"/>
          <a:stretch/>
        </p:blipFill>
        <p:spPr bwMode="auto">
          <a:xfrm>
            <a:off x="4796540" y="2264118"/>
            <a:ext cx="1971029" cy="1011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79"/>
          <a:stretch/>
        </p:blipFill>
        <p:spPr bwMode="auto">
          <a:xfrm rot="16200000">
            <a:off x="7135881" y="1845540"/>
            <a:ext cx="1488249" cy="1791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540" y="3485402"/>
            <a:ext cx="2101717" cy="122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362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622589" y="3003798"/>
            <a:ext cx="8377903" cy="18063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DESY – PHOTON SCIENCE </a:t>
            </a:r>
            <a:r>
              <a:rPr lang="de-DE" sz="1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– LK I  RESEARCH </a:t>
            </a:r>
            <a:endParaRPr lang="de-DE" sz="1800" dirty="0">
              <a:solidFill>
                <a:srgbClr val="00B0F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628689"/>
            <a:ext cx="5832648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sz="1600" b="1" dirty="0" smtClean="0"/>
              <a:t>How is Research in Photon Science organized ?</a:t>
            </a:r>
          </a:p>
          <a:p>
            <a:pPr marL="285750" indent="-285750">
              <a:spcAft>
                <a:spcPts val="600"/>
              </a:spcAft>
              <a:buClr>
                <a:schemeClr val="accent3"/>
              </a:buClr>
              <a:buFont typeface="Symbol" panose="05050102010706020507" pitchFamily="18" charset="2"/>
              <a:buChar char="-"/>
            </a:pPr>
            <a:endParaRPr lang="en-US" sz="1400" dirty="0" smtClean="0"/>
          </a:p>
          <a:p>
            <a:pPr marL="285750" indent="-285750">
              <a:spcAft>
                <a:spcPts val="300"/>
              </a:spcAft>
              <a:buClr>
                <a:schemeClr val="accent3"/>
              </a:buClr>
              <a:buFont typeface="Symbol" panose="05050102010706020507" pitchFamily="18" charset="2"/>
              <a:buChar char="-"/>
            </a:pPr>
            <a:r>
              <a:rPr lang="en-US" sz="1400" dirty="0" smtClean="0"/>
              <a:t>Interdisciplinary </a:t>
            </a:r>
            <a:r>
              <a:rPr lang="en-US" sz="1400" b="1" dirty="0" smtClean="0"/>
              <a:t>Research Centers</a:t>
            </a:r>
          </a:p>
          <a:p>
            <a:pPr>
              <a:spcAft>
                <a:spcPts val="600"/>
              </a:spcAft>
              <a:buClr>
                <a:schemeClr val="accent3"/>
              </a:buClr>
            </a:pPr>
            <a:r>
              <a:rPr lang="en-US" sz="1400" dirty="0" smtClean="0"/>
              <a:t>      </a:t>
            </a:r>
            <a:r>
              <a:rPr lang="en-US" sz="1200" dirty="0"/>
              <a:t>CFEL, CSSB, CXNS, (in planning: </a:t>
            </a:r>
            <a:r>
              <a:rPr lang="en-US" sz="1200" dirty="0" smtClean="0"/>
              <a:t>CWS)</a:t>
            </a:r>
            <a:endParaRPr lang="en-US" sz="1200" dirty="0"/>
          </a:p>
          <a:p>
            <a:pPr>
              <a:spcAft>
                <a:spcPts val="600"/>
              </a:spcAft>
              <a:buClr>
                <a:schemeClr val="accent3"/>
              </a:buClr>
            </a:pPr>
            <a:endParaRPr lang="en-US" sz="1400" dirty="0"/>
          </a:p>
          <a:p>
            <a:pPr marL="285750" indent="-285750">
              <a:spcAft>
                <a:spcPts val="300"/>
              </a:spcAft>
              <a:buClr>
                <a:schemeClr val="accent3"/>
              </a:buClr>
              <a:buFont typeface="Symbol" panose="05050102010706020507" pitchFamily="18" charset="2"/>
              <a:buChar char="-"/>
            </a:pPr>
            <a:r>
              <a:rPr lang="en-US" sz="1400" b="1" dirty="0" smtClean="0"/>
              <a:t>Cooperation</a:t>
            </a:r>
            <a:r>
              <a:rPr lang="en-US" sz="1400" dirty="0" smtClean="0"/>
              <a:t> with Universities and Partner </a:t>
            </a:r>
            <a:br>
              <a:rPr lang="en-US" sz="1400" dirty="0" smtClean="0"/>
            </a:br>
            <a:r>
              <a:rPr lang="en-US" sz="1400" dirty="0" smtClean="0"/>
              <a:t>Laboratories</a:t>
            </a:r>
            <a:endParaRPr lang="en-US" sz="1400" dirty="0"/>
          </a:p>
          <a:p>
            <a:pPr>
              <a:spcAft>
                <a:spcPts val="600"/>
              </a:spcAft>
              <a:buClr>
                <a:schemeClr val="accent3"/>
              </a:buClr>
            </a:pPr>
            <a:endParaRPr lang="en-US" sz="1400" dirty="0"/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Clr>
                <a:schemeClr val="accent3"/>
              </a:buClr>
              <a:buFont typeface="Symbol" panose="05050102010706020507" pitchFamily="18" charset="2"/>
              <a:buChar char="-"/>
            </a:pPr>
            <a:r>
              <a:rPr lang="en-US" sz="1400" b="1" dirty="0" smtClean="0"/>
              <a:t>Research Units </a:t>
            </a:r>
            <a:r>
              <a:rPr lang="en-US" sz="1400" dirty="0" smtClean="0"/>
              <a:t>– Helmholtz Dimension</a:t>
            </a:r>
          </a:p>
          <a:p>
            <a:pPr>
              <a:spcAft>
                <a:spcPts val="1200"/>
              </a:spcAft>
              <a:buClr>
                <a:schemeClr val="accent3"/>
              </a:buClr>
            </a:pPr>
            <a:r>
              <a:rPr lang="en-US" sz="1200" dirty="0" smtClean="0"/>
              <a:t>	Matter </a:t>
            </a:r>
            <a:r>
              <a:rPr lang="mr-IN" sz="1200" dirty="0" smtClean="0"/>
              <a:t>–</a:t>
            </a:r>
            <a:r>
              <a:rPr lang="en-US" sz="1200" dirty="0" smtClean="0"/>
              <a:t> Dynamics, Mechanism and Control (</a:t>
            </a:r>
            <a:r>
              <a:rPr lang="en-US" sz="1200" dirty="0" smtClean="0">
                <a:solidFill>
                  <a:srgbClr val="00B0F0"/>
                </a:solidFill>
              </a:rPr>
              <a:t>Mat-DMC</a:t>
            </a:r>
            <a:r>
              <a:rPr lang="en-US" sz="1200" dirty="0" smtClean="0"/>
              <a:t>) </a:t>
            </a:r>
            <a:br>
              <a:rPr lang="en-US" sz="1200" dirty="0" smtClean="0"/>
            </a:br>
            <a:r>
              <a:rPr lang="en-US" sz="1200" dirty="0" smtClean="0"/>
              <a:t>	F</a:t>
            </a:r>
            <a:r>
              <a:rPr lang="en-US" sz="1000" dirty="0" smtClean="0"/>
              <a:t>undamentals in X-ray </a:t>
            </a:r>
            <a:r>
              <a:rPr lang="en-US" sz="1000" dirty="0"/>
              <a:t>science </a:t>
            </a:r>
            <a:r>
              <a:rPr lang="en-US" sz="1000" dirty="0" smtClean="0"/>
              <a:t>questions</a:t>
            </a:r>
          </a:p>
          <a:p>
            <a:pPr>
              <a:spcAft>
                <a:spcPts val="1200"/>
              </a:spcAft>
              <a:buClr>
                <a:schemeClr val="accent3"/>
              </a:buClr>
            </a:pPr>
            <a:r>
              <a:rPr lang="en-US" sz="1200" dirty="0" smtClean="0"/>
              <a:t>	Nano and Materials Science (</a:t>
            </a:r>
            <a:r>
              <a:rPr lang="en-US" sz="1200" dirty="0" smtClean="0">
                <a:solidFill>
                  <a:srgbClr val="00B0F0"/>
                </a:solidFill>
              </a:rPr>
              <a:t>Nano-MAT</a:t>
            </a:r>
            <a:r>
              <a:rPr lang="en-US" sz="1200" dirty="0" smtClean="0"/>
              <a:t>)</a:t>
            </a:r>
            <a:br>
              <a:rPr lang="en-US" sz="1200" dirty="0" smtClean="0"/>
            </a:br>
            <a:r>
              <a:rPr lang="en-US" sz="1200" dirty="0" smtClean="0"/>
              <a:t>	</a:t>
            </a:r>
            <a:r>
              <a:rPr lang="en-US" sz="1000" dirty="0" err="1" smtClean="0"/>
              <a:t>Physico</a:t>
            </a:r>
            <a:r>
              <a:rPr lang="en-US" sz="1000" dirty="0" smtClean="0"/>
              <a:t>-chemical properties, nano materials </a:t>
            </a:r>
          </a:p>
          <a:p>
            <a:pPr>
              <a:spcAft>
                <a:spcPts val="1200"/>
              </a:spcAft>
              <a:buClr>
                <a:schemeClr val="accent3"/>
              </a:buClr>
            </a:pPr>
            <a:r>
              <a:rPr lang="en-US" sz="1200" dirty="0" smtClean="0"/>
              <a:t>	Biological and Soft Matter (</a:t>
            </a:r>
            <a:r>
              <a:rPr lang="en-US" sz="1200" dirty="0" smtClean="0">
                <a:solidFill>
                  <a:srgbClr val="00B0F0"/>
                </a:solidFill>
              </a:rPr>
              <a:t>Bio-Soft</a:t>
            </a:r>
            <a:r>
              <a:rPr lang="en-US" sz="1200" dirty="0" smtClean="0"/>
              <a:t>)</a:t>
            </a:r>
            <a:br>
              <a:rPr lang="en-US" sz="1200" dirty="0" smtClean="0"/>
            </a:br>
            <a:r>
              <a:rPr lang="en-US" sz="1200" dirty="0" smtClean="0"/>
              <a:t>	</a:t>
            </a:r>
            <a:r>
              <a:rPr lang="en-US" sz="1000" dirty="0" smtClean="0"/>
              <a:t>Structure and Dynamics at the atomic Scale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56076" y="6635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4427984" y="1015798"/>
            <a:ext cx="4525475" cy="871876"/>
            <a:chOff x="4499992" y="1239602"/>
            <a:chExt cx="4525475" cy="871876"/>
          </a:xfrm>
        </p:grpSpPr>
        <p:pic>
          <p:nvPicPr>
            <p:cNvPr id="19" name="Picture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99992" y="1247407"/>
              <a:ext cx="1360591" cy="856266"/>
            </a:xfrm>
            <a:prstGeom prst="rect">
              <a:avLst/>
            </a:prstGeom>
          </p:spPr>
        </p:pic>
        <p:pic>
          <p:nvPicPr>
            <p:cNvPr id="20" name="Pictur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40152" y="1249251"/>
              <a:ext cx="1314096" cy="862227"/>
            </a:xfrm>
            <a:prstGeom prst="rect">
              <a:avLst/>
            </a:prstGeom>
          </p:spPr>
        </p:pic>
        <p:pic>
          <p:nvPicPr>
            <p:cNvPr id="21" name="Picture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674" r="7780"/>
            <a:stretch/>
          </p:blipFill>
          <p:spPr>
            <a:xfrm>
              <a:off x="7340600" y="1239602"/>
              <a:ext cx="1684867" cy="871876"/>
            </a:xfrm>
            <a:prstGeom prst="rect">
              <a:avLst/>
            </a:prstGeom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992" y="1255893"/>
              <a:ext cx="595714" cy="293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9395" y="1239602"/>
              <a:ext cx="841103" cy="282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feld 23"/>
            <p:cNvSpPr txBox="1"/>
            <p:nvPr/>
          </p:nvSpPr>
          <p:spPr>
            <a:xfrm>
              <a:off x="7340600" y="1272508"/>
              <a:ext cx="663964" cy="2769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de-DE" sz="12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Arial Black" panose="020B0A04020102020204" pitchFamily="34" charset="0"/>
                </a:rPr>
                <a:t>CXNS</a:t>
              </a:r>
              <a:endParaRPr lang="de-DE" sz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2" name="Textfeld 1"/>
          <p:cNvSpPr txBox="1"/>
          <p:nvPr/>
        </p:nvSpPr>
        <p:spPr>
          <a:xfrm>
            <a:off x="4584895" y="4449393"/>
            <a:ext cx="51235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/>
              <a:t>This </a:t>
            </a:r>
            <a:r>
              <a:rPr lang="de-DE" sz="1400" b="1" dirty="0" err="1" smtClean="0"/>
              <a:t>is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the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scheme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for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the</a:t>
            </a:r>
            <a:r>
              <a:rPr lang="de-DE" sz="1400" b="1" dirty="0"/>
              <a:t> </a:t>
            </a:r>
            <a:r>
              <a:rPr lang="de-DE" sz="1400" b="1" dirty="0" err="1" smtClean="0"/>
              <a:t>evaluation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this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week</a:t>
            </a:r>
            <a:r>
              <a:rPr lang="de-DE" sz="1400" b="1" dirty="0"/>
              <a:t> </a:t>
            </a:r>
            <a:r>
              <a:rPr lang="de-DE" sz="1400" b="1" dirty="0" smtClean="0"/>
              <a:t>!</a:t>
            </a:r>
            <a:endParaRPr lang="de-DE" sz="1400" b="1" dirty="0"/>
          </a:p>
        </p:txBody>
      </p:sp>
      <p:pic>
        <p:nvPicPr>
          <p:cNvPr id="16" name="Picture 15" descr="Screen Shot 2015-10-02 at 19.34.13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4223" y="1994415"/>
            <a:ext cx="1008112" cy="362222"/>
          </a:xfrm>
          <a:prstGeom prst="rect">
            <a:avLst/>
          </a:prstGeom>
        </p:spPr>
      </p:pic>
      <p:pic>
        <p:nvPicPr>
          <p:cNvPr id="17" name="Picture 16" descr="Screen Shot 2015-10-03 at 14.56.30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6553" y="1992332"/>
            <a:ext cx="375687" cy="323868"/>
          </a:xfrm>
          <a:prstGeom prst="rect">
            <a:avLst/>
          </a:prstGeom>
        </p:spPr>
      </p:pic>
      <p:pic>
        <p:nvPicPr>
          <p:cNvPr id="18" name="Picture 17" descr="Screen Shot 2015-10-03 at 15.14.16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2207" y="1985222"/>
            <a:ext cx="783868" cy="334548"/>
          </a:xfrm>
          <a:prstGeom prst="rect">
            <a:avLst/>
          </a:prstGeom>
        </p:spPr>
      </p:pic>
      <p:pic>
        <p:nvPicPr>
          <p:cNvPr id="25" name="Picture 24" descr="Screen Shot 2015-10-03 at 15.21.54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0276" y="1994415"/>
            <a:ext cx="831226" cy="319702"/>
          </a:xfrm>
          <a:prstGeom prst="rect">
            <a:avLst/>
          </a:prstGeom>
        </p:spPr>
      </p:pic>
      <p:pic>
        <p:nvPicPr>
          <p:cNvPr id="26" name="Picture 25" descr="Screen Shot 2016-05-15 at 09.39.21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837" y="1983640"/>
            <a:ext cx="362221" cy="362221"/>
          </a:xfrm>
          <a:prstGeom prst="rect">
            <a:avLst/>
          </a:prstGeom>
        </p:spPr>
      </p:pic>
      <p:pic>
        <p:nvPicPr>
          <p:cNvPr id="30" name="Picture 29" descr="Screen Shot 2016-05-15 at 09.40.47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2378532"/>
            <a:ext cx="382882" cy="370880"/>
          </a:xfrm>
          <a:prstGeom prst="rect">
            <a:avLst/>
          </a:prstGeom>
        </p:spPr>
      </p:pic>
      <p:pic>
        <p:nvPicPr>
          <p:cNvPr id="31" name="Picture 30" descr="Screen Shot 2016-05-15 at 09.41.18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079" y="2418513"/>
            <a:ext cx="1110714" cy="2316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936" y="2406946"/>
            <a:ext cx="1080750" cy="303197"/>
          </a:xfrm>
          <a:prstGeom prst="rect">
            <a:avLst/>
          </a:prstGeom>
        </p:spPr>
      </p:pic>
      <p:pic>
        <p:nvPicPr>
          <p:cNvPr id="32" name="Picture 31" descr="Screen Shot 2016-05-15 at 09.40.03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210" y="2376489"/>
            <a:ext cx="664848" cy="33738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2765" y="2376489"/>
            <a:ext cx="441931" cy="4002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79242" y="3273348"/>
            <a:ext cx="3477234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spcAft>
                <a:spcPts val="1200"/>
              </a:spcAft>
              <a:buClr>
                <a:srgbClr val="8CB423"/>
              </a:buClr>
            </a:pPr>
            <a:r>
              <a:rPr lang="en-US" sz="1200" dirty="0" smtClean="0">
                <a:solidFill>
                  <a:prstClr val="black"/>
                </a:solidFill>
              </a:rPr>
              <a:t>Detector </a:t>
            </a:r>
            <a:r>
              <a:rPr lang="en-US" sz="1200" dirty="0">
                <a:solidFill>
                  <a:prstClr val="black"/>
                </a:solidFill>
              </a:rPr>
              <a:t>Development (</a:t>
            </a:r>
            <a:r>
              <a:rPr lang="en-US" sz="1200" dirty="0">
                <a:solidFill>
                  <a:srgbClr val="00B0F0"/>
                </a:solidFill>
              </a:rPr>
              <a:t>DTS</a:t>
            </a:r>
            <a:r>
              <a:rPr lang="en-US" sz="1200" dirty="0">
                <a:solidFill>
                  <a:prstClr val="black"/>
                </a:solidFill>
              </a:rPr>
              <a:t>)</a:t>
            </a:r>
            <a:br>
              <a:rPr lang="en-US" sz="1200" dirty="0">
                <a:solidFill>
                  <a:prstClr val="black"/>
                </a:solidFill>
              </a:rPr>
            </a:br>
            <a:r>
              <a:rPr lang="en-US" sz="1000" dirty="0">
                <a:solidFill>
                  <a:prstClr val="black"/>
                </a:solidFill>
              </a:rPr>
              <a:t>H</a:t>
            </a:r>
            <a:r>
              <a:rPr lang="en-US" sz="1000" dirty="0" smtClean="0">
                <a:solidFill>
                  <a:prstClr val="black"/>
                </a:solidFill>
              </a:rPr>
              <a:t>igh </a:t>
            </a:r>
            <a:r>
              <a:rPr lang="en-US" sz="1000" dirty="0">
                <a:solidFill>
                  <a:prstClr val="black"/>
                </a:solidFill>
              </a:rPr>
              <a:t>frame rate 2D pixel detectors </a:t>
            </a:r>
          </a:p>
          <a:p>
            <a:pPr lvl="0">
              <a:spcAft>
                <a:spcPts val="1200"/>
              </a:spcAft>
              <a:buClr>
                <a:srgbClr val="8CB423"/>
              </a:buClr>
            </a:pPr>
            <a:r>
              <a:rPr lang="en-US" sz="1200" dirty="0">
                <a:solidFill>
                  <a:prstClr val="black"/>
                </a:solidFill>
              </a:rPr>
              <a:t>Accelerator Research and Development (</a:t>
            </a:r>
            <a:r>
              <a:rPr lang="en-US" sz="1200" dirty="0">
                <a:solidFill>
                  <a:srgbClr val="00B0F0"/>
                </a:solidFill>
              </a:rPr>
              <a:t>ARD</a:t>
            </a:r>
            <a:r>
              <a:rPr lang="en-US" sz="1200" dirty="0">
                <a:solidFill>
                  <a:prstClr val="black"/>
                </a:solidFill>
              </a:rPr>
              <a:t>)</a:t>
            </a:r>
            <a:br>
              <a:rPr lang="en-US" sz="1200" dirty="0">
                <a:solidFill>
                  <a:prstClr val="black"/>
                </a:solidFill>
              </a:rPr>
            </a:br>
            <a:r>
              <a:rPr lang="en-US" sz="1000" dirty="0">
                <a:solidFill>
                  <a:prstClr val="black"/>
                </a:solidFill>
              </a:rPr>
              <a:t>C</a:t>
            </a:r>
            <a:r>
              <a:rPr lang="en-US" sz="1000" dirty="0" smtClean="0">
                <a:solidFill>
                  <a:prstClr val="black"/>
                </a:solidFill>
              </a:rPr>
              <a:t>ompact </a:t>
            </a:r>
            <a:r>
              <a:rPr lang="en-US" sz="1000" dirty="0">
                <a:solidFill>
                  <a:prstClr val="black"/>
                </a:solidFill>
              </a:rPr>
              <a:t>accelerators and timing distribution systems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465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de49b6c6-eadf-481b-a21a-6a5478c24d8b" descr="E5C541EA-C38D-4CB7-8112-E194EF8871C0@desy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5497" y="1899257"/>
            <a:ext cx="1321605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DESY – PHOTON SCIENCE </a:t>
            </a:r>
            <a:r>
              <a:rPr lang="de-DE" sz="1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- Summary</a:t>
            </a:r>
            <a:r>
              <a:rPr lang="de-DE" sz="1800" dirty="0" smtClean="0">
                <a:solidFill>
                  <a:srgbClr val="00B0F0"/>
                </a:solidFill>
              </a:rPr>
              <a:t> </a:t>
            </a:r>
            <a:endParaRPr lang="de-DE" sz="1800" dirty="0">
              <a:solidFill>
                <a:srgbClr val="00B0F0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497874" y="461016"/>
            <a:ext cx="3935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8CB423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prstClr val="black"/>
                </a:solidFill>
              </a:rPr>
              <a:t>Activities Photon Science Division</a:t>
            </a:r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4" name="Diagramm 3"/>
          <p:cNvGraphicFramePr/>
          <p:nvPr>
            <p:extLst>
              <p:ext uri="{D42A27DB-BD31-4B8C-83A1-F6EECF244321}">
                <p14:modId xmlns:p14="http://schemas.microsoft.com/office/powerpoint/2010/main" val="409155592"/>
              </p:ext>
            </p:extLst>
          </p:nvPr>
        </p:nvGraphicFramePr>
        <p:xfrm>
          <a:off x="2391430" y="1062858"/>
          <a:ext cx="4668180" cy="28194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4199548" y="2312654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5AA0">
                    <a:lumMod val="60000"/>
                    <a:lumOff val="40000"/>
                  </a:srgbClr>
                </a:solidFill>
              </a:rPr>
              <a:t>514 FTE</a:t>
            </a:r>
            <a:endParaRPr lang="de-DE" b="1" dirty="0">
              <a:solidFill>
                <a:srgbClr val="005AA0">
                  <a:lumMod val="60000"/>
                  <a:lumOff val="40000"/>
                </a:srgbClr>
              </a:solidFill>
            </a:endParaRPr>
          </a:p>
        </p:txBody>
      </p:sp>
      <p:cxnSp>
        <p:nvCxnSpPr>
          <p:cNvPr id="8" name="Gerade Verbindung 7"/>
          <p:cNvCxnSpPr/>
          <p:nvPr/>
        </p:nvCxnSpPr>
        <p:spPr>
          <a:xfrm flipV="1">
            <a:off x="3795041" y="2831842"/>
            <a:ext cx="531226" cy="461223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/>
        </p:nvCxnSpPr>
        <p:spPr>
          <a:xfrm flipH="1" flipV="1">
            <a:off x="4725520" y="582238"/>
            <a:ext cx="10779" cy="1336596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Gerade Verbindung 66"/>
          <p:cNvCxnSpPr/>
          <p:nvPr/>
        </p:nvCxnSpPr>
        <p:spPr>
          <a:xfrm flipV="1">
            <a:off x="5760132" y="3159257"/>
            <a:ext cx="3024336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feld 46"/>
          <p:cNvSpPr txBox="1"/>
          <p:nvPr/>
        </p:nvSpPr>
        <p:spPr>
          <a:xfrm>
            <a:off x="4745327" y="1660730"/>
            <a:ext cx="985911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400" b="1" dirty="0" smtClean="0">
                <a:solidFill>
                  <a:srgbClr val="FFC000"/>
                </a:solidFill>
              </a:rPr>
              <a:t>PETRA III</a:t>
            </a:r>
          </a:p>
          <a:p>
            <a:pPr algn="r"/>
            <a:r>
              <a:rPr lang="de-DE" sz="1050" dirty="0" smtClean="0">
                <a:solidFill>
                  <a:srgbClr val="FFC000"/>
                </a:solidFill>
              </a:rPr>
              <a:t>125</a:t>
            </a:r>
          </a:p>
          <a:p>
            <a:pPr algn="r"/>
            <a:r>
              <a:rPr lang="de-DE" sz="1050" dirty="0" smtClean="0">
                <a:solidFill>
                  <a:srgbClr val="FFC000"/>
                </a:solidFill>
              </a:rPr>
              <a:t>LK II</a:t>
            </a:r>
            <a:endParaRPr lang="de-DE" sz="1050" dirty="0">
              <a:solidFill>
                <a:srgbClr val="FFC000"/>
              </a:solidFill>
            </a:endParaRPr>
          </a:p>
        </p:txBody>
      </p:sp>
      <p:sp>
        <p:nvSpPr>
          <p:cNvPr id="48" name="Textfeld 47"/>
          <p:cNvSpPr txBox="1"/>
          <p:nvPr/>
        </p:nvSpPr>
        <p:spPr>
          <a:xfrm>
            <a:off x="5161173" y="2431394"/>
            <a:ext cx="78258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400" b="1" dirty="0" smtClean="0">
                <a:solidFill>
                  <a:srgbClr val="005EA4"/>
                </a:solidFill>
              </a:rPr>
              <a:t>FLASH</a:t>
            </a:r>
          </a:p>
          <a:p>
            <a:pPr algn="r"/>
            <a:r>
              <a:rPr lang="de-DE" sz="1050" dirty="0" smtClean="0">
                <a:solidFill>
                  <a:srgbClr val="005EA4"/>
                </a:solidFill>
              </a:rPr>
              <a:t>50</a:t>
            </a:r>
          </a:p>
          <a:p>
            <a:pPr algn="r"/>
            <a:r>
              <a:rPr lang="de-DE" sz="1050" dirty="0" smtClean="0">
                <a:solidFill>
                  <a:srgbClr val="005EA4"/>
                </a:solidFill>
              </a:rPr>
              <a:t>LK II</a:t>
            </a:r>
            <a:endParaRPr lang="de-DE" sz="1050" dirty="0">
              <a:solidFill>
                <a:srgbClr val="005EA4"/>
              </a:solidFill>
            </a:endParaRPr>
          </a:p>
        </p:txBody>
      </p:sp>
      <p:cxnSp>
        <p:nvCxnSpPr>
          <p:cNvPr id="52" name="Gerade Verbindung 51"/>
          <p:cNvCxnSpPr/>
          <p:nvPr/>
        </p:nvCxnSpPr>
        <p:spPr>
          <a:xfrm flipH="1" flipV="1">
            <a:off x="5188030" y="2755271"/>
            <a:ext cx="591390" cy="40651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300999" y="3223139"/>
            <a:ext cx="3117592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200" b="1" dirty="0" smtClean="0"/>
              <a:t>Research Program MML</a:t>
            </a:r>
          </a:p>
          <a:p>
            <a:pPr>
              <a:spcAft>
                <a:spcPts val="300"/>
              </a:spcAft>
            </a:pPr>
            <a:r>
              <a:rPr lang="en-US" sz="1200" dirty="0"/>
              <a:t>R</a:t>
            </a:r>
            <a:r>
              <a:rPr lang="en-US" sz="1200" dirty="0" smtClean="0"/>
              <a:t>esearch units</a:t>
            </a:r>
          </a:p>
          <a:p>
            <a:pPr>
              <a:spcAft>
                <a:spcPts val="300"/>
              </a:spcAft>
            </a:pPr>
            <a:r>
              <a:rPr lang="en-US" sz="1200" b="1" dirty="0" smtClean="0"/>
              <a:t>Mat-DMC, Nano-Mat, Bio-Soft</a:t>
            </a:r>
          </a:p>
          <a:p>
            <a:pPr>
              <a:spcBef>
                <a:spcPts val="1200"/>
              </a:spcBef>
            </a:pPr>
            <a:r>
              <a:rPr lang="en-US" sz="1200" b="1" dirty="0" smtClean="0"/>
              <a:t>Research Program MT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200" dirty="0" smtClean="0"/>
              <a:t>Research units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200" b="1" dirty="0" smtClean="0"/>
              <a:t>DTS, ARD</a:t>
            </a:r>
            <a:endParaRPr lang="en-US" sz="1200" b="1" dirty="0"/>
          </a:p>
        </p:txBody>
      </p:sp>
      <p:pic>
        <p:nvPicPr>
          <p:cNvPr id="28" name="Picture 2" descr="C:\Users\aschkan\Desktop\AGIPD_SPB_front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1453" y="3558382"/>
            <a:ext cx="1283437" cy="121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4649" y="3555218"/>
            <a:ext cx="1259656" cy="121914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293851" y="1589459"/>
            <a:ext cx="2698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200" b="1" dirty="0" smtClean="0"/>
              <a:t>User operation </a:t>
            </a:r>
            <a:r>
              <a:rPr lang="en-US" sz="1200" dirty="0" smtClean="0"/>
              <a:t>of the high </a:t>
            </a:r>
            <a:br>
              <a:rPr lang="en-US" sz="1200" dirty="0" smtClean="0"/>
            </a:br>
            <a:r>
              <a:rPr lang="en-US" sz="1200" dirty="0" smtClean="0"/>
              <a:t>energy low emittance </a:t>
            </a:r>
            <a:br>
              <a:rPr lang="en-US" sz="1200" dirty="0" smtClean="0"/>
            </a:br>
            <a:r>
              <a:rPr lang="en-US" sz="1200" dirty="0" smtClean="0"/>
              <a:t>synchrotron radiation source </a:t>
            </a: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1659" y="165213"/>
            <a:ext cx="2101086" cy="1167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6300999" y="2460349"/>
            <a:ext cx="2698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900"/>
              </a:spcAft>
            </a:pPr>
            <a:r>
              <a:rPr lang="en-US" sz="1200" b="1" dirty="0"/>
              <a:t>User operation </a:t>
            </a:r>
            <a:r>
              <a:rPr lang="en-US" sz="1200" dirty="0"/>
              <a:t>of </a:t>
            </a:r>
            <a:r>
              <a:rPr lang="en-US" sz="1200" dirty="0" smtClean="0"/>
              <a:t>the 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 smtClean="0"/>
              <a:t>SC-</a:t>
            </a:r>
            <a:r>
              <a:rPr lang="en-US" sz="1200" dirty="0" err="1" smtClean="0"/>
              <a:t>Linac</a:t>
            </a:r>
            <a:r>
              <a:rPr lang="en-US" sz="1200" dirty="0" smtClean="0"/>
              <a:t> driven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 smtClean="0"/>
              <a:t>VUV </a:t>
            </a:r>
            <a:r>
              <a:rPr lang="en-US" sz="1200" dirty="0"/>
              <a:t>and soft X-ray FEL </a:t>
            </a:r>
          </a:p>
        </p:txBody>
      </p:sp>
      <p:cxnSp>
        <p:nvCxnSpPr>
          <p:cNvPr id="27" name="Gerade Verbindung 66"/>
          <p:cNvCxnSpPr/>
          <p:nvPr/>
        </p:nvCxnSpPr>
        <p:spPr>
          <a:xfrm>
            <a:off x="697100" y="3271270"/>
            <a:ext cx="3099644" cy="15297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031867" y="4480171"/>
            <a:ext cx="15205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30000" dirty="0" smtClean="0"/>
              <a:t>* </a:t>
            </a:r>
            <a:r>
              <a:rPr lang="en-US" sz="1000" dirty="0" smtClean="0"/>
              <a:t>Scientific staff at LK II facilities </a:t>
            </a:r>
            <a:r>
              <a:rPr lang="en-US" sz="1000" smtClean="0"/>
              <a:t>counts to </a:t>
            </a:r>
            <a:r>
              <a:rPr lang="en-US" sz="1000" dirty="0" smtClean="0"/>
              <a:t>1/3 in LK I and 2/3 in LK II</a:t>
            </a:r>
          </a:p>
        </p:txBody>
      </p:sp>
      <p:cxnSp>
        <p:nvCxnSpPr>
          <p:cNvPr id="21" name="Gerade Verbindung 66"/>
          <p:cNvCxnSpPr/>
          <p:nvPr/>
        </p:nvCxnSpPr>
        <p:spPr>
          <a:xfrm>
            <a:off x="5953740" y="2428057"/>
            <a:ext cx="2830728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51"/>
          <p:cNvCxnSpPr/>
          <p:nvPr/>
        </p:nvCxnSpPr>
        <p:spPr>
          <a:xfrm flipH="1">
            <a:off x="5269072" y="2428057"/>
            <a:ext cx="684668" cy="28122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92472" y="1093228"/>
            <a:ext cx="269889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200" dirty="0" smtClean="0"/>
              <a:t>DESY Photon Science  Division contribution to the laboratory’s </a:t>
            </a:r>
            <a:r>
              <a:rPr lang="en-US" sz="1200" b="1" dirty="0" smtClean="0"/>
              <a:t>infrastructure </a:t>
            </a:r>
          </a:p>
          <a:p>
            <a:pPr marL="171450" indent="-171450">
              <a:spcBef>
                <a:spcPts val="1200"/>
              </a:spcBef>
              <a:buFontTx/>
              <a:buChar char="-"/>
            </a:pPr>
            <a:r>
              <a:rPr lang="en-US" sz="1200" dirty="0" smtClean="0"/>
              <a:t>Central mechanics workshop</a:t>
            </a:r>
            <a:br>
              <a:rPr lang="en-US" sz="1200" dirty="0" smtClean="0"/>
            </a:br>
            <a:r>
              <a:rPr lang="en-US" sz="900" dirty="0" smtClean="0"/>
              <a:t>(including 80 apprentices)</a:t>
            </a:r>
          </a:p>
          <a:p>
            <a:pPr marL="171450" indent="-171450">
              <a:spcBef>
                <a:spcPts val="1200"/>
              </a:spcBef>
              <a:buFontTx/>
              <a:buChar char="-"/>
            </a:pPr>
            <a:r>
              <a:rPr lang="en-US" sz="1200" dirty="0" smtClean="0"/>
              <a:t>Division administration</a:t>
            </a:r>
          </a:p>
          <a:p>
            <a:pPr marL="171450" indent="-171450">
              <a:spcBef>
                <a:spcPts val="1200"/>
              </a:spcBef>
              <a:buFontTx/>
              <a:buChar char="-"/>
            </a:pPr>
            <a:r>
              <a:rPr lang="en-US" sz="1200" dirty="0" smtClean="0"/>
              <a:t>EU project office  </a:t>
            </a:r>
          </a:p>
        </p:txBody>
      </p:sp>
    </p:spTree>
    <p:extLst>
      <p:ext uri="{BB962C8B-B14F-4D97-AF65-F5344CB8AC3E}">
        <p14:creationId xmlns:p14="http://schemas.microsoft.com/office/powerpoint/2010/main" val="19806568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DESY – PHOTON SCIENCE </a:t>
            </a:r>
            <a:r>
              <a:rPr lang="mr-IN" sz="1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–</a:t>
            </a:r>
            <a:r>
              <a:rPr lang="de-DE" sz="1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Future</a:t>
            </a:r>
            <a:r>
              <a:rPr lang="de-DE" sz="1800" dirty="0" smtClean="0">
                <a:solidFill>
                  <a:srgbClr val="00B0F0"/>
                </a:solidFill>
              </a:rPr>
              <a:t> </a:t>
            </a:r>
            <a:endParaRPr lang="de-DE" sz="1800" dirty="0">
              <a:solidFill>
                <a:srgbClr val="00B0F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77946" y="3563181"/>
            <a:ext cx="2880320" cy="984885"/>
          </a:xfrm>
          <a:prstGeom prst="rect">
            <a:avLst/>
          </a:prstGeom>
          <a:solidFill>
            <a:srgbClr val="BAF6FE"/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pPr algn="ctr">
              <a:buClr>
                <a:schemeClr val="accent3"/>
              </a:buClr>
            </a:pPr>
            <a:r>
              <a:rPr lang="en-US" sz="1400" b="1" dirty="0" smtClean="0"/>
              <a:t>Data Science</a:t>
            </a:r>
          </a:p>
          <a:p>
            <a:pPr algn="ctr">
              <a:buClr>
                <a:schemeClr val="accent3"/>
              </a:buClr>
            </a:pPr>
            <a:r>
              <a:rPr lang="en-US" sz="1100" dirty="0" smtClean="0"/>
              <a:t>Intensify efforts in data science and handling;</a:t>
            </a:r>
          </a:p>
          <a:p>
            <a:pPr algn="ctr">
              <a:buClr>
                <a:schemeClr val="accent3"/>
              </a:buClr>
            </a:pPr>
            <a:r>
              <a:rPr lang="en-US" sz="1100" dirty="0" smtClean="0"/>
              <a:t>Support users for data intensive experiments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039" y="3352857"/>
            <a:ext cx="2427811" cy="12704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79822" y="736388"/>
            <a:ext cx="2376264" cy="815608"/>
          </a:xfrm>
          <a:prstGeom prst="rect">
            <a:avLst/>
          </a:prstGeom>
          <a:solidFill>
            <a:srgbClr val="BAF6FE"/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pPr algn="ctr">
              <a:buClr>
                <a:schemeClr val="accent3"/>
              </a:buClr>
            </a:pPr>
            <a:r>
              <a:rPr lang="en-US" sz="1400" b="1" dirty="0"/>
              <a:t>Research </a:t>
            </a:r>
            <a:endParaRPr lang="en-US" sz="1400" b="1" dirty="0" smtClean="0"/>
          </a:p>
          <a:p>
            <a:pPr algn="ctr">
              <a:buClr>
                <a:schemeClr val="accent3"/>
              </a:buClr>
            </a:pPr>
            <a:r>
              <a:rPr lang="en-US" sz="1100" dirty="0"/>
              <a:t>F</a:t>
            </a:r>
            <a:r>
              <a:rPr lang="en-US" sz="1100" dirty="0" smtClean="0"/>
              <a:t>orefront research related to large scale </a:t>
            </a:r>
            <a:r>
              <a:rPr lang="en-US" sz="11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photon facilities</a:t>
            </a:r>
            <a:r>
              <a:rPr lang="en-US" sz="1100" dirty="0" smtClean="0"/>
              <a:t>;</a:t>
            </a:r>
          </a:p>
          <a:p>
            <a:pPr algn="ctr">
              <a:buClr>
                <a:schemeClr val="accent3"/>
              </a:buClr>
            </a:pPr>
            <a:r>
              <a:rPr lang="en-US" sz="1100" dirty="0"/>
              <a:t>D</a:t>
            </a:r>
            <a:r>
              <a:rPr lang="en-US" sz="1100" dirty="0" smtClean="0"/>
              <a:t>ata harvesting at European XFEL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9522" y="2179842"/>
            <a:ext cx="2700300" cy="815608"/>
          </a:xfrm>
          <a:prstGeom prst="rect">
            <a:avLst/>
          </a:prstGeom>
          <a:solidFill>
            <a:srgbClr val="BAF6FE"/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pPr lvl="0" algn="ctr">
              <a:buClr>
                <a:srgbClr val="8CB423"/>
              </a:buClr>
            </a:pPr>
            <a:r>
              <a:rPr lang="en-US" sz="1400" b="1" dirty="0" smtClean="0"/>
              <a:t>FLASH</a:t>
            </a:r>
          </a:p>
          <a:p>
            <a:pPr lvl="0" algn="ctr">
              <a:buClr>
                <a:srgbClr val="8CB423"/>
              </a:buClr>
            </a:pPr>
            <a:r>
              <a:rPr lang="en-US" sz="1100" dirty="0" smtClean="0">
                <a:solidFill>
                  <a:prstClr val="black"/>
                </a:solidFill>
              </a:rPr>
              <a:t>Further </a:t>
            </a:r>
            <a:r>
              <a:rPr lang="en-US" sz="1100" dirty="0">
                <a:solidFill>
                  <a:prstClr val="black"/>
                </a:solidFill>
              </a:rPr>
              <a:t>development of FLASH </a:t>
            </a:r>
            <a:r>
              <a:rPr lang="en-US" sz="1100" dirty="0" smtClean="0">
                <a:solidFill>
                  <a:prstClr val="black"/>
                </a:solidFill>
              </a:rPr>
              <a:t>facility;</a:t>
            </a:r>
            <a:endParaRPr lang="en-US" sz="1400" b="1" dirty="0" smtClean="0"/>
          </a:p>
          <a:p>
            <a:pPr algn="ctr">
              <a:buClr>
                <a:schemeClr val="accent3"/>
              </a:buClr>
            </a:pPr>
            <a:r>
              <a:rPr lang="en-US" sz="11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J</a:t>
            </a:r>
            <a:r>
              <a:rPr lang="en-US" sz="11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oint FEL strategy </a:t>
            </a:r>
            <a:r>
              <a:rPr lang="en-US" sz="1100" dirty="0" smtClean="0"/>
              <a:t>together with European XFEL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96167" y="2065470"/>
            <a:ext cx="2934864" cy="1061829"/>
          </a:xfrm>
          <a:prstGeom prst="rect">
            <a:avLst/>
          </a:prstGeom>
          <a:solidFill>
            <a:srgbClr val="BAF6FE"/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buClr>
                <a:schemeClr val="accent3"/>
              </a:buClr>
            </a:pPr>
            <a:r>
              <a:rPr lang="en-US" sz="1400" b="1" dirty="0" smtClean="0"/>
              <a:t>PETRA III and IV</a:t>
            </a:r>
          </a:p>
          <a:p>
            <a:pPr algn="ctr">
              <a:buClr>
                <a:schemeClr val="accent3"/>
              </a:buClr>
            </a:pPr>
            <a:r>
              <a:rPr lang="en-US" sz="1100" dirty="0" smtClean="0"/>
              <a:t>Finalize ongoing PETRA III extension project;</a:t>
            </a:r>
          </a:p>
          <a:p>
            <a:pPr algn="ctr">
              <a:buClr>
                <a:schemeClr val="accent3"/>
              </a:buClr>
            </a:pPr>
            <a:r>
              <a:rPr lang="en-US" sz="1100" dirty="0" smtClean="0"/>
              <a:t>Upgrade of PETRA III to PETRA IV a </a:t>
            </a:r>
            <a:r>
              <a:rPr lang="en-US" sz="11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diffraction limited SR source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311" b="8350"/>
          <a:stretch/>
        </p:blipFill>
        <p:spPr>
          <a:xfrm>
            <a:off x="6157362" y="3291830"/>
            <a:ext cx="2573669" cy="139254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51039" y="668442"/>
            <a:ext cx="2052709" cy="1397027"/>
            <a:chOff x="323528" y="720613"/>
            <a:chExt cx="1944216" cy="129473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532" y="720613"/>
              <a:ext cx="1908212" cy="1273732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323528" y="1784511"/>
              <a:ext cx="113364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/>
                <a:t>FLASH2 undulator</a:t>
              </a:r>
              <a:endParaRPr lang="en-US" sz="9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228184" y="654307"/>
            <a:ext cx="2502847" cy="1229801"/>
            <a:chOff x="6228184" y="654307"/>
            <a:chExt cx="2502847" cy="122980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76574" y="654307"/>
              <a:ext cx="2454457" cy="121244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228184" y="1653276"/>
              <a:ext cx="170591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SPB/SFX station @ EU.XFEL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908" y="1959682"/>
            <a:ext cx="1248092" cy="124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888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itelfolie_ENGLISCH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Inhaltsfolie_Gesundheit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Titel_Materi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Inhaltsfolie_Materi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Titel_Verkehr und Weltraum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Inhaltsfolie_Verkehr und Weltraum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Titel_Schlüsseltechnologien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Inhaltsfolie_Schlüsseltechnologien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Zwischenfoli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Zwischenfoliel_Variant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Inhaltsfoli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itel_Energi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Inhaltsfolie_Energi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itel_Erde und Umwelt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Inhaltsfolie_Erde und Umwelt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Titel_Gesundheit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</TotalTime>
  <Words>490</Words>
  <Application>Microsoft Macintosh PowerPoint</Application>
  <PresentationFormat>On-screen Show (16:9)</PresentationFormat>
  <Paragraphs>114</Paragraphs>
  <Slides>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6</vt:i4>
      </vt:variant>
    </vt:vector>
  </HeadingPairs>
  <TitlesOfParts>
    <vt:vector size="29" baseType="lpstr">
      <vt:lpstr>Arial Black</vt:lpstr>
      <vt:lpstr>Calibri</vt:lpstr>
      <vt:lpstr>Courier New</vt:lpstr>
      <vt:lpstr>Mangal</vt:lpstr>
      <vt:lpstr>Symbol</vt:lpstr>
      <vt:lpstr>Wingdings</vt:lpstr>
      <vt:lpstr>Arial</vt:lpstr>
      <vt:lpstr>1_Titelfolie_ENGLISCH</vt:lpstr>
      <vt:lpstr>Zwischenfolie</vt:lpstr>
      <vt:lpstr>Zwischenfoliel_Variante</vt:lpstr>
      <vt:lpstr>Inhaltsfolie</vt:lpstr>
      <vt:lpstr>Titel_Energie</vt:lpstr>
      <vt:lpstr>Inhaltsfolie_Energie</vt:lpstr>
      <vt:lpstr>Titel_Erde und Umwelt</vt:lpstr>
      <vt:lpstr>Inhaltsfolie_Erde und Umwelt</vt:lpstr>
      <vt:lpstr>Titel_Gesundheit</vt:lpstr>
      <vt:lpstr>Inhaltsfolie_Gesundheit</vt:lpstr>
      <vt:lpstr>Titel_Materie</vt:lpstr>
      <vt:lpstr>Inhaltsfolie_Materie</vt:lpstr>
      <vt:lpstr>Titel_Verkehr und Weltraum</vt:lpstr>
      <vt:lpstr>Inhaltsfolie_Verkehr und Weltraum</vt:lpstr>
      <vt:lpstr>Titel_Schlüsseltechnologien</vt:lpstr>
      <vt:lpstr>Inhaltsfolie_Schlüsseltechnologien</vt:lpstr>
      <vt:lpstr> DESY Photon Science – mission </vt:lpstr>
      <vt:lpstr>DESY – PHOTON SCIENCE – LK II USERS and Facility Operation </vt:lpstr>
      <vt:lpstr>DESY – PHOTON SCIENCE – LK I  RESEARCH  </vt:lpstr>
      <vt:lpstr>DESY – PHOTON SCIENCE – LK I  RESEARCH </vt:lpstr>
      <vt:lpstr>DESY – PHOTON SCIENCE - Summary </vt:lpstr>
      <vt:lpstr>DESY – PHOTON SCIENCE – Future </vt:lpstr>
    </vt:vector>
  </TitlesOfParts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Bernd Göbel</dc:creator>
  <cp:lastModifiedBy>Edgar Weckert</cp:lastModifiedBy>
  <cp:revision>659</cp:revision>
  <cp:lastPrinted>2018-01-09T07:52:59Z</cp:lastPrinted>
  <dcterms:created xsi:type="dcterms:W3CDTF">2017-08-27T12:31:56Z</dcterms:created>
  <dcterms:modified xsi:type="dcterms:W3CDTF">2018-01-12T16:35:54Z</dcterms:modified>
</cp:coreProperties>
</file>