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6" r:id="rId2"/>
    <p:sldId id="277" r:id="rId3"/>
    <p:sldId id="281" r:id="rId4"/>
    <p:sldId id="278" r:id="rId5"/>
    <p:sldId id="280" r:id="rId6"/>
    <p:sldId id="287" r:id="rId7"/>
    <p:sldId id="283" r:id="rId8"/>
    <p:sldId id="289" r:id="rId9"/>
    <p:sldId id="288" r:id="rId10"/>
    <p:sldId id="279" r:id="rId11"/>
    <p:sldId id="276" r:id="rId12"/>
    <p:sldId id="290" r:id="rId13"/>
    <p:sldId id="285" r:id="rId14"/>
    <p:sldId id="29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48" autoAdjust="0"/>
    <p:restoredTop sz="83699"/>
  </p:normalViewPr>
  <p:slideViewPr>
    <p:cSldViewPr showGuides="1">
      <p:cViewPr>
        <p:scale>
          <a:sx n="123" d="100"/>
          <a:sy n="123" d="100"/>
        </p:scale>
        <p:origin x="144" y="-360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Awarded compute time</a:t>
            </a:r>
            <a:r>
              <a:rPr lang="en-US" baseline="0" dirty="0" smtClean="0"/>
              <a:t> </a:t>
            </a:r>
            <a:r>
              <a:rPr lang="en-US" dirty="0" smtClean="0"/>
              <a:t>distribution of</a:t>
            </a:r>
            <a:r>
              <a:rPr lang="en-US" baseline="0" dirty="0" smtClean="0"/>
              <a:t> NIC group</a:t>
            </a:r>
          </a:p>
          <a:p>
            <a:pPr>
              <a:defRPr/>
            </a:pPr>
            <a:r>
              <a:rPr lang="en-US" baseline="0" dirty="0" smtClean="0"/>
              <a:t>700 million core-</a:t>
            </a:r>
            <a:r>
              <a:rPr lang="en-US" baseline="0" dirty="0" err="1" smtClean="0"/>
              <a:t>hrs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Compute time distribution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Sheet1!$A$2:$A$5</c:f>
              <c:strCache>
                <c:ptCount val="3"/>
                <c:pt idx="0">
                  <c:v>Gauss</c:v>
                </c:pt>
                <c:pt idx="1">
                  <c:v>Prace</c:v>
                </c:pt>
                <c:pt idx="2">
                  <c:v>Others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0.78</c:v>
                </c:pt>
                <c:pt idx="1">
                  <c:v>0.2</c:v>
                </c:pt>
                <c:pt idx="2" formatCode="General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53377284320655"/>
          <c:y val="0.766669807612641"/>
          <c:w val="0.620831727916756"/>
          <c:h val="0.0649963742558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16.01.18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16.01.18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37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schlage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,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Farben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Text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benutzen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Gefuehl</a:t>
            </a:r>
            <a:r>
              <a:rPr lang="en-US" dirty="0" smtClean="0"/>
              <a:t> und 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strikterer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Anwendung</a:t>
            </a:r>
            <a:r>
              <a:rPr lang="en-US" baseline="0" dirty="0" smtClean="0"/>
              <a:t> des Templates</a:t>
            </a:r>
          </a:p>
          <a:p>
            <a:r>
              <a:rPr lang="en-US" baseline="0" dirty="0" smtClean="0"/>
              <a:t>Subtitle?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56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Needed? </a:t>
            </a:r>
            <a:r>
              <a:rPr lang="en-US" dirty="0" err="1" smtClean="0"/>
              <a:t>Fuer</a:t>
            </a:r>
            <a:r>
              <a:rPr lang="en-US" dirty="0" smtClean="0"/>
              <a:t> 10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Wiederhlung</a:t>
            </a:r>
            <a:r>
              <a:rPr lang="en-US" dirty="0" smtClean="0"/>
              <a:t> von fast </a:t>
            </a:r>
            <a:r>
              <a:rPr lang="en-US" dirty="0" err="1" smtClean="0"/>
              <a:t>allem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Erscheint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unnoetig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angesichts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Zeitzieles</a:t>
            </a:r>
            <a:r>
              <a:rPr lang="en-US" baseline="0" dirty="0" smtClean="0"/>
              <a:t> von 9 </a:t>
            </a:r>
            <a:r>
              <a:rPr lang="en-US" baseline="0" dirty="0" err="1" smtClean="0"/>
              <a:t>Minuten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unnoetig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Zumindest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Folie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integrieren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Ihc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wuerde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weniger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vorschlagen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201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Needed? </a:t>
            </a:r>
            <a:r>
              <a:rPr lang="en-US" dirty="0" err="1" smtClean="0"/>
              <a:t>Fuer</a:t>
            </a:r>
            <a:r>
              <a:rPr lang="en-US" dirty="0" smtClean="0"/>
              <a:t> 10 </a:t>
            </a:r>
            <a:r>
              <a:rPr lang="en-US" dirty="0" err="1" smtClean="0"/>
              <a:t>Minuten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das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Wiederhlung</a:t>
            </a:r>
            <a:r>
              <a:rPr lang="en-US" dirty="0" smtClean="0"/>
              <a:t> von fast </a:t>
            </a:r>
            <a:r>
              <a:rPr lang="en-US" dirty="0" err="1" smtClean="0"/>
              <a:t>allem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Erscheint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unnoetig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angesichts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Zeitzieles</a:t>
            </a:r>
            <a:r>
              <a:rPr lang="en-US" baseline="0" dirty="0" smtClean="0"/>
              <a:t> von 9 </a:t>
            </a:r>
            <a:r>
              <a:rPr lang="en-US" baseline="0" dirty="0" err="1" smtClean="0"/>
              <a:t>Minuten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unnoetig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Zumindest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Folie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integrieren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Ihc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wuerde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weniger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Farbe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vorschlagen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84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add subtitle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268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add subtitle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397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20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Logo </a:t>
            </a:r>
            <a:r>
              <a:rPr lang="en-US" dirty="0" err="1" smtClean="0"/>
              <a:t>fuer</a:t>
            </a:r>
            <a:r>
              <a:rPr lang="en-US" dirty="0" smtClean="0"/>
              <a:t> CLS? Der </a:t>
            </a:r>
            <a:r>
              <a:rPr lang="en-US" dirty="0" err="1" smtClean="0"/>
              <a:t>Symmetrie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halber</a:t>
            </a:r>
            <a:r>
              <a:rPr lang="en-US" baseline="0" dirty="0" smtClean="0"/>
              <a:t>? Dann </a:t>
            </a:r>
            <a:r>
              <a:rPr lang="en-US" baseline="0" dirty="0" err="1" smtClean="0"/>
              <a:t>wuerde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layouten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sieht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mit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halben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leeren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Seite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Der </a:t>
            </a:r>
            <a:r>
              <a:rPr lang="en-US" baseline="0" dirty="0" err="1" smtClean="0"/>
              <a:t>Punkt</a:t>
            </a:r>
            <a:r>
              <a:rPr lang="en-US" baseline="0" dirty="0" smtClean="0"/>
              <a:t> “Guide collaborations” </a:t>
            </a:r>
            <a:r>
              <a:rPr lang="en-US" baseline="0" dirty="0" err="1" smtClean="0"/>
              <a:t>steht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etwas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alleine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gehoert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</a:t>
            </a:r>
            <a:r>
              <a:rPr lang="en-US" baseline="0" dirty="0" smtClean="0"/>
              <a:t> “coordination of </a:t>
            </a:r>
            <a:r>
              <a:rPr lang="mr-IN" baseline="0" dirty="0" smtClean="0"/>
              <a:t>…</a:t>
            </a:r>
            <a:r>
              <a:rPr lang="en-US" baseline="0" dirty="0" smtClean="0"/>
              <a:t> “ </a:t>
            </a:r>
            <a:r>
              <a:rPr lang="en-US" baseline="0" dirty="0" err="1" smtClean="0"/>
              <a:t>ganz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oben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Auslassen</a:t>
            </a:r>
            <a:r>
              <a:rPr lang="en-US" baseline="0" dirty="0" smtClean="0"/>
              <a:t>? </a:t>
            </a:r>
          </a:p>
          <a:p>
            <a:r>
              <a:rPr lang="en-US" baseline="0" dirty="0" err="1" smtClean="0"/>
              <a:t>Bei</a:t>
            </a:r>
            <a:r>
              <a:rPr lang="en-US" baseline="0" dirty="0" smtClean="0"/>
              <a:t> management of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generation and applications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nicht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klar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ob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nur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als</a:t>
            </a:r>
            <a:r>
              <a:rPr lang="en-US" baseline="0" dirty="0" smtClean="0"/>
              <a:t> NIC </a:t>
            </a:r>
            <a:r>
              <a:rPr lang="en-US" baseline="0" dirty="0" err="1" smtClean="0"/>
              <a:t>macht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Collabs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Rahmen</a:t>
            </a:r>
            <a:r>
              <a:rPr lang="en-US" baseline="0" dirty="0" smtClean="0"/>
              <a:t> der </a:t>
            </a:r>
            <a:r>
              <a:rPr lang="en-US" baseline="0" dirty="0" err="1" smtClean="0"/>
              <a:t>collabs</a:t>
            </a:r>
            <a:r>
              <a:rPr lang="en-US" baseline="0" dirty="0" smtClean="0"/>
              <a:t> </a:t>
            </a:r>
            <a:r>
              <a:rPr lang="mr-IN" baseline="0" dirty="0" smtClean="0"/>
              <a:t>…</a:t>
            </a:r>
            <a:r>
              <a:rPr lang="en-US" baseline="0" dirty="0" smtClean="0"/>
              <a:t> ? </a:t>
            </a:r>
            <a:r>
              <a:rPr lang="en-US" baseline="0" dirty="0" err="1" smtClean="0"/>
              <a:t>Klarstellen</a:t>
            </a:r>
            <a:r>
              <a:rPr lang="en-US" baseline="0" dirty="0" smtClean="0"/>
              <a:t>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61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finde</a:t>
            </a:r>
            <a:r>
              <a:rPr lang="en-US" dirty="0" smtClean="0"/>
              <a:t> das </a:t>
            </a:r>
            <a:r>
              <a:rPr lang="en-US" dirty="0" err="1" smtClean="0"/>
              <a:t>untere</a:t>
            </a:r>
            <a:r>
              <a:rPr lang="en-US" dirty="0" smtClean="0"/>
              <a:t> </a:t>
            </a:r>
            <a:r>
              <a:rPr lang="en-US" dirty="0" err="1" smtClean="0"/>
              <a:t>Bild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eindrucksvoll</a:t>
            </a:r>
            <a:r>
              <a:rPr lang="en-US" dirty="0" smtClean="0"/>
              <a:t>. Remove</a:t>
            </a:r>
            <a:r>
              <a:rPr lang="en-US" baseline="0" dirty="0" smtClean="0"/>
              <a:t>? Dann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fuer</a:t>
            </a:r>
            <a:r>
              <a:rPr lang="en-US" baseline="0" dirty="0" smtClean="0"/>
              <a:t> die </a:t>
            </a:r>
            <a:r>
              <a:rPr lang="en-US" baseline="0" dirty="0" err="1" smtClean="0"/>
              <a:t>Tabelle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109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subtitle?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567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more justice to the plots, and is closer to design that</a:t>
            </a:r>
            <a:r>
              <a:rPr lang="en-US" baseline="0" dirty="0" smtClean="0"/>
              <a:t> is used in many talks. </a:t>
            </a:r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Ist</a:t>
            </a:r>
            <a:r>
              <a:rPr lang="en-US" dirty="0" smtClean="0"/>
              <a:t> das </a:t>
            </a:r>
            <a:r>
              <a:rPr lang="en-US" dirty="0" err="1" smtClean="0"/>
              <a:t>blau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Symbolen</a:t>
            </a:r>
            <a:r>
              <a:rPr lang="en-US" baseline="0" dirty="0" smtClean="0"/>
              <a:t> und </a:t>
            </a:r>
            <a:r>
              <a:rPr lang="en-US" baseline="0" dirty="0" err="1" smtClean="0"/>
              <a:t>Pfeilen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noetig</a:t>
            </a:r>
            <a:r>
              <a:rPr lang="en-US" baseline="0" dirty="0" smtClean="0"/>
              <a:t>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6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do more justice to the</a:t>
            </a:r>
            <a:r>
              <a:rPr lang="en-US" baseline="0" dirty="0" smtClean="0"/>
              <a:t> pictures. However, relation of three numerical values and second plot unclear  to me . If three values important element could also layout like the PDG016 </a:t>
            </a:r>
            <a:r>
              <a:rPr lang="en-US" baseline="0" dirty="0" err="1" smtClean="0"/>
              <a:t>referecen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in orange.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9571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Try to do more justice to the</a:t>
            </a:r>
            <a:r>
              <a:rPr lang="en-US" baseline="0" dirty="0" smtClean="0"/>
              <a:t> pictures. However, relation of three numerical values and second plot unclear  to me . If three values important element could also layout like the PDG016 </a:t>
            </a:r>
            <a:r>
              <a:rPr lang="en-US" baseline="0" dirty="0" err="1" smtClean="0"/>
              <a:t>referecen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in orange.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025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Alternative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selbes</a:t>
            </a:r>
            <a:r>
              <a:rPr lang="en-US" baseline="0" dirty="0" smtClean="0"/>
              <a:t> Argument </a:t>
            </a:r>
            <a:r>
              <a:rPr lang="en-US" baseline="0" dirty="0" err="1" smtClean="0"/>
              <a:t>wie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paar</a:t>
            </a:r>
            <a:r>
              <a:rPr lang="en-US" baseline="0" dirty="0" smtClean="0"/>
              <a:t> Seiten </a:t>
            </a:r>
            <a:r>
              <a:rPr lang="en-US" baseline="0" dirty="0" err="1" smtClean="0"/>
              <a:t>vorher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Subtitle? </a:t>
            </a:r>
          </a:p>
          <a:p>
            <a:r>
              <a:rPr lang="en-US" baseline="0" dirty="0" err="1" smtClean="0"/>
              <a:t>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Diagramm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fehlt</a:t>
            </a:r>
            <a:r>
              <a:rPr lang="en-US" baseline="0" dirty="0" smtClean="0"/>
              <a:t> die y-</a:t>
            </a:r>
            <a:r>
              <a:rPr lang="en-US" baseline="0" dirty="0" err="1" smtClean="0"/>
              <a:t>Achsenbeschriftung</a:t>
            </a:r>
            <a:r>
              <a:rPr lang="en-US" baseline="0" dirty="0" smtClean="0"/>
              <a:t>. Mir </a:t>
            </a:r>
            <a:r>
              <a:rPr lang="en-US" baseline="0" dirty="0" err="1" smtClean="0"/>
              <a:t>ist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leider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unklar</a:t>
            </a:r>
            <a:r>
              <a:rPr lang="en-US" baseline="0" dirty="0" smtClean="0"/>
              <a:t>, was </a:t>
            </a:r>
            <a:r>
              <a:rPr lang="en-US" baseline="0" dirty="0" err="1" smtClean="0"/>
              <a:t>sich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genau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worauf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bezieht!Just</a:t>
            </a:r>
            <a:r>
              <a:rPr lang="en-US" baseline="0" dirty="0" smtClean="0"/>
              <a:t> had my best guess ;-) </a:t>
            </a:r>
          </a:p>
          <a:p>
            <a:pPr marL="177800" marR="0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Ich</a:t>
            </a:r>
            <a:r>
              <a:rPr lang="en-US" dirty="0" smtClean="0"/>
              <a:t> </a:t>
            </a:r>
            <a:r>
              <a:rPr lang="en-US" dirty="0" err="1" smtClean="0"/>
              <a:t>schlage</a:t>
            </a:r>
            <a:r>
              <a:rPr lang="en-US" dirty="0" smtClean="0"/>
              <a:t> </a:t>
            </a:r>
            <a:r>
              <a:rPr lang="en-US" dirty="0" err="1" smtClean="0"/>
              <a:t>vor</a:t>
            </a:r>
            <a:r>
              <a:rPr lang="en-US" dirty="0" smtClean="0"/>
              <a:t>, </a:t>
            </a:r>
            <a:r>
              <a:rPr lang="en-US" dirty="0" err="1" smtClean="0"/>
              <a:t>weniger</a:t>
            </a:r>
            <a:r>
              <a:rPr lang="en-US" dirty="0" smtClean="0"/>
              <a:t> </a:t>
            </a:r>
            <a:r>
              <a:rPr lang="en-US" dirty="0" err="1" smtClean="0"/>
              <a:t>Farben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Text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benutzen</a:t>
            </a:r>
            <a:r>
              <a:rPr lang="en-US" dirty="0" smtClean="0"/>
              <a:t>. Das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aber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Gefuehl</a:t>
            </a:r>
            <a:r>
              <a:rPr lang="en-US" dirty="0" smtClean="0"/>
              <a:t> und das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Verlangen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strikterer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Anwendung</a:t>
            </a:r>
            <a:r>
              <a:rPr lang="en-US" baseline="0" dirty="0" smtClean="0"/>
              <a:t> des Templates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72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B98CB5A4-07FA-4ADB-94BA-D0065C909A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12" y="6287602"/>
            <a:ext cx="1802188" cy="132766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407986" y="3573016"/>
            <a:ext cx="11376025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xmlns="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xmlns="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185400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xmlns="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xmlns="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8800" y="6554528"/>
            <a:ext cx="9991716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2959"/>
            <a:ext cx="287966" cy="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62" r:id="rId4"/>
    <p:sldLayoutId id="2147483668" r:id="rId5"/>
    <p:sldLayoutId id="2147483673" r:id="rId6"/>
    <p:sldLayoutId id="2147483670" r:id="rId7"/>
    <p:sldLayoutId id="2147483678" r:id="rId8"/>
    <p:sldLayoutId id="2147483674" r:id="rId9"/>
    <p:sldLayoutId id="2147483679" r:id="rId10"/>
    <p:sldLayoutId id="2147483675" r:id="rId11"/>
    <p:sldLayoutId id="2147483669" r:id="rId12"/>
    <p:sldLayoutId id="2147483676" r:id="rId13"/>
    <p:sldLayoutId id="2147483677" r:id="rId14"/>
    <p:sldLayoutId id="2147483666" r:id="rId15"/>
    <p:sldLayoutId id="2147483667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6" Type="http://schemas.openxmlformats.org/officeDocument/2006/relationships/image" Target="../media/image34.png"/><Relationship Id="rId7" Type="http://schemas.openxmlformats.org/officeDocument/2006/relationships/image" Target="../media/image35.gi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15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13.png"/><Relationship Id="rId5" Type="http://schemas.openxmlformats.org/officeDocument/2006/relationships/image" Target="../media/image8.gi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jp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1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4.emf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07368" y="5013176"/>
            <a:ext cx="11369548" cy="700373"/>
          </a:xfrm>
        </p:spPr>
        <p:txBody>
          <a:bodyPr/>
          <a:lstStyle/>
          <a:p>
            <a:r>
              <a:rPr lang="en-US" sz="1600" smtClean="0"/>
              <a:t>Karl Jansen</a:t>
            </a:r>
            <a:endParaRPr lang="en-US" sz="1600" dirty="0"/>
          </a:p>
          <a:p>
            <a:r>
              <a:rPr lang="en-US" sz="1600" dirty="0"/>
              <a:t>C</a:t>
            </a:r>
            <a:r>
              <a:rPr lang="en-US" sz="1600" dirty="0" smtClean="0"/>
              <a:t>enter Evaluation DESY, 5 – 9 February 2018</a:t>
            </a:r>
            <a:endParaRPr lang="en-US" sz="1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b="0" dirty="0" smtClean="0">
                <a:solidFill>
                  <a:schemeClr val="tx1"/>
                </a:solidFill>
              </a:rPr>
              <a:t>Helmholtz </a:t>
            </a:r>
            <a:r>
              <a:rPr lang="de-DE" b="0" dirty="0" err="1">
                <a:solidFill>
                  <a:schemeClr val="tx1"/>
                </a:solidFill>
              </a:rPr>
              <a:t>P</a:t>
            </a:r>
            <a:r>
              <a:rPr lang="de-DE" b="0" dirty="0" err="1" smtClean="0">
                <a:solidFill>
                  <a:schemeClr val="tx1"/>
                </a:solidFill>
              </a:rPr>
              <a:t>rogram</a:t>
            </a:r>
            <a:r>
              <a:rPr lang="de-DE" b="0" dirty="0" smtClean="0">
                <a:solidFill>
                  <a:schemeClr val="tx1"/>
                </a:solidFill>
              </a:rPr>
              <a:t>: Matter </a:t>
            </a:r>
            <a:r>
              <a:rPr lang="de-DE" b="0" dirty="0" err="1" smtClean="0">
                <a:solidFill>
                  <a:schemeClr val="tx1"/>
                </a:solidFill>
              </a:rPr>
              <a:t>and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the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Universe</a:t>
            </a:r>
            <a:r>
              <a:rPr lang="de-DE" b="0" dirty="0" smtClean="0">
                <a:solidFill>
                  <a:schemeClr val="tx1"/>
                </a:solidFill>
              </a:rPr>
              <a:t> (MU)</a:t>
            </a:r>
            <a:endParaRPr lang="en-GB" b="0" dirty="0" smtClean="0">
              <a:solidFill>
                <a:schemeClr val="tx1"/>
              </a:solidFill>
            </a:endParaRPr>
          </a:p>
          <a:p>
            <a:r>
              <a:rPr lang="en-GB" b="0" dirty="0" err="1" smtClean="0">
                <a:solidFill>
                  <a:schemeClr val="tx1"/>
                </a:solidFill>
              </a:rPr>
              <a:t>PoF</a:t>
            </a:r>
            <a:r>
              <a:rPr lang="en-GB" b="0" dirty="0" smtClean="0">
                <a:solidFill>
                  <a:schemeClr val="tx1"/>
                </a:solidFill>
              </a:rPr>
              <a:t> III Topic: Fundamental Particles and Forces </a:t>
            </a:r>
          </a:p>
          <a:p>
            <a:r>
              <a:rPr lang="de-DE" b="0" dirty="0" smtClean="0">
                <a:solidFill>
                  <a:schemeClr val="tx1"/>
                </a:solidFill>
              </a:rPr>
              <a:t>DESY Research Unit: </a:t>
            </a:r>
            <a:r>
              <a:rPr lang="de-DE" b="0" dirty="0" err="1" smtClean="0">
                <a:solidFill>
                  <a:schemeClr val="tx1"/>
                </a:solidFill>
              </a:rPr>
              <a:t>Theoretical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Particle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Physics</a:t>
            </a:r>
            <a:endParaRPr lang="en-GB" b="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3397541"/>
            <a:chOff x="0" y="0"/>
            <a:chExt cx="12192000" cy="3397541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0"/>
              <a:ext cx="12192000" cy="3397541"/>
              <a:chOff x="0" y="0"/>
              <a:chExt cx="12192000" cy="3397541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4248472" cy="339754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19467" y="2626"/>
                <a:ext cx="4272533" cy="33949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1" r="22917"/>
            <a:stretch/>
          </p:blipFill>
          <p:spPr>
            <a:xfrm>
              <a:off x="3960440" y="0"/>
              <a:ext cx="4295800" cy="3397541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736684" cy="1099777"/>
          </a:xfrm>
        </p:spPr>
        <p:txBody>
          <a:bodyPr/>
          <a:lstStyle/>
          <a:p>
            <a:r>
              <a:rPr lang="en-US" dirty="0" smtClean="0"/>
              <a:t>Lattice Field Theory</a:t>
            </a:r>
            <a:endParaRPr lang="en-US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407987" y="2852936"/>
            <a:ext cx="11376025" cy="45729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Pillar </a:t>
            </a:r>
            <a:r>
              <a:rPr lang="en-US" sz="2400" smtClean="0"/>
              <a:t>of Theoretical Physics at DESY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3635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703125"/>
          </a:xfrm>
        </p:spPr>
        <p:txBody>
          <a:bodyPr/>
          <a:lstStyle/>
          <a:p>
            <a:r>
              <a:rPr lang="en-US" dirty="0" smtClean="0"/>
              <a:t>Further achievements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263352" y="67402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6367" y="1227703"/>
            <a:ext cx="69343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charset="0"/>
              <a:buChar char="•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Development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of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lattice HQET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B-decays</a:t>
            </a:r>
          </a:p>
          <a:p>
            <a:pPr>
              <a:buSzPct val="150000"/>
            </a:pPr>
            <a:r>
              <a:rPr lang="en-US" sz="1600" b="1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New tool for non-perturbative precision computations </a:t>
            </a:r>
          </a:p>
          <a:p>
            <a:pPr>
              <a:buSzPct val="150000"/>
            </a:pPr>
            <a:r>
              <a: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   in </a:t>
            </a:r>
            <a:r>
              <a:rPr lang="en-US" sz="1600" dirty="0" err="1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flavour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physics (Belle)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  <a:t>important input for DESY theory and experiment groups</a:t>
            </a:r>
            <a:br>
              <a:rPr lang="en-U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</a:br>
            <a:r>
              <a:rPr lang="en-U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  <a:t>    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  <a:t>see poster by M. </a:t>
            </a:r>
            <a:r>
              <a:rPr lang="en-US" sz="1600" dirty="0" err="1" smtClean="0">
                <a:latin typeface="Arial" charset="0"/>
                <a:ea typeface="Arial" charset="0"/>
                <a:cs typeface="Arial" charset="0"/>
                <a:sym typeface="Wingdings"/>
              </a:rPr>
              <a:t>Koren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  <a:t>  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957" y="1411891"/>
            <a:ext cx="3304075" cy="4608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1113" y="4212684"/>
            <a:ext cx="6690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SzPct val="150000"/>
              <a:buFont typeface="Arial" charset="0"/>
              <a:buChar char="•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Tensor networks for chemical potential and </a:t>
            </a:r>
          </a:p>
          <a:p>
            <a:pPr>
              <a:buSzPct val="150000"/>
            </a:pP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   non-abelian gauge theories</a:t>
            </a:r>
          </a:p>
          <a:p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     Phys.Rev.Lett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. 118 (2017) no.7, 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071601; 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    Phys.Rev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. X7 (2017) no.4, 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041046</a:t>
            </a:r>
            <a:endParaRPr lang="en-US" sz="16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6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new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approach to solve the "sign problem" </a:t>
            </a:r>
            <a:endParaRPr lang="en-US" sz="1600" dirty="0" smtClean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buSzPct val="100000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     preparation for quantum simulations (ultra cold atoms)</a:t>
            </a:r>
            <a: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sym typeface="Wingdings"/>
              </a:rPr>
              <a:t>c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ommon DESY workshop with DESY string theory group </a:t>
            </a:r>
          </a:p>
          <a:p>
            <a:pPr>
              <a:buSzPct val="100000"/>
            </a:pP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         and institute for laser physics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79252"/>
          </a:xfrm>
        </p:spPr>
        <p:txBody>
          <a:bodyPr/>
          <a:lstStyle/>
          <a:p>
            <a:r>
              <a:rPr lang="en-US" dirty="0" smtClean="0"/>
              <a:t>B-physics, muon anomalous magnetic moment and tensor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7988" y="2577865"/>
                <a:ext cx="5644144" cy="1382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SzPct val="150000"/>
                  <a:buFont typeface="Arial" charset="0"/>
                  <a:buChar char="•"/>
                </a:pPr>
                <a:r>
                  <a:rPr lang="en-US" sz="1600" b="1" dirty="0" smtClean="0">
                    <a:latin typeface="Arial" charset="0"/>
                    <a:ea typeface="Arial" charset="0"/>
                    <a:cs typeface="Arial" charset="0"/>
                  </a:rPr>
                  <a:t>Hadronic contributions to electroweak observables</a:t>
                </a:r>
              </a:p>
              <a:p>
                <a:pPr>
                  <a:buClr>
                    <a:schemeClr val="tx1"/>
                  </a:buClr>
                  <a:buSzPct val="150000"/>
                </a:pPr>
                <a:r>
                  <a:rPr lang="en-US" sz="1600" b="1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600" b="1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  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John </a:t>
                </a:r>
                <a:r>
                  <a:rPr lang="en-US" sz="16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von Neumann Excellence Project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2016</a:t>
                </a:r>
              </a:p>
              <a:p>
                <a:pPr>
                  <a:buClr>
                    <a:schemeClr val="tx1"/>
                  </a:buClr>
                  <a:buSzPct val="150000"/>
                </a:pPr>
                <a:r>
                  <a:rPr lang="en-US" sz="16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     </a:t>
                </a:r>
                <a:r>
                  <a:rPr lang="en-US" sz="1600" dirty="0" smtClean="0">
                    <a:latin typeface="Arial" charset="0"/>
                    <a:ea typeface="Arial" charset="0"/>
                    <a:cs typeface="Arial" charset="0"/>
                  </a:rPr>
                  <a:t>prime candidate for finding BSM physics</a:t>
                </a:r>
              </a:p>
              <a:p>
                <a:pPr>
                  <a:buClr>
                    <a:schemeClr val="tx1"/>
                  </a:buClr>
                  <a:buSzPct val="150000"/>
                </a:pP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> </a:t>
                </a:r>
                <a:r>
                  <a:rPr lang="en-US" sz="1600" dirty="0" smtClean="0">
                    <a:latin typeface="Arial" charset="0"/>
                    <a:ea typeface="Arial" charset="0"/>
                    <a:cs typeface="Arial" charset="0"/>
                  </a:rPr>
                  <a:t>     compute leading hadronic contribution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𝑎</m:t>
                        </m:r>
                      </m:e>
                      <m:sub>
                        <m:r>
                          <a:rPr lang="en-US" sz="16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h𝑎𝑑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</a:rPr>
                  <a:t>=6.78(30</a:t>
                </a:r>
                <a:r>
                  <a:rPr lang="en-US" sz="1600" dirty="0">
                    <a:latin typeface="Arial" charset="0"/>
                    <a:ea typeface="Arial" charset="0"/>
                    <a:cs typeface="Arial" charset="0"/>
                  </a:rPr>
                  <a:t/>
                </a:r>
                <a:br>
                  <a:rPr lang="en-US" sz="1600" dirty="0">
                    <a:latin typeface="Arial" charset="0"/>
                    <a:ea typeface="Arial" charset="0"/>
                    <a:cs typeface="Arial" charset="0"/>
                  </a:rPr>
                </a:br>
                <a:r>
                  <a:rPr lang="en-US" sz="1600" dirty="0" smtClean="0">
                    <a:solidFill>
                      <a:srgbClr val="FF0000"/>
                    </a:solidFill>
                    <a:latin typeface="Arial" charset="0"/>
                    <a:ea typeface="Arial" charset="0"/>
                    <a:cs typeface="Arial" charset="0"/>
                  </a:rPr>
                  <a:t>     </a:t>
                </a:r>
                <a:r>
                  <a:rPr lang="en-US" sz="1600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 consistent wit dispersive analysis</a:t>
                </a:r>
                <a:endParaRPr lang="en-US" sz="160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8" y="2577865"/>
                <a:ext cx="5644144" cy="1382879"/>
              </a:xfrm>
              <a:prstGeom prst="rect">
                <a:avLst/>
              </a:prstGeom>
              <a:blipFill rotWithShape="0">
                <a:blip r:embed="rId4"/>
                <a:stretch>
                  <a:fillRect l="-1512" t="-8811" b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6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703125"/>
          </a:xfrm>
        </p:spPr>
        <p:txBody>
          <a:bodyPr/>
          <a:lstStyle/>
          <a:p>
            <a:r>
              <a:rPr lang="en-US" dirty="0" smtClean="0"/>
              <a:t>Outlook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platzhalter 8"/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282680" y="1207495"/>
                <a:ext cx="7597378" cy="5616624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SzPct val="150000"/>
                  <a:buNone/>
                </a:pPr>
                <a:r>
                  <a:rPr lang="en-US" b="1" dirty="0" smtClean="0"/>
                  <a:t>Adding charm to reach four active quarks in physical condition</a:t>
                </a:r>
              </a:p>
              <a:p>
                <a:pPr marL="0" indent="0">
                  <a:buSzPct val="150000"/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</a:t>
                </a:r>
                <a:r>
                  <a:rPr lang="en-US" b="1" dirty="0" smtClean="0">
                    <a:sym typeface="Wingdings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/>
                  </a:rPr>
                  <a:t>continuum computation of broad spectrum of physical observables</a:t>
                </a:r>
              </a:p>
              <a:p>
                <a:pPr marL="0" indent="0">
                  <a:buSzPct val="150000"/>
                  <a:buNone/>
                </a:pPr>
                <a:r>
                  <a:rPr lang="en-US" dirty="0" smtClean="0">
                    <a:sym typeface="Wingdings"/>
                  </a:rPr>
                  <a:t>          g-2, PDFs, hadronic form factors, scattering amplitudes, </a:t>
                </a:r>
                <a:r>
                  <a:rPr lang="is-IS" dirty="0" smtClean="0">
                    <a:sym typeface="Wingdings"/>
                  </a:rPr>
                  <a:t>…</a:t>
                </a:r>
                <a:r>
                  <a:rPr lang="en-US" dirty="0" smtClean="0">
                    <a:sym typeface="Wingdings"/>
                  </a:rPr>
                  <a:t> </a:t>
                </a:r>
              </a:p>
              <a:p>
                <a:pPr marL="0" indent="0">
                  <a:buSzPct val="150000"/>
                  <a:buNone/>
                </a:pPr>
                <a:endParaRPr lang="en-US" b="1" dirty="0" smtClean="0">
                  <a:sym typeface="Wingdings"/>
                </a:endParaRPr>
              </a:p>
              <a:p>
                <a:pPr marL="0" indent="0">
                  <a:buSzPct val="150000"/>
                  <a:buNone/>
                </a:pPr>
                <a:r>
                  <a:rPr lang="en-US" b="1" dirty="0" smtClean="0">
                    <a:sym typeface="Wingdings"/>
                  </a:rPr>
                  <a:t>Form factors for Belle II </a:t>
                </a:r>
              </a:p>
              <a:p>
                <a:pPr marL="0" indent="0">
                  <a:buSzPct val="150000"/>
                  <a:buNone/>
                </a:pPr>
                <a:r>
                  <a:rPr lang="en-US" b="1" dirty="0" smtClean="0">
                    <a:sym typeface="Wingdings"/>
                  </a:rPr>
                  <a:t>     </a:t>
                </a: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</a:t>
                </a:r>
                <a:r>
                  <a:rPr lang="en-US" b="1" dirty="0" smtClean="0">
                    <a:sym typeface="Wingdings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sym typeface="Wingdings"/>
                  </a:rPr>
                  <a:t>i</a:t>
                </a:r>
                <a:r>
                  <a:rPr lang="en-US" dirty="0" smtClean="0">
                    <a:solidFill>
                      <a:srgbClr val="FF0000"/>
                    </a:solidFill>
                    <a:sym typeface="Wingdings"/>
                  </a:rPr>
                  <a:t>nput for and interpretation of experiment </a:t>
                </a:r>
                <a:endParaRPr lang="en-US" dirty="0" smtClean="0"/>
              </a:p>
              <a:p>
                <a:pPr marL="0" indent="0">
                  <a:buSzPct val="150000"/>
                  <a:buNone/>
                </a:pPr>
                <a:endParaRPr lang="en-US" b="1" dirty="0" smtClean="0"/>
              </a:p>
              <a:p>
                <a:pPr marL="0" indent="0">
                  <a:buSzPct val="150000"/>
                  <a:buNone/>
                </a:pPr>
                <a:r>
                  <a:rPr lang="en-US" b="1" dirty="0" smtClean="0"/>
                  <a:t>Half </a:t>
                </a:r>
                <a:r>
                  <a:rPr lang="en-US" b="1" dirty="0" smtClean="0"/>
                  <a:t>the error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𝒔</m:t>
                        </m:r>
                      </m:sub>
                    </m:sSub>
                    <m:r>
                      <a:rPr lang="en-US" b="1" i="1" smtClean="0">
                        <a:latin typeface="Cambria Math" charset="0"/>
                      </a:rPr>
                      <m:t>(</m:t>
                    </m:r>
                    <m:sSubSup>
                      <m:sSubSup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charset="0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latin typeface="Cambria Math" charset="0"/>
                          </a:rPr>
                          <m:t>𝒁</m:t>
                        </m:r>
                      </m:sub>
                      <m:sup>
                        <m:r>
                          <a:rPr lang="en-US" b="1" i="1" smtClean="0">
                            <a:latin typeface="Cambria Math" charset="0"/>
                          </a:rPr>
                          <m:t>𝟐</m:t>
                        </m:r>
                      </m:sup>
                    </m:sSubSup>
                    <m:r>
                      <a:rPr lang="en-US" b="1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marL="0" indent="0">
                  <a:buSzPct val="150000"/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     </a:t>
                </a:r>
                <a:r>
                  <a:rPr lang="en-US" b="1" dirty="0" smtClean="0">
                    <a:sym typeface="Wingdings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/>
                  </a:rPr>
                  <a:t>reach new level of precision of fundamental parameter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SzPct val="150000"/>
                  <a:buNone/>
                </a:pPr>
                <a:endParaRPr lang="en-US" b="1" dirty="0" smtClean="0"/>
              </a:p>
              <a:p>
                <a:pPr marL="0" indent="0">
                  <a:buSzPct val="150000"/>
                  <a:buNone/>
                </a:pPr>
                <a:r>
                  <a:rPr lang="en-US" b="1" dirty="0" smtClean="0"/>
                  <a:t>Investigate reliability of perturbation theory</a:t>
                </a:r>
              </a:p>
              <a:p>
                <a:pPr marL="0" indent="0">
                  <a:buSzPct val="150000"/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sym typeface="Wingdings"/>
                  </a:rPr>
                  <a:t>     </a:t>
                </a:r>
                <a:r>
                  <a:rPr lang="en-US" b="1" dirty="0" smtClean="0">
                    <a:sym typeface="Wingdings"/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  <a:sym typeface="Wingdings"/>
                  </a:rPr>
                  <a:t>compute several observables at intermediate to high energies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SzPct val="150000"/>
                  <a:buNone/>
                </a:pPr>
                <a:endParaRPr lang="en-US" b="1" dirty="0" smtClean="0"/>
              </a:p>
            </p:txBody>
          </p:sp>
        </mc:Choice>
        <mc:Fallback>
          <p:sp>
            <p:nvSpPr>
              <p:cNvPr id="9" name="Textplatzhalt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282680" y="1207495"/>
                <a:ext cx="7597378" cy="5616624"/>
              </a:xfrm>
              <a:blipFill rotWithShape="0">
                <a:blip r:embed="rId3"/>
                <a:stretch>
                  <a:fillRect l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2680" y="868941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Improving the already good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215868"/>
            <a:ext cx="1624134" cy="1084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43" y="785879"/>
            <a:ext cx="1561033" cy="10589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545" y="2606201"/>
            <a:ext cx="2099066" cy="528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96" y="4753434"/>
            <a:ext cx="1803524" cy="1269681"/>
          </a:xfrm>
          <a:prstGeom prst="rect">
            <a:avLst/>
          </a:prstGeom>
        </p:spPr>
      </p:pic>
      <p:sp>
        <p:nvSpPr>
          <p:cNvPr id="21" name="Freeform 20"/>
          <p:cNvSpPr/>
          <p:nvPr/>
        </p:nvSpPr>
        <p:spPr>
          <a:xfrm>
            <a:off x="1115336" y="1553798"/>
            <a:ext cx="5995554" cy="1539646"/>
          </a:xfrm>
          <a:custGeom>
            <a:avLst/>
            <a:gdLst>
              <a:gd name="connsiteX0" fmla="*/ 0 w 5995554"/>
              <a:gd name="connsiteY0" fmla="*/ 966355 h 1438115"/>
              <a:gd name="connsiteX1" fmla="*/ 4301836 w 5995554"/>
              <a:gd name="connsiteY1" fmla="*/ 1392382 h 1438115"/>
              <a:gd name="connsiteX2" fmla="*/ 5995554 w 5995554"/>
              <a:gd name="connsiteY2" fmla="*/ 0 h 143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5554" h="1438115">
                <a:moveTo>
                  <a:pt x="0" y="966355"/>
                </a:moveTo>
                <a:cubicBezTo>
                  <a:pt x="1651288" y="1259898"/>
                  <a:pt x="3302577" y="1553441"/>
                  <a:pt x="4301836" y="1392382"/>
                </a:cubicBezTo>
                <a:cubicBezTo>
                  <a:pt x="5301095" y="1231323"/>
                  <a:pt x="5995554" y="0"/>
                  <a:pt x="5995554" y="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48800" y="2175416"/>
            <a:ext cx="541272" cy="43204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223496" y="2175416"/>
            <a:ext cx="624031" cy="4109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flipV="1">
            <a:off x="1779957" y="2488404"/>
            <a:ext cx="6238037" cy="2222209"/>
          </a:xfrm>
          <a:custGeom>
            <a:avLst/>
            <a:gdLst>
              <a:gd name="connsiteX0" fmla="*/ 0 w 5995554"/>
              <a:gd name="connsiteY0" fmla="*/ 966355 h 1438115"/>
              <a:gd name="connsiteX1" fmla="*/ 4301836 w 5995554"/>
              <a:gd name="connsiteY1" fmla="*/ 1392382 h 1438115"/>
              <a:gd name="connsiteX2" fmla="*/ 5995554 w 5995554"/>
              <a:gd name="connsiteY2" fmla="*/ 0 h 1438115"/>
              <a:gd name="connsiteX0" fmla="*/ 0 w 5966791"/>
              <a:gd name="connsiteY0" fmla="*/ 1953005 h 2038708"/>
              <a:gd name="connsiteX1" fmla="*/ 4273073 w 5966791"/>
              <a:gd name="connsiteY1" fmla="*/ 1392382 h 2038708"/>
              <a:gd name="connsiteX2" fmla="*/ 5966791 w 5966791"/>
              <a:gd name="connsiteY2" fmla="*/ 0 h 2038708"/>
              <a:gd name="connsiteX0" fmla="*/ 0 w 5966791"/>
              <a:gd name="connsiteY0" fmla="*/ 1953005 h 1953005"/>
              <a:gd name="connsiteX1" fmla="*/ 4273073 w 5966791"/>
              <a:gd name="connsiteY1" fmla="*/ 1392382 h 1953005"/>
              <a:gd name="connsiteX2" fmla="*/ 5966791 w 5966791"/>
              <a:gd name="connsiteY2" fmla="*/ 0 h 1953005"/>
              <a:gd name="connsiteX0" fmla="*/ 0 w 5755861"/>
              <a:gd name="connsiteY0" fmla="*/ 2028901 h 2028901"/>
              <a:gd name="connsiteX1" fmla="*/ 4273073 w 5755861"/>
              <a:gd name="connsiteY1" fmla="*/ 1468278 h 2028901"/>
              <a:gd name="connsiteX2" fmla="*/ 5755861 w 5755861"/>
              <a:gd name="connsiteY2" fmla="*/ 0 h 20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55861" h="2028901">
                <a:moveTo>
                  <a:pt x="0" y="2028901"/>
                </a:moveTo>
                <a:cubicBezTo>
                  <a:pt x="1680052" y="1762711"/>
                  <a:pt x="3313763" y="1806428"/>
                  <a:pt x="4273073" y="1468278"/>
                </a:cubicBezTo>
                <a:cubicBezTo>
                  <a:pt x="5232383" y="1130128"/>
                  <a:pt x="5755861" y="0"/>
                  <a:pt x="5755861" y="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847527" y="2168963"/>
            <a:ext cx="2016225" cy="4109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flipV="1">
            <a:off x="2711624" y="3086419"/>
            <a:ext cx="2414182" cy="310281"/>
          </a:xfrm>
          <a:custGeom>
            <a:avLst/>
            <a:gdLst>
              <a:gd name="connsiteX0" fmla="*/ 0 w 5995554"/>
              <a:gd name="connsiteY0" fmla="*/ 966355 h 1438115"/>
              <a:gd name="connsiteX1" fmla="*/ 4301836 w 5995554"/>
              <a:gd name="connsiteY1" fmla="*/ 1392382 h 1438115"/>
              <a:gd name="connsiteX2" fmla="*/ 5995554 w 5995554"/>
              <a:gd name="connsiteY2" fmla="*/ 0 h 1438115"/>
              <a:gd name="connsiteX0" fmla="*/ 0 w 5966791"/>
              <a:gd name="connsiteY0" fmla="*/ 1953005 h 2038708"/>
              <a:gd name="connsiteX1" fmla="*/ 4273073 w 5966791"/>
              <a:gd name="connsiteY1" fmla="*/ 1392382 h 2038708"/>
              <a:gd name="connsiteX2" fmla="*/ 5966791 w 5966791"/>
              <a:gd name="connsiteY2" fmla="*/ 0 h 2038708"/>
              <a:gd name="connsiteX0" fmla="*/ 0 w 5966791"/>
              <a:gd name="connsiteY0" fmla="*/ 1953005 h 1953005"/>
              <a:gd name="connsiteX1" fmla="*/ 4273073 w 5966791"/>
              <a:gd name="connsiteY1" fmla="*/ 1392382 h 1953005"/>
              <a:gd name="connsiteX2" fmla="*/ 5966791 w 5966791"/>
              <a:gd name="connsiteY2" fmla="*/ 0 h 1953005"/>
              <a:gd name="connsiteX0" fmla="*/ 0 w 5755861"/>
              <a:gd name="connsiteY0" fmla="*/ 2028901 h 2028901"/>
              <a:gd name="connsiteX1" fmla="*/ 4273073 w 5755861"/>
              <a:gd name="connsiteY1" fmla="*/ 1468278 h 2028901"/>
              <a:gd name="connsiteX2" fmla="*/ 5755861 w 5755861"/>
              <a:gd name="connsiteY2" fmla="*/ 0 h 2028901"/>
              <a:gd name="connsiteX0" fmla="*/ 0 w 4906015"/>
              <a:gd name="connsiteY0" fmla="*/ 710207 h 710207"/>
              <a:gd name="connsiteX1" fmla="*/ 4273073 w 4906015"/>
              <a:gd name="connsiteY1" fmla="*/ 149584 h 710207"/>
              <a:gd name="connsiteX2" fmla="*/ 4883377 w 4906015"/>
              <a:gd name="connsiteY2" fmla="*/ 0 h 710207"/>
              <a:gd name="connsiteX0" fmla="*/ 0 w 4883377"/>
              <a:gd name="connsiteY0" fmla="*/ 710207 h 710207"/>
              <a:gd name="connsiteX1" fmla="*/ 2384290 w 4883377"/>
              <a:gd name="connsiteY1" fmla="*/ 576499 h 710207"/>
              <a:gd name="connsiteX2" fmla="*/ 4883377 w 4883377"/>
              <a:gd name="connsiteY2" fmla="*/ 0 h 710207"/>
              <a:gd name="connsiteX0" fmla="*/ 0 w 3291813"/>
              <a:gd name="connsiteY0" fmla="*/ 226369 h 226369"/>
              <a:gd name="connsiteX1" fmla="*/ 2384290 w 3291813"/>
              <a:gd name="connsiteY1" fmla="*/ 92661 h 226369"/>
              <a:gd name="connsiteX2" fmla="*/ 3291813 w 3291813"/>
              <a:gd name="connsiteY2" fmla="*/ 0 h 226369"/>
              <a:gd name="connsiteX0" fmla="*/ 0 w 3291813"/>
              <a:gd name="connsiteY0" fmla="*/ 244791 h 244791"/>
              <a:gd name="connsiteX1" fmla="*/ 2298001 w 3291813"/>
              <a:gd name="connsiteY1" fmla="*/ 16213 h 244791"/>
              <a:gd name="connsiteX2" fmla="*/ 3291813 w 3291813"/>
              <a:gd name="connsiteY2" fmla="*/ 18422 h 244791"/>
              <a:gd name="connsiteX0" fmla="*/ 0 w 3291813"/>
              <a:gd name="connsiteY0" fmla="*/ 236377 h 236377"/>
              <a:gd name="connsiteX1" fmla="*/ 2298001 w 3291813"/>
              <a:gd name="connsiteY1" fmla="*/ 7799 h 236377"/>
              <a:gd name="connsiteX2" fmla="*/ 3291813 w 3291813"/>
              <a:gd name="connsiteY2" fmla="*/ 10008 h 236377"/>
              <a:gd name="connsiteX0" fmla="*/ 0 w 3291813"/>
              <a:gd name="connsiteY0" fmla="*/ 226369 h 226369"/>
              <a:gd name="connsiteX1" fmla="*/ 1262525 w 3291813"/>
              <a:gd name="connsiteY1" fmla="*/ 92661 h 226369"/>
              <a:gd name="connsiteX2" fmla="*/ 3291813 w 3291813"/>
              <a:gd name="connsiteY2" fmla="*/ 0 h 226369"/>
              <a:gd name="connsiteX0" fmla="*/ 0 w 3291813"/>
              <a:gd name="connsiteY0" fmla="*/ 237638 h 237638"/>
              <a:gd name="connsiteX1" fmla="*/ 1262525 w 3291813"/>
              <a:gd name="connsiteY1" fmla="*/ 103930 h 237638"/>
              <a:gd name="connsiteX2" fmla="*/ 3291813 w 3291813"/>
              <a:gd name="connsiteY2" fmla="*/ 11269 h 237638"/>
              <a:gd name="connsiteX0" fmla="*/ 0 w 3291813"/>
              <a:gd name="connsiteY0" fmla="*/ 227892 h 227892"/>
              <a:gd name="connsiteX1" fmla="*/ 1262525 w 3291813"/>
              <a:gd name="connsiteY1" fmla="*/ 94184 h 227892"/>
              <a:gd name="connsiteX2" fmla="*/ 3291813 w 3291813"/>
              <a:gd name="connsiteY2" fmla="*/ 1523 h 227892"/>
              <a:gd name="connsiteX0" fmla="*/ 0 w 2227575"/>
              <a:gd name="connsiteY0" fmla="*/ 283291 h 283291"/>
              <a:gd name="connsiteX1" fmla="*/ 1262525 w 2227575"/>
              <a:gd name="connsiteY1" fmla="*/ 149583 h 283291"/>
              <a:gd name="connsiteX2" fmla="*/ 2227575 w 2227575"/>
              <a:gd name="connsiteY2" fmla="*/ 0 h 283291"/>
              <a:gd name="connsiteX0" fmla="*/ 0 w 2227575"/>
              <a:gd name="connsiteY0" fmla="*/ 283291 h 283291"/>
              <a:gd name="connsiteX1" fmla="*/ 1262525 w 2227575"/>
              <a:gd name="connsiteY1" fmla="*/ 149583 h 283291"/>
              <a:gd name="connsiteX2" fmla="*/ 2227575 w 2227575"/>
              <a:gd name="connsiteY2" fmla="*/ 0 h 28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7575" h="283291">
                <a:moveTo>
                  <a:pt x="0" y="283291"/>
                </a:moveTo>
                <a:cubicBezTo>
                  <a:pt x="615813" y="254277"/>
                  <a:pt x="891263" y="196798"/>
                  <a:pt x="1262525" y="149583"/>
                </a:cubicBezTo>
                <a:cubicBezTo>
                  <a:pt x="1633787" y="102368"/>
                  <a:pt x="2227575" y="0"/>
                  <a:pt x="2227575" y="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570" y="2856886"/>
            <a:ext cx="2665054" cy="4109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 flipV="1">
            <a:off x="3383100" y="2547147"/>
            <a:ext cx="3567573" cy="258898"/>
          </a:xfrm>
          <a:custGeom>
            <a:avLst/>
            <a:gdLst>
              <a:gd name="connsiteX0" fmla="*/ 0 w 5995554"/>
              <a:gd name="connsiteY0" fmla="*/ 966355 h 1438115"/>
              <a:gd name="connsiteX1" fmla="*/ 4301836 w 5995554"/>
              <a:gd name="connsiteY1" fmla="*/ 1392382 h 1438115"/>
              <a:gd name="connsiteX2" fmla="*/ 5995554 w 5995554"/>
              <a:gd name="connsiteY2" fmla="*/ 0 h 1438115"/>
              <a:gd name="connsiteX0" fmla="*/ 0 w 5966791"/>
              <a:gd name="connsiteY0" fmla="*/ 1953005 h 2038708"/>
              <a:gd name="connsiteX1" fmla="*/ 4273073 w 5966791"/>
              <a:gd name="connsiteY1" fmla="*/ 1392382 h 2038708"/>
              <a:gd name="connsiteX2" fmla="*/ 5966791 w 5966791"/>
              <a:gd name="connsiteY2" fmla="*/ 0 h 2038708"/>
              <a:gd name="connsiteX0" fmla="*/ 0 w 5966791"/>
              <a:gd name="connsiteY0" fmla="*/ 1953005 h 1953005"/>
              <a:gd name="connsiteX1" fmla="*/ 4273073 w 5966791"/>
              <a:gd name="connsiteY1" fmla="*/ 1392382 h 1953005"/>
              <a:gd name="connsiteX2" fmla="*/ 5966791 w 5966791"/>
              <a:gd name="connsiteY2" fmla="*/ 0 h 1953005"/>
              <a:gd name="connsiteX0" fmla="*/ 0 w 5755861"/>
              <a:gd name="connsiteY0" fmla="*/ 2028901 h 2028901"/>
              <a:gd name="connsiteX1" fmla="*/ 4273073 w 5755861"/>
              <a:gd name="connsiteY1" fmla="*/ 1468278 h 2028901"/>
              <a:gd name="connsiteX2" fmla="*/ 5755861 w 5755861"/>
              <a:gd name="connsiteY2" fmla="*/ 0 h 2028901"/>
              <a:gd name="connsiteX0" fmla="*/ 0 w 4906015"/>
              <a:gd name="connsiteY0" fmla="*/ 710207 h 710207"/>
              <a:gd name="connsiteX1" fmla="*/ 4273073 w 4906015"/>
              <a:gd name="connsiteY1" fmla="*/ 149584 h 710207"/>
              <a:gd name="connsiteX2" fmla="*/ 4883377 w 4906015"/>
              <a:gd name="connsiteY2" fmla="*/ 0 h 710207"/>
              <a:gd name="connsiteX0" fmla="*/ 0 w 4883377"/>
              <a:gd name="connsiteY0" fmla="*/ 710207 h 710207"/>
              <a:gd name="connsiteX1" fmla="*/ 2384290 w 4883377"/>
              <a:gd name="connsiteY1" fmla="*/ 576499 h 710207"/>
              <a:gd name="connsiteX2" fmla="*/ 4883377 w 4883377"/>
              <a:gd name="connsiteY2" fmla="*/ 0 h 710207"/>
              <a:gd name="connsiteX0" fmla="*/ 0 w 3291813"/>
              <a:gd name="connsiteY0" fmla="*/ 226369 h 226369"/>
              <a:gd name="connsiteX1" fmla="*/ 2384290 w 3291813"/>
              <a:gd name="connsiteY1" fmla="*/ 92661 h 226369"/>
              <a:gd name="connsiteX2" fmla="*/ 3291813 w 3291813"/>
              <a:gd name="connsiteY2" fmla="*/ 0 h 226369"/>
              <a:gd name="connsiteX0" fmla="*/ 0 w 3291813"/>
              <a:gd name="connsiteY0" fmla="*/ 244791 h 244791"/>
              <a:gd name="connsiteX1" fmla="*/ 2298001 w 3291813"/>
              <a:gd name="connsiteY1" fmla="*/ 16213 h 244791"/>
              <a:gd name="connsiteX2" fmla="*/ 3291813 w 3291813"/>
              <a:gd name="connsiteY2" fmla="*/ 18422 h 244791"/>
              <a:gd name="connsiteX0" fmla="*/ 0 w 3291813"/>
              <a:gd name="connsiteY0" fmla="*/ 236377 h 236377"/>
              <a:gd name="connsiteX1" fmla="*/ 2298001 w 3291813"/>
              <a:gd name="connsiteY1" fmla="*/ 7799 h 236377"/>
              <a:gd name="connsiteX2" fmla="*/ 3291813 w 3291813"/>
              <a:gd name="connsiteY2" fmla="*/ 10008 h 236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91813" h="236377">
                <a:moveTo>
                  <a:pt x="0" y="236377"/>
                </a:moveTo>
                <a:cubicBezTo>
                  <a:pt x="1680052" y="-29813"/>
                  <a:pt x="1730190" y="26553"/>
                  <a:pt x="2298001" y="7799"/>
                </a:cubicBezTo>
                <a:cubicBezTo>
                  <a:pt x="2865812" y="-10955"/>
                  <a:pt x="3291813" y="10008"/>
                  <a:pt x="3291813" y="10008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853934" y="3916710"/>
            <a:ext cx="857689" cy="43204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 smtClean="0">
              <a:solidFill>
                <a:schemeClr val="tx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flipV="1">
            <a:off x="2692665" y="4091225"/>
            <a:ext cx="4596273" cy="804705"/>
          </a:xfrm>
          <a:custGeom>
            <a:avLst/>
            <a:gdLst>
              <a:gd name="connsiteX0" fmla="*/ 0 w 5995554"/>
              <a:gd name="connsiteY0" fmla="*/ 966355 h 1438115"/>
              <a:gd name="connsiteX1" fmla="*/ 4301836 w 5995554"/>
              <a:gd name="connsiteY1" fmla="*/ 1392382 h 1438115"/>
              <a:gd name="connsiteX2" fmla="*/ 5995554 w 5995554"/>
              <a:gd name="connsiteY2" fmla="*/ 0 h 1438115"/>
              <a:gd name="connsiteX0" fmla="*/ 0 w 5966791"/>
              <a:gd name="connsiteY0" fmla="*/ 1953005 h 2038708"/>
              <a:gd name="connsiteX1" fmla="*/ 4273073 w 5966791"/>
              <a:gd name="connsiteY1" fmla="*/ 1392382 h 2038708"/>
              <a:gd name="connsiteX2" fmla="*/ 5966791 w 5966791"/>
              <a:gd name="connsiteY2" fmla="*/ 0 h 2038708"/>
              <a:gd name="connsiteX0" fmla="*/ 0 w 5966791"/>
              <a:gd name="connsiteY0" fmla="*/ 1953005 h 1953005"/>
              <a:gd name="connsiteX1" fmla="*/ 4273073 w 5966791"/>
              <a:gd name="connsiteY1" fmla="*/ 1392382 h 1953005"/>
              <a:gd name="connsiteX2" fmla="*/ 5966791 w 5966791"/>
              <a:gd name="connsiteY2" fmla="*/ 0 h 1953005"/>
              <a:gd name="connsiteX0" fmla="*/ 0 w 5755861"/>
              <a:gd name="connsiteY0" fmla="*/ 2028901 h 2028901"/>
              <a:gd name="connsiteX1" fmla="*/ 4273073 w 5755861"/>
              <a:gd name="connsiteY1" fmla="*/ 1468278 h 2028901"/>
              <a:gd name="connsiteX2" fmla="*/ 5755861 w 5755861"/>
              <a:gd name="connsiteY2" fmla="*/ 0 h 2028901"/>
              <a:gd name="connsiteX0" fmla="*/ 0 w 4906015"/>
              <a:gd name="connsiteY0" fmla="*/ 710207 h 710207"/>
              <a:gd name="connsiteX1" fmla="*/ 4273073 w 4906015"/>
              <a:gd name="connsiteY1" fmla="*/ 149584 h 710207"/>
              <a:gd name="connsiteX2" fmla="*/ 4883377 w 4906015"/>
              <a:gd name="connsiteY2" fmla="*/ 0 h 710207"/>
              <a:gd name="connsiteX0" fmla="*/ 0 w 4883377"/>
              <a:gd name="connsiteY0" fmla="*/ 710207 h 710207"/>
              <a:gd name="connsiteX1" fmla="*/ 2384290 w 4883377"/>
              <a:gd name="connsiteY1" fmla="*/ 576499 h 710207"/>
              <a:gd name="connsiteX2" fmla="*/ 4883377 w 4883377"/>
              <a:gd name="connsiteY2" fmla="*/ 0 h 710207"/>
              <a:gd name="connsiteX0" fmla="*/ 0 w 3291813"/>
              <a:gd name="connsiteY0" fmla="*/ 226369 h 226369"/>
              <a:gd name="connsiteX1" fmla="*/ 2384290 w 3291813"/>
              <a:gd name="connsiteY1" fmla="*/ 92661 h 226369"/>
              <a:gd name="connsiteX2" fmla="*/ 3291813 w 3291813"/>
              <a:gd name="connsiteY2" fmla="*/ 0 h 226369"/>
              <a:gd name="connsiteX0" fmla="*/ 0 w 3291813"/>
              <a:gd name="connsiteY0" fmla="*/ 244791 h 244791"/>
              <a:gd name="connsiteX1" fmla="*/ 2298001 w 3291813"/>
              <a:gd name="connsiteY1" fmla="*/ 16213 h 244791"/>
              <a:gd name="connsiteX2" fmla="*/ 3291813 w 3291813"/>
              <a:gd name="connsiteY2" fmla="*/ 18422 h 244791"/>
              <a:gd name="connsiteX0" fmla="*/ 0 w 3291813"/>
              <a:gd name="connsiteY0" fmla="*/ 236377 h 236377"/>
              <a:gd name="connsiteX1" fmla="*/ 2298001 w 3291813"/>
              <a:gd name="connsiteY1" fmla="*/ 7799 h 236377"/>
              <a:gd name="connsiteX2" fmla="*/ 3291813 w 3291813"/>
              <a:gd name="connsiteY2" fmla="*/ 10008 h 236377"/>
              <a:gd name="connsiteX0" fmla="*/ 0 w 3291813"/>
              <a:gd name="connsiteY0" fmla="*/ 226369 h 226369"/>
              <a:gd name="connsiteX1" fmla="*/ 1262525 w 3291813"/>
              <a:gd name="connsiteY1" fmla="*/ 92661 h 226369"/>
              <a:gd name="connsiteX2" fmla="*/ 3291813 w 3291813"/>
              <a:gd name="connsiteY2" fmla="*/ 0 h 226369"/>
              <a:gd name="connsiteX0" fmla="*/ 0 w 3291813"/>
              <a:gd name="connsiteY0" fmla="*/ 237638 h 237638"/>
              <a:gd name="connsiteX1" fmla="*/ 1262525 w 3291813"/>
              <a:gd name="connsiteY1" fmla="*/ 103930 h 237638"/>
              <a:gd name="connsiteX2" fmla="*/ 3291813 w 3291813"/>
              <a:gd name="connsiteY2" fmla="*/ 11269 h 237638"/>
              <a:gd name="connsiteX0" fmla="*/ 0 w 3291813"/>
              <a:gd name="connsiteY0" fmla="*/ 227892 h 227892"/>
              <a:gd name="connsiteX1" fmla="*/ 1262525 w 3291813"/>
              <a:gd name="connsiteY1" fmla="*/ 94184 h 227892"/>
              <a:gd name="connsiteX2" fmla="*/ 3291813 w 3291813"/>
              <a:gd name="connsiteY2" fmla="*/ 1523 h 227892"/>
              <a:gd name="connsiteX0" fmla="*/ 0 w 2227575"/>
              <a:gd name="connsiteY0" fmla="*/ 283291 h 283291"/>
              <a:gd name="connsiteX1" fmla="*/ 1262525 w 2227575"/>
              <a:gd name="connsiteY1" fmla="*/ 149583 h 283291"/>
              <a:gd name="connsiteX2" fmla="*/ 2227575 w 2227575"/>
              <a:gd name="connsiteY2" fmla="*/ 0 h 283291"/>
              <a:gd name="connsiteX0" fmla="*/ 0 w 2227575"/>
              <a:gd name="connsiteY0" fmla="*/ 283291 h 283291"/>
              <a:gd name="connsiteX1" fmla="*/ 1262525 w 2227575"/>
              <a:gd name="connsiteY1" fmla="*/ 149583 h 283291"/>
              <a:gd name="connsiteX2" fmla="*/ 2227575 w 2227575"/>
              <a:gd name="connsiteY2" fmla="*/ 0 h 283291"/>
              <a:gd name="connsiteX0" fmla="*/ 0 w 4240999"/>
              <a:gd name="connsiteY0" fmla="*/ 710208 h 710208"/>
              <a:gd name="connsiteX1" fmla="*/ 1262525 w 4240999"/>
              <a:gd name="connsiteY1" fmla="*/ 576500 h 710208"/>
              <a:gd name="connsiteX2" fmla="*/ 4240999 w 4240999"/>
              <a:gd name="connsiteY2" fmla="*/ 0 h 710208"/>
              <a:gd name="connsiteX0" fmla="*/ 0 w 4240999"/>
              <a:gd name="connsiteY0" fmla="*/ 710208 h 734707"/>
              <a:gd name="connsiteX1" fmla="*/ 2115833 w 4240999"/>
              <a:gd name="connsiteY1" fmla="*/ 680857 h 734707"/>
              <a:gd name="connsiteX2" fmla="*/ 4240999 w 4240999"/>
              <a:gd name="connsiteY2" fmla="*/ 0 h 73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0999" h="734707">
                <a:moveTo>
                  <a:pt x="0" y="710208"/>
                </a:moveTo>
                <a:cubicBezTo>
                  <a:pt x="615813" y="681194"/>
                  <a:pt x="1409000" y="799225"/>
                  <a:pt x="2115833" y="680857"/>
                </a:cubicBezTo>
                <a:cubicBezTo>
                  <a:pt x="2822666" y="562489"/>
                  <a:pt x="4240999" y="0"/>
                  <a:pt x="4240999" y="0"/>
                </a:cubicBezTo>
              </a:path>
            </a:pathLst>
          </a:custGeom>
          <a:noFill/>
          <a:ln w="25400"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8200" y="235181"/>
            <a:ext cx="11376024" cy="703125"/>
          </a:xfrm>
        </p:spPr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>
          <a:xfrm>
            <a:off x="287120" y="1730600"/>
            <a:ext cx="7597378" cy="4824536"/>
          </a:xfrm>
        </p:spPr>
        <p:txBody>
          <a:bodyPr/>
          <a:lstStyle/>
          <a:p>
            <a:pPr marL="0" indent="0">
              <a:buSzPct val="150000"/>
              <a:buNone/>
            </a:pPr>
            <a:r>
              <a:rPr lang="en-US" b="1" dirty="0" smtClean="0"/>
              <a:t>Tensor networks in higher dimensions</a:t>
            </a:r>
          </a:p>
          <a:p>
            <a:pPr marL="0" indent="0">
              <a:buSzPct val="150000"/>
              <a:buNone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     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ambitious goal to solve sign problem, real time simulation </a:t>
            </a:r>
            <a:r>
              <a:rPr lang="is-IS" dirty="0" smtClean="0">
                <a:solidFill>
                  <a:srgbClr val="FF0000"/>
                </a:solidFill>
                <a:sym typeface="Wingdings"/>
              </a:rPr>
              <a:t>…</a:t>
            </a:r>
          </a:p>
          <a:p>
            <a:pPr marL="0" indent="0">
              <a:buSzPct val="150000"/>
              <a:buNone/>
            </a:pPr>
            <a:endParaRPr lang="is-IS" dirty="0">
              <a:solidFill>
                <a:srgbClr val="FF0000"/>
              </a:solidFill>
              <a:sym typeface="Wingdings"/>
            </a:endParaRPr>
          </a:p>
          <a:p>
            <a:pPr marL="0" indent="0">
              <a:buSzPct val="150000"/>
              <a:buNone/>
            </a:pPr>
            <a:r>
              <a:rPr lang="en-US" b="1" dirty="0" smtClean="0"/>
              <a:t>Development of algorithms for next generation of lattice simulations</a:t>
            </a:r>
          </a:p>
          <a:p>
            <a:pPr marL="0" indent="0">
              <a:buSzPct val="150000"/>
              <a:buNone/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     </a:t>
            </a:r>
            <a:r>
              <a:rPr lang="en-US" b="1" dirty="0" smtClean="0"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exploit more, e.g. domain decomposition, tensor networks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SzPct val="150000"/>
              <a:buNone/>
            </a:pPr>
            <a:endParaRPr lang="en-US" b="1" dirty="0" smtClean="0"/>
          </a:p>
          <a:p>
            <a:pPr marL="0" indent="0">
              <a:buSzPct val="150000"/>
              <a:buNone/>
            </a:pPr>
            <a:r>
              <a:rPr lang="en-US" b="1" dirty="0" smtClean="0"/>
              <a:t>Activities related to scientific computing/data (c.f. </a:t>
            </a:r>
            <a:r>
              <a:rPr lang="en-US" b="1" dirty="0" err="1" smtClean="0"/>
              <a:t>Heibrids</a:t>
            </a:r>
            <a:r>
              <a:rPr lang="en-US" b="1" dirty="0" smtClean="0"/>
              <a:t>, CDCS)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algorithm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p</a:t>
            </a:r>
            <a:r>
              <a:rPr lang="en-US" dirty="0">
                <a:solidFill>
                  <a:srgbClr val="FF0000"/>
                </a:solidFill>
              </a:rPr>
              <a:t>erformance modelling on new architectures, quantum simulations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Be ready for the </a:t>
            </a:r>
            <a:r>
              <a:rPr lang="en-US" b="1" dirty="0" err="1" smtClean="0">
                <a:solidFill>
                  <a:srgbClr val="0070C0"/>
                </a:solidFill>
              </a:rPr>
              <a:t>unkwown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3352" y="883458"/>
            <a:ext cx="230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smtClean="0">
                <a:solidFill>
                  <a:srgbClr val="00B050"/>
                </a:solidFill>
              </a:rPr>
              <a:t>Exploring </a:t>
            </a:r>
            <a:r>
              <a:rPr lang="en-US" sz="1600" b="1" dirty="0" smtClean="0">
                <a:solidFill>
                  <a:srgbClr val="00B050"/>
                </a:solidFill>
              </a:rPr>
              <a:t>news paths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052735"/>
            <a:ext cx="2808312" cy="189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703125"/>
          </a:xfrm>
        </p:spPr>
        <p:txBody>
          <a:bodyPr/>
          <a:lstStyle/>
          <a:p>
            <a:r>
              <a:rPr lang="en-US" dirty="0" smtClean="0"/>
              <a:t>Rounding up the picture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559" y="1790614"/>
            <a:ext cx="6652783" cy="4914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SzPct val="150000"/>
            </a:pPr>
            <a:r>
              <a:rPr lang="en-US" sz="1600" dirty="0" smtClean="0">
                <a:sym typeface="Wingdings"/>
              </a:rPr>
              <a:t> </a:t>
            </a:r>
            <a:endParaRPr lang="en-US" sz="1600" dirty="0" smtClean="0"/>
          </a:p>
          <a:p>
            <a:pPr>
              <a:spcAft>
                <a:spcPts val="800"/>
              </a:spcAft>
            </a:pPr>
            <a:endParaRPr lang="en-US" sz="1600" b="1" dirty="0"/>
          </a:p>
          <a:p>
            <a:pPr>
              <a:spcAft>
                <a:spcPts val="800"/>
              </a:spcAft>
              <a:buSzPct val="150000"/>
            </a:pPr>
            <a:r>
              <a:rPr lang="en-US" sz="1600" b="1" dirty="0" smtClean="0"/>
              <a:t>Computation of scalar quark content of nucleon</a:t>
            </a:r>
          </a:p>
          <a:p>
            <a:pPr marL="285750" indent="-285750">
              <a:spcAft>
                <a:spcPts val="800"/>
              </a:spcAft>
              <a:buFont typeface="Arial" charset="0"/>
              <a:buChar char="•"/>
            </a:pPr>
            <a:r>
              <a:rPr lang="en-US" sz="1600" dirty="0" smtClean="0"/>
              <a:t>Important input for WIMP cross-section for dark matter searches</a:t>
            </a:r>
            <a:br>
              <a:rPr lang="en-US" sz="1600" dirty="0" smtClean="0"/>
            </a:br>
            <a:r>
              <a:rPr lang="en-US" sz="1600" b="1" dirty="0" smtClean="0">
                <a:sym typeface="Wingdings"/>
              </a:rPr>
              <a:t></a:t>
            </a:r>
            <a:r>
              <a:rPr lang="en-US" sz="1600" dirty="0" smtClean="0"/>
              <a:t> connection to DESY cosmology group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  <a:buSzPct val="150000"/>
            </a:pPr>
            <a:r>
              <a:rPr lang="en-US" sz="1600" b="1" dirty="0">
                <a:sym typeface="Wingdings"/>
              </a:rPr>
              <a:t>Non-perturbative renormalization of lattice </a:t>
            </a:r>
            <a:r>
              <a:rPr lang="en-US" sz="1600" b="1" dirty="0" smtClean="0">
                <a:sym typeface="Wingdings"/>
              </a:rPr>
              <a:t>PDF</a:t>
            </a:r>
          </a:p>
          <a:p>
            <a:pPr marL="285750" indent="-285750"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lang="en-US" sz="1600" dirty="0" smtClean="0">
                <a:sym typeface="Wingdings"/>
              </a:rPr>
              <a:t>Frontier article in </a:t>
            </a:r>
            <a:r>
              <a:rPr lang="en-US" sz="1600" dirty="0" err="1">
                <a:latin typeface="Arial" charset="0"/>
                <a:ea typeface="Arial" charset="0"/>
                <a:cs typeface="Arial" charset="0"/>
              </a:rPr>
              <a:t>Nucl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. Phys. 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B923 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(2017) 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394</a:t>
            </a:r>
            <a:br>
              <a:rPr lang="is-IS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is-IS" sz="1600" b="1" dirty="0" smtClean="0">
                <a:latin typeface="Arial" charset="0"/>
                <a:ea typeface="Arial" charset="0"/>
                <a:cs typeface="Arial" charset="0"/>
                <a:sym typeface="Wingdings"/>
              </a:rPr>
              <a:t>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 complementary to phenomenological extractions at DESY</a:t>
            </a:r>
          </a:p>
          <a:p>
            <a:pPr>
              <a:spcAft>
                <a:spcPts val="800"/>
              </a:spcAft>
            </a:pP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 </a:t>
            </a:r>
            <a:endParaRPr lang="is-IS" sz="16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  <a:buSzPct val="150000"/>
            </a:pPr>
            <a:r>
              <a:rPr lang="is-IS" sz="1600" b="1" dirty="0" smtClean="0">
                <a:latin typeface="Arial" charset="0"/>
                <a:ea typeface="Arial" charset="0"/>
                <a:cs typeface="Arial" charset="0"/>
              </a:rPr>
              <a:t>Study of H</a:t>
            </a:r>
            <a:r>
              <a:rPr lang="en-US" sz="1600" b="1" dirty="0" err="1" smtClean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is-IS" sz="1600" b="1" dirty="0" smtClean="0">
                <a:latin typeface="Arial" charset="0"/>
                <a:ea typeface="Arial" charset="0"/>
                <a:cs typeface="Arial" charset="0"/>
              </a:rPr>
              <a:t>ggs-Yukawa models on the lattice</a:t>
            </a:r>
          </a:p>
          <a:p>
            <a:pPr marL="285750" indent="-285750">
              <a:spcAft>
                <a:spcPts val="800"/>
              </a:spcAft>
              <a:buFont typeface="Arial" charset="0"/>
              <a:buChar char="•"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q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uestion of 1</a:t>
            </a:r>
            <a:r>
              <a:rPr lang="is-IS" sz="1600" baseline="30000" dirty="0" smtClean="0">
                <a:latin typeface="Arial" charset="0"/>
                <a:ea typeface="Arial" charset="0"/>
                <a:cs typeface="Arial" charset="0"/>
              </a:rPr>
              <a:t>st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order phase transition,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m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atter anti-matter asymmetry</a:t>
            </a:r>
            <a:br>
              <a:rPr lang="is-IS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is-IS" sz="1600" b="1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1600" dirty="0">
                <a:latin typeface="Arial" charset="0"/>
                <a:ea typeface="Arial" charset="0"/>
                <a:cs typeface="Arial" charset="0"/>
                <a:sym typeface="Wingdings"/>
              </a:rPr>
              <a:t>c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  <a:t>onnection to cosmology group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endParaRPr lang="en-US" sz="1600" b="1" dirty="0">
              <a:sym typeface="Wingdings"/>
            </a:endParaRPr>
          </a:p>
          <a:p>
            <a:pPr>
              <a:spcAft>
                <a:spcPts val="800"/>
              </a:spcAft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905574"/>
          </a:xfrm>
        </p:spPr>
        <p:txBody>
          <a:bodyPr/>
          <a:lstStyle/>
          <a:p>
            <a:r>
              <a:rPr lang="en-US" dirty="0" smtClean="0"/>
              <a:t>WIMPs, renormalization and Higgs-Yukawa model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ackup!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7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703125"/>
          </a:xfrm>
        </p:spPr>
        <p:txBody>
          <a:bodyPr/>
          <a:lstStyle/>
          <a:p>
            <a:r>
              <a:rPr lang="en-US" dirty="0" smtClean="0"/>
              <a:t>Gauss center and PRACE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3352" y="1227447"/>
            <a:ext cx="8978035" cy="5868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800"/>
              </a:spcAft>
              <a:buSzPct val="150000"/>
            </a:pPr>
            <a:r>
              <a:rPr lang="en-US" sz="1600" b="1" dirty="0" smtClean="0"/>
              <a:t>Gauss Center for Supercomputing (CGS)</a:t>
            </a:r>
          </a:p>
          <a:p>
            <a:pPr marL="285750" indent="-285750">
              <a:spcAft>
                <a:spcPts val="800"/>
              </a:spcAft>
              <a:buSzPct val="150000"/>
              <a:buFont typeface="Arial" charset="0"/>
              <a:buChar char="•"/>
            </a:pPr>
            <a:r>
              <a:rPr lang="en-US" sz="1400" i="1" dirty="0"/>
              <a:t>The Gauss Centre for Supercomputing (GCS) provides the most  </a:t>
            </a:r>
            <a:r>
              <a:rPr lang="en-US" sz="1400" i="1" dirty="0" smtClean="0"/>
              <a:t>powerful </a:t>
            </a:r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/>
              <a:t> </a:t>
            </a:r>
            <a:r>
              <a:rPr lang="en-US" sz="1400" i="1" dirty="0" smtClean="0"/>
              <a:t>     high-performance </a:t>
            </a:r>
            <a:r>
              <a:rPr lang="en-US" sz="1400" i="1" dirty="0"/>
              <a:t>computing infrastructure in Europe </a:t>
            </a:r>
            <a:r>
              <a:rPr lang="en-US" sz="1400" i="1" dirty="0" smtClean="0"/>
              <a:t>to </a:t>
            </a:r>
            <a:r>
              <a:rPr lang="en-US" sz="1400" i="1" dirty="0"/>
              <a:t>serve a broad range </a:t>
            </a:r>
            <a:endParaRPr lang="en-US" sz="1400" i="1" dirty="0" smtClean="0"/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/>
              <a:t> </a:t>
            </a:r>
            <a:r>
              <a:rPr lang="en-US" sz="1400" i="1" dirty="0" smtClean="0"/>
              <a:t>     of </a:t>
            </a:r>
            <a:r>
              <a:rPr lang="en-US" sz="1400" i="1" dirty="0"/>
              <a:t>research and industrial activities in </a:t>
            </a:r>
            <a:r>
              <a:rPr lang="en-US" sz="1400" i="1" dirty="0" smtClean="0"/>
              <a:t>various disciplines</a:t>
            </a:r>
            <a:r>
              <a:rPr lang="en-US" sz="1400" i="1" dirty="0"/>
              <a:t>. GCS is the alliance </a:t>
            </a:r>
            <a:endParaRPr lang="en-US" sz="1400" i="1" dirty="0" smtClean="0"/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/>
              <a:t> </a:t>
            </a:r>
            <a:r>
              <a:rPr lang="en-US" sz="1400" i="1" dirty="0" smtClean="0"/>
              <a:t>    of </a:t>
            </a:r>
            <a:r>
              <a:rPr lang="en-US" sz="1400" i="1" dirty="0"/>
              <a:t>the three national supercomputing </a:t>
            </a:r>
            <a:r>
              <a:rPr lang="en-US" sz="1400" i="1" dirty="0" err="1" smtClean="0"/>
              <a:t>centres</a:t>
            </a:r>
            <a:r>
              <a:rPr lang="en-US" sz="1400" i="1" dirty="0" smtClean="0"/>
              <a:t> </a:t>
            </a:r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/>
              <a:t> </a:t>
            </a:r>
            <a:r>
              <a:rPr lang="en-US" sz="1400" i="1" dirty="0" smtClean="0"/>
              <a:t>    High </a:t>
            </a:r>
            <a:r>
              <a:rPr lang="en-US" sz="1400" i="1" dirty="0"/>
              <a:t>Performance Computing Center Stuttgart (HLRS), </a:t>
            </a:r>
            <a:endParaRPr lang="en-US" sz="1400" i="1" dirty="0" smtClean="0"/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 smtClean="0"/>
              <a:t>     </a:t>
            </a:r>
            <a:r>
              <a:rPr lang="en-US" sz="1400" i="1" dirty="0" err="1" smtClean="0"/>
              <a:t>Jülich</a:t>
            </a:r>
            <a:r>
              <a:rPr lang="en-US" sz="1400" i="1" dirty="0" smtClean="0"/>
              <a:t> </a:t>
            </a:r>
            <a:r>
              <a:rPr lang="en-US" sz="1400" i="1" dirty="0"/>
              <a:t>Supercomputing Centre (JSC), and </a:t>
            </a:r>
            <a:endParaRPr lang="en-US" sz="1400" i="1" dirty="0" smtClean="0"/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 smtClean="0"/>
              <a:t>     Leibniz </a:t>
            </a:r>
            <a:r>
              <a:rPr lang="en-US" sz="1400" i="1" dirty="0"/>
              <a:t>Supercomputing Centre, </a:t>
            </a:r>
            <a:r>
              <a:rPr lang="en-US" sz="1400" i="1" dirty="0" err="1"/>
              <a:t>Garching</a:t>
            </a:r>
            <a:r>
              <a:rPr lang="en-US" sz="1400" i="1" dirty="0"/>
              <a:t> near Munich (LRZ). </a:t>
            </a:r>
            <a:endParaRPr lang="en-US" sz="1400" i="1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  <a:buSzPct val="150000"/>
            </a:pPr>
            <a:endParaRPr lang="en-US" sz="1600" b="1" dirty="0" smtClean="0">
              <a:sym typeface="Wingdings"/>
            </a:endParaRPr>
          </a:p>
          <a:p>
            <a:pPr>
              <a:spcAft>
                <a:spcPts val="800"/>
              </a:spcAft>
              <a:buSzPct val="150000"/>
            </a:pPr>
            <a:r>
              <a:rPr lang="en-US" sz="1600" b="1" dirty="0" smtClean="0">
                <a:sym typeface="Wingdings"/>
              </a:rPr>
              <a:t>Partnership for Advanced Computing in Europe</a:t>
            </a:r>
            <a:endParaRPr lang="en-US" sz="1600" b="1" dirty="0">
              <a:latin typeface="Arial" charset="0"/>
              <a:ea typeface="Arial" charset="0"/>
              <a:cs typeface="Arial" charset="0"/>
              <a:sym typeface="Wingdings"/>
            </a:endParaRPr>
          </a:p>
          <a:p>
            <a:pPr marL="285750" indent="-285750">
              <a:spcAft>
                <a:spcPts val="800"/>
              </a:spcAft>
              <a:buSzPct val="150000"/>
              <a:buFont typeface="Arial" charset="0"/>
              <a:buChar char="•"/>
            </a:pPr>
            <a:r>
              <a:rPr lang="en-US" sz="1400" i="1" dirty="0"/>
              <a:t>The mission of PRACE </a:t>
            </a:r>
            <a:r>
              <a:rPr lang="en-US" sz="1400" i="1" dirty="0" smtClean="0"/>
              <a:t>is </a:t>
            </a:r>
            <a:r>
              <a:rPr lang="en-US" sz="1400" i="1" dirty="0"/>
              <a:t>to enable high impact </a:t>
            </a:r>
            <a:endParaRPr lang="en-US" sz="1400" i="1" dirty="0" smtClean="0"/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/>
              <a:t> </a:t>
            </a:r>
            <a:r>
              <a:rPr lang="en-US" sz="1400" i="1" dirty="0" smtClean="0"/>
              <a:t>     scientific discovery and </a:t>
            </a:r>
            <a:r>
              <a:rPr lang="en-US" sz="1400" i="1" dirty="0"/>
              <a:t>engineering research and development across all </a:t>
            </a:r>
            <a:r>
              <a:rPr lang="en-US" sz="1400" i="1" dirty="0" smtClean="0"/>
              <a:t>disciplines.</a:t>
            </a:r>
            <a:endParaRPr lang="is-IS" sz="1600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Aft>
                <a:spcPts val="800"/>
              </a:spcAft>
              <a:buSzPct val="150000"/>
              <a:buFont typeface="Arial" charset="0"/>
              <a:buChar char="•"/>
            </a:pPr>
            <a:r>
              <a:rPr lang="en-US" sz="1400" i="1" dirty="0"/>
              <a:t>The computer systems and their operations accessible through PRACE </a:t>
            </a:r>
            <a:r>
              <a:rPr lang="en-US" sz="1400" i="1" dirty="0" smtClean="0"/>
              <a:t>are </a:t>
            </a:r>
            <a:r>
              <a:rPr lang="en-US" sz="1400" i="1" dirty="0"/>
              <a:t>provided by </a:t>
            </a:r>
            <a:endParaRPr lang="en-US" sz="1400" i="1" dirty="0" smtClean="0"/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/>
              <a:t> </a:t>
            </a:r>
            <a:r>
              <a:rPr lang="en-US" sz="1400" i="1" dirty="0" smtClean="0"/>
              <a:t>     5 </a:t>
            </a:r>
            <a:r>
              <a:rPr lang="en-US" sz="1400" i="1" dirty="0"/>
              <a:t>PRACE members (BSC representing Spain, </a:t>
            </a:r>
            <a:r>
              <a:rPr lang="en-US" sz="1400" i="1" dirty="0" smtClean="0"/>
              <a:t>CINECA </a:t>
            </a:r>
            <a:r>
              <a:rPr lang="en-US" sz="1400" i="1" dirty="0"/>
              <a:t>representing Italy, CSCS representing Switzerland, </a:t>
            </a:r>
            <a:endParaRPr lang="en-US" sz="1400" i="1" dirty="0" smtClean="0"/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 smtClean="0"/>
              <a:t>     GCS </a:t>
            </a:r>
            <a:r>
              <a:rPr lang="en-US" sz="1400" i="1" dirty="0"/>
              <a:t>representing Germany and GENCI representing France). </a:t>
            </a:r>
            <a:r>
              <a:rPr lang="en-US" sz="1400" i="1" dirty="0" smtClean="0"/>
              <a:t>Computing time available via the </a:t>
            </a:r>
          </a:p>
          <a:p>
            <a:pPr>
              <a:spcAft>
                <a:spcPts val="800"/>
              </a:spcAft>
              <a:buSzPct val="150000"/>
            </a:pPr>
            <a:r>
              <a:rPr lang="en-US" sz="1400" i="1" dirty="0"/>
              <a:t> </a:t>
            </a:r>
            <a:r>
              <a:rPr lang="en-US" sz="1400" i="1" dirty="0" smtClean="0"/>
              <a:t>     PRACE </a:t>
            </a:r>
            <a:r>
              <a:rPr lang="en-US" sz="1400" i="1" dirty="0"/>
              <a:t>Peer Review Process </a:t>
            </a:r>
            <a:r>
              <a:rPr lang="en-US" sz="1400" i="1" dirty="0" smtClean="0"/>
              <a:t>to </a:t>
            </a:r>
            <a:r>
              <a:rPr lang="en-US" sz="1400" i="1" dirty="0"/>
              <a:t>researchers from academia and industry. </a:t>
            </a:r>
            <a:endParaRPr lang="en-US" sz="1400" i="1" dirty="0"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800"/>
              </a:spcAft>
            </a:pPr>
            <a:endParaRPr lang="en-US" sz="1600" b="1" dirty="0">
              <a:sym typeface="Wingdings"/>
            </a:endParaRPr>
          </a:p>
          <a:p>
            <a:pPr>
              <a:spcAft>
                <a:spcPts val="800"/>
              </a:spcAft>
            </a:pP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48301"/>
          </a:xfrm>
        </p:spPr>
        <p:txBody>
          <a:bodyPr/>
          <a:lstStyle/>
          <a:p>
            <a:r>
              <a:rPr lang="en-US" dirty="0" smtClean="0"/>
              <a:t>National and European supercomputer resources    BACKUP!</a:t>
            </a:r>
          </a:p>
          <a:p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68291816"/>
              </p:ext>
            </p:extLst>
          </p:nvPr>
        </p:nvGraphicFramePr>
        <p:xfrm>
          <a:off x="7657406" y="1755322"/>
          <a:ext cx="3384376" cy="414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223" y="1127711"/>
            <a:ext cx="1018311" cy="423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02" y="3872391"/>
            <a:ext cx="1295152" cy="88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NIC: John von Neumann Institute for Computing  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Research group “ Elementary Particle Physics”</a:t>
            </a:r>
            <a:endParaRPr lang="en-US" dirty="0"/>
          </a:p>
        </p:txBody>
      </p:sp>
      <p:sp>
        <p:nvSpPr>
          <p:cNvPr id="11" name="Textplatzhalter 7"/>
          <p:cNvSpPr txBox="1">
            <a:spLocks/>
          </p:cNvSpPr>
          <p:nvPr/>
        </p:nvSpPr>
        <p:spPr>
          <a:xfrm>
            <a:off x="407988" y="1268760"/>
            <a:ext cx="10944596" cy="5184576"/>
          </a:xfrm>
          <a:prstGeom prst="rect">
            <a:avLst/>
          </a:prstGeom>
        </p:spPr>
        <p:txBody>
          <a:bodyPr/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/>
              <a:t>What is NIC?</a:t>
            </a:r>
          </a:p>
          <a:p>
            <a:r>
              <a:rPr lang="en-US" dirty="0" smtClean="0"/>
              <a:t>Cooperation between                                                                                                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Helmholtz </a:t>
            </a:r>
            <a:r>
              <a:rPr lang="en-US" dirty="0" err="1" smtClean="0">
                <a:solidFill>
                  <a:srgbClr val="FF0000"/>
                </a:solidFill>
              </a:rPr>
              <a:t>Centres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Forschungszentrum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Jülich</a:t>
            </a:r>
            <a:r>
              <a:rPr lang="en-US" dirty="0" smtClean="0">
                <a:solidFill>
                  <a:srgbClr val="FF0000"/>
                </a:solidFill>
              </a:rPr>
              <a:t>,                                                                                                   </a:t>
            </a:r>
            <a:r>
              <a:rPr lang="en-US" dirty="0" err="1" smtClean="0">
                <a:solidFill>
                  <a:srgbClr val="FF0000"/>
                </a:solidFill>
              </a:rPr>
              <a:t>Deutsches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Eletronensynchroton</a:t>
            </a:r>
            <a:r>
              <a:rPr lang="en-US" dirty="0" smtClean="0">
                <a:solidFill>
                  <a:srgbClr val="FF0000"/>
                </a:solidFill>
              </a:rPr>
              <a:t> DESY                                                                                                                         GSI </a:t>
            </a:r>
            <a:r>
              <a:rPr lang="en-US" dirty="0" err="1" smtClean="0">
                <a:solidFill>
                  <a:srgbClr val="FF0000"/>
                </a:solidFill>
              </a:rPr>
              <a:t>Helmholtzzentrum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für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Schwerionenforschung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NIC maintains five research groups:                                                                                                                    </a:t>
            </a:r>
            <a:r>
              <a:rPr lang="en-US" dirty="0" smtClean="0">
                <a:solidFill>
                  <a:srgbClr val="00B0F0"/>
                </a:solidFill>
              </a:rPr>
              <a:t>Computational Biophysical Chemistry (JSC)                                                                                                 Computational Structural Biology (JSC)                                                                                                                Elementary Particle Physics (DESY)                                                                                                                       Lattice Quantum Chromodynamics (GSI)                                                                                                              Nuclear Matter (GSI)</a:t>
            </a:r>
          </a:p>
          <a:p>
            <a:r>
              <a:rPr lang="en-US" dirty="0" smtClean="0"/>
              <a:t>NIC provides supercomputer time at </a:t>
            </a:r>
            <a:r>
              <a:rPr lang="en-US" dirty="0" err="1" smtClean="0"/>
              <a:t>Jülich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supercomputer </a:t>
            </a:r>
            <a:r>
              <a:rPr lang="en-US" dirty="0" err="1" smtClean="0"/>
              <a:t>centre</a:t>
            </a:r>
            <a:r>
              <a:rPr lang="en-US" dirty="0" smtClean="0"/>
              <a:t> through a peer review process</a:t>
            </a:r>
          </a:p>
          <a:p>
            <a:r>
              <a:rPr lang="en-US" dirty="0" smtClean="0"/>
              <a:t>Group “Elementary Particle Physics”: 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sz="1400" dirty="0" smtClean="0"/>
              <a:t>staff : Karl Jansen, Stefan Schaefer, Hubert </a:t>
            </a:r>
            <a:r>
              <a:rPr lang="en-US" sz="1400" dirty="0" err="1" smtClean="0"/>
              <a:t>Simma</a:t>
            </a:r>
            <a:r>
              <a:rPr lang="en-US" sz="1400" dirty="0" smtClean="0"/>
              <a:t>, Rainer Sommer</a:t>
            </a:r>
          </a:p>
          <a:p>
            <a:pPr marL="0" indent="0">
              <a:buNone/>
            </a:pPr>
            <a:r>
              <a:rPr lang="en-US" sz="1400" dirty="0" smtClean="0"/>
              <a:t>      Connection to HU Berlin, joint professorship in progress</a:t>
            </a:r>
          </a:p>
          <a:p>
            <a:pPr marL="0" indent="0">
              <a:buNone/>
            </a:pPr>
            <a:r>
              <a:rPr lang="en-US" sz="1400" dirty="0" smtClean="0"/>
              <a:t>      3 Postdoc position plus 1 PhD </a:t>
            </a:r>
          </a:p>
          <a:p>
            <a:pPr marL="0" indent="0">
              <a:buNone/>
            </a:pPr>
            <a:r>
              <a:rPr lang="en-US" sz="1400" dirty="0" smtClean="0"/>
              <a:t>      Third party grants </a:t>
            </a:r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144" y="843718"/>
            <a:ext cx="1778000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99" y="2708920"/>
            <a:ext cx="1800200" cy="979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20988"/>
            <a:ext cx="1440160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2685851"/>
            <a:ext cx="1822878" cy="99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Coordination and Compute </a:t>
            </a:r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A</a:t>
            </a:r>
            <a:r>
              <a:rPr lang="en-US" dirty="0" smtClean="0"/>
              <a:t>wards   </a:t>
            </a:r>
            <a:endParaRPr lang="en-GB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79252"/>
          </a:xfrm>
        </p:spPr>
        <p:txBody>
          <a:bodyPr/>
          <a:lstStyle/>
          <a:p>
            <a:r>
              <a:rPr lang="en-US" dirty="0" smtClean="0"/>
              <a:t>Role of NIC group at DESY for international collaborations</a:t>
            </a:r>
            <a:endParaRPr lang="en-US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48800" y="6554528"/>
            <a:ext cx="9991716" cy="186841"/>
          </a:xfrm>
        </p:spPr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1070" y="1213543"/>
            <a:ext cx="6761034" cy="2369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SzPct val="100000"/>
            </a:pPr>
            <a:r>
              <a:rPr lang="en-US" sz="1600" b="1" dirty="0" smtClean="0">
                <a:ln w="0"/>
              </a:rPr>
              <a:t>Coordination of large collaborations</a:t>
            </a:r>
          </a:p>
          <a:p>
            <a:pPr marL="285750" indent="-285750"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lang="en-US" sz="1600" dirty="0" smtClean="0">
                <a:ln w="0"/>
              </a:rPr>
              <a:t>Alpha collaboration</a:t>
            </a:r>
            <a:br>
              <a:rPr lang="en-US" sz="1600" dirty="0" smtClean="0">
                <a:ln w="0"/>
              </a:rPr>
            </a:br>
            <a:r>
              <a:rPr lang="en-US" sz="1600" dirty="0" smtClean="0">
                <a:ln w="0"/>
                <a:solidFill>
                  <a:srgbClr val="00B050"/>
                </a:solidFill>
              </a:rPr>
              <a:t>(Dublin, Madrid, </a:t>
            </a:r>
            <a:r>
              <a:rPr lang="en-US" sz="1600" dirty="0" err="1" smtClean="0">
                <a:ln w="0"/>
                <a:solidFill>
                  <a:srgbClr val="00B050"/>
                </a:solidFill>
              </a:rPr>
              <a:t>Münster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, Rome, Wuppertal, </a:t>
            </a:r>
            <a:r>
              <a:rPr lang="en-US" sz="1600" dirty="0" err="1" smtClean="0">
                <a:ln w="0"/>
                <a:solidFill>
                  <a:srgbClr val="00B050"/>
                </a:solidFill>
              </a:rPr>
              <a:t>Zeuthen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)</a:t>
            </a:r>
          </a:p>
          <a:p>
            <a:pPr marL="285750" indent="-285750"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lang="en-US" sz="1600" dirty="0" smtClean="0">
                <a:ln w="0"/>
              </a:rPr>
              <a:t>Coordinated Lattice Simulations (CLS)</a:t>
            </a:r>
            <a:br>
              <a:rPr lang="en-US" sz="1600" dirty="0" smtClean="0">
                <a:ln w="0"/>
              </a:rPr>
            </a:br>
            <a:r>
              <a:rPr lang="en-US" sz="1600" dirty="0" smtClean="0">
                <a:ln w="0"/>
                <a:solidFill>
                  <a:srgbClr val="00B050"/>
                </a:solidFill>
              </a:rPr>
              <a:t>(CERN, Madrid, </a:t>
            </a:r>
            <a:r>
              <a:rPr lang="en-US" sz="1600" dirty="0" err="1" smtClean="0">
                <a:ln w="0"/>
                <a:solidFill>
                  <a:srgbClr val="00B050"/>
                </a:solidFill>
              </a:rPr>
              <a:t>Mailand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, Mainz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, </a:t>
            </a:r>
            <a:r>
              <a:rPr lang="en-US" sz="1600" dirty="0" err="1" smtClean="0">
                <a:ln w="0"/>
                <a:solidFill>
                  <a:srgbClr val="00B050"/>
                </a:solidFill>
              </a:rPr>
              <a:t>Münster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, Odense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, Regensburg, </a:t>
            </a:r>
            <a:r>
              <a:rPr lang="en-US" sz="1600" dirty="0" err="1" smtClean="0">
                <a:ln w="0"/>
                <a:solidFill>
                  <a:srgbClr val="00B050"/>
                </a:solidFill>
              </a:rPr>
              <a:t>Rome,Wuppertal</a:t>
            </a:r>
            <a:r>
              <a:rPr lang="en-US" sz="1600" dirty="0">
                <a:ln w="0"/>
                <a:solidFill>
                  <a:srgbClr val="00B050"/>
                </a:solidFill>
              </a:rPr>
              <a:t>, </a:t>
            </a:r>
            <a:r>
              <a:rPr lang="en-US" sz="1600" dirty="0" err="1">
                <a:ln w="0"/>
                <a:solidFill>
                  <a:srgbClr val="00B050"/>
                </a:solidFill>
              </a:rPr>
              <a:t>Zeuthen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)</a:t>
            </a:r>
          </a:p>
          <a:p>
            <a:pPr marL="285750" indent="-285750">
              <a:spcAft>
                <a:spcPts val="800"/>
              </a:spcAft>
              <a:buSzPct val="100000"/>
              <a:buFont typeface="Arial" charset="0"/>
              <a:buChar char="•"/>
            </a:pPr>
            <a:r>
              <a:rPr lang="en-US" sz="1600" dirty="0" smtClean="0">
                <a:ln w="0"/>
              </a:rPr>
              <a:t>European Twisted Mass Collaboration (ETMC)</a:t>
            </a:r>
            <a:br>
              <a:rPr lang="en-US" sz="1600" dirty="0" smtClean="0">
                <a:ln w="0"/>
              </a:rPr>
            </a:br>
            <a:r>
              <a:rPr lang="en-US" sz="1600" dirty="0" smtClean="0">
                <a:ln w="0"/>
                <a:solidFill>
                  <a:srgbClr val="00B050"/>
                </a:solidFill>
              </a:rPr>
              <a:t>(Bern, Bonn, Cyprus, Grenoble, Rome, </a:t>
            </a:r>
            <a:r>
              <a:rPr lang="en-US" sz="1600" dirty="0" err="1" smtClean="0">
                <a:ln w="0"/>
                <a:solidFill>
                  <a:srgbClr val="00B050"/>
                </a:solidFill>
              </a:rPr>
              <a:t>Zeuthen</a:t>
            </a:r>
            <a:r>
              <a:rPr lang="en-US" sz="1600" dirty="0" smtClean="0">
                <a:ln w="0"/>
                <a:solidFill>
                  <a:srgbClr val="00B050"/>
                </a:solidFill>
              </a:rPr>
              <a:t>)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00697"/>
            <a:ext cx="2088232" cy="595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858" y="2723013"/>
            <a:ext cx="1388492" cy="156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070" y="3804006"/>
            <a:ext cx="5809604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buSzPct val="150000"/>
            </a:pPr>
            <a:r>
              <a:rPr lang="en-US" sz="1600" b="1" dirty="0" smtClean="0"/>
              <a:t>Leading role in</a:t>
            </a:r>
            <a:r>
              <a:rPr lang="en-US" sz="1600" b="1" dirty="0"/>
              <a:t> </a:t>
            </a:r>
            <a:r>
              <a:rPr lang="en-US" sz="1600" b="1" dirty="0" smtClean="0"/>
              <a:t>generation of gauge field configurations</a:t>
            </a:r>
          </a:p>
          <a:p>
            <a:pPr>
              <a:buSzPct val="150000"/>
            </a:pPr>
            <a:endParaRPr lang="en-US" sz="1600" b="1" dirty="0" smtClean="0"/>
          </a:p>
          <a:p>
            <a:pPr marL="285750" indent="-285750">
              <a:buSzPct val="150000"/>
              <a:buFont typeface="Arial" charset="0"/>
              <a:buChar char="•"/>
            </a:pPr>
            <a:endParaRPr lang="en-US" sz="1600" b="1" dirty="0"/>
          </a:p>
          <a:p>
            <a:pPr>
              <a:buSzPct val="150000"/>
            </a:pPr>
            <a:r>
              <a:rPr lang="en-US" sz="1600" b="1" dirty="0"/>
              <a:t>S</a:t>
            </a:r>
            <a:r>
              <a:rPr lang="en-US" sz="1600" b="1" dirty="0" smtClean="0"/>
              <a:t>upercomputer </a:t>
            </a:r>
            <a:r>
              <a:rPr lang="en-US" sz="1600" b="1" dirty="0"/>
              <a:t>time through successful applications at </a:t>
            </a:r>
            <a:endParaRPr lang="en-US" sz="1600" b="1" dirty="0" smtClean="0"/>
          </a:p>
          <a:p>
            <a:pPr>
              <a:buSzPct val="150000"/>
            </a:pPr>
            <a:r>
              <a:rPr lang="en-US" sz="1600" b="1" dirty="0"/>
              <a:t> </a:t>
            </a:r>
            <a:r>
              <a:rPr lang="en-US" sz="1600" b="1" dirty="0" smtClean="0"/>
              <a:t>     Gauss,                             NIC</a:t>
            </a:r>
            <a:r>
              <a:rPr lang="en-US" sz="1600" b="1" dirty="0"/>
              <a:t>, </a:t>
            </a:r>
            <a:r>
              <a:rPr lang="en-US" sz="1600" b="1" dirty="0" smtClean="0"/>
              <a:t>                            PRACE 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871" y="5743315"/>
            <a:ext cx="1778000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50" y="5537179"/>
            <a:ext cx="1647486" cy="11205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3" y="5579803"/>
            <a:ext cx="1545332" cy="643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332" y="2188798"/>
            <a:ext cx="2095500" cy="62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703125"/>
          </a:xfrm>
        </p:spPr>
        <p:txBody>
          <a:bodyPr/>
          <a:lstStyle/>
          <a:p>
            <a:r>
              <a:rPr lang="en-US" dirty="0" smtClean="0"/>
              <a:t>Compute Time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>
          <a:xfrm>
            <a:off x="386367" y="1389114"/>
            <a:ext cx="3793954" cy="594836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/>
              <a:t>(</a:t>
            </a:r>
            <a:r>
              <a:rPr lang="en-US" b="1" dirty="0" smtClean="0"/>
              <a:t>Alpha, CLS, ETMC +  smaller projects)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>
              <a:sym typeface="Wingdings"/>
            </a:endParaRPr>
          </a:p>
          <a:p>
            <a:pPr marL="0" indent="0">
              <a:buNone/>
            </a:pPr>
            <a:endParaRPr lang="en-US" b="1" dirty="0" smtClean="0">
              <a:sym typeface="Wingdings"/>
            </a:endParaRPr>
          </a:p>
          <a:p>
            <a:pPr marL="0" indent="0">
              <a:buNone/>
            </a:pPr>
            <a:endParaRPr lang="en-US" b="1" dirty="0">
              <a:sym typeface="Wingdings"/>
            </a:endParaRPr>
          </a:p>
          <a:p>
            <a:pPr marL="0" indent="0">
              <a:buNone/>
            </a:pPr>
            <a:endParaRPr lang="en-US" b="1" dirty="0" smtClean="0">
              <a:sym typeface="Wingdings"/>
            </a:endParaRPr>
          </a:p>
          <a:p>
            <a:pPr marL="0" indent="0">
              <a:buNone/>
            </a:pP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96" y="1726544"/>
            <a:ext cx="2664296" cy="2076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6367" y="4363023"/>
            <a:ext cx="39405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65113" indent="-255588">
              <a:spcAft>
                <a:spcPts val="800"/>
              </a:spcAft>
            </a:pPr>
            <a:r>
              <a:rPr lang="en-US" sz="1600" b="1" dirty="0" smtClean="0"/>
              <a:t>Local HPC infrastructure in </a:t>
            </a:r>
            <a:r>
              <a:rPr lang="en-US" sz="1600" b="1" dirty="0" err="1" smtClean="0"/>
              <a:t>Zeuthen</a:t>
            </a:r>
            <a:endParaRPr lang="en-US" sz="1600" b="1" dirty="0" smtClean="0"/>
          </a:p>
          <a:p>
            <a:pPr marL="266400" indent="-285750">
              <a:spcAft>
                <a:spcPts val="800"/>
              </a:spcAft>
              <a:buFont typeface="Arial" charset="0"/>
              <a:buChar char="•"/>
            </a:pPr>
            <a:r>
              <a:rPr lang="en-US" sz="1600" dirty="0" smtClean="0"/>
              <a:t>Parallel Linux cluster with 1762 cores </a:t>
            </a:r>
          </a:p>
          <a:p>
            <a:pPr marL="266400" indent="-285750">
              <a:spcAft>
                <a:spcPts val="800"/>
              </a:spcAft>
              <a:buFont typeface="Arial" charset="0"/>
              <a:buChar char="•"/>
            </a:pPr>
            <a:r>
              <a:rPr lang="en-US" sz="1600" dirty="0" smtClean="0"/>
              <a:t>Delivering 63TFlops </a:t>
            </a:r>
          </a:p>
          <a:p>
            <a:pPr marL="266400" indent="-285750">
              <a:spcAft>
                <a:spcPts val="800"/>
              </a:spcAft>
              <a:buFont typeface="Arial" charset="0"/>
              <a:buChar char="•"/>
            </a:pPr>
            <a:r>
              <a:rPr lang="en-US" sz="1600" dirty="0"/>
              <a:t>S</a:t>
            </a:r>
            <a:r>
              <a:rPr lang="en-US" sz="1600" dirty="0" smtClean="0"/>
              <a:t>hared with </a:t>
            </a:r>
            <a:r>
              <a:rPr lang="en-US" sz="1600" dirty="0" err="1"/>
              <a:t>a</a:t>
            </a:r>
            <a:r>
              <a:rPr lang="en-US" sz="1600" dirty="0" err="1" smtClean="0"/>
              <a:t>stroparticle</a:t>
            </a:r>
            <a:r>
              <a:rPr lang="en-US" sz="1600" dirty="0" smtClean="0"/>
              <a:t> theory group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6" t="10518" r="13783" b="6216"/>
          <a:stretch/>
        </p:blipFill>
        <p:spPr>
          <a:xfrm>
            <a:off x="4511824" y="690164"/>
            <a:ext cx="5357875" cy="458137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79252"/>
          </a:xfrm>
        </p:spPr>
        <p:txBody>
          <a:bodyPr/>
          <a:lstStyle/>
          <a:p>
            <a:r>
              <a:rPr lang="en-US" dirty="0" smtClean="0"/>
              <a:t>Table of awarded supercomputer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62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703125"/>
          </a:xfrm>
        </p:spPr>
        <p:txBody>
          <a:bodyPr/>
          <a:lstStyle/>
          <a:p>
            <a:r>
              <a:rPr lang="en-US" dirty="0" smtClean="0"/>
              <a:t>European Projects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60" y="1268759"/>
            <a:ext cx="3967088" cy="856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7987" y="1423167"/>
            <a:ext cx="71287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HPC-LEAP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   High Performance Computing in Life sciences, Engineering and Physics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runs until end 2018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STIMULATE</a:t>
            </a:r>
          </a:p>
          <a:p>
            <a:r>
              <a:rPr lang="en-US" sz="1600" b="1" dirty="0" smtClean="0">
                <a:solidFill>
                  <a:schemeClr val="accent2"/>
                </a:solidFill>
              </a:rPr>
              <a:t>     </a:t>
            </a:r>
            <a:r>
              <a:rPr lang="en-US" sz="1600" b="1" dirty="0" err="1" smtClean="0">
                <a:solidFill>
                  <a:schemeClr val="accent2"/>
                </a:solidFill>
              </a:rPr>
              <a:t>S</a:t>
            </a:r>
            <a:r>
              <a:rPr lang="en-US" sz="1600" dirty="0" err="1" smtClean="0">
                <a:solidFill>
                  <a:schemeClr val="accent2"/>
                </a:solidFill>
              </a:rPr>
              <a:t>imula</a:t>
            </a:r>
            <a:r>
              <a:rPr lang="en-US" sz="1600" b="1" dirty="0" err="1" smtClean="0">
                <a:solidFill>
                  <a:schemeClr val="accent2"/>
                </a:solidFill>
              </a:rPr>
              <a:t>TI</a:t>
            </a:r>
            <a:r>
              <a:rPr lang="en-US" sz="1600" dirty="0" err="1" smtClean="0">
                <a:solidFill>
                  <a:schemeClr val="accent2"/>
                </a:solidFill>
              </a:rPr>
              <a:t>on</a:t>
            </a:r>
            <a:r>
              <a:rPr lang="en-US" sz="1600" dirty="0" smtClean="0">
                <a:solidFill>
                  <a:schemeClr val="accent2"/>
                </a:solidFill>
              </a:rPr>
              <a:t> in </a:t>
            </a:r>
            <a:r>
              <a:rPr lang="en-US" sz="1600" b="1" dirty="0" err="1" smtClean="0">
                <a:solidFill>
                  <a:schemeClr val="accent2"/>
                </a:solidFill>
              </a:rPr>
              <a:t>MU</a:t>
            </a:r>
            <a:r>
              <a:rPr lang="en-US" sz="1600" dirty="0" err="1" smtClean="0">
                <a:solidFill>
                  <a:schemeClr val="accent2"/>
                </a:solidFill>
              </a:rPr>
              <a:t>ltisca</a:t>
            </a:r>
            <a:r>
              <a:rPr lang="en-US" sz="1600" b="1" dirty="0" err="1" smtClean="0">
                <a:solidFill>
                  <a:schemeClr val="accent2"/>
                </a:solidFill>
              </a:rPr>
              <a:t>L</a:t>
            </a:r>
            <a:r>
              <a:rPr lang="en-US" sz="1600" dirty="0" err="1" smtClean="0">
                <a:solidFill>
                  <a:schemeClr val="accent2"/>
                </a:solidFill>
              </a:rPr>
              <a:t>e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err="1" smtClean="0">
                <a:solidFill>
                  <a:schemeClr val="accent2"/>
                </a:solidFill>
              </a:rPr>
              <a:t>physic</a:t>
            </a:r>
            <a:r>
              <a:rPr lang="en-US" sz="1600" b="1" dirty="0" err="1" smtClean="0">
                <a:solidFill>
                  <a:schemeClr val="accent2"/>
                </a:solidFill>
              </a:rPr>
              <a:t>A</a:t>
            </a:r>
            <a:r>
              <a:rPr lang="en-US" sz="1600" dirty="0" err="1" smtClean="0">
                <a:solidFill>
                  <a:schemeClr val="accent2"/>
                </a:solidFill>
              </a:rPr>
              <a:t>l</a:t>
            </a:r>
            <a:r>
              <a:rPr lang="en-US" sz="1600" dirty="0" smtClean="0">
                <a:solidFill>
                  <a:schemeClr val="accent2"/>
                </a:solidFill>
              </a:rPr>
              <a:t> and biological </a:t>
            </a:r>
            <a:r>
              <a:rPr lang="en-US" sz="1600" dirty="0" err="1" smtClean="0">
                <a:solidFill>
                  <a:schemeClr val="accent2"/>
                </a:solidFill>
              </a:rPr>
              <a:t>sys</a:t>
            </a:r>
            <a:r>
              <a:rPr lang="en-US" sz="1600" b="1" dirty="0" err="1" smtClean="0">
                <a:solidFill>
                  <a:schemeClr val="accent2"/>
                </a:solidFill>
              </a:rPr>
              <a:t>TE</a:t>
            </a:r>
            <a:r>
              <a:rPr lang="en-US" sz="1600" dirty="0" err="1" smtClean="0">
                <a:solidFill>
                  <a:schemeClr val="accent2"/>
                </a:solidFill>
              </a:rPr>
              <a:t>ms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/>
              <a:t> </a:t>
            </a:r>
            <a:r>
              <a:rPr lang="en-US" sz="1600" dirty="0" smtClean="0"/>
              <a:t>    starts fall of 2018</a:t>
            </a:r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charset="0"/>
              <a:buChar char="•"/>
            </a:pPr>
            <a:r>
              <a:rPr lang="en-US" sz="1600" b="1" dirty="0" smtClean="0"/>
              <a:t>QTFLAG</a:t>
            </a:r>
          </a:p>
          <a:p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    </a:t>
            </a:r>
            <a:r>
              <a:rPr lang="en-GB" sz="1600" b="1" dirty="0" smtClean="0">
                <a:solidFill>
                  <a:schemeClr val="accent2"/>
                </a:solidFill>
              </a:rPr>
              <a:t>Quantum </a:t>
            </a:r>
            <a:r>
              <a:rPr lang="en-GB" sz="1600" b="1" dirty="0">
                <a:solidFill>
                  <a:schemeClr val="accent2"/>
                </a:solidFill>
              </a:rPr>
              <a:t>Technologies For </a:t>
            </a:r>
            <a:r>
              <a:rPr lang="en-GB" sz="1600" b="1" dirty="0" err="1">
                <a:solidFill>
                  <a:schemeClr val="accent2"/>
                </a:solidFill>
              </a:rPr>
              <a:t>LAttice</a:t>
            </a:r>
            <a:r>
              <a:rPr lang="en-GB" sz="1600" b="1" dirty="0">
                <a:solidFill>
                  <a:schemeClr val="accent2"/>
                </a:solidFill>
              </a:rPr>
              <a:t> Gauge </a:t>
            </a:r>
            <a:r>
              <a:rPr lang="en-GB" sz="1600" b="1" dirty="0" smtClean="0">
                <a:solidFill>
                  <a:schemeClr val="accent2"/>
                </a:solidFill>
              </a:rPr>
              <a:t>theories</a:t>
            </a:r>
          </a:p>
          <a:p>
            <a:r>
              <a:rPr lang="en-GB" sz="1600" b="1" dirty="0"/>
              <a:t> </a:t>
            </a:r>
            <a:r>
              <a:rPr lang="en-GB" sz="1600" b="1" dirty="0" smtClean="0"/>
              <a:t>    starts in April 2018</a:t>
            </a:r>
            <a:endParaRPr lang="en-US" sz="1600" dirty="0"/>
          </a:p>
          <a:p>
            <a:endParaRPr lang="en-US" sz="16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796" y="3174864"/>
            <a:ext cx="3810000" cy="77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008" y="4585296"/>
            <a:ext cx="4851400" cy="1333500"/>
          </a:xfrm>
          <a:prstGeom prst="rect">
            <a:avLst/>
          </a:prstGeom>
        </p:spPr>
      </p:pic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79252"/>
          </a:xfrm>
        </p:spPr>
        <p:txBody>
          <a:bodyPr/>
          <a:lstStyle/>
          <a:p>
            <a:r>
              <a:rPr lang="en-US" dirty="0" smtClean="0"/>
              <a:t>Networking in Europe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7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11286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7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551384" y="4293096"/>
                <a:ext cx="5854498" cy="2037358"/>
              </a:xfrm>
            </p:spPr>
            <p:txBody>
              <a:bodyPr/>
              <a:lstStyle/>
              <a:p>
                <a:pPr>
                  <a:buSzPct val="100000"/>
                  <a:buFont typeface="Arial" charset="0"/>
                  <a:buChar char="•"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Scale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𝜇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</a:t>
                </a:r>
              </a:p>
              <a:p>
                <a:pPr>
                  <a:buSzPct val="100000"/>
                  <a:buFont typeface="Arial" charset="0"/>
                  <a:buChar char="•"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Fundamental parameter in QCD</a:t>
                </a:r>
              </a:p>
              <a:p>
                <a:pPr marL="0" indent="0">
                  <a:buSzPct val="100000"/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  <a:sym typeface="Wingdings"/>
                  </a:rPr>
                  <a:t>     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Important for analysis of collider data</a:t>
                </a:r>
              </a:p>
              <a:p>
                <a:pPr marL="0" indent="0">
                  <a:buSzPct val="100000"/>
                  <a:buNone/>
                </a:pPr>
                <a:r>
                  <a:rPr lang="en-US" dirty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   </a:t>
                </a:r>
                <a:r>
                  <a:rPr lang="en-US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  <a:sym typeface="Wingdings"/>
                  </a:rPr>
                  <a:t>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lattice has significant impact</a:t>
                </a:r>
              </a:p>
              <a:p>
                <a:pPr>
                  <a:buSzPct val="100000"/>
                  <a:buFont typeface="Arial" charset="0"/>
                  <a:buChar char="•"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link to perturbation theory</a:t>
                </a:r>
              </a:p>
              <a:p>
                <a:pPr>
                  <a:buSzPct val="100000"/>
                  <a:buFont typeface="Arial" charset="0"/>
                  <a:buChar char="•"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Challenge for lattice: connect very high energies with low-energy physics</a:t>
                </a:r>
              </a:p>
            </p:txBody>
          </p:sp>
        </mc:Choice>
        <mc:Fallback xmlns="">
          <p:sp>
            <p:nvSpPr>
              <p:cNvPr id="8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551384" y="4293096"/>
                <a:ext cx="5854498" cy="2037358"/>
              </a:xfrm>
              <a:blipFill rotWithShape="0">
                <a:blip r:embed="rId3"/>
                <a:stretch>
                  <a:fillRect l="-1977" t="-16766" b="-15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32688" y="181915"/>
            <a:ext cx="3501615" cy="4955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124744"/>
            <a:ext cx="4297254" cy="3071960"/>
          </a:xfrm>
          <a:prstGeom prst="rect">
            <a:avLst/>
          </a:prstGeom>
        </p:spPr>
      </p:pic>
      <p:sp>
        <p:nvSpPr>
          <p:cNvPr id="9" name="Titel 1"/>
          <p:cNvSpPr txBox="1">
            <a:spLocks/>
          </p:cNvSpPr>
          <p:nvPr/>
        </p:nvSpPr>
        <p:spPr>
          <a:xfrm>
            <a:off x="407988" y="349610"/>
            <a:ext cx="11376024" cy="703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Highlight: Computation of Running Strong Coupling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79252"/>
          </a:xfrm>
        </p:spPr>
        <p:txBody>
          <a:bodyPr/>
          <a:lstStyle/>
          <a:p>
            <a:r>
              <a:rPr lang="en-US" dirty="0" smtClean="0"/>
              <a:t>Phys. Rev. Lett. 119 (2017) no. 10, 1020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platzhalter 7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6566183" y="4293096"/>
                <a:ext cx="5108305" cy="1893342"/>
              </a:xfrm>
            </p:spPr>
            <p:txBody>
              <a:bodyPr/>
              <a:lstStyle/>
              <a:p>
                <a:pPr>
                  <a:buSzPct val="100000"/>
                  <a:buFont typeface="Arial" charset="0"/>
                  <a:buChar char="•"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Strategy developed at DESY in 90’s: </a:t>
                </a:r>
                <a:r>
                  <a:rPr lang="en-US" dirty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f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inite volume definition scale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=1/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𝐿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  <a:sym typeface="Wingdings"/>
                </a:endParaRPr>
              </a:p>
              <a:p>
                <a:pPr>
                  <a:buSzPct val="100000"/>
                  <a:buFont typeface="Arial" charset="0"/>
                  <a:buChar char="•"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Allows to reach small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  <m:t>𝑠</m:t>
                        </m:r>
                      </m:sub>
                    </m:sSub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: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 </m:t>
                    </m:r>
                  </m:oMath>
                </a14:m>
                <a:endParaRPr lang="en-US" b="0" i="0" dirty="0" smtClean="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  <a:sym typeface="Wingdings"/>
                </a:endParaRPr>
              </a:p>
              <a:p>
                <a:pPr marL="0" indent="0">
                  <a:buSzPct val="100000"/>
                  <a:buNone/>
                </a:pPr>
                <a:r>
                  <a:rPr lang="en-US" b="0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  <a:sym typeface="Wingdings"/>
                  </a:rPr>
                  <a:t>    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charset="0"/>
                        <a:ea typeface="Arial" charset="0"/>
                        <a:cs typeface="Arial" charset="0"/>
                        <a:sym typeface="Wingdings"/>
                      </a:rPr>
                      <m:t> </m:t>
                    </m:r>
                  </m:oMath>
                </a14:m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check of perturbation theory</a:t>
                </a:r>
              </a:p>
              <a:p>
                <a:pPr marL="0" indent="0">
                  <a:buSzPct val="100000"/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Arial" charset="0"/>
                    <a:ea typeface="Arial" charset="0"/>
                    <a:cs typeface="Arial" charset="0"/>
                    <a:sym typeface="Wingdings"/>
                  </a:rPr>
                  <a:t>    </a:t>
                </a: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scale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Wingding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 at  very high energy</a:t>
                </a:r>
              </a:p>
              <a:p>
                <a:pPr>
                  <a:buSzPct val="100000"/>
                  <a:buFont typeface="Arial" charset="0"/>
                  <a:buChar char="•"/>
                </a:pPr>
                <a:r>
                  <a:rPr lang="en-US" dirty="0" smtClean="0">
                    <a:latin typeface="Arial" charset="0"/>
                    <a:ea typeface="Arial" charset="0"/>
                    <a:cs typeface="Arial" charset="0"/>
                    <a:sym typeface="Wingdings"/>
                  </a:rPr>
                  <a:t>Beta-function  step scaling function</a:t>
                </a:r>
              </a:p>
            </p:txBody>
          </p:sp>
        </mc:Choice>
        <mc:Fallback xmlns="">
          <p:sp>
            <p:nvSpPr>
              <p:cNvPr id="11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6566183" y="4293096"/>
                <a:ext cx="5108305" cy="1893342"/>
              </a:xfrm>
              <a:blipFill rotWithShape="0">
                <a:blip r:embed="rId6"/>
                <a:stretch>
                  <a:fillRect l="-2267" t="-3215" b="-5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1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platzhalter 7"/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79551" y="2276872"/>
                <a:ext cx="4679901" cy="1822857"/>
              </a:xfrm>
            </p:spPr>
            <p:txBody>
              <a:bodyPr/>
              <a:lstStyle/>
              <a:p>
                <a:r>
                  <a:rPr lang="en-US" dirty="0" smtClean="0">
                    <a:sym typeface="Wingdings"/>
                  </a:rPr>
                  <a:t>Cover large energy range</a:t>
                </a:r>
              </a:p>
              <a:p>
                <a:r>
                  <a:rPr lang="en-US" dirty="0" smtClean="0">
                    <a:sym typeface="Wingdings"/>
                  </a:rPr>
                  <a:t>Contact to perturbation theory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≈70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𝐺𝑒𝑉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sym typeface="Wingdings"/>
                </a:endParaRPr>
              </a:p>
              <a:p>
                <a:r>
                  <a:rPr lang="en-US" dirty="0" smtClean="0">
                    <a:sym typeface="Wingdings"/>
                  </a:rPr>
                  <a:t>Contact</a:t>
                </a:r>
                <a:r>
                  <a:rPr lang="en-US" dirty="0" smtClean="0">
                    <a:solidFill>
                      <a:srgbClr val="0070C0"/>
                    </a:solidFill>
                    <a:sym typeface="Wingdings"/>
                  </a:rPr>
                  <a:t> </a:t>
                </a:r>
                <a:r>
                  <a:rPr lang="en-US" dirty="0" smtClean="0">
                    <a:sym typeface="Wingdings"/>
                  </a:rPr>
                  <a:t>to low energy physics at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 ≈0.5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  <a:sym typeface="Wingdings"/>
                      </a:rPr>
                      <m:t>𝐺𝑒𝑉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  <a:sym typeface="Wingdings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ym typeface="Wingdings"/>
                  </a:rPr>
                  <a:t>     </a:t>
                </a:r>
                <a:r>
                  <a:rPr lang="en-US" dirty="0" smtClean="0">
                    <a:solidFill>
                      <a:srgbClr val="0070C0"/>
                    </a:solidFill>
                    <a:sym typeface="Wingdings"/>
                  </a:rPr>
                  <a:t></a:t>
                </a:r>
                <a:r>
                  <a:rPr lang="en-US" dirty="0" smtClean="0">
                    <a:sym typeface="Wingdings"/>
                  </a:rPr>
                  <a:t> Demanding and time consuming</a:t>
                </a:r>
                <a:endParaRPr lang="en-US" dirty="0" smtClean="0">
                  <a:solidFill>
                    <a:srgbClr val="0070C0"/>
                  </a:solidFill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platzhalt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79551" y="2276872"/>
                <a:ext cx="4679901" cy="1822857"/>
              </a:xfrm>
              <a:blipFill rotWithShape="0">
                <a:blip r:embed="rId3"/>
                <a:stretch>
                  <a:fillRect l="-2474" t="-3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606612"/>
            <a:ext cx="5472608" cy="3353208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07988" y="349610"/>
            <a:ext cx="11376024" cy="703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Highlight: Computation of Running Strong Coupling</a:t>
            </a:r>
            <a:endParaRPr lang="en-US" dirty="0"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79252"/>
          </a:xfrm>
        </p:spPr>
        <p:txBody>
          <a:bodyPr/>
          <a:lstStyle/>
          <a:p>
            <a:r>
              <a:rPr lang="en-US" dirty="0" smtClean="0"/>
              <a:t>Phys. Rev. Lett. 119 (2017) no. 10, 1020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Lattice Field Theory | Karl Jansen  | MU | TPP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6" t="8599" r="16197" b="5639"/>
          <a:stretch/>
        </p:blipFill>
        <p:spPr>
          <a:xfrm>
            <a:off x="839416" y="1189531"/>
            <a:ext cx="2978464" cy="5120577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>
          <a:xfrm>
            <a:off x="407988" y="349610"/>
            <a:ext cx="11376024" cy="703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Highlight: Computation of Running Strong Coupling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platzhalter 9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386367" y="848451"/>
                <a:ext cx="11376025" cy="379252"/>
              </a:xfrm>
            </p:spPr>
            <p:txBody>
              <a:bodyPr/>
              <a:lstStyle/>
              <a:p>
                <a:r>
                  <a:rPr lang="en-US" dirty="0" smtClean="0"/>
                  <a:t>Comparison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  <a:sym typeface="Wingdings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sym typeface="Wingdings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Wingdings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solidFill>
                              <a:schemeClr val="accent2"/>
                            </a:solidFill>
                            <a:latin typeface="Cambria Math" charset="0"/>
                            <a:sym typeface="Wingdings"/>
                          </a:rPr>
                        </m:ctrlPr>
                      </m:sSubSupPr>
                      <m:e>
                        <m:r>
                          <a:rPr lang="en-US" b="0" i="1" dirty="0">
                            <a:solidFill>
                              <a:schemeClr val="accent2"/>
                            </a:solidFill>
                            <a:latin typeface="Cambria Math" charset="0"/>
                            <a:sym typeface="Wingdings"/>
                          </a:rPr>
                          <m:t>𝑀</m:t>
                        </m:r>
                      </m:e>
                      <m:sub>
                        <m:r>
                          <a:rPr lang="en-US" b="0" i="1" dirty="0">
                            <a:solidFill>
                              <a:schemeClr val="accent2"/>
                            </a:solidFill>
                            <a:latin typeface="Cambria Math" charset="0"/>
                            <a:sym typeface="Wingdings"/>
                          </a:rPr>
                          <m:t>𝑍</m:t>
                        </m:r>
                      </m:sub>
                      <m:sup>
                        <m:r>
                          <a:rPr lang="en-US" b="0" i="1" dirty="0">
                            <a:solidFill>
                              <a:schemeClr val="accent2"/>
                            </a:solidFill>
                            <a:latin typeface="Cambria Math" charset="0"/>
                            <a:sym typeface="Wingdings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accent2"/>
                    </a:solidFill>
                    <a:sym typeface="Wingdings"/>
                  </a:rPr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platzhalt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386367" y="848451"/>
                <a:ext cx="11376025" cy="379252"/>
              </a:xfrm>
              <a:blipFill rotWithShape="0">
                <a:blip r:embed="rId4"/>
                <a:stretch>
                  <a:fillRect l="-1071" t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 rot="16200000">
            <a:off x="3174167" y="1644116"/>
            <a:ext cx="1141659" cy="338554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PDG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4080" y="3629565"/>
            <a:ext cx="554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 </a:t>
            </a:r>
            <a:r>
              <a:rPr lang="en-US" sz="1600" i="1" dirty="0"/>
              <a:t>"the recent ALPHA lattice result is potentially a breakthrough</a:t>
            </a:r>
            <a:r>
              <a:rPr lang="en-US" sz="1600" i="1" dirty="0" smtClean="0"/>
              <a:t>”</a:t>
            </a:r>
          </a:p>
          <a:p>
            <a:r>
              <a:rPr lang="en-US" sz="1600" dirty="0"/>
              <a:t>G. </a:t>
            </a:r>
            <a:r>
              <a:rPr lang="en-US" sz="1600" dirty="0" smtClean="0"/>
              <a:t>Salam in </a:t>
            </a:r>
            <a:r>
              <a:rPr lang="is-IS" sz="1600" dirty="0"/>
              <a:t>arXiv:1712.05165</a:t>
            </a:r>
            <a:endParaRPr lang="en-US" sz="1600" dirty="0"/>
          </a:p>
          <a:p>
            <a:endParaRPr lang="en-US" sz="1600" dirty="0" err="1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721733"/>
                  </p:ext>
                </p:extLst>
              </p:nvPr>
            </p:nvGraphicFramePr>
            <p:xfrm>
              <a:off x="5254080" y="1441172"/>
              <a:ext cx="5072112" cy="1479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6056"/>
                    <a:gridCol w="2536056"/>
                  </a:tblGrid>
                  <a:tr h="142514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𝜶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𝒔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𝑴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𝒁</m:t>
                                    </m:r>
                                  </m:sub>
                                  <m:sup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25337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ALPHA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dirty="0" smtClean="0"/>
                            <a:t>0.1185( </a:t>
                          </a:r>
                          <a:r>
                            <a:rPr lang="is-IS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r>
                            <a:rPr lang="is-IS" dirty="0" smtClean="0"/>
                            <a:t>)</a:t>
                          </a:r>
                        </a:p>
                      </a:txBody>
                      <a:tcPr/>
                    </a:tc>
                  </a:tr>
                  <a:tr h="25337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PDG (w/o</a:t>
                          </a:r>
                          <a:r>
                            <a:rPr lang="en-US" baseline="0" dirty="0" smtClean="0"/>
                            <a:t> lattice)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s-IS" dirty="0" smtClean="0"/>
                            <a:t>0.1175(</a:t>
                          </a:r>
                          <a:r>
                            <a:rPr lang="is-IS" dirty="0" smtClean="0">
                              <a:solidFill>
                                <a:srgbClr val="FF0000"/>
                              </a:solidFill>
                            </a:rPr>
                            <a:t>17</a:t>
                          </a:r>
                          <a:r>
                            <a:rPr lang="is-I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25337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FLAG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s-IS" dirty="0" smtClean="0"/>
                            <a:t>0.1182(</a:t>
                          </a:r>
                          <a:r>
                            <a:rPr lang="is-IS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r>
                            <a:rPr lang="is-I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721733"/>
                  </p:ext>
                </p:extLst>
              </p:nvPr>
            </p:nvGraphicFramePr>
            <p:xfrm>
              <a:off x="5254080" y="1441172"/>
              <a:ext cx="5072112" cy="147942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6056"/>
                    <a:gridCol w="2536056"/>
                  </a:tblGrid>
                  <a:tr h="382143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481" t="-1587" r="-1202" b="-31111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ALPHA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s-IS" dirty="0" smtClean="0"/>
                            <a:t>0.1185( </a:t>
                          </a:r>
                          <a:r>
                            <a:rPr lang="is-IS" dirty="0" smtClean="0">
                              <a:solidFill>
                                <a:srgbClr val="FF0000"/>
                              </a:solidFill>
                            </a:rPr>
                            <a:t>8</a:t>
                          </a:r>
                          <a:r>
                            <a:rPr lang="is-IS" dirty="0" smtClean="0"/>
                            <a:t>)</a:t>
                          </a: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PDG (w/o</a:t>
                          </a:r>
                          <a:r>
                            <a:rPr lang="en-US" baseline="0" dirty="0" smtClean="0"/>
                            <a:t> lattice)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s-IS" dirty="0" smtClean="0"/>
                            <a:t>0.1175(</a:t>
                          </a:r>
                          <a:r>
                            <a:rPr lang="is-IS" dirty="0" smtClean="0">
                              <a:solidFill>
                                <a:srgbClr val="FF0000"/>
                              </a:solidFill>
                            </a:rPr>
                            <a:t>17</a:t>
                          </a:r>
                          <a:r>
                            <a:rPr lang="is-I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FLAG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is-IS" dirty="0" smtClean="0"/>
                            <a:t>0.1182(</a:t>
                          </a:r>
                          <a:r>
                            <a:rPr lang="is-IS" dirty="0" smtClean="0">
                              <a:solidFill>
                                <a:srgbClr val="FF0000"/>
                              </a:solidFill>
                            </a:rPr>
                            <a:t>12</a:t>
                          </a:r>
                          <a:r>
                            <a:rPr lang="is-I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087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49610"/>
            <a:ext cx="11376024" cy="703125"/>
          </a:xfrm>
        </p:spPr>
        <p:txBody>
          <a:bodyPr/>
          <a:lstStyle/>
          <a:p>
            <a:r>
              <a:rPr lang="en-US" dirty="0" smtClean="0"/>
              <a:t>Further achievements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188640"/>
            <a:ext cx="11376025" cy="100811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153942"/>
            <a:ext cx="3672408" cy="3459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47" y="1004679"/>
            <a:ext cx="5210390" cy="380438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Lattice Field Theory | Karl Jansen  | MU | TPP</a:t>
            </a:r>
            <a:endParaRPr lang="en-US" noProof="0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386367" y="848451"/>
            <a:ext cx="11376025" cy="379252"/>
          </a:xfrm>
        </p:spPr>
        <p:txBody>
          <a:bodyPr/>
          <a:lstStyle/>
          <a:p>
            <a:r>
              <a:rPr lang="en-US" dirty="0" smtClean="0"/>
              <a:t>Nucleon structure and algorithm development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16528" y="4831161"/>
                <a:ext cx="5472608" cy="1346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tx1"/>
                  </a:buClr>
                  <a:buSzPct val="150000"/>
                </a:pPr>
                <a:r>
                  <a:rPr lang="en-US" sz="1600" b="1" dirty="0" smtClean="0">
                    <a:latin typeface="Arial" charset="0"/>
                    <a:ea typeface="Arial" charset="0"/>
                    <a:cs typeface="Arial" charset="0"/>
                  </a:rPr>
                  <a:t>Development </a:t>
                </a:r>
                <a:r>
                  <a:rPr lang="en-US" sz="1600" b="1" dirty="0">
                    <a:latin typeface="Arial" charset="0"/>
                    <a:ea typeface="Arial" charset="0"/>
                    <a:cs typeface="Arial" charset="0"/>
                  </a:rPr>
                  <a:t>of multi-level </a:t>
                </a:r>
                <a:r>
                  <a:rPr lang="en-US" sz="1600" b="1" dirty="0" smtClean="0">
                    <a:latin typeface="Arial" charset="0"/>
                    <a:ea typeface="Arial" charset="0"/>
                    <a:cs typeface="Arial" charset="0"/>
                  </a:rPr>
                  <a:t>algorithm</a:t>
                </a: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is-IS" sz="1600" dirty="0" smtClean="0">
                    <a:latin typeface="Arial" charset="0"/>
                    <a:ea typeface="Arial" charset="0"/>
                    <a:cs typeface="Arial" charset="0"/>
                  </a:rPr>
                  <a:t>Phys.Rev.D95 (2017</a:t>
                </a:r>
                <a:r>
                  <a:rPr lang="is-IS" sz="1600" dirty="0">
                    <a:latin typeface="Arial" charset="0"/>
                    <a:ea typeface="Arial" charset="0"/>
                    <a:cs typeface="Arial" charset="0"/>
                  </a:rPr>
                  <a:t>) </a:t>
                </a:r>
                <a:r>
                  <a:rPr lang="is-IS" sz="1600" dirty="0" smtClean="0">
                    <a:latin typeface="Arial" charset="0"/>
                    <a:ea typeface="Arial" charset="0"/>
                    <a:cs typeface="Arial" charset="0"/>
                  </a:rPr>
                  <a:t>no.3, 034503</a:t>
                </a:r>
                <a:endParaRPr lang="en-US" sz="1600" dirty="0">
                  <a:solidFill>
                    <a:srgbClr val="0070C0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great potential of breakthrough </a:t>
                </a:r>
                <a:r>
                  <a:rPr lang="en-US" sz="16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in lattice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gauge </a:t>
                </a:r>
                <a:r>
                  <a:rPr lang="en-US" sz="1600" dirty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theory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computations </a:t>
                </a:r>
                <a:endParaRPr lang="en-US" sz="1600" dirty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endParaRPr>
              </a:p>
              <a:p>
                <a:pPr marL="285750" indent="-285750">
                  <a:buClr>
                    <a:schemeClr val="tx1"/>
                  </a:buClr>
                  <a:buSzPct val="100000"/>
                  <a:buFont typeface="Arial" charset="0"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Monte Carlo error 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b="0" i="1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N</m:t>
                        </m:r>
                      </m:e>
                    </m:rad>
                    <m:r>
                      <a:rPr lang="en-US" sz="1600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→1/</m:t>
                    </m:r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N</m:t>
                    </m:r>
                  </m:oMath>
                </a14:m>
                <a:endParaRPr lang="en-US" sz="1600" dirty="0" smtClean="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528" y="4831161"/>
                <a:ext cx="5472608" cy="1346394"/>
              </a:xfrm>
              <a:prstGeom prst="rect">
                <a:avLst/>
              </a:prstGeom>
              <a:blipFill rotWithShape="0">
                <a:blip r:embed="rId5"/>
                <a:stretch>
                  <a:fillRect l="-557" t="-1364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82961" y="4652687"/>
            <a:ext cx="54726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SzPct val="150000"/>
            </a:pP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Nucleon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pin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momentum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ecomposition using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attice </a:t>
            </a:r>
            <a:r>
              <a:rPr lang="en-US" sz="1600" b="1" dirty="0">
                <a:latin typeface="Arial" charset="0"/>
                <a:ea typeface="Arial" charset="0"/>
                <a:cs typeface="Arial" charset="0"/>
              </a:rPr>
              <a:t>QCD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simulations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Phys.Rev.Lett</a:t>
            </a:r>
            <a:r>
              <a:rPr lang="is-IS" sz="1600" dirty="0">
                <a:latin typeface="Arial" charset="0"/>
                <a:ea typeface="Arial" charset="0"/>
                <a:cs typeface="Arial" charset="0"/>
              </a:rPr>
              <a:t>. 119 (2017) no.14, </a:t>
            </a:r>
            <a:r>
              <a:rPr lang="is-IS" sz="1600" dirty="0" smtClean="0">
                <a:latin typeface="Arial" charset="0"/>
                <a:ea typeface="Arial" charset="0"/>
                <a:cs typeface="Arial" charset="0"/>
              </a:rPr>
              <a:t>142002</a:t>
            </a:r>
            <a:endParaRPr lang="en-US" sz="16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complete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determination of the proton's spin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and momentum composition</a:t>
            </a:r>
          </a:p>
          <a:p>
            <a:pPr marL="285750" indent="-285750">
              <a:buClr>
                <a:schemeClr val="tx1"/>
              </a:buClr>
              <a:buSzPct val="100000"/>
              <a:buFont typeface="Arial" charset="0"/>
              <a:buChar char="•"/>
            </a:pP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important </a:t>
            </a:r>
            <a:r>
              <a:rPr lang="en-US" sz="1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step to solve the "spin </a:t>
            </a:r>
            <a:r>
              <a:rPr lang="en-US" sz="1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puzzle”</a:t>
            </a:r>
            <a: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6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600" b="1" dirty="0" smtClean="0"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  <a:sym typeface="Wingdings"/>
              </a:rPr>
              <a:t>connection to phenomenology</a:t>
            </a: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_PowerPoint_16x9_en(2)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735</TotalTime>
  <Words>1605</Words>
  <Application>Microsoft Macintosh PowerPoint</Application>
  <PresentationFormat>Widescreen</PresentationFormat>
  <Paragraphs>236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Cambria Math</vt:lpstr>
      <vt:lpstr>Wingdings</vt:lpstr>
      <vt:lpstr>Arial</vt:lpstr>
      <vt:lpstr>DESY_PowerPoint_16x9_en(2)</vt:lpstr>
      <vt:lpstr>Lattice Field Theory</vt:lpstr>
      <vt:lpstr>NIC: John von Neumann Institute for Computing  </vt:lpstr>
      <vt:lpstr>Coordination and Compute Time Awards   </vt:lpstr>
      <vt:lpstr>Compute Time</vt:lpstr>
      <vt:lpstr>European Projects</vt:lpstr>
      <vt:lpstr>PowerPoint Presentation</vt:lpstr>
      <vt:lpstr>PowerPoint Presentation</vt:lpstr>
      <vt:lpstr>PowerPoint Presentation</vt:lpstr>
      <vt:lpstr>Further achievements</vt:lpstr>
      <vt:lpstr>Further achievements</vt:lpstr>
      <vt:lpstr>Outlook </vt:lpstr>
      <vt:lpstr>Outlook</vt:lpstr>
      <vt:lpstr>Rounding up the picture</vt:lpstr>
      <vt:lpstr>Gauss center and PRACE</vt:lpstr>
    </vt:vector>
  </TitlesOfParts>
  <Company>DESY</Company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Stefan Schaefer</cp:lastModifiedBy>
  <cp:revision>125</cp:revision>
  <cp:lastPrinted>2018-01-16T09:30:52Z</cp:lastPrinted>
  <dcterms:created xsi:type="dcterms:W3CDTF">2017-10-27T13:42:35Z</dcterms:created>
  <dcterms:modified xsi:type="dcterms:W3CDTF">2018-01-16T09:42:24Z</dcterms:modified>
</cp:coreProperties>
</file>