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0" r:id="rId3"/>
  </p:sldMasterIdLst>
  <p:notesMasterIdLst>
    <p:notesMasterId r:id="rId22"/>
  </p:notesMasterIdLst>
  <p:handoutMasterIdLst>
    <p:handoutMasterId r:id="rId23"/>
  </p:handoutMasterIdLst>
  <p:sldIdLst>
    <p:sldId id="316" r:id="rId4"/>
    <p:sldId id="299" r:id="rId5"/>
    <p:sldId id="310" r:id="rId6"/>
    <p:sldId id="301" r:id="rId7"/>
    <p:sldId id="302" r:id="rId8"/>
    <p:sldId id="303" r:id="rId9"/>
    <p:sldId id="305" r:id="rId10"/>
    <p:sldId id="306" r:id="rId11"/>
    <p:sldId id="308" r:id="rId12"/>
    <p:sldId id="307" r:id="rId13"/>
    <p:sldId id="292" r:id="rId14"/>
    <p:sldId id="293" r:id="rId15"/>
    <p:sldId id="315" r:id="rId16"/>
    <p:sldId id="309" r:id="rId17"/>
    <p:sldId id="311" r:id="rId18"/>
    <p:sldId id="314" r:id="rId19"/>
    <p:sldId id="313" r:id="rId20"/>
    <p:sldId id="317" r:id="rId21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21" autoAdjust="0"/>
    <p:restoredTop sz="86028" autoAdjust="0"/>
  </p:normalViewPr>
  <p:slideViewPr>
    <p:cSldViewPr showGuides="1">
      <p:cViewPr varScale="1">
        <p:scale>
          <a:sx n="59" d="100"/>
          <a:sy n="59" d="100"/>
        </p:scale>
        <p:origin x="-523" y="-67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C75E6C4-5F43-4FF9-96D4-21B8157BE639}" type="datetimeFigureOut">
              <a:rPr lang="de-DE" smtClean="0"/>
              <a:pPr/>
              <a:t>16.01.2018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3E8B182-0F75-451D-B88B-ABD1C205B43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01BD367-6A7A-405A-BFB1-15817186491F}" type="datetimeFigureOut">
              <a:rPr lang="de-DE" smtClean="0"/>
              <a:pPr/>
              <a:t>16.01.2018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624704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E7B5255-5329-45F9-87F3-A2F9FB4734D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Money: ATLAS</a:t>
            </a:r>
            <a:r>
              <a:rPr lang="en-US" baseline="0" dirty="0" smtClean="0"/>
              <a:t>  has evaluated this for pixel &amp; strip trackers and comes up with cost savings on the order of factor 2-4. </a:t>
            </a:r>
            <a:br>
              <a:rPr lang="en-US" baseline="0" dirty="0" smtClean="0"/>
            </a:br>
            <a:r>
              <a:rPr lang="en-US" baseline="0" dirty="0" smtClean="0"/>
              <a:t>xxx meeting also says significant overall project cost savings for particle physics trackers.</a:t>
            </a:r>
          </a:p>
          <a:p>
            <a:r>
              <a:rPr lang="en-US" baseline="0" dirty="0" smtClean="0"/>
              <a:t>Material savings = X_0 reduction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3799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10^15 MeV/</a:t>
            </a:r>
            <a:r>
              <a:rPr lang="en-US" dirty="0" err="1" smtClean="0"/>
              <a:t>neutronEquiv</a:t>
            </a:r>
            <a:r>
              <a:rPr lang="en-US" dirty="0" smtClean="0"/>
              <a:t> </a:t>
            </a:r>
            <a:r>
              <a:rPr lang="en-US" dirty="0" err="1" smtClean="0"/>
              <a:t>fluence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1806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the answer to SOI question?</a:t>
            </a:r>
          </a:p>
          <a:p>
            <a:r>
              <a:rPr lang="en-US" dirty="0" smtClean="0"/>
              <a:t>Igor </a:t>
            </a:r>
            <a:r>
              <a:rPr lang="en-US" dirty="0" err="1" smtClean="0"/>
              <a:t>Mandic</a:t>
            </a:r>
            <a:r>
              <a:rPr lang="en-US" dirty="0" smtClean="0"/>
              <a:t> is a neutron irradiation expert from Ljubljana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5199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Punchline:</a:t>
            </a:r>
            <a:r>
              <a:rPr lang="en-US" baseline="0" dirty="0" smtClean="0"/>
              <a:t> huge hurdle of radiation tolerance is taken for HL-LHC tracker levels. Further “engineered improvement” appears feasible once “acceptor removal” is understood, currently sensor theoreticians at work here. =&gt; CMOS imager demonstrated as viable option for future trackers.</a:t>
            </a:r>
            <a:endParaRPr lang="en-US" dirty="0" smtClean="0"/>
          </a:p>
          <a:p>
            <a:r>
              <a:rPr lang="en-US" dirty="0" smtClean="0"/>
              <a:t>Effect seen by other projects as well. “acceptor removal” hypothesis</a:t>
            </a:r>
          </a:p>
          <a:p>
            <a:r>
              <a:rPr lang="en-US" dirty="0" smtClean="0"/>
              <a:t>Edge TCT (TCT = Transient Current Technique):</a:t>
            </a:r>
            <a:br>
              <a:rPr lang="en-US" dirty="0" smtClean="0"/>
            </a:br>
            <a:r>
              <a:rPr lang="en-US" dirty="0" smtClean="0"/>
              <a:t>The /edge/ Transient Current Technique (/TCT/) is a method for the investigation of silicon sensors. This method requires infrared light from a sub-ns pulsed laser to be focused to a. µm-size spot and scanned across the polished cut /edge/ of a sensor. Electron-hole pairs are generated along the light beam in the sensor.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9180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 to reference </a:t>
            </a:r>
            <a:r>
              <a:rPr lang="en-US" dirty="0" err="1" smtClean="0"/>
              <a:t>Karsten’s</a:t>
            </a:r>
            <a:r>
              <a:rPr lang="en-US" dirty="0" smtClean="0"/>
              <a:t> talk for 3D integration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571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8055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913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emf"/><Relationship Id="rId9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microsoft.com/office/2007/relationships/hdphoto" Target="../media/hdphoto2.wdp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emf"/><Relationship Id="rId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6" y="3573016"/>
            <a:ext cx="11376025" cy="1296144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z="1600" dirty="0" smtClean="0"/>
              <a:t>&lt;type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talk</a:t>
            </a:r>
            <a:r>
              <a:rPr lang="de-DE" sz="1600" dirty="0" smtClean="0"/>
              <a:t>&gt; in</a:t>
            </a:r>
          </a:p>
          <a:p>
            <a:r>
              <a:rPr lang="de-DE" sz="1600" b="0" dirty="0" smtClean="0"/>
              <a:t>Helmholtz </a:t>
            </a:r>
            <a:r>
              <a:rPr lang="de-DE" sz="1600" b="0" dirty="0" err="1" smtClean="0"/>
              <a:t>program</a:t>
            </a:r>
            <a:r>
              <a:rPr lang="de-DE" sz="1600" b="0" dirty="0" smtClean="0"/>
              <a:t>: &lt;p</a:t>
            </a:r>
            <a:r>
              <a:rPr lang="en-GB" sz="1600" b="0" dirty="0" err="1" smtClean="0"/>
              <a:t>rogram</a:t>
            </a:r>
            <a:r>
              <a:rPr lang="en-GB" sz="1600" b="0" dirty="0" smtClean="0"/>
              <a:t> name&gt; (XXX)</a:t>
            </a:r>
          </a:p>
          <a:p>
            <a:r>
              <a:rPr lang="en-GB" sz="1600" b="0" dirty="0" err="1" smtClean="0"/>
              <a:t>PoF</a:t>
            </a:r>
            <a:r>
              <a:rPr lang="en-GB" sz="1600" b="0" dirty="0" smtClean="0"/>
              <a:t> III Topic: &lt;topic&gt; OR </a:t>
            </a:r>
            <a:r>
              <a:rPr lang="de-DE" sz="1600" b="0" dirty="0" err="1" smtClean="0"/>
              <a:t>PoF</a:t>
            </a:r>
            <a:r>
              <a:rPr lang="de-DE" sz="1600" b="0" dirty="0" smtClean="0"/>
              <a:t> III 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: &lt;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&gt; </a:t>
            </a:r>
            <a:endParaRPr lang="en-GB" sz="1600" b="0" dirty="0" smtClean="0"/>
          </a:p>
          <a:p>
            <a:r>
              <a:rPr lang="de-DE" sz="1600" b="0" dirty="0" smtClean="0"/>
              <a:t>DESY Research Unit: </a:t>
            </a:r>
            <a:r>
              <a:rPr lang="en-GB" sz="1600" b="0" dirty="0" smtClean="0"/>
              <a:t>&lt;research unit&gt;</a:t>
            </a:r>
            <a:endParaRPr lang="en-GB" sz="1600" b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464" y="4937942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noProof="0" dirty="0" smtClean="0"/>
              <a:t>Textmasterformat bearbeiten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579"/>
            <a:ext cx="793750" cy="794719"/>
          </a:xfrm>
          <a:prstGeom prst="rect">
            <a:avLst/>
          </a:prstGeom>
        </p:spPr>
      </p:pic>
      <p:sp>
        <p:nvSpPr>
          <p:cNvPr id="15" name="Untertitel 2"/>
          <p:cNvSpPr txBox="1">
            <a:spLocks/>
          </p:cNvSpPr>
          <p:nvPr userDrawn="1"/>
        </p:nvSpPr>
        <p:spPr>
          <a:xfrm>
            <a:off x="407987" y="3501008"/>
            <a:ext cx="11376025" cy="15257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b="0" dirty="0"/>
          </a:p>
        </p:txBody>
      </p:sp>
      <p:pic>
        <p:nvPicPr>
          <p:cNvPr id="17" name="Picture 2" descr="https://www.helmholtz.de/fileadmin/user_upload/04_mediathek/Logos_2017/2017_H_Logo_RGB_untereinander_E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" y="5533346"/>
            <a:ext cx="3528392" cy="106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697182"/>
            <a:ext cx="1067253" cy="761798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-23900" y="-99391"/>
            <a:ext cx="12226786" cy="3456383"/>
            <a:chOff x="-2" y="-10858"/>
            <a:chExt cx="9122352" cy="2595958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11343" cy="2571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1256" y="8584"/>
              <a:ext cx="2065704" cy="2570493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67000">
                  <a:schemeClr val="accent4">
                    <a:lumMod val="75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6" r="4089"/>
            <a:stretch/>
          </p:blipFill>
          <p:spPr>
            <a:xfrm>
              <a:off x="4412496" y="8583"/>
              <a:ext cx="2087632" cy="25704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5" name="Rectangle 34"/>
            <p:cNvSpPr/>
            <p:nvPr/>
          </p:nvSpPr>
          <p:spPr>
            <a:xfrm>
              <a:off x="6493688" y="1256"/>
              <a:ext cx="2617654" cy="25621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62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66000"/>
                      </a14:imgEffect>
                      <a14:imgEffect>
                        <a14:brightnessContrast bright="-50000" contrast="-1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3"/>
            <a:stretch/>
          </p:blipFill>
          <p:spPr>
            <a:xfrm>
              <a:off x="-2" y="-10858"/>
              <a:ext cx="2059341" cy="25704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37" r="20063"/>
            <a:stretch/>
          </p:blipFill>
          <p:spPr>
            <a:xfrm>
              <a:off x="2066960" y="14607"/>
              <a:ext cx="2359743" cy="25704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5726" y="8485"/>
              <a:ext cx="2546624" cy="25632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1424" y="6565566"/>
            <a:ext cx="9289032" cy="165431"/>
          </a:xfrm>
        </p:spPr>
        <p:txBody>
          <a:bodyPr/>
          <a:lstStyle/>
          <a:p>
            <a:r>
              <a:rPr lang="en-GB" noProof="0" smtClean="0"/>
              <a:t>Monolithic Active Pixel Systems | Cornelia Wunderer |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5995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2000"/>
                    </a14:imgEffect>
                    <a14:imgEffect>
                      <a14:brightnessContrast bright="-18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33" t="11207" r="9351" b="79377"/>
          <a:stretch/>
        </p:blipFill>
        <p:spPr>
          <a:xfrm>
            <a:off x="1216" y="-6245"/>
            <a:ext cx="12185748" cy="334947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608168" y="0"/>
            <a:ext cx="4583832" cy="3356992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3500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600"/>
                    </a14:imgEffect>
                    <a14:imgEffect>
                      <a14:saturation sat="240000"/>
                    </a14:imgEffect>
                    <a14:imgEffect>
                      <a14:brightnessContrast bright="36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79" t="-735" r="5195" b="735"/>
          <a:stretch/>
        </p:blipFill>
        <p:spPr>
          <a:xfrm>
            <a:off x="7859486" y="1978714"/>
            <a:ext cx="3624943" cy="137827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6" y="3573016"/>
            <a:ext cx="11376025" cy="1296144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z="1600" b="0" smtClean="0"/>
              <a:t>Helmholtz </a:t>
            </a:r>
            <a:r>
              <a:rPr lang="de-DE" sz="1600" b="0" dirty="0" err="1" smtClean="0"/>
              <a:t>program</a:t>
            </a:r>
            <a:r>
              <a:rPr lang="de-DE" sz="1600" b="0" dirty="0" smtClean="0"/>
              <a:t>: &lt;p</a:t>
            </a:r>
            <a:r>
              <a:rPr lang="en-GB" sz="1600" b="0" dirty="0" err="1" smtClean="0"/>
              <a:t>rogram</a:t>
            </a:r>
            <a:r>
              <a:rPr lang="en-GB" sz="1600" b="0" dirty="0" smtClean="0"/>
              <a:t> name&gt; (XXX)</a:t>
            </a:r>
          </a:p>
          <a:p>
            <a:r>
              <a:rPr lang="en-GB" sz="1600" b="0" dirty="0" err="1" smtClean="0"/>
              <a:t>PoF</a:t>
            </a:r>
            <a:r>
              <a:rPr lang="en-GB" sz="1600" b="0" dirty="0" smtClean="0"/>
              <a:t> III Topic: &lt;topic&gt; OR </a:t>
            </a:r>
            <a:r>
              <a:rPr lang="de-DE" sz="1600" b="0" dirty="0" err="1" smtClean="0"/>
              <a:t>PoF</a:t>
            </a:r>
            <a:r>
              <a:rPr lang="de-DE" sz="1600" b="0" dirty="0" smtClean="0"/>
              <a:t> III 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: &lt;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&gt; </a:t>
            </a:r>
            <a:endParaRPr lang="en-GB" sz="1600" b="0" dirty="0" smtClean="0"/>
          </a:p>
          <a:p>
            <a:r>
              <a:rPr lang="de-DE" sz="1600" b="0" dirty="0" smtClean="0"/>
              <a:t>DESY Research Unit: </a:t>
            </a:r>
            <a:r>
              <a:rPr lang="en-GB" sz="1600" b="0" dirty="0" smtClean="0"/>
              <a:t>&lt;research unit&gt;</a:t>
            </a:r>
            <a:endParaRPr lang="en-GB" sz="1600" b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464" y="4937942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noProof="0" dirty="0" smtClean="0"/>
              <a:t>Textmasterformat bearbeiten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579"/>
            <a:ext cx="793750" cy="794719"/>
          </a:xfrm>
          <a:prstGeom prst="rect">
            <a:avLst/>
          </a:prstGeom>
        </p:spPr>
      </p:pic>
      <p:sp>
        <p:nvSpPr>
          <p:cNvPr id="15" name="Untertitel 2"/>
          <p:cNvSpPr txBox="1">
            <a:spLocks/>
          </p:cNvSpPr>
          <p:nvPr userDrawn="1"/>
        </p:nvSpPr>
        <p:spPr>
          <a:xfrm>
            <a:off x="407987" y="3501008"/>
            <a:ext cx="11376025" cy="15257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b="0" dirty="0">
              <a:solidFill>
                <a:srgbClr val="FF9E1B"/>
              </a:solidFill>
            </a:endParaRPr>
          </a:p>
        </p:txBody>
      </p:sp>
      <p:pic>
        <p:nvPicPr>
          <p:cNvPr id="17" name="Picture 2" descr="https://www.helmholtz.de/fileadmin/user_upload/04_mediathek/Logos_2017/2017_H_Logo_RGB_untereinander_EN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" y="5533346"/>
            <a:ext cx="3528392" cy="106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697182"/>
            <a:ext cx="1067253" cy="7617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" t="3615" r="20862" b="2028"/>
          <a:stretch/>
        </p:blipFill>
        <p:spPr>
          <a:xfrm>
            <a:off x="9855502" y="31428"/>
            <a:ext cx="2331462" cy="194728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8" t="7742" r="3047" b="20516"/>
          <a:stretch/>
        </p:blipFill>
        <p:spPr bwMode="auto">
          <a:xfrm>
            <a:off x="7620508" y="0"/>
            <a:ext cx="2291916" cy="198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239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Presentation Title | Firstname Lastname  |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43298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1424" y="6565566"/>
            <a:ext cx="9289032" cy="165431"/>
          </a:xfrm>
        </p:spPr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Presentation Title | Firstname Lastname  |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4315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Monolithic Active Pixel Systems | Cornelia Wunderer |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Monolithic Active Pixel Systems | Cornelia Wunderer |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60104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8820" y="6582809"/>
            <a:ext cx="9415652" cy="194989"/>
          </a:xfrm>
        </p:spPr>
        <p:txBody>
          <a:bodyPr/>
          <a:lstStyle/>
          <a:p>
            <a:r>
              <a:rPr lang="en-GB" noProof="0" smtClean="0"/>
              <a:t>Monolithic Active Pixel Systems | Cornelia Wunderer |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z="1600" dirty="0" smtClean="0"/>
              <a:t>&lt;type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talk</a:t>
            </a:r>
            <a:r>
              <a:rPr lang="de-DE" sz="1600" dirty="0" smtClean="0"/>
              <a:t>&gt; in</a:t>
            </a:r>
          </a:p>
          <a:p>
            <a:r>
              <a:rPr lang="de-DE" sz="1600" b="0" dirty="0" smtClean="0"/>
              <a:t>Helmholtz </a:t>
            </a:r>
            <a:r>
              <a:rPr lang="de-DE" sz="1600" b="0" dirty="0" err="1" smtClean="0"/>
              <a:t>program</a:t>
            </a:r>
            <a:r>
              <a:rPr lang="de-DE" sz="1600" b="0" dirty="0" smtClean="0"/>
              <a:t>: &lt;p</a:t>
            </a:r>
            <a:r>
              <a:rPr lang="en-GB" sz="1600" b="0" dirty="0" err="1" smtClean="0"/>
              <a:t>rogram</a:t>
            </a:r>
            <a:r>
              <a:rPr lang="en-GB" sz="1600" b="0" dirty="0" smtClean="0"/>
              <a:t> name&gt; (XXX)</a:t>
            </a:r>
          </a:p>
          <a:p>
            <a:r>
              <a:rPr lang="en-GB" sz="1600" b="0" dirty="0" err="1" smtClean="0"/>
              <a:t>PoF</a:t>
            </a:r>
            <a:r>
              <a:rPr lang="en-GB" sz="1600" b="0" dirty="0" smtClean="0"/>
              <a:t> III Topic: &lt;topic&gt; OR </a:t>
            </a:r>
            <a:r>
              <a:rPr lang="de-DE" sz="1600" b="0" dirty="0" err="1" smtClean="0"/>
              <a:t>PoF</a:t>
            </a:r>
            <a:r>
              <a:rPr lang="de-DE" sz="1600" b="0" dirty="0" smtClean="0"/>
              <a:t> III 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: &lt;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&gt; </a:t>
            </a:r>
            <a:endParaRPr lang="en-GB" sz="1600" b="0" dirty="0" smtClean="0"/>
          </a:p>
          <a:p>
            <a:r>
              <a:rPr lang="de-DE" sz="1600" b="0" dirty="0" smtClean="0"/>
              <a:t>DESY Research Unit: </a:t>
            </a:r>
            <a:r>
              <a:rPr lang="en-GB" sz="1600" b="0" dirty="0" smtClean="0"/>
              <a:t>&lt;research unit&gt;</a:t>
            </a:r>
            <a:endParaRPr lang="en-GB" sz="1600" b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579"/>
            <a:ext cx="793750" cy="79471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B98CB5A4-07FA-4ADB-94BA-D0065C909A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12" y="6287602"/>
            <a:ext cx="1802188" cy="132766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 userDrawn="1"/>
        </p:nvSpPr>
        <p:spPr>
          <a:xfrm>
            <a:off x="407986" y="3573016"/>
            <a:ext cx="11376025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b="0" dirty="0"/>
          </a:p>
        </p:txBody>
      </p:sp>
    </p:spTree>
    <p:extLst>
      <p:ext uri="{BB962C8B-B14F-4D97-AF65-F5344CB8AC3E}">
        <p14:creationId xmlns:p14="http://schemas.microsoft.com/office/powerpoint/2010/main" val="377504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87767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55" y="0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dirty="0" smtClean="0"/>
              <a:t>Bild durch Klicken auf Symbol hinzufügen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6" y="3573016"/>
            <a:ext cx="11376025" cy="1296144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z="1600" dirty="0" smtClean="0"/>
              <a:t>&lt;type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talk</a:t>
            </a:r>
            <a:r>
              <a:rPr lang="de-DE" sz="1600" dirty="0" smtClean="0"/>
              <a:t>&gt; in</a:t>
            </a:r>
          </a:p>
          <a:p>
            <a:r>
              <a:rPr lang="de-DE" sz="1600" b="0" dirty="0" smtClean="0"/>
              <a:t>Helmholtz </a:t>
            </a:r>
            <a:r>
              <a:rPr lang="de-DE" sz="1600" b="0" dirty="0" err="1" smtClean="0"/>
              <a:t>program</a:t>
            </a:r>
            <a:r>
              <a:rPr lang="de-DE" sz="1600" b="0" dirty="0" smtClean="0"/>
              <a:t>: &lt;p</a:t>
            </a:r>
            <a:r>
              <a:rPr lang="en-GB" sz="1600" b="0" dirty="0" err="1" smtClean="0"/>
              <a:t>rogram</a:t>
            </a:r>
            <a:r>
              <a:rPr lang="en-GB" sz="1600" b="0" dirty="0" smtClean="0"/>
              <a:t> name&gt; (XXX)</a:t>
            </a:r>
          </a:p>
          <a:p>
            <a:r>
              <a:rPr lang="en-GB" sz="1600" b="0" dirty="0" err="1" smtClean="0"/>
              <a:t>PoF</a:t>
            </a:r>
            <a:r>
              <a:rPr lang="en-GB" sz="1600" b="0" dirty="0" smtClean="0"/>
              <a:t> III Topic: &lt;topic&gt; OR </a:t>
            </a:r>
            <a:r>
              <a:rPr lang="de-DE" sz="1600" b="0" dirty="0" err="1" smtClean="0"/>
              <a:t>PoF</a:t>
            </a:r>
            <a:r>
              <a:rPr lang="de-DE" sz="1600" b="0" dirty="0" smtClean="0"/>
              <a:t> III 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: &lt;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&gt; </a:t>
            </a:r>
            <a:endParaRPr lang="en-GB" sz="1600" b="0" dirty="0" smtClean="0"/>
          </a:p>
          <a:p>
            <a:r>
              <a:rPr lang="de-DE" sz="1600" b="0" dirty="0" smtClean="0"/>
              <a:t>DESY Research Unit: </a:t>
            </a:r>
            <a:r>
              <a:rPr lang="en-GB" sz="1600" b="0" dirty="0" smtClean="0"/>
              <a:t>&lt;research unit&gt;</a:t>
            </a:r>
            <a:endParaRPr lang="en-GB" sz="1600" b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464" y="4937942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noProof="0" dirty="0" smtClean="0"/>
              <a:t>Textmasterformat bearbeiten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579"/>
            <a:ext cx="793750" cy="794719"/>
          </a:xfrm>
          <a:prstGeom prst="rect">
            <a:avLst/>
          </a:prstGeom>
        </p:spPr>
      </p:pic>
      <p:sp>
        <p:nvSpPr>
          <p:cNvPr id="15" name="Untertitel 2"/>
          <p:cNvSpPr txBox="1">
            <a:spLocks/>
          </p:cNvSpPr>
          <p:nvPr userDrawn="1"/>
        </p:nvSpPr>
        <p:spPr>
          <a:xfrm>
            <a:off x="407987" y="3501008"/>
            <a:ext cx="11376025" cy="15257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b="0" dirty="0"/>
          </a:p>
        </p:txBody>
      </p:sp>
      <p:pic>
        <p:nvPicPr>
          <p:cNvPr id="17" name="Picture 2" descr="https://www.helmholtz.de/fileadmin/user_upload/04_mediathek/Logos_2017/2017_H_Logo_RGB_untereinander_E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" y="5533346"/>
            <a:ext cx="3528392" cy="106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697182"/>
            <a:ext cx="1067253" cy="76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3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Monolithic Active Pixel Systems | Cornelia Wunderer |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084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Monolithic Active Pixel Systems | Cornelia Wunderer |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1503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eg"/><Relationship Id="rId5" Type="http://schemas.openxmlformats.org/officeDocument/2006/relationships/image" Target="../media/image1.emf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8820" y="6573382"/>
            <a:ext cx="9415652" cy="1949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 smtClean="0"/>
              <a:t>Monolithic Active Pixel Systems | Cornelia Wunderer |</a:t>
            </a:r>
            <a:endParaRPr lang="en-US" noProof="0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54528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900" b="1" noProof="0" dirty="0"/>
              <a:t>Page </a:t>
            </a:r>
            <a:fld id="{0427E4B2-AC28-443E-BE04-5CD55098A90B}" type="slidenum">
              <a:rPr lang="en-US" sz="900" b="1" noProof="0" smtClean="0"/>
              <a:pPr algn="r"/>
              <a:t>‹#›</a:t>
            </a:fld>
            <a:endParaRPr lang="en-US" sz="900" b="1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D4CD88DD-DBFC-4A36-8842-5A071EC0CA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7" y="6584948"/>
            <a:ext cx="419950" cy="12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112" y="6546379"/>
            <a:ext cx="592831" cy="20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4" r:id="rId2"/>
    <p:sldLayoutId id="2147483675" r:id="rId3"/>
    <p:sldLayoutId id="2147483666" r:id="rId4"/>
    <p:sldLayoutId id="2147483688" r:id="rId5"/>
    <p:sldLayoutId id="2147483689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667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1424" y="6556139"/>
            <a:ext cx="9289032" cy="1654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 smtClean="0"/>
              <a:t>Monolithic Active Pixel Systems | Cornelia Wunderer |</a:t>
            </a:r>
            <a:endParaRPr lang="en-US" noProof="0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45434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900" b="1" noProof="0" dirty="0"/>
              <a:t>Page </a:t>
            </a:r>
            <a:fld id="{0427E4B2-AC28-443E-BE04-5CD55098A90B}" type="slidenum">
              <a:rPr lang="en-US" sz="900" b="1" noProof="0" smtClean="0"/>
              <a:pPr algn="r"/>
              <a:t>‹#›</a:t>
            </a:fld>
            <a:endParaRPr lang="en-US" sz="900" b="1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D4CD88DD-DBFC-4A36-8842-5A071EC0CA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7" y="6575854"/>
            <a:ext cx="419951" cy="12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6538054"/>
            <a:ext cx="591254" cy="2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6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667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1424" y="6556139"/>
            <a:ext cx="9289032" cy="1654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smtClean="0">
                <a:solidFill>
                  <a:prstClr val="black"/>
                </a:solidFill>
              </a:rPr>
              <a:t>Presentation Title | Firstname Lastname  |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848528" y="6570806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900" b="1" dirty="0">
                <a:solidFill>
                  <a:prstClr val="black"/>
                </a:solidFill>
              </a:rPr>
              <a:t>Page </a:t>
            </a:r>
            <a:fld id="{0427E4B2-AC28-443E-BE04-5CD55098A90B}" type="slidenum">
              <a:rPr lang="en-US" sz="900" b="1" smtClean="0">
                <a:solidFill>
                  <a:prstClr val="black"/>
                </a:solidFill>
              </a:rPr>
              <a:pPr algn="r"/>
              <a:t>‹#›</a:t>
            </a:fld>
            <a:endParaRPr lang="en-US" sz="900" b="1" dirty="0">
              <a:solidFill>
                <a:prstClr val="black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D4CD88DD-DBFC-4A36-8842-5A071EC0CA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7" y="6579454"/>
            <a:ext cx="419951" cy="12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6538054"/>
            <a:ext cx="591254" cy="2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667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342704"/>
            <a:ext cx="12189618" cy="10081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8" y="764704"/>
            <a:ext cx="11376025" cy="1099777"/>
          </a:xfrm>
        </p:spPr>
        <p:txBody>
          <a:bodyPr/>
          <a:lstStyle/>
          <a:p>
            <a:r>
              <a:rPr lang="en-US" dirty="0" smtClean="0"/>
              <a:t>“All”-in-one	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Monolithic Sensor Systems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b="0" dirty="0" smtClean="0">
                <a:solidFill>
                  <a:schemeClr val="tx1"/>
                </a:solidFill>
              </a:rPr>
              <a:t>Helmholtz </a:t>
            </a:r>
            <a:r>
              <a:rPr lang="de-DE" b="0" dirty="0" err="1">
                <a:solidFill>
                  <a:schemeClr val="tx1"/>
                </a:solidFill>
              </a:rPr>
              <a:t>P</a:t>
            </a:r>
            <a:r>
              <a:rPr lang="de-DE" b="0" dirty="0" err="1" smtClean="0">
                <a:solidFill>
                  <a:schemeClr val="tx1"/>
                </a:solidFill>
              </a:rPr>
              <a:t>rogram</a:t>
            </a:r>
            <a:r>
              <a:rPr lang="de-DE" b="0" dirty="0" smtClean="0">
                <a:solidFill>
                  <a:schemeClr val="tx1"/>
                </a:solidFill>
              </a:rPr>
              <a:t>: </a:t>
            </a:r>
            <a:r>
              <a:rPr lang="en-US" b="0" dirty="0" smtClean="0">
                <a:solidFill>
                  <a:schemeClr val="tx1"/>
                </a:solidFill>
              </a:rPr>
              <a:t>Matter and Technologies</a:t>
            </a:r>
            <a:endParaRPr lang="en-GB" b="0" dirty="0" smtClean="0">
              <a:solidFill>
                <a:schemeClr val="tx1"/>
              </a:solidFill>
            </a:endParaRPr>
          </a:p>
          <a:p>
            <a:r>
              <a:rPr lang="en-GB" b="0" dirty="0" err="1" smtClean="0">
                <a:solidFill>
                  <a:schemeClr val="tx1"/>
                </a:solidFill>
              </a:rPr>
              <a:t>PoF</a:t>
            </a:r>
            <a:r>
              <a:rPr lang="en-GB" b="0" dirty="0" smtClean="0">
                <a:solidFill>
                  <a:schemeClr val="tx1"/>
                </a:solidFill>
              </a:rPr>
              <a:t> III Topic: </a:t>
            </a:r>
            <a:r>
              <a:rPr lang="en-US" b="0" dirty="0" smtClean="0">
                <a:solidFill>
                  <a:schemeClr val="tx1"/>
                </a:solidFill>
              </a:rPr>
              <a:t>Detector Developments and Systems</a:t>
            </a:r>
            <a:endParaRPr lang="en-GB" b="0" dirty="0" smtClean="0">
              <a:solidFill>
                <a:schemeClr val="tx1"/>
              </a:solidFill>
            </a:endParaRPr>
          </a:p>
          <a:p>
            <a:r>
              <a:rPr lang="de-DE" b="0" dirty="0" smtClean="0">
                <a:solidFill>
                  <a:schemeClr val="tx1"/>
                </a:solidFill>
              </a:rPr>
              <a:t>DESY Research Unit: </a:t>
            </a:r>
            <a:r>
              <a:rPr lang="en-GB" b="0" dirty="0" smtClean="0">
                <a:solidFill>
                  <a:schemeClr val="tx1"/>
                </a:solidFill>
              </a:rPr>
              <a:t>Detector Developments</a:t>
            </a: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Cornelia Wunderer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enter Evaluation DESY, 5 – 9 February 2018</a:t>
            </a:r>
            <a:endParaRPr lang="en-US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407987" y="2636912"/>
            <a:ext cx="11376025" cy="5874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9E1B"/>
                </a:solidFill>
              </a:rPr>
              <a:t>CMOS Imagers</a:t>
            </a:r>
            <a:endParaRPr lang="en-US" sz="2000" dirty="0">
              <a:solidFill>
                <a:srgbClr val="FF9E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7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 – CMOS imager development at DESY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Monolithic Active Pixel Systems | Cornelia Wunderer |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CMOS imagers: </a:t>
            </a:r>
            <a:r>
              <a:rPr lang="en-US" dirty="0"/>
              <a:t>a </a:t>
            </a:r>
            <a:r>
              <a:rPr lang="en-US" dirty="0" smtClean="0"/>
              <a:t>key future </a:t>
            </a:r>
            <a:r>
              <a:rPr lang="en-US" dirty="0"/>
              <a:t>workhorse for science in Matter</a:t>
            </a:r>
            <a:endParaRPr lang="de-DE" dirty="0"/>
          </a:p>
          <a:p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6456040" y="5636799"/>
            <a:ext cx="5394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LASSENA wafer-scale sensor (© RAL/STFC, </a:t>
            </a:r>
            <a:r>
              <a:rPr lang="en-US" sz="1600" dirty="0" err="1" smtClean="0"/>
              <a:t>I.Sedgwick</a:t>
            </a:r>
            <a:r>
              <a:rPr lang="en-US" sz="1600" dirty="0" smtClean="0"/>
              <a:t>)</a:t>
            </a:r>
            <a:endParaRPr lang="de-DE" sz="1600" dirty="0" err="1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07988" y="1406427"/>
            <a:ext cx="5616575" cy="5010249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To date: </a:t>
            </a:r>
          </a:p>
          <a:p>
            <a:pPr lvl="1"/>
            <a:r>
              <a:rPr lang="en-US" dirty="0" smtClean="0"/>
              <a:t>DESY scientists guiding </a:t>
            </a:r>
            <a:r>
              <a:rPr lang="en-US" dirty="0"/>
              <a:t>the actual CMOS chip </a:t>
            </a:r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Strong ASIC design experience in house</a:t>
            </a:r>
          </a:p>
          <a:p>
            <a:pPr lvl="1"/>
            <a:r>
              <a:rPr lang="en-US" dirty="0" smtClean="0"/>
              <a:t>Some CMOS-imager design experience in house</a:t>
            </a:r>
          </a:p>
          <a:p>
            <a:pPr lvl="1"/>
            <a:r>
              <a:rPr lang="en-US" dirty="0" smtClean="0"/>
              <a:t>CMOS sensors in photon science (Percival), in particle physics (ATLAS tracker option) and workhorse in DESY-II test beam pixel telescopes (Mimosa)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Future:</a:t>
            </a:r>
          </a:p>
          <a:p>
            <a:pPr marL="266700" lvl="1" indent="0">
              <a:buNone/>
            </a:pPr>
            <a:r>
              <a:rPr lang="en-US" dirty="0" smtClean="0"/>
              <a:t>Step 1: Increase local CMOS design experience</a:t>
            </a:r>
          </a:p>
          <a:p>
            <a:pPr marL="986400" lvl="1" indent="-720000">
              <a:buNone/>
            </a:pPr>
            <a:r>
              <a:rPr lang="en-US" dirty="0" smtClean="0"/>
              <a:t>Step 2: Share CMOS sensor chip design work with collaborators, following e.g. the model of the successful design of the AGIPD ASIC</a:t>
            </a:r>
          </a:p>
          <a:p>
            <a:pPr marL="266700" lvl="1" indent="0">
              <a:buNone/>
            </a:pPr>
            <a:r>
              <a:rPr lang="en-US" dirty="0" smtClean="0"/>
              <a:t>Step 3: In-house CMOS sensor design an option</a:t>
            </a:r>
          </a:p>
          <a:p>
            <a:pPr lvl="1"/>
            <a:endParaRPr lang="en-US" dirty="0" smtClean="0"/>
          </a:p>
          <a:p>
            <a:pPr lvl="1"/>
            <a:endParaRPr lang="de-D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4" t="7435" r="12196" b="14327"/>
          <a:stretch/>
        </p:blipFill>
        <p:spPr>
          <a:xfrm>
            <a:off x="6371417" y="1549016"/>
            <a:ext cx="5485223" cy="39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9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de-DE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650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" t="-273" r="204" b="-1500"/>
          <a:stretch/>
        </p:blipFill>
        <p:spPr>
          <a:xfrm>
            <a:off x="1055440" y="1340768"/>
            <a:ext cx="7632848" cy="52036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Percival – Sensor Operation</a:t>
            </a:r>
            <a:endParaRPr lang="de-DE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Need a nicer version of this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221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Trixi’s</a:t>
            </a:r>
            <a:r>
              <a:rPr lang="en-US" dirty="0" smtClean="0"/>
              <a:t> Scratch Area</a:t>
            </a:r>
            <a:endParaRPr lang="de-DE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207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Monolithic Active Pixel Systems | Cornelia Wunderer |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CMOS imagers: a key future workhorse for science in Matter</a:t>
            </a:r>
            <a:endParaRPr lang="de-DE" dirty="0"/>
          </a:p>
          <a:p>
            <a:endParaRPr lang="de-DE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7988" y="1406427"/>
            <a:ext cx="6696124" cy="5010249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Monolithic Active Pixel sensors offer specific advantages</a:t>
            </a:r>
          </a:p>
          <a:p>
            <a:endParaRPr lang="en-US" dirty="0" smtClean="0"/>
          </a:p>
          <a:p>
            <a:r>
              <a:rPr lang="en-US" dirty="0" smtClean="0"/>
              <a:t>DESY is pushing CMOS sensor development in the context of scientific needs and robust systems</a:t>
            </a:r>
          </a:p>
          <a:p>
            <a:r>
              <a:rPr lang="en-US" dirty="0" smtClean="0"/>
              <a:t>We have made significant progress in the last years</a:t>
            </a:r>
          </a:p>
          <a:p>
            <a:pPr lvl="1"/>
            <a:r>
              <a:rPr lang="en-US" dirty="0" smtClean="0"/>
              <a:t>CHESS with promising results</a:t>
            </a:r>
          </a:p>
          <a:p>
            <a:pPr lvl="1"/>
            <a:r>
              <a:rPr lang="en-US" dirty="0" smtClean="0"/>
              <a:t>Percival stitched sensor works, will see soft X-rays in 2018</a:t>
            </a:r>
          </a:p>
          <a:p>
            <a:endParaRPr lang="en-US" dirty="0" smtClean="0"/>
          </a:p>
          <a:p>
            <a:r>
              <a:rPr lang="en-US" dirty="0" smtClean="0"/>
              <a:t>Building on existing in-house ASIC expertise, </a:t>
            </a:r>
            <a:br>
              <a:rPr lang="en-US" dirty="0" smtClean="0"/>
            </a:br>
            <a:r>
              <a:rPr lang="en-US" dirty="0" smtClean="0"/>
              <a:t>in combination with growing in-house CMOS knowledge,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in-house designed CMOS imagers are a realistic future option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4" r="9077" b="6228"/>
          <a:stretch/>
        </p:blipFill>
        <p:spPr bwMode="auto">
          <a:xfrm>
            <a:off x="8472264" y="3920676"/>
            <a:ext cx="2873069" cy="234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8" t="12459" r="34386" b="27441"/>
          <a:stretch/>
        </p:blipFill>
        <p:spPr>
          <a:xfrm>
            <a:off x="8286281" y="1412776"/>
            <a:ext cx="3138311" cy="241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0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hybrid vs monolithic systems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78" name="Group 77"/>
          <p:cNvGrpSpPr/>
          <p:nvPr/>
        </p:nvGrpSpPr>
        <p:grpSpPr>
          <a:xfrm>
            <a:off x="5879976" y="2047977"/>
            <a:ext cx="5112568" cy="1381023"/>
            <a:chOff x="5879976" y="2047977"/>
            <a:chExt cx="5112568" cy="1381023"/>
          </a:xfrm>
        </p:grpSpPr>
        <p:sp>
          <p:nvSpPr>
            <p:cNvPr id="75" name="Freeform 74"/>
            <p:cNvSpPr/>
            <p:nvPr/>
          </p:nvSpPr>
          <p:spPr>
            <a:xfrm>
              <a:off x="10440795" y="2047977"/>
              <a:ext cx="506074" cy="608396"/>
            </a:xfrm>
            <a:custGeom>
              <a:avLst/>
              <a:gdLst>
                <a:gd name="connsiteX0" fmla="*/ 0 w 506074"/>
                <a:gd name="connsiteY0" fmla="*/ 224810 h 608396"/>
                <a:gd name="connsiteX1" fmla="*/ 225287 w 506074"/>
                <a:gd name="connsiteY1" fmla="*/ 12775 h 608396"/>
                <a:gd name="connsiteX2" fmla="*/ 477078 w 506074"/>
                <a:gd name="connsiteY2" fmla="*/ 556114 h 608396"/>
                <a:gd name="connsiteX3" fmla="*/ 490330 w 506074"/>
                <a:gd name="connsiteY3" fmla="*/ 556114 h 60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074" h="608396">
                  <a:moveTo>
                    <a:pt x="0" y="224810"/>
                  </a:moveTo>
                  <a:cubicBezTo>
                    <a:pt x="72887" y="91184"/>
                    <a:pt x="145774" y="-42442"/>
                    <a:pt x="225287" y="12775"/>
                  </a:cubicBezTo>
                  <a:cubicBezTo>
                    <a:pt x="304800" y="67992"/>
                    <a:pt x="432904" y="465558"/>
                    <a:pt x="477078" y="556114"/>
                  </a:cubicBezTo>
                  <a:cubicBezTo>
                    <a:pt x="521252" y="646670"/>
                    <a:pt x="505791" y="601392"/>
                    <a:pt x="490330" y="55611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879976" y="2276872"/>
              <a:ext cx="4176464" cy="28803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CMOS “active” sensor</a:t>
              </a:r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879976" y="2564904"/>
              <a:ext cx="5112568" cy="8640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Periphery </a:t>
              </a:r>
              <a:b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consisting of interfacing printed circuit (flex) board, cooling, command &amp; data lines, …</a:t>
              </a:r>
              <a:endParaRPr lang="de-DE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9912424" y="2276872"/>
              <a:ext cx="864096" cy="29641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92500"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e.g. ADCs</a:t>
              </a:r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79376" y="1844824"/>
            <a:ext cx="5112568" cy="1584176"/>
            <a:chOff x="479376" y="1844824"/>
            <a:chExt cx="5112568" cy="1584176"/>
          </a:xfrm>
        </p:grpSpPr>
        <p:sp>
          <p:nvSpPr>
            <p:cNvPr id="7" name="Rectangle 6"/>
            <p:cNvSpPr/>
            <p:nvPr/>
          </p:nvSpPr>
          <p:spPr>
            <a:xfrm>
              <a:off x="479376" y="1844824"/>
              <a:ext cx="4176464" cy="28803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sensor</a:t>
              </a:r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79376" y="2132856"/>
              <a:ext cx="144016" cy="144016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23392" y="2132856"/>
              <a:ext cx="144016" cy="144016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67408" y="2132856"/>
              <a:ext cx="144016" cy="144016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911424" y="2132856"/>
              <a:ext cx="144016" cy="144016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055440" y="2132856"/>
              <a:ext cx="144016" cy="144016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199456" y="2132856"/>
              <a:ext cx="144016" cy="144016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343472" y="2132856"/>
              <a:ext cx="144016" cy="144016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487488" y="2132856"/>
              <a:ext cx="144016" cy="144016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631504" y="2132856"/>
              <a:ext cx="144016" cy="144016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775520" y="2132856"/>
              <a:ext cx="144016" cy="144016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919536" y="2132856"/>
              <a:ext cx="144016" cy="144016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063552" y="2132856"/>
              <a:ext cx="144016" cy="144016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207568" y="2132856"/>
              <a:ext cx="144016" cy="144016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351584" y="2132856"/>
              <a:ext cx="144016" cy="144016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495600" y="2132856"/>
              <a:ext cx="144016" cy="144016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639616" y="2132856"/>
              <a:ext cx="144016" cy="144016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783632" y="2132856"/>
              <a:ext cx="144016" cy="144016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927648" y="2132856"/>
              <a:ext cx="144016" cy="144016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3071664" y="2132856"/>
              <a:ext cx="144016" cy="144016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215680" y="2132856"/>
              <a:ext cx="144016" cy="144016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359696" y="2132856"/>
              <a:ext cx="144016" cy="144016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503712" y="2132856"/>
              <a:ext cx="144016" cy="144016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647728" y="2132856"/>
              <a:ext cx="144016" cy="144016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791744" y="2132856"/>
              <a:ext cx="144016" cy="144016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935760" y="2132856"/>
              <a:ext cx="144016" cy="144016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4079776" y="2132856"/>
              <a:ext cx="144016" cy="144016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4223792" y="2132856"/>
              <a:ext cx="144016" cy="144016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4367808" y="2132856"/>
              <a:ext cx="144016" cy="144016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511824" y="2132856"/>
              <a:ext cx="144016" cy="144016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79376" y="2276872"/>
              <a:ext cx="4392488" cy="288032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ASIC</a:t>
              </a:r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4770783" y="2041312"/>
              <a:ext cx="506074" cy="608396"/>
            </a:xfrm>
            <a:custGeom>
              <a:avLst/>
              <a:gdLst>
                <a:gd name="connsiteX0" fmla="*/ 0 w 506074"/>
                <a:gd name="connsiteY0" fmla="*/ 224810 h 608396"/>
                <a:gd name="connsiteX1" fmla="*/ 225287 w 506074"/>
                <a:gd name="connsiteY1" fmla="*/ 12775 h 608396"/>
                <a:gd name="connsiteX2" fmla="*/ 477078 w 506074"/>
                <a:gd name="connsiteY2" fmla="*/ 556114 h 608396"/>
                <a:gd name="connsiteX3" fmla="*/ 490330 w 506074"/>
                <a:gd name="connsiteY3" fmla="*/ 556114 h 60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074" h="608396">
                  <a:moveTo>
                    <a:pt x="0" y="224810"/>
                  </a:moveTo>
                  <a:cubicBezTo>
                    <a:pt x="72887" y="91184"/>
                    <a:pt x="145774" y="-42442"/>
                    <a:pt x="225287" y="12775"/>
                  </a:cubicBezTo>
                  <a:cubicBezTo>
                    <a:pt x="304800" y="67992"/>
                    <a:pt x="432904" y="465558"/>
                    <a:pt x="477078" y="556114"/>
                  </a:cubicBezTo>
                  <a:cubicBezTo>
                    <a:pt x="521252" y="646670"/>
                    <a:pt x="505791" y="601392"/>
                    <a:pt x="490330" y="55611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79376" y="2564904"/>
              <a:ext cx="5112568" cy="8640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Periphery </a:t>
              </a:r>
              <a:b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consisting of interfacing printed circuit (flex) board, cooling, command &amp; data lines, …</a:t>
              </a:r>
              <a:endParaRPr lang="de-DE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Monolithic Active Pixel Systems | Cornelia Wunderer |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9735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a CMOS imager: Percival Prototype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Monolithic Active Pixel Systems | Cornelia Wunderer |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407989" y="1406427"/>
            <a:ext cx="3815804" cy="245437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Pixel noise average below 15e- </a:t>
            </a:r>
            <a:br>
              <a:rPr lang="en-US" dirty="0" smtClean="0"/>
            </a:br>
            <a:r>
              <a:rPr lang="en-US" dirty="0" smtClean="0"/>
              <a:t>-&gt; single photon detection at 250eV</a:t>
            </a:r>
          </a:p>
          <a:p>
            <a:r>
              <a:rPr lang="en-US" dirty="0" smtClean="0"/>
              <a:t>Automatic per-pixel per-frame gain switching demonstrated</a:t>
            </a:r>
          </a:p>
          <a:p>
            <a:r>
              <a:rPr lang="en-US" dirty="0" smtClean="0"/>
              <a:t>“full well” 3.5 Me-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-&gt; up to 50000 </a:t>
            </a:r>
            <a:r>
              <a:rPr lang="en-US" dirty="0" err="1" smtClean="0"/>
              <a:t>ph</a:t>
            </a:r>
            <a:r>
              <a:rPr lang="en-US" dirty="0" smtClean="0"/>
              <a:t>/pix/frame at 250eV</a:t>
            </a:r>
          </a:p>
          <a:p>
            <a:r>
              <a:rPr lang="en-US" dirty="0" smtClean="0"/>
              <a:t>Demonstrated sensitivity down to 92eV at FLASH</a:t>
            </a:r>
            <a:endParaRPr lang="de-DE" dirty="0"/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407989" y="3963533"/>
            <a:ext cx="3708400" cy="245437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Charge collection efficiency, a lower limit to quantum efficiency, measured at ~70% above 400eV</a:t>
            </a:r>
          </a:p>
          <a:p>
            <a:r>
              <a:rPr lang="en-US" dirty="0" smtClean="0"/>
              <a:t>Backside illumination processing by NASA/JPL</a:t>
            </a:r>
            <a:endParaRPr lang="de-DE" dirty="0"/>
          </a:p>
        </p:txBody>
      </p:sp>
      <p:pic>
        <p:nvPicPr>
          <p:cNvPr id="7" name="Picture 3" descr="Airy_av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4" b="1009"/>
          <a:stretch/>
        </p:blipFill>
        <p:spPr bwMode="auto">
          <a:xfrm>
            <a:off x="8760295" y="1268760"/>
            <a:ext cx="2895393" cy="270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lum/>
            <a:alphaModFix/>
          </a:blip>
          <a:srcRect b="53104"/>
          <a:stretch/>
        </p:blipFill>
        <p:spPr>
          <a:xfrm>
            <a:off x="6421304" y="4076818"/>
            <a:ext cx="4859745" cy="2279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1173352"/>
            <a:ext cx="3252787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032104" y="1420810"/>
            <a:ext cx="792088" cy="7920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5955" y="1420810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Predictions &amp; data agree for 92eV images recorded in triggered operation at FLASH</a:t>
            </a:r>
            <a:endParaRPr lang="de-DE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277856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a CMOS imager: Percival Prototype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Monolithic Active Pixel Systems | Cornelia Wunderer |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407989" y="1406427"/>
            <a:ext cx="3815804" cy="245437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Pixel noise average below 15e- </a:t>
            </a:r>
            <a:br>
              <a:rPr lang="en-US" dirty="0" smtClean="0"/>
            </a:br>
            <a:r>
              <a:rPr lang="en-US" dirty="0" smtClean="0"/>
              <a:t>-&gt; single photon detection at 250eV</a:t>
            </a:r>
          </a:p>
          <a:p>
            <a:r>
              <a:rPr lang="en-US" dirty="0" smtClean="0"/>
              <a:t>Automatic per-pixel per-frame gain switching demonstrated</a:t>
            </a:r>
          </a:p>
          <a:p>
            <a:r>
              <a:rPr lang="en-US" dirty="0" smtClean="0"/>
              <a:t>“full well” 3.5 Me-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-&gt; up to 50000 </a:t>
            </a:r>
            <a:r>
              <a:rPr lang="en-US" dirty="0" err="1" smtClean="0"/>
              <a:t>ph</a:t>
            </a:r>
            <a:r>
              <a:rPr lang="en-US" dirty="0" smtClean="0"/>
              <a:t>/pix/frame at 250eV</a:t>
            </a:r>
          </a:p>
          <a:p>
            <a:r>
              <a:rPr lang="en-US" dirty="0" smtClean="0"/>
              <a:t>Demonstrated sensitivity down to 92eV at FLASH</a:t>
            </a:r>
            <a:endParaRPr lang="de-DE" dirty="0"/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407989" y="3963533"/>
            <a:ext cx="3708400" cy="245437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Charge collection efficiency, a lower limit to quantum efficiency, measured at ~70% above 400eV</a:t>
            </a:r>
          </a:p>
          <a:p>
            <a:r>
              <a:rPr lang="en-US" dirty="0" smtClean="0"/>
              <a:t>Backside illumination processing by NASA/JPL</a:t>
            </a:r>
            <a:endParaRPr lang="de-DE" dirty="0"/>
          </a:p>
        </p:txBody>
      </p:sp>
      <p:pic>
        <p:nvPicPr>
          <p:cNvPr id="7" name="Picture 3" descr="Airy_av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4" b="1009"/>
          <a:stretch/>
        </p:blipFill>
        <p:spPr bwMode="auto">
          <a:xfrm>
            <a:off x="8760295" y="1268760"/>
            <a:ext cx="2895393" cy="270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lum/>
            <a:alphaModFix/>
          </a:blip>
          <a:srcRect b="53104"/>
          <a:stretch/>
        </p:blipFill>
        <p:spPr>
          <a:xfrm>
            <a:off x="4727848" y="4526845"/>
            <a:ext cx="4032447" cy="189106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7032104" y="1420810"/>
            <a:ext cx="792088" cy="7920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6" t="9289" b="6521"/>
          <a:stretch/>
        </p:blipFill>
        <p:spPr>
          <a:xfrm>
            <a:off x="9120336" y="3948422"/>
            <a:ext cx="2121256" cy="26489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480376" y="4131542"/>
            <a:ext cx="1488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Single-shot 92eV image taken at FLASH</a:t>
            </a:r>
            <a:endParaRPr lang="de-DE" sz="1600" dirty="0" err="1" smtClean="0">
              <a:solidFill>
                <a:schemeClr val="bg1"/>
              </a:solidFill>
            </a:endParaRPr>
          </a:p>
        </p:txBody>
      </p:sp>
      <p:pic>
        <p:nvPicPr>
          <p:cNvPr id="15" name="Picture 29" descr="Graph4_TS1v2_D1_nois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6" b="1906"/>
          <a:stretch/>
        </p:blipFill>
        <p:spPr bwMode="auto">
          <a:xfrm>
            <a:off x="4871864" y="1304336"/>
            <a:ext cx="3456384" cy="267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57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“All”-in-one	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Monolithic Sensor Systems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b="0" dirty="0" smtClean="0">
                <a:solidFill>
                  <a:schemeClr val="tx1"/>
                </a:solidFill>
              </a:rPr>
              <a:t>Helmholtz </a:t>
            </a:r>
            <a:r>
              <a:rPr lang="de-DE" b="0" dirty="0" err="1">
                <a:solidFill>
                  <a:schemeClr val="tx1"/>
                </a:solidFill>
              </a:rPr>
              <a:t>P</a:t>
            </a:r>
            <a:r>
              <a:rPr lang="de-DE" b="0" dirty="0" err="1" smtClean="0">
                <a:solidFill>
                  <a:schemeClr val="tx1"/>
                </a:solidFill>
              </a:rPr>
              <a:t>rogram</a:t>
            </a:r>
            <a:r>
              <a:rPr lang="de-DE" b="0" dirty="0" smtClean="0">
                <a:solidFill>
                  <a:schemeClr val="tx1"/>
                </a:solidFill>
              </a:rPr>
              <a:t>: </a:t>
            </a:r>
            <a:r>
              <a:rPr lang="en-US" b="0" dirty="0" smtClean="0">
                <a:solidFill>
                  <a:schemeClr val="tx1"/>
                </a:solidFill>
              </a:rPr>
              <a:t>Matter and Technologies</a:t>
            </a:r>
            <a:endParaRPr lang="en-GB" b="0" dirty="0" smtClean="0">
              <a:solidFill>
                <a:schemeClr val="tx1"/>
              </a:solidFill>
            </a:endParaRPr>
          </a:p>
          <a:p>
            <a:r>
              <a:rPr lang="en-GB" b="0" dirty="0" err="1" smtClean="0">
                <a:solidFill>
                  <a:schemeClr val="tx1"/>
                </a:solidFill>
              </a:rPr>
              <a:t>PoF</a:t>
            </a:r>
            <a:r>
              <a:rPr lang="en-GB" b="0" dirty="0" smtClean="0">
                <a:solidFill>
                  <a:schemeClr val="tx1"/>
                </a:solidFill>
              </a:rPr>
              <a:t> III Topic: </a:t>
            </a:r>
            <a:r>
              <a:rPr lang="en-US" b="0" dirty="0" smtClean="0">
                <a:solidFill>
                  <a:schemeClr val="tx1"/>
                </a:solidFill>
              </a:rPr>
              <a:t>Detector Developments and Systems</a:t>
            </a:r>
            <a:endParaRPr lang="en-GB" b="0" dirty="0" smtClean="0">
              <a:solidFill>
                <a:schemeClr val="tx1"/>
              </a:solidFill>
            </a:endParaRPr>
          </a:p>
          <a:p>
            <a:r>
              <a:rPr lang="de-DE" b="0" dirty="0" smtClean="0">
                <a:solidFill>
                  <a:schemeClr val="tx1"/>
                </a:solidFill>
              </a:rPr>
              <a:t>DESY Research Unit: </a:t>
            </a:r>
            <a:r>
              <a:rPr lang="en-GB" b="0" dirty="0" smtClean="0">
                <a:solidFill>
                  <a:schemeClr val="tx1"/>
                </a:solidFill>
              </a:rPr>
              <a:t>Detector Developments</a:t>
            </a: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Firstname Secondname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enter Evaluation DESY, 5 – 9 February 2018</a:t>
            </a:r>
            <a:endParaRPr lang="en-US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407987" y="2335014"/>
            <a:ext cx="11376025" cy="8893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9E1B"/>
                </a:solidFill>
              </a:rPr>
              <a:t>CMOS Imagers</a:t>
            </a:r>
            <a:endParaRPr lang="en-US" sz="2000" dirty="0">
              <a:solidFill>
                <a:srgbClr val="FF9E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3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go monolithic?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Monolithic Active Pixel Systems | Cornelia Wunderer |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904036" cy="2454374"/>
          </a:xfrm>
        </p:spPr>
        <p:txBody>
          <a:bodyPr/>
          <a:lstStyle/>
          <a:p>
            <a:r>
              <a:rPr lang="en-US" dirty="0"/>
              <a:t>Implementing intelligence right into the sensor</a:t>
            </a:r>
          </a:p>
          <a:p>
            <a:r>
              <a:rPr lang="en-US" dirty="0"/>
              <a:t>Processing on-chip reduces integration complexity</a:t>
            </a:r>
          </a:p>
          <a:p>
            <a:r>
              <a:rPr lang="en-US" dirty="0"/>
              <a:t>Capacitance of bump bonds eliminated</a:t>
            </a:r>
          </a:p>
          <a:p>
            <a:r>
              <a:rPr lang="en-US" dirty="0"/>
              <a:t>Yield </a:t>
            </a:r>
            <a:r>
              <a:rPr lang="en-US" dirty="0" smtClean="0"/>
              <a:t>issues of </a:t>
            </a:r>
            <a:r>
              <a:rPr lang="en-US" dirty="0"/>
              <a:t>bump bonds eliminated</a:t>
            </a:r>
          </a:p>
          <a:p>
            <a:r>
              <a:rPr lang="en-US" dirty="0"/>
              <a:t>Pixel size not limited by bump bond pitch</a:t>
            </a:r>
          </a:p>
          <a:p>
            <a:r>
              <a:rPr lang="en-US" dirty="0"/>
              <a:t>Potential for material &amp; cost savings in large systems</a:t>
            </a:r>
          </a:p>
          <a:p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904036" cy="2454374"/>
          </a:xfrm>
        </p:spPr>
        <p:txBody>
          <a:bodyPr/>
          <a:lstStyle/>
          <a:p>
            <a:r>
              <a:rPr lang="en-US" dirty="0"/>
              <a:t>Radiation-tolerant CMOS imagers have become feasible</a:t>
            </a:r>
          </a:p>
          <a:p>
            <a:r>
              <a:rPr lang="en-US" dirty="0"/>
              <a:t>Wafer-size imagers have become feasible with standard processes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Where other approaches have advantages:</a:t>
            </a:r>
          </a:p>
          <a:p>
            <a:r>
              <a:rPr lang="en-US" dirty="0"/>
              <a:t>Thick high-resistivity sensors</a:t>
            </a:r>
          </a:p>
          <a:p>
            <a:r>
              <a:rPr lang="en-US" dirty="0"/>
              <a:t>Optimizing sensor &amp; ASIC independently</a:t>
            </a:r>
          </a:p>
          <a:p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7896200" y="126876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Hybrid Sensor</a:t>
            </a:r>
            <a:endParaRPr lang="de-DE" b="1" dirty="0" err="1" smtClean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4603" y="4293096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Monolithic Sensor</a:t>
            </a:r>
            <a:endParaRPr lang="de-DE" b="1" dirty="0" err="1" smtClean="0">
              <a:solidFill>
                <a:schemeClr val="accent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51"/>
          <a:stretch/>
        </p:blipFill>
        <p:spPr bwMode="auto">
          <a:xfrm>
            <a:off x="6530671" y="1749425"/>
            <a:ext cx="5181953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379641" y="4477762"/>
            <a:ext cx="526097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6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CMOS sensors for LHC: CHESS</a:t>
            </a:r>
            <a:endParaRPr lang="de-DE" sz="2000" b="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Monolithic Active Pixel Systems | Cornelia Wunderer |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</a:t>
            </a:r>
            <a:r>
              <a:rPr lang="en-US" dirty="0" smtClean="0"/>
              <a:t>MOS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US" dirty="0" smtClean="0"/>
              <a:t>R/HV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en-US" dirty="0" smtClean="0"/>
              <a:t>valuation for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US" dirty="0" smtClean="0"/>
              <a:t>trip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US" dirty="0" smtClean="0"/>
              <a:t>ensors: alternative </a:t>
            </a:r>
            <a:r>
              <a:rPr lang="en-US" dirty="0"/>
              <a:t>approach for the ATLAS </a:t>
            </a:r>
            <a:r>
              <a:rPr lang="en-US" dirty="0" err="1" smtClean="0"/>
              <a:t>InnerTracker</a:t>
            </a:r>
            <a:r>
              <a:rPr lang="en-US" dirty="0" smtClean="0"/>
              <a:t> </a:t>
            </a:r>
            <a:r>
              <a:rPr lang="en-US" dirty="0"/>
              <a:t>Strip Detector</a:t>
            </a:r>
            <a:endParaRPr lang="de-DE" dirty="0"/>
          </a:p>
          <a:p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3815804" cy="2454374"/>
          </a:xfrm>
        </p:spPr>
        <p:txBody>
          <a:bodyPr/>
          <a:lstStyle/>
          <a:p>
            <a:r>
              <a:rPr lang="en-US" dirty="0" smtClean="0"/>
              <a:t>Reduce </a:t>
            </a:r>
            <a:r>
              <a:rPr lang="en-US" dirty="0"/>
              <a:t>material</a:t>
            </a:r>
          </a:p>
          <a:p>
            <a:r>
              <a:rPr lang="en-US" dirty="0"/>
              <a:t>Save cost</a:t>
            </a:r>
          </a:p>
          <a:p>
            <a:r>
              <a:rPr lang="en-US" dirty="0"/>
              <a:t>Possibly improve resolution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CHESS kick-off in </a:t>
            </a:r>
            <a:r>
              <a:rPr lang="en-US" dirty="0" smtClean="0"/>
              <a:t>2014</a:t>
            </a:r>
          </a:p>
          <a:p>
            <a:r>
              <a:rPr lang="en-US" dirty="0"/>
              <a:t>14 institutions, DESY </a:t>
            </a:r>
            <a:r>
              <a:rPr lang="en-US" dirty="0" smtClean="0"/>
              <a:t>co-coordinating</a:t>
            </a:r>
          </a:p>
          <a:p>
            <a:r>
              <a:rPr lang="en-US" dirty="0"/>
              <a:t>3-year R&amp;D </a:t>
            </a:r>
            <a:r>
              <a:rPr lang="en-US" dirty="0" smtClean="0"/>
              <a:t>Program</a:t>
            </a:r>
            <a:endParaRPr lang="en-US" dirty="0"/>
          </a:p>
          <a:p>
            <a:r>
              <a:rPr lang="en-US" dirty="0"/>
              <a:t>Architecture fitting foreseen ATLAS </a:t>
            </a:r>
            <a:r>
              <a:rPr lang="en-US" dirty="0" err="1"/>
              <a:t>ITk</a:t>
            </a:r>
            <a:r>
              <a:rPr lang="en-US" dirty="0"/>
              <a:t> Strip Detector </a:t>
            </a:r>
            <a:r>
              <a:rPr lang="en-US" dirty="0" smtClean="0"/>
              <a:t>infrastructure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07988" y="4725144"/>
            <a:ext cx="3815804" cy="1620754"/>
          </a:xfrm>
        </p:spPr>
        <p:txBody>
          <a:bodyPr/>
          <a:lstStyle/>
          <a:p>
            <a:r>
              <a:rPr lang="en-US" dirty="0"/>
              <a:t>Outstanding issues in 2014</a:t>
            </a:r>
          </a:p>
          <a:p>
            <a:pPr lvl="1"/>
            <a:r>
              <a:rPr lang="en-US" dirty="0" smtClean="0"/>
              <a:t>biggest hurdle: radiation </a:t>
            </a:r>
            <a:r>
              <a:rPr lang="en-US" dirty="0"/>
              <a:t>tolerance</a:t>
            </a:r>
          </a:p>
          <a:p>
            <a:pPr lvl="1"/>
            <a:r>
              <a:rPr lang="en-US" dirty="0" smtClean="0"/>
              <a:t>signal/noise</a:t>
            </a:r>
            <a:r>
              <a:rPr lang="en-US" dirty="0"/>
              <a:t>, charge collection, yield</a:t>
            </a:r>
          </a:p>
          <a:p>
            <a:pPr lvl="1"/>
            <a:r>
              <a:rPr lang="en-US" dirty="0" smtClean="0"/>
              <a:t>long-term </a:t>
            </a:r>
            <a:r>
              <a:rPr lang="en-US" dirty="0"/>
              <a:t>reliability</a:t>
            </a:r>
          </a:p>
          <a:p>
            <a:endParaRPr lang="de-DE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564" y="1268760"/>
            <a:ext cx="7056784" cy="183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8" t="566" r="49774" b="-566"/>
          <a:stretch/>
        </p:blipFill>
        <p:spPr bwMode="auto">
          <a:xfrm>
            <a:off x="5787428" y="3580095"/>
            <a:ext cx="4413028" cy="294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9463251" y="5241486"/>
            <a:ext cx="504056" cy="288032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600056" y="3981000"/>
            <a:ext cx="2021916" cy="1351418"/>
            <a:chOff x="4870648" y="1810912"/>
            <a:chExt cx="1727368" cy="105187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870648" y="1820760"/>
              <a:ext cx="793304" cy="0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glow rad="63500">
                <a:srgbClr val="FF0000">
                  <a:alpha val="40000"/>
                </a:srgb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871864" y="2204864"/>
              <a:ext cx="793304" cy="0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glow rad="63500">
                <a:srgbClr val="FF0000">
                  <a:alpha val="40000"/>
                </a:srgb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871864" y="2564904"/>
              <a:ext cx="793304" cy="0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glow rad="63500">
                <a:srgbClr val="FF0000">
                  <a:alpha val="40000"/>
                </a:srgb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71864" y="2780928"/>
              <a:ext cx="793304" cy="0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glow rad="63500">
                <a:srgbClr val="FF0000">
                  <a:alpha val="40000"/>
                </a:srgb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744552" y="1815674"/>
              <a:ext cx="0" cy="1042348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glow rad="63500">
                <a:srgbClr val="FF0000">
                  <a:alpha val="40000"/>
                </a:srgb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879976" y="1815674"/>
              <a:ext cx="0" cy="1042348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glow rad="63500">
                <a:srgbClr val="FF0000">
                  <a:alpha val="40000"/>
                </a:srgb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6004942" y="1810912"/>
              <a:ext cx="0" cy="1042348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glow rad="63500">
                <a:srgbClr val="FF0000">
                  <a:alpha val="40000"/>
                </a:srgb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6168008" y="1815674"/>
              <a:ext cx="0" cy="1042348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glow rad="63500">
                <a:srgbClr val="FF0000">
                  <a:alpha val="40000"/>
                </a:srgb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6346709" y="1820436"/>
              <a:ext cx="0" cy="1042348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glow rad="63500">
                <a:srgbClr val="FF0000">
                  <a:alpha val="40000"/>
                </a:srgb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6598016" y="1815674"/>
              <a:ext cx="0" cy="1042348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glow rad="63500">
                <a:srgbClr val="FF0000">
                  <a:alpha val="40000"/>
                </a:srgb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7781493" y="5347238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Challenge: 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radiation levels</a:t>
            </a:r>
            <a:endParaRPr lang="de-DE" sz="1600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5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CHESS profits from HV / HR – </a:t>
            </a:r>
            <a:r>
              <a:rPr lang="en-US" dirty="0" smtClean="0"/>
              <a:t>CMOS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Monolithic Active Pixel Systems | Cornelia Wunderer |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Key to achieving HL-LHC level radiation tolerance</a:t>
            </a:r>
            <a:endParaRPr lang="de-DE" dirty="0"/>
          </a:p>
          <a:p>
            <a:endParaRPr lang="de-DE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07989" y="2636912"/>
            <a:ext cx="3708400" cy="3672408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“standard” CMOS process</a:t>
            </a:r>
          </a:p>
          <a:p>
            <a:r>
              <a:rPr lang="en-US" dirty="0" smtClean="0"/>
              <a:t>possible bias &lt;&lt; 1 V</a:t>
            </a:r>
          </a:p>
          <a:p>
            <a:r>
              <a:rPr lang="en-US" dirty="0" smtClean="0"/>
              <a:t>low-to-medium resistivity substrate (~1 </a:t>
            </a:r>
            <a:r>
              <a:rPr lang="en-US" dirty="0" smtClean="0">
                <a:latin typeface="Symbol" panose="05050102010706020507" pitchFamily="18" charset="2"/>
              </a:rPr>
              <a:t>W</a:t>
            </a:r>
            <a:r>
              <a:rPr lang="en-US" dirty="0" smtClean="0"/>
              <a:t> cm)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de-DE" dirty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4510757" y="2636912"/>
            <a:ext cx="3673475" cy="377976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HV CMOS technology </a:t>
            </a:r>
          </a:p>
          <a:p>
            <a:r>
              <a:rPr lang="en-US" dirty="0" smtClean="0"/>
              <a:t>enables ~100 V bias </a:t>
            </a:r>
          </a:p>
          <a:p>
            <a:r>
              <a:rPr lang="en-US" dirty="0" smtClean="0"/>
              <a:t>higher resistivity substrates</a:t>
            </a:r>
            <a:br>
              <a:rPr lang="en-US" dirty="0" smtClean="0"/>
            </a:br>
            <a:r>
              <a:rPr lang="en-US" dirty="0" smtClean="0"/>
              <a:t> (few 100 </a:t>
            </a:r>
            <a:r>
              <a:rPr lang="en-US" dirty="0" smtClean="0">
                <a:latin typeface="Symbol" panose="05050102010706020507" pitchFamily="18" charset="2"/>
              </a:rPr>
              <a:t>W</a:t>
            </a:r>
            <a:r>
              <a:rPr lang="en-US" dirty="0" smtClean="0"/>
              <a:t> cm)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8292257" y="2636912"/>
            <a:ext cx="3708399" cy="3707756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High-resistivity CMOS </a:t>
            </a:r>
          </a:p>
          <a:p>
            <a:r>
              <a:rPr lang="en-US" dirty="0"/>
              <a:t>b</a:t>
            </a:r>
            <a:r>
              <a:rPr lang="en-US" dirty="0" smtClean="0"/>
              <a:t>ias up to few V</a:t>
            </a:r>
          </a:p>
          <a:p>
            <a:r>
              <a:rPr lang="en-US" dirty="0" smtClean="0"/>
              <a:t>high-resistivity thin epilayer </a:t>
            </a:r>
            <a:br>
              <a:rPr lang="en-US" dirty="0" smtClean="0"/>
            </a:br>
            <a:r>
              <a:rPr lang="en-US" dirty="0" smtClean="0"/>
              <a:t> (1-10k </a:t>
            </a:r>
            <a:r>
              <a:rPr lang="en-US" dirty="0" smtClean="0">
                <a:latin typeface="Symbol" panose="05050102010706020507" pitchFamily="18" charset="2"/>
              </a:rPr>
              <a:t>W</a:t>
            </a:r>
            <a:r>
              <a:rPr lang="en-US" dirty="0" smtClean="0"/>
              <a:t> cm)</a:t>
            </a:r>
            <a:endParaRPr lang="en-US" b="1" dirty="0" smtClean="0"/>
          </a:p>
          <a:p>
            <a:r>
              <a:rPr lang="en-US" dirty="0" smtClean="0"/>
              <a:t>developed for imaging applications</a:t>
            </a:r>
            <a:endParaRPr lang="de-DE" dirty="0" smtClean="0"/>
          </a:p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631504" y="1412776"/>
            <a:ext cx="8032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i="1" dirty="0" smtClean="0">
                <a:solidFill>
                  <a:srgbClr val="00B0F0"/>
                </a:solidFill>
              </a:rPr>
              <a:t>“Radiation tolerance is basically a product of resistivity and drift field” </a:t>
            </a:r>
            <a:br>
              <a:rPr lang="en-US" sz="2000" i="1" dirty="0" smtClean="0">
                <a:solidFill>
                  <a:srgbClr val="00B0F0"/>
                </a:solidFill>
              </a:rPr>
            </a:br>
            <a:r>
              <a:rPr lang="en-US" sz="2000" i="1" dirty="0" smtClean="0">
                <a:solidFill>
                  <a:srgbClr val="00B0F0"/>
                </a:solidFill>
              </a:rPr>
              <a:t>(Igor </a:t>
            </a:r>
            <a:r>
              <a:rPr lang="en-US" sz="2000" i="1" dirty="0" err="1" smtClean="0">
                <a:solidFill>
                  <a:srgbClr val="00B0F0"/>
                </a:solidFill>
              </a:rPr>
              <a:t>Mandic</a:t>
            </a:r>
            <a:r>
              <a:rPr lang="en-US" sz="2000" i="1" dirty="0" smtClean="0">
                <a:solidFill>
                  <a:srgbClr val="00B0F0"/>
                </a:solidFill>
              </a:rPr>
              <a:t>, Ljubljana)</a:t>
            </a:r>
            <a:endParaRPr lang="de-DE" sz="2000" i="1" dirty="0" err="1" smtClean="0">
              <a:solidFill>
                <a:srgbClr val="00B0F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2" r="12863" b="48390"/>
          <a:stretch/>
        </p:blipFill>
        <p:spPr>
          <a:xfrm>
            <a:off x="191344" y="4204937"/>
            <a:ext cx="3598753" cy="2390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9" t="4562" r="12352" b="48690"/>
          <a:stretch/>
        </p:blipFill>
        <p:spPr>
          <a:xfrm>
            <a:off x="4331272" y="4436114"/>
            <a:ext cx="3564928" cy="21314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9" t="4580" r="12796" b="48336"/>
          <a:stretch/>
        </p:blipFill>
        <p:spPr>
          <a:xfrm>
            <a:off x="8388623" y="4437597"/>
            <a:ext cx="3540025" cy="213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7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CMOS sensor radiation tolerance: CHESS prototype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Monolithic Active Pixel Systems | Cornelia Wunderer |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407988" y="1406427"/>
            <a:ext cx="4175844" cy="245437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Project followed the HV-CMOS route in the end, with AMS as foundry (350 nm)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CHESS I: small 5 </a:t>
            </a:r>
            <a:r>
              <a:rPr lang="en-US" dirty="0" smtClean="0">
                <a:sym typeface="Symbol"/>
              </a:rPr>
              <a:t> </a:t>
            </a:r>
            <a:r>
              <a:rPr lang="en-US" dirty="0" smtClean="0"/>
              <a:t>5 mm</a:t>
            </a:r>
            <a:r>
              <a:rPr lang="en-US" baseline="30000" dirty="0" smtClean="0"/>
              <a:t>2</a:t>
            </a:r>
            <a:r>
              <a:rPr lang="en-US" dirty="0" smtClean="0"/>
              <a:t> prototype</a:t>
            </a:r>
          </a:p>
          <a:p>
            <a:r>
              <a:rPr lang="en-US" dirty="0" smtClean="0"/>
              <a:t>CHESS II: 2 </a:t>
            </a:r>
            <a:r>
              <a:rPr lang="en-US" dirty="0" smtClean="0">
                <a:sym typeface="Symbol"/>
              </a:rPr>
              <a:t> </a:t>
            </a:r>
            <a:r>
              <a:rPr lang="en-US" dirty="0" smtClean="0"/>
              <a:t>2 cm</a:t>
            </a:r>
            <a:r>
              <a:rPr lang="en-US" baseline="30000" dirty="0" smtClean="0"/>
              <a:t>2</a:t>
            </a:r>
            <a:r>
              <a:rPr lang="en-US" dirty="0" smtClean="0"/>
              <a:t> die, large enough for a system demonstrator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407987" y="3736829"/>
            <a:ext cx="6336085" cy="245437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Prototype has demonstrated acceptable radiation tolerance</a:t>
            </a:r>
          </a:p>
          <a:p>
            <a:r>
              <a:rPr lang="en-US" dirty="0" smtClean="0"/>
              <a:t>Paradox, beneficial behavior to ~1·10</a:t>
            </a:r>
            <a:r>
              <a:rPr lang="en-US" baseline="30000" dirty="0" smtClean="0"/>
              <a:t>15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eq</a:t>
            </a:r>
            <a:r>
              <a:rPr lang="en-US" baseline="-25000" dirty="0" smtClean="0"/>
              <a:t>(1MeV)</a:t>
            </a:r>
            <a:r>
              <a:rPr lang="en-US" dirty="0" smtClean="0"/>
              <a:t>/cm</a:t>
            </a:r>
            <a:r>
              <a:rPr lang="en-US" baseline="30000" dirty="0" smtClean="0"/>
              <a:t>2</a:t>
            </a:r>
            <a:r>
              <a:rPr lang="en-US" dirty="0" smtClean="0"/>
              <a:t>:</a:t>
            </a:r>
          </a:p>
          <a:p>
            <a:pPr marL="266700" lvl="1" indent="0">
              <a:buNone/>
            </a:pPr>
            <a:r>
              <a:rPr lang="en-US" dirty="0" smtClean="0"/>
              <a:t>	Diffusion completely removed</a:t>
            </a:r>
          </a:p>
          <a:p>
            <a:pPr marL="266700" lvl="1" indent="0">
              <a:buNone/>
            </a:pPr>
            <a:r>
              <a:rPr lang="en-US" dirty="0" smtClean="0"/>
              <a:t>	Depletion zone increases with radiation damage</a:t>
            </a:r>
          </a:p>
          <a:p>
            <a:pPr marL="266700" lvl="1" indent="0">
              <a:buNone/>
            </a:pPr>
            <a:r>
              <a:rPr lang="en-US" dirty="0"/>
              <a:t>	</a:t>
            </a:r>
            <a:r>
              <a:rPr lang="en-US" dirty="0" smtClean="0">
                <a:sym typeface="Symbol"/>
              </a:rPr>
              <a:t> </a:t>
            </a:r>
            <a:r>
              <a:rPr lang="en-US" dirty="0" smtClean="0"/>
              <a:t>Collected </a:t>
            </a:r>
            <a:r>
              <a:rPr lang="en-US" dirty="0"/>
              <a:t>charge </a:t>
            </a:r>
            <a:r>
              <a:rPr lang="en-US" i="1" dirty="0"/>
              <a:t>increases</a:t>
            </a:r>
            <a:r>
              <a:rPr lang="en-US" dirty="0"/>
              <a:t> with radiation damage </a:t>
            </a:r>
          </a:p>
          <a:p>
            <a:r>
              <a:rPr lang="en-US" dirty="0" smtClean="0"/>
              <a:t>Expected deterioration from radiation doses beyond </a:t>
            </a:r>
            <a:br>
              <a:rPr lang="en-US" dirty="0" smtClean="0"/>
            </a:br>
            <a:r>
              <a:rPr lang="en-US" dirty="0"/>
              <a:t>~ 1·10</a:t>
            </a:r>
            <a:r>
              <a:rPr lang="en-US" baseline="30000" dirty="0"/>
              <a:t>15</a:t>
            </a:r>
            <a:r>
              <a:rPr lang="en-US" dirty="0" smtClean="0"/>
              <a:t> </a:t>
            </a:r>
            <a:r>
              <a:rPr lang="en-US" dirty="0"/>
              <a:t>MeV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eq</a:t>
            </a:r>
            <a:r>
              <a:rPr lang="en-US" baseline="-25000" dirty="0" smtClean="0"/>
              <a:t>(1MeV)</a:t>
            </a:r>
            <a:r>
              <a:rPr lang="en-US" dirty="0" smtClean="0"/>
              <a:t>/cm</a:t>
            </a:r>
            <a:r>
              <a:rPr lang="en-US" baseline="30000" dirty="0" smtClean="0"/>
              <a:t>2</a:t>
            </a:r>
            <a:endParaRPr lang="en-US" baseline="30000" dirty="0"/>
          </a:p>
          <a:p>
            <a:pPr marL="266700" lvl="1" indent="0">
              <a:buNone/>
            </a:pPr>
            <a:endParaRPr lang="en-US" dirty="0" smtClean="0"/>
          </a:p>
          <a:p>
            <a:pPr marL="266700" lvl="1" indent="0">
              <a:buNone/>
            </a:pP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09" r="284" b="5923"/>
          <a:stretch/>
        </p:blipFill>
        <p:spPr bwMode="auto">
          <a:xfrm>
            <a:off x="5455769" y="1781280"/>
            <a:ext cx="1120102" cy="133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5303912" y="1805201"/>
            <a:ext cx="0" cy="1335767"/>
          </a:xfrm>
          <a:prstGeom prst="straightConnector1">
            <a:avLst/>
          </a:prstGeom>
          <a:ln w="952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4785020" y="2273818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 mm</a:t>
            </a:r>
            <a:endParaRPr lang="de-DE" sz="1600" dirty="0" err="1" smtClean="0"/>
          </a:p>
        </p:txBody>
      </p:sp>
      <p:pic>
        <p:nvPicPr>
          <p:cNvPr id="15" name="Picture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08168" y="1746125"/>
            <a:ext cx="4186817" cy="4432862"/>
          </a:xfrm>
          <a:prstGeom prst="rect">
            <a:avLst/>
          </a:prstGeom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7690529" y="1196505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Edge TCT: charge collected from focused laser illumination into edge of pixel</a:t>
            </a:r>
            <a:endParaRPr lang="de-DE" sz="1600" dirty="0" err="1" smtClean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608168" y="1884693"/>
            <a:ext cx="0" cy="429429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6200000">
            <a:off x="6054153" y="3820424"/>
            <a:ext cx="2769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F0"/>
                </a:solidFill>
              </a:rPr>
              <a:t>Applied Voltage: 0V to 60V</a:t>
            </a:r>
            <a:endParaRPr lang="de-DE" sz="1600" b="1" dirty="0" err="1" smtClean="0">
              <a:solidFill>
                <a:srgbClr val="00B0F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896200" y="6069143"/>
            <a:ext cx="3923016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96200" y="6042774"/>
            <a:ext cx="3517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F0"/>
                </a:solidFill>
              </a:rPr>
              <a:t>Irradiation: 0 to 2·10</a:t>
            </a:r>
            <a:r>
              <a:rPr lang="en-US" sz="1600" b="1" baseline="30000" dirty="0" smtClean="0">
                <a:solidFill>
                  <a:srgbClr val="00B0F0"/>
                </a:solidFill>
              </a:rPr>
              <a:t>15</a:t>
            </a:r>
            <a:r>
              <a:rPr lang="en-US" sz="1600" b="1" dirty="0" smtClean="0">
                <a:solidFill>
                  <a:srgbClr val="00B0F0"/>
                </a:solidFill>
              </a:rPr>
              <a:t> </a:t>
            </a:r>
            <a:r>
              <a:rPr lang="en-US" sz="1600" b="1" dirty="0" err="1" smtClean="0">
                <a:solidFill>
                  <a:srgbClr val="00B0F0"/>
                </a:solidFill>
              </a:rPr>
              <a:t>n</a:t>
            </a:r>
            <a:r>
              <a:rPr lang="en-US" sz="1600" b="1" baseline="-25000" dirty="0" err="1" smtClean="0">
                <a:solidFill>
                  <a:srgbClr val="00B0F0"/>
                </a:solidFill>
              </a:rPr>
              <a:t>eq</a:t>
            </a:r>
            <a:r>
              <a:rPr lang="en-US" sz="1600" b="1" baseline="-25000" dirty="0" smtClean="0">
                <a:solidFill>
                  <a:srgbClr val="00B0F0"/>
                </a:solidFill>
              </a:rPr>
              <a:t>(1MeV)</a:t>
            </a:r>
            <a:r>
              <a:rPr lang="en-US" sz="1600" b="1" dirty="0" smtClean="0">
                <a:solidFill>
                  <a:srgbClr val="00B0F0"/>
                </a:solidFill>
              </a:rPr>
              <a:t>/cm</a:t>
            </a:r>
            <a:r>
              <a:rPr lang="en-US" sz="1600" b="1" baseline="30000" dirty="0" smtClean="0">
                <a:solidFill>
                  <a:srgbClr val="00B0F0"/>
                </a:solidFill>
              </a:rPr>
              <a:t>2</a:t>
            </a:r>
            <a:endParaRPr lang="de-DE" sz="1600" b="1" dirty="0" err="1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80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</a:t>
            </a:r>
            <a:r>
              <a:rPr lang="en-US" dirty="0"/>
              <a:t>X-ray </a:t>
            </a:r>
            <a:r>
              <a:rPr lang="en-US" dirty="0" smtClean="0"/>
              <a:t>CMOS Imager </a:t>
            </a:r>
            <a:r>
              <a:rPr lang="en-US" dirty="0"/>
              <a:t>for FLASH and Petra </a:t>
            </a:r>
            <a:r>
              <a:rPr lang="en-US" dirty="0" smtClean="0"/>
              <a:t>III: Percival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Monolithic Active Pixel Systems | Cornelia </a:t>
            </a:r>
            <a:r>
              <a:rPr lang="en-GB" noProof="0" dirty="0" err="1" smtClean="0"/>
              <a:t>Wunderer</a:t>
            </a:r>
            <a:r>
              <a:rPr lang="en-GB" noProof="0" dirty="0" smtClean="0"/>
              <a:t> |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CMOS imager to meet the combination of challenges</a:t>
            </a:r>
            <a:endParaRPr lang="de-DE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407988" y="1406427"/>
            <a:ext cx="5904036" cy="297863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Novel imager meeting key FEL challenges simultaneously,</a:t>
            </a:r>
            <a:br>
              <a:rPr lang="en-US" dirty="0" smtClean="0"/>
            </a:br>
            <a:r>
              <a:rPr lang="en-US" dirty="0" smtClean="0"/>
              <a:t>in the soft X-ray regime: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(at least) Megapixels in a single sensor (avoid dead area)</a:t>
            </a:r>
          </a:p>
          <a:p>
            <a:pPr lvl="1">
              <a:spcAft>
                <a:spcPts val="0"/>
              </a:spcAft>
            </a:pPr>
            <a:r>
              <a:rPr lang="en-US" dirty="0"/>
              <a:t>f</a:t>
            </a:r>
            <a:r>
              <a:rPr lang="en-US" dirty="0" smtClean="0"/>
              <a:t>ast enough for “shot by shot” science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dynamically adjust to single photons &amp; large signals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Project initiated by DESY</a:t>
            </a:r>
          </a:p>
          <a:p>
            <a:r>
              <a:rPr lang="en-US" dirty="0" smtClean="0"/>
              <a:t>Actively invited collaboration from the community</a:t>
            </a:r>
            <a:br>
              <a:rPr lang="en-US" dirty="0" smtClean="0"/>
            </a:br>
            <a:r>
              <a:rPr lang="en-US" dirty="0" smtClean="0"/>
              <a:t>-&gt; today four light sources plus RAL/STFC, DESY lead</a:t>
            </a:r>
          </a:p>
          <a:p>
            <a:r>
              <a:rPr lang="en-US" dirty="0" smtClean="0"/>
              <a:t>Sensor CMOS design at RAL, with tight feedback loops to DESY ASIC designers and system experts</a:t>
            </a:r>
          </a:p>
          <a:p>
            <a:r>
              <a:rPr lang="en-US" dirty="0" smtClean="0"/>
              <a:t>System overall design by DESY, with contributions from partners</a:t>
            </a:r>
            <a:endParaRPr lang="de-DE" dirty="0"/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" t="15689" r="26349" b="9157"/>
          <a:stretch/>
        </p:blipFill>
        <p:spPr>
          <a:xfrm>
            <a:off x="6312024" y="1503892"/>
            <a:ext cx="5491206" cy="453293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95277" y="5157192"/>
            <a:ext cx="3583754" cy="1147020"/>
            <a:chOff x="351363" y="4905896"/>
            <a:chExt cx="4956364" cy="1628469"/>
          </a:xfrm>
        </p:grpSpPr>
        <p:pic>
          <p:nvPicPr>
            <p:cNvPr id="9" name="Picture 8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706"/>
            <a:stretch>
              <a:fillRect/>
            </a:stretch>
          </p:blipFill>
          <p:spPr bwMode="auto">
            <a:xfrm>
              <a:off x="2960855" y="4956320"/>
              <a:ext cx="852325" cy="799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03" t="21365" r="72597" b="23836"/>
            <a:stretch>
              <a:fillRect/>
            </a:stretch>
          </p:blipFill>
          <p:spPr bwMode="auto">
            <a:xfrm>
              <a:off x="551384" y="4905896"/>
              <a:ext cx="885532" cy="899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44" b="25684"/>
            <a:stretch>
              <a:fillRect/>
            </a:stretch>
          </p:blipFill>
          <p:spPr bwMode="auto">
            <a:xfrm>
              <a:off x="1559496" y="5032685"/>
              <a:ext cx="1516474" cy="752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5855" y="5042547"/>
              <a:ext cx="1431872" cy="67433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51363" y="5747363"/>
              <a:ext cx="1183236" cy="7870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Rutherford </a:t>
              </a:r>
            </a:p>
            <a:p>
              <a:pPr algn="ctr"/>
              <a:r>
                <a:rPr lang="en-US" sz="1200" dirty="0" smtClean="0"/>
                <a:t>Appleton </a:t>
              </a:r>
            </a:p>
            <a:p>
              <a:pPr algn="ctr"/>
              <a:r>
                <a:rPr lang="en-US" sz="1200" dirty="0" smtClean="0"/>
                <a:t>Lab / STFC</a:t>
              </a:r>
              <a:endParaRPr lang="de-DE" sz="1200" dirty="0" err="1" smtClean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82632" y="5733689"/>
              <a:ext cx="1282782" cy="7870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/>
                <a:t>Elettra</a:t>
              </a:r>
              <a:endParaRPr lang="en-US" sz="1200" dirty="0" smtClean="0"/>
            </a:p>
            <a:p>
              <a:pPr algn="ctr"/>
              <a:r>
                <a:rPr lang="en-US" sz="1200" dirty="0" err="1" smtClean="0"/>
                <a:t>Sinchrotrone</a:t>
              </a:r>
              <a:endParaRPr lang="en-US" sz="1200" dirty="0" smtClean="0"/>
            </a:p>
            <a:p>
              <a:pPr algn="ctr"/>
              <a:r>
                <a:rPr lang="en-US" sz="1200" dirty="0" smtClean="0"/>
                <a:t>Trieste</a:t>
              </a:r>
              <a:endParaRPr lang="de-DE" sz="1200" dirty="0" err="1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64209" y="5714264"/>
              <a:ext cx="970480" cy="7870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Diamond</a:t>
              </a:r>
            </a:p>
            <a:p>
              <a:pPr algn="ctr"/>
              <a:r>
                <a:rPr lang="en-US" sz="1200" dirty="0" smtClean="0"/>
                <a:t>Light</a:t>
              </a:r>
            </a:p>
            <a:p>
              <a:pPr algn="ctr"/>
              <a:r>
                <a:rPr lang="en-US" sz="1200" dirty="0" smtClean="0"/>
                <a:t>Source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45706" y="5700590"/>
              <a:ext cx="1169571" cy="7870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Pohang</a:t>
              </a:r>
            </a:p>
            <a:p>
              <a:pPr algn="ctr"/>
              <a:r>
                <a:rPr lang="en-US" sz="1200" dirty="0" smtClean="0"/>
                <a:t>Accelerator</a:t>
              </a:r>
            </a:p>
            <a:p>
              <a:pPr algn="ctr"/>
              <a:r>
                <a:rPr lang="en-US" sz="1200" dirty="0" smtClean="0"/>
                <a:t>Laboratory</a:t>
              </a:r>
              <a:endParaRPr lang="de-DE" sz="1200" dirty="0" err="1" smtClean="0"/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flipV="1">
            <a:off x="6949440" y="5085185"/>
            <a:ext cx="3539048" cy="571032"/>
          </a:xfrm>
          <a:prstGeom prst="straightConnector1">
            <a:avLst/>
          </a:prstGeom>
          <a:ln w="1270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21003657">
            <a:off x="8408876" y="5084165"/>
            <a:ext cx="630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5 cm</a:t>
            </a:r>
            <a:endParaRPr lang="de-DE" sz="1600" dirty="0" err="1" smtClean="0">
              <a:solidFill>
                <a:schemeClr val="bg1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640730" y="1828799"/>
            <a:ext cx="3265324" cy="3103306"/>
          </a:xfrm>
          <a:custGeom>
            <a:avLst/>
            <a:gdLst>
              <a:gd name="connsiteX0" fmla="*/ 0 w 3343702"/>
              <a:gd name="connsiteY0" fmla="*/ 0 h 3261815"/>
              <a:gd name="connsiteX1" fmla="*/ 218364 w 3343702"/>
              <a:gd name="connsiteY1" fmla="*/ 3261815 h 3261815"/>
              <a:gd name="connsiteX2" fmla="*/ 3343702 w 3343702"/>
              <a:gd name="connsiteY2" fmla="*/ 2811439 h 3261815"/>
              <a:gd name="connsiteX3" fmla="*/ 3043451 w 3343702"/>
              <a:gd name="connsiteY3" fmla="*/ 95534 h 3261815"/>
              <a:gd name="connsiteX4" fmla="*/ 0 w 3343702"/>
              <a:gd name="connsiteY4" fmla="*/ 0 h 3261815"/>
              <a:gd name="connsiteX0" fmla="*/ 0 w 3343702"/>
              <a:gd name="connsiteY0" fmla="*/ 0 h 3220872"/>
              <a:gd name="connsiteX1" fmla="*/ 204717 w 3343702"/>
              <a:gd name="connsiteY1" fmla="*/ 3220872 h 3220872"/>
              <a:gd name="connsiteX2" fmla="*/ 3343702 w 3343702"/>
              <a:gd name="connsiteY2" fmla="*/ 2811439 h 3220872"/>
              <a:gd name="connsiteX3" fmla="*/ 3043451 w 3343702"/>
              <a:gd name="connsiteY3" fmla="*/ 95534 h 3220872"/>
              <a:gd name="connsiteX4" fmla="*/ 0 w 3343702"/>
              <a:gd name="connsiteY4" fmla="*/ 0 h 3220872"/>
              <a:gd name="connsiteX0" fmla="*/ 0 w 3343702"/>
              <a:gd name="connsiteY0" fmla="*/ 0 h 3220872"/>
              <a:gd name="connsiteX1" fmla="*/ 204717 w 3343702"/>
              <a:gd name="connsiteY1" fmla="*/ 3220872 h 3220872"/>
              <a:gd name="connsiteX2" fmla="*/ 3343702 w 3343702"/>
              <a:gd name="connsiteY2" fmla="*/ 2811439 h 3220872"/>
              <a:gd name="connsiteX3" fmla="*/ 2978137 w 3343702"/>
              <a:gd name="connsiteY3" fmla="*/ 95534 h 3220872"/>
              <a:gd name="connsiteX4" fmla="*/ 0 w 3343702"/>
              <a:gd name="connsiteY4" fmla="*/ 0 h 3220872"/>
              <a:gd name="connsiteX0" fmla="*/ 0 w 3265324"/>
              <a:gd name="connsiteY0" fmla="*/ 0 h 3220872"/>
              <a:gd name="connsiteX1" fmla="*/ 204717 w 3265324"/>
              <a:gd name="connsiteY1" fmla="*/ 3220872 h 3220872"/>
              <a:gd name="connsiteX2" fmla="*/ 3265324 w 3265324"/>
              <a:gd name="connsiteY2" fmla="*/ 2693873 h 3220872"/>
              <a:gd name="connsiteX3" fmla="*/ 2978137 w 3265324"/>
              <a:gd name="connsiteY3" fmla="*/ 95534 h 3220872"/>
              <a:gd name="connsiteX4" fmla="*/ 0 w 3265324"/>
              <a:gd name="connsiteY4" fmla="*/ 0 h 3220872"/>
              <a:gd name="connsiteX0" fmla="*/ 0 w 3265324"/>
              <a:gd name="connsiteY0" fmla="*/ 0 h 3116369"/>
              <a:gd name="connsiteX1" fmla="*/ 178591 w 3265324"/>
              <a:gd name="connsiteY1" fmla="*/ 3116369 h 3116369"/>
              <a:gd name="connsiteX2" fmla="*/ 3265324 w 3265324"/>
              <a:gd name="connsiteY2" fmla="*/ 2693873 h 3116369"/>
              <a:gd name="connsiteX3" fmla="*/ 2978137 w 3265324"/>
              <a:gd name="connsiteY3" fmla="*/ 95534 h 3116369"/>
              <a:gd name="connsiteX4" fmla="*/ 0 w 3265324"/>
              <a:gd name="connsiteY4" fmla="*/ 0 h 3116369"/>
              <a:gd name="connsiteX0" fmla="*/ 0 w 3265324"/>
              <a:gd name="connsiteY0" fmla="*/ 0 h 3103306"/>
              <a:gd name="connsiteX1" fmla="*/ 217780 w 3265324"/>
              <a:gd name="connsiteY1" fmla="*/ 3103306 h 3103306"/>
              <a:gd name="connsiteX2" fmla="*/ 3265324 w 3265324"/>
              <a:gd name="connsiteY2" fmla="*/ 2693873 h 3103306"/>
              <a:gd name="connsiteX3" fmla="*/ 2978137 w 3265324"/>
              <a:gd name="connsiteY3" fmla="*/ 95534 h 3103306"/>
              <a:gd name="connsiteX4" fmla="*/ 0 w 3265324"/>
              <a:gd name="connsiteY4" fmla="*/ 0 h 310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324" h="3103306">
                <a:moveTo>
                  <a:pt x="0" y="0"/>
                </a:moveTo>
                <a:lnTo>
                  <a:pt x="217780" y="3103306"/>
                </a:lnTo>
                <a:lnTo>
                  <a:pt x="3265324" y="2693873"/>
                </a:lnTo>
                <a:lnTo>
                  <a:pt x="2978137" y="95534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41722" y="1973158"/>
            <a:ext cx="305083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Unprecedented combination: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	1408 </a:t>
            </a:r>
            <a:r>
              <a:rPr lang="en-US" sz="1600" dirty="0">
                <a:solidFill>
                  <a:schemeClr val="bg1"/>
                </a:solidFill>
                <a:sym typeface="Symbol"/>
              </a:rPr>
              <a:t></a:t>
            </a:r>
            <a:r>
              <a:rPr lang="en-US" sz="1600" dirty="0" smtClean="0">
                <a:solidFill>
                  <a:schemeClr val="bg1"/>
                </a:solidFill>
              </a:rPr>
              <a:t> 1484 pixels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	300 Hz frame rate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	below 15 e</a:t>
            </a:r>
            <a:r>
              <a:rPr lang="en-US" sz="1600" baseline="30000" dirty="0" smtClean="0">
                <a:solidFill>
                  <a:schemeClr val="bg1"/>
                </a:solidFill>
              </a:rPr>
              <a:t>-</a:t>
            </a:r>
            <a:r>
              <a:rPr lang="en-US" sz="1600" dirty="0" smtClean="0">
                <a:solidFill>
                  <a:schemeClr val="bg1"/>
                </a:solidFill>
              </a:rPr>
              <a:t> noise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	sensitive to single photons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	handle 5·10</a:t>
            </a:r>
            <a:r>
              <a:rPr lang="en-US" sz="1600" baseline="30000" dirty="0" smtClean="0">
                <a:solidFill>
                  <a:schemeClr val="bg1"/>
                </a:solidFill>
              </a:rPr>
              <a:t>4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ph</a:t>
            </a:r>
            <a:r>
              <a:rPr lang="en-US" sz="1600" dirty="0" smtClean="0">
                <a:solidFill>
                  <a:schemeClr val="bg1"/>
                </a:solidFill>
              </a:rPr>
              <a:t>/pix/frame</a:t>
            </a:r>
          </a:p>
          <a:p>
            <a:endParaRPr lang="de-DE" sz="1600" dirty="0" err="1" smtClean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5261482"/>
            <a:ext cx="957540" cy="9575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544" y="5171314"/>
            <a:ext cx="1555686" cy="84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6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a CMOS imager: Percival Prototype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Monolithic Active Pixel Systems | Cornelia Wunderer |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407987" y="1406427"/>
            <a:ext cx="4051123" cy="245437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Pixel noise average below 15 e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-&gt; single photon detection at 250 eV</a:t>
            </a:r>
          </a:p>
          <a:p>
            <a:r>
              <a:rPr lang="en-US" dirty="0" smtClean="0"/>
              <a:t>Automatic per-pixel per-frame gain switching demonstrated</a:t>
            </a:r>
          </a:p>
          <a:p>
            <a:r>
              <a:rPr lang="en-US" dirty="0" smtClean="0"/>
              <a:t>“full well” 3.5 Me</a:t>
            </a:r>
            <a:r>
              <a:rPr lang="en-US" baseline="30000" dirty="0" smtClean="0"/>
              <a:t>-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-&gt; up to 50000 </a:t>
            </a:r>
            <a:r>
              <a:rPr lang="en-US" dirty="0" err="1" smtClean="0"/>
              <a:t>ph</a:t>
            </a:r>
            <a:r>
              <a:rPr lang="en-US" dirty="0" smtClean="0"/>
              <a:t>/pix/frame at 250 eV</a:t>
            </a:r>
          </a:p>
          <a:p>
            <a:r>
              <a:rPr lang="en-US" dirty="0" smtClean="0"/>
              <a:t>Demonstrated sensitivity down to 92 eV at FLASH</a:t>
            </a:r>
            <a:endParaRPr lang="de-DE" dirty="0"/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407989" y="3963533"/>
            <a:ext cx="3708400" cy="245437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Charge collection efficiency, a lower limit to quantum efficiency, measured at ~70% above 400 eV</a:t>
            </a:r>
          </a:p>
          <a:p>
            <a:r>
              <a:rPr lang="en-US" dirty="0" smtClean="0"/>
              <a:t>Backside illumination processing by NASA/JPL</a:t>
            </a:r>
            <a:endParaRPr lang="de-DE" dirty="0"/>
          </a:p>
        </p:txBody>
      </p:sp>
      <p:pic>
        <p:nvPicPr>
          <p:cNvPr id="7" name="Picture 3" descr="Airy_av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4" b="1009"/>
          <a:stretch/>
        </p:blipFill>
        <p:spPr bwMode="auto">
          <a:xfrm>
            <a:off x="8760295" y="1196752"/>
            <a:ext cx="2895393" cy="270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lum/>
            <a:alphaModFix/>
          </a:blip>
          <a:srcRect b="53104"/>
          <a:stretch/>
        </p:blipFill>
        <p:spPr>
          <a:xfrm>
            <a:off x="4511824" y="4509120"/>
            <a:ext cx="4248471" cy="199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6" t="9289" b="6521"/>
          <a:stretch/>
        </p:blipFill>
        <p:spPr>
          <a:xfrm>
            <a:off x="9120336" y="3876414"/>
            <a:ext cx="2121256" cy="26489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480376" y="4059534"/>
            <a:ext cx="1488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Single-shot 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92 eV image taken at FLASH</a:t>
            </a:r>
            <a:endParaRPr lang="de-DE" sz="1600" dirty="0" err="1" smtClean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71864" y="1313616"/>
            <a:ext cx="3460446" cy="2737313"/>
            <a:chOff x="4723786" y="1378372"/>
            <a:chExt cx="3460446" cy="2737313"/>
          </a:xfrm>
        </p:grpSpPr>
        <p:sp>
          <p:nvSpPr>
            <p:cNvPr id="11" name="Rectangle 10"/>
            <p:cNvSpPr/>
            <p:nvPr/>
          </p:nvSpPr>
          <p:spPr>
            <a:xfrm>
              <a:off x="7032104" y="1420810"/>
              <a:ext cx="792088" cy="7920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pic>
          <p:nvPicPr>
            <p:cNvPr id="15" name="Picture 29" descr="Graph4_TS1v2_D1_nois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26" t="27606" r="43413" b="7763"/>
            <a:stretch/>
          </p:blipFill>
          <p:spPr bwMode="auto">
            <a:xfrm>
              <a:off x="6084711" y="1703425"/>
              <a:ext cx="1106311" cy="2244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9" descr="Graph4_TS1v2_D1_nois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477" b="1906"/>
            <a:stretch/>
          </p:blipFill>
          <p:spPr bwMode="auto">
            <a:xfrm>
              <a:off x="4723786" y="3963533"/>
              <a:ext cx="3456384" cy="152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9" descr="Graph4_TS1v2_D1_nois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65" r="86565" b="14327"/>
            <a:stretch/>
          </p:blipFill>
          <p:spPr bwMode="auto">
            <a:xfrm>
              <a:off x="5476414" y="1703426"/>
              <a:ext cx="595473" cy="2021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9" descr="Graph4_TS1v2_D1_nois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06" b="91905"/>
            <a:stretch/>
          </p:blipFill>
          <p:spPr bwMode="auto">
            <a:xfrm>
              <a:off x="4727848" y="1378372"/>
              <a:ext cx="3456384" cy="232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730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7" t="10618" r="24804" b="5850"/>
          <a:stretch/>
        </p:blipFill>
        <p:spPr>
          <a:xfrm>
            <a:off x="6457116" y="1354598"/>
            <a:ext cx="4479417" cy="4556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titched CMOS sensor in action: Percival 2-Megapixel “P2M” 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Monolithic Active Pixel Systems | Cornelia Wunderer |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07988" y="1340768"/>
            <a:ext cx="5760020" cy="5010249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4cm x 4cm stitched imaging area, 27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 </a:t>
            </a:r>
            <a:r>
              <a:rPr lang="en-US" dirty="0">
                <a:sym typeface="Symbol"/>
              </a:rPr>
              <a:t></a:t>
            </a:r>
            <a:r>
              <a:rPr lang="en-US" dirty="0" smtClean="0"/>
              <a:t> 27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 smtClean="0"/>
              <a:t>m pixels </a:t>
            </a:r>
          </a:p>
          <a:p>
            <a:endParaRPr lang="en-US" dirty="0" smtClean="0"/>
          </a:p>
          <a:p>
            <a:r>
              <a:rPr lang="en-US" dirty="0" smtClean="0"/>
              <a:t>option: 13 Megapixel imager, 120 Hz, 10</a:t>
            </a:r>
            <a:r>
              <a:rPr lang="en-US" dirty="0">
                <a:sym typeface="Symbol"/>
              </a:rPr>
              <a:t>  </a:t>
            </a:r>
            <a:r>
              <a:rPr lang="en-US" dirty="0" smtClean="0"/>
              <a:t>10 cm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r>
              <a:rPr lang="en-US" dirty="0" smtClean="0"/>
              <a:t>P2M Power-up commenced in late September 2017</a:t>
            </a:r>
          </a:p>
          <a:p>
            <a:r>
              <a:rPr lang="en-US" dirty="0" smtClean="0"/>
              <a:t>Currently P2M front illuminated version being brought into full operation using visible light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Data rate 20 </a:t>
            </a:r>
            <a:r>
              <a:rPr lang="en-US" dirty="0" err="1"/>
              <a:t>Gbit</a:t>
            </a:r>
            <a:r>
              <a:rPr lang="en-US" dirty="0"/>
              <a:t>/s for one </a:t>
            </a:r>
            <a:r>
              <a:rPr lang="en-US" dirty="0" smtClean="0"/>
              <a:t>sensor</a:t>
            </a:r>
            <a:br>
              <a:rPr lang="en-US" dirty="0" smtClean="0"/>
            </a:br>
            <a:r>
              <a:rPr lang="en-US" sz="1400" dirty="0" smtClean="0"/>
              <a:t>(reading full images: 300 Hz, 2M pixels, 30 bit/pixel incl. CDS)</a:t>
            </a:r>
            <a:br>
              <a:rPr lang="en-US" sz="1400" dirty="0" smtClean="0"/>
            </a:br>
            <a:r>
              <a:rPr lang="en-US" sz="1400" dirty="0" smtClean="0"/>
              <a:t>	</a:t>
            </a:r>
            <a:r>
              <a:rPr lang="en-US" dirty="0" smtClean="0"/>
              <a:t>… a challenge even for calibration</a:t>
            </a:r>
          </a:p>
          <a:p>
            <a:endParaRPr lang="en-US" dirty="0" smtClean="0"/>
          </a:p>
          <a:p>
            <a:r>
              <a:rPr lang="en-US" dirty="0" smtClean="0"/>
              <a:t>Processing for backside illuminated operation ongoing</a:t>
            </a:r>
          </a:p>
          <a:p>
            <a:r>
              <a:rPr lang="en-US" dirty="0" smtClean="0"/>
              <a:t>First soft X-ray images expected ~mid-2018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8" t="4925" r="24910" b="9257"/>
          <a:stretch/>
        </p:blipFill>
        <p:spPr bwMode="auto">
          <a:xfrm>
            <a:off x="6823793" y="1467819"/>
            <a:ext cx="447243" cy="589093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97384" y="5877272"/>
            <a:ext cx="4095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P2M first light image (Dec 2017), </a:t>
            </a:r>
          </a:p>
          <a:p>
            <a:r>
              <a:rPr lang="en-US" sz="1600" b="1" dirty="0" smtClean="0">
                <a:solidFill>
                  <a:schemeClr val="accent1"/>
                </a:solidFill>
              </a:rPr>
              <a:t>top left: prototype image on same scale</a:t>
            </a:r>
            <a:endParaRPr lang="de-DE" sz="1600" b="1" dirty="0" err="1" smtClean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292841">
            <a:off x="6764367" y="1932241"/>
            <a:ext cx="2406428" cy="400110"/>
          </a:xfrm>
          <a:prstGeom prst="rect">
            <a:avLst/>
          </a:prstGeom>
          <a:solidFill>
            <a:schemeClr val="accent3">
              <a:lumMod val="75000"/>
              <a:alpha val="3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see also poster 25</a:t>
            </a:r>
            <a:endParaRPr lang="de-DE" sz="2000" b="1" dirty="0" err="1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36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 - Processing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Monolithic Active Pixel Systems | Cornelia Wunderer |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Optimal science use requires processing beyond foundry wafer </a:t>
            </a:r>
            <a:r>
              <a:rPr lang="en-US" dirty="0" smtClean="0"/>
              <a:t>production and 3D integration</a:t>
            </a:r>
            <a:endParaRPr lang="de-DE" dirty="0"/>
          </a:p>
          <a:p>
            <a:endParaRPr lang="de-DE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7988" y="1340768"/>
            <a:ext cx="4607892" cy="245437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Our science requires access to</a:t>
            </a:r>
          </a:p>
          <a:p>
            <a:pPr lvl="1"/>
            <a:r>
              <a:rPr lang="en-US" dirty="0" smtClean="0"/>
              <a:t>Flexible thinning capabilities for CMOS chips and wafers</a:t>
            </a:r>
          </a:p>
          <a:p>
            <a:pPr lvl="1"/>
            <a:r>
              <a:rPr lang="en-US" dirty="0" smtClean="0"/>
              <a:t>Surface post-processing for thin entrance windows &amp; optimal electric fields</a:t>
            </a:r>
          </a:p>
          <a:p>
            <a:pPr lvl="1"/>
            <a:r>
              <a:rPr lang="en-US" dirty="0" smtClean="0"/>
              <a:t>Quick turnaround and flexible access for prototype development</a:t>
            </a: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407367" y="3717032"/>
            <a:ext cx="6480721" cy="281441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Paths:</a:t>
            </a:r>
          </a:p>
          <a:p>
            <a:r>
              <a:rPr lang="en-US" dirty="0" smtClean="0"/>
              <a:t>Identify and cultivate commercial partners where possible</a:t>
            </a:r>
          </a:p>
          <a:p>
            <a:r>
              <a:rPr lang="en-US" dirty="0" smtClean="0"/>
              <a:t>Strengthen relationships with partners in national &amp; international research landscape (e.g. </a:t>
            </a:r>
            <a:r>
              <a:rPr lang="en-US" dirty="0" err="1" smtClean="0"/>
              <a:t>Fraunhofer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Establish capabilities within Helmholtz where necessary </a:t>
            </a:r>
          </a:p>
          <a:p>
            <a:pPr lvl="1"/>
            <a:r>
              <a:rPr lang="en-US" dirty="0" smtClean="0"/>
              <a:t>e.g. MBE-grown ultrathin dopant layers </a:t>
            </a:r>
          </a:p>
          <a:p>
            <a:pPr lvl="1"/>
            <a:r>
              <a:rPr lang="en-US" dirty="0" smtClean="0"/>
              <a:t>e.g. grow filters or scintillators</a:t>
            </a:r>
          </a:p>
          <a:p>
            <a:pPr marL="266700" lvl="2" indent="0">
              <a:buNone/>
              <a:tabLst>
                <a:tab pos="266700" algn="l"/>
              </a:tabLst>
            </a:pPr>
            <a:r>
              <a:rPr lang="en-US" dirty="0" smtClean="0"/>
              <a:t>would be contributions to Helmholtz </a:t>
            </a:r>
            <a:r>
              <a:rPr lang="en-US" dirty="0"/>
              <a:t>Distributed Detector </a:t>
            </a:r>
            <a:r>
              <a:rPr lang="en-US" dirty="0" smtClean="0"/>
              <a:t>Lab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1" t="-1699" r="411" b="42883"/>
          <a:stretch/>
        </p:blipFill>
        <p:spPr bwMode="auto">
          <a:xfrm>
            <a:off x="9709995" y="1268760"/>
            <a:ext cx="2434677" cy="158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" b="23591"/>
          <a:stretch/>
        </p:blipFill>
        <p:spPr bwMode="auto">
          <a:xfrm>
            <a:off x="5093845" y="1740125"/>
            <a:ext cx="2177963" cy="168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" t="-366" r="-1443" b="36702"/>
          <a:stretch/>
        </p:blipFill>
        <p:spPr bwMode="auto">
          <a:xfrm>
            <a:off x="7506915" y="1694041"/>
            <a:ext cx="2203080" cy="144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>
            <a:off x="7810537" y="1484784"/>
            <a:ext cx="288031" cy="1577914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7948594" y="3795142"/>
            <a:ext cx="3835417" cy="2424855"/>
            <a:chOff x="5533750" y="1223239"/>
            <a:chExt cx="4048930" cy="2640523"/>
          </a:xfrm>
        </p:grpSpPr>
        <p:pic>
          <p:nvPicPr>
            <p:cNvPr id="7" name="Picture Placeholder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8" r="3298"/>
            <a:stretch>
              <a:fillRect/>
            </a:stretch>
          </p:blipFill>
          <p:spPr>
            <a:xfrm>
              <a:off x="5533750" y="1223239"/>
              <a:ext cx="3986562" cy="259228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937404" y="3525208"/>
              <a:ext cx="2645276" cy="338554"/>
            </a:xfrm>
            <a:prstGeom prst="rect">
              <a:avLst/>
            </a:prstGeom>
            <a:solidFill>
              <a:schemeClr val="bg1">
                <a:alpha val="44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delta-doping MBE at LBNL</a:t>
              </a:r>
              <a:endParaRPr lang="de-DE" sz="1600" dirty="0" err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4926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ARD master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xmlns="" name="DESY_PowerPoint_16x9_en.potx" id="{14073260-8C2D-4AB2-A81C-2042420C348F}" vid="{AD62EC48-8461-453D-92FA-1EE04F54074A}"/>
    </a:ext>
  </a:extLst>
</a:theme>
</file>

<file path=ppt/theme/theme2.xml><?xml version="1.0" encoding="utf-8"?>
<a:theme xmlns:a="http://schemas.openxmlformats.org/drawingml/2006/main" name="DTS Master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xmlns="" name="DESY_PowerPoint_16x9_en.potx" id="{14073260-8C2D-4AB2-A81C-2042420C348F}" vid="{AD62EC48-8461-453D-92FA-1EE04F54074A}"/>
    </a:ext>
  </a:extLst>
</a:theme>
</file>

<file path=ppt/theme/theme3.xml><?xml version="1.0" encoding="utf-8"?>
<a:theme xmlns:a="http://schemas.openxmlformats.org/drawingml/2006/main" name="1_DTS Master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xmlns="" name="DESY_PowerPoint_16x9_en.potx" id="{14073260-8C2D-4AB2-A81C-2042420C348F}" vid="{AD62EC48-8461-453D-92FA-1EE04F54074A}"/>
    </a:ext>
  </a:extLst>
</a:theme>
</file>

<file path=ppt/theme/theme4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DESY_PowerPoint_16x9_en(2)</Template>
  <TotalTime>0</TotalTime>
  <Words>1090</Words>
  <Application>Microsoft Office PowerPoint</Application>
  <PresentationFormat>Custom</PresentationFormat>
  <Paragraphs>216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ARD master</vt:lpstr>
      <vt:lpstr>DTS Master</vt:lpstr>
      <vt:lpstr>1_DTS Master</vt:lpstr>
      <vt:lpstr>“All”-in-one  Monolithic Sensor Systems</vt:lpstr>
      <vt:lpstr>Why go monolithic?</vt:lpstr>
      <vt:lpstr>CMOS sensors for LHC: CHESS</vt:lpstr>
      <vt:lpstr>CHESS profits from HV / HR – CMOS</vt:lpstr>
      <vt:lpstr>CMOS sensor radiation tolerance: CHESS prototype</vt:lpstr>
      <vt:lpstr>Soft X-ray CMOS Imager for FLASH and Petra III: Percival</vt:lpstr>
      <vt:lpstr>Performance of a CMOS imager: Percival Prototype</vt:lpstr>
      <vt:lpstr>Stitched CMOS sensor in action: Percival 2-Megapixel “P2M” </vt:lpstr>
      <vt:lpstr>Outlook - Processing</vt:lpstr>
      <vt:lpstr>Outlook – CMOS imager development at DESY</vt:lpstr>
      <vt:lpstr>BACKUP SLIDES</vt:lpstr>
      <vt:lpstr>Percival – Sensor Operation</vt:lpstr>
      <vt:lpstr>Trixi’s Scratch Area</vt:lpstr>
      <vt:lpstr>Summary</vt:lpstr>
      <vt:lpstr>Drawing hybrid vs monolithic systems</vt:lpstr>
      <vt:lpstr>Performance of a CMOS imager: Percival Prototype</vt:lpstr>
      <vt:lpstr>Performance of a CMOS imager: Percival Prototype</vt:lpstr>
      <vt:lpstr>“All”-in-one  Monolithic Sensor Systems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Nele Mueller</dc:creator>
  <cp:lastModifiedBy>Ties Behnke</cp:lastModifiedBy>
  <cp:revision>104</cp:revision>
  <cp:lastPrinted>2018-01-09T16:33:32Z</cp:lastPrinted>
  <dcterms:created xsi:type="dcterms:W3CDTF">2017-10-27T13:42:35Z</dcterms:created>
  <dcterms:modified xsi:type="dcterms:W3CDTF">2018-01-16T18:41:50Z</dcterms:modified>
</cp:coreProperties>
</file>