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6" r:id="rId1"/>
  </p:sldMasterIdLst>
  <p:notesMasterIdLst>
    <p:notesMasterId r:id="rId18"/>
  </p:notesMasterIdLst>
  <p:handoutMasterIdLst>
    <p:handoutMasterId r:id="rId19"/>
  </p:handoutMasterIdLst>
  <p:sldIdLst>
    <p:sldId id="289" r:id="rId2"/>
    <p:sldId id="292" r:id="rId3"/>
    <p:sldId id="293" r:id="rId4"/>
    <p:sldId id="294" r:id="rId5"/>
    <p:sldId id="295" r:id="rId6"/>
    <p:sldId id="296" r:id="rId7"/>
    <p:sldId id="297" r:id="rId8"/>
    <p:sldId id="298" r:id="rId9"/>
    <p:sldId id="304" r:id="rId10"/>
    <p:sldId id="300" r:id="rId11"/>
    <p:sldId id="301" r:id="rId12"/>
    <p:sldId id="291" r:id="rId13"/>
    <p:sldId id="305" r:id="rId14"/>
    <p:sldId id="306" r:id="rId15"/>
    <p:sldId id="307" r:id="rId16"/>
    <p:sldId id="308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913" userDrawn="1">
          <p15:clr>
            <a:srgbClr val="A4A3A4"/>
          </p15:clr>
        </p15:guide>
        <p15:guide id="2" pos="25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B07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00" autoAdjust="0"/>
    <p:restoredTop sz="83819" autoAdjust="0"/>
  </p:normalViewPr>
  <p:slideViewPr>
    <p:cSldViewPr showGuides="1">
      <p:cViewPr>
        <p:scale>
          <a:sx n="100" d="100"/>
          <a:sy n="100" d="100"/>
        </p:scale>
        <p:origin x="-120" y="-342"/>
      </p:cViewPr>
      <p:guideLst>
        <p:guide orient="horz" pos="913"/>
        <p:guide pos="25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>
        <p:scale>
          <a:sx n="100" d="100"/>
          <a:sy n="100" d="100"/>
        </p:scale>
        <p:origin x="480" y="72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75E6C4-5F43-4FF9-96D4-21B8157BE639}" type="datetimeFigureOut">
              <a:rPr lang="de-DE" smtClean="0"/>
              <a:t>16.01.2018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E8B182-0F75-451D-B88B-ABD1C205B43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8096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1BD367-6A7A-405A-BFB1-15817186491F}" type="datetimeFigureOut">
              <a:rPr lang="de-DE" smtClean="0"/>
              <a:t>16.01.2018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413189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7B5255-5329-45F9-87F3-A2F9FB4734D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276767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77800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355600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542925" indent="-187325" algn="l" defTabSz="914400" rtl="0" eaLnBrk="1" latinLnBrk="0" hangingPunct="1">
      <a:buFont typeface="Arial" panose="020B0604020202020204" pitchFamily="34" charset="0"/>
      <a:buChar char="•"/>
      <a:tabLst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720725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898525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Consider reordering… on campus</a:t>
            </a:r>
          </a:p>
          <a:p>
            <a:r>
              <a:rPr lang="en-US" dirty="0" smtClean="0"/>
              <a:t>Stress </a:t>
            </a:r>
            <a:r>
              <a:rPr lang="en-US" dirty="0"/>
              <a:t>DESY activities – general bit at start.</a:t>
            </a:r>
          </a:p>
          <a:p>
            <a:r>
              <a:rPr lang="en-US" dirty="0"/>
              <a:t>Other areas? E.g. CFEL applications, spinoff (e.g. medical)</a:t>
            </a:r>
          </a:p>
          <a:p>
            <a:r>
              <a:rPr lang="en-US" dirty="0"/>
              <a:t>Light sources</a:t>
            </a:r>
          </a:p>
          <a:p>
            <a:r>
              <a:rPr lang="en-US" dirty="0"/>
              <a:t>Why DESY</a:t>
            </a:r>
            <a:r>
              <a:rPr lang="en-US" baseline="0" dirty="0"/>
              <a:t> contributing to this? – Unique requirements?</a:t>
            </a:r>
          </a:p>
          <a:p>
            <a:r>
              <a:rPr lang="en-US" baseline="0" dirty="0"/>
              <a:t>Challenges and opportunities.</a:t>
            </a:r>
          </a:p>
          <a:p>
            <a:r>
              <a:rPr lang="en-US" baseline="0" dirty="0"/>
              <a:t>In turn, advances in accel tech and new experiments</a:t>
            </a:r>
          </a:p>
          <a:p>
            <a:r>
              <a:rPr lang="en-US" baseline="0" dirty="0"/>
              <a:t>POSS MOVE ASIC STUFF TO FRONT? LIST OF STUFF WE DO?</a:t>
            </a:r>
          </a:p>
          <a:p>
            <a:r>
              <a:rPr lang="en-US" baseline="0" dirty="0"/>
              <a:t>CMS or ATLAS strips? Picture?</a:t>
            </a:r>
          </a:p>
          <a:p>
            <a:r>
              <a:rPr lang="en-US" baseline="0" dirty="0"/>
              <a:t>Requirements…</a:t>
            </a:r>
          </a:p>
          <a:p>
            <a:r>
              <a:rPr lang="en-US" baseline="0" dirty="0"/>
              <a:t>FLASH – Gotthard strips</a:t>
            </a:r>
          </a:p>
          <a:p>
            <a:r>
              <a:rPr lang="en-US" baseline="0" dirty="0"/>
              <a:t>DELETED challenges section - avoid repetition. But what is the message? Next slide illustrative examples.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B5255-5329-45F9-87F3-A2F9FB4734DF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52951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Expand </a:t>
            </a:r>
            <a:r>
              <a:rPr lang="en-US" dirty="0" err="1" smtClean="0"/>
              <a:t>testbeam</a:t>
            </a:r>
            <a:endParaRPr lang="en-US" dirty="0" smtClean="0"/>
          </a:p>
          <a:p>
            <a:r>
              <a:rPr lang="en-US" dirty="0" smtClean="0"/>
              <a:t>OUTLOOK</a:t>
            </a:r>
            <a:r>
              <a:rPr lang="en-US" baseline="0" dirty="0" smtClean="0"/>
              <a:t> AND CONCLUSIONS – Two slides…</a:t>
            </a:r>
          </a:p>
          <a:p>
            <a:r>
              <a:rPr lang="en-US" baseline="0" dirty="0" smtClean="0"/>
              <a:t>Summary - </a:t>
            </a:r>
            <a:r>
              <a:rPr lang="en-US" baseline="0" dirty="0" err="1" smtClean="0"/>
              <a:t>subbullets</a:t>
            </a:r>
            <a:endParaRPr lang="en-US" dirty="0" smtClean="0"/>
          </a:p>
          <a:p>
            <a:r>
              <a:rPr lang="en-US" dirty="0" smtClean="0"/>
              <a:t>List </a:t>
            </a:r>
            <a:r>
              <a:rPr lang="en-US" dirty="0"/>
              <a:t>achievements</a:t>
            </a:r>
          </a:p>
          <a:p>
            <a:r>
              <a:rPr lang="en-US" dirty="0"/>
              <a:t>5-10 years</a:t>
            </a:r>
          </a:p>
          <a:p>
            <a:r>
              <a:rPr lang="en-US" dirty="0"/>
              <a:t>2/3 current, 1/3</a:t>
            </a:r>
            <a:r>
              <a:rPr lang="en-US" baseline="0" dirty="0"/>
              <a:t> future?</a:t>
            </a:r>
          </a:p>
          <a:p>
            <a:r>
              <a:rPr lang="en-US" baseline="0" dirty="0"/>
              <a:t>Achievements – but this is mostly present</a:t>
            </a:r>
          </a:p>
          <a:p>
            <a:r>
              <a:rPr lang="en-US" baseline="0" dirty="0"/>
              <a:t>Sensor and ASIC R&amp;D</a:t>
            </a:r>
          </a:p>
          <a:p>
            <a:r>
              <a:rPr lang="en-US" baseline="0" dirty="0"/>
              <a:t>Established ASIC design groups – how to compare with future?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B5255-5329-45F9-87F3-A2F9FB4734DF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463708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Remove this point –</a:t>
            </a:r>
            <a:r>
              <a:rPr lang="en-US" baseline="0" dirty="0"/>
              <a:t> covered elsewhere. Relocate radiation damage later.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B5255-5329-45F9-87F3-A2F9FB4734DF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086947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Maybe not good at covering all bases?</a:t>
            </a:r>
          </a:p>
          <a:p>
            <a:r>
              <a:rPr lang="en-US" dirty="0"/>
              <a:t>500 </a:t>
            </a:r>
            <a:r>
              <a:rPr lang="en-US" dirty="0" err="1"/>
              <a:t>pSv</a:t>
            </a:r>
            <a:r>
              <a:rPr lang="en-US" dirty="0"/>
              <a:t> cm^2 – </a:t>
            </a:r>
            <a:r>
              <a:rPr lang="en-US" dirty="0" err="1"/>
              <a:t>ish</a:t>
            </a:r>
            <a:r>
              <a:rPr lang="en-US" dirty="0"/>
              <a:t> for neutrons</a:t>
            </a:r>
          </a:p>
          <a:p>
            <a:r>
              <a:rPr lang="en-US" dirty="0"/>
              <a:t>So,</a:t>
            </a:r>
            <a:r>
              <a:rPr lang="en-US" baseline="0" dirty="0"/>
              <a:t> for 1e15 </a:t>
            </a:r>
            <a:r>
              <a:rPr lang="en-US" baseline="0" dirty="0" err="1"/>
              <a:t>neq</a:t>
            </a:r>
            <a:r>
              <a:rPr lang="en-US" baseline="0" dirty="0"/>
              <a:t>/cm^2, this is about 500,000 </a:t>
            </a:r>
            <a:r>
              <a:rPr lang="en-US" baseline="0" dirty="0" err="1"/>
              <a:t>Sv</a:t>
            </a:r>
            <a:r>
              <a:rPr lang="en-US" baseline="0" dirty="0"/>
              <a:t> – assume 500 </a:t>
            </a:r>
            <a:r>
              <a:rPr lang="en-US" baseline="0" dirty="0" err="1"/>
              <a:t>kGy</a:t>
            </a:r>
            <a:r>
              <a:rPr lang="en-US" baseline="0" dirty="0"/>
              <a:t> – so 5 </a:t>
            </a:r>
            <a:r>
              <a:rPr lang="en-US" baseline="0" dirty="0" err="1"/>
              <a:t>MGy</a:t>
            </a:r>
            <a:r>
              <a:rPr lang="en-US" baseline="0" dirty="0"/>
              <a:t> for 1e16. Factor of 100 higher </a:t>
            </a:r>
            <a:r>
              <a:rPr lang="en-US" baseline="0" dirty="0" err="1"/>
              <a:t>ionising</a:t>
            </a:r>
            <a:r>
              <a:rPr lang="en-US" baseline="0" dirty="0"/>
              <a:t> dose here compared to particle physics.</a:t>
            </a:r>
          </a:p>
          <a:p>
            <a:r>
              <a:rPr lang="en-US" baseline="0" dirty="0"/>
              <a:t>Unsure about this setup – on the one hand, want to cover all bases, and good to include. On the other hand, time issue, and limited content…</a:t>
            </a:r>
          </a:p>
          <a:p>
            <a:r>
              <a:rPr lang="en-US" baseline="0" dirty="0"/>
              <a:t>Can I say about more generic challenges?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B5255-5329-45F9-87F3-A2F9FB4734DF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722149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Data rate – mention for LHC – 10G</a:t>
            </a:r>
          </a:p>
          <a:p>
            <a:r>
              <a:rPr lang="en-US" dirty="0" smtClean="0"/>
              <a:t>To </a:t>
            </a:r>
            <a:r>
              <a:rPr lang="en-US" dirty="0"/>
              <a:t>meet requirements of new experiments, both customize sensors and </a:t>
            </a:r>
            <a:r>
              <a:rPr lang="en-US" dirty="0" err="1"/>
              <a:t>asic</a:t>
            </a:r>
            <a:r>
              <a:rPr lang="en-US" dirty="0"/>
              <a:t> to meet specific requirements</a:t>
            </a:r>
          </a:p>
          <a:p>
            <a:r>
              <a:rPr lang="en-US" dirty="0"/>
              <a:t>XFEL – Common feature of FEL dynamic range. Unique feature is bunch train structure of </a:t>
            </a:r>
          </a:p>
          <a:p>
            <a:r>
              <a:rPr lang="en-US" dirty="0"/>
              <a:t>Improvements in </a:t>
            </a:r>
            <a:r>
              <a:rPr lang="en-US" dirty="0" err="1"/>
              <a:t>acc</a:t>
            </a:r>
            <a:r>
              <a:rPr lang="en-US" dirty="0"/>
              <a:t> </a:t>
            </a:r>
            <a:r>
              <a:rPr lang="en-US" dirty="0" err="1"/>
              <a:t>technolog</a:t>
            </a:r>
            <a:r>
              <a:rPr lang="en-US" dirty="0"/>
              <a:t> – generic challenges such as speed, segmentation, etc. Key message?</a:t>
            </a:r>
          </a:p>
          <a:p>
            <a:r>
              <a:rPr lang="en-US" dirty="0"/>
              <a:t>Extremely large dynamic range, burst imaging at 4.5 MHz, large dose</a:t>
            </a:r>
          </a:p>
          <a:p>
            <a:r>
              <a:rPr lang="en-US" dirty="0"/>
              <a:t>Challenges – both customization and generic (speed, rad hardness)</a:t>
            </a:r>
          </a:p>
          <a:p>
            <a:r>
              <a:rPr lang="en-US" dirty="0"/>
              <a:t>4.5 MHz – no trigger</a:t>
            </a:r>
          </a:p>
          <a:p>
            <a:r>
              <a:rPr lang="en-US" dirty="0"/>
              <a:t>Need facts and figures</a:t>
            </a:r>
          </a:p>
          <a:p>
            <a:r>
              <a:rPr lang="en-US" dirty="0"/>
              <a:t>Intense worldwide R&amp;D.</a:t>
            </a:r>
          </a:p>
          <a:p>
            <a:r>
              <a:rPr lang="en-US" dirty="0"/>
              <a:t>https://indico.desy.de/indico/event/16431/contribution/10/material/slides/0.pdf - can mention DAF perhaps?</a:t>
            </a:r>
          </a:p>
          <a:p>
            <a:r>
              <a:rPr lang="en-US" dirty="0"/>
              <a:t>Question – presentation says 5000 modules, 6 endcap disks – but looks different here?</a:t>
            </a:r>
          </a:p>
          <a:p>
            <a:r>
              <a:rPr lang="en-US" dirty="0"/>
              <a:t>5000 modules</a:t>
            </a:r>
          </a:p>
          <a:p>
            <a:r>
              <a:rPr lang="en-US" dirty="0"/>
              <a:t>All silicon tracker, higher radiation – don’t overdo systems aspect</a:t>
            </a:r>
          </a:p>
          <a:p>
            <a:r>
              <a:rPr lang="en-US" dirty="0"/>
              <a:t>What to say? Refs elsewhere? Previous stuff – speed, precision, radiation hardness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B5255-5329-45F9-87F3-A2F9FB4734DF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364020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Better transition?</a:t>
            </a:r>
            <a:r>
              <a:rPr lang="en-US" baseline="0" dirty="0" smtClean="0"/>
              <a:t> Highlights</a:t>
            </a:r>
            <a:endParaRPr lang="en-US" dirty="0" smtClean="0"/>
          </a:p>
          <a:p>
            <a:r>
              <a:rPr lang="en-US" dirty="0" smtClean="0"/>
              <a:t>Focus </a:t>
            </a:r>
            <a:r>
              <a:rPr lang="en-US" dirty="0"/>
              <a:t>on ASIC development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B5255-5329-45F9-87F3-A2F9FB4734DF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722149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Big up PETRA-II 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beamtime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B5255-5329-45F9-87F3-A2F9FB4734DF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722149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7800" indent="-177800"/>
            <a:r>
              <a:rPr lang="en-US" dirty="0" err="1" smtClean="0"/>
              <a:t>SiPM</a:t>
            </a:r>
            <a:r>
              <a:rPr lang="en-US" dirty="0" smtClean="0"/>
              <a:t> – hadron calorimetry</a:t>
            </a:r>
            <a:r>
              <a:rPr lang="en-US" baseline="0" dirty="0" smtClean="0"/>
              <a:t> but perhaps photon science? Entrance window issue. What to say? Meaningful specs</a:t>
            </a:r>
          </a:p>
          <a:p>
            <a:pPr marL="177800" indent="-177800"/>
            <a:r>
              <a:rPr lang="en-US" baseline="0" dirty="0" smtClean="0"/>
              <a:t>Seems to read out entire frame with 1-bit depth when trigger occurs (sophisticated trigger logic). 32 x 32 pixel layout, 50um pixel. 3MHz rate – 12 </a:t>
            </a:r>
            <a:r>
              <a:rPr lang="en-US" baseline="0" dirty="0" err="1" smtClean="0"/>
              <a:t>Gbit</a:t>
            </a:r>
            <a:r>
              <a:rPr lang="en-US" baseline="0" dirty="0" smtClean="0"/>
              <a:t>/chip fast link.</a:t>
            </a:r>
          </a:p>
          <a:p>
            <a:pPr marL="177800" indent="-177800"/>
            <a:r>
              <a:rPr lang="en-US" baseline="0" dirty="0" smtClean="0"/>
              <a:t>MPI design – high fill factor, compact.</a:t>
            </a:r>
            <a:endParaRPr lang="en-US" dirty="0" smtClean="0"/>
          </a:p>
          <a:p>
            <a:pPr marL="177800" indent="-177800"/>
            <a:r>
              <a:rPr lang="en-US" dirty="0" smtClean="0"/>
              <a:t>For outlook, can</a:t>
            </a:r>
            <a:r>
              <a:rPr lang="en-US" baseline="0" dirty="0" smtClean="0"/>
              <a:t> reduce these points somewhat.</a:t>
            </a:r>
            <a:endParaRPr lang="en-US" dirty="0" smtClean="0"/>
          </a:p>
          <a:p>
            <a:pPr marL="177800" indent="-177800"/>
            <a:r>
              <a:rPr lang="en-US" dirty="0" smtClean="0"/>
              <a:t>On</a:t>
            </a:r>
            <a:r>
              <a:rPr lang="en-US" baseline="0" dirty="0" smtClean="0"/>
              <a:t>-chip digitization – XFEL upgrade would still allow burst operation as presently done – would this be needed much? Also, current XFEL upgrade?</a:t>
            </a:r>
            <a:endParaRPr lang="en-US" dirty="0" smtClean="0"/>
          </a:p>
          <a:p>
            <a:pPr marL="177800" indent="-177800"/>
            <a:r>
              <a:rPr lang="en-US" dirty="0" smtClean="0"/>
              <a:t>100 kHz – explain?</a:t>
            </a:r>
            <a:r>
              <a:rPr lang="en-US" baseline="0" dirty="0" smtClean="0"/>
              <a:t> CW upgrade would</a:t>
            </a:r>
            <a:endParaRPr lang="en-US" dirty="0" smtClean="0"/>
          </a:p>
          <a:p>
            <a:pPr marL="177800" indent="-177800"/>
            <a:r>
              <a:rPr lang="en-US" dirty="0" smtClean="0"/>
              <a:t>Maybe early conversion</a:t>
            </a:r>
            <a:r>
              <a:rPr lang="en-US" baseline="0" dirty="0" smtClean="0"/>
              <a:t> to optical?</a:t>
            </a:r>
            <a:endParaRPr lang="en-US" dirty="0" smtClean="0"/>
          </a:p>
          <a:p>
            <a:pPr marL="177800" indent="-177800"/>
            <a:r>
              <a:rPr lang="en-US" dirty="0" smtClean="0"/>
              <a:t>More </a:t>
            </a:r>
            <a:r>
              <a:rPr lang="en-US" dirty="0"/>
              <a:t>broadly, working on on-chip digitization</a:t>
            </a:r>
          </a:p>
          <a:p>
            <a:pPr marL="177800" indent="-177800"/>
            <a:r>
              <a:rPr lang="en-US" dirty="0"/>
              <a:t>Want</a:t>
            </a:r>
            <a:r>
              <a:rPr lang="en-US" baseline="0" dirty="0"/>
              <a:t> to tie in with high-speed data readout</a:t>
            </a:r>
          </a:p>
          <a:p>
            <a:pPr marL="355600" lvl="1" indent="-177800"/>
            <a:r>
              <a:rPr lang="en-US" baseline="0" dirty="0"/>
              <a:t>High-speed readout card</a:t>
            </a:r>
          </a:p>
          <a:p>
            <a:pPr marL="355600" lvl="1" indent="-177800"/>
            <a:r>
              <a:rPr lang="en-US" baseline="0" dirty="0"/>
              <a:t>Pushing data off-chip at higher rates, in a format that can be handled by high-speed devices further down the chain</a:t>
            </a:r>
          </a:p>
          <a:p>
            <a:pPr marL="355600" lvl="1" indent="-177800"/>
            <a:r>
              <a:rPr lang="en-US" baseline="0" dirty="0"/>
              <a:t>More broadly…</a:t>
            </a:r>
          </a:p>
          <a:p>
            <a:pPr marL="177800" lvl="0" indent="-177800"/>
            <a:r>
              <a:rPr lang="en-US" baseline="0" dirty="0"/>
              <a:t>Why is this relevant? Digitization?</a:t>
            </a:r>
          </a:p>
          <a:p>
            <a:pPr marL="177800" lvl="0" indent="-177800"/>
            <a:r>
              <a:rPr lang="en-US" baseline="0" dirty="0"/>
              <a:t>Challenge of high-speed readout – what can we say about this? Shared components in Helmholtz? Computing issues – say that we’re aware? Issue is speed?</a:t>
            </a:r>
          </a:p>
          <a:p>
            <a:pPr marL="177800" lvl="0" indent="-177800"/>
            <a:r>
              <a:rPr lang="en-US" baseline="0" dirty="0"/>
              <a:t>Put something here – what to be said? Not so much </a:t>
            </a:r>
          </a:p>
          <a:p>
            <a:pPr marL="177800" lvl="0" indent="-177800"/>
            <a:r>
              <a:rPr lang="en-US" baseline="0" dirty="0" err="1"/>
              <a:t>SiPMs</a:t>
            </a:r>
            <a:r>
              <a:rPr lang="en-US" baseline="0" dirty="0"/>
              <a:t> – what is the application? Tracking detectors, medical… some apps such as nuclear resonant scattering (check this out)</a:t>
            </a:r>
          </a:p>
          <a:p>
            <a:pPr marL="177800" lvl="0" indent="-177800"/>
            <a:endParaRPr lang="en-US" baseline="0" dirty="0"/>
          </a:p>
          <a:p>
            <a:pPr marL="177800" lvl="0" indent="-177800"/>
            <a:r>
              <a:rPr lang="en-US" baseline="0" dirty="0"/>
              <a:t>Maybe a bit much here? What can we say on each front? Too concrete architecture?</a:t>
            </a:r>
          </a:p>
          <a:p>
            <a:pPr marL="177800" lvl="0" indent="-177800"/>
            <a:r>
              <a:rPr lang="en-US" baseline="0" dirty="0"/>
              <a:t>Can mention Helmholtz </a:t>
            </a:r>
            <a:r>
              <a:rPr lang="en-US" baseline="0" dirty="0" err="1"/>
              <a:t>uTCA</a:t>
            </a:r>
            <a:r>
              <a:rPr lang="en-US" baseline="0" dirty="0"/>
              <a:t>?</a:t>
            </a:r>
          </a:p>
          <a:p>
            <a:pPr marL="177800" lvl="0" indent="-177800"/>
            <a:r>
              <a:rPr lang="en-US" baseline="0" dirty="0"/>
              <a:t>Effort on ASIC? </a:t>
            </a:r>
          </a:p>
          <a:p>
            <a:pPr marL="177800" lvl="0" indent="-177800"/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B5255-5329-45F9-87F3-A2F9FB4734DF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722149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***IS***</a:t>
            </a:r>
            <a:r>
              <a:rPr lang="en-US" baseline="0" dirty="0" smtClean="0"/>
              <a:t> a user facility.</a:t>
            </a:r>
            <a:endParaRPr lang="en-US" dirty="0" smtClean="0"/>
          </a:p>
          <a:p>
            <a:r>
              <a:rPr lang="en-US" dirty="0" smtClean="0"/>
              <a:t>Units – graph…</a:t>
            </a:r>
          </a:p>
          <a:p>
            <a:r>
              <a:rPr lang="en-US" dirty="0" smtClean="0"/>
              <a:t>Electrons </a:t>
            </a:r>
            <a:r>
              <a:rPr lang="en-US" dirty="0"/>
              <a:t>Selectable energy up to 6 GeV</a:t>
            </a:r>
            <a:endParaRPr lang="en-US" baseline="0" dirty="0"/>
          </a:p>
          <a:p>
            <a:r>
              <a:rPr lang="en-US" baseline="0" dirty="0" err="1"/>
              <a:t>Uni</a:t>
            </a:r>
            <a:r>
              <a:rPr lang="en-US" baseline="0" dirty="0"/>
              <a:t> Hamburg people – sensor development for European XFEL</a:t>
            </a:r>
          </a:p>
          <a:p>
            <a:r>
              <a:rPr lang="en-US" baseline="0" dirty="0"/>
              <a:t>Maybe reduce?</a:t>
            </a:r>
          </a:p>
          <a:p>
            <a:r>
              <a:rPr lang="en-US" baseline="0" dirty="0"/>
              <a:t>MORE EMPHASIS ON LORENZ ANGLE (NEEDS TESTBEAM)</a:t>
            </a:r>
          </a:p>
          <a:p>
            <a:r>
              <a:rPr lang="en-US" baseline="0" dirty="0" err="1"/>
              <a:t>Reorganise</a:t>
            </a:r>
            <a:r>
              <a:rPr lang="en-US" baseline="0" dirty="0" smtClean="0"/>
              <a:t>…</a:t>
            </a:r>
          </a:p>
          <a:p>
            <a:r>
              <a:rPr lang="en-US" baseline="0" dirty="0" smtClean="0"/>
              <a:t>N-in-p strip detectors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B5255-5329-45F9-87F3-A2F9FB4734DF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74510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Lorentz Angle measurement:</a:t>
            </a:r>
          </a:p>
          <a:p>
            <a:pPr lvl="1"/>
            <a:r>
              <a:rPr lang="en-US" dirty="0"/>
              <a:t>2D Scan (particle incidence angle / magnetic field)</a:t>
            </a:r>
          </a:p>
          <a:p>
            <a:pPr lvl="1"/>
            <a:r>
              <a:rPr lang="en-US" dirty="0"/>
              <a:t>Extract the angle shift yielding the minimum </a:t>
            </a:r>
            <a:br>
              <a:rPr lang="en-US" dirty="0"/>
            </a:br>
            <a:r>
              <a:rPr lang="en-US" dirty="0"/>
              <a:t>cluster size for a certain magnetic field</a:t>
            </a:r>
          </a:p>
          <a:p>
            <a:pPr lvl="1"/>
            <a:r>
              <a:rPr lang="en-US" dirty="0"/>
              <a:t>KEY POINT – THIS NEEDS TESTBEAM FEATURES – TRUE HIGH-ENERGY</a:t>
            </a:r>
            <a:r>
              <a:rPr lang="en-US" baseline="0" dirty="0"/>
              <a:t> PARTICLES, TELESCOPE AND MAGNETIC FIELD</a:t>
            </a:r>
          </a:p>
          <a:p>
            <a:pPr lvl="1"/>
            <a:endParaRPr lang="en-US" baseline="0" dirty="0"/>
          </a:p>
          <a:p>
            <a:pPr lvl="1"/>
            <a:r>
              <a:rPr lang="en-US" baseline="0" dirty="0"/>
              <a:t>WORK IN STUFF ON RAD DAMAGE FOR AGIPD</a:t>
            </a:r>
          </a:p>
          <a:p>
            <a:pPr lvl="1"/>
            <a:r>
              <a:rPr lang="en-US" dirty="0"/>
              <a:t>http://bib-pubdb1.desy.de/record/317686 </a:t>
            </a:r>
          </a:p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B5255-5329-45F9-87F3-A2F9FB4734DF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533272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Lorentz Angle measurement:</a:t>
            </a:r>
          </a:p>
          <a:p>
            <a:pPr lvl="1"/>
            <a:r>
              <a:rPr lang="en-US" dirty="0"/>
              <a:t>2D Scan (particle incidence angle / magnetic field)</a:t>
            </a:r>
          </a:p>
          <a:p>
            <a:pPr lvl="1"/>
            <a:r>
              <a:rPr lang="en-US" dirty="0"/>
              <a:t>Extract the angle shift yielding the minimum </a:t>
            </a:r>
            <a:br>
              <a:rPr lang="en-US" dirty="0"/>
            </a:br>
            <a:r>
              <a:rPr lang="en-US" dirty="0"/>
              <a:t>cluster size for a certain magnetic field</a:t>
            </a:r>
          </a:p>
          <a:p>
            <a:pPr lvl="1"/>
            <a:r>
              <a:rPr lang="en-US" dirty="0"/>
              <a:t>KEY POINT – THIS NEEDS TESTBEAM FEATURES – TRUE HIGH-ENERGY</a:t>
            </a:r>
            <a:r>
              <a:rPr lang="en-US" baseline="0" dirty="0"/>
              <a:t> PARTICLES, TELESCOPE AND MAGNETIC FIELD</a:t>
            </a:r>
          </a:p>
          <a:p>
            <a:pPr lvl="1"/>
            <a:endParaRPr lang="en-US" baseline="0" dirty="0"/>
          </a:p>
          <a:p>
            <a:pPr lvl="1"/>
            <a:r>
              <a:rPr lang="en-US" baseline="0" dirty="0"/>
              <a:t>WORK IN STUFF ON RAD DAMAGE FOR AGIPD</a:t>
            </a:r>
          </a:p>
          <a:p>
            <a:pPr lvl="1"/>
            <a:r>
              <a:rPr lang="en-US" dirty="0"/>
              <a:t>http://bib-pubdb1.desy.de/record/317686 </a:t>
            </a:r>
          </a:p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B5255-5329-45F9-87F3-A2F9FB4734DF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533272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Reference to Doris</a:t>
            </a:r>
            <a:r>
              <a:rPr lang="en-US" baseline="0" dirty="0" smtClean="0"/>
              <a:t> – expanding </a:t>
            </a:r>
            <a:r>
              <a:rPr lang="en-US" baseline="0" dirty="0" err="1" smtClean="0"/>
              <a:t>testbeam</a:t>
            </a:r>
            <a:r>
              <a:rPr lang="en-US" baseline="0" dirty="0" smtClean="0"/>
              <a:t> facilities</a:t>
            </a:r>
            <a:endParaRPr lang="en-US" dirty="0" smtClean="0"/>
          </a:p>
          <a:p>
            <a:r>
              <a:rPr lang="en-US" dirty="0" smtClean="0"/>
              <a:t>What to say about sensors? Need to decide – less</a:t>
            </a:r>
            <a:r>
              <a:rPr lang="en-US" baseline="0" dirty="0" smtClean="0"/>
              <a:t> specific – rad hardness, mention new techs.</a:t>
            </a:r>
          </a:p>
          <a:p>
            <a:r>
              <a:rPr lang="en-US" baseline="0" dirty="0" smtClean="0"/>
              <a:t>Sensors – continued use of standard silicon. What to say about sensors? Strong collaborators?</a:t>
            </a:r>
            <a:endParaRPr lang="en-US" dirty="0" smtClean="0"/>
          </a:p>
          <a:p>
            <a:r>
              <a:rPr lang="en-US" dirty="0" smtClean="0"/>
              <a:t>- Range of operation – soft and hard X-rays… emphasize diversity of sensor requirements…</a:t>
            </a:r>
          </a:p>
          <a:p>
            <a:r>
              <a:rPr lang="en-US" dirty="0" smtClean="0"/>
              <a:t>Expand </a:t>
            </a:r>
            <a:r>
              <a:rPr lang="en-US" dirty="0" err="1" smtClean="0"/>
              <a:t>testbeam</a:t>
            </a:r>
            <a:endParaRPr lang="en-US" dirty="0" smtClean="0"/>
          </a:p>
          <a:p>
            <a:r>
              <a:rPr lang="en-US" dirty="0" smtClean="0"/>
              <a:t>OUTLOOK</a:t>
            </a:r>
            <a:r>
              <a:rPr lang="en-US" baseline="0" dirty="0" smtClean="0"/>
              <a:t> AND CONCLUSIONS – Two slides…</a:t>
            </a:r>
          </a:p>
          <a:p>
            <a:r>
              <a:rPr lang="en-US" baseline="0" dirty="0" smtClean="0"/>
              <a:t>Summary - </a:t>
            </a:r>
            <a:r>
              <a:rPr lang="en-US" baseline="0" dirty="0" err="1" smtClean="0"/>
              <a:t>subbullets</a:t>
            </a:r>
            <a:endParaRPr lang="en-US" dirty="0" smtClean="0"/>
          </a:p>
          <a:p>
            <a:r>
              <a:rPr lang="en-US" dirty="0" smtClean="0"/>
              <a:t>List </a:t>
            </a:r>
            <a:r>
              <a:rPr lang="en-US" dirty="0"/>
              <a:t>achievements</a:t>
            </a:r>
          </a:p>
          <a:p>
            <a:r>
              <a:rPr lang="en-US" dirty="0"/>
              <a:t>5-10 years</a:t>
            </a:r>
          </a:p>
          <a:p>
            <a:r>
              <a:rPr lang="en-US" dirty="0"/>
              <a:t>2/3 current, 1/3</a:t>
            </a:r>
            <a:r>
              <a:rPr lang="en-US" baseline="0" dirty="0"/>
              <a:t> future?</a:t>
            </a:r>
          </a:p>
          <a:p>
            <a:r>
              <a:rPr lang="en-US" baseline="0" dirty="0"/>
              <a:t>Achievements – but this is mostly present</a:t>
            </a:r>
          </a:p>
          <a:p>
            <a:r>
              <a:rPr lang="en-US" baseline="0" dirty="0"/>
              <a:t>Sensor and ASIC R&amp;D</a:t>
            </a:r>
          </a:p>
          <a:p>
            <a:r>
              <a:rPr lang="en-US" baseline="0" dirty="0"/>
              <a:t>Established ASIC design groups – how to compare with future?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B5255-5329-45F9-87F3-A2F9FB4734DF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463708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microsoft.com/office/2007/relationships/hdphoto" Target="../media/hdphoto1.wdp"/><Relationship Id="rId7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emf"/><Relationship Id="rId5" Type="http://schemas.microsoft.com/office/2007/relationships/hdphoto" Target="../media/hdphoto2.wdp"/><Relationship Id="rId10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9_Title (with Pictu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2000"/>
                    </a14:imgEffect>
                    <a14:imgEffect>
                      <a14:brightnessContrast bright="-18000" contrast="1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333" t="11207" r="9351" b="79377"/>
          <a:stretch/>
        </p:blipFill>
        <p:spPr>
          <a:xfrm>
            <a:off x="1216" y="-6246"/>
            <a:ext cx="12185748" cy="3363237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7608168" y="0"/>
            <a:ext cx="4583832" cy="3356992"/>
          </a:xfrm>
          <a:prstGeom prst="rect">
            <a:avLst/>
          </a:prstGeom>
          <a:gradFill>
            <a:gsLst>
              <a:gs pos="0">
                <a:schemeClr val="tx1">
                  <a:lumMod val="85000"/>
                  <a:lumOff val="15000"/>
                </a:schemeClr>
              </a:gs>
              <a:gs pos="35000">
                <a:schemeClr val="tx1">
                  <a:lumMod val="75000"/>
                  <a:lumOff val="25000"/>
                </a:schemeClr>
              </a:gs>
              <a:gs pos="100000">
                <a:schemeClr val="tx1"/>
              </a:gs>
            </a:gsLst>
            <a:lin ang="5400000" scaled="0"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dirty="0" err="1" smtClean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7988" y="349612"/>
            <a:ext cx="11376025" cy="1099777"/>
          </a:xfrm>
        </p:spPr>
        <p:txBody>
          <a:bodyPr anchor="t"/>
          <a:lstStyle>
            <a:lvl1pPr algn="l">
              <a:lnSpc>
                <a:spcPct val="100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de-DE" noProof="0" smtClean="0"/>
              <a:t>Titelmasterformat durch Klicken bearbeiten</a:t>
            </a:r>
            <a:endParaRPr lang="en-US" noProof="0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7600"/>
                    </a14:imgEffect>
                    <a14:imgEffect>
                      <a14:saturation sat="240000"/>
                    </a14:imgEffect>
                    <a14:imgEffect>
                      <a14:brightnessContrast bright="36000" contrast="6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279" t="-735" r="5195" b="735"/>
          <a:stretch/>
        </p:blipFill>
        <p:spPr>
          <a:xfrm>
            <a:off x="7859486" y="1978714"/>
            <a:ext cx="3624943" cy="137827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07986" y="3573016"/>
            <a:ext cx="11376025" cy="1296144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z="1600" b="0" smtClean="0"/>
              <a:t>Helmholtz </a:t>
            </a:r>
            <a:r>
              <a:rPr lang="de-DE" sz="1600" b="0" dirty="0" err="1" smtClean="0"/>
              <a:t>program</a:t>
            </a:r>
            <a:r>
              <a:rPr lang="de-DE" sz="1600" b="0" dirty="0" smtClean="0"/>
              <a:t>: &lt;p</a:t>
            </a:r>
            <a:r>
              <a:rPr lang="en-GB" sz="1600" b="0" dirty="0" err="1" smtClean="0"/>
              <a:t>rogram</a:t>
            </a:r>
            <a:r>
              <a:rPr lang="en-GB" sz="1600" b="0" dirty="0" smtClean="0"/>
              <a:t> name&gt; (XXX)</a:t>
            </a:r>
          </a:p>
          <a:p>
            <a:r>
              <a:rPr lang="en-GB" sz="1600" b="0" dirty="0" err="1" smtClean="0"/>
              <a:t>PoF</a:t>
            </a:r>
            <a:r>
              <a:rPr lang="en-GB" sz="1600" b="0" dirty="0" smtClean="0"/>
              <a:t> III Topic: &lt;topic&gt; OR </a:t>
            </a:r>
            <a:r>
              <a:rPr lang="de-DE" sz="1600" b="0" dirty="0" err="1" smtClean="0"/>
              <a:t>PoF</a:t>
            </a:r>
            <a:r>
              <a:rPr lang="de-DE" sz="1600" b="0" dirty="0" smtClean="0"/>
              <a:t> III </a:t>
            </a:r>
            <a:r>
              <a:rPr lang="de-DE" sz="1600" b="0" dirty="0" err="1" smtClean="0"/>
              <a:t>research</a:t>
            </a:r>
            <a:r>
              <a:rPr lang="de-DE" sz="1600" b="0" dirty="0" smtClean="0"/>
              <a:t> </a:t>
            </a:r>
            <a:r>
              <a:rPr lang="de-DE" sz="1600" b="0" dirty="0" err="1" smtClean="0"/>
              <a:t>theme</a:t>
            </a:r>
            <a:r>
              <a:rPr lang="de-DE" sz="1600" b="0" dirty="0" smtClean="0"/>
              <a:t>: &lt;</a:t>
            </a:r>
            <a:r>
              <a:rPr lang="de-DE" sz="1600" b="0" dirty="0" err="1" smtClean="0"/>
              <a:t>research</a:t>
            </a:r>
            <a:r>
              <a:rPr lang="de-DE" sz="1600" b="0" dirty="0" smtClean="0"/>
              <a:t> </a:t>
            </a:r>
            <a:r>
              <a:rPr lang="de-DE" sz="1600" b="0" dirty="0" err="1" smtClean="0"/>
              <a:t>theme</a:t>
            </a:r>
            <a:r>
              <a:rPr lang="de-DE" sz="1600" b="0" dirty="0" smtClean="0"/>
              <a:t>&gt; </a:t>
            </a:r>
            <a:endParaRPr lang="en-GB" sz="1600" b="0" dirty="0" smtClean="0"/>
          </a:p>
          <a:p>
            <a:r>
              <a:rPr lang="de-DE" sz="1600" b="0" dirty="0" smtClean="0"/>
              <a:t>DESY Research Unit: </a:t>
            </a:r>
            <a:r>
              <a:rPr lang="en-GB" sz="1600" b="0" dirty="0" smtClean="0"/>
              <a:t>&lt;research unit&gt;</a:t>
            </a:r>
            <a:endParaRPr lang="en-GB" sz="1600" b="0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0"/>
          </p:nvPr>
        </p:nvSpPr>
        <p:spPr>
          <a:xfrm>
            <a:off x="414464" y="4937942"/>
            <a:ext cx="11369548" cy="700373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400"/>
            </a:lvl1pPr>
          </a:lstStyle>
          <a:p>
            <a:pPr lvl="0"/>
            <a:r>
              <a:rPr lang="de-DE" noProof="0" dirty="0" smtClean="0"/>
              <a:t>Textmasterformat bearbeiten</a:t>
            </a:r>
          </a:p>
        </p:txBody>
      </p:sp>
      <p:pic>
        <p:nvPicPr>
          <p:cNvPr id="13" name="Grafik 12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3032" y="5669579"/>
            <a:ext cx="793750" cy="794719"/>
          </a:xfrm>
          <a:prstGeom prst="rect">
            <a:avLst/>
          </a:prstGeom>
        </p:spPr>
      </p:pic>
      <p:sp>
        <p:nvSpPr>
          <p:cNvPr id="15" name="Untertitel 2"/>
          <p:cNvSpPr txBox="1">
            <a:spLocks/>
          </p:cNvSpPr>
          <p:nvPr userDrawn="1"/>
        </p:nvSpPr>
        <p:spPr>
          <a:xfrm>
            <a:off x="407987" y="3501008"/>
            <a:ext cx="11376025" cy="152578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tabLst>
                <a:tab pos="266700" algn="l"/>
              </a:tabLst>
              <a:defRPr sz="18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600" b="0" dirty="0"/>
          </a:p>
        </p:txBody>
      </p:sp>
      <p:pic>
        <p:nvPicPr>
          <p:cNvPr id="17" name="Picture 2" descr="https://www.helmholtz.de/fileadmin/user_upload/04_mediathek/Logos_2017/2017_H_Logo_RGB_untereinander_EN.png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6" y="5533346"/>
            <a:ext cx="3528392" cy="1067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2384" y="5697182"/>
            <a:ext cx="1067253" cy="76179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3" t="3615" r="20862" b="2028"/>
          <a:stretch/>
        </p:blipFill>
        <p:spPr>
          <a:xfrm>
            <a:off x="9855502" y="31428"/>
            <a:ext cx="2331462" cy="1947285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 userDrawn="1"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58" t="7742" r="3047" b="20516"/>
          <a:stretch/>
        </p:blipFill>
        <p:spPr bwMode="auto">
          <a:xfrm>
            <a:off x="7620508" y="0"/>
            <a:ext cx="2291916" cy="1985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97610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Picture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smtClean="0"/>
              <a:t>Titelmasterformat durch Klicken bearbeiten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smtClean="0"/>
              <a:t>Presentation Title | Firstname Lastname  |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 smtClean="0"/>
              <a:t>Textmasterformat bearbeiten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8" y="1406427"/>
            <a:ext cx="7524750" cy="2454374"/>
          </a:xfrm>
        </p:spPr>
        <p:txBody>
          <a:bodyPr/>
          <a:lstStyle/>
          <a:p>
            <a:pPr lvl="0"/>
            <a:r>
              <a:rPr lang="de-DE" noProof="0" smtClean="0"/>
              <a:t>Textmasterformat bearbeiten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8" y="3963533"/>
            <a:ext cx="7524750" cy="2454374"/>
          </a:xfrm>
        </p:spPr>
        <p:txBody>
          <a:bodyPr/>
          <a:lstStyle/>
          <a:p>
            <a:pPr lvl="0"/>
            <a:r>
              <a:rPr lang="de-DE" noProof="0" smtClean="0"/>
              <a:t>Textmasterformat bearbeiten</a:t>
            </a:r>
          </a:p>
        </p:txBody>
      </p:sp>
      <p:sp>
        <p:nvSpPr>
          <p:cNvPr id="10" name="Bildplatzhalter 6"/>
          <p:cNvSpPr>
            <a:spLocks noGrp="1"/>
          </p:cNvSpPr>
          <p:nvPr>
            <p:ph type="pic" sz="quarter" idx="14"/>
          </p:nvPr>
        </p:nvSpPr>
        <p:spPr>
          <a:xfrm>
            <a:off x="8075611" y="1449389"/>
            <a:ext cx="3708401" cy="241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 smtClean="0"/>
              <a:t>Bild durch Klicken auf Symbol hinzufügen</a:t>
            </a:r>
            <a:endParaRPr lang="en-US" noProof="0"/>
          </a:p>
        </p:txBody>
      </p:sp>
      <p:sp>
        <p:nvSpPr>
          <p:cNvPr id="11" name="Bildplatzhalter 6"/>
          <p:cNvSpPr>
            <a:spLocks noGrp="1"/>
          </p:cNvSpPr>
          <p:nvPr>
            <p:ph type="pic" sz="quarter" idx="17"/>
          </p:nvPr>
        </p:nvSpPr>
        <p:spPr>
          <a:xfrm>
            <a:off x="8075612" y="4005263"/>
            <a:ext cx="3708401" cy="2412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 smtClean="0"/>
              <a:t>Bild durch Klicken auf Symbol hinzufügen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408499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smtClean="0"/>
              <a:t>Titelmasterformat durch Klicken bearbeiten</a:t>
            </a:r>
            <a:endParaRPr lang="en-U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11424" y="6565566"/>
            <a:ext cx="9289032" cy="165431"/>
          </a:xfrm>
        </p:spPr>
        <p:txBody>
          <a:bodyPr/>
          <a:lstStyle/>
          <a:p>
            <a:r>
              <a:rPr lang="en-GB" noProof="0" smtClean="0"/>
              <a:t>Presentation Title | Firstname Lastname  |</a:t>
            </a:r>
            <a:endParaRPr lang="en-US" noProof="0" dirty="0"/>
          </a:p>
        </p:txBody>
      </p:sp>
      <p:sp>
        <p:nvSpPr>
          <p:cNvPr id="6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6599514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1.emf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07988" y="349611"/>
            <a:ext cx="11376024" cy="45109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7" y="1406427"/>
            <a:ext cx="11376025" cy="501024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1424" y="6556139"/>
            <a:ext cx="9289032" cy="16543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GB" noProof="0" smtClean="0"/>
              <a:t>Presentation Title | Firstname Lastname  |</a:t>
            </a:r>
            <a:endParaRPr lang="en-US" noProof="0" dirty="0"/>
          </a:p>
        </p:txBody>
      </p:sp>
      <p:sp>
        <p:nvSpPr>
          <p:cNvPr id="14" name="Textfeld 13"/>
          <p:cNvSpPr txBox="1"/>
          <p:nvPr/>
        </p:nvSpPr>
        <p:spPr>
          <a:xfrm>
            <a:off x="10848528" y="6570806"/>
            <a:ext cx="935485" cy="18684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US" sz="900" b="1" noProof="0" dirty="0"/>
              <a:t>Page </a:t>
            </a:r>
            <a:fld id="{0427E4B2-AC28-443E-BE04-5CD55098A90B}" type="slidenum">
              <a:rPr lang="en-US" sz="900" b="1" noProof="0" smtClean="0"/>
              <a:pPr algn="r"/>
              <a:t>‹#›</a:t>
            </a:fld>
            <a:endParaRPr lang="en-US" sz="900" b="1" noProof="0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xmlns="" id="{D4CD88DD-DBFC-4A36-8842-5A071EC0CA3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917" y="6579454"/>
            <a:ext cx="419951" cy="126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0496" y="6538054"/>
            <a:ext cx="591254" cy="20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060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78" r:id="rId2"/>
    <p:sldLayoutId id="2147483680" r:id="rId3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tabLst>
          <a:tab pos="266700" algn="l"/>
        </a:tabLst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542925" indent="-276225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09625" indent="-2667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76325" indent="-2667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43025" indent="-2667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913" userDrawn="1">
          <p15:clr>
            <a:srgbClr val="F26B43"/>
          </p15:clr>
        </p15:guide>
        <p15:guide id="2" pos="3885" userDrawn="1">
          <p15:clr>
            <a:srgbClr val="F26B43"/>
          </p15:clr>
        </p15:guide>
        <p15:guide id="3" pos="3795" userDrawn="1">
          <p15:clr>
            <a:srgbClr val="F26B43"/>
          </p15:clr>
        </p15:guide>
        <p15:guide id="4" pos="7423" userDrawn="1">
          <p15:clr>
            <a:srgbClr val="F26B43"/>
          </p15:clr>
        </p15:guide>
        <p15:guide id="5" pos="257" userDrawn="1">
          <p15:clr>
            <a:srgbClr val="F26B43"/>
          </p15:clr>
        </p15:guide>
        <p15:guide id="6" orient="horz" pos="4042" userDrawn="1">
          <p15:clr>
            <a:srgbClr val="F26B43"/>
          </p15:clr>
        </p15:guide>
        <p15:guide id="7" orient="horz" pos="2432" userDrawn="1">
          <p15:clr>
            <a:srgbClr val="F26B43"/>
          </p15:clr>
        </p15:guide>
        <p15:guide id="8" orient="horz" pos="2523" userDrawn="1">
          <p15:clr>
            <a:srgbClr val="F26B43"/>
          </p15:clr>
        </p15:guide>
        <p15:guide id="9" pos="2593" userDrawn="1">
          <p15:clr>
            <a:srgbClr val="F26B43"/>
          </p15:clr>
        </p15:guide>
        <p15:guide id="10" pos="2683" userDrawn="1">
          <p15:clr>
            <a:srgbClr val="F26B43"/>
          </p15:clr>
        </p15:guide>
        <p15:guide id="11" pos="4997" userDrawn="1">
          <p15:clr>
            <a:srgbClr val="F26B43"/>
          </p15:clr>
        </p15:guide>
        <p15:guide id="12" pos="508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7.jpeg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6.jpeg"/><Relationship Id="rId5" Type="http://schemas.openxmlformats.org/officeDocument/2006/relationships/image" Target="../media/image35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ASICs and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Sensors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>
            <a:lvl1pPr marL="0" indent="0" algn="l">
              <a:buNone/>
              <a:defRPr sz="1800" b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b="0" dirty="0" smtClean="0">
                <a:solidFill>
                  <a:schemeClr val="tx1"/>
                </a:solidFill>
              </a:rPr>
              <a:t>Helmholtz </a:t>
            </a:r>
            <a:r>
              <a:rPr lang="de-DE" b="0" dirty="0" err="1">
                <a:solidFill>
                  <a:schemeClr val="tx1"/>
                </a:solidFill>
              </a:rPr>
              <a:t>P</a:t>
            </a:r>
            <a:r>
              <a:rPr lang="de-DE" b="0" dirty="0" err="1" smtClean="0">
                <a:solidFill>
                  <a:schemeClr val="tx1"/>
                </a:solidFill>
              </a:rPr>
              <a:t>rogram</a:t>
            </a:r>
            <a:r>
              <a:rPr lang="de-DE" b="0" smtClean="0">
                <a:solidFill>
                  <a:schemeClr val="tx1"/>
                </a:solidFill>
              </a:rPr>
              <a:t>: </a:t>
            </a:r>
            <a:r>
              <a:rPr lang="en-US" b="0" smtClean="0">
                <a:solidFill>
                  <a:schemeClr val="tx1"/>
                </a:solidFill>
              </a:rPr>
              <a:t>Matter and Technologies</a:t>
            </a:r>
            <a:endParaRPr lang="en-GB" b="0" dirty="0" smtClean="0">
              <a:solidFill>
                <a:schemeClr val="tx1"/>
              </a:solidFill>
            </a:endParaRPr>
          </a:p>
          <a:p>
            <a:r>
              <a:rPr lang="en-GB" b="0" dirty="0" err="1" smtClean="0">
                <a:solidFill>
                  <a:schemeClr val="tx1"/>
                </a:solidFill>
              </a:rPr>
              <a:t>PoF</a:t>
            </a:r>
            <a:r>
              <a:rPr lang="en-GB" b="0" dirty="0" smtClean="0">
                <a:solidFill>
                  <a:schemeClr val="tx1"/>
                </a:solidFill>
              </a:rPr>
              <a:t> III Topic</a:t>
            </a:r>
            <a:r>
              <a:rPr lang="en-GB" b="0" smtClean="0">
                <a:solidFill>
                  <a:schemeClr val="tx1"/>
                </a:solidFill>
              </a:rPr>
              <a:t>: </a:t>
            </a:r>
            <a:r>
              <a:rPr lang="en-US" b="0" smtClean="0">
                <a:solidFill>
                  <a:schemeClr val="tx1"/>
                </a:solidFill>
              </a:rPr>
              <a:t>Detector Technologies and Systems</a:t>
            </a:r>
            <a:endParaRPr lang="en-GB" b="0" dirty="0" smtClean="0">
              <a:solidFill>
                <a:schemeClr val="tx1"/>
              </a:solidFill>
            </a:endParaRPr>
          </a:p>
          <a:p>
            <a:r>
              <a:rPr lang="de-DE" b="0" dirty="0" smtClean="0">
                <a:solidFill>
                  <a:schemeClr val="tx1"/>
                </a:solidFill>
              </a:rPr>
              <a:t>DESY Research Unit</a:t>
            </a:r>
            <a:r>
              <a:rPr lang="de-DE" b="0" smtClean="0">
                <a:solidFill>
                  <a:schemeClr val="tx1"/>
                </a:solidFill>
              </a:rPr>
              <a:t>: </a:t>
            </a:r>
            <a:r>
              <a:rPr lang="en-GB" b="0" smtClean="0">
                <a:solidFill>
                  <a:schemeClr val="tx1"/>
                </a:solidFill>
              </a:rPr>
              <a:t>Detector Developments</a:t>
            </a:r>
            <a:endParaRPr lang="en-GB" b="0" dirty="0">
              <a:solidFill>
                <a:schemeClr val="tx1"/>
              </a:solidFill>
            </a:endParaRP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David Pennicard</a:t>
            </a:r>
            <a:endParaRPr lang="en-US" dirty="0"/>
          </a:p>
          <a:p>
            <a:r>
              <a:rPr lang="en-US" dirty="0"/>
              <a:t>C</a:t>
            </a:r>
            <a:r>
              <a:rPr lang="en-US" dirty="0" smtClean="0"/>
              <a:t>enter Evaluation DESY, 5 – 9 February 2018</a:t>
            </a:r>
            <a:endParaRPr lang="en-US" dirty="0"/>
          </a:p>
        </p:txBody>
      </p:sp>
      <p:sp>
        <p:nvSpPr>
          <p:cNvPr id="6" name="Untertitel 2"/>
          <p:cNvSpPr txBox="1">
            <a:spLocks/>
          </p:cNvSpPr>
          <p:nvPr/>
        </p:nvSpPr>
        <p:spPr>
          <a:xfrm>
            <a:off x="407987" y="2335014"/>
            <a:ext cx="11376025" cy="88933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tabLst>
                <a:tab pos="266700" algn="l"/>
              </a:tabLst>
              <a:defRPr sz="18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Hybrid </a:t>
            </a:r>
            <a:r>
              <a:rPr lang="en-US" sz="2000" dirty="0" smtClean="0"/>
              <a:t>detectors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633752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Outlook</a:t>
            </a:r>
            <a:endParaRPr lang="de-D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ASICS and Sensors  |   David Pennicard  |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Textplatzhalter 7"/>
          <p:cNvSpPr txBox="1">
            <a:spLocks/>
          </p:cNvSpPr>
          <p:nvPr/>
        </p:nvSpPr>
        <p:spPr>
          <a:xfrm>
            <a:off x="407988" y="1124744"/>
            <a:ext cx="10944596" cy="4968552"/>
          </a:xfrm>
          <a:prstGeom prst="rect">
            <a:avLst/>
          </a:prstGeom>
        </p:spPr>
        <p:txBody>
          <a:bodyPr/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266700" algn="l"/>
              </a:tabLst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New </a:t>
            </a:r>
            <a:r>
              <a:rPr lang="en-US" dirty="0"/>
              <a:t>experiments will demand increasing speed and </a:t>
            </a:r>
            <a:r>
              <a:rPr lang="en-US" dirty="0" smtClean="0"/>
              <a:t>granularity</a:t>
            </a:r>
            <a:endParaRPr lang="en-US" dirty="0"/>
          </a:p>
          <a:p>
            <a:pPr lvl="1"/>
            <a:r>
              <a:rPr lang="en-US" dirty="0" smtClean="0"/>
              <a:t>Photon beamlines needing 100 kHz+ continuous frame rate (CW-FELs, PETRA-IV)</a:t>
            </a:r>
            <a:endParaRPr lang="en-US" dirty="0"/>
          </a:p>
          <a:p>
            <a:pPr lvl="1"/>
            <a:r>
              <a:rPr lang="en-US" dirty="0" smtClean="0"/>
              <a:t>Increased event rate at future collider experiments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Development </a:t>
            </a:r>
            <a:r>
              <a:rPr lang="en-US" dirty="0"/>
              <a:t>required to meet this challenge</a:t>
            </a:r>
          </a:p>
          <a:p>
            <a:pPr lvl="1"/>
            <a:r>
              <a:rPr lang="en-US" dirty="0" smtClean="0"/>
              <a:t>ASIC development in 65nm CMOS</a:t>
            </a:r>
          </a:p>
          <a:p>
            <a:pPr lvl="1"/>
            <a:r>
              <a:rPr lang="en-US" dirty="0" smtClean="0"/>
              <a:t>Sensors </a:t>
            </a:r>
            <a:r>
              <a:rPr lang="en-US" dirty="0"/>
              <a:t>– improving conventional silicon and </a:t>
            </a:r>
            <a:r>
              <a:rPr lang="en-US" dirty="0" smtClean="0"/>
              <a:t>adopting </a:t>
            </a:r>
            <a:r>
              <a:rPr lang="en-US" dirty="0" smtClean="0"/>
              <a:t>new </a:t>
            </a:r>
            <a:r>
              <a:rPr lang="en-US" dirty="0"/>
              <a:t>technology</a:t>
            </a:r>
          </a:p>
          <a:p>
            <a:pPr lvl="2"/>
            <a:r>
              <a:rPr lang="en-US" dirty="0" smtClean="0"/>
              <a:t>Expanding </a:t>
            </a:r>
            <a:r>
              <a:rPr lang="en-US" dirty="0" err="1" smtClean="0"/>
              <a:t>testbeam</a:t>
            </a:r>
            <a:r>
              <a:rPr lang="en-US" dirty="0" smtClean="0"/>
              <a:t> facilities</a:t>
            </a:r>
          </a:p>
          <a:p>
            <a:pPr marL="266700" lvl="1" indent="0">
              <a:buNone/>
            </a:pPr>
            <a:endParaRPr lang="en-US" dirty="0" smtClean="0"/>
          </a:p>
          <a:p>
            <a:r>
              <a:rPr lang="en-US" dirty="0" smtClean="0"/>
              <a:t>Important links to other areas of development</a:t>
            </a:r>
          </a:p>
          <a:p>
            <a:pPr lvl="1"/>
            <a:r>
              <a:rPr lang="en-US" dirty="0" smtClean="0"/>
              <a:t>Interconnect (bump-bonding, 3D integration)</a:t>
            </a:r>
          </a:p>
          <a:p>
            <a:pPr lvl="1"/>
            <a:r>
              <a:rPr lang="en-US" dirty="0" smtClean="0"/>
              <a:t>High-speed </a:t>
            </a:r>
            <a:r>
              <a:rPr lang="en-US" dirty="0" smtClean="0"/>
              <a:t>DAQ</a:t>
            </a:r>
          </a:p>
          <a:p>
            <a:pPr lvl="1"/>
            <a:r>
              <a:rPr lang="en-US" dirty="0" smtClean="0"/>
              <a:t>Computing </a:t>
            </a:r>
            <a:r>
              <a:rPr lang="en-US" dirty="0" smtClean="0"/>
              <a:t>for data reception &amp; </a:t>
            </a:r>
            <a:r>
              <a:rPr lang="en-US" dirty="0" smtClean="0"/>
              <a:t>calibration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	</a:t>
            </a:r>
          </a:p>
          <a:p>
            <a:endParaRPr lang="en-US" dirty="0"/>
          </a:p>
        </p:txBody>
      </p:sp>
      <p:pic>
        <p:nvPicPr>
          <p:cNvPr id="9" name="Picture 4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99884" y="2498229"/>
            <a:ext cx="1800200" cy="1728192"/>
          </a:xfrm>
          <a:prstGeom prst="rect">
            <a:avLst/>
          </a:prstGeom>
          <a:ln>
            <a:noFill/>
          </a:ln>
        </p:spPr>
      </p:pic>
      <p:pic>
        <p:nvPicPr>
          <p:cNvPr id="11" name="Bild 7" descr="fig-05-left--01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2184" y="4790231"/>
            <a:ext cx="2895600" cy="10668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10109162" y="3032629"/>
            <a:ext cx="12650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AGIPD</a:t>
            </a:r>
          </a:p>
          <a:p>
            <a:r>
              <a:rPr lang="en-US" sz="1600" dirty="0" smtClean="0"/>
              <a:t>pixel design</a:t>
            </a:r>
            <a:endParaRPr lang="de-DE" sz="1600" dirty="0" err="1" smtClean="0"/>
          </a:p>
        </p:txBody>
      </p:sp>
      <p:sp>
        <p:nvSpPr>
          <p:cNvPr id="12" name="TextBox 11"/>
          <p:cNvSpPr txBox="1"/>
          <p:nvPr/>
        </p:nvSpPr>
        <p:spPr>
          <a:xfrm>
            <a:off x="10698590" y="4941168"/>
            <a:ext cx="13740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TSV interconnect</a:t>
            </a:r>
            <a:endParaRPr lang="de-DE" sz="1600" dirty="0" err="1" smtClean="0"/>
          </a:p>
        </p:txBody>
      </p:sp>
    </p:spTree>
    <p:extLst>
      <p:ext uri="{BB962C8B-B14F-4D97-AF65-F5344CB8AC3E}">
        <p14:creationId xmlns:p14="http://schemas.microsoft.com/office/powerpoint/2010/main" val="2077302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de-D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ASICS and Sensors  |   David Pennicard  |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Textplatzhalter 7"/>
          <p:cNvSpPr txBox="1">
            <a:spLocks/>
          </p:cNvSpPr>
          <p:nvPr/>
        </p:nvSpPr>
        <p:spPr>
          <a:xfrm>
            <a:off x="407988" y="1196752"/>
            <a:ext cx="6696124" cy="4968552"/>
          </a:xfrm>
          <a:prstGeom prst="rect">
            <a:avLst/>
          </a:prstGeom>
        </p:spPr>
        <p:txBody>
          <a:bodyPr/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266700" algn="l"/>
              </a:tabLst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Established capabilities in ASIC development</a:t>
            </a:r>
          </a:p>
          <a:p>
            <a:r>
              <a:rPr lang="en-US" dirty="0" smtClean="0"/>
              <a:t>Strong </a:t>
            </a:r>
            <a:r>
              <a:rPr lang="en-US" dirty="0"/>
              <a:t>expertise in </a:t>
            </a:r>
            <a:r>
              <a:rPr lang="en-US" dirty="0" smtClean="0"/>
              <a:t>sensor </a:t>
            </a:r>
            <a:r>
              <a:rPr lang="en-US" dirty="0" err="1" smtClean="0"/>
              <a:t>characterisation</a:t>
            </a:r>
            <a:endParaRPr lang="en-US" dirty="0"/>
          </a:p>
          <a:p>
            <a:r>
              <a:rPr lang="en-US" dirty="0" smtClean="0"/>
              <a:t>Collaboration </a:t>
            </a:r>
            <a:r>
              <a:rPr lang="en-US" dirty="0"/>
              <a:t>with national and international groups </a:t>
            </a:r>
          </a:p>
          <a:p>
            <a:pPr lvl="1"/>
            <a:endParaRPr lang="en-US" dirty="0"/>
          </a:p>
          <a:p>
            <a:r>
              <a:rPr lang="en-US" dirty="0" smtClean="0"/>
              <a:t>Future:</a:t>
            </a:r>
          </a:p>
          <a:p>
            <a:pPr lvl="1"/>
            <a:r>
              <a:rPr lang="en-US" dirty="0" smtClean="0"/>
              <a:t>Developments driven by future DESY science</a:t>
            </a:r>
          </a:p>
          <a:p>
            <a:pPr lvl="1"/>
            <a:r>
              <a:rPr lang="en-US" dirty="0" smtClean="0"/>
              <a:t>More basic technology development (e.g. high-speed ASICs) to meet high demands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pPr marL="266700" lvl="1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	</a:t>
            </a:r>
          </a:p>
          <a:p>
            <a:endParaRPr lang="en-US" dirty="0"/>
          </a:p>
        </p:txBody>
      </p:sp>
      <p:pic>
        <p:nvPicPr>
          <p:cNvPr id="7" name="Picture 6"/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5020" t="32279" r="20429" b="19869"/>
          <a:stretch/>
        </p:blipFill>
        <p:spPr>
          <a:xfrm>
            <a:off x="8788634" y="3717032"/>
            <a:ext cx="2816583" cy="2475520"/>
          </a:xfrm>
          <a:prstGeom prst="rect">
            <a:avLst/>
          </a:prstGeom>
          <a:ln>
            <a:noFill/>
          </a:ln>
        </p:spPr>
      </p:pic>
      <p:pic>
        <p:nvPicPr>
          <p:cNvPr id="8" name="Picture 2" descr="http://www.desy.de/~obehnke/cms/Pixelupgradeph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8633" y="1124744"/>
            <a:ext cx="2816583" cy="2210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1195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smtClean="0"/>
              <a:t>Presentation Title | Firstname Lastname  |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16370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ASICs and Sensors</a:t>
            </a:r>
            <a:endParaRPr lang="en-GB" dirty="0"/>
          </a:p>
        </p:txBody>
      </p:sp>
      <p:sp>
        <p:nvSpPr>
          <p:cNvPr id="12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ASICS and Sensors  |   David Pennicard  |</a:t>
            </a:r>
            <a:endParaRPr lang="en-US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11" name="Textplatzhalter 7"/>
          <p:cNvSpPr txBox="1">
            <a:spLocks/>
          </p:cNvSpPr>
          <p:nvPr/>
        </p:nvSpPr>
        <p:spPr>
          <a:xfrm>
            <a:off x="407988" y="1190650"/>
            <a:ext cx="5616004" cy="2454374"/>
          </a:xfrm>
          <a:prstGeom prst="rect">
            <a:avLst/>
          </a:prstGeom>
        </p:spPr>
        <p:txBody>
          <a:bodyPr/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266700" algn="l"/>
              </a:tabLst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/>
              <a:t>Hybrid pixel detector structure</a:t>
            </a:r>
          </a:p>
          <a:p>
            <a:r>
              <a:rPr lang="en-US" dirty="0"/>
              <a:t>Main pixel detector technology for accelerator-based experiments</a:t>
            </a:r>
          </a:p>
          <a:p>
            <a:pPr marL="0" indent="0">
              <a:buNone/>
            </a:pPr>
            <a:r>
              <a:rPr lang="en-US" b="1" dirty="0"/>
              <a:t>ASICS</a:t>
            </a:r>
          </a:p>
          <a:p>
            <a:r>
              <a:rPr lang="en-US" dirty="0"/>
              <a:t>Custom ASIC design allows versatility</a:t>
            </a:r>
          </a:p>
          <a:p>
            <a:r>
              <a:rPr lang="en-US" dirty="0"/>
              <a:t>Benefit from developments in semiconductor industry (smaller CMOS scale, 3D integration)</a:t>
            </a:r>
          </a:p>
          <a:p>
            <a:pPr marL="0" indent="0">
              <a:buNone/>
            </a:pPr>
            <a:r>
              <a:rPr lang="en-US" b="1" dirty="0"/>
              <a:t>Sensors</a:t>
            </a:r>
          </a:p>
          <a:p>
            <a:r>
              <a:rPr lang="en-US" dirty="0"/>
              <a:t>Sensors must meet increasingly hard challenges (e.g. radiation hardness</a:t>
            </a:r>
          </a:p>
          <a:p>
            <a:r>
              <a:rPr lang="en-US" dirty="0"/>
              <a:t>Semiconductor technology provides new processes and materials</a:t>
            </a:r>
          </a:p>
          <a:p>
            <a:endParaRPr lang="en-US" dirty="0"/>
          </a:p>
        </p:txBody>
      </p:sp>
      <p:pic>
        <p:nvPicPr>
          <p:cNvPr id="6" name="Picture 7" descr="Bumpmodel_new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384032" y="548680"/>
            <a:ext cx="4536504" cy="322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08161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AGIPD detector for the European XFEL</a:t>
            </a:r>
            <a:endParaRPr lang="en-GB" dirty="0"/>
          </a:p>
        </p:txBody>
      </p:sp>
      <p:sp>
        <p:nvSpPr>
          <p:cNvPr id="12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ASICS and Sensors  |   David Pennicard  |</a:t>
            </a:r>
            <a:endParaRPr lang="en-US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1 Megapixel system at XFEL beamline SPB</a:t>
            </a:r>
          </a:p>
        </p:txBody>
      </p:sp>
      <p:sp>
        <p:nvSpPr>
          <p:cNvPr id="11" name="Textplatzhalter 7"/>
          <p:cNvSpPr txBox="1">
            <a:spLocks/>
          </p:cNvSpPr>
          <p:nvPr/>
        </p:nvSpPr>
        <p:spPr>
          <a:xfrm>
            <a:off x="407988" y="1124744"/>
            <a:ext cx="11232628" cy="2310358"/>
          </a:xfrm>
          <a:prstGeom prst="rect">
            <a:avLst/>
          </a:prstGeom>
        </p:spPr>
        <p:txBody>
          <a:bodyPr/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266700" algn="l"/>
              </a:tabLst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16-module system with 16 ASICs per module</a:t>
            </a:r>
          </a:p>
          <a:p>
            <a:r>
              <a:rPr lang="en-US" dirty="0"/>
              <a:t>Radiation hard silicon sensor - studies and sensor design by University of Hamburg</a:t>
            </a:r>
          </a:p>
          <a:p>
            <a:pPr lvl="2"/>
            <a:r>
              <a:rPr lang="en-US" dirty="0"/>
              <a:t>Guard ring designed for reliable 500V operation after saturation of surface damage effects</a:t>
            </a:r>
          </a:p>
          <a:p>
            <a:pPr lvl="2"/>
            <a:r>
              <a:rPr lang="en-US" dirty="0"/>
              <a:t>High bias needed to ensure full collection in 220ns</a:t>
            </a:r>
          </a:p>
          <a:p>
            <a:r>
              <a:rPr lang="en-US" dirty="0"/>
              <a:t>Currently running in first user experiments at XFEL</a:t>
            </a:r>
          </a:p>
        </p:txBody>
      </p:sp>
      <p:pic>
        <p:nvPicPr>
          <p:cNvPr id="7" name="9371F8ED-6E8A-4A5D-A841-2B7EE8CC277E" descr="B56701ED-FEEB-4305-9D89-A2507B7F2C29@stanford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776893" y="3212976"/>
            <a:ext cx="4255833" cy="3370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7" descr="C:\Users\dpennica\Dropbox\MyFiles\CFELSymposium2017\DSC_1689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7408" y="2977892"/>
            <a:ext cx="4927169" cy="3288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776893" y="2628201"/>
            <a:ext cx="40960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Diffraction from </a:t>
            </a:r>
            <a:r>
              <a:rPr lang="en-US" sz="1600" b="1" dirty="0" err="1"/>
              <a:t>Lysosyme</a:t>
            </a:r>
            <a:r>
              <a:rPr lang="en-US" sz="1600" b="1" dirty="0"/>
              <a:t> crystal (experiment by DESY coherent imaging)</a:t>
            </a:r>
            <a:endParaRPr lang="de-DE" sz="1600" b="1" dirty="0" err="1"/>
          </a:p>
        </p:txBody>
      </p:sp>
    </p:spTree>
    <p:extLst>
      <p:ext uri="{BB962C8B-B14F-4D97-AF65-F5344CB8AC3E}">
        <p14:creationId xmlns:p14="http://schemas.microsoft.com/office/powerpoint/2010/main" val="3896895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X-ray sensor development</a:t>
            </a:r>
            <a:endParaRPr lang="en-GB" dirty="0"/>
          </a:p>
        </p:txBody>
      </p:sp>
      <p:sp>
        <p:nvSpPr>
          <p:cNvPr id="12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ASICS and Sensors  |   David Pennicard  |</a:t>
            </a:r>
            <a:endParaRPr lang="en-US" dirty="0"/>
          </a:p>
        </p:txBody>
      </p:sp>
      <p:sp>
        <p:nvSpPr>
          <p:cNvPr id="1287" name="Textplatzhalter 7"/>
          <p:cNvSpPr txBox="1">
            <a:spLocks/>
          </p:cNvSpPr>
          <p:nvPr/>
        </p:nvSpPr>
        <p:spPr>
          <a:xfrm>
            <a:off x="335979" y="908720"/>
            <a:ext cx="8856365" cy="2055532"/>
          </a:xfrm>
          <a:prstGeom prst="rect">
            <a:avLst/>
          </a:prstGeom>
        </p:spPr>
        <p:txBody>
          <a:bodyPr/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266700" algn="l"/>
              </a:tabLst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/>
              <a:t>X-ray Si radiation hardness studies</a:t>
            </a:r>
          </a:p>
          <a:p>
            <a:r>
              <a:rPr lang="en-US" dirty="0" err="1"/>
              <a:t>Uni</a:t>
            </a:r>
            <a:r>
              <a:rPr lang="en-US" dirty="0"/>
              <a:t> Hamburg contribution to AGIPD development</a:t>
            </a:r>
          </a:p>
          <a:p>
            <a:r>
              <a:rPr lang="en-US" dirty="0" err="1"/>
              <a:t>Characterisation</a:t>
            </a:r>
            <a:r>
              <a:rPr lang="en-US" dirty="0"/>
              <a:t> of surface damage up to 1 </a:t>
            </a:r>
            <a:r>
              <a:rPr lang="en-US" dirty="0" err="1"/>
              <a:t>GGy</a:t>
            </a:r>
            <a:endParaRPr lang="en-US" dirty="0"/>
          </a:p>
          <a:p>
            <a:pPr lvl="1"/>
            <a:r>
              <a:rPr lang="en-US" dirty="0"/>
              <a:t>Affects breakdown </a:t>
            </a:r>
            <a:r>
              <a:rPr lang="en-US" dirty="0" err="1"/>
              <a:t>behaviour</a:t>
            </a:r>
            <a:r>
              <a:rPr lang="en-US" dirty="0"/>
              <a:t> and surface currents</a:t>
            </a:r>
          </a:p>
          <a:p>
            <a:r>
              <a:rPr lang="en-US" dirty="0"/>
              <a:t>Sensor design for reliable 500V operation</a:t>
            </a:r>
          </a:p>
        </p:txBody>
      </p:sp>
      <p:pic>
        <p:nvPicPr>
          <p:cNvPr id="328" name="Picture 32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82230" y="3460712"/>
            <a:ext cx="3338057" cy="2770324"/>
          </a:xfrm>
          <a:prstGeom prst="rect">
            <a:avLst/>
          </a:prstGeom>
        </p:spPr>
      </p:pic>
      <p:sp>
        <p:nvSpPr>
          <p:cNvPr id="330" name="Textplatzhalter 7"/>
          <p:cNvSpPr txBox="1">
            <a:spLocks/>
          </p:cNvSpPr>
          <p:nvPr/>
        </p:nvSpPr>
        <p:spPr>
          <a:xfrm>
            <a:off x="351756" y="3494400"/>
            <a:ext cx="6938569" cy="3102952"/>
          </a:xfrm>
          <a:prstGeom prst="rect">
            <a:avLst/>
          </a:prstGeom>
        </p:spPr>
        <p:txBody>
          <a:bodyPr/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266700" algn="l"/>
              </a:tabLst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-9525">
              <a:buNone/>
            </a:pPr>
            <a:r>
              <a:rPr lang="en-US" b="1" dirty="0"/>
              <a:t>“High-Z” sensors for hard X-ray detection</a:t>
            </a:r>
            <a:endParaRPr lang="en-US" dirty="0"/>
          </a:p>
          <a:p>
            <a:pPr marL="276225" indent="-285750"/>
            <a:r>
              <a:rPr lang="en-US" dirty="0"/>
              <a:t>Replace Si with Ge, GaAs, </a:t>
            </a:r>
            <a:r>
              <a:rPr lang="en-US" dirty="0" err="1"/>
              <a:t>CdTe</a:t>
            </a:r>
            <a:r>
              <a:rPr lang="en-US" dirty="0"/>
              <a:t>…</a:t>
            </a:r>
          </a:p>
          <a:p>
            <a:pPr marL="276225" indent="-285750"/>
            <a:r>
              <a:rPr lang="en-US" dirty="0"/>
              <a:t>Collaborate with institutes and industry to integrate new sensor materials into photon-counting detector for PETRA</a:t>
            </a:r>
          </a:p>
          <a:p>
            <a:pPr marL="276225" indent="-285750"/>
            <a:r>
              <a:rPr lang="en-US" dirty="0"/>
              <a:t>2-megapixel GaAs developed and </a:t>
            </a:r>
            <a:r>
              <a:rPr lang="en-US" dirty="0" err="1"/>
              <a:t>commercialised</a:t>
            </a:r>
            <a:r>
              <a:rPr lang="en-US" dirty="0"/>
              <a:t>  by spinoff</a:t>
            </a:r>
          </a:p>
          <a:p>
            <a:pPr marL="0" indent="-9525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21" t="11724" r="22604" b="10689"/>
          <a:stretch/>
        </p:blipFill>
        <p:spPr bwMode="auto">
          <a:xfrm>
            <a:off x="7263773" y="577838"/>
            <a:ext cx="3857142" cy="2703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9546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ASICS and Sensors  |   David Pennicard  |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8148762" y="4291494"/>
            <a:ext cx="3706485" cy="2124070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551384" y="4673414"/>
            <a:ext cx="2592288" cy="1603269"/>
            <a:chOff x="551384" y="4673414"/>
            <a:chExt cx="2592288" cy="1603269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51384" y="4673414"/>
              <a:ext cx="2592288" cy="1363092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696816" y="5999684"/>
              <a:ext cx="175240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standard planar sensor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3710728" y="4712074"/>
            <a:ext cx="2529288" cy="1562998"/>
            <a:chOff x="3710728" y="4712074"/>
            <a:chExt cx="2529288" cy="1562998"/>
          </a:xfrm>
        </p:grpSpPr>
        <p:pic>
          <p:nvPicPr>
            <p:cNvPr id="10" name="Picture 9"/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3719736" y="4712074"/>
              <a:ext cx="2520280" cy="1296144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3710728" y="5998073"/>
              <a:ext cx="213712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Enhanced lateral drift sensor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6554090" y="4017221"/>
            <a:ext cx="1285208" cy="2622485"/>
            <a:chOff x="7320136" y="3542819"/>
            <a:chExt cx="1285208" cy="2622485"/>
          </a:xfrm>
        </p:grpSpPr>
        <p:pic>
          <p:nvPicPr>
            <p:cNvPr id="13" name="Picture 12"/>
            <p:cNvPicPr/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20136" y="3861048"/>
              <a:ext cx="1285208" cy="204285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4" name="Straight Arrow Connector 13"/>
            <p:cNvCxnSpPr/>
            <p:nvPr/>
          </p:nvCxnSpPr>
          <p:spPr>
            <a:xfrm>
              <a:off x="7752184" y="3789040"/>
              <a:ext cx="0" cy="2376264"/>
            </a:xfrm>
            <a:prstGeom prst="straightConnector1">
              <a:avLst/>
            </a:prstGeom>
            <a:ln w="952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7536160" y="3542819"/>
              <a:ext cx="50405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 smtClean="0">
                  <a:solidFill>
                    <a:srgbClr val="FF8800"/>
                  </a:solidFill>
                </a:rPr>
                <a:t>MIP</a:t>
              </a:r>
            </a:p>
          </p:txBody>
        </p:sp>
      </p:grpSp>
      <p:pic>
        <p:nvPicPr>
          <p:cNvPr id="16" name="Picture 2" descr="http://fe.desy.de/sites2009/site_fe/content/e5/e6/e116415/e116421/e116650/DAMC02-Top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8909" y="1863022"/>
            <a:ext cx="3137222" cy="2279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 descr="C:\Users\dpennica\ownCloud\Marketing\Pictures\Pictures T Baering\baeDesy061014-0203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651" y="2342538"/>
            <a:ext cx="3143136" cy="1031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1999193" y="1675231"/>
            <a:ext cx="39604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High speed readout and µTCA cards</a:t>
            </a:r>
            <a:endParaRPr lang="de-DE" sz="1600" b="1" dirty="0" err="1"/>
          </a:p>
        </p:txBody>
      </p:sp>
    </p:spTree>
    <p:extLst>
      <p:ext uri="{BB962C8B-B14F-4D97-AF65-F5344CB8AC3E}">
        <p14:creationId xmlns:p14="http://schemas.microsoft.com/office/powerpoint/2010/main" val="4103131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ASICs and Sensors</a:t>
            </a:r>
            <a:endParaRPr lang="en-GB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Hybrid detectors in DESY research</a:t>
            </a:r>
          </a:p>
        </p:txBody>
      </p:sp>
      <p:sp>
        <p:nvSpPr>
          <p:cNvPr id="11" name="Textplatzhalter 7"/>
          <p:cNvSpPr txBox="1">
            <a:spLocks/>
          </p:cNvSpPr>
          <p:nvPr/>
        </p:nvSpPr>
        <p:spPr>
          <a:xfrm>
            <a:off x="407988" y="1141535"/>
            <a:ext cx="7128172" cy="4951761"/>
          </a:xfrm>
          <a:prstGeom prst="rect">
            <a:avLst/>
          </a:prstGeom>
        </p:spPr>
        <p:txBody>
          <a:bodyPr/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266700" algn="l"/>
              </a:tabLst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/>
              <a:t>Versatile technology used in many experiments</a:t>
            </a:r>
          </a:p>
          <a:p>
            <a:r>
              <a:rPr lang="en-US" dirty="0" smtClean="0"/>
              <a:t>Detectors </a:t>
            </a:r>
            <a:r>
              <a:rPr lang="en-US" dirty="0"/>
              <a:t>for X-ray detection at synchrotrons and FELs</a:t>
            </a:r>
          </a:p>
          <a:p>
            <a:pPr lvl="1"/>
            <a:r>
              <a:rPr lang="en-US" dirty="0" err="1" smtClean="0"/>
              <a:t>XFEL.Eu</a:t>
            </a:r>
            <a:r>
              <a:rPr lang="en-US" dirty="0" smtClean="0"/>
              <a:t>, </a:t>
            </a:r>
            <a:r>
              <a:rPr lang="en-US" dirty="0"/>
              <a:t>PETRA, </a:t>
            </a:r>
            <a:r>
              <a:rPr lang="en-US" dirty="0" smtClean="0"/>
              <a:t>FLASH</a:t>
            </a:r>
          </a:p>
          <a:p>
            <a:r>
              <a:rPr lang="en-US" dirty="0"/>
              <a:t>Detectors for tracking and </a:t>
            </a:r>
            <a:r>
              <a:rPr lang="en-US" dirty="0" err="1"/>
              <a:t>vertexing</a:t>
            </a:r>
            <a:r>
              <a:rPr lang="en-US" dirty="0"/>
              <a:t> in particle physics (LHC @ CERN)</a:t>
            </a:r>
          </a:p>
          <a:p>
            <a:pPr lvl="1"/>
            <a:r>
              <a:rPr lang="en-US" dirty="0"/>
              <a:t>ATLAS strips, CMS strips and pixels</a:t>
            </a:r>
          </a:p>
          <a:p>
            <a:endParaRPr lang="en-US" dirty="0"/>
          </a:p>
          <a:p>
            <a:endParaRPr lang="en-US" dirty="0"/>
          </a:p>
          <a:p>
            <a:pPr marL="266700" lvl="1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	</a:t>
            </a:r>
          </a:p>
          <a:p>
            <a:endParaRPr lang="en-US" dirty="0"/>
          </a:p>
        </p:txBody>
      </p:sp>
      <p:pic>
        <p:nvPicPr>
          <p:cNvPr id="7" name="Picture 6"/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5020" t="32279" r="20429" b="19869"/>
          <a:stretch/>
        </p:blipFill>
        <p:spPr>
          <a:xfrm>
            <a:off x="1559496" y="2999531"/>
            <a:ext cx="4176463" cy="3268847"/>
          </a:xfrm>
          <a:prstGeom prst="rect">
            <a:avLst/>
          </a:prstGeom>
          <a:ln>
            <a:noFill/>
          </a:ln>
        </p:spPr>
      </p:pic>
      <p:pic>
        <p:nvPicPr>
          <p:cNvPr id="1026" name="Picture 2" descr="http://www.desy.de/~obehnke/cms/Pixelupgradeph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8047" y="2990647"/>
            <a:ext cx="4176463" cy="3277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541402" y="2999531"/>
            <a:ext cx="1794081" cy="338554"/>
          </a:xfrm>
          <a:prstGeom prst="rect">
            <a:avLst/>
          </a:prstGeom>
          <a:solidFill>
            <a:schemeClr val="tx1">
              <a:alpha val="3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CMS pixel barrel</a:t>
            </a:r>
            <a:endParaRPr lang="de-DE" sz="16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06773" y="2999531"/>
            <a:ext cx="2932213" cy="338554"/>
          </a:xfrm>
          <a:prstGeom prst="rect">
            <a:avLst/>
          </a:prstGeom>
          <a:solidFill>
            <a:schemeClr val="tx1">
              <a:alpha val="3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AGIPD detector for </a:t>
            </a:r>
            <a:r>
              <a:rPr lang="en-US" sz="1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XFEL.Eu</a:t>
            </a:r>
            <a:endParaRPr lang="de-DE" sz="16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ASICS and Sensors  |   David Pennicard  |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081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651"/>
    </mc:Choice>
    <mc:Fallback xmlns="">
      <p:transition spd="slow" advTm="37651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407988" y="289453"/>
            <a:ext cx="11376024" cy="451098"/>
          </a:xfrm>
        </p:spPr>
        <p:txBody>
          <a:bodyPr/>
          <a:lstStyle/>
          <a:p>
            <a:r>
              <a:rPr lang="en-US" dirty="0"/>
              <a:t>ASICs and Sensors</a:t>
            </a:r>
            <a:endParaRPr lang="en-GB" dirty="0"/>
          </a:p>
        </p:txBody>
      </p:sp>
      <p:sp>
        <p:nvSpPr>
          <p:cNvPr id="12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ASICS and Sensors  |   David Pennicard  |</a:t>
            </a:r>
            <a:endParaRPr lang="en-US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Challenges</a:t>
            </a:r>
          </a:p>
        </p:txBody>
      </p:sp>
      <p:sp>
        <p:nvSpPr>
          <p:cNvPr id="11" name="Textplatzhalter 7"/>
          <p:cNvSpPr txBox="1">
            <a:spLocks/>
          </p:cNvSpPr>
          <p:nvPr/>
        </p:nvSpPr>
        <p:spPr>
          <a:xfrm>
            <a:off x="407988" y="1196752"/>
            <a:ext cx="9864476" cy="2454374"/>
          </a:xfrm>
          <a:prstGeom prst="rect">
            <a:avLst/>
          </a:prstGeom>
        </p:spPr>
        <p:txBody>
          <a:bodyPr/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266700" algn="l"/>
              </a:tabLst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50404" y="1297117"/>
            <a:ext cx="6610511" cy="4580918"/>
            <a:chOff x="50404" y="1297117"/>
            <a:chExt cx="6610511" cy="4580918"/>
          </a:xfrm>
        </p:grpSpPr>
        <p:sp>
          <p:nvSpPr>
            <p:cNvPr id="21" name="TextBox 20"/>
            <p:cNvSpPr txBox="1"/>
            <p:nvPr/>
          </p:nvSpPr>
          <p:spPr>
            <a:xfrm>
              <a:off x="853342" y="1297117"/>
              <a:ext cx="492583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/>
                <a:t>European XFEL – High repetition rate X-ray laser</a:t>
              </a:r>
              <a:endParaRPr lang="de-DE" sz="1600" b="1" dirty="0" err="1"/>
            </a:p>
          </p:txBody>
        </p:sp>
        <p:sp>
          <p:nvSpPr>
            <p:cNvPr id="27" name="Line 5"/>
            <p:cNvSpPr>
              <a:spLocks noChangeShapeType="1"/>
            </p:cNvSpPr>
            <p:nvPr/>
          </p:nvSpPr>
          <p:spPr bwMode="auto">
            <a:xfrm>
              <a:off x="3683613" y="3496642"/>
              <a:ext cx="1564591" cy="145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8" name="Line 6"/>
            <p:cNvSpPr>
              <a:spLocks noChangeShapeType="1"/>
            </p:cNvSpPr>
            <p:nvPr/>
          </p:nvSpPr>
          <p:spPr bwMode="auto">
            <a:xfrm flipH="1">
              <a:off x="4704700" y="3333354"/>
              <a:ext cx="145293" cy="32511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9" name="Line 7"/>
            <p:cNvSpPr>
              <a:spLocks noChangeShapeType="1"/>
            </p:cNvSpPr>
            <p:nvPr/>
          </p:nvSpPr>
          <p:spPr bwMode="auto">
            <a:xfrm flipH="1">
              <a:off x="4757167" y="3333354"/>
              <a:ext cx="141257" cy="32511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0" name="Line 8"/>
            <p:cNvSpPr>
              <a:spLocks noChangeShapeType="1"/>
            </p:cNvSpPr>
            <p:nvPr/>
          </p:nvSpPr>
          <p:spPr bwMode="auto">
            <a:xfrm>
              <a:off x="4808289" y="3496641"/>
              <a:ext cx="1852626" cy="484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34" name="Group 105"/>
            <p:cNvGrpSpPr>
              <a:grpSpLocks/>
            </p:cNvGrpSpPr>
            <p:nvPr/>
          </p:nvGrpSpPr>
          <p:grpSpPr bwMode="auto">
            <a:xfrm>
              <a:off x="3902897" y="2758931"/>
              <a:ext cx="399556" cy="737710"/>
              <a:chOff x="617" y="1650"/>
              <a:chExt cx="297" cy="506"/>
            </a:xfrm>
          </p:grpSpPr>
          <p:sp>
            <p:nvSpPr>
              <p:cNvPr id="107" name="Line 12"/>
              <p:cNvSpPr>
                <a:spLocks noChangeShapeType="1"/>
              </p:cNvSpPr>
              <p:nvPr/>
            </p:nvSpPr>
            <p:spPr bwMode="auto">
              <a:xfrm>
                <a:off x="617" y="1650"/>
                <a:ext cx="0" cy="50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8" name="Line 13"/>
              <p:cNvSpPr>
                <a:spLocks noChangeShapeType="1"/>
              </p:cNvSpPr>
              <p:nvPr/>
            </p:nvSpPr>
            <p:spPr bwMode="auto">
              <a:xfrm>
                <a:off x="653" y="1650"/>
                <a:ext cx="0" cy="50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9" name="Line 14"/>
              <p:cNvSpPr>
                <a:spLocks noChangeShapeType="1"/>
              </p:cNvSpPr>
              <p:nvPr/>
            </p:nvSpPr>
            <p:spPr bwMode="auto">
              <a:xfrm>
                <a:off x="691" y="1650"/>
                <a:ext cx="0" cy="50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0" name="Line 15"/>
              <p:cNvSpPr>
                <a:spLocks noChangeShapeType="1"/>
              </p:cNvSpPr>
              <p:nvPr/>
            </p:nvSpPr>
            <p:spPr bwMode="auto">
              <a:xfrm>
                <a:off x="727" y="1650"/>
                <a:ext cx="0" cy="50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1" name="Line 16"/>
              <p:cNvSpPr>
                <a:spLocks noChangeShapeType="1"/>
              </p:cNvSpPr>
              <p:nvPr/>
            </p:nvSpPr>
            <p:spPr bwMode="auto">
              <a:xfrm>
                <a:off x="765" y="1650"/>
                <a:ext cx="0" cy="50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2" name="Line 17"/>
              <p:cNvSpPr>
                <a:spLocks noChangeShapeType="1"/>
              </p:cNvSpPr>
              <p:nvPr/>
            </p:nvSpPr>
            <p:spPr bwMode="auto">
              <a:xfrm>
                <a:off x="801" y="1650"/>
                <a:ext cx="0" cy="50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3" name="Line 18"/>
              <p:cNvSpPr>
                <a:spLocks noChangeShapeType="1"/>
              </p:cNvSpPr>
              <p:nvPr/>
            </p:nvSpPr>
            <p:spPr bwMode="auto">
              <a:xfrm>
                <a:off x="839" y="1650"/>
                <a:ext cx="0" cy="50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4" name="Line 19"/>
              <p:cNvSpPr>
                <a:spLocks noChangeShapeType="1"/>
              </p:cNvSpPr>
              <p:nvPr/>
            </p:nvSpPr>
            <p:spPr bwMode="auto">
              <a:xfrm>
                <a:off x="876" y="1650"/>
                <a:ext cx="0" cy="50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5" name="Line 20"/>
              <p:cNvSpPr>
                <a:spLocks noChangeShapeType="1"/>
              </p:cNvSpPr>
              <p:nvPr/>
            </p:nvSpPr>
            <p:spPr bwMode="auto">
              <a:xfrm>
                <a:off x="914" y="1650"/>
                <a:ext cx="0" cy="50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6" name="Line 21"/>
              <p:cNvSpPr>
                <a:spLocks noChangeShapeType="1"/>
              </p:cNvSpPr>
              <p:nvPr/>
            </p:nvSpPr>
            <p:spPr bwMode="auto">
              <a:xfrm>
                <a:off x="634" y="1650"/>
                <a:ext cx="0" cy="50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7" name="Line 22"/>
              <p:cNvSpPr>
                <a:spLocks noChangeShapeType="1"/>
              </p:cNvSpPr>
              <p:nvPr/>
            </p:nvSpPr>
            <p:spPr bwMode="auto">
              <a:xfrm>
                <a:off x="673" y="1650"/>
                <a:ext cx="0" cy="50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8" name="Line 23"/>
              <p:cNvSpPr>
                <a:spLocks noChangeShapeType="1"/>
              </p:cNvSpPr>
              <p:nvPr/>
            </p:nvSpPr>
            <p:spPr bwMode="auto">
              <a:xfrm>
                <a:off x="710" y="1650"/>
                <a:ext cx="0" cy="50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9" name="Line 24"/>
              <p:cNvSpPr>
                <a:spLocks noChangeShapeType="1"/>
              </p:cNvSpPr>
              <p:nvPr/>
            </p:nvSpPr>
            <p:spPr bwMode="auto">
              <a:xfrm>
                <a:off x="749" y="1650"/>
                <a:ext cx="0" cy="50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0" name="Line 25"/>
              <p:cNvSpPr>
                <a:spLocks noChangeShapeType="1"/>
              </p:cNvSpPr>
              <p:nvPr/>
            </p:nvSpPr>
            <p:spPr bwMode="auto">
              <a:xfrm>
                <a:off x="786" y="1650"/>
                <a:ext cx="0" cy="50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1" name="Line 26"/>
              <p:cNvSpPr>
                <a:spLocks noChangeShapeType="1"/>
              </p:cNvSpPr>
              <p:nvPr/>
            </p:nvSpPr>
            <p:spPr bwMode="auto">
              <a:xfrm>
                <a:off x="824" y="1650"/>
                <a:ext cx="0" cy="50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2" name="Line 27"/>
              <p:cNvSpPr>
                <a:spLocks noChangeShapeType="1"/>
              </p:cNvSpPr>
              <p:nvPr/>
            </p:nvSpPr>
            <p:spPr bwMode="auto">
              <a:xfrm>
                <a:off x="862" y="1650"/>
                <a:ext cx="0" cy="50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3" name="Line 28"/>
              <p:cNvSpPr>
                <a:spLocks noChangeShapeType="1"/>
              </p:cNvSpPr>
              <p:nvPr/>
            </p:nvSpPr>
            <p:spPr bwMode="auto">
              <a:xfrm>
                <a:off x="900" y="1650"/>
                <a:ext cx="0" cy="50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35" name="Group 106"/>
            <p:cNvGrpSpPr>
              <a:grpSpLocks/>
            </p:cNvGrpSpPr>
            <p:nvPr/>
          </p:nvGrpSpPr>
          <p:grpSpPr bwMode="auto">
            <a:xfrm>
              <a:off x="5814577" y="2758931"/>
              <a:ext cx="399556" cy="737710"/>
              <a:chOff x="2038" y="1650"/>
              <a:chExt cx="297" cy="506"/>
            </a:xfrm>
          </p:grpSpPr>
          <p:sp>
            <p:nvSpPr>
              <p:cNvPr id="90" name="Line 29"/>
              <p:cNvSpPr>
                <a:spLocks noChangeShapeType="1"/>
              </p:cNvSpPr>
              <p:nvPr/>
            </p:nvSpPr>
            <p:spPr bwMode="auto">
              <a:xfrm>
                <a:off x="2038" y="1650"/>
                <a:ext cx="0" cy="50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1" name="Line 30"/>
              <p:cNvSpPr>
                <a:spLocks noChangeShapeType="1"/>
              </p:cNvSpPr>
              <p:nvPr/>
            </p:nvSpPr>
            <p:spPr bwMode="auto">
              <a:xfrm>
                <a:off x="2075" y="1650"/>
                <a:ext cx="0" cy="50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2" name="Line 31"/>
              <p:cNvSpPr>
                <a:spLocks noChangeShapeType="1"/>
              </p:cNvSpPr>
              <p:nvPr/>
            </p:nvSpPr>
            <p:spPr bwMode="auto">
              <a:xfrm>
                <a:off x="2113" y="1650"/>
                <a:ext cx="0" cy="50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3" name="Line 32"/>
              <p:cNvSpPr>
                <a:spLocks noChangeShapeType="1"/>
              </p:cNvSpPr>
              <p:nvPr/>
            </p:nvSpPr>
            <p:spPr bwMode="auto">
              <a:xfrm>
                <a:off x="2149" y="1650"/>
                <a:ext cx="0" cy="50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" name="Line 33"/>
              <p:cNvSpPr>
                <a:spLocks noChangeShapeType="1"/>
              </p:cNvSpPr>
              <p:nvPr/>
            </p:nvSpPr>
            <p:spPr bwMode="auto">
              <a:xfrm>
                <a:off x="2186" y="1650"/>
                <a:ext cx="0" cy="50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5" name="Line 34"/>
              <p:cNvSpPr>
                <a:spLocks noChangeShapeType="1"/>
              </p:cNvSpPr>
              <p:nvPr/>
            </p:nvSpPr>
            <p:spPr bwMode="auto">
              <a:xfrm>
                <a:off x="2223" y="1650"/>
                <a:ext cx="0" cy="50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6" name="Line 35"/>
              <p:cNvSpPr>
                <a:spLocks noChangeShapeType="1"/>
              </p:cNvSpPr>
              <p:nvPr/>
            </p:nvSpPr>
            <p:spPr bwMode="auto">
              <a:xfrm>
                <a:off x="2261" y="1650"/>
                <a:ext cx="0" cy="50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7" name="Line 36"/>
              <p:cNvSpPr>
                <a:spLocks noChangeShapeType="1"/>
              </p:cNvSpPr>
              <p:nvPr/>
            </p:nvSpPr>
            <p:spPr bwMode="auto">
              <a:xfrm>
                <a:off x="2298" y="1650"/>
                <a:ext cx="0" cy="50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8" name="Line 37"/>
              <p:cNvSpPr>
                <a:spLocks noChangeShapeType="1"/>
              </p:cNvSpPr>
              <p:nvPr/>
            </p:nvSpPr>
            <p:spPr bwMode="auto">
              <a:xfrm>
                <a:off x="2335" y="1650"/>
                <a:ext cx="0" cy="50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9" name="Line 38"/>
              <p:cNvSpPr>
                <a:spLocks noChangeShapeType="1"/>
              </p:cNvSpPr>
              <p:nvPr/>
            </p:nvSpPr>
            <p:spPr bwMode="auto">
              <a:xfrm>
                <a:off x="2056" y="1650"/>
                <a:ext cx="0" cy="50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0" name="Line 39"/>
              <p:cNvSpPr>
                <a:spLocks noChangeShapeType="1"/>
              </p:cNvSpPr>
              <p:nvPr/>
            </p:nvSpPr>
            <p:spPr bwMode="auto">
              <a:xfrm>
                <a:off x="2093" y="1650"/>
                <a:ext cx="0" cy="50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1" name="Line 40"/>
              <p:cNvSpPr>
                <a:spLocks noChangeShapeType="1"/>
              </p:cNvSpPr>
              <p:nvPr/>
            </p:nvSpPr>
            <p:spPr bwMode="auto">
              <a:xfrm>
                <a:off x="2132" y="1650"/>
                <a:ext cx="0" cy="50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2" name="Line 41"/>
              <p:cNvSpPr>
                <a:spLocks noChangeShapeType="1"/>
              </p:cNvSpPr>
              <p:nvPr/>
            </p:nvSpPr>
            <p:spPr bwMode="auto">
              <a:xfrm>
                <a:off x="2170" y="1650"/>
                <a:ext cx="0" cy="50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3" name="Line 42"/>
              <p:cNvSpPr>
                <a:spLocks noChangeShapeType="1"/>
              </p:cNvSpPr>
              <p:nvPr/>
            </p:nvSpPr>
            <p:spPr bwMode="auto">
              <a:xfrm>
                <a:off x="2208" y="1650"/>
                <a:ext cx="0" cy="50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4" name="Line 43"/>
              <p:cNvSpPr>
                <a:spLocks noChangeShapeType="1"/>
              </p:cNvSpPr>
              <p:nvPr/>
            </p:nvSpPr>
            <p:spPr bwMode="auto">
              <a:xfrm>
                <a:off x="2245" y="1650"/>
                <a:ext cx="0" cy="50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5" name="Line 44"/>
              <p:cNvSpPr>
                <a:spLocks noChangeShapeType="1"/>
              </p:cNvSpPr>
              <p:nvPr/>
            </p:nvSpPr>
            <p:spPr bwMode="auto">
              <a:xfrm>
                <a:off x="2283" y="1650"/>
                <a:ext cx="0" cy="50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6" name="Line 45"/>
              <p:cNvSpPr>
                <a:spLocks noChangeShapeType="1"/>
              </p:cNvSpPr>
              <p:nvPr/>
            </p:nvSpPr>
            <p:spPr bwMode="auto">
              <a:xfrm>
                <a:off x="2321" y="1650"/>
                <a:ext cx="0" cy="50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37" name="Group 104"/>
            <p:cNvGrpSpPr>
              <a:grpSpLocks/>
            </p:cNvGrpSpPr>
            <p:nvPr/>
          </p:nvGrpSpPr>
          <p:grpSpPr bwMode="auto">
            <a:xfrm>
              <a:off x="3487198" y="2419240"/>
              <a:ext cx="1228264" cy="338240"/>
              <a:chOff x="308" y="1417"/>
              <a:chExt cx="913" cy="232"/>
            </a:xfrm>
          </p:grpSpPr>
          <p:sp>
            <p:nvSpPr>
              <p:cNvPr id="70" name="Line 64"/>
              <p:cNvSpPr>
                <a:spLocks noChangeShapeType="1"/>
              </p:cNvSpPr>
              <p:nvPr/>
            </p:nvSpPr>
            <p:spPr bwMode="auto">
              <a:xfrm>
                <a:off x="308" y="1614"/>
                <a:ext cx="29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1" name="Line 65"/>
              <p:cNvSpPr>
                <a:spLocks noChangeShapeType="1"/>
              </p:cNvSpPr>
              <p:nvPr/>
            </p:nvSpPr>
            <p:spPr bwMode="auto">
              <a:xfrm flipH="1">
                <a:off x="930" y="1624"/>
                <a:ext cx="291" cy="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2" name="Text Box 66"/>
              <p:cNvSpPr txBox="1">
                <a:spLocks noChangeArrowheads="1"/>
              </p:cNvSpPr>
              <p:nvPr/>
            </p:nvSpPr>
            <p:spPr bwMode="auto">
              <a:xfrm>
                <a:off x="488" y="1417"/>
                <a:ext cx="595" cy="2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/>
                <a:r>
                  <a:rPr lang="en-US" sz="1600" dirty="0">
                    <a:latin typeface="+mn-lt"/>
                  </a:rPr>
                  <a:t>600ms</a:t>
                </a:r>
                <a:endParaRPr lang="en-GB" sz="1600" dirty="0">
                  <a:latin typeface="+mn-lt"/>
                </a:endParaRPr>
              </a:p>
            </p:txBody>
          </p:sp>
        </p:grpSp>
        <p:grpSp>
          <p:nvGrpSpPr>
            <p:cNvPr id="38" name="Group 67"/>
            <p:cNvGrpSpPr>
              <a:grpSpLocks/>
            </p:cNvGrpSpPr>
            <p:nvPr/>
          </p:nvGrpSpPr>
          <p:grpSpPr bwMode="auto">
            <a:xfrm>
              <a:off x="4302453" y="2831829"/>
              <a:ext cx="1506743" cy="338829"/>
              <a:chOff x="584" y="1551"/>
              <a:chExt cx="984" cy="215"/>
            </a:xfrm>
          </p:grpSpPr>
          <p:sp>
            <p:nvSpPr>
              <p:cNvPr id="68" name="Line 68"/>
              <p:cNvSpPr>
                <a:spLocks noChangeShapeType="1"/>
              </p:cNvSpPr>
              <p:nvPr/>
            </p:nvSpPr>
            <p:spPr bwMode="auto">
              <a:xfrm flipV="1">
                <a:off x="584" y="1760"/>
                <a:ext cx="984" cy="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9" name="Text Box 69"/>
              <p:cNvSpPr txBox="1">
                <a:spLocks noChangeArrowheads="1"/>
              </p:cNvSpPr>
              <p:nvPr/>
            </p:nvSpPr>
            <p:spPr bwMode="auto">
              <a:xfrm>
                <a:off x="784" y="1551"/>
                <a:ext cx="598" cy="21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/>
                <a:r>
                  <a:rPr lang="en-US" sz="1600" dirty="0">
                    <a:latin typeface="+mn-lt"/>
                  </a:rPr>
                  <a:t>99.4 </a:t>
                </a:r>
                <a:r>
                  <a:rPr lang="en-US" sz="1600" dirty="0" err="1">
                    <a:latin typeface="+mn-lt"/>
                  </a:rPr>
                  <a:t>ms</a:t>
                </a:r>
                <a:endParaRPr lang="en-GB" sz="1600" dirty="0">
                  <a:latin typeface="+mn-lt"/>
                </a:endParaRPr>
              </a:p>
            </p:txBody>
          </p:sp>
        </p:grpSp>
        <p:sp>
          <p:nvSpPr>
            <p:cNvPr id="64" name="Line 71"/>
            <p:cNvSpPr>
              <a:spLocks noChangeShapeType="1"/>
            </p:cNvSpPr>
            <p:nvPr/>
          </p:nvSpPr>
          <p:spPr bwMode="auto">
            <a:xfrm>
              <a:off x="3916351" y="2370748"/>
              <a:ext cx="1880738" cy="145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5" name="Text Box 72"/>
            <p:cNvSpPr txBox="1">
              <a:spLocks noChangeArrowheads="1"/>
            </p:cNvSpPr>
            <p:nvPr/>
          </p:nvSpPr>
          <p:spPr bwMode="auto">
            <a:xfrm>
              <a:off x="4547576" y="2060848"/>
              <a:ext cx="857927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/>
              <a:r>
                <a:rPr lang="en-US" sz="1600" dirty="0">
                  <a:latin typeface="+mn-lt"/>
                </a:rPr>
                <a:t>100 </a:t>
              </a:r>
              <a:r>
                <a:rPr lang="en-US" sz="1600" dirty="0" err="1">
                  <a:latin typeface="+mn-lt"/>
                </a:rPr>
                <a:t>ms</a:t>
              </a:r>
              <a:endParaRPr lang="en-GB" sz="1600" dirty="0">
                <a:latin typeface="+mn-lt"/>
              </a:endParaRPr>
            </a:p>
          </p:txBody>
        </p:sp>
        <p:grpSp>
          <p:nvGrpSpPr>
            <p:cNvPr id="40" name="Group 75"/>
            <p:cNvGrpSpPr>
              <a:grpSpLocks/>
            </p:cNvGrpSpPr>
            <p:nvPr/>
          </p:nvGrpSpPr>
          <p:grpSpPr bwMode="auto">
            <a:xfrm>
              <a:off x="3515449" y="3495184"/>
              <a:ext cx="1567938" cy="1798076"/>
              <a:chOff x="70" y="2097"/>
              <a:chExt cx="1083" cy="1040"/>
            </a:xfrm>
          </p:grpSpPr>
          <p:sp>
            <p:nvSpPr>
              <p:cNvPr id="56" name="Oval 76"/>
              <p:cNvSpPr>
                <a:spLocks noChangeArrowheads="1"/>
              </p:cNvSpPr>
              <p:nvPr/>
            </p:nvSpPr>
            <p:spPr bwMode="auto">
              <a:xfrm>
                <a:off x="70" y="2565"/>
                <a:ext cx="1083" cy="572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57" name="Line 77"/>
              <p:cNvSpPr>
                <a:spLocks noChangeShapeType="1"/>
              </p:cNvSpPr>
              <p:nvPr/>
            </p:nvSpPr>
            <p:spPr bwMode="auto">
              <a:xfrm>
                <a:off x="223" y="2955"/>
                <a:ext cx="699" cy="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8" name="Line 78"/>
              <p:cNvSpPr>
                <a:spLocks noChangeShapeType="1"/>
              </p:cNvSpPr>
              <p:nvPr/>
            </p:nvSpPr>
            <p:spPr bwMode="auto">
              <a:xfrm>
                <a:off x="355" y="2695"/>
                <a:ext cx="0" cy="26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9" name="Line 79"/>
              <p:cNvSpPr>
                <a:spLocks noChangeShapeType="1"/>
              </p:cNvSpPr>
              <p:nvPr/>
            </p:nvSpPr>
            <p:spPr bwMode="auto">
              <a:xfrm>
                <a:off x="569" y="2695"/>
                <a:ext cx="0" cy="26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0" name="Line 80"/>
              <p:cNvSpPr>
                <a:spLocks noChangeShapeType="1"/>
              </p:cNvSpPr>
              <p:nvPr/>
            </p:nvSpPr>
            <p:spPr bwMode="auto">
              <a:xfrm>
                <a:off x="355" y="2850"/>
                <a:ext cx="231" cy="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1" name="Text Box 81"/>
              <p:cNvSpPr txBox="1">
                <a:spLocks noChangeArrowheads="1"/>
              </p:cNvSpPr>
              <p:nvPr/>
            </p:nvSpPr>
            <p:spPr bwMode="auto">
              <a:xfrm>
                <a:off x="266" y="2549"/>
                <a:ext cx="553" cy="21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/>
                <a:r>
                  <a:rPr lang="en-US" sz="1600" dirty="0">
                    <a:latin typeface="+mn-lt"/>
                  </a:rPr>
                  <a:t>220 ns</a:t>
                </a:r>
                <a:endParaRPr lang="en-GB" sz="1600" dirty="0">
                  <a:latin typeface="+mn-lt"/>
                </a:endParaRPr>
              </a:p>
            </p:txBody>
          </p:sp>
          <p:sp>
            <p:nvSpPr>
              <p:cNvPr id="62" name="Line 82"/>
              <p:cNvSpPr>
                <a:spLocks noChangeShapeType="1"/>
              </p:cNvSpPr>
              <p:nvPr/>
            </p:nvSpPr>
            <p:spPr bwMode="auto">
              <a:xfrm flipH="1">
                <a:off x="81" y="2101"/>
                <a:ext cx="359" cy="69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3" name="Line 83"/>
              <p:cNvSpPr>
                <a:spLocks noChangeShapeType="1"/>
              </p:cNvSpPr>
              <p:nvPr/>
            </p:nvSpPr>
            <p:spPr bwMode="auto">
              <a:xfrm>
                <a:off x="486" y="2097"/>
                <a:ext cx="625" cy="64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51" name="Line 85"/>
            <p:cNvSpPr>
              <a:spLocks noChangeShapeType="1"/>
            </p:cNvSpPr>
            <p:nvPr/>
          </p:nvSpPr>
          <p:spPr bwMode="auto">
            <a:xfrm flipV="1">
              <a:off x="4529810" y="4207121"/>
              <a:ext cx="1243470" cy="2394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" name="Oval 86"/>
            <p:cNvSpPr>
              <a:spLocks noChangeArrowheads="1"/>
            </p:cNvSpPr>
            <p:nvPr/>
          </p:nvSpPr>
          <p:spPr bwMode="auto">
            <a:xfrm>
              <a:off x="5246209" y="4200820"/>
              <a:ext cx="1328963" cy="90099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3" name="Line 87"/>
            <p:cNvSpPr>
              <a:spLocks noChangeShapeType="1"/>
            </p:cNvSpPr>
            <p:nvPr/>
          </p:nvSpPr>
          <p:spPr bwMode="auto">
            <a:xfrm>
              <a:off x="4465908" y="4869160"/>
              <a:ext cx="1349856" cy="2279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4" name="Freeform 88"/>
            <p:cNvSpPr>
              <a:spLocks/>
            </p:cNvSpPr>
            <p:nvPr/>
          </p:nvSpPr>
          <p:spPr bwMode="auto">
            <a:xfrm>
              <a:off x="5428095" y="4326834"/>
              <a:ext cx="843049" cy="511931"/>
            </a:xfrm>
            <a:custGeom>
              <a:avLst/>
              <a:gdLst>
                <a:gd name="T0" fmla="*/ 56 w 465"/>
                <a:gd name="T1" fmla="*/ 279 h 389"/>
                <a:gd name="T2" fmla="*/ 240 w 465"/>
                <a:gd name="T3" fmla="*/ 279 h 389"/>
                <a:gd name="T4" fmla="*/ 326 w 465"/>
                <a:gd name="T5" fmla="*/ 1 h 389"/>
                <a:gd name="T6" fmla="*/ 406 w 465"/>
                <a:gd name="T7" fmla="*/ 275 h 389"/>
                <a:gd name="T8" fmla="*/ 576 w 465"/>
                <a:gd name="T9" fmla="*/ 282 h 389"/>
                <a:gd name="T10" fmla="*/ 56 w 465"/>
                <a:gd name="T11" fmla="*/ 279 h 38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65" h="389">
                  <a:moveTo>
                    <a:pt x="41" y="334"/>
                  </a:moveTo>
                  <a:cubicBezTo>
                    <a:pt x="0" y="333"/>
                    <a:pt x="143" y="389"/>
                    <a:pt x="176" y="334"/>
                  </a:cubicBezTo>
                  <a:cubicBezTo>
                    <a:pt x="209" y="279"/>
                    <a:pt x="219" y="2"/>
                    <a:pt x="239" y="1"/>
                  </a:cubicBezTo>
                  <a:cubicBezTo>
                    <a:pt x="259" y="0"/>
                    <a:pt x="267" y="273"/>
                    <a:pt x="297" y="329"/>
                  </a:cubicBezTo>
                  <a:cubicBezTo>
                    <a:pt x="327" y="385"/>
                    <a:pt x="465" y="337"/>
                    <a:pt x="422" y="338"/>
                  </a:cubicBezTo>
                  <a:cubicBezTo>
                    <a:pt x="379" y="339"/>
                    <a:pt x="82" y="335"/>
                    <a:pt x="41" y="334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5" name="Line 89"/>
            <p:cNvSpPr>
              <a:spLocks noChangeShapeType="1"/>
            </p:cNvSpPr>
            <p:nvPr/>
          </p:nvSpPr>
          <p:spPr bwMode="auto">
            <a:xfrm>
              <a:off x="5420129" y="4783633"/>
              <a:ext cx="925362" cy="157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0" name="Text Box 98"/>
            <p:cNvSpPr txBox="1">
              <a:spLocks noChangeArrowheads="1"/>
            </p:cNvSpPr>
            <p:nvPr/>
          </p:nvSpPr>
          <p:spPr bwMode="auto">
            <a:xfrm>
              <a:off x="5435573" y="3894779"/>
              <a:ext cx="1095298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/>
              <a:r>
                <a:rPr lang="en-US" sz="1600" dirty="0" smtClean="0">
                  <a:latin typeface="+mn-lt"/>
                  <a:cs typeface="Arial" pitchFamily="34" charset="0"/>
                </a:rPr>
                <a:t>&lt; </a:t>
              </a:r>
              <a:r>
                <a:rPr lang="en-US" sz="1600" dirty="0" smtClean="0">
                  <a:latin typeface="+mn-lt"/>
                </a:rPr>
                <a:t>100 </a:t>
              </a:r>
              <a:r>
                <a:rPr lang="en-US" sz="1600" dirty="0">
                  <a:latin typeface="+mn-lt"/>
                </a:rPr>
                <a:t>fs</a:t>
              </a:r>
              <a:endParaRPr lang="en-GB" sz="1600" dirty="0">
                <a:latin typeface="+mn-lt"/>
              </a:endParaRPr>
            </a:p>
          </p:txBody>
        </p:sp>
        <p:pic>
          <p:nvPicPr>
            <p:cNvPr id="2050" name="Picture 2" descr="C:\Users\dpennica\Desktop\AgipdDose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495"/>
            <a:stretch/>
          </p:blipFill>
          <p:spPr bwMode="auto">
            <a:xfrm>
              <a:off x="737692" y="1720369"/>
              <a:ext cx="2796175" cy="40622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>
              <a:off x="50404" y="2505941"/>
              <a:ext cx="107433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1 photon</a:t>
              </a:r>
            </a:p>
            <a:p>
              <a:r>
                <a:rPr lang="en-US" sz="1600" dirty="0"/>
                <a:t>at 12 </a:t>
              </a:r>
              <a:r>
                <a:rPr lang="en-US" sz="1600" dirty="0" err="1"/>
                <a:t>keV</a:t>
              </a:r>
              <a:endParaRPr lang="de-DE" sz="1600" dirty="0" err="1"/>
            </a:p>
          </p:txBody>
        </p:sp>
        <p:sp>
          <p:nvSpPr>
            <p:cNvPr id="124" name="TextBox 123"/>
            <p:cNvSpPr txBox="1"/>
            <p:nvPr/>
          </p:nvSpPr>
          <p:spPr>
            <a:xfrm>
              <a:off x="225492" y="3701608"/>
              <a:ext cx="102439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10</a:t>
              </a:r>
              <a:r>
                <a:rPr lang="en-US" sz="1600" baseline="30000" dirty="0"/>
                <a:t>4</a:t>
              </a:r>
              <a:r>
                <a:rPr lang="en-US" sz="1600" dirty="0"/>
                <a:t> photons</a:t>
              </a:r>
              <a:endParaRPr lang="de-DE" sz="1600" dirty="0" err="1"/>
            </a:p>
          </p:txBody>
        </p:sp>
        <p:sp>
          <p:nvSpPr>
            <p:cNvPr id="125" name="TextBox 124"/>
            <p:cNvSpPr txBox="1"/>
            <p:nvPr/>
          </p:nvSpPr>
          <p:spPr>
            <a:xfrm>
              <a:off x="119982" y="5293260"/>
              <a:ext cx="200951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Up to 1 </a:t>
              </a:r>
              <a:r>
                <a:rPr lang="en-US" sz="1600" dirty="0" err="1"/>
                <a:t>GGy</a:t>
              </a:r>
              <a:r>
                <a:rPr lang="en-US" sz="1600" dirty="0"/>
                <a:t> dose during lifetime</a:t>
              </a:r>
              <a:endParaRPr lang="de-DE" sz="1600" dirty="0" err="1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6816080" y="1285551"/>
            <a:ext cx="5052355" cy="5009318"/>
            <a:chOff x="6816080" y="1285551"/>
            <a:chExt cx="5052355" cy="5009318"/>
          </a:xfrm>
        </p:grpSpPr>
        <p:pic>
          <p:nvPicPr>
            <p:cNvPr id="8" name="Picture 7" descr="https://atlas.web.cern.ch/Atlas/GROUPS/PHYSICS/UPGRADE/CERN-LHCC-2017-005/ch03_fig_09a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16080" y="1789119"/>
              <a:ext cx="5052355" cy="39412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Oval 12"/>
            <p:cNvSpPr/>
            <p:nvPr/>
          </p:nvSpPr>
          <p:spPr>
            <a:xfrm>
              <a:off x="11136560" y="3988053"/>
              <a:ext cx="510569" cy="576766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cxnSp>
          <p:nvCxnSpPr>
            <p:cNvPr id="14" name="Straight Arrow Connector 13"/>
            <p:cNvCxnSpPr>
              <a:cxnSpLocks/>
            </p:cNvCxnSpPr>
            <p:nvPr/>
          </p:nvCxnSpPr>
          <p:spPr>
            <a:xfrm flipH="1" flipV="1">
              <a:off x="9530615" y="4188336"/>
              <a:ext cx="369702" cy="1611227"/>
            </a:xfrm>
            <a:prstGeom prst="straightConnector1">
              <a:avLst/>
            </a:prstGeom>
            <a:ln w="38100">
              <a:solidFill>
                <a:srgbClr val="FFC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4"/>
            <p:cNvSpPr txBox="1"/>
            <p:nvPr/>
          </p:nvSpPr>
          <p:spPr>
            <a:xfrm>
              <a:off x="9264352" y="5801826"/>
              <a:ext cx="1786992" cy="4930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/>
                <a:t>Strip Sensors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271824" y="1285551"/>
              <a:ext cx="451758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/>
                <a:t>LHC upgrades </a:t>
              </a:r>
              <a:r>
                <a:rPr lang="en-US" sz="1600" b="1" dirty="0" smtClean="0"/>
                <a:t>– </a:t>
              </a:r>
              <a:r>
                <a:rPr lang="en-US" sz="1600" b="1" dirty="0"/>
                <a:t>high radiation environment</a:t>
              </a:r>
              <a:endParaRPr lang="de-DE" sz="1600" b="1" dirty="0" err="1"/>
            </a:p>
          </p:txBody>
        </p:sp>
        <p:grpSp>
          <p:nvGrpSpPr>
            <p:cNvPr id="82" name="Group 81"/>
            <p:cNvGrpSpPr/>
            <p:nvPr/>
          </p:nvGrpSpPr>
          <p:grpSpPr>
            <a:xfrm>
              <a:off x="7620868" y="2380630"/>
              <a:ext cx="2453964" cy="1736259"/>
              <a:chOff x="4870648" y="1810912"/>
              <a:chExt cx="1727368" cy="1051872"/>
            </a:xfrm>
          </p:grpSpPr>
          <p:cxnSp>
            <p:nvCxnSpPr>
              <p:cNvPr id="83" name="Straight Connector 82"/>
              <p:cNvCxnSpPr/>
              <p:nvPr/>
            </p:nvCxnSpPr>
            <p:spPr>
              <a:xfrm>
                <a:off x="4870648" y="1820760"/>
                <a:ext cx="793304" cy="0"/>
              </a:xfrm>
              <a:prstGeom prst="line">
                <a:avLst/>
              </a:prstGeom>
              <a:ln w="57150">
                <a:solidFill>
                  <a:schemeClr val="bg1"/>
                </a:solidFill>
              </a:ln>
              <a:effectLst>
                <a:glow rad="63500">
                  <a:srgbClr val="FF0000">
                    <a:alpha val="40000"/>
                  </a:srgbClr>
                </a:glow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/>
              <p:nvPr/>
            </p:nvCxnSpPr>
            <p:spPr>
              <a:xfrm>
                <a:off x="4871864" y="2204864"/>
                <a:ext cx="793304" cy="0"/>
              </a:xfrm>
              <a:prstGeom prst="line">
                <a:avLst/>
              </a:prstGeom>
              <a:ln w="57150">
                <a:solidFill>
                  <a:schemeClr val="bg1"/>
                </a:solidFill>
              </a:ln>
              <a:effectLst>
                <a:glow rad="63500">
                  <a:srgbClr val="FF0000">
                    <a:alpha val="40000"/>
                  </a:srgbClr>
                </a:glow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/>
              <p:cNvCxnSpPr/>
              <p:nvPr/>
            </p:nvCxnSpPr>
            <p:spPr>
              <a:xfrm>
                <a:off x="4871864" y="2564904"/>
                <a:ext cx="793304" cy="0"/>
              </a:xfrm>
              <a:prstGeom prst="line">
                <a:avLst/>
              </a:prstGeom>
              <a:ln w="57150">
                <a:solidFill>
                  <a:schemeClr val="bg1"/>
                </a:solidFill>
              </a:ln>
              <a:effectLst>
                <a:glow rad="63500">
                  <a:srgbClr val="FF0000">
                    <a:alpha val="40000"/>
                  </a:srgbClr>
                </a:glow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/>
              <p:cNvCxnSpPr/>
              <p:nvPr/>
            </p:nvCxnSpPr>
            <p:spPr>
              <a:xfrm>
                <a:off x="4871864" y="2780928"/>
                <a:ext cx="793304" cy="0"/>
              </a:xfrm>
              <a:prstGeom prst="line">
                <a:avLst/>
              </a:prstGeom>
              <a:ln w="57150">
                <a:solidFill>
                  <a:schemeClr val="bg1"/>
                </a:solidFill>
              </a:ln>
              <a:effectLst>
                <a:glow rad="63500">
                  <a:srgbClr val="FF0000">
                    <a:alpha val="40000"/>
                  </a:srgbClr>
                </a:glow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/>
              <p:nvPr/>
            </p:nvCxnSpPr>
            <p:spPr>
              <a:xfrm flipV="1">
                <a:off x="5744552" y="1815674"/>
                <a:ext cx="0" cy="1042348"/>
              </a:xfrm>
              <a:prstGeom prst="line">
                <a:avLst/>
              </a:prstGeom>
              <a:ln w="57150">
                <a:solidFill>
                  <a:schemeClr val="bg1"/>
                </a:solidFill>
              </a:ln>
              <a:effectLst>
                <a:glow rad="63500">
                  <a:srgbClr val="FF0000">
                    <a:alpha val="40000"/>
                  </a:srgbClr>
                </a:glow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/>
              <p:cNvCxnSpPr/>
              <p:nvPr/>
            </p:nvCxnSpPr>
            <p:spPr>
              <a:xfrm flipV="1">
                <a:off x="5879976" y="1815674"/>
                <a:ext cx="0" cy="1042348"/>
              </a:xfrm>
              <a:prstGeom prst="line">
                <a:avLst/>
              </a:prstGeom>
              <a:ln w="57150">
                <a:solidFill>
                  <a:schemeClr val="bg1"/>
                </a:solidFill>
              </a:ln>
              <a:effectLst>
                <a:glow rad="63500">
                  <a:srgbClr val="FF0000">
                    <a:alpha val="40000"/>
                  </a:srgbClr>
                </a:glow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/>
              <p:cNvCxnSpPr/>
              <p:nvPr/>
            </p:nvCxnSpPr>
            <p:spPr>
              <a:xfrm flipV="1">
                <a:off x="6004942" y="1810912"/>
                <a:ext cx="0" cy="1042348"/>
              </a:xfrm>
              <a:prstGeom prst="line">
                <a:avLst/>
              </a:prstGeom>
              <a:ln w="57150">
                <a:solidFill>
                  <a:schemeClr val="bg1"/>
                </a:solidFill>
              </a:ln>
              <a:effectLst>
                <a:glow rad="63500">
                  <a:srgbClr val="FF0000">
                    <a:alpha val="40000"/>
                  </a:srgbClr>
                </a:glow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Straight Connector 125"/>
              <p:cNvCxnSpPr/>
              <p:nvPr/>
            </p:nvCxnSpPr>
            <p:spPr>
              <a:xfrm flipV="1">
                <a:off x="6168008" y="1815674"/>
                <a:ext cx="0" cy="1042348"/>
              </a:xfrm>
              <a:prstGeom prst="line">
                <a:avLst/>
              </a:prstGeom>
              <a:ln w="57150">
                <a:solidFill>
                  <a:schemeClr val="bg1"/>
                </a:solidFill>
              </a:ln>
              <a:effectLst>
                <a:glow rad="63500">
                  <a:srgbClr val="FF0000">
                    <a:alpha val="40000"/>
                  </a:srgbClr>
                </a:glow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Straight Connector 126"/>
              <p:cNvCxnSpPr/>
              <p:nvPr/>
            </p:nvCxnSpPr>
            <p:spPr>
              <a:xfrm flipV="1">
                <a:off x="6346709" y="1820436"/>
                <a:ext cx="0" cy="1042348"/>
              </a:xfrm>
              <a:prstGeom prst="line">
                <a:avLst/>
              </a:prstGeom>
              <a:ln w="57150">
                <a:solidFill>
                  <a:schemeClr val="bg1"/>
                </a:solidFill>
              </a:ln>
              <a:effectLst>
                <a:glow rad="63500">
                  <a:srgbClr val="FF0000">
                    <a:alpha val="40000"/>
                  </a:srgbClr>
                </a:glow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Straight Connector 127"/>
              <p:cNvCxnSpPr/>
              <p:nvPr/>
            </p:nvCxnSpPr>
            <p:spPr>
              <a:xfrm flipV="1">
                <a:off x="6598016" y="1815674"/>
                <a:ext cx="0" cy="1042348"/>
              </a:xfrm>
              <a:prstGeom prst="line">
                <a:avLst/>
              </a:prstGeom>
              <a:ln w="57150">
                <a:solidFill>
                  <a:schemeClr val="bg1"/>
                </a:solidFill>
              </a:ln>
              <a:effectLst>
                <a:glow rad="63500">
                  <a:srgbClr val="FF0000">
                    <a:alpha val="40000"/>
                  </a:srgbClr>
                </a:glow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362560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Meeting the </a:t>
            </a:r>
            <a:r>
              <a:rPr lang="en-US" dirty="0" err="1" smtClean="0"/>
              <a:t>Eu.XFEL</a:t>
            </a:r>
            <a:r>
              <a:rPr lang="en-US" dirty="0" smtClean="0"/>
              <a:t> challenge: AGIPD ASIC</a:t>
            </a:r>
            <a:endParaRPr lang="en-GB" dirty="0"/>
          </a:p>
        </p:txBody>
      </p:sp>
      <p:sp>
        <p:nvSpPr>
          <p:cNvPr id="12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ASICS and Sensors  |   David Pennicard  |</a:t>
            </a:r>
            <a:endParaRPr lang="en-US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Ultrafast X-ray imager</a:t>
            </a:r>
          </a:p>
        </p:txBody>
      </p:sp>
      <p:sp>
        <p:nvSpPr>
          <p:cNvPr id="989" name="Rechteck 331"/>
          <p:cNvSpPr/>
          <p:nvPr/>
        </p:nvSpPr>
        <p:spPr>
          <a:xfrm>
            <a:off x="4435861" y="1302275"/>
            <a:ext cx="7425263" cy="3140597"/>
          </a:xfrm>
          <a:prstGeom prst="rect">
            <a:avLst/>
          </a:prstGeom>
          <a:solidFill>
            <a:srgbClr val="4F81BD">
              <a:lumMod val="40000"/>
              <a:lumOff val="6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990" name="Gerade Verbindung 332"/>
          <p:cNvCxnSpPr/>
          <p:nvPr/>
        </p:nvCxnSpPr>
        <p:spPr bwMode="auto">
          <a:xfrm>
            <a:off x="10305984" y="1307717"/>
            <a:ext cx="0" cy="3135154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Text" lastClr="00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991" name="Rechteck 333"/>
          <p:cNvSpPr/>
          <p:nvPr/>
        </p:nvSpPr>
        <p:spPr>
          <a:xfrm>
            <a:off x="5751628" y="1307717"/>
            <a:ext cx="1636561" cy="1613537"/>
          </a:xfrm>
          <a:prstGeom prst="rect">
            <a:avLst/>
          </a:prstGeom>
          <a:solidFill>
            <a:srgbClr val="C0504D">
              <a:lumMod val="40000"/>
              <a:lumOff val="6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92" name="Rechteck 334"/>
          <p:cNvSpPr/>
          <p:nvPr/>
        </p:nvSpPr>
        <p:spPr>
          <a:xfrm>
            <a:off x="3859797" y="1302276"/>
            <a:ext cx="576064" cy="3140595"/>
          </a:xfrm>
          <a:prstGeom prst="rect">
            <a:avLst/>
          </a:prstGeom>
          <a:solidFill>
            <a:srgbClr val="4F81BD">
              <a:lumMod val="20000"/>
              <a:lumOff val="8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93" name="Rechteck 335"/>
          <p:cNvSpPr/>
          <p:nvPr/>
        </p:nvSpPr>
        <p:spPr>
          <a:xfrm>
            <a:off x="9197280" y="4442871"/>
            <a:ext cx="2700562" cy="1717686"/>
          </a:xfrm>
          <a:prstGeom prst="rect">
            <a:avLst/>
          </a:prstGeom>
          <a:solidFill>
            <a:srgbClr val="4F81BD">
              <a:lumMod val="60000"/>
              <a:lumOff val="4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94" name="Textfeld 336"/>
          <p:cNvSpPr txBox="1"/>
          <p:nvPr/>
        </p:nvSpPr>
        <p:spPr>
          <a:xfrm>
            <a:off x="3117387" y="837775"/>
            <a:ext cx="14624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sz="2400" dirty="0">
                <a:solidFill>
                  <a:prstClr val="black"/>
                </a:solidFill>
                <a:latin typeface="Calibri"/>
              </a:rPr>
              <a:t>Sensor</a:t>
            </a:r>
          </a:p>
        </p:txBody>
      </p:sp>
      <p:sp>
        <p:nvSpPr>
          <p:cNvPr id="995" name="Textfeld 341"/>
          <p:cNvSpPr txBox="1"/>
          <p:nvPr/>
        </p:nvSpPr>
        <p:spPr>
          <a:xfrm>
            <a:off x="6102109" y="840242"/>
            <a:ext cx="31639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sz="2400" dirty="0">
                <a:solidFill>
                  <a:prstClr val="black"/>
                </a:solidFill>
                <a:latin typeface="Calibri"/>
              </a:rPr>
              <a:t>Electronics per pixel</a:t>
            </a:r>
          </a:p>
        </p:txBody>
      </p:sp>
      <p:sp>
        <p:nvSpPr>
          <p:cNvPr id="996" name="Textfeld 344"/>
          <p:cNvSpPr txBox="1"/>
          <p:nvPr/>
        </p:nvSpPr>
        <p:spPr>
          <a:xfrm>
            <a:off x="7612518" y="5049209"/>
            <a:ext cx="17281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sz="2400" dirty="0">
                <a:solidFill>
                  <a:prstClr val="black"/>
                </a:solidFill>
                <a:latin typeface="Calibri"/>
              </a:rPr>
              <a:t>ASIC periphery</a:t>
            </a:r>
          </a:p>
        </p:txBody>
      </p:sp>
      <p:sp>
        <p:nvSpPr>
          <p:cNvPr id="997" name="Text Box 1657"/>
          <p:cNvSpPr txBox="1">
            <a:spLocks noChangeArrowheads="1"/>
          </p:cNvSpPr>
          <p:nvPr/>
        </p:nvSpPr>
        <p:spPr bwMode="auto">
          <a:xfrm>
            <a:off x="9710086" y="4825314"/>
            <a:ext cx="1152525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/>
            <a:r>
              <a:rPr lang="it-IT" sz="20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Chip output  driver</a:t>
            </a:r>
          </a:p>
        </p:txBody>
      </p:sp>
      <p:sp>
        <p:nvSpPr>
          <p:cNvPr id="998" name="Rechteck 367"/>
          <p:cNvSpPr/>
          <p:nvPr/>
        </p:nvSpPr>
        <p:spPr>
          <a:xfrm>
            <a:off x="7527086" y="2142588"/>
            <a:ext cx="1502472" cy="1775617"/>
          </a:xfrm>
          <a:prstGeom prst="rect">
            <a:avLst/>
          </a:prstGeom>
          <a:solidFill>
            <a:srgbClr val="C0504D">
              <a:lumMod val="75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99" name="Rechteck 368"/>
          <p:cNvSpPr/>
          <p:nvPr/>
        </p:nvSpPr>
        <p:spPr>
          <a:xfrm>
            <a:off x="9266053" y="1921922"/>
            <a:ext cx="924220" cy="1828007"/>
          </a:xfrm>
          <a:prstGeom prst="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00" name="Rectangle 1583"/>
          <p:cNvSpPr>
            <a:spLocks noChangeArrowheads="1"/>
          </p:cNvSpPr>
          <p:nvPr/>
        </p:nvSpPr>
        <p:spPr bwMode="auto">
          <a:xfrm>
            <a:off x="10532031" y="4833309"/>
            <a:ext cx="1176153" cy="431800"/>
          </a:xfrm>
          <a:prstGeom prst="rect">
            <a:avLst/>
          </a:prstGeom>
          <a:solidFill>
            <a:srgbClr val="4F81BD"/>
          </a:solidFill>
          <a:ln w="9525">
            <a:solidFill>
              <a:sysClr val="windowText" lastClr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Mux</a:t>
            </a:r>
            <a:endParaRPr kumimoji="0" lang="it-IT" sz="2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004" name="Rechteck 373"/>
          <p:cNvSpPr/>
          <p:nvPr/>
        </p:nvSpPr>
        <p:spPr>
          <a:xfrm>
            <a:off x="4737040" y="1302276"/>
            <a:ext cx="947220" cy="3061742"/>
          </a:xfrm>
          <a:prstGeom prst="rect">
            <a:avLst/>
          </a:prstGeom>
          <a:solidFill>
            <a:srgbClr val="BED395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05" name="Rechteck 374"/>
          <p:cNvSpPr/>
          <p:nvPr/>
        </p:nvSpPr>
        <p:spPr>
          <a:xfrm>
            <a:off x="5684260" y="2994229"/>
            <a:ext cx="1296153" cy="1369789"/>
          </a:xfrm>
          <a:prstGeom prst="rect">
            <a:avLst/>
          </a:prstGeom>
          <a:solidFill>
            <a:srgbClr val="BED395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003" name="Gerade Verbindung 372"/>
          <p:cNvCxnSpPr/>
          <p:nvPr/>
        </p:nvCxnSpPr>
        <p:spPr>
          <a:xfrm flipV="1">
            <a:off x="5684260" y="3011741"/>
            <a:ext cx="0" cy="1352277"/>
          </a:xfrm>
          <a:prstGeom prst="line">
            <a:avLst/>
          </a:prstGeom>
          <a:noFill/>
          <a:ln w="25400" cap="flat" cmpd="sng" algn="ctr">
            <a:solidFill>
              <a:srgbClr val="BED395"/>
            </a:solidFill>
            <a:prstDash val="solid"/>
          </a:ln>
          <a:effectLst/>
        </p:spPr>
      </p:cxnSp>
      <p:sp>
        <p:nvSpPr>
          <p:cNvPr id="1006" name="Rechteck 375"/>
          <p:cNvSpPr/>
          <p:nvPr/>
        </p:nvSpPr>
        <p:spPr>
          <a:xfrm>
            <a:off x="4521440" y="3427666"/>
            <a:ext cx="274462" cy="936352"/>
          </a:xfrm>
          <a:prstGeom prst="rect">
            <a:avLst/>
          </a:prstGeom>
          <a:solidFill>
            <a:srgbClr val="92D050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007" name="Gruppieren 376"/>
          <p:cNvGrpSpPr/>
          <p:nvPr/>
        </p:nvGrpSpPr>
        <p:grpSpPr>
          <a:xfrm>
            <a:off x="3859797" y="1429004"/>
            <a:ext cx="7848387" cy="2935288"/>
            <a:chOff x="251520" y="1640673"/>
            <a:chExt cx="7848387" cy="2935288"/>
          </a:xfrm>
        </p:grpSpPr>
        <p:cxnSp>
          <p:nvCxnSpPr>
            <p:cNvPr id="1008" name="Gerade Verbindung 377"/>
            <p:cNvCxnSpPr>
              <a:stCxn id="1179" idx="0"/>
            </p:cNvCxnSpPr>
            <p:nvPr/>
          </p:nvCxnSpPr>
          <p:spPr>
            <a:xfrm flipV="1">
              <a:off x="502632" y="2797166"/>
              <a:ext cx="0" cy="804069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1009" name="Gleichschenkliges Dreieck 378"/>
            <p:cNvSpPr/>
            <p:nvPr/>
          </p:nvSpPr>
          <p:spPr>
            <a:xfrm>
              <a:off x="408600" y="3090858"/>
              <a:ext cx="186805" cy="180182"/>
            </a:xfrm>
            <a:prstGeom prst="triangle">
              <a:avLst/>
            </a:prstGeom>
            <a:solidFill>
              <a:sysClr val="windowText" lastClr="000000"/>
            </a:solidFill>
            <a:ln w="25400" cap="flat" cmpd="sng" algn="ctr">
              <a:solidFill>
                <a:sysClr val="windowText" lastClr="000000">
                  <a:shade val="50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010" name="Gerade Verbindung 379"/>
            <p:cNvCxnSpPr/>
            <p:nvPr/>
          </p:nvCxnSpPr>
          <p:spPr>
            <a:xfrm flipH="1">
              <a:off x="364518" y="3074185"/>
              <a:ext cx="274968" cy="0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sp>
          <p:nvSpPr>
            <p:cNvPr id="1011" name="Textfeld 380"/>
            <p:cNvSpPr txBox="1"/>
            <p:nvPr/>
          </p:nvSpPr>
          <p:spPr>
            <a:xfrm>
              <a:off x="251520" y="2492896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HV</a:t>
              </a:r>
            </a:p>
          </p:txBody>
        </p:sp>
        <p:grpSp>
          <p:nvGrpSpPr>
            <p:cNvPr id="1012" name="Gruppieren 381"/>
            <p:cNvGrpSpPr/>
            <p:nvPr/>
          </p:nvGrpSpPr>
          <p:grpSpPr>
            <a:xfrm>
              <a:off x="467544" y="1640673"/>
              <a:ext cx="7632363" cy="2935288"/>
              <a:chOff x="467544" y="1640673"/>
              <a:chExt cx="7632363" cy="2935288"/>
            </a:xfrm>
          </p:grpSpPr>
          <p:sp>
            <p:nvSpPr>
              <p:cNvPr id="1013" name="Freeform 628"/>
              <p:cNvSpPr>
                <a:spLocks noChangeArrowheads="1"/>
              </p:cNvSpPr>
              <p:nvPr/>
            </p:nvSpPr>
            <p:spPr bwMode="auto">
              <a:xfrm>
                <a:off x="971600" y="3875872"/>
                <a:ext cx="157163" cy="155575"/>
              </a:xfrm>
              <a:custGeom>
                <a:avLst/>
                <a:gdLst>
                  <a:gd name="T0" fmla="*/ 49 w 99"/>
                  <a:gd name="T1" fmla="*/ 0 h 98"/>
                  <a:gd name="T2" fmla="*/ 70 w 99"/>
                  <a:gd name="T3" fmla="*/ 4 h 98"/>
                  <a:gd name="T4" fmla="*/ 86 w 99"/>
                  <a:gd name="T5" fmla="*/ 16 h 98"/>
                  <a:gd name="T6" fmla="*/ 95 w 99"/>
                  <a:gd name="T7" fmla="*/ 32 h 98"/>
                  <a:gd name="T8" fmla="*/ 99 w 99"/>
                  <a:gd name="T9" fmla="*/ 49 h 98"/>
                  <a:gd name="T10" fmla="*/ 95 w 99"/>
                  <a:gd name="T11" fmla="*/ 69 h 98"/>
                  <a:gd name="T12" fmla="*/ 86 w 99"/>
                  <a:gd name="T13" fmla="*/ 82 h 98"/>
                  <a:gd name="T14" fmla="*/ 70 w 99"/>
                  <a:gd name="T15" fmla="*/ 94 h 98"/>
                  <a:gd name="T16" fmla="*/ 49 w 99"/>
                  <a:gd name="T17" fmla="*/ 98 h 98"/>
                  <a:gd name="T18" fmla="*/ 33 w 99"/>
                  <a:gd name="T19" fmla="*/ 94 h 98"/>
                  <a:gd name="T20" fmla="*/ 16 w 99"/>
                  <a:gd name="T21" fmla="*/ 82 h 98"/>
                  <a:gd name="T22" fmla="*/ 4 w 99"/>
                  <a:gd name="T23" fmla="*/ 69 h 98"/>
                  <a:gd name="T24" fmla="*/ 0 w 99"/>
                  <a:gd name="T25" fmla="*/ 49 h 98"/>
                  <a:gd name="T26" fmla="*/ 4 w 99"/>
                  <a:gd name="T27" fmla="*/ 32 h 98"/>
                  <a:gd name="T28" fmla="*/ 16 w 99"/>
                  <a:gd name="T29" fmla="*/ 16 h 98"/>
                  <a:gd name="T30" fmla="*/ 33 w 99"/>
                  <a:gd name="T31" fmla="*/ 4 h 98"/>
                  <a:gd name="T32" fmla="*/ 49 w 99"/>
                  <a:gd name="T33" fmla="*/ 0 h 9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99" h="98">
                    <a:moveTo>
                      <a:pt x="49" y="0"/>
                    </a:moveTo>
                    <a:lnTo>
                      <a:pt x="70" y="4"/>
                    </a:lnTo>
                    <a:lnTo>
                      <a:pt x="86" y="16"/>
                    </a:lnTo>
                    <a:lnTo>
                      <a:pt x="95" y="32"/>
                    </a:lnTo>
                    <a:lnTo>
                      <a:pt x="99" y="49"/>
                    </a:lnTo>
                    <a:lnTo>
                      <a:pt x="95" y="69"/>
                    </a:lnTo>
                    <a:lnTo>
                      <a:pt x="86" y="82"/>
                    </a:lnTo>
                    <a:lnTo>
                      <a:pt x="70" y="94"/>
                    </a:lnTo>
                    <a:lnTo>
                      <a:pt x="49" y="98"/>
                    </a:lnTo>
                    <a:lnTo>
                      <a:pt x="33" y="94"/>
                    </a:lnTo>
                    <a:lnTo>
                      <a:pt x="16" y="82"/>
                    </a:lnTo>
                    <a:lnTo>
                      <a:pt x="4" y="69"/>
                    </a:lnTo>
                    <a:lnTo>
                      <a:pt x="0" y="49"/>
                    </a:lnTo>
                    <a:lnTo>
                      <a:pt x="4" y="32"/>
                    </a:lnTo>
                    <a:lnTo>
                      <a:pt x="16" y="16"/>
                    </a:lnTo>
                    <a:lnTo>
                      <a:pt x="33" y="4"/>
                    </a:lnTo>
                    <a:lnTo>
                      <a:pt x="49" y="0"/>
                    </a:lnTo>
                  </a:path>
                </a:pathLst>
              </a:custGeom>
              <a:solidFill>
                <a:srgbClr val="FFDC6D"/>
              </a:solidFill>
              <a:ln w="25400" cap="flat" cmpd="sng" algn="ctr">
                <a:solidFill>
                  <a:sysClr val="windowText" lastClr="000000"/>
                </a:solidFill>
                <a:prstDash val="solid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14" name="Freeform 629"/>
              <p:cNvSpPr>
                <a:spLocks noChangeArrowheads="1"/>
              </p:cNvSpPr>
              <p:nvPr/>
            </p:nvSpPr>
            <p:spPr bwMode="auto">
              <a:xfrm>
                <a:off x="971600" y="3796497"/>
                <a:ext cx="157163" cy="157163"/>
              </a:xfrm>
              <a:custGeom>
                <a:avLst/>
                <a:gdLst>
                  <a:gd name="T0" fmla="*/ 49 w 99"/>
                  <a:gd name="T1" fmla="*/ 0 h 99"/>
                  <a:gd name="T2" fmla="*/ 70 w 99"/>
                  <a:gd name="T3" fmla="*/ 4 h 99"/>
                  <a:gd name="T4" fmla="*/ 86 w 99"/>
                  <a:gd name="T5" fmla="*/ 17 h 99"/>
                  <a:gd name="T6" fmla="*/ 95 w 99"/>
                  <a:gd name="T7" fmla="*/ 33 h 99"/>
                  <a:gd name="T8" fmla="*/ 99 w 99"/>
                  <a:gd name="T9" fmla="*/ 50 h 99"/>
                  <a:gd name="T10" fmla="*/ 95 w 99"/>
                  <a:gd name="T11" fmla="*/ 70 h 99"/>
                  <a:gd name="T12" fmla="*/ 86 w 99"/>
                  <a:gd name="T13" fmla="*/ 87 h 99"/>
                  <a:gd name="T14" fmla="*/ 70 w 99"/>
                  <a:gd name="T15" fmla="*/ 95 h 99"/>
                  <a:gd name="T16" fmla="*/ 49 w 99"/>
                  <a:gd name="T17" fmla="*/ 99 h 99"/>
                  <a:gd name="T18" fmla="*/ 33 w 99"/>
                  <a:gd name="T19" fmla="*/ 95 h 99"/>
                  <a:gd name="T20" fmla="*/ 16 w 99"/>
                  <a:gd name="T21" fmla="*/ 87 h 99"/>
                  <a:gd name="T22" fmla="*/ 4 w 99"/>
                  <a:gd name="T23" fmla="*/ 70 h 99"/>
                  <a:gd name="T24" fmla="*/ 0 w 99"/>
                  <a:gd name="T25" fmla="*/ 50 h 99"/>
                  <a:gd name="T26" fmla="*/ 4 w 99"/>
                  <a:gd name="T27" fmla="*/ 33 h 99"/>
                  <a:gd name="T28" fmla="*/ 16 w 99"/>
                  <a:gd name="T29" fmla="*/ 17 h 99"/>
                  <a:gd name="T30" fmla="*/ 33 w 99"/>
                  <a:gd name="T31" fmla="*/ 4 h 99"/>
                  <a:gd name="T32" fmla="*/ 49 w 99"/>
                  <a:gd name="T33" fmla="*/ 0 h 9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99" h="99">
                    <a:moveTo>
                      <a:pt x="49" y="0"/>
                    </a:moveTo>
                    <a:lnTo>
                      <a:pt x="70" y="4"/>
                    </a:lnTo>
                    <a:lnTo>
                      <a:pt x="86" y="17"/>
                    </a:lnTo>
                    <a:lnTo>
                      <a:pt x="95" y="33"/>
                    </a:lnTo>
                    <a:lnTo>
                      <a:pt x="99" y="50"/>
                    </a:lnTo>
                    <a:lnTo>
                      <a:pt x="95" y="70"/>
                    </a:lnTo>
                    <a:lnTo>
                      <a:pt x="86" y="87"/>
                    </a:lnTo>
                    <a:lnTo>
                      <a:pt x="70" y="95"/>
                    </a:lnTo>
                    <a:lnTo>
                      <a:pt x="49" y="99"/>
                    </a:lnTo>
                    <a:lnTo>
                      <a:pt x="33" y="95"/>
                    </a:lnTo>
                    <a:lnTo>
                      <a:pt x="16" y="87"/>
                    </a:lnTo>
                    <a:lnTo>
                      <a:pt x="4" y="70"/>
                    </a:lnTo>
                    <a:lnTo>
                      <a:pt x="0" y="50"/>
                    </a:lnTo>
                    <a:lnTo>
                      <a:pt x="4" y="33"/>
                    </a:lnTo>
                    <a:lnTo>
                      <a:pt x="16" y="17"/>
                    </a:lnTo>
                    <a:lnTo>
                      <a:pt x="33" y="4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FFDC6D"/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  <a:ex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15" name="Line 631"/>
              <p:cNvSpPr>
                <a:spLocks noChangeShapeType="1"/>
              </p:cNvSpPr>
              <p:nvPr/>
            </p:nvSpPr>
            <p:spPr bwMode="auto">
              <a:xfrm>
                <a:off x="1049388" y="3647272"/>
                <a:ext cx="1588" cy="149225"/>
              </a:xfrm>
              <a:prstGeom prst="line">
                <a:avLst/>
              </a:prstGeom>
              <a:noFill/>
              <a:ln w="12600">
                <a:solidFill>
                  <a:srgbClr val="1F1A17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1016" name="Line 632"/>
              <p:cNvSpPr>
                <a:spLocks noChangeShapeType="1"/>
              </p:cNvSpPr>
              <p:nvPr/>
            </p:nvSpPr>
            <p:spPr bwMode="auto">
              <a:xfrm>
                <a:off x="1049388" y="4031447"/>
                <a:ext cx="0" cy="306387"/>
              </a:xfrm>
              <a:prstGeom prst="line">
                <a:avLst/>
              </a:prstGeom>
              <a:noFill/>
              <a:ln w="12600">
                <a:solidFill>
                  <a:srgbClr val="1F1A17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1017" name="Freeform 633"/>
              <p:cNvSpPr>
                <a:spLocks noChangeArrowheads="1"/>
              </p:cNvSpPr>
              <p:nvPr/>
            </p:nvSpPr>
            <p:spPr bwMode="auto">
              <a:xfrm>
                <a:off x="971600" y="4337834"/>
                <a:ext cx="157163" cy="77788"/>
              </a:xfrm>
              <a:custGeom>
                <a:avLst/>
                <a:gdLst>
                  <a:gd name="T0" fmla="*/ 99 w 99"/>
                  <a:gd name="T1" fmla="*/ 0 h 49"/>
                  <a:gd name="T2" fmla="*/ 0 w 99"/>
                  <a:gd name="T3" fmla="*/ 0 h 49"/>
                  <a:gd name="T4" fmla="*/ 49 w 99"/>
                  <a:gd name="T5" fmla="*/ 49 h 49"/>
                  <a:gd name="T6" fmla="*/ 99 w 99"/>
                  <a:gd name="T7" fmla="*/ 0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99" h="49">
                    <a:moveTo>
                      <a:pt x="99" y="0"/>
                    </a:moveTo>
                    <a:lnTo>
                      <a:pt x="0" y="0"/>
                    </a:lnTo>
                    <a:lnTo>
                      <a:pt x="49" y="49"/>
                    </a:lnTo>
                    <a:lnTo>
                      <a:pt x="99" y="0"/>
                    </a:lnTo>
                    <a:close/>
                  </a:path>
                </a:pathLst>
              </a:custGeom>
              <a:solidFill>
                <a:srgbClr val="FFDC6D"/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  <a:ex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1018" name="Group 1865"/>
              <p:cNvGrpSpPr>
                <a:grpSpLocks/>
              </p:cNvGrpSpPr>
              <p:nvPr/>
            </p:nvGrpSpPr>
            <p:grpSpPr bwMode="auto">
              <a:xfrm>
                <a:off x="467544" y="1640673"/>
                <a:ext cx="7632363" cy="2935288"/>
                <a:chOff x="514" y="2167"/>
                <a:chExt cx="5438" cy="1849"/>
              </a:xfrm>
            </p:grpSpPr>
            <p:sp>
              <p:nvSpPr>
                <p:cNvPr id="1019" name="Freeform 1853"/>
                <p:cNvSpPr>
                  <a:spLocks/>
                </p:cNvSpPr>
                <p:nvPr/>
              </p:nvSpPr>
              <p:spPr bwMode="auto">
                <a:xfrm>
                  <a:off x="4788" y="2167"/>
                  <a:ext cx="1164" cy="1849"/>
                </a:xfrm>
                <a:custGeom>
                  <a:avLst/>
                  <a:gdLst>
                    <a:gd name="T0" fmla="*/ 99 w 391"/>
                    <a:gd name="T1" fmla="*/ 0 h 1646"/>
                    <a:gd name="T2" fmla="*/ 292 w 391"/>
                    <a:gd name="T3" fmla="*/ 0 h 1646"/>
                    <a:gd name="T4" fmla="*/ 292 w 391"/>
                    <a:gd name="T5" fmla="*/ 1502 h 1646"/>
                    <a:gd name="T6" fmla="*/ 391 w 391"/>
                    <a:gd name="T7" fmla="*/ 1502 h 1646"/>
                    <a:gd name="T8" fmla="*/ 193 w 391"/>
                    <a:gd name="T9" fmla="*/ 1646 h 1646"/>
                    <a:gd name="T10" fmla="*/ 0 w 391"/>
                    <a:gd name="T11" fmla="*/ 1502 h 1646"/>
                    <a:gd name="T12" fmla="*/ 99 w 391"/>
                    <a:gd name="T13" fmla="*/ 1502 h 1646"/>
                    <a:gd name="T14" fmla="*/ 99 w 391"/>
                    <a:gd name="T15" fmla="*/ 0 h 16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91" h="1646">
                      <a:moveTo>
                        <a:pt x="99" y="0"/>
                      </a:moveTo>
                      <a:lnTo>
                        <a:pt x="292" y="0"/>
                      </a:lnTo>
                      <a:lnTo>
                        <a:pt x="292" y="1502"/>
                      </a:lnTo>
                      <a:lnTo>
                        <a:pt x="391" y="1502"/>
                      </a:lnTo>
                      <a:lnTo>
                        <a:pt x="193" y="1646"/>
                      </a:lnTo>
                      <a:lnTo>
                        <a:pt x="0" y="1502"/>
                      </a:lnTo>
                      <a:lnTo>
                        <a:pt x="99" y="1502"/>
                      </a:lnTo>
                      <a:lnTo>
                        <a:pt x="99" y="0"/>
                      </a:lnTo>
                      <a:close/>
                    </a:path>
                  </a:pathLst>
                </a:custGeom>
                <a:solidFill>
                  <a:srgbClr val="9BBB59">
                    <a:lumMod val="60000"/>
                    <a:lumOff val="4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endParaRPr>
                </a:p>
              </p:txBody>
            </p:sp>
            <p:grpSp>
              <p:nvGrpSpPr>
                <p:cNvPr id="1020" name="Group 1809"/>
                <p:cNvGrpSpPr>
                  <a:grpSpLocks/>
                </p:cNvGrpSpPr>
                <p:nvPr/>
              </p:nvGrpSpPr>
              <p:grpSpPr bwMode="auto">
                <a:xfrm>
                  <a:off x="514" y="2212"/>
                  <a:ext cx="2459" cy="1699"/>
                  <a:chOff x="514" y="2212"/>
                  <a:chExt cx="2459" cy="1699"/>
                </a:xfrm>
              </p:grpSpPr>
              <p:sp>
                <p:nvSpPr>
                  <p:cNvPr id="1075" name="Freeform 1609"/>
                  <p:cNvSpPr>
                    <a:spLocks/>
                  </p:cNvSpPr>
                  <p:nvPr/>
                </p:nvSpPr>
                <p:spPr bwMode="auto">
                  <a:xfrm>
                    <a:off x="1222" y="3234"/>
                    <a:ext cx="297" cy="390"/>
                  </a:xfrm>
                  <a:custGeom>
                    <a:avLst/>
                    <a:gdLst>
                      <a:gd name="T0" fmla="*/ 0 w 297"/>
                      <a:gd name="T1" fmla="*/ 386 h 390"/>
                      <a:gd name="T2" fmla="*/ 0 w 297"/>
                      <a:gd name="T3" fmla="*/ 193 h 390"/>
                      <a:gd name="T4" fmla="*/ 0 w 297"/>
                      <a:gd name="T5" fmla="*/ 0 h 390"/>
                      <a:gd name="T6" fmla="*/ 293 w 297"/>
                      <a:gd name="T7" fmla="*/ 189 h 390"/>
                      <a:gd name="T8" fmla="*/ 297 w 297"/>
                      <a:gd name="T9" fmla="*/ 193 h 390"/>
                      <a:gd name="T10" fmla="*/ 293 w 297"/>
                      <a:gd name="T11" fmla="*/ 197 h 390"/>
                      <a:gd name="T12" fmla="*/ 0 w 297"/>
                      <a:gd name="T13" fmla="*/ 390 h 390"/>
                      <a:gd name="T14" fmla="*/ 0 w 297"/>
                      <a:gd name="T15" fmla="*/ 386 h 39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97" h="390">
                        <a:moveTo>
                          <a:pt x="0" y="386"/>
                        </a:moveTo>
                        <a:lnTo>
                          <a:pt x="0" y="193"/>
                        </a:lnTo>
                        <a:lnTo>
                          <a:pt x="0" y="0"/>
                        </a:lnTo>
                        <a:lnTo>
                          <a:pt x="293" y="189"/>
                        </a:lnTo>
                        <a:lnTo>
                          <a:pt x="297" y="193"/>
                        </a:lnTo>
                        <a:lnTo>
                          <a:pt x="293" y="197"/>
                        </a:lnTo>
                        <a:lnTo>
                          <a:pt x="0" y="390"/>
                        </a:lnTo>
                        <a:lnTo>
                          <a:pt x="0" y="386"/>
                        </a:lnTo>
                        <a:close/>
                      </a:path>
                    </a:pathLst>
                  </a:custGeom>
                  <a:solidFill>
                    <a:srgbClr val="FFF97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</a:endParaRPr>
                  </a:p>
                </p:txBody>
              </p:sp>
              <p:sp>
                <p:nvSpPr>
                  <p:cNvPr id="1076" name="Freeform 1610"/>
                  <p:cNvSpPr>
                    <a:spLocks/>
                  </p:cNvSpPr>
                  <p:nvPr/>
                </p:nvSpPr>
                <p:spPr bwMode="auto">
                  <a:xfrm>
                    <a:off x="1222" y="3234"/>
                    <a:ext cx="297" cy="390"/>
                  </a:xfrm>
                  <a:custGeom>
                    <a:avLst/>
                    <a:gdLst>
                      <a:gd name="T0" fmla="*/ 0 w 297"/>
                      <a:gd name="T1" fmla="*/ 386 h 390"/>
                      <a:gd name="T2" fmla="*/ 0 w 297"/>
                      <a:gd name="T3" fmla="*/ 193 h 390"/>
                      <a:gd name="T4" fmla="*/ 0 w 297"/>
                      <a:gd name="T5" fmla="*/ 193 h 390"/>
                      <a:gd name="T6" fmla="*/ 0 w 297"/>
                      <a:gd name="T7" fmla="*/ 0 h 390"/>
                      <a:gd name="T8" fmla="*/ 0 w 297"/>
                      <a:gd name="T9" fmla="*/ 0 h 390"/>
                      <a:gd name="T10" fmla="*/ 293 w 297"/>
                      <a:gd name="T11" fmla="*/ 189 h 390"/>
                      <a:gd name="T12" fmla="*/ 297 w 297"/>
                      <a:gd name="T13" fmla="*/ 193 h 390"/>
                      <a:gd name="T14" fmla="*/ 293 w 297"/>
                      <a:gd name="T15" fmla="*/ 197 h 390"/>
                      <a:gd name="T16" fmla="*/ 0 w 297"/>
                      <a:gd name="T17" fmla="*/ 390 h 390"/>
                      <a:gd name="T18" fmla="*/ 0 w 297"/>
                      <a:gd name="T19" fmla="*/ 386 h 39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297" h="390">
                        <a:moveTo>
                          <a:pt x="0" y="386"/>
                        </a:moveTo>
                        <a:lnTo>
                          <a:pt x="0" y="193"/>
                        </a:lnTo>
                        <a:lnTo>
                          <a:pt x="0" y="193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293" y="189"/>
                        </a:lnTo>
                        <a:lnTo>
                          <a:pt x="297" y="193"/>
                        </a:lnTo>
                        <a:lnTo>
                          <a:pt x="293" y="197"/>
                        </a:lnTo>
                        <a:lnTo>
                          <a:pt x="0" y="390"/>
                        </a:lnTo>
                        <a:lnTo>
                          <a:pt x="0" y="386"/>
                        </a:lnTo>
                        <a:close/>
                      </a:path>
                    </a:pathLst>
                  </a:custGeom>
                  <a:noFill/>
                  <a:ln w="12700">
                    <a:solidFill>
                      <a:srgbClr val="1F1A17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</a:endParaRPr>
                  </a:p>
                </p:txBody>
              </p:sp>
              <p:sp>
                <p:nvSpPr>
                  <p:cNvPr id="1077" name="Freeform 1611"/>
                  <p:cNvSpPr>
                    <a:spLocks/>
                  </p:cNvSpPr>
                  <p:nvPr/>
                </p:nvSpPr>
                <p:spPr bwMode="auto">
                  <a:xfrm>
                    <a:off x="1515" y="3402"/>
                    <a:ext cx="45" cy="50"/>
                  </a:xfrm>
                  <a:custGeom>
                    <a:avLst/>
                    <a:gdLst>
                      <a:gd name="T0" fmla="*/ 20 w 45"/>
                      <a:gd name="T1" fmla="*/ 0 h 50"/>
                      <a:gd name="T2" fmla="*/ 33 w 45"/>
                      <a:gd name="T3" fmla="*/ 0 h 50"/>
                      <a:gd name="T4" fmla="*/ 41 w 45"/>
                      <a:gd name="T5" fmla="*/ 9 h 50"/>
                      <a:gd name="T6" fmla="*/ 45 w 45"/>
                      <a:gd name="T7" fmla="*/ 17 h 50"/>
                      <a:gd name="T8" fmla="*/ 45 w 45"/>
                      <a:gd name="T9" fmla="*/ 25 h 50"/>
                      <a:gd name="T10" fmla="*/ 45 w 45"/>
                      <a:gd name="T11" fmla="*/ 33 h 50"/>
                      <a:gd name="T12" fmla="*/ 41 w 45"/>
                      <a:gd name="T13" fmla="*/ 41 h 50"/>
                      <a:gd name="T14" fmla="*/ 33 w 45"/>
                      <a:gd name="T15" fmla="*/ 45 h 50"/>
                      <a:gd name="T16" fmla="*/ 20 w 45"/>
                      <a:gd name="T17" fmla="*/ 50 h 50"/>
                      <a:gd name="T18" fmla="*/ 12 w 45"/>
                      <a:gd name="T19" fmla="*/ 45 h 50"/>
                      <a:gd name="T20" fmla="*/ 4 w 45"/>
                      <a:gd name="T21" fmla="*/ 41 h 50"/>
                      <a:gd name="T22" fmla="*/ 0 w 45"/>
                      <a:gd name="T23" fmla="*/ 33 h 50"/>
                      <a:gd name="T24" fmla="*/ 0 w 45"/>
                      <a:gd name="T25" fmla="*/ 25 h 50"/>
                      <a:gd name="T26" fmla="*/ 0 w 45"/>
                      <a:gd name="T27" fmla="*/ 17 h 50"/>
                      <a:gd name="T28" fmla="*/ 4 w 45"/>
                      <a:gd name="T29" fmla="*/ 9 h 50"/>
                      <a:gd name="T30" fmla="*/ 12 w 45"/>
                      <a:gd name="T31" fmla="*/ 0 h 50"/>
                      <a:gd name="T32" fmla="*/ 20 w 45"/>
                      <a:gd name="T33" fmla="*/ 0 h 5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45" h="50">
                        <a:moveTo>
                          <a:pt x="20" y="0"/>
                        </a:moveTo>
                        <a:lnTo>
                          <a:pt x="33" y="0"/>
                        </a:lnTo>
                        <a:lnTo>
                          <a:pt x="41" y="9"/>
                        </a:lnTo>
                        <a:lnTo>
                          <a:pt x="45" y="17"/>
                        </a:lnTo>
                        <a:lnTo>
                          <a:pt x="45" y="25"/>
                        </a:lnTo>
                        <a:lnTo>
                          <a:pt x="45" y="33"/>
                        </a:lnTo>
                        <a:lnTo>
                          <a:pt x="41" y="41"/>
                        </a:lnTo>
                        <a:lnTo>
                          <a:pt x="33" y="45"/>
                        </a:lnTo>
                        <a:lnTo>
                          <a:pt x="20" y="50"/>
                        </a:lnTo>
                        <a:lnTo>
                          <a:pt x="12" y="45"/>
                        </a:lnTo>
                        <a:lnTo>
                          <a:pt x="4" y="41"/>
                        </a:lnTo>
                        <a:lnTo>
                          <a:pt x="0" y="33"/>
                        </a:lnTo>
                        <a:lnTo>
                          <a:pt x="0" y="25"/>
                        </a:lnTo>
                        <a:lnTo>
                          <a:pt x="0" y="17"/>
                        </a:lnTo>
                        <a:lnTo>
                          <a:pt x="4" y="9"/>
                        </a:lnTo>
                        <a:lnTo>
                          <a:pt x="12" y="0"/>
                        </a:lnTo>
                        <a:lnTo>
                          <a:pt x="20" y="0"/>
                        </a:lnTo>
                        <a:close/>
                      </a:path>
                    </a:pathLst>
                  </a:custGeom>
                  <a:solidFill>
                    <a:srgbClr val="FFF97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</a:endParaRPr>
                  </a:p>
                </p:txBody>
              </p:sp>
              <p:sp>
                <p:nvSpPr>
                  <p:cNvPr id="1078" name="Freeform 1612"/>
                  <p:cNvSpPr>
                    <a:spLocks/>
                  </p:cNvSpPr>
                  <p:nvPr/>
                </p:nvSpPr>
                <p:spPr bwMode="auto">
                  <a:xfrm>
                    <a:off x="1515" y="3402"/>
                    <a:ext cx="45" cy="50"/>
                  </a:xfrm>
                  <a:custGeom>
                    <a:avLst/>
                    <a:gdLst>
                      <a:gd name="T0" fmla="*/ 20 w 45"/>
                      <a:gd name="T1" fmla="*/ 0 h 50"/>
                      <a:gd name="T2" fmla="*/ 33 w 45"/>
                      <a:gd name="T3" fmla="*/ 0 h 50"/>
                      <a:gd name="T4" fmla="*/ 41 w 45"/>
                      <a:gd name="T5" fmla="*/ 9 h 50"/>
                      <a:gd name="T6" fmla="*/ 45 w 45"/>
                      <a:gd name="T7" fmla="*/ 17 h 50"/>
                      <a:gd name="T8" fmla="*/ 45 w 45"/>
                      <a:gd name="T9" fmla="*/ 25 h 50"/>
                      <a:gd name="T10" fmla="*/ 45 w 45"/>
                      <a:gd name="T11" fmla="*/ 33 h 50"/>
                      <a:gd name="T12" fmla="*/ 41 w 45"/>
                      <a:gd name="T13" fmla="*/ 41 h 50"/>
                      <a:gd name="T14" fmla="*/ 33 w 45"/>
                      <a:gd name="T15" fmla="*/ 45 h 50"/>
                      <a:gd name="T16" fmla="*/ 20 w 45"/>
                      <a:gd name="T17" fmla="*/ 50 h 50"/>
                      <a:gd name="T18" fmla="*/ 12 w 45"/>
                      <a:gd name="T19" fmla="*/ 45 h 50"/>
                      <a:gd name="T20" fmla="*/ 4 w 45"/>
                      <a:gd name="T21" fmla="*/ 41 h 50"/>
                      <a:gd name="T22" fmla="*/ 0 w 45"/>
                      <a:gd name="T23" fmla="*/ 33 h 50"/>
                      <a:gd name="T24" fmla="*/ 0 w 45"/>
                      <a:gd name="T25" fmla="*/ 25 h 50"/>
                      <a:gd name="T26" fmla="*/ 0 w 45"/>
                      <a:gd name="T27" fmla="*/ 17 h 50"/>
                      <a:gd name="T28" fmla="*/ 4 w 45"/>
                      <a:gd name="T29" fmla="*/ 9 h 50"/>
                      <a:gd name="T30" fmla="*/ 12 w 45"/>
                      <a:gd name="T31" fmla="*/ 0 h 50"/>
                      <a:gd name="T32" fmla="*/ 20 w 45"/>
                      <a:gd name="T33" fmla="*/ 0 h 5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45" h="50">
                        <a:moveTo>
                          <a:pt x="20" y="0"/>
                        </a:moveTo>
                        <a:lnTo>
                          <a:pt x="33" y="0"/>
                        </a:lnTo>
                        <a:lnTo>
                          <a:pt x="41" y="9"/>
                        </a:lnTo>
                        <a:lnTo>
                          <a:pt x="45" y="17"/>
                        </a:lnTo>
                        <a:lnTo>
                          <a:pt x="45" y="25"/>
                        </a:lnTo>
                        <a:lnTo>
                          <a:pt x="45" y="33"/>
                        </a:lnTo>
                        <a:lnTo>
                          <a:pt x="41" y="41"/>
                        </a:lnTo>
                        <a:lnTo>
                          <a:pt x="33" y="45"/>
                        </a:lnTo>
                        <a:lnTo>
                          <a:pt x="20" y="50"/>
                        </a:lnTo>
                        <a:lnTo>
                          <a:pt x="12" y="45"/>
                        </a:lnTo>
                        <a:lnTo>
                          <a:pt x="4" y="41"/>
                        </a:lnTo>
                        <a:lnTo>
                          <a:pt x="0" y="33"/>
                        </a:lnTo>
                        <a:lnTo>
                          <a:pt x="0" y="25"/>
                        </a:lnTo>
                        <a:lnTo>
                          <a:pt x="0" y="17"/>
                        </a:lnTo>
                        <a:lnTo>
                          <a:pt x="4" y="9"/>
                        </a:lnTo>
                        <a:lnTo>
                          <a:pt x="12" y="0"/>
                        </a:lnTo>
                        <a:lnTo>
                          <a:pt x="20" y="0"/>
                        </a:lnTo>
                      </a:path>
                    </a:pathLst>
                  </a:custGeom>
                  <a:noFill/>
                  <a:ln w="12700">
                    <a:solidFill>
                      <a:srgbClr val="1F1A17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</a:endParaRPr>
                  </a:p>
                </p:txBody>
              </p:sp>
              <p:sp>
                <p:nvSpPr>
                  <p:cNvPr id="1079" name="Line 161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124" y="3427"/>
                    <a:ext cx="98" cy="1"/>
                  </a:xfrm>
                  <a:prstGeom prst="line">
                    <a:avLst/>
                  </a:prstGeom>
                  <a:noFill/>
                  <a:ln w="12700">
                    <a:solidFill>
                      <a:srgbClr val="1F1A17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</a:endParaRPr>
                  </a:p>
                </p:txBody>
              </p:sp>
              <p:sp>
                <p:nvSpPr>
                  <p:cNvPr id="1080" name="Line 1614"/>
                  <p:cNvSpPr>
                    <a:spLocks noChangeShapeType="1"/>
                  </p:cNvSpPr>
                  <p:nvPr/>
                </p:nvSpPr>
                <p:spPr bwMode="auto">
                  <a:xfrm>
                    <a:off x="1560" y="3427"/>
                    <a:ext cx="99" cy="1"/>
                  </a:xfrm>
                  <a:prstGeom prst="line">
                    <a:avLst/>
                  </a:prstGeom>
                  <a:noFill/>
                  <a:ln w="12700">
                    <a:solidFill>
                      <a:srgbClr val="1F1A17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</a:endParaRPr>
                  </a:p>
                </p:txBody>
              </p:sp>
              <p:sp>
                <p:nvSpPr>
                  <p:cNvPr id="1081" name="Freeform 1615"/>
                  <p:cNvSpPr>
                    <a:spLocks/>
                  </p:cNvSpPr>
                  <p:nvPr/>
                </p:nvSpPr>
                <p:spPr bwMode="auto">
                  <a:xfrm>
                    <a:off x="1758" y="3328"/>
                    <a:ext cx="296" cy="395"/>
                  </a:xfrm>
                  <a:custGeom>
                    <a:avLst/>
                    <a:gdLst>
                      <a:gd name="T0" fmla="*/ 0 w 296"/>
                      <a:gd name="T1" fmla="*/ 390 h 395"/>
                      <a:gd name="T2" fmla="*/ 0 w 296"/>
                      <a:gd name="T3" fmla="*/ 193 h 395"/>
                      <a:gd name="T4" fmla="*/ 0 w 296"/>
                      <a:gd name="T5" fmla="*/ 0 h 395"/>
                      <a:gd name="T6" fmla="*/ 292 w 296"/>
                      <a:gd name="T7" fmla="*/ 193 h 395"/>
                      <a:gd name="T8" fmla="*/ 296 w 296"/>
                      <a:gd name="T9" fmla="*/ 193 h 395"/>
                      <a:gd name="T10" fmla="*/ 292 w 296"/>
                      <a:gd name="T11" fmla="*/ 197 h 395"/>
                      <a:gd name="T12" fmla="*/ 0 w 296"/>
                      <a:gd name="T13" fmla="*/ 395 h 395"/>
                      <a:gd name="T14" fmla="*/ 0 w 296"/>
                      <a:gd name="T15" fmla="*/ 390 h 3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96" h="395">
                        <a:moveTo>
                          <a:pt x="0" y="390"/>
                        </a:moveTo>
                        <a:lnTo>
                          <a:pt x="0" y="193"/>
                        </a:lnTo>
                        <a:lnTo>
                          <a:pt x="0" y="0"/>
                        </a:lnTo>
                        <a:lnTo>
                          <a:pt x="292" y="193"/>
                        </a:lnTo>
                        <a:lnTo>
                          <a:pt x="296" y="193"/>
                        </a:lnTo>
                        <a:lnTo>
                          <a:pt x="292" y="197"/>
                        </a:lnTo>
                        <a:lnTo>
                          <a:pt x="0" y="395"/>
                        </a:lnTo>
                        <a:lnTo>
                          <a:pt x="0" y="390"/>
                        </a:lnTo>
                        <a:close/>
                      </a:path>
                    </a:pathLst>
                  </a:custGeom>
                  <a:solidFill>
                    <a:srgbClr val="FFF97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</a:endParaRPr>
                  </a:p>
                </p:txBody>
              </p:sp>
              <p:sp>
                <p:nvSpPr>
                  <p:cNvPr id="1082" name="Freeform 1616"/>
                  <p:cNvSpPr>
                    <a:spLocks/>
                  </p:cNvSpPr>
                  <p:nvPr/>
                </p:nvSpPr>
                <p:spPr bwMode="auto">
                  <a:xfrm>
                    <a:off x="1758" y="3328"/>
                    <a:ext cx="296" cy="395"/>
                  </a:xfrm>
                  <a:custGeom>
                    <a:avLst/>
                    <a:gdLst>
                      <a:gd name="T0" fmla="*/ 0 w 296"/>
                      <a:gd name="T1" fmla="*/ 390 h 395"/>
                      <a:gd name="T2" fmla="*/ 0 w 296"/>
                      <a:gd name="T3" fmla="*/ 193 h 395"/>
                      <a:gd name="T4" fmla="*/ 0 w 296"/>
                      <a:gd name="T5" fmla="*/ 193 h 395"/>
                      <a:gd name="T6" fmla="*/ 0 w 296"/>
                      <a:gd name="T7" fmla="*/ 0 h 395"/>
                      <a:gd name="T8" fmla="*/ 0 w 296"/>
                      <a:gd name="T9" fmla="*/ 0 h 395"/>
                      <a:gd name="T10" fmla="*/ 292 w 296"/>
                      <a:gd name="T11" fmla="*/ 193 h 395"/>
                      <a:gd name="T12" fmla="*/ 296 w 296"/>
                      <a:gd name="T13" fmla="*/ 193 h 395"/>
                      <a:gd name="T14" fmla="*/ 292 w 296"/>
                      <a:gd name="T15" fmla="*/ 197 h 395"/>
                      <a:gd name="T16" fmla="*/ 0 w 296"/>
                      <a:gd name="T17" fmla="*/ 395 h 395"/>
                      <a:gd name="T18" fmla="*/ 0 w 296"/>
                      <a:gd name="T19" fmla="*/ 390 h 3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296" h="395">
                        <a:moveTo>
                          <a:pt x="0" y="390"/>
                        </a:moveTo>
                        <a:lnTo>
                          <a:pt x="0" y="193"/>
                        </a:lnTo>
                        <a:lnTo>
                          <a:pt x="0" y="193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292" y="193"/>
                        </a:lnTo>
                        <a:lnTo>
                          <a:pt x="296" y="193"/>
                        </a:lnTo>
                        <a:lnTo>
                          <a:pt x="292" y="197"/>
                        </a:lnTo>
                        <a:lnTo>
                          <a:pt x="0" y="395"/>
                        </a:lnTo>
                        <a:lnTo>
                          <a:pt x="0" y="390"/>
                        </a:lnTo>
                        <a:close/>
                      </a:path>
                    </a:pathLst>
                  </a:custGeom>
                  <a:noFill/>
                  <a:ln w="12700">
                    <a:solidFill>
                      <a:srgbClr val="1F1A17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</a:endParaRPr>
                  </a:p>
                </p:txBody>
              </p:sp>
              <p:sp>
                <p:nvSpPr>
                  <p:cNvPr id="1083" name="Line 161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659" y="3620"/>
                    <a:ext cx="99" cy="1"/>
                  </a:xfrm>
                  <a:prstGeom prst="line">
                    <a:avLst/>
                  </a:prstGeom>
                  <a:noFill/>
                  <a:ln w="12700">
                    <a:solidFill>
                      <a:srgbClr val="1F1A17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</a:endParaRPr>
                  </a:p>
                </p:txBody>
              </p:sp>
              <p:sp>
                <p:nvSpPr>
                  <p:cNvPr id="1084" name="Line 1618"/>
                  <p:cNvSpPr>
                    <a:spLocks noChangeShapeType="1"/>
                  </p:cNvSpPr>
                  <p:nvPr/>
                </p:nvSpPr>
                <p:spPr bwMode="auto">
                  <a:xfrm>
                    <a:off x="2050" y="3521"/>
                    <a:ext cx="95" cy="1"/>
                  </a:xfrm>
                  <a:prstGeom prst="line">
                    <a:avLst/>
                  </a:prstGeom>
                  <a:noFill/>
                  <a:ln w="12700">
                    <a:solidFill>
                      <a:srgbClr val="1F1A17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</a:endParaRPr>
                  </a:p>
                </p:txBody>
              </p:sp>
              <p:sp>
                <p:nvSpPr>
                  <p:cNvPr id="1085" name="Line 161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659" y="3427"/>
                    <a:ext cx="99" cy="1"/>
                  </a:xfrm>
                  <a:prstGeom prst="line">
                    <a:avLst/>
                  </a:prstGeom>
                  <a:noFill/>
                  <a:ln w="12700">
                    <a:solidFill>
                      <a:srgbClr val="1F1A17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</a:endParaRPr>
                  </a:p>
                </p:txBody>
              </p:sp>
              <p:sp>
                <p:nvSpPr>
                  <p:cNvPr id="1086" name="Rectangle 1620"/>
                  <p:cNvSpPr>
                    <a:spLocks noChangeArrowheads="1"/>
                  </p:cNvSpPr>
                  <p:nvPr/>
                </p:nvSpPr>
                <p:spPr bwMode="auto">
                  <a:xfrm>
                    <a:off x="1758" y="3365"/>
                    <a:ext cx="165" cy="19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de-DE" sz="1700" b="1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1F1A17"/>
                        </a:solidFill>
                        <a:effectLst/>
                        <a:uLnTx/>
                        <a:uFillTx/>
                        <a:latin typeface="Courier New" pitchFamily="49" charset="0"/>
                      </a:rPr>
                      <a:t>+</a:t>
                    </a:r>
                    <a:endParaRPr kumimoji="0" lang="de-DE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</a:endParaRPr>
                  </a:p>
                </p:txBody>
              </p:sp>
              <p:sp>
                <p:nvSpPr>
                  <p:cNvPr id="1087" name="Rectangle 1621"/>
                  <p:cNvSpPr>
                    <a:spLocks noChangeArrowheads="1"/>
                  </p:cNvSpPr>
                  <p:nvPr/>
                </p:nvSpPr>
                <p:spPr bwMode="auto">
                  <a:xfrm>
                    <a:off x="1758" y="3517"/>
                    <a:ext cx="165" cy="19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de-DE" sz="1700" b="1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1F1A17"/>
                        </a:solidFill>
                        <a:effectLst/>
                        <a:uLnTx/>
                        <a:uFillTx/>
                        <a:latin typeface="Courier New" pitchFamily="49" charset="0"/>
                      </a:rPr>
                      <a:t>-</a:t>
                    </a:r>
                    <a:endParaRPr kumimoji="0" lang="de-DE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</a:endParaRPr>
                  </a:p>
                </p:txBody>
              </p:sp>
              <p:sp>
                <p:nvSpPr>
                  <p:cNvPr id="1088" name="Rectangle 1622"/>
                  <p:cNvSpPr>
                    <a:spLocks noChangeArrowheads="1"/>
                  </p:cNvSpPr>
                  <p:nvPr/>
                </p:nvSpPr>
                <p:spPr bwMode="auto">
                  <a:xfrm>
                    <a:off x="1206" y="2938"/>
                    <a:ext cx="33" cy="193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</a:endParaRPr>
                  </a:p>
                </p:txBody>
              </p:sp>
              <p:sp>
                <p:nvSpPr>
                  <p:cNvPr id="1089" name="Rectangle 1623"/>
                  <p:cNvSpPr>
                    <a:spLocks noChangeArrowheads="1"/>
                  </p:cNvSpPr>
                  <p:nvPr/>
                </p:nvSpPr>
                <p:spPr bwMode="auto">
                  <a:xfrm>
                    <a:off x="1251" y="2938"/>
                    <a:ext cx="37" cy="193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</a:endParaRPr>
                  </a:p>
                </p:txBody>
              </p:sp>
              <p:sp>
                <p:nvSpPr>
                  <p:cNvPr id="1090" name="Line 1624"/>
                  <p:cNvSpPr>
                    <a:spLocks noChangeShapeType="1"/>
                  </p:cNvSpPr>
                  <p:nvPr/>
                </p:nvSpPr>
                <p:spPr bwMode="auto">
                  <a:xfrm>
                    <a:off x="1272" y="3033"/>
                    <a:ext cx="95" cy="1"/>
                  </a:xfrm>
                  <a:prstGeom prst="line">
                    <a:avLst/>
                  </a:prstGeom>
                  <a:noFill/>
                  <a:ln w="12700">
                    <a:solidFill>
                      <a:srgbClr val="1F1A17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</a:endParaRPr>
                  </a:p>
                </p:txBody>
              </p:sp>
              <p:sp>
                <p:nvSpPr>
                  <p:cNvPr id="1091" name="Line 1625"/>
                  <p:cNvSpPr>
                    <a:spLocks noChangeShapeType="1"/>
                  </p:cNvSpPr>
                  <p:nvPr/>
                </p:nvSpPr>
                <p:spPr bwMode="auto">
                  <a:xfrm>
                    <a:off x="1124" y="3033"/>
                    <a:ext cx="98" cy="1"/>
                  </a:xfrm>
                  <a:prstGeom prst="line">
                    <a:avLst/>
                  </a:prstGeom>
                  <a:noFill/>
                  <a:ln w="12700">
                    <a:solidFill>
                      <a:srgbClr val="1F1A17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</a:endParaRPr>
                  </a:p>
                </p:txBody>
              </p:sp>
              <p:sp>
                <p:nvSpPr>
                  <p:cNvPr id="1092" name="Line 1626"/>
                  <p:cNvSpPr>
                    <a:spLocks noChangeShapeType="1"/>
                  </p:cNvSpPr>
                  <p:nvPr/>
                </p:nvSpPr>
                <p:spPr bwMode="auto">
                  <a:xfrm>
                    <a:off x="1367" y="3033"/>
                    <a:ext cx="98" cy="1"/>
                  </a:xfrm>
                  <a:prstGeom prst="line">
                    <a:avLst/>
                  </a:prstGeom>
                  <a:noFill/>
                  <a:ln w="12700">
                    <a:solidFill>
                      <a:srgbClr val="1F1A17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</a:endParaRPr>
                  </a:p>
                </p:txBody>
              </p:sp>
              <p:sp>
                <p:nvSpPr>
                  <p:cNvPr id="1093" name="Freeform 1627"/>
                  <p:cNvSpPr>
                    <a:spLocks/>
                  </p:cNvSpPr>
                  <p:nvPr/>
                </p:nvSpPr>
                <p:spPr bwMode="auto">
                  <a:xfrm>
                    <a:off x="1465" y="2988"/>
                    <a:ext cx="194" cy="45"/>
                  </a:xfrm>
                  <a:custGeom>
                    <a:avLst/>
                    <a:gdLst>
                      <a:gd name="T0" fmla="*/ 0 w 194"/>
                      <a:gd name="T1" fmla="*/ 0 h 45"/>
                      <a:gd name="T2" fmla="*/ 95 w 194"/>
                      <a:gd name="T3" fmla="*/ 45 h 45"/>
                      <a:gd name="T4" fmla="*/ 194 w 194"/>
                      <a:gd name="T5" fmla="*/ 45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94" h="45">
                        <a:moveTo>
                          <a:pt x="0" y="0"/>
                        </a:moveTo>
                        <a:lnTo>
                          <a:pt x="95" y="45"/>
                        </a:lnTo>
                        <a:lnTo>
                          <a:pt x="194" y="45"/>
                        </a:lnTo>
                      </a:path>
                    </a:pathLst>
                  </a:custGeom>
                  <a:noFill/>
                  <a:ln w="12700">
                    <a:solidFill>
                      <a:srgbClr val="1F1A17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</a:endParaRPr>
                  </a:p>
                </p:txBody>
              </p:sp>
              <p:sp>
                <p:nvSpPr>
                  <p:cNvPr id="1094" name="Freeform 1628"/>
                  <p:cNvSpPr>
                    <a:spLocks/>
                  </p:cNvSpPr>
                  <p:nvPr/>
                </p:nvSpPr>
                <p:spPr bwMode="auto">
                  <a:xfrm>
                    <a:off x="1535" y="3012"/>
                    <a:ext cx="50" cy="45"/>
                  </a:xfrm>
                  <a:custGeom>
                    <a:avLst/>
                    <a:gdLst>
                      <a:gd name="T0" fmla="*/ 25 w 50"/>
                      <a:gd name="T1" fmla="*/ 0 h 45"/>
                      <a:gd name="T2" fmla="*/ 37 w 50"/>
                      <a:gd name="T3" fmla="*/ 0 h 45"/>
                      <a:gd name="T4" fmla="*/ 46 w 50"/>
                      <a:gd name="T5" fmla="*/ 4 h 45"/>
                      <a:gd name="T6" fmla="*/ 50 w 50"/>
                      <a:gd name="T7" fmla="*/ 13 h 45"/>
                      <a:gd name="T8" fmla="*/ 50 w 50"/>
                      <a:gd name="T9" fmla="*/ 21 h 45"/>
                      <a:gd name="T10" fmla="*/ 50 w 50"/>
                      <a:gd name="T11" fmla="*/ 33 h 45"/>
                      <a:gd name="T12" fmla="*/ 46 w 50"/>
                      <a:gd name="T13" fmla="*/ 41 h 45"/>
                      <a:gd name="T14" fmla="*/ 37 w 50"/>
                      <a:gd name="T15" fmla="*/ 45 h 45"/>
                      <a:gd name="T16" fmla="*/ 25 w 50"/>
                      <a:gd name="T17" fmla="*/ 45 h 45"/>
                      <a:gd name="T18" fmla="*/ 17 w 50"/>
                      <a:gd name="T19" fmla="*/ 45 h 45"/>
                      <a:gd name="T20" fmla="*/ 9 w 50"/>
                      <a:gd name="T21" fmla="*/ 41 h 45"/>
                      <a:gd name="T22" fmla="*/ 5 w 50"/>
                      <a:gd name="T23" fmla="*/ 33 h 45"/>
                      <a:gd name="T24" fmla="*/ 0 w 50"/>
                      <a:gd name="T25" fmla="*/ 21 h 45"/>
                      <a:gd name="T26" fmla="*/ 5 w 50"/>
                      <a:gd name="T27" fmla="*/ 13 h 45"/>
                      <a:gd name="T28" fmla="*/ 9 w 50"/>
                      <a:gd name="T29" fmla="*/ 4 h 45"/>
                      <a:gd name="T30" fmla="*/ 17 w 50"/>
                      <a:gd name="T31" fmla="*/ 0 h 45"/>
                      <a:gd name="T32" fmla="*/ 25 w 50"/>
                      <a:gd name="T33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50" h="45">
                        <a:moveTo>
                          <a:pt x="25" y="0"/>
                        </a:moveTo>
                        <a:lnTo>
                          <a:pt x="37" y="0"/>
                        </a:lnTo>
                        <a:lnTo>
                          <a:pt x="46" y="4"/>
                        </a:lnTo>
                        <a:lnTo>
                          <a:pt x="50" y="13"/>
                        </a:lnTo>
                        <a:lnTo>
                          <a:pt x="50" y="21"/>
                        </a:lnTo>
                        <a:lnTo>
                          <a:pt x="50" y="33"/>
                        </a:lnTo>
                        <a:lnTo>
                          <a:pt x="46" y="41"/>
                        </a:lnTo>
                        <a:lnTo>
                          <a:pt x="37" y="45"/>
                        </a:lnTo>
                        <a:lnTo>
                          <a:pt x="25" y="45"/>
                        </a:lnTo>
                        <a:lnTo>
                          <a:pt x="17" y="45"/>
                        </a:lnTo>
                        <a:lnTo>
                          <a:pt x="9" y="41"/>
                        </a:lnTo>
                        <a:lnTo>
                          <a:pt x="5" y="33"/>
                        </a:lnTo>
                        <a:lnTo>
                          <a:pt x="0" y="21"/>
                        </a:lnTo>
                        <a:lnTo>
                          <a:pt x="5" y="13"/>
                        </a:lnTo>
                        <a:lnTo>
                          <a:pt x="9" y="4"/>
                        </a:lnTo>
                        <a:lnTo>
                          <a:pt x="17" y="0"/>
                        </a:lnTo>
                        <a:lnTo>
                          <a:pt x="25" y="0"/>
                        </a:lnTo>
                        <a:close/>
                      </a:path>
                    </a:pathLst>
                  </a:cu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</a:endParaRPr>
                  </a:p>
                </p:txBody>
              </p:sp>
              <p:sp>
                <p:nvSpPr>
                  <p:cNvPr id="1095" name="Freeform 1629"/>
                  <p:cNvSpPr>
                    <a:spLocks/>
                  </p:cNvSpPr>
                  <p:nvPr/>
                </p:nvSpPr>
                <p:spPr bwMode="auto">
                  <a:xfrm>
                    <a:off x="1535" y="3012"/>
                    <a:ext cx="50" cy="45"/>
                  </a:xfrm>
                  <a:custGeom>
                    <a:avLst/>
                    <a:gdLst>
                      <a:gd name="T0" fmla="*/ 25 w 50"/>
                      <a:gd name="T1" fmla="*/ 0 h 45"/>
                      <a:gd name="T2" fmla="*/ 37 w 50"/>
                      <a:gd name="T3" fmla="*/ 0 h 45"/>
                      <a:gd name="T4" fmla="*/ 46 w 50"/>
                      <a:gd name="T5" fmla="*/ 4 h 45"/>
                      <a:gd name="T6" fmla="*/ 50 w 50"/>
                      <a:gd name="T7" fmla="*/ 13 h 45"/>
                      <a:gd name="T8" fmla="*/ 50 w 50"/>
                      <a:gd name="T9" fmla="*/ 21 h 45"/>
                      <a:gd name="T10" fmla="*/ 50 w 50"/>
                      <a:gd name="T11" fmla="*/ 33 h 45"/>
                      <a:gd name="T12" fmla="*/ 46 w 50"/>
                      <a:gd name="T13" fmla="*/ 41 h 45"/>
                      <a:gd name="T14" fmla="*/ 37 w 50"/>
                      <a:gd name="T15" fmla="*/ 45 h 45"/>
                      <a:gd name="T16" fmla="*/ 25 w 50"/>
                      <a:gd name="T17" fmla="*/ 45 h 45"/>
                      <a:gd name="T18" fmla="*/ 17 w 50"/>
                      <a:gd name="T19" fmla="*/ 45 h 45"/>
                      <a:gd name="T20" fmla="*/ 9 w 50"/>
                      <a:gd name="T21" fmla="*/ 41 h 45"/>
                      <a:gd name="T22" fmla="*/ 5 w 50"/>
                      <a:gd name="T23" fmla="*/ 33 h 45"/>
                      <a:gd name="T24" fmla="*/ 0 w 50"/>
                      <a:gd name="T25" fmla="*/ 21 h 45"/>
                      <a:gd name="T26" fmla="*/ 5 w 50"/>
                      <a:gd name="T27" fmla="*/ 13 h 45"/>
                      <a:gd name="T28" fmla="*/ 9 w 50"/>
                      <a:gd name="T29" fmla="*/ 4 h 45"/>
                      <a:gd name="T30" fmla="*/ 17 w 50"/>
                      <a:gd name="T31" fmla="*/ 0 h 45"/>
                      <a:gd name="T32" fmla="*/ 25 w 50"/>
                      <a:gd name="T33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50" h="45">
                        <a:moveTo>
                          <a:pt x="25" y="0"/>
                        </a:moveTo>
                        <a:lnTo>
                          <a:pt x="37" y="0"/>
                        </a:lnTo>
                        <a:lnTo>
                          <a:pt x="46" y="4"/>
                        </a:lnTo>
                        <a:lnTo>
                          <a:pt x="50" y="13"/>
                        </a:lnTo>
                        <a:lnTo>
                          <a:pt x="50" y="21"/>
                        </a:lnTo>
                        <a:lnTo>
                          <a:pt x="50" y="33"/>
                        </a:lnTo>
                        <a:lnTo>
                          <a:pt x="46" y="41"/>
                        </a:lnTo>
                        <a:lnTo>
                          <a:pt x="37" y="45"/>
                        </a:lnTo>
                        <a:lnTo>
                          <a:pt x="25" y="45"/>
                        </a:lnTo>
                        <a:lnTo>
                          <a:pt x="17" y="45"/>
                        </a:lnTo>
                        <a:lnTo>
                          <a:pt x="9" y="41"/>
                        </a:lnTo>
                        <a:lnTo>
                          <a:pt x="5" y="33"/>
                        </a:lnTo>
                        <a:lnTo>
                          <a:pt x="0" y="21"/>
                        </a:lnTo>
                        <a:lnTo>
                          <a:pt x="5" y="13"/>
                        </a:lnTo>
                        <a:lnTo>
                          <a:pt x="9" y="4"/>
                        </a:lnTo>
                        <a:lnTo>
                          <a:pt x="17" y="0"/>
                        </a:lnTo>
                        <a:lnTo>
                          <a:pt x="25" y="0"/>
                        </a:lnTo>
                      </a:path>
                    </a:pathLst>
                  </a:custGeom>
                  <a:noFill/>
                  <a:ln w="12700">
                    <a:solidFill>
                      <a:srgbClr val="1F1A17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</a:endParaRPr>
                  </a:p>
                </p:txBody>
              </p:sp>
              <p:sp>
                <p:nvSpPr>
                  <p:cNvPr id="1096" name="Rectangle 1630"/>
                  <p:cNvSpPr>
                    <a:spLocks noChangeArrowheads="1"/>
                  </p:cNvSpPr>
                  <p:nvPr/>
                </p:nvSpPr>
                <p:spPr bwMode="auto">
                  <a:xfrm>
                    <a:off x="1206" y="2651"/>
                    <a:ext cx="33" cy="193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</a:endParaRPr>
                  </a:p>
                </p:txBody>
              </p:sp>
              <p:sp>
                <p:nvSpPr>
                  <p:cNvPr id="1097" name="Rectangle 1631"/>
                  <p:cNvSpPr>
                    <a:spLocks noChangeArrowheads="1"/>
                  </p:cNvSpPr>
                  <p:nvPr/>
                </p:nvSpPr>
                <p:spPr bwMode="auto">
                  <a:xfrm>
                    <a:off x="1251" y="2651"/>
                    <a:ext cx="37" cy="193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</a:endParaRPr>
                  </a:p>
                </p:txBody>
              </p:sp>
              <p:sp>
                <p:nvSpPr>
                  <p:cNvPr id="1098" name="Line 1632"/>
                  <p:cNvSpPr>
                    <a:spLocks noChangeShapeType="1"/>
                  </p:cNvSpPr>
                  <p:nvPr/>
                </p:nvSpPr>
                <p:spPr bwMode="auto">
                  <a:xfrm>
                    <a:off x="1272" y="2745"/>
                    <a:ext cx="95" cy="1"/>
                  </a:xfrm>
                  <a:prstGeom prst="line">
                    <a:avLst/>
                  </a:prstGeom>
                  <a:noFill/>
                  <a:ln w="12700">
                    <a:solidFill>
                      <a:srgbClr val="1F1A17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</a:endParaRPr>
                  </a:p>
                </p:txBody>
              </p:sp>
              <p:sp>
                <p:nvSpPr>
                  <p:cNvPr id="1099" name="Line 1633"/>
                  <p:cNvSpPr>
                    <a:spLocks noChangeShapeType="1"/>
                  </p:cNvSpPr>
                  <p:nvPr/>
                </p:nvSpPr>
                <p:spPr bwMode="auto">
                  <a:xfrm>
                    <a:off x="1124" y="2745"/>
                    <a:ext cx="98" cy="1"/>
                  </a:xfrm>
                  <a:prstGeom prst="line">
                    <a:avLst/>
                  </a:prstGeom>
                  <a:noFill/>
                  <a:ln w="12700">
                    <a:solidFill>
                      <a:srgbClr val="1F1A17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</a:endParaRPr>
                  </a:p>
                </p:txBody>
              </p:sp>
              <p:sp>
                <p:nvSpPr>
                  <p:cNvPr id="1100" name="Line 1634"/>
                  <p:cNvSpPr>
                    <a:spLocks noChangeShapeType="1"/>
                  </p:cNvSpPr>
                  <p:nvPr/>
                </p:nvSpPr>
                <p:spPr bwMode="auto">
                  <a:xfrm>
                    <a:off x="1367" y="2745"/>
                    <a:ext cx="98" cy="1"/>
                  </a:xfrm>
                  <a:prstGeom prst="line">
                    <a:avLst/>
                  </a:prstGeom>
                  <a:noFill/>
                  <a:ln w="12700">
                    <a:solidFill>
                      <a:srgbClr val="1F1A17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</a:endParaRPr>
                  </a:p>
                </p:txBody>
              </p:sp>
              <p:sp>
                <p:nvSpPr>
                  <p:cNvPr id="1101" name="Freeform 1635"/>
                  <p:cNvSpPr>
                    <a:spLocks/>
                  </p:cNvSpPr>
                  <p:nvPr/>
                </p:nvSpPr>
                <p:spPr bwMode="auto">
                  <a:xfrm>
                    <a:off x="1465" y="2700"/>
                    <a:ext cx="194" cy="45"/>
                  </a:xfrm>
                  <a:custGeom>
                    <a:avLst/>
                    <a:gdLst>
                      <a:gd name="T0" fmla="*/ 0 w 194"/>
                      <a:gd name="T1" fmla="*/ 0 h 45"/>
                      <a:gd name="T2" fmla="*/ 95 w 194"/>
                      <a:gd name="T3" fmla="*/ 45 h 45"/>
                      <a:gd name="T4" fmla="*/ 194 w 194"/>
                      <a:gd name="T5" fmla="*/ 45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94" h="45">
                        <a:moveTo>
                          <a:pt x="0" y="0"/>
                        </a:moveTo>
                        <a:lnTo>
                          <a:pt x="95" y="45"/>
                        </a:lnTo>
                        <a:lnTo>
                          <a:pt x="194" y="45"/>
                        </a:lnTo>
                      </a:path>
                    </a:pathLst>
                  </a:custGeom>
                  <a:noFill/>
                  <a:ln w="12700">
                    <a:solidFill>
                      <a:srgbClr val="1F1A17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</a:endParaRPr>
                  </a:p>
                </p:txBody>
              </p:sp>
              <p:sp>
                <p:nvSpPr>
                  <p:cNvPr id="1102" name="Freeform 1636"/>
                  <p:cNvSpPr>
                    <a:spLocks/>
                  </p:cNvSpPr>
                  <p:nvPr/>
                </p:nvSpPr>
                <p:spPr bwMode="auto">
                  <a:xfrm>
                    <a:off x="1535" y="2721"/>
                    <a:ext cx="50" cy="49"/>
                  </a:xfrm>
                  <a:custGeom>
                    <a:avLst/>
                    <a:gdLst>
                      <a:gd name="T0" fmla="*/ 25 w 50"/>
                      <a:gd name="T1" fmla="*/ 0 h 49"/>
                      <a:gd name="T2" fmla="*/ 37 w 50"/>
                      <a:gd name="T3" fmla="*/ 4 h 49"/>
                      <a:gd name="T4" fmla="*/ 46 w 50"/>
                      <a:gd name="T5" fmla="*/ 8 h 49"/>
                      <a:gd name="T6" fmla="*/ 50 w 50"/>
                      <a:gd name="T7" fmla="*/ 16 h 49"/>
                      <a:gd name="T8" fmla="*/ 50 w 50"/>
                      <a:gd name="T9" fmla="*/ 24 h 49"/>
                      <a:gd name="T10" fmla="*/ 50 w 50"/>
                      <a:gd name="T11" fmla="*/ 37 h 49"/>
                      <a:gd name="T12" fmla="*/ 46 w 50"/>
                      <a:gd name="T13" fmla="*/ 45 h 49"/>
                      <a:gd name="T14" fmla="*/ 37 w 50"/>
                      <a:gd name="T15" fmla="*/ 49 h 49"/>
                      <a:gd name="T16" fmla="*/ 25 w 50"/>
                      <a:gd name="T17" fmla="*/ 49 h 49"/>
                      <a:gd name="T18" fmla="*/ 17 w 50"/>
                      <a:gd name="T19" fmla="*/ 49 h 49"/>
                      <a:gd name="T20" fmla="*/ 9 w 50"/>
                      <a:gd name="T21" fmla="*/ 45 h 49"/>
                      <a:gd name="T22" fmla="*/ 5 w 50"/>
                      <a:gd name="T23" fmla="*/ 37 h 49"/>
                      <a:gd name="T24" fmla="*/ 0 w 50"/>
                      <a:gd name="T25" fmla="*/ 24 h 49"/>
                      <a:gd name="T26" fmla="*/ 5 w 50"/>
                      <a:gd name="T27" fmla="*/ 16 h 49"/>
                      <a:gd name="T28" fmla="*/ 9 w 50"/>
                      <a:gd name="T29" fmla="*/ 8 h 49"/>
                      <a:gd name="T30" fmla="*/ 17 w 50"/>
                      <a:gd name="T31" fmla="*/ 4 h 49"/>
                      <a:gd name="T32" fmla="*/ 25 w 50"/>
                      <a:gd name="T33" fmla="*/ 0 h 4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50" h="49">
                        <a:moveTo>
                          <a:pt x="25" y="0"/>
                        </a:moveTo>
                        <a:lnTo>
                          <a:pt x="37" y="4"/>
                        </a:lnTo>
                        <a:lnTo>
                          <a:pt x="46" y="8"/>
                        </a:lnTo>
                        <a:lnTo>
                          <a:pt x="50" y="16"/>
                        </a:lnTo>
                        <a:lnTo>
                          <a:pt x="50" y="24"/>
                        </a:lnTo>
                        <a:lnTo>
                          <a:pt x="50" y="37"/>
                        </a:lnTo>
                        <a:lnTo>
                          <a:pt x="46" y="45"/>
                        </a:lnTo>
                        <a:lnTo>
                          <a:pt x="37" y="49"/>
                        </a:lnTo>
                        <a:lnTo>
                          <a:pt x="25" y="49"/>
                        </a:lnTo>
                        <a:lnTo>
                          <a:pt x="17" y="49"/>
                        </a:lnTo>
                        <a:lnTo>
                          <a:pt x="9" y="45"/>
                        </a:lnTo>
                        <a:lnTo>
                          <a:pt x="5" y="37"/>
                        </a:lnTo>
                        <a:lnTo>
                          <a:pt x="0" y="24"/>
                        </a:lnTo>
                        <a:lnTo>
                          <a:pt x="5" y="16"/>
                        </a:lnTo>
                        <a:lnTo>
                          <a:pt x="9" y="8"/>
                        </a:lnTo>
                        <a:lnTo>
                          <a:pt x="17" y="4"/>
                        </a:lnTo>
                        <a:lnTo>
                          <a:pt x="25" y="0"/>
                        </a:lnTo>
                        <a:close/>
                      </a:path>
                    </a:pathLst>
                  </a:cu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</a:endParaRPr>
                  </a:p>
                </p:txBody>
              </p:sp>
              <p:sp>
                <p:nvSpPr>
                  <p:cNvPr id="1103" name="Freeform 1637"/>
                  <p:cNvSpPr>
                    <a:spLocks/>
                  </p:cNvSpPr>
                  <p:nvPr/>
                </p:nvSpPr>
                <p:spPr bwMode="auto">
                  <a:xfrm>
                    <a:off x="1535" y="2721"/>
                    <a:ext cx="50" cy="49"/>
                  </a:xfrm>
                  <a:custGeom>
                    <a:avLst/>
                    <a:gdLst>
                      <a:gd name="T0" fmla="*/ 25 w 50"/>
                      <a:gd name="T1" fmla="*/ 0 h 49"/>
                      <a:gd name="T2" fmla="*/ 37 w 50"/>
                      <a:gd name="T3" fmla="*/ 4 h 49"/>
                      <a:gd name="T4" fmla="*/ 46 w 50"/>
                      <a:gd name="T5" fmla="*/ 8 h 49"/>
                      <a:gd name="T6" fmla="*/ 50 w 50"/>
                      <a:gd name="T7" fmla="*/ 16 h 49"/>
                      <a:gd name="T8" fmla="*/ 50 w 50"/>
                      <a:gd name="T9" fmla="*/ 24 h 49"/>
                      <a:gd name="T10" fmla="*/ 50 w 50"/>
                      <a:gd name="T11" fmla="*/ 37 h 49"/>
                      <a:gd name="T12" fmla="*/ 46 w 50"/>
                      <a:gd name="T13" fmla="*/ 45 h 49"/>
                      <a:gd name="T14" fmla="*/ 37 w 50"/>
                      <a:gd name="T15" fmla="*/ 49 h 49"/>
                      <a:gd name="T16" fmla="*/ 25 w 50"/>
                      <a:gd name="T17" fmla="*/ 49 h 49"/>
                      <a:gd name="T18" fmla="*/ 17 w 50"/>
                      <a:gd name="T19" fmla="*/ 49 h 49"/>
                      <a:gd name="T20" fmla="*/ 9 w 50"/>
                      <a:gd name="T21" fmla="*/ 45 h 49"/>
                      <a:gd name="T22" fmla="*/ 5 w 50"/>
                      <a:gd name="T23" fmla="*/ 37 h 49"/>
                      <a:gd name="T24" fmla="*/ 0 w 50"/>
                      <a:gd name="T25" fmla="*/ 24 h 49"/>
                      <a:gd name="T26" fmla="*/ 5 w 50"/>
                      <a:gd name="T27" fmla="*/ 16 h 49"/>
                      <a:gd name="T28" fmla="*/ 9 w 50"/>
                      <a:gd name="T29" fmla="*/ 8 h 49"/>
                      <a:gd name="T30" fmla="*/ 17 w 50"/>
                      <a:gd name="T31" fmla="*/ 4 h 49"/>
                      <a:gd name="T32" fmla="*/ 25 w 50"/>
                      <a:gd name="T33" fmla="*/ 0 h 4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50" h="49">
                        <a:moveTo>
                          <a:pt x="25" y="0"/>
                        </a:moveTo>
                        <a:lnTo>
                          <a:pt x="37" y="4"/>
                        </a:lnTo>
                        <a:lnTo>
                          <a:pt x="46" y="8"/>
                        </a:lnTo>
                        <a:lnTo>
                          <a:pt x="50" y="16"/>
                        </a:lnTo>
                        <a:lnTo>
                          <a:pt x="50" y="24"/>
                        </a:lnTo>
                        <a:lnTo>
                          <a:pt x="50" y="37"/>
                        </a:lnTo>
                        <a:lnTo>
                          <a:pt x="46" y="45"/>
                        </a:lnTo>
                        <a:lnTo>
                          <a:pt x="37" y="49"/>
                        </a:lnTo>
                        <a:lnTo>
                          <a:pt x="25" y="49"/>
                        </a:lnTo>
                        <a:lnTo>
                          <a:pt x="17" y="49"/>
                        </a:lnTo>
                        <a:lnTo>
                          <a:pt x="9" y="45"/>
                        </a:lnTo>
                        <a:lnTo>
                          <a:pt x="5" y="37"/>
                        </a:lnTo>
                        <a:lnTo>
                          <a:pt x="0" y="24"/>
                        </a:lnTo>
                        <a:lnTo>
                          <a:pt x="5" y="16"/>
                        </a:lnTo>
                        <a:lnTo>
                          <a:pt x="9" y="8"/>
                        </a:lnTo>
                        <a:lnTo>
                          <a:pt x="17" y="4"/>
                        </a:lnTo>
                        <a:lnTo>
                          <a:pt x="25" y="0"/>
                        </a:lnTo>
                      </a:path>
                    </a:pathLst>
                  </a:custGeom>
                  <a:noFill/>
                  <a:ln w="12700">
                    <a:solidFill>
                      <a:srgbClr val="1F1A17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</a:endParaRPr>
                  </a:p>
                </p:txBody>
              </p:sp>
              <p:sp>
                <p:nvSpPr>
                  <p:cNvPr id="1104" name="Rectangle 1638"/>
                  <p:cNvSpPr>
                    <a:spLocks noChangeArrowheads="1"/>
                  </p:cNvSpPr>
                  <p:nvPr/>
                </p:nvSpPr>
                <p:spPr bwMode="auto">
                  <a:xfrm>
                    <a:off x="1206" y="2360"/>
                    <a:ext cx="33" cy="193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</a:endParaRPr>
                  </a:p>
                </p:txBody>
              </p:sp>
              <p:sp>
                <p:nvSpPr>
                  <p:cNvPr id="1105" name="Rectangle 1639"/>
                  <p:cNvSpPr>
                    <a:spLocks noChangeArrowheads="1"/>
                  </p:cNvSpPr>
                  <p:nvPr/>
                </p:nvSpPr>
                <p:spPr bwMode="auto">
                  <a:xfrm>
                    <a:off x="1251" y="2360"/>
                    <a:ext cx="37" cy="193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</a:endParaRPr>
                  </a:p>
                </p:txBody>
              </p:sp>
              <p:sp>
                <p:nvSpPr>
                  <p:cNvPr id="1106" name="Line 1640"/>
                  <p:cNvSpPr>
                    <a:spLocks noChangeShapeType="1"/>
                  </p:cNvSpPr>
                  <p:nvPr/>
                </p:nvSpPr>
                <p:spPr bwMode="auto">
                  <a:xfrm>
                    <a:off x="1272" y="2454"/>
                    <a:ext cx="95" cy="1"/>
                  </a:xfrm>
                  <a:prstGeom prst="line">
                    <a:avLst/>
                  </a:prstGeom>
                  <a:noFill/>
                  <a:ln w="12700">
                    <a:solidFill>
                      <a:srgbClr val="1F1A17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</a:endParaRPr>
                  </a:p>
                </p:txBody>
              </p:sp>
              <p:sp>
                <p:nvSpPr>
                  <p:cNvPr id="1107" name="Line 1641"/>
                  <p:cNvSpPr>
                    <a:spLocks noChangeShapeType="1"/>
                  </p:cNvSpPr>
                  <p:nvPr/>
                </p:nvSpPr>
                <p:spPr bwMode="auto">
                  <a:xfrm>
                    <a:off x="1124" y="2454"/>
                    <a:ext cx="98" cy="1"/>
                  </a:xfrm>
                  <a:prstGeom prst="line">
                    <a:avLst/>
                  </a:prstGeom>
                  <a:noFill/>
                  <a:ln w="12700">
                    <a:solidFill>
                      <a:srgbClr val="1F1A17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</a:endParaRPr>
                  </a:p>
                </p:txBody>
              </p:sp>
              <p:sp>
                <p:nvSpPr>
                  <p:cNvPr id="1108" name="Line 1642"/>
                  <p:cNvSpPr>
                    <a:spLocks noChangeShapeType="1"/>
                  </p:cNvSpPr>
                  <p:nvPr/>
                </p:nvSpPr>
                <p:spPr bwMode="auto">
                  <a:xfrm>
                    <a:off x="1367" y="2261"/>
                    <a:ext cx="98" cy="1"/>
                  </a:xfrm>
                  <a:prstGeom prst="line">
                    <a:avLst/>
                  </a:prstGeom>
                  <a:noFill/>
                  <a:ln w="12700">
                    <a:solidFill>
                      <a:srgbClr val="1F1A17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</a:endParaRPr>
                  </a:p>
                </p:txBody>
              </p:sp>
              <p:sp>
                <p:nvSpPr>
                  <p:cNvPr id="1109" name="Freeform 1643"/>
                  <p:cNvSpPr>
                    <a:spLocks/>
                  </p:cNvSpPr>
                  <p:nvPr/>
                </p:nvSpPr>
                <p:spPr bwMode="auto">
                  <a:xfrm>
                    <a:off x="1465" y="2212"/>
                    <a:ext cx="194" cy="49"/>
                  </a:xfrm>
                  <a:custGeom>
                    <a:avLst/>
                    <a:gdLst>
                      <a:gd name="T0" fmla="*/ 0 w 194"/>
                      <a:gd name="T1" fmla="*/ 0 h 49"/>
                      <a:gd name="T2" fmla="*/ 95 w 194"/>
                      <a:gd name="T3" fmla="*/ 49 h 49"/>
                      <a:gd name="T4" fmla="*/ 194 w 194"/>
                      <a:gd name="T5" fmla="*/ 49 h 4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94" h="49">
                        <a:moveTo>
                          <a:pt x="0" y="0"/>
                        </a:moveTo>
                        <a:lnTo>
                          <a:pt x="95" y="49"/>
                        </a:lnTo>
                        <a:lnTo>
                          <a:pt x="194" y="49"/>
                        </a:lnTo>
                      </a:path>
                    </a:pathLst>
                  </a:custGeom>
                  <a:noFill/>
                  <a:ln w="12700">
                    <a:solidFill>
                      <a:srgbClr val="1F1A17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</a:endParaRPr>
                  </a:p>
                </p:txBody>
              </p:sp>
              <p:sp>
                <p:nvSpPr>
                  <p:cNvPr id="1110" name="Freeform 1644"/>
                  <p:cNvSpPr>
                    <a:spLocks/>
                  </p:cNvSpPr>
                  <p:nvPr/>
                </p:nvSpPr>
                <p:spPr bwMode="auto">
                  <a:xfrm>
                    <a:off x="1535" y="2236"/>
                    <a:ext cx="50" cy="50"/>
                  </a:xfrm>
                  <a:custGeom>
                    <a:avLst/>
                    <a:gdLst>
                      <a:gd name="T0" fmla="*/ 25 w 50"/>
                      <a:gd name="T1" fmla="*/ 0 h 50"/>
                      <a:gd name="T2" fmla="*/ 37 w 50"/>
                      <a:gd name="T3" fmla="*/ 5 h 50"/>
                      <a:gd name="T4" fmla="*/ 46 w 50"/>
                      <a:gd name="T5" fmla="*/ 9 h 50"/>
                      <a:gd name="T6" fmla="*/ 50 w 50"/>
                      <a:gd name="T7" fmla="*/ 17 h 50"/>
                      <a:gd name="T8" fmla="*/ 50 w 50"/>
                      <a:gd name="T9" fmla="*/ 25 h 50"/>
                      <a:gd name="T10" fmla="*/ 50 w 50"/>
                      <a:gd name="T11" fmla="*/ 33 h 50"/>
                      <a:gd name="T12" fmla="*/ 46 w 50"/>
                      <a:gd name="T13" fmla="*/ 41 h 50"/>
                      <a:gd name="T14" fmla="*/ 37 w 50"/>
                      <a:gd name="T15" fmla="*/ 50 h 50"/>
                      <a:gd name="T16" fmla="*/ 25 w 50"/>
                      <a:gd name="T17" fmla="*/ 50 h 50"/>
                      <a:gd name="T18" fmla="*/ 17 w 50"/>
                      <a:gd name="T19" fmla="*/ 50 h 50"/>
                      <a:gd name="T20" fmla="*/ 9 w 50"/>
                      <a:gd name="T21" fmla="*/ 41 h 50"/>
                      <a:gd name="T22" fmla="*/ 5 w 50"/>
                      <a:gd name="T23" fmla="*/ 33 h 50"/>
                      <a:gd name="T24" fmla="*/ 0 w 50"/>
                      <a:gd name="T25" fmla="*/ 25 h 50"/>
                      <a:gd name="T26" fmla="*/ 5 w 50"/>
                      <a:gd name="T27" fmla="*/ 17 h 50"/>
                      <a:gd name="T28" fmla="*/ 9 w 50"/>
                      <a:gd name="T29" fmla="*/ 9 h 50"/>
                      <a:gd name="T30" fmla="*/ 17 w 50"/>
                      <a:gd name="T31" fmla="*/ 5 h 50"/>
                      <a:gd name="T32" fmla="*/ 25 w 50"/>
                      <a:gd name="T33" fmla="*/ 0 h 5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50" h="50">
                        <a:moveTo>
                          <a:pt x="25" y="0"/>
                        </a:moveTo>
                        <a:lnTo>
                          <a:pt x="37" y="5"/>
                        </a:lnTo>
                        <a:lnTo>
                          <a:pt x="46" y="9"/>
                        </a:lnTo>
                        <a:lnTo>
                          <a:pt x="50" y="17"/>
                        </a:lnTo>
                        <a:lnTo>
                          <a:pt x="50" y="25"/>
                        </a:lnTo>
                        <a:lnTo>
                          <a:pt x="50" y="33"/>
                        </a:lnTo>
                        <a:lnTo>
                          <a:pt x="46" y="41"/>
                        </a:lnTo>
                        <a:lnTo>
                          <a:pt x="37" y="50"/>
                        </a:lnTo>
                        <a:lnTo>
                          <a:pt x="25" y="50"/>
                        </a:lnTo>
                        <a:lnTo>
                          <a:pt x="17" y="50"/>
                        </a:lnTo>
                        <a:lnTo>
                          <a:pt x="9" y="41"/>
                        </a:lnTo>
                        <a:lnTo>
                          <a:pt x="5" y="33"/>
                        </a:lnTo>
                        <a:lnTo>
                          <a:pt x="0" y="25"/>
                        </a:lnTo>
                        <a:lnTo>
                          <a:pt x="5" y="17"/>
                        </a:lnTo>
                        <a:lnTo>
                          <a:pt x="9" y="9"/>
                        </a:lnTo>
                        <a:lnTo>
                          <a:pt x="17" y="5"/>
                        </a:lnTo>
                        <a:lnTo>
                          <a:pt x="25" y="0"/>
                        </a:lnTo>
                        <a:close/>
                      </a:path>
                    </a:pathLst>
                  </a:cu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</a:endParaRPr>
                  </a:p>
                </p:txBody>
              </p:sp>
              <p:sp>
                <p:nvSpPr>
                  <p:cNvPr id="1111" name="Freeform 1645"/>
                  <p:cNvSpPr>
                    <a:spLocks/>
                  </p:cNvSpPr>
                  <p:nvPr/>
                </p:nvSpPr>
                <p:spPr bwMode="auto">
                  <a:xfrm>
                    <a:off x="1535" y="2236"/>
                    <a:ext cx="50" cy="50"/>
                  </a:xfrm>
                  <a:custGeom>
                    <a:avLst/>
                    <a:gdLst>
                      <a:gd name="T0" fmla="*/ 25 w 50"/>
                      <a:gd name="T1" fmla="*/ 0 h 50"/>
                      <a:gd name="T2" fmla="*/ 37 w 50"/>
                      <a:gd name="T3" fmla="*/ 5 h 50"/>
                      <a:gd name="T4" fmla="*/ 46 w 50"/>
                      <a:gd name="T5" fmla="*/ 9 h 50"/>
                      <a:gd name="T6" fmla="*/ 50 w 50"/>
                      <a:gd name="T7" fmla="*/ 17 h 50"/>
                      <a:gd name="T8" fmla="*/ 50 w 50"/>
                      <a:gd name="T9" fmla="*/ 25 h 50"/>
                      <a:gd name="T10" fmla="*/ 50 w 50"/>
                      <a:gd name="T11" fmla="*/ 33 h 50"/>
                      <a:gd name="T12" fmla="*/ 46 w 50"/>
                      <a:gd name="T13" fmla="*/ 41 h 50"/>
                      <a:gd name="T14" fmla="*/ 37 w 50"/>
                      <a:gd name="T15" fmla="*/ 50 h 50"/>
                      <a:gd name="T16" fmla="*/ 25 w 50"/>
                      <a:gd name="T17" fmla="*/ 50 h 50"/>
                      <a:gd name="T18" fmla="*/ 17 w 50"/>
                      <a:gd name="T19" fmla="*/ 50 h 50"/>
                      <a:gd name="T20" fmla="*/ 9 w 50"/>
                      <a:gd name="T21" fmla="*/ 41 h 50"/>
                      <a:gd name="T22" fmla="*/ 5 w 50"/>
                      <a:gd name="T23" fmla="*/ 33 h 50"/>
                      <a:gd name="T24" fmla="*/ 0 w 50"/>
                      <a:gd name="T25" fmla="*/ 25 h 50"/>
                      <a:gd name="T26" fmla="*/ 5 w 50"/>
                      <a:gd name="T27" fmla="*/ 17 h 50"/>
                      <a:gd name="T28" fmla="*/ 9 w 50"/>
                      <a:gd name="T29" fmla="*/ 9 h 50"/>
                      <a:gd name="T30" fmla="*/ 17 w 50"/>
                      <a:gd name="T31" fmla="*/ 5 h 50"/>
                      <a:gd name="T32" fmla="*/ 25 w 50"/>
                      <a:gd name="T33" fmla="*/ 0 h 5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50" h="50">
                        <a:moveTo>
                          <a:pt x="25" y="0"/>
                        </a:moveTo>
                        <a:lnTo>
                          <a:pt x="37" y="5"/>
                        </a:lnTo>
                        <a:lnTo>
                          <a:pt x="46" y="9"/>
                        </a:lnTo>
                        <a:lnTo>
                          <a:pt x="50" y="17"/>
                        </a:lnTo>
                        <a:lnTo>
                          <a:pt x="50" y="25"/>
                        </a:lnTo>
                        <a:lnTo>
                          <a:pt x="50" y="33"/>
                        </a:lnTo>
                        <a:lnTo>
                          <a:pt x="46" y="41"/>
                        </a:lnTo>
                        <a:lnTo>
                          <a:pt x="37" y="50"/>
                        </a:lnTo>
                        <a:lnTo>
                          <a:pt x="25" y="50"/>
                        </a:lnTo>
                        <a:lnTo>
                          <a:pt x="17" y="50"/>
                        </a:lnTo>
                        <a:lnTo>
                          <a:pt x="9" y="41"/>
                        </a:lnTo>
                        <a:lnTo>
                          <a:pt x="5" y="33"/>
                        </a:lnTo>
                        <a:lnTo>
                          <a:pt x="0" y="25"/>
                        </a:lnTo>
                        <a:lnTo>
                          <a:pt x="5" y="17"/>
                        </a:lnTo>
                        <a:lnTo>
                          <a:pt x="9" y="9"/>
                        </a:lnTo>
                        <a:lnTo>
                          <a:pt x="17" y="5"/>
                        </a:lnTo>
                        <a:lnTo>
                          <a:pt x="25" y="0"/>
                        </a:lnTo>
                      </a:path>
                    </a:pathLst>
                  </a:custGeom>
                  <a:noFill/>
                  <a:ln w="12700">
                    <a:solidFill>
                      <a:srgbClr val="1F1A17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</a:endParaRPr>
                  </a:p>
                </p:txBody>
              </p:sp>
              <p:sp>
                <p:nvSpPr>
                  <p:cNvPr id="1112" name="Rectangle 1646"/>
                  <p:cNvSpPr>
                    <a:spLocks noChangeArrowheads="1"/>
                  </p:cNvSpPr>
                  <p:nvPr/>
                </p:nvSpPr>
                <p:spPr bwMode="auto">
                  <a:xfrm>
                    <a:off x="1737" y="2745"/>
                    <a:ext cx="37" cy="198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</a:endParaRPr>
                  </a:p>
                </p:txBody>
              </p:sp>
              <p:sp>
                <p:nvSpPr>
                  <p:cNvPr id="1113" name="Rectangle 1647"/>
                  <p:cNvSpPr>
                    <a:spLocks noChangeArrowheads="1"/>
                  </p:cNvSpPr>
                  <p:nvPr/>
                </p:nvSpPr>
                <p:spPr bwMode="auto">
                  <a:xfrm>
                    <a:off x="1787" y="2745"/>
                    <a:ext cx="37" cy="198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</a:endParaRPr>
                  </a:p>
                </p:txBody>
              </p:sp>
              <p:sp>
                <p:nvSpPr>
                  <p:cNvPr id="1114" name="Line 1648"/>
                  <p:cNvSpPr>
                    <a:spLocks noChangeShapeType="1"/>
                  </p:cNvSpPr>
                  <p:nvPr/>
                </p:nvSpPr>
                <p:spPr bwMode="auto">
                  <a:xfrm>
                    <a:off x="1803" y="2844"/>
                    <a:ext cx="99" cy="1"/>
                  </a:xfrm>
                  <a:prstGeom prst="line">
                    <a:avLst/>
                  </a:prstGeom>
                  <a:noFill/>
                  <a:ln w="12700">
                    <a:solidFill>
                      <a:srgbClr val="1F1A17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</a:endParaRPr>
                  </a:p>
                </p:txBody>
              </p:sp>
              <p:sp>
                <p:nvSpPr>
                  <p:cNvPr id="1115" name="Line 1649"/>
                  <p:cNvSpPr>
                    <a:spLocks noChangeShapeType="1"/>
                  </p:cNvSpPr>
                  <p:nvPr/>
                </p:nvSpPr>
                <p:spPr bwMode="auto">
                  <a:xfrm>
                    <a:off x="1659" y="2844"/>
                    <a:ext cx="99" cy="1"/>
                  </a:xfrm>
                  <a:prstGeom prst="line">
                    <a:avLst/>
                  </a:prstGeom>
                  <a:noFill/>
                  <a:ln w="12700">
                    <a:solidFill>
                      <a:srgbClr val="1F1A17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</a:endParaRPr>
                  </a:p>
                </p:txBody>
              </p:sp>
              <p:sp>
                <p:nvSpPr>
                  <p:cNvPr id="1116" name="Freeform 1650"/>
                  <p:cNvSpPr>
                    <a:spLocks/>
                  </p:cNvSpPr>
                  <p:nvPr/>
                </p:nvSpPr>
                <p:spPr bwMode="auto">
                  <a:xfrm>
                    <a:off x="1099" y="3402"/>
                    <a:ext cx="49" cy="50"/>
                  </a:xfrm>
                  <a:custGeom>
                    <a:avLst/>
                    <a:gdLst>
                      <a:gd name="T0" fmla="*/ 25 w 49"/>
                      <a:gd name="T1" fmla="*/ 0 h 50"/>
                      <a:gd name="T2" fmla="*/ 33 w 49"/>
                      <a:gd name="T3" fmla="*/ 0 h 50"/>
                      <a:gd name="T4" fmla="*/ 41 w 49"/>
                      <a:gd name="T5" fmla="*/ 9 h 50"/>
                      <a:gd name="T6" fmla="*/ 49 w 49"/>
                      <a:gd name="T7" fmla="*/ 17 h 50"/>
                      <a:gd name="T8" fmla="*/ 49 w 49"/>
                      <a:gd name="T9" fmla="*/ 25 h 50"/>
                      <a:gd name="T10" fmla="*/ 49 w 49"/>
                      <a:gd name="T11" fmla="*/ 33 h 50"/>
                      <a:gd name="T12" fmla="*/ 41 w 49"/>
                      <a:gd name="T13" fmla="*/ 41 h 50"/>
                      <a:gd name="T14" fmla="*/ 33 w 49"/>
                      <a:gd name="T15" fmla="*/ 45 h 50"/>
                      <a:gd name="T16" fmla="*/ 25 w 49"/>
                      <a:gd name="T17" fmla="*/ 50 h 50"/>
                      <a:gd name="T18" fmla="*/ 16 w 49"/>
                      <a:gd name="T19" fmla="*/ 45 h 50"/>
                      <a:gd name="T20" fmla="*/ 8 w 49"/>
                      <a:gd name="T21" fmla="*/ 41 h 50"/>
                      <a:gd name="T22" fmla="*/ 4 w 49"/>
                      <a:gd name="T23" fmla="*/ 33 h 50"/>
                      <a:gd name="T24" fmla="*/ 0 w 49"/>
                      <a:gd name="T25" fmla="*/ 25 h 50"/>
                      <a:gd name="T26" fmla="*/ 4 w 49"/>
                      <a:gd name="T27" fmla="*/ 17 h 50"/>
                      <a:gd name="T28" fmla="*/ 8 w 49"/>
                      <a:gd name="T29" fmla="*/ 9 h 50"/>
                      <a:gd name="T30" fmla="*/ 16 w 49"/>
                      <a:gd name="T31" fmla="*/ 0 h 50"/>
                      <a:gd name="T32" fmla="*/ 25 w 49"/>
                      <a:gd name="T33" fmla="*/ 0 h 5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49" h="50">
                        <a:moveTo>
                          <a:pt x="25" y="0"/>
                        </a:moveTo>
                        <a:lnTo>
                          <a:pt x="33" y="0"/>
                        </a:lnTo>
                        <a:lnTo>
                          <a:pt x="41" y="9"/>
                        </a:lnTo>
                        <a:lnTo>
                          <a:pt x="49" y="17"/>
                        </a:lnTo>
                        <a:lnTo>
                          <a:pt x="49" y="25"/>
                        </a:lnTo>
                        <a:lnTo>
                          <a:pt x="49" y="33"/>
                        </a:lnTo>
                        <a:lnTo>
                          <a:pt x="41" y="41"/>
                        </a:lnTo>
                        <a:lnTo>
                          <a:pt x="33" y="45"/>
                        </a:lnTo>
                        <a:lnTo>
                          <a:pt x="25" y="50"/>
                        </a:lnTo>
                        <a:lnTo>
                          <a:pt x="16" y="45"/>
                        </a:lnTo>
                        <a:lnTo>
                          <a:pt x="8" y="41"/>
                        </a:lnTo>
                        <a:lnTo>
                          <a:pt x="4" y="33"/>
                        </a:lnTo>
                        <a:lnTo>
                          <a:pt x="0" y="25"/>
                        </a:lnTo>
                        <a:lnTo>
                          <a:pt x="4" y="17"/>
                        </a:lnTo>
                        <a:lnTo>
                          <a:pt x="8" y="9"/>
                        </a:lnTo>
                        <a:lnTo>
                          <a:pt x="16" y="0"/>
                        </a:lnTo>
                        <a:lnTo>
                          <a:pt x="25" y="0"/>
                        </a:lnTo>
                        <a:close/>
                      </a:path>
                    </a:pathLst>
                  </a:cu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</a:endParaRPr>
                  </a:p>
                </p:txBody>
              </p:sp>
              <p:sp>
                <p:nvSpPr>
                  <p:cNvPr id="1117" name="Freeform 1651"/>
                  <p:cNvSpPr>
                    <a:spLocks/>
                  </p:cNvSpPr>
                  <p:nvPr/>
                </p:nvSpPr>
                <p:spPr bwMode="auto">
                  <a:xfrm>
                    <a:off x="1099" y="3402"/>
                    <a:ext cx="49" cy="50"/>
                  </a:xfrm>
                  <a:custGeom>
                    <a:avLst/>
                    <a:gdLst>
                      <a:gd name="T0" fmla="*/ 25 w 49"/>
                      <a:gd name="T1" fmla="*/ 0 h 50"/>
                      <a:gd name="T2" fmla="*/ 33 w 49"/>
                      <a:gd name="T3" fmla="*/ 0 h 50"/>
                      <a:gd name="T4" fmla="*/ 41 w 49"/>
                      <a:gd name="T5" fmla="*/ 9 h 50"/>
                      <a:gd name="T6" fmla="*/ 49 w 49"/>
                      <a:gd name="T7" fmla="*/ 17 h 50"/>
                      <a:gd name="T8" fmla="*/ 49 w 49"/>
                      <a:gd name="T9" fmla="*/ 25 h 50"/>
                      <a:gd name="T10" fmla="*/ 49 w 49"/>
                      <a:gd name="T11" fmla="*/ 33 h 50"/>
                      <a:gd name="T12" fmla="*/ 41 w 49"/>
                      <a:gd name="T13" fmla="*/ 41 h 50"/>
                      <a:gd name="T14" fmla="*/ 33 w 49"/>
                      <a:gd name="T15" fmla="*/ 45 h 50"/>
                      <a:gd name="T16" fmla="*/ 25 w 49"/>
                      <a:gd name="T17" fmla="*/ 50 h 50"/>
                      <a:gd name="T18" fmla="*/ 16 w 49"/>
                      <a:gd name="T19" fmla="*/ 45 h 50"/>
                      <a:gd name="T20" fmla="*/ 8 w 49"/>
                      <a:gd name="T21" fmla="*/ 41 h 50"/>
                      <a:gd name="T22" fmla="*/ 4 w 49"/>
                      <a:gd name="T23" fmla="*/ 33 h 50"/>
                      <a:gd name="T24" fmla="*/ 0 w 49"/>
                      <a:gd name="T25" fmla="*/ 25 h 50"/>
                      <a:gd name="T26" fmla="*/ 4 w 49"/>
                      <a:gd name="T27" fmla="*/ 17 h 50"/>
                      <a:gd name="T28" fmla="*/ 8 w 49"/>
                      <a:gd name="T29" fmla="*/ 9 h 50"/>
                      <a:gd name="T30" fmla="*/ 16 w 49"/>
                      <a:gd name="T31" fmla="*/ 0 h 50"/>
                      <a:gd name="T32" fmla="*/ 25 w 49"/>
                      <a:gd name="T33" fmla="*/ 0 h 5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49" h="50">
                        <a:moveTo>
                          <a:pt x="25" y="0"/>
                        </a:moveTo>
                        <a:lnTo>
                          <a:pt x="33" y="0"/>
                        </a:lnTo>
                        <a:lnTo>
                          <a:pt x="41" y="9"/>
                        </a:lnTo>
                        <a:lnTo>
                          <a:pt x="49" y="17"/>
                        </a:lnTo>
                        <a:lnTo>
                          <a:pt x="49" y="25"/>
                        </a:lnTo>
                        <a:lnTo>
                          <a:pt x="49" y="33"/>
                        </a:lnTo>
                        <a:lnTo>
                          <a:pt x="41" y="41"/>
                        </a:lnTo>
                        <a:lnTo>
                          <a:pt x="33" y="45"/>
                        </a:lnTo>
                        <a:lnTo>
                          <a:pt x="25" y="50"/>
                        </a:lnTo>
                        <a:lnTo>
                          <a:pt x="16" y="45"/>
                        </a:lnTo>
                        <a:lnTo>
                          <a:pt x="8" y="41"/>
                        </a:lnTo>
                        <a:lnTo>
                          <a:pt x="4" y="33"/>
                        </a:lnTo>
                        <a:lnTo>
                          <a:pt x="0" y="25"/>
                        </a:lnTo>
                        <a:lnTo>
                          <a:pt x="4" y="17"/>
                        </a:lnTo>
                        <a:lnTo>
                          <a:pt x="8" y="9"/>
                        </a:lnTo>
                        <a:lnTo>
                          <a:pt x="16" y="0"/>
                        </a:lnTo>
                        <a:lnTo>
                          <a:pt x="25" y="0"/>
                        </a:lnTo>
                      </a:path>
                    </a:pathLst>
                  </a:custGeom>
                  <a:noFill/>
                  <a:ln w="12700">
                    <a:solidFill>
                      <a:srgbClr val="1F1A17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</a:endParaRPr>
                  </a:p>
                </p:txBody>
              </p:sp>
              <p:sp>
                <p:nvSpPr>
                  <p:cNvPr id="1118" name="Freeform 1652"/>
                  <p:cNvSpPr>
                    <a:spLocks/>
                  </p:cNvSpPr>
                  <p:nvPr/>
                </p:nvSpPr>
                <p:spPr bwMode="auto">
                  <a:xfrm>
                    <a:off x="1124" y="2261"/>
                    <a:ext cx="243" cy="1166"/>
                  </a:xfrm>
                  <a:custGeom>
                    <a:avLst/>
                    <a:gdLst>
                      <a:gd name="T0" fmla="*/ 243 w 243"/>
                      <a:gd name="T1" fmla="*/ 0 h 1166"/>
                      <a:gd name="T2" fmla="*/ 0 w 243"/>
                      <a:gd name="T3" fmla="*/ 0 h 1166"/>
                      <a:gd name="T4" fmla="*/ 0 w 243"/>
                      <a:gd name="T5" fmla="*/ 1166 h 116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43" h="1166">
                        <a:moveTo>
                          <a:pt x="243" y="0"/>
                        </a:moveTo>
                        <a:lnTo>
                          <a:pt x="0" y="0"/>
                        </a:lnTo>
                        <a:lnTo>
                          <a:pt x="0" y="1166"/>
                        </a:lnTo>
                      </a:path>
                    </a:pathLst>
                  </a:custGeom>
                  <a:noFill/>
                  <a:ln w="12700">
                    <a:solidFill>
                      <a:srgbClr val="1F1A17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</a:endParaRPr>
                  </a:p>
                </p:txBody>
              </p:sp>
              <p:sp>
                <p:nvSpPr>
                  <p:cNvPr id="1119" name="Line 165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659" y="2261"/>
                    <a:ext cx="1" cy="1166"/>
                  </a:xfrm>
                  <a:prstGeom prst="line">
                    <a:avLst/>
                  </a:prstGeom>
                  <a:noFill/>
                  <a:ln w="12700">
                    <a:solidFill>
                      <a:srgbClr val="1F1A17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</a:endParaRPr>
                  </a:p>
                </p:txBody>
              </p:sp>
              <p:sp>
                <p:nvSpPr>
                  <p:cNvPr id="1120" name="Freeform 1654"/>
                  <p:cNvSpPr>
                    <a:spLocks/>
                  </p:cNvSpPr>
                  <p:nvPr/>
                </p:nvSpPr>
                <p:spPr bwMode="auto">
                  <a:xfrm>
                    <a:off x="1634" y="2819"/>
                    <a:ext cx="50" cy="50"/>
                  </a:xfrm>
                  <a:custGeom>
                    <a:avLst/>
                    <a:gdLst>
                      <a:gd name="T0" fmla="*/ 25 w 50"/>
                      <a:gd name="T1" fmla="*/ 0 h 50"/>
                      <a:gd name="T2" fmla="*/ 33 w 50"/>
                      <a:gd name="T3" fmla="*/ 4 h 50"/>
                      <a:gd name="T4" fmla="*/ 41 w 50"/>
                      <a:gd name="T5" fmla="*/ 9 h 50"/>
                      <a:gd name="T6" fmla="*/ 46 w 50"/>
                      <a:gd name="T7" fmla="*/ 17 h 50"/>
                      <a:gd name="T8" fmla="*/ 50 w 50"/>
                      <a:gd name="T9" fmla="*/ 25 h 50"/>
                      <a:gd name="T10" fmla="*/ 46 w 50"/>
                      <a:gd name="T11" fmla="*/ 33 h 50"/>
                      <a:gd name="T12" fmla="*/ 41 w 50"/>
                      <a:gd name="T13" fmla="*/ 41 h 50"/>
                      <a:gd name="T14" fmla="*/ 33 w 50"/>
                      <a:gd name="T15" fmla="*/ 46 h 50"/>
                      <a:gd name="T16" fmla="*/ 25 w 50"/>
                      <a:gd name="T17" fmla="*/ 50 h 50"/>
                      <a:gd name="T18" fmla="*/ 17 w 50"/>
                      <a:gd name="T19" fmla="*/ 46 h 50"/>
                      <a:gd name="T20" fmla="*/ 8 w 50"/>
                      <a:gd name="T21" fmla="*/ 41 h 50"/>
                      <a:gd name="T22" fmla="*/ 4 w 50"/>
                      <a:gd name="T23" fmla="*/ 33 h 50"/>
                      <a:gd name="T24" fmla="*/ 0 w 50"/>
                      <a:gd name="T25" fmla="*/ 25 h 50"/>
                      <a:gd name="T26" fmla="*/ 4 w 50"/>
                      <a:gd name="T27" fmla="*/ 17 h 50"/>
                      <a:gd name="T28" fmla="*/ 8 w 50"/>
                      <a:gd name="T29" fmla="*/ 9 h 50"/>
                      <a:gd name="T30" fmla="*/ 17 w 50"/>
                      <a:gd name="T31" fmla="*/ 4 h 50"/>
                      <a:gd name="T32" fmla="*/ 25 w 50"/>
                      <a:gd name="T33" fmla="*/ 0 h 5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50" h="50">
                        <a:moveTo>
                          <a:pt x="25" y="0"/>
                        </a:moveTo>
                        <a:lnTo>
                          <a:pt x="33" y="4"/>
                        </a:lnTo>
                        <a:lnTo>
                          <a:pt x="41" y="9"/>
                        </a:lnTo>
                        <a:lnTo>
                          <a:pt x="46" y="17"/>
                        </a:lnTo>
                        <a:lnTo>
                          <a:pt x="50" y="25"/>
                        </a:lnTo>
                        <a:lnTo>
                          <a:pt x="46" y="33"/>
                        </a:lnTo>
                        <a:lnTo>
                          <a:pt x="41" y="41"/>
                        </a:lnTo>
                        <a:lnTo>
                          <a:pt x="33" y="46"/>
                        </a:lnTo>
                        <a:lnTo>
                          <a:pt x="25" y="50"/>
                        </a:lnTo>
                        <a:lnTo>
                          <a:pt x="17" y="46"/>
                        </a:lnTo>
                        <a:lnTo>
                          <a:pt x="8" y="41"/>
                        </a:lnTo>
                        <a:lnTo>
                          <a:pt x="4" y="33"/>
                        </a:lnTo>
                        <a:lnTo>
                          <a:pt x="0" y="25"/>
                        </a:lnTo>
                        <a:lnTo>
                          <a:pt x="4" y="17"/>
                        </a:lnTo>
                        <a:lnTo>
                          <a:pt x="8" y="9"/>
                        </a:lnTo>
                        <a:lnTo>
                          <a:pt x="17" y="4"/>
                        </a:lnTo>
                        <a:lnTo>
                          <a:pt x="25" y="0"/>
                        </a:lnTo>
                        <a:close/>
                      </a:path>
                    </a:pathLst>
                  </a:cu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</a:endParaRPr>
                  </a:p>
                </p:txBody>
              </p:sp>
              <p:sp>
                <p:nvSpPr>
                  <p:cNvPr id="1121" name="Freeform 1655"/>
                  <p:cNvSpPr>
                    <a:spLocks/>
                  </p:cNvSpPr>
                  <p:nvPr/>
                </p:nvSpPr>
                <p:spPr bwMode="auto">
                  <a:xfrm>
                    <a:off x="1634" y="2819"/>
                    <a:ext cx="50" cy="50"/>
                  </a:xfrm>
                  <a:custGeom>
                    <a:avLst/>
                    <a:gdLst>
                      <a:gd name="T0" fmla="*/ 25 w 50"/>
                      <a:gd name="T1" fmla="*/ 0 h 50"/>
                      <a:gd name="T2" fmla="*/ 33 w 50"/>
                      <a:gd name="T3" fmla="*/ 4 h 50"/>
                      <a:gd name="T4" fmla="*/ 41 w 50"/>
                      <a:gd name="T5" fmla="*/ 9 h 50"/>
                      <a:gd name="T6" fmla="*/ 46 w 50"/>
                      <a:gd name="T7" fmla="*/ 17 h 50"/>
                      <a:gd name="T8" fmla="*/ 50 w 50"/>
                      <a:gd name="T9" fmla="*/ 25 h 50"/>
                      <a:gd name="T10" fmla="*/ 46 w 50"/>
                      <a:gd name="T11" fmla="*/ 33 h 50"/>
                      <a:gd name="T12" fmla="*/ 41 w 50"/>
                      <a:gd name="T13" fmla="*/ 41 h 50"/>
                      <a:gd name="T14" fmla="*/ 33 w 50"/>
                      <a:gd name="T15" fmla="*/ 46 h 50"/>
                      <a:gd name="T16" fmla="*/ 25 w 50"/>
                      <a:gd name="T17" fmla="*/ 50 h 50"/>
                      <a:gd name="T18" fmla="*/ 17 w 50"/>
                      <a:gd name="T19" fmla="*/ 46 h 50"/>
                      <a:gd name="T20" fmla="*/ 8 w 50"/>
                      <a:gd name="T21" fmla="*/ 41 h 50"/>
                      <a:gd name="T22" fmla="*/ 4 w 50"/>
                      <a:gd name="T23" fmla="*/ 33 h 50"/>
                      <a:gd name="T24" fmla="*/ 0 w 50"/>
                      <a:gd name="T25" fmla="*/ 25 h 50"/>
                      <a:gd name="T26" fmla="*/ 4 w 50"/>
                      <a:gd name="T27" fmla="*/ 17 h 50"/>
                      <a:gd name="T28" fmla="*/ 8 w 50"/>
                      <a:gd name="T29" fmla="*/ 9 h 50"/>
                      <a:gd name="T30" fmla="*/ 17 w 50"/>
                      <a:gd name="T31" fmla="*/ 4 h 50"/>
                      <a:gd name="T32" fmla="*/ 25 w 50"/>
                      <a:gd name="T33" fmla="*/ 0 h 5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50" h="50">
                        <a:moveTo>
                          <a:pt x="25" y="0"/>
                        </a:moveTo>
                        <a:lnTo>
                          <a:pt x="33" y="4"/>
                        </a:lnTo>
                        <a:lnTo>
                          <a:pt x="41" y="9"/>
                        </a:lnTo>
                        <a:lnTo>
                          <a:pt x="46" y="17"/>
                        </a:lnTo>
                        <a:lnTo>
                          <a:pt x="50" y="25"/>
                        </a:lnTo>
                        <a:lnTo>
                          <a:pt x="46" y="33"/>
                        </a:lnTo>
                        <a:lnTo>
                          <a:pt x="41" y="41"/>
                        </a:lnTo>
                        <a:lnTo>
                          <a:pt x="33" y="46"/>
                        </a:lnTo>
                        <a:lnTo>
                          <a:pt x="25" y="50"/>
                        </a:lnTo>
                        <a:lnTo>
                          <a:pt x="17" y="46"/>
                        </a:lnTo>
                        <a:lnTo>
                          <a:pt x="8" y="41"/>
                        </a:lnTo>
                        <a:lnTo>
                          <a:pt x="4" y="33"/>
                        </a:lnTo>
                        <a:lnTo>
                          <a:pt x="0" y="25"/>
                        </a:lnTo>
                        <a:lnTo>
                          <a:pt x="4" y="17"/>
                        </a:lnTo>
                        <a:lnTo>
                          <a:pt x="8" y="9"/>
                        </a:lnTo>
                        <a:lnTo>
                          <a:pt x="17" y="4"/>
                        </a:lnTo>
                        <a:lnTo>
                          <a:pt x="25" y="0"/>
                        </a:lnTo>
                      </a:path>
                    </a:pathLst>
                  </a:custGeom>
                  <a:noFill/>
                  <a:ln w="12700">
                    <a:solidFill>
                      <a:srgbClr val="1F1A17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</a:endParaRPr>
                  </a:p>
                </p:txBody>
              </p:sp>
              <p:sp>
                <p:nvSpPr>
                  <p:cNvPr id="1122" name="Line 1656"/>
                  <p:cNvSpPr>
                    <a:spLocks noChangeShapeType="1"/>
                  </p:cNvSpPr>
                  <p:nvPr/>
                </p:nvSpPr>
                <p:spPr bwMode="auto">
                  <a:xfrm>
                    <a:off x="1367" y="2454"/>
                    <a:ext cx="292" cy="1"/>
                  </a:xfrm>
                  <a:prstGeom prst="line">
                    <a:avLst/>
                  </a:prstGeom>
                  <a:noFill/>
                  <a:ln w="12700">
                    <a:solidFill>
                      <a:srgbClr val="1F1A17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</a:endParaRPr>
                  </a:p>
                </p:txBody>
              </p:sp>
              <p:sp>
                <p:nvSpPr>
                  <p:cNvPr id="1123" name="Freeform 1657"/>
                  <p:cNvSpPr>
                    <a:spLocks/>
                  </p:cNvSpPr>
                  <p:nvPr/>
                </p:nvSpPr>
                <p:spPr bwMode="auto">
                  <a:xfrm>
                    <a:off x="2001" y="2651"/>
                    <a:ext cx="296" cy="390"/>
                  </a:xfrm>
                  <a:custGeom>
                    <a:avLst/>
                    <a:gdLst>
                      <a:gd name="T0" fmla="*/ 0 w 296"/>
                      <a:gd name="T1" fmla="*/ 386 h 390"/>
                      <a:gd name="T2" fmla="*/ 0 w 296"/>
                      <a:gd name="T3" fmla="*/ 193 h 390"/>
                      <a:gd name="T4" fmla="*/ 0 w 296"/>
                      <a:gd name="T5" fmla="*/ 0 h 390"/>
                      <a:gd name="T6" fmla="*/ 292 w 296"/>
                      <a:gd name="T7" fmla="*/ 189 h 390"/>
                      <a:gd name="T8" fmla="*/ 296 w 296"/>
                      <a:gd name="T9" fmla="*/ 193 h 390"/>
                      <a:gd name="T10" fmla="*/ 292 w 296"/>
                      <a:gd name="T11" fmla="*/ 197 h 390"/>
                      <a:gd name="T12" fmla="*/ 0 w 296"/>
                      <a:gd name="T13" fmla="*/ 390 h 390"/>
                      <a:gd name="T14" fmla="*/ 0 w 296"/>
                      <a:gd name="T15" fmla="*/ 386 h 39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96" h="390">
                        <a:moveTo>
                          <a:pt x="0" y="386"/>
                        </a:moveTo>
                        <a:lnTo>
                          <a:pt x="0" y="193"/>
                        </a:lnTo>
                        <a:lnTo>
                          <a:pt x="0" y="0"/>
                        </a:lnTo>
                        <a:lnTo>
                          <a:pt x="292" y="189"/>
                        </a:lnTo>
                        <a:lnTo>
                          <a:pt x="296" y="193"/>
                        </a:lnTo>
                        <a:lnTo>
                          <a:pt x="292" y="197"/>
                        </a:lnTo>
                        <a:lnTo>
                          <a:pt x="0" y="390"/>
                        </a:lnTo>
                        <a:lnTo>
                          <a:pt x="0" y="386"/>
                        </a:lnTo>
                        <a:close/>
                      </a:path>
                    </a:pathLst>
                  </a:custGeom>
                  <a:solidFill>
                    <a:srgbClr val="FFF97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</a:endParaRPr>
                  </a:p>
                </p:txBody>
              </p:sp>
              <p:sp>
                <p:nvSpPr>
                  <p:cNvPr id="1124" name="Freeform 1658"/>
                  <p:cNvSpPr>
                    <a:spLocks/>
                  </p:cNvSpPr>
                  <p:nvPr/>
                </p:nvSpPr>
                <p:spPr bwMode="auto">
                  <a:xfrm>
                    <a:off x="2001" y="2651"/>
                    <a:ext cx="296" cy="390"/>
                  </a:xfrm>
                  <a:custGeom>
                    <a:avLst/>
                    <a:gdLst>
                      <a:gd name="T0" fmla="*/ 0 w 296"/>
                      <a:gd name="T1" fmla="*/ 386 h 390"/>
                      <a:gd name="T2" fmla="*/ 0 w 296"/>
                      <a:gd name="T3" fmla="*/ 193 h 390"/>
                      <a:gd name="T4" fmla="*/ 0 w 296"/>
                      <a:gd name="T5" fmla="*/ 193 h 390"/>
                      <a:gd name="T6" fmla="*/ 0 w 296"/>
                      <a:gd name="T7" fmla="*/ 0 h 390"/>
                      <a:gd name="T8" fmla="*/ 0 w 296"/>
                      <a:gd name="T9" fmla="*/ 0 h 390"/>
                      <a:gd name="T10" fmla="*/ 292 w 296"/>
                      <a:gd name="T11" fmla="*/ 189 h 390"/>
                      <a:gd name="T12" fmla="*/ 296 w 296"/>
                      <a:gd name="T13" fmla="*/ 193 h 390"/>
                      <a:gd name="T14" fmla="*/ 292 w 296"/>
                      <a:gd name="T15" fmla="*/ 197 h 390"/>
                      <a:gd name="T16" fmla="*/ 0 w 296"/>
                      <a:gd name="T17" fmla="*/ 390 h 390"/>
                      <a:gd name="T18" fmla="*/ 0 w 296"/>
                      <a:gd name="T19" fmla="*/ 386 h 39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296" h="390">
                        <a:moveTo>
                          <a:pt x="0" y="386"/>
                        </a:moveTo>
                        <a:lnTo>
                          <a:pt x="0" y="193"/>
                        </a:lnTo>
                        <a:lnTo>
                          <a:pt x="0" y="193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292" y="189"/>
                        </a:lnTo>
                        <a:lnTo>
                          <a:pt x="296" y="193"/>
                        </a:lnTo>
                        <a:lnTo>
                          <a:pt x="292" y="197"/>
                        </a:lnTo>
                        <a:lnTo>
                          <a:pt x="0" y="390"/>
                        </a:lnTo>
                        <a:lnTo>
                          <a:pt x="0" y="386"/>
                        </a:lnTo>
                        <a:close/>
                      </a:path>
                    </a:pathLst>
                  </a:custGeom>
                  <a:noFill/>
                  <a:ln w="12700">
                    <a:solidFill>
                      <a:srgbClr val="1F1A17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</a:endParaRPr>
                  </a:p>
                </p:txBody>
              </p:sp>
              <p:sp>
                <p:nvSpPr>
                  <p:cNvPr id="1125" name="Freeform 1659"/>
                  <p:cNvSpPr>
                    <a:spLocks/>
                  </p:cNvSpPr>
                  <p:nvPr/>
                </p:nvSpPr>
                <p:spPr bwMode="auto">
                  <a:xfrm>
                    <a:off x="2293" y="2819"/>
                    <a:ext cx="45" cy="50"/>
                  </a:xfrm>
                  <a:custGeom>
                    <a:avLst/>
                    <a:gdLst>
                      <a:gd name="T0" fmla="*/ 25 w 45"/>
                      <a:gd name="T1" fmla="*/ 0 h 50"/>
                      <a:gd name="T2" fmla="*/ 33 w 45"/>
                      <a:gd name="T3" fmla="*/ 4 h 50"/>
                      <a:gd name="T4" fmla="*/ 41 w 45"/>
                      <a:gd name="T5" fmla="*/ 9 h 50"/>
                      <a:gd name="T6" fmla="*/ 45 w 45"/>
                      <a:gd name="T7" fmla="*/ 17 h 50"/>
                      <a:gd name="T8" fmla="*/ 45 w 45"/>
                      <a:gd name="T9" fmla="*/ 25 h 50"/>
                      <a:gd name="T10" fmla="*/ 45 w 45"/>
                      <a:gd name="T11" fmla="*/ 33 h 50"/>
                      <a:gd name="T12" fmla="*/ 41 w 45"/>
                      <a:gd name="T13" fmla="*/ 41 h 50"/>
                      <a:gd name="T14" fmla="*/ 33 w 45"/>
                      <a:gd name="T15" fmla="*/ 46 h 50"/>
                      <a:gd name="T16" fmla="*/ 25 w 45"/>
                      <a:gd name="T17" fmla="*/ 50 h 50"/>
                      <a:gd name="T18" fmla="*/ 12 w 45"/>
                      <a:gd name="T19" fmla="*/ 46 h 50"/>
                      <a:gd name="T20" fmla="*/ 4 w 45"/>
                      <a:gd name="T21" fmla="*/ 41 h 50"/>
                      <a:gd name="T22" fmla="*/ 0 w 45"/>
                      <a:gd name="T23" fmla="*/ 33 h 50"/>
                      <a:gd name="T24" fmla="*/ 0 w 45"/>
                      <a:gd name="T25" fmla="*/ 25 h 50"/>
                      <a:gd name="T26" fmla="*/ 0 w 45"/>
                      <a:gd name="T27" fmla="*/ 17 h 50"/>
                      <a:gd name="T28" fmla="*/ 4 w 45"/>
                      <a:gd name="T29" fmla="*/ 9 h 50"/>
                      <a:gd name="T30" fmla="*/ 12 w 45"/>
                      <a:gd name="T31" fmla="*/ 4 h 50"/>
                      <a:gd name="T32" fmla="*/ 25 w 45"/>
                      <a:gd name="T33" fmla="*/ 0 h 5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45" h="50">
                        <a:moveTo>
                          <a:pt x="25" y="0"/>
                        </a:moveTo>
                        <a:lnTo>
                          <a:pt x="33" y="4"/>
                        </a:lnTo>
                        <a:lnTo>
                          <a:pt x="41" y="9"/>
                        </a:lnTo>
                        <a:lnTo>
                          <a:pt x="45" y="17"/>
                        </a:lnTo>
                        <a:lnTo>
                          <a:pt x="45" y="25"/>
                        </a:lnTo>
                        <a:lnTo>
                          <a:pt x="45" y="33"/>
                        </a:lnTo>
                        <a:lnTo>
                          <a:pt x="41" y="41"/>
                        </a:lnTo>
                        <a:lnTo>
                          <a:pt x="33" y="46"/>
                        </a:lnTo>
                        <a:lnTo>
                          <a:pt x="25" y="50"/>
                        </a:lnTo>
                        <a:lnTo>
                          <a:pt x="12" y="46"/>
                        </a:lnTo>
                        <a:lnTo>
                          <a:pt x="4" y="41"/>
                        </a:lnTo>
                        <a:lnTo>
                          <a:pt x="0" y="33"/>
                        </a:lnTo>
                        <a:lnTo>
                          <a:pt x="0" y="25"/>
                        </a:lnTo>
                        <a:lnTo>
                          <a:pt x="0" y="17"/>
                        </a:lnTo>
                        <a:lnTo>
                          <a:pt x="4" y="9"/>
                        </a:lnTo>
                        <a:lnTo>
                          <a:pt x="12" y="4"/>
                        </a:lnTo>
                        <a:lnTo>
                          <a:pt x="25" y="0"/>
                        </a:lnTo>
                        <a:close/>
                      </a:path>
                    </a:pathLst>
                  </a:custGeom>
                  <a:solidFill>
                    <a:srgbClr val="FFF97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</a:endParaRPr>
                  </a:p>
                </p:txBody>
              </p:sp>
              <p:sp>
                <p:nvSpPr>
                  <p:cNvPr id="1126" name="Freeform 1660"/>
                  <p:cNvSpPr>
                    <a:spLocks/>
                  </p:cNvSpPr>
                  <p:nvPr/>
                </p:nvSpPr>
                <p:spPr bwMode="auto">
                  <a:xfrm>
                    <a:off x="2293" y="2819"/>
                    <a:ext cx="45" cy="50"/>
                  </a:xfrm>
                  <a:custGeom>
                    <a:avLst/>
                    <a:gdLst>
                      <a:gd name="T0" fmla="*/ 25 w 45"/>
                      <a:gd name="T1" fmla="*/ 0 h 50"/>
                      <a:gd name="T2" fmla="*/ 33 w 45"/>
                      <a:gd name="T3" fmla="*/ 4 h 50"/>
                      <a:gd name="T4" fmla="*/ 41 w 45"/>
                      <a:gd name="T5" fmla="*/ 9 h 50"/>
                      <a:gd name="T6" fmla="*/ 45 w 45"/>
                      <a:gd name="T7" fmla="*/ 17 h 50"/>
                      <a:gd name="T8" fmla="*/ 45 w 45"/>
                      <a:gd name="T9" fmla="*/ 25 h 50"/>
                      <a:gd name="T10" fmla="*/ 45 w 45"/>
                      <a:gd name="T11" fmla="*/ 33 h 50"/>
                      <a:gd name="T12" fmla="*/ 41 w 45"/>
                      <a:gd name="T13" fmla="*/ 41 h 50"/>
                      <a:gd name="T14" fmla="*/ 33 w 45"/>
                      <a:gd name="T15" fmla="*/ 46 h 50"/>
                      <a:gd name="T16" fmla="*/ 25 w 45"/>
                      <a:gd name="T17" fmla="*/ 50 h 50"/>
                      <a:gd name="T18" fmla="*/ 12 w 45"/>
                      <a:gd name="T19" fmla="*/ 46 h 50"/>
                      <a:gd name="T20" fmla="*/ 4 w 45"/>
                      <a:gd name="T21" fmla="*/ 41 h 50"/>
                      <a:gd name="T22" fmla="*/ 0 w 45"/>
                      <a:gd name="T23" fmla="*/ 33 h 50"/>
                      <a:gd name="T24" fmla="*/ 0 w 45"/>
                      <a:gd name="T25" fmla="*/ 25 h 50"/>
                      <a:gd name="T26" fmla="*/ 0 w 45"/>
                      <a:gd name="T27" fmla="*/ 17 h 50"/>
                      <a:gd name="T28" fmla="*/ 4 w 45"/>
                      <a:gd name="T29" fmla="*/ 9 h 50"/>
                      <a:gd name="T30" fmla="*/ 12 w 45"/>
                      <a:gd name="T31" fmla="*/ 4 h 50"/>
                      <a:gd name="T32" fmla="*/ 25 w 45"/>
                      <a:gd name="T33" fmla="*/ 0 h 5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45" h="50">
                        <a:moveTo>
                          <a:pt x="25" y="0"/>
                        </a:moveTo>
                        <a:lnTo>
                          <a:pt x="33" y="4"/>
                        </a:lnTo>
                        <a:lnTo>
                          <a:pt x="41" y="9"/>
                        </a:lnTo>
                        <a:lnTo>
                          <a:pt x="45" y="17"/>
                        </a:lnTo>
                        <a:lnTo>
                          <a:pt x="45" y="25"/>
                        </a:lnTo>
                        <a:lnTo>
                          <a:pt x="45" y="33"/>
                        </a:lnTo>
                        <a:lnTo>
                          <a:pt x="41" y="41"/>
                        </a:lnTo>
                        <a:lnTo>
                          <a:pt x="33" y="46"/>
                        </a:lnTo>
                        <a:lnTo>
                          <a:pt x="25" y="50"/>
                        </a:lnTo>
                        <a:lnTo>
                          <a:pt x="12" y="46"/>
                        </a:lnTo>
                        <a:lnTo>
                          <a:pt x="4" y="41"/>
                        </a:lnTo>
                        <a:lnTo>
                          <a:pt x="0" y="33"/>
                        </a:lnTo>
                        <a:lnTo>
                          <a:pt x="0" y="25"/>
                        </a:lnTo>
                        <a:lnTo>
                          <a:pt x="0" y="17"/>
                        </a:lnTo>
                        <a:lnTo>
                          <a:pt x="4" y="9"/>
                        </a:lnTo>
                        <a:lnTo>
                          <a:pt x="12" y="4"/>
                        </a:lnTo>
                        <a:lnTo>
                          <a:pt x="25" y="0"/>
                        </a:lnTo>
                      </a:path>
                    </a:pathLst>
                  </a:custGeom>
                  <a:noFill/>
                  <a:ln w="12700">
                    <a:solidFill>
                      <a:srgbClr val="1F1A17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</a:endParaRPr>
                  </a:p>
                </p:txBody>
              </p:sp>
              <p:sp>
                <p:nvSpPr>
                  <p:cNvPr id="1127" name="Line 166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902" y="2844"/>
                    <a:ext cx="99" cy="1"/>
                  </a:xfrm>
                  <a:prstGeom prst="line">
                    <a:avLst/>
                  </a:prstGeom>
                  <a:noFill/>
                  <a:ln w="12700">
                    <a:solidFill>
                      <a:srgbClr val="1F1A17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</a:endParaRPr>
                  </a:p>
                </p:txBody>
              </p:sp>
              <p:sp>
                <p:nvSpPr>
                  <p:cNvPr id="1128" name="Line 1662"/>
                  <p:cNvSpPr>
                    <a:spLocks noChangeShapeType="1"/>
                  </p:cNvSpPr>
                  <p:nvPr/>
                </p:nvSpPr>
                <p:spPr bwMode="auto">
                  <a:xfrm>
                    <a:off x="2338" y="2844"/>
                    <a:ext cx="99" cy="1"/>
                  </a:xfrm>
                  <a:prstGeom prst="line">
                    <a:avLst/>
                  </a:prstGeom>
                  <a:noFill/>
                  <a:ln w="12700">
                    <a:solidFill>
                      <a:srgbClr val="1F1A17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</a:endParaRPr>
                  </a:p>
                </p:txBody>
              </p:sp>
              <p:sp>
                <p:nvSpPr>
                  <p:cNvPr id="1129" name="Rectangle 1663"/>
                  <p:cNvSpPr>
                    <a:spLocks noChangeArrowheads="1"/>
                  </p:cNvSpPr>
                  <p:nvPr/>
                </p:nvSpPr>
                <p:spPr bwMode="auto">
                  <a:xfrm>
                    <a:off x="1984" y="2360"/>
                    <a:ext cx="33" cy="193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</a:endParaRPr>
                  </a:p>
                </p:txBody>
              </p:sp>
              <p:sp>
                <p:nvSpPr>
                  <p:cNvPr id="1130" name="Rectangle 1664"/>
                  <p:cNvSpPr>
                    <a:spLocks noChangeArrowheads="1"/>
                  </p:cNvSpPr>
                  <p:nvPr/>
                </p:nvSpPr>
                <p:spPr bwMode="auto">
                  <a:xfrm>
                    <a:off x="2030" y="2360"/>
                    <a:ext cx="37" cy="193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</a:endParaRPr>
                  </a:p>
                </p:txBody>
              </p:sp>
              <p:sp>
                <p:nvSpPr>
                  <p:cNvPr id="1131" name="Line 1665"/>
                  <p:cNvSpPr>
                    <a:spLocks noChangeShapeType="1"/>
                  </p:cNvSpPr>
                  <p:nvPr/>
                </p:nvSpPr>
                <p:spPr bwMode="auto">
                  <a:xfrm>
                    <a:off x="2050" y="2454"/>
                    <a:ext cx="95" cy="1"/>
                  </a:xfrm>
                  <a:prstGeom prst="line">
                    <a:avLst/>
                  </a:prstGeom>
                  <a:noFill/>
                  <a:ln w="12700">
                    <a:solidFill>
                      <a:srgbClr val="1F1A17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</a:endParaRPr>
                  </a:p>
                </p:txBody>
              </p:sp>
              <p:sp>
                <p:nvSpPr>
                  <p:cNvPr id="1132" name="Line 1666"/>
                  <p:cNvSpPr>
                    <a:spLocks noChangeShapeType="1"/>
                  </p:cNvSpPr>
                  <p:nvPr/>
                </p:nvSpPr>
                <p:spPr bwMode="auto">
                  <a:xfrm>
                    <a:off x="1902" y="2454"/>
                    <a:ext cx="99" cy="1"/>
                  </a:xfrm>
                  <a:prstGeom prst="line">
                    <a:avLst/>
                  </a:prstGeom>
                  <a:noFill/>
                  <a:ln w="12700">
                    <a:solidFill>
                      <a:srgbClr val="1F1A17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</a:endParaRPr>
                  </a:p>
                </p:txBody>
              </p:sp>
              <p:sp>
                <p:nvSpPr>
                  <p:cNvPr id="1133" name="Line 1667"/>
                  <p:cNvSpPr>
                    <a:spLocks noChangeShapeType="1"/>
                  </p:cNvSpPr>
                  <p:nvPr/>
                </p:nvSpPr>
                <p:spPr bwMode="auto">
                  <a:xfrm>
                    <a:off x="2145" y="2261"/>
                    <a:ext cx="99" cy="1"/>
                  </a:xfrm>
                  <a:prstGeom prst="line">
                    <a:avLst/>
                  </a:prstGeom>
                  <a:noFill/>
                  <a:ln w="12700">
                    <a:solidFill>
                      <a:srgbClr val="1F1A17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</a:endParaRPr>
                  </a:p>
                </p:txBody>
              </p:sp>
              <p:sp>
                <p:nvSpPr>
                  <p:cNvPr id="1134" name="Freeform 1668"/>
                  <p:cNvSpPr>
                    <a:spLocks/>
                  </p:cNvSpPr>
                  <p:nvPr/>
                </p:nvSpPr>
                <p:spPr bwMode="auto">
                  <a:xfrm>
                    <a:off x="2244" y="2212"/>
                    <a:ext cx="193" cy="49"/>
                  </a:xfrm>
                  <a:custGeom>
                    <a:avLst/>
                    <a:gdLst>
                      <a:gd name="T0" fmla="*/ 0 w 193"/>
                      <a:gd name="T1" fmla="*/ 0 h 49"/>
                      <a:gd name="T2" fmla="*/ 94 w 193"/>
                      <a:gd name="T3" fmla="*/ 49 h 49"/>
                      <a:gd name="T4" fmla="*/ 193 w 193"/>
                      <a:gd name="T5" fmla="*/ 49 h 4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93" h="49">
                        <a:moveTo>
                          <a:pt x="0" y="0"/>
                        </a:moveTo>
                        <a:lnTo>
                          <a:pt x="94" y="49"/>
                        </a:lnTo>
                        <a:lnTo>
                          <a:pt x="193" y="49"/>
                        </a:lnTo>
                      </a:path>
                    </a:pathLst>
                  </a:custGeom>
                  <a:noFill/>
                  <a:ln w="12700">
                    <a:solidFill>
                      <a:srgbClr val="1F1A17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</a:endParaRPr>
                  </a:p>
                </p:txBody>
              </p:sp>
              <p:sp>
                <p:nvSpPr>
                  <p:cNvPr id="1135" name="Freeform 1669"/>
                  <p:cNvSpPr>
                    <a:spLocks/>
                  </p:cNvSpPr>
                  <p:nvPr/>
                </p:nvSpPr>
                <p:spPr bwMode="auto">
                  <a:xfrm>
                    <a:off x="2318" y="2236"/>
                    <a:ext cx="45" cy="50"/>
                  </a:xfrm>
                  <a:custGeom>
                    <a:avLst/>
                    <a:gdLst>
                      <a:gd name="T0" fmla="*/ 20 w 45"/>
                      <a:gd name="T1" fmla="*/ 0 h 50"/>
                      <a:gd name="T2" fmla="*/ 33 w 45"/>
                      <a:gd name="T3" fmla="*/ 5 h 50"/>
                      <a:gd name="T4" fmla="*/ 41 w 45"/>
                      <a:gd name="T5" fmla="*/ 9 h 50"/>
                      <a:gd name="T6" fmla="*/ 45 w 45"/>
                      <a:gd name="T7" fmla="*/ 17 h 50"/>
                      <a:gd name="T8" fmla="*/ 45 w 45"/>
                      <a:gd name="T9" fmla="*/ 25 h 50"/>
                      <a:gd name="T10" fmla="*/ 45 w 45"/>
                      <a:gd name="T11" fmla="*/ 33 h 50"/>
                      <a:gd name="T12" fmla="*/ 41 w 45"/>
                      <a:gd name="T13" fmla="*/ 41 h 50"/>
                      <a:gd name="T14" fmla="*/ 33 w 45"/>
                      <a:gd name="T15" fmla="*/ 50 h 50"/>
                      <a:gd name="T16" fmla="*/ 20 w 45"/>
                      <a:gd name="T17" fmla="*/ 50 h 50"/>
                      <a:gd name="T18" fmla="*/ 12 w 45"/>
                      <a:gd name="T19" fmla="*/ 50 h 50"/>
                      <a:gd name="T20" fmla="*/ 4 w 45"/>
                      <a:gd name="T21" fmla="*/ 41 h 50"/>
                      <a:gd name="T22" fmla="*/ 0 w 45"/>
                      <a:gd name="T23" fmla="*/ 33 h 50"/>
                      <a:gd name="T24" fmla="*/ 0 w 45"/>
                      <a:gd name="T25" fmla="*/ 25 h 50"/>
                      <a:gd name="T26" fmla="*/ 0 w 45"/>
                      <a:gd name="T27" fmla="*/ 17 h 50"/>
                      <a:gd name="T28" fmla="*/ 4 w 45"/>
                      <a:gd name="T29" fmla="*/ 9 h 50"/>
                      <a:gd name="T30" fmla="*/ 12 w 45"/>
                      <a:gd name="T31" fmla="*/ 5 h 50"/>
                      <a:gd name="T32" fmla="*/ 20 w 45"/>
                      <a:gd name="T33" fmla="*/ 0 h 5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45" h="50">
                        <a:moveTo>
                          <a:pt x="20" y="0"/>
                        </a:moveTo>
                        <a:lnTo>
                          <a:pt x="33" y="5"/>
                        </a:lnTo>
                        <a:lnTo>
                          <a:pt x="41" y="9"/>
                        </a:lnTo>
                        <a:lnTo>
                          <a:pt x="45" y="17"/>
                        </a:lnTo>
                        <a:lnTo>
                          <a:pt x="45" y="25"/>
                        </a:lnTo>
                        <a:lnTo>
                          <a:pt x="45" y="33"/>
                        </a:lnTo>
                        <a:lnTo>
                          <a:pt x="41" y="41"/>
                        </a:lnTo>
                        <a:lnTo>
                          <a:pt x="33" y="50"/>
                        </a:lnTo>
                        <a:lnTo>
                          <a:pt x="20" y="50"/>
                        </a:lnTo>
                        <a:lnTo>
                          <a:pt x="12" y="50"/>
                        </a:lnTo>
                        <a:lnTo>
                          <a:pt x="4" y="41"/>
                        </a:lnTo>
                        <a:lnTo>
                          <a:pt x="0" y="33"/>
                        </a:lnTo>
                        <a:lnTo>
                          <a:pt x="0" y="25"/>
                        </a:lnTo>
                        <a:lnTo>
                          <a:pt x="0" y="17"/>
                        </a:lnTo>
                        <a:lnTo>
                          <a:pt x="4" y="9"/>
                        </a:lnTo>
                        <a:lnTo>
                          <a:pt x="12" y="5"/>
                        </a:lnTo>
                        <a:lnTo>
                          <a:pt x="20" y="0"/>
                        </a:lnTo>
                        <a:close/>
                      </a:path>
                    </a:pathLst>
                  </a:cu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</a:endParaRPr>
                  </a:p>
                </p:txBody>
              </p:sp>
              <p:sp>
                <p:nvSpPr>
                  <p:cNvPr id="1136" name="Freeform 1670"/>
                  <p:cNvSpPr>
                    <a:spLocks/>
                  </p:cNvSpPr>
                  <p:nvPr/>
                </p:nvSpPr>
                <p:spPr bwMode="auto">
                  <a:xfrm>
                    <a:off x="2318" y="2236"/>
                    <a:ext cx="45" cy="50"/>
                  </a:xfrm>
                  <a:custGeom>
                    <a:avLst/>
                    <a:gdLst>
                      <a:gd name="T0" fmla="*/ 20 w 45"/>
                      <a:gd name="T1" fmla="*/ 0 h 50"/>
                      <a:gd name="T2" fmla="*/ 33 w 45"/>
                      <a:gd name="T3" fmla="*/ 5 h 50"/>
                      <a:gd name="T4" fmla="*/ 41 w 45"/>
                      <a:gd name="T5" fmla="*/ 9 h 50"/>
                      <a:gd name="T6" fmla="*/ 45 w 45"/>
                      <a:gd name="T7" fmla="*/ 17 h 50"/>
                      <a:gd name="T8" fmla="*/ 45 w 45"/>
                      <a:gd name="T9" fmla="*/ 25 h 50"/>
                      <a:gd name="T10" fmla="*/ 45 w 45"/>
                      <a:gd name="T11" fmla="*/ 33 h 50"/>
                      <a:gd name="T12" fmla="*/ 41 w 45"/>
                      <a:gd name="T13" fmla="*/ 41 h 50"/>
                      <a:gd name="T14" fmla="*/ 33 w 45"/>
                      <a:gd name="T15" fmla="*/ 50 h 50"/>
                      <a:gd name="T16" fmla="*/ 20 w 45"/>
                      <a:gd name="T17" fmla="*/ 50 h 50"/>
                      <a:gd name="T18" fmla="*/ 12 w 45"/>
                      <a:gd name="T19" fmla="*/ 50 h 50"/>
                      <a:gd name="T20" fmla="*/ 4 w 45"/>
                      <a:gd name="T21" fmla="*/ 41 h 50"/>
                      <a:gd name="T22" fmla="*/ 0 w 45"/>
                      <a:gd name="T23" fmla="*/ 33 h 50"/>
                      <a:gd name="T24" fmla="*/ 0 w 45"/>
                      <a:gd name="T25" fmla="*/ 25 h 50"/>
                      <a:gd name="T26" fmla="*/ 0 w 45"/>
                      <a:gd name="T27" fmla="*/ 17 h 50"/>
                      <a:gd name="T28" fmla="*/ 4 w 45"/>
                      <a:gd name="T29" fmla="*/ 9 h 50"/>
                      <a:gd name="T30" fmla="*/ 12 w 45"/>
                      <a:gd name="T31" fmla="*/ 5 h 50"/>
                      <a:gd name="T32" fmla="*/ 20 w 45"/>
                      <a:gd name="T33" fmla="*/ 0 h 5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45" h="50">
                        <a:moveTo>
                          <a:pt x="20" y="0"/>
                        </a:moveTo>
                        <a:lnTo>
                          <a:pt x="33" y="5"/>
                        </a:lnTo>
                        <a:lnTo>
                          <a:pt x="41" y="9"/>
                        </a:lnTo>
                        <a:lnTo>
                          <a:pt x="45" y="17"/>
                        </a:lnTo>
                        <a:lnTo>
                          <a:pt x="45" y="25"/>
                        </a:lnTo>
                        <a:lnTo>
                          <a:pt x="45" y="33"/>
                        </a:lnTo>
                        <a:lnTo>
                          <a:pt x="41" y="41"/>
                        </a:lnTo>
                        <a:lnTo>
                          <a:pt x="33" y="50"/>
                        </a:lnTo>
                        <a:lnTo>
                          <a:pt x="20" y="50"/>
                        </a:lnTo>
                        <a:lnTo>
                          <a:pt x="12" y="50"/>
                        </a:lnTo>
                        <a:lnTo>
                          <a:pt x="4" y="41"/>
                        </a:lnTo>
                        <a:lnTo>
                          <a:pt x="0" y="33"/>
                        </a:lnTo>
                        <a:lnTo>
                          <a:pt x="0" y="25"/>
                        </a:lnTo>
                        <a:lnTo>
                          <a:pt x="0" y="17"/>
                        </a:lnTo>
                        <a:lnTo>
                          <a:pt x="4" y="9"/>
                        </a:lnTo>
                        <a:lnTo>
                          <a:pt x="12" y="5"/>
                        </a:lnTo>
                        <a:lnTo>
                          <a:pt x="20" y="0"/>
                        </a:lnTo>
                      </a:path>
                    </a:pathLst>
                  </a:custGeom>
                  <a:noFill/>
                  <a:ln w="12700">
                    <a:solidFill>
                      <a:srgbClr val="1F1A17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</a:endParaRPr>
                  </a:p>
                </p:txBody>
              </p:sp>
              <p:sp>
                <p:nvSpPr>
                  <p:cNvPr id="1137" name="Freeform 1671"/>
                  <p:cNvSpPr>
                    <a:spLocks/>
                  </p:cNvSpPr>
                  <p:nvPr/>
                </p:nvSpPr>
                <p:spPr bwMode="auto">
                  <a:xfrm>
                    <a:off x="1877" y="2819"/>
                    <a:ext cx="50" cy="50"/>
                  </a:xfrm>
                  <a:custGeom>
                    <a:avLst/>
                    <a:gdLst>
                      <a:gd name="T0" fmla="*/ 25 w 50"/>
                      <a:gd name="T1" fmla="*/ 0 h 50"/>
                      <a:gd name="T2" fmla="*/ 33 w 50"/>
                      <a:gd name="T3" fmla="*/ 4 h 50"/>
                      <a:gd name="T4" fmla="*/ 41 w 50"/>
                      <a:gd name="T5" fmla="*/ 9 h 50"/>
                      <a:gd name="T6" fmla="*/ 50 w 50"/>
                      <a:gd name="T7" fmla="*/ 17 h 50"/>
                      <a:gd name="T8" fmla="*/ 50 w 50"/>
                      <a:gd name="T9" fmla="*/ 25 h 50"/>
                      <a:gd name="T10" fmla="*/ 50 w 50"/>
                      <a:gd name="T11" fmla="*/ 33 h 50"/>
                      <a:gd name="T12" fmla="*/ 41 w 50"/>
                      <a:gd name="T13" fmla="*/ 41 h 50"/>
                      <a:gd name="T14" fmla="*/ 33 w 50"/>
                      <a:gd name="T15" fmla="*/ 46 h 50"/>
                      <a:gd name="T16" fmla="*/ 25 w 50"/>
                      <a:gd name="T17" fmla="*/ 50 h 50"/>
                      <a:gd name="T18" fmla="*/ 17 w 50"/>
                      <a:gd name="T19" fmla="*/ 46 h 50"/>
                      <a:gd name="T20" fmla="*/ 8 w 50"/>
                      <a:gd name="T21" fmla="*/ 41 h 50"/>
                      <a:gd name="T22" fmla="*/ 4 w 50"/>
                      <a:gd name="T23" fmla="*/ 33 h 50"/>
                      <a:gd name="T24" fmla="*/ 0 w 50"/>
                      <a:gd name="T25" fmla="*/ 25 h 50"/>
                      <a:gd name="T26" fmla="*/ 4 w 50"/>
                      <a:gd name="T27" fmla="*/ 17 h 50"/>
                      <a:gd name="T28" fmla="*/ 8 w 50"/>
                      <a:gd name="T29" fmla="*/ 9 h 50"/>
                      <a:gd name="T30" fmla="*/ 17 w 50"/>
                      <a:gd name="T31" fmla="*/ 4 h 50"/>
                      <a:gd name="T32" fmla="*/ 25 w 50"/>
                      <a:gd name="T33" fmla="*/ 0 h 5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50" h="50">
                        <a:moveTo>
                          <a:pt x="25" y="0"/>
                        </a:moveTo>
                        <a:lnTo>
                          <a:pt x="33" y="4"/>
                        </a:lnTo>
                        <a:lnTo>
                          <a:pt x="41" y="9"/>
                        </a:lnTo>
                        <a:lnTo>
                          <a:pt x="50" y="17"/>
                        </a:lnTo>
                        <a:lnTo>
                          <a:pt x="50" y="25"/>
                        </a:lnTo>
                        <a:lnTo>
                          <a:pt x="50" y="33"/>
                        </a:lnTo>
                        <a:lnTo>
                          <a:pt x="41" y="41"/>
                        </a:lnTo>
                        <a:lnTo>
                          <a:pt x="33" y="46"/>
                        </a:lnTo>
                        <a:lnTo>
                          <a:pt x="25" y="50"/>
                        </a:lnTo>
                        <a:lnTo>
                          <a:pt x="17" y="46"/>
                        </a:lnTo>
                        <a:lnTo>
                          <a:pt x="8" y="41"/>
                        </a:lnTo>
                        <a:lnTo>
                          <a:pt x="4" y="33"/>
                        </a:lnTo>
                        <a:lnTo>
                          <a:pt x="0" y="25"/>
                        </a:lnTo>
                        <a:lnTo>
                          <a:pt x="4" y="17"/>
                        </a:lnTo>
                        <a:lnTo>
                          <a:pt x="8" y="9"/>
                        </a:lnTo>
                        <a:lnTo>
                          <a:pt x="17" y="4"/>
                        </a:lnTo>
                        <a:lnTo>
                          <a:pt x="25" y="0"/>
                        </a:lnTo>
                        <a:close/>
                      </a:path>
                    </a:pathLst>
                  </a:cu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</a:endParaRPr>
                  </a:p>
                </p:txBody>
              </p:sp>
              <p:sp>
                <p:nvSpPr>
                  <p:cNvPr id="1138" name="Freeform 1672"/>
                  <p:cNvSpPr>
                    <a:spLocks/>
                  </p:cNvSpPr>
                  <p:nvPr/>
                </p:nvSpPr>
                <p:spPr bwMode="auto">
                  <a:xfrm>
                    <a:off x="1877" y="2819"/>
                    <a:ext cx="50" cy="50"/>
                  </a:xfrm>
                  <a:custGeom>
                    <a:avLst/>
                    <a:gdLst>
                      <a:gd name="T0" fmla="*/ 25 w 50"/>
                      <a:gd name="T1" fmla="*/ 0 h 50"/>
                      <a:gd name="T2" fmla="*/ 33 w 50"/>
                      <a:gd name="T3" fmla="*/ 4 h 50"/>
                      <a:gd name="T4" fmla="*/ 41 w 50"/>
                      <a:gd name="T5" fmla="*/ 9 h 50"/>
                      <a:gd name="T6" fmla="*/ 50 w 50"/>
                      <a:gd name="T7" fmla="*/ 17 h 50"/>
                      <a:gd name="T8" fmla="*/ 50 w 50"/>
                      <a:gd name="T9" fmla="*/ 25 h 50"/>
                      <a:gd name="T10" fmla="*/ 50 w 50"/>
                      <a:gd name="T11" fmla="*/ 33 h 50"/>
                      <a:gd name="T12" fmla="*/ 41 w 50"/>
                      <a:gd name="T13" fmla="*/ 41 h 50"/>
                      <a:gd name="T14" fmla="*/ 33 w 50"/>
                      <a:gd name="T15" fmla="*/ 46 h 50"/>
                      <a:gd name="T16" fmla="*/ 25 w 50"/>
                      <a:gd name="T17" fmla="*/ 50 h 50"/>
                      <a:gd name="T18" fmla="*/ 17 w 50"/>
                      <a:gd name="T19" fmla="*/ 46 h 50"/>
                      <a:gd name="T20" fmla="*/ 8 w 50"/>
                      <a:gd name="T21" fmla="*/ 41 h 50"/>
                      <a:gd name="T22" fmla="*/ 4 w 50"/>
                      <a:gd name="T23" fmla="*/ 33 h 50"/>
                      <a:gd name="T24" fmla="*/ 0 w 50"/>
                      <a:gd name="T25" fmla="*/ 25 h 50"/>
                      <a:gd name="T26" fmla="*/ 4 w 50"/>
                      <a:gd name="T27" fmla="*/ 17 h 50"/>
                      <a:gd name="T28" fmla="*/ 8 w 50"/>
                      <a:gd name="T29" fmla="*/ 9 h 50"/>
                      <a:gd name="T30" fmla="*/ 17 w 50"/>
                      <a:gd name="T31" fmla="*/ 4 h 50"/>
                      <a:gd name="T32" fmla="*/ 25 w 50"/>
                      <a:gd name="T33" fmla="*/ 0 h 5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50" h="50">
                        <a:moveTo>
                          <a:pt x="25" y="0"/>
                        </a:moveTo>
                        <a:lnTo>
                          <a:pt x="33" y="4"/>
                        </a:lnTo>
                        <a:lnTo>
                          <a:pt x="41" y="9"/>
                        </a:lnTo>
                        <a:lnTo>
                          <a:pt x="50" y="17"/>
                        </a:lnTo>
                        <a:lnTo>
                          <a:pt x="50" y="25"/>
                        </a:lnTo>
                        <a:lnTo>
                          <a:pt x="50" y="33"/>
                        </a:lnTo>
                        <a:lnTo>
                          <a:pt x="41" y="41"/>
                        </a:lnTo>
                        <a:lnTo>
                          <a:pt x="33" y="46"/>
                        </a:lnTo>
                        <a:lnTo>
                          <a:pt x="25" y="50"/>
                        </a:lnTo>
                        <a:lnTo>
                          <a:pt x="17" y="46"/>
                        </a:lnTo>
                        <a:lnTo>
                          <a:pt x="8" y="41"/>
                        </a:lnTo>
                        <a:lnTo>
                          <a:pt x="4" y="33"/>
                        </a:lnTo>
                        <a:lnTo>
                          <a:pt x="0" y="25"/>
                        </a:lnTo>
                        <a:lnTo>
                          <a:pt x="4" y="17"/>
                        </a:lnTo>
                        <a:lnTo>
                          <a:pt x="8" y="9"/>
                        </a:lnTo>
                        <a:lnTo>
                          <a:pt x="17" y="4"/>
                        </a:lnTo>
                        <a:lnTo>
                          <a:pt x="25" y="0"/>
                        </a:lnTo>
                      </a:path>
                    </a:pathLst>
                  </a:custGeom>
                  <a:noFill/>
                  <a:ln w="12700">
                    <a:solidFill>
                      <a:srgbClr val="1F1A17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</a:endParaRPr>
                  </a:p>
                </p:txBody>
              </p:sp>
              <p:sp>
                <p:nvSpPr>
                  <p:cNvPr id="1139" name="Freeform 1673"/>
                  <p:cNvSpPr>
                    <a:spLocks/>
                  </p:cNvSpPr>
                  <p:nvPr/>
                </p:nvSpPr>
                <p:spPr bwMode="auto">
                  <a:xfrm>
                    <a:off x="1902" y="2261"/>
                    <a:ext cx="243" cy="583"/>
                  </a:xfrm>
                  <a:custGeom>
                    <a:avLst/>
                    <a:gdLst>
                      <a:gd name="T0" fmla="*/ 243 w 243"/>
                      <a:gd name="T1" fmla="*/ 0 h 583"/>
                      <a:gd name="T2" fmla="*/ 0 w 243"/>
                      <a:gd name="T3" fmla="*/ 0 h 583"/>
                      <a:gd name="T4" fmla="*/ 0 w 243"/>
                      <a:gd name="T5" fmla="*/ 583 h 58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43" h="583">
                        <a:moveTo>
                          <a:pt x="243" y="0"/>
                        </a:moveTo>
                        <a:lnTo>
                          <a:pt x="0" y="0"/>
                        </a:lnTo>
                        <a:lnTo>
                          <a:pt x="0" y="583"/>
                        </a:lnTo>
                      </a:path>
                    </a:pathLst>
                  </a:custGeom>
                  <a:noFill/>
                  <a:ln w="12700">
                    <a:solidFill>
                      <a:srgbClr val="1F1A17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</a:endParaRPr>
                  </a:p>
                </p:txBody>
              </p:sp>
              <p:sp>
                <p:nvSpPr>
                  <p:cNvPr id="1140" name="Line 167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437" y="2261"/>
                    <a:ext cx="1" cy="583"/>
                  </a:xfrm>
                  <a:prstGeom prst="line">
                    <a:avLst/>
                  </a:prstGeom>
                  <a:noFill/>
                  <a:ln w="12700">
                    <a:solidFill>
                      <a:srgbClr val="1F1A17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</a:endParaRPr>
                  </a:p>
                </p:txBody>
              </p:sp>
              <p:sp>
                <p:nvSpPr>
                  <p:cNvPr id="1141" name="Freeform 1675"/>
                  <p:cNvSpPr>
                    <a:spLocks/>
                  </p:cNvSpPr>
                  <p:nvPr/>
                </p:nvSpPr>
                <p:spPr bwMode="auto">
                  <a:xfrm>
                    <a:off x="2412" y="2819"/>
                    <a:ext cx="50" cy="50"/>
                  </a:xfrm>
                  <a:custGeom>
                    <a:avLst/>
                    <a:gdLst>
                      <a:gd name="T0" fmla="*/ 25 w 50"/>
                      <a:gd name="T1" fmla="*/ 0 h 50"/>
                      <a:gd name="T2" fmla="*/ 33 w 50"/>
                      <a:gd name="T3" fmla="*/ 4 h 50"/>
                      <a:gd name="T4" fmla="*/ 42 w 50"/>
                      <a:gd name="T5" fmla="*/ 9 h 50"/>
                      <a:gd name="T6" fmla="*/ 46 w 50"/>
                      <a:gd name="T7" fmla="*/ 17 h 50"/>
                      <a:gd name="T8" fmla="*/ 50 w 50"/>
                      <a:gd name="T9" fmla="*/ 25 h 50"/>
                      <a:gd name="T10" fmla="*/ 46 w 50"/>
                      <a:gd name="T11" fmla="*/ 33 h 50"/>
                      <a:gd name="T12" fmla="*/ 42 w 50"/>
                      <a:gd name="T13" fmla="*/ 41 h 50"/>
                      <a:gd name="T14" fmla="*/ 33 w 50"/>
                      <a:gd name="T15" fmla="*/ 46 h 50"/>
                      <a:gd name="T16" fmla="*/ 25 w 50"/>
                      <a:gd name="T17" fmla="*/ 50 h 50"/>
                      <a:gd name="T18" fmla="*/ 17 w 50"/>
                      <a:gd name="T19" fmla="*/ 46 h 50"/>
                      <a:gd name="T20" fmla="*/ 9 w 50"/>
                      <a:gd name="T21" fmla="*/ 41 h 50"/>
                      <a:gd name="T22" fmla="*/ 5 w 50"/>
                      <a:gd name="T23" fmla="*/ 33 h 50"/>
                      <a:gd name="T24" fmla="*/ 0 w 50"/>
                      <a:gd name="T25" fmla="*/ 25 h 50"/>
                      <a:gd name="T26" fmla="*/ 5 w 50"/>
                      <a:gd name="T27" fmla="*/ 17 h 50"/>
                      <a:gd name="T28" fmla="*/ 9 w 50"/>
                      <a:gd name="T29" fmla="*/ 9 h 50"/>
                      <a:gd name="T30" fmla="*/ 17 w 50"/>
                      <a:gd name="T31" fmla="*/ 4 h 50"/>
                      <a:gd name="T32" fmla="*/ 25 w 50"/>
                      <a:gd name="T33" fmla="*/ 0 h 5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50" h="50">
                        <a:moveTo>
                          <a:pt x="25" y="0"/>
                        </a:moveTo>
                        <a:lnTo>
                          <a:pt x="33" y="4"/>
                        </a:lnTo>
                        <a:lnTo>
                          <a:pt x="42" y="9"/>
                        </a:lnTo>
                        <a:lnTo>
                          <a:pt x="46" y="17"/>
                        </a:lnTo>
                        <a:lnTo>
                          <a:pt x="50" y="25"/>
                        </a:lnTo>
                        <a:lnTo>
                          <a:pt x="46" y="33"/>
                        </a:lnTo>
                        <a:lnTo>
                          <a:pt x="42" y="41"/>
                        </a:lnTo>
                        <a:lnTo>
                          <a:pt x="33" y="46"/>
                        </a:lnTo>
                        <a:lnTo>
                          <a:pt x="25" y="50"/>
                        </a:lnTo>
                        <a:lnTo>
                          <a:pt x="17" y="46"/>
                        </a:lnTo>
                        <a:lnTo>
                          <a:pt x="9" y="41"/>
                        </a:lnTo>
                        <a:lnTo>
                          <a:pt x="5" y="33"/>
                        </a:lnTo>
                        <a:lnTo>
                          <a:pt x="0" y="25"/>
                        </a:lnTo>
                        <a:lnTo>
                          <a:pt x="5" y="17"/>
                        </a:lnTo>
                        <a:lnTo>
                          <a:pt x="9" y="9"/>
                        </a:lnTo>
                        <a:lnTo>
                          <a:pt x="17" y="4"/>
                        </a:lnTo>
                        <a:lnTo>
                          <a:pt x="25" y="0"/>
                        </a:lnTo>
                        <a:close/>
                      </a:path>
                    </a:pathLst>
                  </a:cu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</a:endParaRPr>
                  </a:p>
                </p:txBody>
              </p:sp>
              <p:sp>
                <p:nvSpPr>
                  <p:cNvPr id="1142" name="Freeform 1676"/>
                  <p:cNvSpPr>
                    <a:spLocks/>
                  </p:cNvSpPr>
                  <p:nvPr/>
                </p:nvSpPr>
                <p:spPr bwMode="auto">
                  <a:xfrm>
                    <a:off x="2412" y="2819"/>
                    <a:ext cx="50" cy="50"/>
                  </a:xfrm>
                  <a:custGeom>
                    <a:avLst/>
                    <a:gdLst>
                      <a:gd name="T0" fmla="*/ 25 w 50"/>
                      <a:gd name="T1" fmla="*/ 0 h 50"/>
                      <a:gd name="T2" fmla="*/ 33 w 50"/>
                      <a:gd name="T3" fmla="*/ 4 h 50"/>
                      <a:gd name="T4" fmla="*/ 42 w 50"/>
                      <a:gd name="T5" fmla="*/ 9 h 50"/>
                      <a:gd name="T6" fmla="*/ 46 w 50"/>
                      <a:gd name="T7" fmla="*/ 17 h 50"/>
                      <a:gd name="T8" fmla="*/ 50 w 50"/>
                      <a:gd name="T9" fmla="*/ 25 h 50"/>
                      <a:gd name="T10" fmla="*/ 46 w 50"/>
                      <a:gd name="T11" fmla="*/ 33 h 50"/>
                      <a:gd name="T12" fmla="*/ 42 w 50"/>
                      <a:gd name="T13" fmla="*/ 41 h 50"/>
                      <a:gd name="T14" fmla="*/ 33 w 50"/>
                      <a:gd name="T15" fmla="*/ 46 h 50"/>
                      <a:gd name="T16" fmla="*/ 25 w 50"/>
                      <a:gd name="T17" fmla="*/ 50 h 50"/>
                      <a:gd name="T18" fmla="*/ 17 w 50"/>
                      <a:gd name="T19" fmla="*/ 46 h 50"/>
                      <a:gd name="T20" fmla="*/ 9 w 50"/>
                      <a:gd name="T21" fmla="*/ 41 h 50"/>
                      <a:gd name="T22" fmla="*/ 5 w 50"/>
                      <a:gd name="T23" fmla="*/ 33 h 50"/>
                      <a:gd name="T24" fmla="*/ 0 w 50"/>
                      <a:gd name="T25" fmla="*/ 25 h 50"/>
                      <a:gd name="T26" fmla="*/ 5 w 50"/>
                      <a:gd name="T27" fmla="*/ 17 h 50"/>
                      <a:gd name="T28" fmla="*/ 9 w 50"/>
                      <a:gd name="T29" fmla="*/ 9 h 50"/>
                      <a:gd name="T30" fmla="*/ 17 w 50"/>
                      <a:gd name="T31" fmla="*/ 4 h 50"/>
                      <a:gd name="T32" fmla="*/ 25 w 50"/>
                      <a:gd name="T33" fmla="*/ 0 h 5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50" h="50">
                        <a:moveTo>
                          <a:pt x="25" y="0"/>
                        </a:moveTo>
                        <a:lnTo>
                          <a:pt x="33" y="4"/>
                        </a:lnTo>
                        <a:lnTo>
                          <a:pt x="42" y="9"/>
                        </a:lnTo>
                        <a:lnTo>
                          <a:pt x="46" y="17"/>
                        </a:lnTo>
                        <a:lnTo>
                          <a:pt x="50" y="25"/>
                        </a:lnTo>
                        <a:lnTo>
                          <a:pt x="46" y="33"/>
                        </a:lnTo>
                        <a:lnTo>
                          <a:pt x="42" y="41"/>
                        </a:lnTo>
                        <a:lnTo>
                          <a:pt x="33" y="46"/>
                        </a:lnTo>
                        <a:lnTo>
                          <a:pt x="25" y="50"/>
                        </a:lnTo>
                        <a:lnTo>
                          <a:pt x="17" y="46"/>
                        </a:lnTo>
                        <a:lnTo>
                          <a:pt x="9" y="41"/>
                        </a:lnTo>
                        <a:lnTo>
                          <a:pt x="5" y="33"/>
                        </a:lnTo>
                        <a:lnTo>
                          <a:pt x="0" y="25"/>
                        </a:lnTo>
                        <a:lnTo>
                          <a:pt x="5" y="17"/>
                        </a:lnTo>
                        <a:lnTo>
                          <a:pt x="9" y="9"/>
                        </a:lnTo>
                        <a:lnTo>
                          <a:pt x="17" y="4"/>
                        </a:lnTo>
                        <a:lnTo>
                          <a:pt x="25" y="0"/>
                        </a:lnTo>
                      </a:path>
                    </a:pathLst>
                  </a:custGeom>
                  <a:noFill/>
                  <a:ln w="12700">
                    <a:solidFill>
                      <a:srgbClr val="1F1A17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</a:endParaRPr>
                  </a:p>
                </p:txBody>
              </p:sp>
              <p:sp>
                <p:nvSpPr>
                  <p:cNvPr id="1143" name="Line 1677"/>
                  <p:cNvSpPr>
                    <a:spLocks noChangeShapeType="1"/>
                  </p:cNvSpPr>
                  <p:nvPr/>
                </p:nvSpPr>
                <p:spPr bwMode="auto">
                  <a:xfrm>
                    <a:off x="2145" y="2454"/>
                    <a:ext cx="292" cy="1"/>
                  </a:xfrm>
                  <a:prstGeom prst="line">
                    <a:avLst/>
                  </a:prstGeom>
                  <a:noFill/>
                  <a:ln w="12700">
                    <a:solidFill>
                      <a:srgbClr val="1F1A17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</a:endParaRPr>
                  </a:p>
                </p:txBody>
              </p:sp>
              <p:sp>
                <p:nvSpPr>
                  <p:cNvPr id="1144" name="Freeform 1678"/>
                  <p:cNvSpPr>
                    <a:spLocks/>
                  </p:cNvSpPr>
                  <p:nvPr/>
                </p:nvSpPr>
                <p:spPr bwMode="auto">
                  <a:xfrm>
                    <a:off x="1222" y="3718"/>
                    <a:ext cx="338" cy="193"/>
                  </a:xfrm>
                  <a:custGeom>
                    <a:avLst/>
                    <a:gdLst>
                      <a:gd name="T0" fmla="*/ 338 w 338"/>
                      <a:gd name="T1" fmla="*/ 95 h 193"/>
                      <a:gd name="T2" fmla="*/ 194 w 338"/>
                      <a:gd name="T3" fmla="*/ 193 h 193"/>
                      <a:gd name="T4" fmla="*/ 0 w 338"/>
                      <a:gd name="T5" fmla="*/ 193 h 193"/>
                      <a:gd name="T6" fmla="*/ 0 w 338"/>
                      <a:gd name="T7" fmla="*/ 0 h 193"/>
                      <a:gd name="T8" fmla="*/ 194 w 338"/>
                      <a:gd name="T9" fmla="*/ 0 h 193"/>
                      <a:gd name="T10" fmla="*/ 338 w 338"/>
                      <a:gd name="T11" fmla="*/ 95 h 19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338" h="193">
                        <a:moveTo>
                          <a:pt x="338" y="95"/>
                        </a:moveTo>
                        <a:lnTo>
                          <a:pt x="194" y="193"/>
                        </a:lnTo>
                        <a:lnTo>
                          <a:pt x="0" y="193"/>
                        </a:lnTo>
                        <a:lnTo>
                          <a:pt x="0" y="0"/>
                        </a:lnTo>
                        <a:lnTo>
                          <a:pt x="194" y="0"/>
                        </a:lnTo>
                        <a:lnTo>
                          <a:pt x="338" y="95"/>
                        </a:lnTo>
                        <a:close/>
                      </a:path>
                    </a:pathLst>
                  </a:custGeom>
                  <a:solidFill>
                    <a:srgbClr val="FFF97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</a:endParaRPr>
                  </a:p>
                </p:txBody>
              </p:sp>
              <p:sp>
                <p:nvSpPr>
                  <p:cNvPr id="1145" name="Freeform 1679"/>
                  <p:cNvSpPr>
                    <a:spLocks/>
                  </p:cNvSpPr>
                  <p:nvPr/>
                </p:nvSpPr>
                <p:spPr bwMode="auto">
                  <a:xfrm>
                    <a:off x="1222" y="3718"/>
                    <a:ext cx="338" cy="193"/>
                  </a:xfrm>
                  <a:custGeom>
                    <a:avLst/>
                    <a:gdLst>
                      <a:gd name="T0" fmla="*/ 338 w 338"/>
                      <a:gd name="T1" fmla="*/ 95 h 193"/>
                      <a:gd name="T2" fmla="*/ 194 w 338"/>
                      <a:gd name="T3" fmla="*/ 193 h 193"/>
                      <a:gd name="T4" fmla="*/ 0 w 338"/>
                      <a:gd name="T5" fmla="*/ 193 h 193"/>
                      <a:gd name="T6" fmla="*/ 0 w 338"/>
                      <a:gd name="T7" fmla="*/ 0 h 193"/>
                      <a:gd name="T8" fmla="*/ 194 w 338"/>
                      <a:gd name="T9" fmla="*/ 0 h 193"/>
                      <a:gd name="T10" fmla="*/ 338 w 338"/>
                      <a:gd name="T11" fmla="*/ 95 h 19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338" h="193">
                        <a:moveTo>
                          <a:pt x="338" y="95"/>
                        </a:moveTo>
                        <a:lnTo>
                          <a:pt x="194" y="193"/>
                        </a:lnTo>
                        <a:lnTo>
                          <a:pt x="0" y="193"/>
                        </a:lnTo>
                        <a:lnTo>
                          <a:pt x="0" y="0"/>
                        </a:lnTo>
                        <a:lnTo>
                          <a:pt x="194" y="0"/>
                        </a:lnTo>
                        <a:lnTo>
                          <a:pt x="338" y="95"/>
                        </a:lnTo>
                        <a:close/>
                      </a:path>
                    </a:pathLst>
                  </a:custGeom>
                  <a:noFill/>
                  <a:ln w="1270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</a:endParaRPr>
                  </a:p>
                </p:txBody>
              </p:sp>
              <p:sp>
                <p:nvSpPr>
                  <p:cNvPr id="1146" name="Line 1680"/>
                  <p:cNvSpPr>
                    <a:spLocks noChangeShapeType="1"/>
                  </p:cNvSpPr>
                  <p:nvPr/>
                </p:nvSpPr>
                <p:spPr bwMode="auto">
                  <a:xfrm>
                    <a:off x="1560" y="3813"/>
                    <a:ext cx="99" cy="1"/>
                  </a:xfrm>
                  <a:prstGeom prst="line">
                    <a:avLst/>
                  </a:prstGeom>
                  <a:noFill/>
                  <a:ln w="12700">
                    <a:solidFill>
                      <a:srgbClr val="1F1A17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</a:endParaRPr>
                  </a:p>
                </p:txBody>
              </p:sp>
              <p:sp>
                <p:nvSpPr>
                  <p:cNvPr id="1147" name="Rectangle 1681"/>
                  <p:cNvSpPr>
                    <a:spLocks noChangeArrowheads="1"/>
                  </p:cNvSpPr>
                  <p:nvPr/>
                </p:nvSpPr>
                <p:spPr bwMode="auto">
                  <a:xfrm>
                    <a:off x="1222" y="3735"/>
                    <a:ext cx="228" cy="16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de-DE" sz="17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1F1A17"/>
                        </a:solidFill>
                        <a:effectLst/>
                        <a:uLnTx/>
                        <a:uFillTx/>
                        <a:latin typeface="Arial Narrow" pitchFamily="34" charset="0"/>
                      </a:rPr>
                      <a:t>THR</a:t>
                    </a:r>
                    <a:endParaRPr kumimoji="0" lang="de-DE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</a:endParaRPr>
                  </a:p>
                </p:txBody>
              </p:sp>
              <p:sp>
                <p:nvSpPr>
                  <p:cNvPr id="1148" name="Line 1682"/>
                  <p:cNvSpPr>
                    <a:spLocks noChangeShapeType="1"/>
                  </p:cNvSpPr>
                  <p:nvPr/>
                </p:nvSpPr>
                <p:spPr bwMode="auto">
                  <a:xfrm>
                    <a:off x="1659" y="3620"/>
                    <a:ext cx="1" cy="193"/>
                  </a:xfrm>
                  <a:prstGeom prst="line">
                    <a:avLst/>
                  </a:prstGeom>
                  <a:noFill/>
                  <a:ln w="12700">
                    <a:solidFill>
                      <a:srgbClr val="1F1A17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</a:endParaRPr>
                  </a:p>
                </p:txBody>
              </p:sp>
              <p:sp>
                <p:nvSpPr>
                  <p:cNvPr id="1149" name="Rectangle 1683"/>
                  <p:cNvSpPr>
                    <a:spLocks noChangeArrowheads="1"/>
                  </p:cNvSpPr>
                  <p:nvPr/>
                </p:nvSpPr>
                <p:spPr bwMode="auto">
                  <a:xfrm>
                    <a:off x="1206" y="2938"/>
                    <a:ext cx="33" cy="193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</a:endParaRPr>
                  </a:p>
                </p:txBody>
              </p:sp>
              <p:sp>
                <p:nvSpPr>
                  <p:cNvPr id="1150" name="Rectangle 1684"/>
                  <p:cNvSpPr>
                    <a:spLocks noChangeArrowheads="1"/>
                  </p:cNvSpPr>
                  <p:nvPr/>
                </p:nvSpPr>
                <p:spPr bwMode="auto">
                  <a:xfrm>
                    <a:off x="1251" y="2938"/>
                    <a:ext cx="37" cy="193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</a:endParaRPr>
                  </a:p>
                </p:txBody>
              </p:sp>
              <p:sp>
                <p:nvSpPr>
                  <p:cNvPr id="1151" name="Line 1685"/>
                  <p:cNvSpPr>
                    <a:spLocks noChangeShapeType="1"/>
                  </p:cNvSpPr>
                  <p:nvPr/>
                </p:nvSpPr>
                <p:spPr bwMode="auto">
                  <a:xfrm>
                    <a:off x="1272" y="3033"/>
                    <a:ext cx="95" cy="1"/>
                  </a:xfrm>
                  <a:prstGeom prst="line">
                    <a:avLst/>
                  </a:prstGeom>
                  <a:noFill/>
                  <a:ln w="12700">
                    <a:solidFill>
                      <a:srgbClr val="1F1A17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</a:endParaRPr>
                  </a:p>
                </p:txBody>
              </p:sp>
              <p:sp>
                <p:nvSpPr>
                  <p:cNvPr id="1152" name="Line 1686"/>
                  <p:cNvSpPr>
                    <a:spLocks noChangeShapeType="1"/>
                  </p:cNvSpPr>
                  <p:nvPr/>
                </p:nvSpPr>
                <p:spPr bwMode="auto">
                  <a:xfrm>
                    <a:off x="1124" y="3033"/>
                    <a:ext cx="98" cy="1"/>
                  </a:xfrm>
                  <a:prstGeom prst="line">
                    <a:avLst/>
                  </a:prstGeom>
                  <a:noFill/>
                  <a:ln w="12700">
                    <a:solidFill>
                      <a:srgbClr val="1F1A17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</a:endParaRPr>
                  </a:p>
                </p:txBody>
              </p:sp>
              <p:sp>
                <p:nvSpPr>
                  <p:cNvPr id="1153" name="Line 1687"/>
                  <p:cNvSpPr>
                    <a:spLocks noChangeShapeType="1"/>
                  </p:cNvSpPr>
                  <p:nvPr/>
                </p:nvSpPr>
                <p:spPr bwMode="auto">
                  <a:xfrm>
                    <a:off x="1367" y="3033"/>
                    <a:ext cx="98" cy="1"/>
                  </a:xfrm>
                  <a:prstGeom prst="line">
                    <a:avLst/>
                  </a:prstGeom>
                  <a:noFill/>
                  <a:ln w="12700">
                    <a:solidFill>
                      <a:srgbClr val="1F1A17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</a:endParaRPr>
                  </a:p>
                </p:txBody>
              </p:sp>
              <p:sp>
                <p:nvSpPr>
                  <p:cNvPr id="1154" name="Freeform 1688"/>
                  <p:cNvSpPr>
                    <a:spLocks/>
                  </p:cNvSpPr>
                  <p:nvPr/>
                </p:nvSpPr>
                <p:spPr bwMode="auto">
                  <a:xfrm>
                    <a:off x="1465" y="2988"/>
                    <a:ext cx="194" cy="45"/>
                  </a:xfrm>
                  <a:custGeom>
                    <a:avLst/>
                    <a:gdLst>
                      <a:gd name="T0" fmla="*/ 0 w 194"/>
                      <a:gd name="T1" fmla="*/ 0 h 45"/>
                      <a:gd name="T2" fmla="*/ 95 w 194"/>
                      <a:gd name="T3" fmla="*/ 45 h 45"/>
                      <a:gd name="T4" fmla="*/ 194 w 194"/>
                      <a:gd name="T5" fmla="*/ 45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94" h="45">
                        <a:moveTo>
                          <a:pt x="0" y="0"/>
                        </a:moveTo>
                        <a:lnTo>
                          <a:pt x="95" y="45"/>
                        </a:lnTo>
                        <a:lnTo>
                          <a:pt x="194" y="45"/>
                        </a:lnTo>
                      </a:path>
                    </a:pathLst>
                  </a:custGeom>
                  <a:noFill/>
                  <a:ln w="12700">
                    <a:solidFill>
                      <a:srgbClr val="1F1A17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</a:endParaRPr>
                  </a:p>
                </p:txBody>
              </p:sp>
              <p:sp>
                <p:nvSpPr>
                  <p:cNvPr id="1155" name="Freeform 1689"/>
                  <p:cNvSpPr>
                    <a:spLocks/>
                  </p:cNvSpPr>
                  <p:nvPr/>
                </p:nvSpPr>
                <p:spPr bwMode="auto">
                  <a:xfrm>
                    <a:off x="1535" y="3012"/>
                    <a:ext cx="50" cy="45"/>
                  </a:xfrm>
                  <a:custGeom>
                    <a:avLst/>
                    <a:gdLst>
                      <a:gd name="T0" fmla="*/ 25 w 50"/>
                      <a:gd name="T1" fmla="*/ 0 h 45"/>
                      <a:gd name="T2" fmla="*/ 37 w 50"/>
                      <a:gd name="T3" fmla="*/ 0 h 45"/>
                      <a:gd name="T4" fmla="*/ 46 w 50"/>
                      <a:gd name="T5" fmla="*/ 4 h 45"/>
                      <a:gd name="T6" fmla="*/ 50 w 50"/>
                      <a:gd name="T7" fmla="*/ 13 h 45"/>
                      <a:gd name="T8" fmla="*/ 50 w 50"/>
                      <a:gd name="T9" fmla="*/ 21 h 45"/>
                      <a:gd name="T10" fmla="*/ 50 w 50"/>
                      <a:gd name="T11" fmla="*/ 33 h 45"/>
                      <a:gd name="T12" fmla="*/ 46 w 50"/>
                      <a:gd name="T13" fmla="*/ 41 h 45"/>
                      <a:gd name="T14" fmla="*/ 37 w 50"/>
                      <a:gd name="T15" fmla="*/ 45 h 45"/>
                      <a:gd name="T16" fmla="*/ 25 w 50"/>
                      <a:gd name="T17" fmla="*/ 45 h 45"/>
                      <a:gd name="T18" fmla="*/ 17 w 50"/>
                      <a:gd name="T19" fmla="*/ 45 h 45"/>
                      <a:gd name="T20" fmla="*/ 9 w 50"/>
                      <a:gd name="T21" fmla="*/ 41 h 45"/>
                      <a:gd name="T22" fmla="*/ 5 w 50"/>
                      <a:gd name="T23" fmla="*/ 33 h 45"/>
                      <a:gd name="T24" fmla="*/ 0 w 50"/>
                      <a:gd name="T25" fmla="*/ 21 h 45"/>
                      <a:gd name="T26" fmla="*/ 5 w 50"/>
                      <a:gd name="T27" fmla="*/ 13 h 45"/>
                      <a:gd name="T28" fmla="*/ 9 w 50"/>
                      <a:gd name="T29" fmla="*/ 4 h 45"/>
                      <a:gd name="T30" fmla="*/ 17 w 50"/>
                      <a:gd name="T31" fmla="*/ 0 h 45"/>
                      <a:gd name="T32" fmla="*/ 25 w 50"/>
                      <a:gd name="T33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50" h="45">
                        <a:moveTo>
                          <a:pt x="25" y="0"/>
                        </a:moveTo>
                        <a:lnTo>
                          <a:pt x="37" y="0"/>
                        </a:lnTo>
                        <a:lnTo>
                          <a:pt x="46" y="4"/>
                        </a:lnTo>
                        <a:lnTo>
                          <a:pt x="50" y="13"/>
                        </a:lnTo>
                        <a:lnTo>
                          <a:pt x="50" y="21"/>
                        </a:lnTo>
                        <a:lnTo>
                          <a:pt x="50" y="33"/>
                        </a:lnTo>
                        <a:lnTo>
                          <a:pt x="46" y="41"/>
                        </a:lnTo>
                        <a:lnTo>
                          <a:pt x="37" y="45"/>
                        </a:lnTo>
                        <a:lnTo>
                          <a:pt x="25" y="45"/>
                        </a:lnTo>
                        <a:lnTo>
                          <a:pt x="17" y="45"/>
                        </a:lnTo>
                        <a:lnTo>
                          <a:pt x="9" y="41"/>
                        </a:lnTo>
                        <a:lnTo>
                          <a:pt x="5" y="33"/>
                        </a:lnTo>
                        <a:lnTo>
                          <a:pt x="0" y="21"/>
                        </a:lnTo>
                        <a:lnTo>
                          <a:pt x="5" y="13"/>
                        </a:lnTo>
                        <a:lnTo>
                          <a:pt x="9" y="4"/>
                        </a:lnTo>
                        <a:lnTo>
                          <a:pt x="17" y="0"/>
                        </a:lnTo>
                        <a:lnTo>
                          <a:pt x="25" y="0"/>
                        </a:lnTo>
                        <a:close/>
                      </a:path>
                    </a:pathLst>
                  </a:cu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</a:endParaRPr>
                  </a:p>
                </p:txBody>
              </p:sp>
              <p:sp>
                <p:nvSpPr>
                  <p:cNvPr id="1156" name="Freeform 1690"/>
                  <p:cNvSpPr>
                    <a:spLocks/>
                  </p:cNvSpPr>
                  <p:nvPr/>
                </p:nvSpPr>
                <p:spPr bwMode="auto">
                  <a:xfrm>
                    <a:off x="1535" y="3012"/>
                    <a:ext cx="50" cy="45"/>
                  </a:xfrm>
                  <a:custGeom>
                    <a:avLst/>
                    <a:gdLst>
                      <a:gd name="T0" fmla="*/ 25 w 50"/>
                      <a:gd name="T1" fmla="*/ 0 h 45"/>
                      <a:gd name="T2" fmla="*/ 37 w 50"/>
                      <a:gd name="T3" fmla="*/ 0 h 45"/>
                      <a:gd name="T4" fmla="*/ 46 w 50"/>
                      <a:gd name="T5" fmla="*/ 4 h 45"/>
                      <a:gd name="T6" fmla="*/ 50 w 50"/>
                      <a:gd name="T7" fmla="*/ 13 h 45"/>
                      <a:gd name="T8" fmla="*/ 50 w 50"/>
                      <a:gd name="T9" fmla="*/ 21 h 45"/>
                      <a:gd name="T10" fmla="*/ 50 w 50"/>
                      <a:gd name="T11" fmla="*/ 33 h 45"/>
                      <a:gd name="T12" fmla="*/ 46 w 50"/>
                      <a:gd name="T13" fmla="*/ 41 h 45"/>
                      <a:gd name="T14" fmla="*/ 37 w 50"/>
                      <a:gd name="T15" fmla="*/ 45 h 45"/>
                      <a:gd name="T16" fmla="*/ 25 w 50"/>
                      <a:gd name="T17" fmla="*/ 45 h 45"/>
                      <a:gd name="T18" fmla="*/ 17 w 50"/>
                      <a:gd name="T19" fmla="*/ 45 h 45"/>
                      <a:gd name="T20" fmla="*/ 9 w 50"/>
                      <a:gd name="T21" fmla="*/ 41 h 45"/>
                      <a:gd name="T22" fmla="*/ 5 w 50"/>
                      <a:gd name="T23" fmla="*/ 33 h 45"/>
                      <a:gd name="T24" fmla="*/ 0 w 50"/>
                      <a:gd name="T25" fmla="*/ 21 h 45"/>
                      <a:gd name="T26" fmla="*/ 5 w 50"/>
                      <a:gd name="T27" fmla="*/ 13 h 45"/>
                      <a:gd name="T28" fmla="*/ 9 w 50"/>
                      <a:gd name="T29" fmla="*/ 4 h 45"/>
                      <a:gd name="T30" fmla="*/ 17 w 50"/>
                      <a:gd name="T31" fmla="*/ 0 h 45"/>
                      <a:gd name="T32" fmla="*/ 25 w 50"/>
                      <a:gd name="T33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50" h="45">
                        <a:moveTo>
                          <a:pt x="25" y="0"/>
                        </a:moveTo>
                        <a:lnTo>
                          <a:pt x="37" y="0"/>
                        </a:lnTo>
                        <a:lnTo>
                          <a:pt x="46" y="4"/>
                        </a:lnTo>
                        <a:lnTo>
                          <a:pt x="50" y="13"/>
                        </a:lnTo>
                        <a:lnTo>
                          <a:pt x="50" y="21"/>
                        </a:lnTo>
                        <a:lnTo>
                          <a:pt x="50" y="33"/>
                        </a:lnTo>
                        <a:lnTo>
                          <a:pt x="46" y="41"/>
                        </a:lnTo>
                        <a:lnTo>
                          <a:pt x="37" y="45"/>
                        </a:lnTo>
                        <a:lnTo>
                          <a:pt x="25" y="45"/>
                        </a:lnTo>
                        <a:lnTo>
                          <a:pt x="17" y="45"/>
                        </a:lnTo>
                        <a:lnTo>
                          <a:pt x="9" y="41"/>
                        </a:lnTo>
                        <a:lnTo>
                          <a:pt x="5" y="33"/>
                        </a:lnTo>
                        <a:lnTo>
                          <a:pt x="0" y="21"/>
                        </a:lnTo>
                        <a:lnTo>
                          <a:pt x="5" y="13"/>
                        </a:lnTo>
                        <a:lnTo>
                          <a:pt x="9" y="4"/>
                        </a:lnTo>
                        <a:lnTo>
                          <a:pt x="17" y="0"/>
                        </a:lnTo>
                        <a:lnTo>
                          <a:pt x="25" y="0"/>
                        </a:lnTo>
                      </a:path>
                    </a:pathLst>
                  </a:custGeom>
                  <a:noFill/>
                  <a:ln w="12700">
                    <a:solidFill>
                      <a:srgbClr val="1F1A17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</a:endParaRPr>
                  </a:p>
                </p:txBody>
              </p:sp>
              <p:sp>
                <p:nvSpPr>
                  <p:cNvPr id="1157" name="Rectangle 1691"/>
                  <p:cNvSpPr>
                    <a:spLocks noChangeArrowheads="1"/>
                  </p:cNvSpPr>
                  <p:nvPr/>
                </p:nvSpPr>
                <p:spPr bwMode="auto">
                  <a:xfrm>
                    <a:off x="1206" y="2651"/>
                    <a:ext cx="33" cy="193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</a:endParaRPr>
                  </a:p>
                </p:txBody>
              </p:sp>
              <p:sp>
                <p:nvSpPr>
                  <p:cNvPr id="1158" name="Rectangle 1692"/>
                  <p:cNvSpPr>
                    <a:spLocks noChangeArrowheads="1"/>
                  </p:cNvSpPr>
                  <p:nvPr/>
                </p:nvSpPr>
                <p:spPr bwMode="auto">
                  <a:xfrm>
                    <a:off x="1251" y="2651"/>
                    <a:ext cx="37" cy="193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</a:endParaRPr>
                  </a:p>
                </p:txBody>
              </p:sp>
              <p:sp>
                <p:nvSpPr>
                  <p:cNvPr id="1159" name="Line 1693"/>
                  <p:cNvSpPr>
                    <a:spLocks noChangeShapeType="1"/>
                  </p:cNvSpPr>
                  <p:nvPr/>
                </p:nvSpPr>
                <p:spPr bwMode="auto">
                  <a:xfrm>
                    <a:off x="1272" y="2745"/>
                    <a:ext cx="95" cy="1"/>
                  </a:xfrm>
                  <a:prstGeom prst="line">
                    <a:avLst/>
                  </a:prstGeom>
                  <a:noFill/>
                  <a:ln w="12700">
                    <a:solidFill>
                      <a:srgbClr val="1F1A17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</a:endParaRPr>
                  </a:p>
                </p:txBody>
              </p:sp>
              <p:sp>
                <p:nvSpPr>
                  <p:cNvPr id="1160" name="Line 1694"/>
                  <p:cNvSpPr>
                    <a:spLocks noChangeShapeType="1"/>
                  </p:cNvSpPr>
                  <p:nvPr/>
                </p:nvSpPr>
                <p:spPr bwMode="auto">
                  <a:xfrm>
                    <a:off x="1124" y="2745"/>
                    <a:ext cx="98" cy="1"/>
                  </a:xfrm>
                  <a:prstGeom prst="line">
                    <a:avLst/>
                  </a:prstGeom>
                  <a:noFill/>
                  <a:ln w="12700">
                    <a:solidFill>
                      <a:srgbClr val="1F1A17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</a:endParaRPr>
                  </a:p>
                </p:txBody>
              </p:sp>
              <p:sp>
                <p:nvSpPr>
                  <p:cNvPr id="1161" name="Line 1695"/>
                  <p:cNvSpPr>
                    <a:spLocks noChangeShapeType="1"/>
                  </p:cNvSpPr>
                  <p:nvPr/>
                </p:nvSpPr>
                <p:spPr bwMode="auto">
                  <a:xfrm>
                    <a:off x="1367" y="2745"/>
                    <a:ext cx="98" cy="1"/>
                  </a:xfrm>
                  <a:prstGeom prst="line">
                    <a:avLst/>
                  </a:prstGeom>
                  <a:noFill/>
                  <a:ln w="12700">
                    <a:solidFill>
                      <a:srgbClr val="1F1A17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</a:endParaRPr>
                  </a:p>
                </p:txBody>
              </p:sp>
              <p:sp>
                <p:nvSpPr>
                  <p:cNvPr id="1162" name="Freeform 1696"/>
                  <p:cNvSpPr>
                    <a:spLocks/>
                  </p:cNvSpPr>
                  <p:nvPr/>
                </p:nvSpPr>
                <p:spPr bwMode="auto">
                  <a:xfrm>
                    <a:off x="1465" y="2700"/>
                    <a:ext cx="194" cy="45"/>
                  </a:xfrm>
                  <a:custGeom>
                    <a:avLst/>
                    <a:gdLst>
                      <a:gd name="T0" fmla="*/ 0 w 194"/>
                      <a:gd name="T1" fmla="*/ 0 h 45"/>
                      <a:gd name="T2" fmla="*/ 95 w 194"/>
                      <a:gd name="T3" fmla="*/ 45 h 45"/>
                      <a:gd name="T4" fmla="*/ 194 w 194"/>
                      <a:gd name="T5" fmla="*/ 45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94" h="45">
                        <a:moveTo>
                          <a:pt x="0" y="0"/>
                        </a:moveTo>
                        <a:lnTo>
                          <a:pt x="95" y="45"/>
                        </a:lnTo>
                        <a:lnTo>
                          <a:pt x="194" y="45"/>
                        </a:lnTo>
                      </a:path>
                    </a:pathLst>
                  </a:custGeom>
                  <a:noFill/>
                  <a:ln w="12700">
                    <a:solidFill>
                      <a:srgbClr val="1F1A17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</a:endParaRPr>
                  </a:p>
                </p:txBody>
              </p:sp>
              <p:sp>
                <p:nvSpPr>
                  <p:cNvPr id="1163" name="Freeform 1697"/>
                  <p:cNvSpPr>
                    <a:spLocks/>
                  </p:cNvSpPr>
                  <p:nvPr/>
                </p:nvSpPr>
                <p:spPr bwMode="auto">
                  <a:xfrm>
                    <a:off x="1535" y="2721"/>
                    <a:ext cx="50" cy="49"/>
                  </a:xfrm>
                  <a:custGeom>
                    <a:avLst/>
                    <a:gdLst>
                      <a:gd name="T0" fmla="*/ 25 w 50"/>
                      <a:gd name="T1" fmla="*/ 0 h 49"/>
                      <a:gd name="T2" fmla="*/ 37 w 50"/>
                      <a:gd name="T3" fmla="*/ 4 h 49"/>
                      <a:gd name="T4" fmla="*/ 46 w 50"/>
                      <a:gd name="T5" fmla="*/ 8 h 49"/>
                      <a:gd name="T6" fmla="*/ 50 w 50"/>
                      <a:gd name="T7" fmla="*/ 16 h 49"/>
                      <a:gd name="T8" fmla="*/ 50 w 50"/>
                      <a:gd name="T9" fmla="*/ 24 h 49"/>
                      <a:gd name="T10" fmla="*/ 50 w 50"/>
                      <a:gd name="T11" fmla="*/ 37 h 49"/>
                      <a:gd name="T12" fmla="*/ 46 w 50"/>
                      <a:gd name="T13" fmla="*/ 45 h 49"/>
                      <a:gd name="T14" fmla="*/ 37 w 50"/>
                      <a:gd name="T15" fmla="*/ 49 h 49"/>
                      <a:gd name="T16" fmla="*/ 25 w 50"/>
                      <a:gd name="T17" fmla="*/ 49 h 49"/>
                      <a:gd name="T18" fmla="*/ 17 w 50"/>
                      <a:gd name="T19" fmla="*/ 49 h 49"/>
                      <a:gd name="T20" fmla="*/ 9 w 50"/>
                      <a:gd name="T21" fmla="*/ 45 h 49"/>
                      <a:gd name="T22" fmla="*/ 5 w 50"/>
                      <a:gd name="T23" fmla="*/ 37 h 49"/>
                      <a:gd name="T24" fmla="*/ 0 w 50"/>
                      <a:gd name="T25" fmla="*/ 24 h 49"/>
                      <a:gd name="T26" fmla="*/ 5 w 50"/>
                      <a:gd name="T27" fmla="*/ 16 h 49"/>
                      <a:gd name="T28" fmla="*/ 9 w 50"/>
                      <a:gd name="T29" fmla="*/ 8 h 49"/>
                      <a:gd name="T30" fmla="*/ 17 w 50"/>
                      <a:gd name="T31" fmla="*/ 4 h 49"/>
                      <a:gd name="T32" fmla="*/ 25 w 50"/>
                      <a:gd name="T33" fmla="*/ 0 h 4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50" h="49">
                        <a:moveTo>
                          <a:pt x="25" y="0"/>
                        </a:moveTo>
                        <a:lnTo>
                          <a:pt x="37" y="4"/>
                        </a:lnTo>
                        <a:lnTo>
                          <a:pt x="46" y="8"/>
                        </a:lnTo>
                        <a:lnTo>
                          <a:pt x="50" y="16"/>
                        </a:lnTo>
                        <a:lnTo>
                          <a:pt x="50" y="24"/>
                        </a:lnTo>
                        <a:lnTo>
                          <a:pt x="50" y="37"/>
                        </a:lnTo>
                        <a:lnTo>
                          <a:pt x="46" y="45"/>
                        </a:lnTo>
                        <a:lnTo>
                          <a:pt x="37" y="49"/>
                        </a:lnTo>
                        <a:lnTo>
                          <a:pt x="25" y="49"/>
                        </a:lnTo>
                        <a:lnTo>
                          <a:pt x="17" y="49"/>
                        </a:lnTo>
                        <a:lnTo>
                          <a:pt x="9" y="45"/>
                        </a:lnTo>
                        <a:lnTo>
                          <a:pt x="5" y="37"/>
                        </a:lnTo>
                        <a:lnTo>
                          <a:pt x="0" y="24"/>
                        </a:lnTo>
                        <a:lnTo>
                          <a:pt x="5" y="16"/>
                        </a:lnTo>
                        <a:lnTo>
                          <a:pt x="9" y="8"/>
                        </a:lnTo>
                        <a:lnTo>
                          <a:pt x="17" y="4"/>
                        </a:lnTo>
                        <a:lnTo>
                          <a:pt x="25" y="0"/>
                        </a:lnTo>
                        <a:close/>
                      </a:path>
                    </a:pathLst>
                  </a:cu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</a:endParaRPr>
                  </a:p>
                </p:txBody>
              </p:sp>
              <p:sp>
                <p:nvSpPr>
                  <p:cNvPr id="1164" name="Freeform 1698"/>
                  <p:cNvSpPr>
                    <a:spLocks/>
                  </p:cNvSpPr>
                  <p:nvPr/>
                </p:nvSpPr>
                <p:spPr bwMode="auto">
                  <a:xfrm>
                    <a:off x="1535" y="2721"/>
                    <a:ext cx="50" cy="49"/>
                  </a:xfrm>
                  <a:custGeom>
                    <a:avLst/>
                    <a:gdLst>
                      <a:gd name="T0" fmla="*/ 25 w 50"/>
                      <a:gd name="T1" fmla="*/ 0 h 49"/>
                      <a:gd name="T2" fmla="*/ 37 w 50"/>
                      <a:gd name="T3" fmla="*/ 4 h 49"/>
                      <a:gd name="T4" fmla="*/ 46 w 50"/>
                      <a:gd name="T5" fmla="*/ 8 h 49"/>
                      <a:gd name="T6" fmla="*/ 50 w 50"/>
                      <a:gd name="T7" fmla="*/ 16 h 49"/>
                      <a:gd name="T8" fmla="*/ 50 w 50"/>
                      <a:gd name="T9" fmla="*/ 24 h 49"/>
                      <a:gd name="T10" fmla="*/ 50 w 50"/>
                      <a:gd name="T11" fmla="*/ 37 h 49"/>
                      <a:gd name="T12" fmla="*/ 46 w 50"/>
                      <a:gd name="T13" fmla="*/ 45 h 49"/>
                      <a:gd name="T14" fmla="*/ 37 w 50"/>
                      <a:gd name="T15" fmla="*/ 49 h 49"/>
                      <a:gd name="T16" fmla="*/ 25 w 50"/>
                      <a:gd name="T17" fmla="*/ 49 h 49"/>
                      <a:gd name="T18" fmla="*/ 17 w 50"/>
                      <a:gd name="T19" fmla="*/ 49 h 49"/>
                      <a:gd name="T20" fmla="*/ 9 w 50"/>
                      <a:gd name="T21" fmla="*/ 45 h 49"/>
                      <a:gd name="T22" fmla="*/ 5 w 50"/>
                      <a:gd name="T23" fmla="*/ 37 h 49"/>
                      <a:gd name="T24" fmla="*/ 0 w 50"/>
                      <a:gd name="T25" fmla="*/ 24 h 49"/>
                      <a:gd name="T26" fmla="*/ 5 w 50"/>
                      <a:gd name="T27" fmla="*/ 16 h 49"/>
                      <a:gd name="T28" fmla="*/ 9 w 50"/>
                      <a:gd name="T29" fmla="*/ 8 h 49"/>
                      <a:gd name="T30" fmla="*/ 17 w 50"/>
                      <a:gd name="T31" fmla="*/ 4 h 49"/>
                      <a:gd name="T32" fmla="*/ 25 w 50"/>
                      <a:gd name="T33" fmla="*/ 0 h 4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50" h="49">
                        <a:moveTo>
                          <a:pt x="25" y="0"/>
                        </a:moveTo>
                        <a:lnTo>
                          <a:pt x="37" y="4"/>
                        </a:lnTo>
                        <a:lnTo>
                          <a:pt x="46" y="8"/>
                        </a:lnTo>
                        <a:lnTo>
                          <a:pt x="50" y="16"/>
                        </a:lnTo>
                        <a:lnTo>
                          <a:pt x="50" y="24"/>
                        </a:lnTo>
                        <a:lnTo>
                          <a:pt x="50" y="37"/>
                        </a:lnTo>
                        <a:lnTo>
                          <a:pt x="46" y="45"/>
                        </a:lnTo>
                        <a:lnTo>
                          <a:pt x="37" y="49"/>
                        </a:lnTo>
                        <a:lnTo>
                          <a:pt x="25" y="49"/>
                        </a:lnTo>
                        <a:lnTo>
                          <a:pt x="17" y="49"/>
                        </a:lnTo>
                        <a:lnTo>
                          <a:pt x="9" y="45"/>
                        </a:lnTo>
                        <a:lnTo>
                          <a:pt x="5" y="37"/>
                        </a:lnTo>
                        <a:lnTo>
                          <a:pt x="0" y="24"/>
                        </a:lnTo>
                        <a:lnTo>
                          <a:pt x="5" y="16"/>
                        </a:lnTo>
                        <a:lnTo>
                          <a:pt x="9" y="8"/>
                        </a:lnTo>
                        <a:lnTo>
                          <a:pt x="17" y="4"/>
                        </a:lnTo>
                        <a:lnTo>
                          <a:pt x="25" y="0"/>
                        </a:lnTo>
                      </a:path>
                    </a:pathLst>
                  </a:custGeom>
                  <a:noFill/>
                  <a:ln w="12700">
                    <a:solidFill>
                      <a:srgbClr val="1F1A17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</a:endParaRPr>
                  </a:p>
                </p:txBody>
              </p:sp>
              <p:sp>
                <p:nvSpPr>
                  <p:cNvPr id="1165" name="Rectangle 1699"/>
                  <p:cNvSpPr>
                    <a:spLocks noChangeArrowheads="1"/>
                  </p:cNvSpPr>
                  <p:nvPr/>
                </p:nvSpPr>
                <p:spPr bwMode="auto">
                  <a:xfrm>
                    <a:off x="1206" y="2360"/>
                    <a:ext cx="33" cy="193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</a:endParaRPr>
                  </a:p>
                </p:txBody>
              </p:sp>
              <p:sp>
                <p:nvSpPr>
                  <p:cNvPr id="1166" name="Rectangle 1700"/>
                  <p:cNvSpPr>
                    <a:spLocks noChangeArrowheads="1"/>
                  </p:cNvSpPr>
                  <p:nvPr/>
                </p:nvSpPr>
                <p:spPr bwMode="auto">
                  <a:xfrm>
                    <a:off x="1251" y="2360"/>
                    <a:ext cx="37" cy="193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</a:endParaRPr>
                  </a:p>
                </p:txBody>
              </p:sp>
              <p:sp>
                <p:nvSpPr>
                  <p:cNvPr id="1167" name="Line 1701"/>
                  <p:cNvSpPr>
                    <a:spLocks noChangeShapeType="1"/>
                  </p:cNvSpPr>
                  <p:nvPr/>
                </p:nvSpPr>
                <p:spPr bwMode="auto">
                  <a:xfrm>
                    <a:off x="1272" y="2454"/>
                    <a:ext cx="95" cy="1"/>
                  </a:xfrm>
                  <a:prstGeom prst="line">
                    <a:avLst/>
                  </a:prstGeom>
                  <a:noFill/>
                  <a:ln w="12700">
                    <a:solidFill>
                      <a:srgbClr val="1F1A17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</a:endParaRPr>
                  </a:p>
                </p:txBody>
              </p:sp>
              <p:sp>
                <p:nvSpPr>
                  <p:cNvPr id="1168" name="Line 1702"/>
                  <p:cNvSpPr>
                    <a:spLocks noChangeShapeType="1"/>
                  </p:cNvSpPr>
                  <p:nvPr/>
                </p:nvSpPr>
                <p:spPr bwMode="auto">
                  <a:xfrm>
                    <a:off x="1124" y="2454"/>
                    <a:ext cx="98" cy="1"/>
                  </a:xfrm>
                  <a:prstGeom prst="line">
                    <a:avLst/>
                  </a:prstGeom>
                  <a:noFill/>
                  <a:ln w="12700">
                    <a:solidFill>
                      <a:srgbClr val="1F1A17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</a:endParaRPr>
                  </a:p>
                </p:txBody>
              </p:sp>
              <p:sp>
                <p:nvSpPr>
                  <p:cNvPr id="1169" name="Line 1703"/>
                  <p:cNvSpPr>
                    <a:spLocks noChangeShapeType="1"/>
                  </p:cNvSpPr>
                  <p:nvPr/>
                </p:nvSpPr>
                <p:spPr bwMode="auto">
                  <a:xfrm>
                    <a:off x="1367" y="2261"/>
                    <a:ext cx="98" cy="1"/>
                  </a:xfrm>
                  <a:prstGeom prst="line">
                    <a:avLst/>
                  </a:prstGeom>
                  <a:noFill/>
                  <a:ln w="12700">
                    <a:solidFill>
                      <a:srgbClr val="1F1A17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</a:endParaRPr>
                  </a:p>
                </p:txBody>
              </p:sp>
              <p:sp>
                <p:nvSpPr>
                  <p:cNvPr id="1170" name="Freeform 1704"/>
                  <p:cNvSpPr>
                    <a:spLocks/>
                  </p:cNvSpPr>
                  <p:nvPr/>
                </p:nvSpPr>
                <p:spPr bwMode="auto">
                  <a:xfrm>
                    <a:off x="1465" y="2212"/>
                    <a:ext cx="194" cy="49"/>
                  </a:xfrm>
                  <a:custGeom>
                    <a:avLst/>
                    <a:gdLst>
                      <a:gd name="T0" fmla="*/ 0 w 194"/>
                      <a:gd name="T1" fmla="*/ 0 h 49"/>
                      <a:gd name="T2" fmla="*/ 95 w 194"/>
                      <a:gd name="T3" fmla="*/ 49 h 49"/>
                      <a:gd name="T4" fmla="*/ 194 w 194"/>
                      <a:gd name="T5" fmla="*/ 49 h 4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94" h="49">
                        <a:moveTo>
                          <a:pt x="0" y="0"/>
                        </a:moveTo>
                        <a:lnTo>
                          <a:pt x="95" y="49"/>
                        </a:lnTo>
                        <a:lnTo>
                          <a:pt x="194" y="49"/>
                        </a:lnTo>
                      </a:path>
                    </a:pathLst>
                  </a:custGeom>
                  <a:noFill/>
                  <a:ln w="12700">
                    <a:solidFill>
                      <a:srgbClr val="1F1A17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</a:endParaRPr>
                  </a:p>
                </p:txBody>
              </p:sp>
              <p:sp>
                <p:nvSpPr>
                  <p:cNvPr id="1171" name="Freeform 1705"/>
                  <p:cNvSpPr>
                    <a:spLocks/>
                  </p:cNvSpPr>
                  <p:nvPr/>
                </p:nvSpPr>
                <p:spPr bwMode="auto">
                  <a:xfrm>
                    <a:off x="1535" y="2236"/>
                    <a:ext cx="50" cy="50"/>
                  </a:xfrm>
                  <a:custGeom>
                    <a:avLst/>
                    <a:gdLst>
                      <a:gd name="T0" fmla="*/ 25 w 50"/>
                      <a:gd name="T1" fmla="*/ 0 h 50"/>
                      <a:gd name="T2" fmla="*/ 37 w 50"/>
                      <a:gd name="T3" fmla="*/ 5 h 50"/>
                      <a:gd name="T4" fmla="*/ 46 w 50"/>
                      <a:gd name="T5" fmla="*/ 9 h 50"/>
                      <a:gd name="T6" fmla="*/ 50 w 50"/>
                      <a:gd name="T7" fmla="*/ 17 h 50"/>
                      <a:gd name="T8" fmla="*/ 50 w 50"/>
                      <a:gd name="T9" fmla="*/ 25 h 50"/>
                      <a:gd name="T10" fmla="*/ 50 w 50"/>
                      <a:gd name="T11" fmla="*/ 33 h 50"/>
                      <a:gd name="T12" fmla="*/ 46 w 50"/>
                      <a:gd name="T13" fmla="*/ 41 h 50"/>
                      <a:gd name="T14" fmla="*/ 37 w 50"/>
                      <a:gd name="T15" fmla="*/ 50 h 50"/>
                      <a:gd name="T16" fmla="*/ 25 w 50"/>
                      <a:gd name="T17" fmla="*/ 50 h 50"/>
                      <a:gd name="T18" fmla="*/ 17 w 50"/>
                      <a:gd name="T19" fmla="*/ 50 h 50"/>
                      <a:gd name="T20" fmla="*/ 9 w 50"/>
                      <a:gd name="T21" fmla="*/ 41 h 50"/>
                      <a:gd name="T22" fmla="*/ 5 w 50"/>
                      <a:gd name="T23" fmla="*/ 33 h 50"/>
                      <a:gd name="T24" fmla="*/ 0 w 50"/>
                      <a:gd name="T25" fmla="*/ 25 h 50"/>
                      <a:gd name="T26" fmla="*/ 5 w 50"/>
                      <a:gd name="T27" fmla="*/ 17 h 50"/>
                      <a:gd name="T28" fmla="*/ 9 w 50"/>
                      <a:gd name="T29" fmla="*/ 9 h 50"/>
                      <a:gd name="T30" fmla="*/ 17 w 50"/>
                      <a:gd name="T31" fmla="*/ 5 h 50"/>
                      <a:gd name="T32" fmla="*/ 25 w 50"/>
                      <a:gd name="T33" fmla="*/ 0 h 5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50" h="50">
                        <a:moveTo>
                          <a:pt x="25" y="0"/>
                        </a:moveTo>
                        <a:lnTo>
                          <a:pt x="37" y="5"/>
                        </a:lnTo>
                        <a:lnTo>
                          <a:pt x="46" y="9"/>
                        </a:lnTo>
                        <a:lnTo>
                          <a:pt x="50" y="17"/>
                        </a:lnTo>
                        <a:lnTo>
                          <a:pt x="50" y="25"/>
                        </a:lnTo>
                        <a:lnTo>
                          <a:pt x="50" y="33"/>
                        </a:lnTo>
                        <a:lnTo>
                          <a:pt x="46" y="41"/>
                        </a:lnTo>
                        <a:lnTo>
                          <a:pt x="37" y="50"/>
                        </a:lnTo>
                        <a:lnTo>
                          <a:pt x="25" y="50"/>
                        </a:lnTo>
                        <a:lnTo>
                          <a:pt x="17" y="50"/>
                        </a:lnTo>
                        <a:lnTo>
                          <a:pt x="9" y="41"/>
                        </a:lnTo>
                        <a:lnTo>
                          <a:pt x="5" y="33"/>
                        </a:lnTo>
                        <a:lnTo>
                          <a:pt x="0" y="25"/>
                        </a:lnTo>
                        <a:lnTo>
                          <a:pt x="5" y="17"/>
                        </a:lnTo>
                        <a:lnTo>
                          <a:pt x="9" y="9"/>
                        </a:lnTo>
                        <a:lnTo>
                          <a:pt x="17" y="5"/>
                        </a:lnTo>
                        <a:lnTo>
                          <a:pt x="25" y="0"/>
                        </a:lnTo>
                        <a:close/>
                      </a:path>
                    </a:pathLst>
                  </a:cu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</a:endParaRPr>
                  </a:p>
                </p:txBody>
              </p:sp>
              <p:sp>
                <p:nvSpPr>
                  <p:cNvPr id="1172" name="Freeform 1706"/>
                  <p:cNvSpPr>
                    <a:spLocks/>
                  </p:cNvSpPr>
                  <p:nvPr/>
                </p:nvSpPr>
                <p:spPr bwMode="auto">
                  <a:xfrm>
                    <a:off x="1535" y="2236"/>
                    <a:ext cx="50" cy="50"/>
                  </a:xfrm>
                  <a:custGeom>
                    <a:avLst/>
                    <a:gdLst>
                      <a:gd name="T0" fmla="*/ 25 w 50"/>
                      <a:gd name="T1" fmla="*/ 0 h 50"/>
                      <a:gd name="T2" fmla="*/ 37 w 50"/>
                      <a:gd name="T3" fmla="*/ 5 h 50"/>
                      <a:gd name="T4" fmla="*/ 46 w 50"/>
                      <a:gd name="T5" fmla="*/ 9 h 50"/>
                      <a:gd name="T6" fmla="*/ 50 w 50"/>
                      <a:gd name="T7" fmla="*/ 17 h 50"/>
                      <a:gd name="T8" fmla="*/ 50 w 50"/>
                      <a:gd name="T9" fmla="*/ 25 h 50"/>
                      <a:gd name="T10" fmla="*/ 50 w 50"/>
                      <a:gd name="T11" fmla="*/ 33 h 50"/>
                      <a:gd name="T12" fmla="*/ 46 w 50"/>
                      <a:gd name="T13" fmla="*/ 41 h 50"/>
                      <a:gd name="T14" fmla="*/ 37 w 50"/>
                      <a:gd name="T15" fmla="*/ 50 h 50"/>
                      <a:gd name="T16" fmla="*/ 25 w 50"/>
                      <a:gd name="T17" fmla="*/ 50 h 50"/>
                      <a:gd name="T18" fmla="*/ 17 w 50"/>
                      <a:gd name="T19" fmla="*/ 50 h 50"/>
                      <a:gd name="T20" fmla="*/ 9 w 50"/>
                      <a:gd name="T21" fmla="*/ 41 h 50"/>
                      <a:gd name="T22" fmla="*/ 5 w 50"/>
                      <a:gd name="T23" fmla="*/ 33 h 50"/>
                      <a:gd name="T24" fmla="*/ 0 w 50"/>
                      <a:gd name="T25" fmla="*/ 25 h 50"/>
                      <a:gd name="T26" fmla="*/ 5 w 50"/>
                      <a:gd name="T27" fmla="*/ 17 h 50"/>
                      <a:gd name="T28" fmla="*/ 9 w 50"/>
                      <a:gd name="T29" fmla="*/ 9 h 50"/>
                      <a:gd name="T30" fmla="*/ 17 w 50"/>
                      <a:gd name="T31" fmla="*/ 5 h 50"/>
                      <a:gd name="T32" fmla="*/ 25 w 50"/>
                      <a:gd name="T33" fmla="*/ 0 h 5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50" h="50">
                        <a:moveTo>
                          <a:pt x="25" y="0"/>
                        </a:moveTo>
                        <a:lnTo>
                          <a:pt x="37" y="5"/>
                        </a:lnTo>
                        <a:lnTo>
                          <a:pt x="46" y="9"/>
                        </a:lnTo>
                        <a:lnTo>
                          <a:pt x="50" y="17"/>
                        </a:lnTo>
                        <a:lnTo>
                          <a:pt x="50" y="25"/>
                        </a:lnTo>
                        <a:lnTo>
                          <a:pt x="50" y="33"/>
                        </a:lnTo>
                        <a:lnTo>
                          <a:pt x="46" y="41"/>
                        </a:lnTo>
                        <a:lnTo>
                          <a:pt x="37" y="50"/>
                        </a:lnTo>
                        <a:lnTo>
                          <a:pt x="25" y="50"/>
                        </a:lnTo>
                        <a:lnTo>
                          <a:pt x="17" y="50"/>
                        </a:lnTo>
                        <a:lnTo>
                          <a:pt x="9" y="41"/>
                        </a:lnTo>
                        <a:lnTo>
                          <a:pt x="5" y="33"/>
                        </a:lnTo>
                        <a:lnTo>
                          <a:pt x="0" y="25"/>
                        </a:lnTo>
                        <a:lnTo>
                          <a:pt x="5" y="17"/>
                        </a:lnTo>
                        <a:lnTo>
                          <a:pt x="9" y="9"/>
                        </a:lnTo>
                        <a:lnTo>
                          <a:pt x="17" y="5"/>
                        </a:lnTo>
                        <a:lnTo>
                          <a:pt x="25" y="0"/>
                        </a:lnTo>
                      </a:path>
                    </a:pathLst>
                  </a:custGeom>
                  <a:noFill/>
                  <a:ln w="12700">
                    <a:solidFill>
                      <a:srgbClr val="1F1A17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</a:endParaRPr>
                  </a:p>
                </p:txBody>
              </p:sp>
              <p:sp>
                <p:nvSpPr>
                  <p:cNvPr id="1173" name="Freeform 1707"/>
                  <p:cNvSpPr>
                    <a:spLocks/>
                  </p:cNvSpPr>
                  <p:nvPr/>
                </p:nvSpPr>
                <p:spPr bwMode="auto">
                  <a:xfrm>
                    <a:off x="1124" y="2261"/>
                    <a:ext cx="243" cy="1166"/>
                  </a:xfrm>
                  <a:custGeom>
                    <a:avLst/>
                    <a:gdLst>
                      <a:gd name="T0" fmla="*/ 243 w 243"/>
                      <a:gd name="T1" fmla="*/ 0 h 1166"/>
                      <a:gd name="T2" fmla="*/ 0 w 243"/>
                      <a:gd name="T3" fmla="*/ 0 h 1166"/>
                      <a:gd name="T4" fmla="*/ 0 w 243"/>
                      <a:gd name="T5" fmla="*/ 1166 h 116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43" h="1166">
                        <a:moveTo>
                          <a:pt x="243" y="0"/>
                        </a:moveTo>
                        <a:lnTo>
                          <a:pt x="0" y="0"/>
                        </a:lnTo>
                        <a:lnTo>
                          <a:pt x="0" y="1166"/>
                        </a:lnTo>
                      </a:path>
                    </a:pathLst>
                  </a:custGeom>
                  <a:noFill/>
                  <a:ln w="12700">
                    <a:solidFill>
                      <a:srgbClr val="1F1A17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</a:endParaRPr>
                  </a:p>
                </p:txBody>
              </p:sp>
              <p:sp>
                <p:nvSpPr>
                  <p:cNvPr id="1174" name="Line 170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659" y="2261"/>
                    <a:ext cx="1" cy="1166"/>
                  </a:xfrm>
                  <a:prstGeom prst="line">
                    <a:avLst/>
                  </a:prstGeom>
                  <a:noFill/>
                  <a:ln w="12700">
                    <a:solidFill>
                      <a:srgbClr val="1F1A17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</a:endParaRPr>
                  </a:p>
                </p:txBody>
              </p:sp>
              <p:sp>
                <p:nvSpPr>
                  <p:cNvPr id="1175" name="Freeform 1709"/>
                  <p:cNvSpPr>
                    <a:spLocks/>
                  </p:cNvSpPr>
                  <p:nvPr/>
                </p:nvSpPr>
                <p:spPr bwMode="auto">
                  <a:xfrm>
                    <a:off x="1634" y="3402"/>
                    <a:ext cx="50" cy="50"/>
                  </a:xfrm>
                  <a:custGeom>
                    <a:avLst/>
                    <a:gdLst>
                      <a:gd name="T0" fmla="*/ 25 w 50"/>
                      <a:gd name="T1" fmla="*/ 0 h 50"/>
                      <a:gd name="T2" fmla="*/ 33 w 50"/>
                      <a:gd name="T3" fmla="*/ 0 h 50"/>
                      <a:gd name="T4" fmla="*/ 41 w 50"/>
                      <a:gd name="T5" fmla="*/ 9 h 50"/>
                      <a:gd name="T6" fmla="*/ 46 w 50"/>
                      <a:gd name="T7" fmla="*/ 17 h 50"/>
                      <a:gd name="T8" fmla="*/ 50 w 50"/>
                      <a:gd name="T9" fmla="*/ 25 h 50"/>
                      <a:gd name="T10" fmla="*/ 46 w 50"/>
                      <a:gd name="T11" fmla="*/ 33 h 50"/>
                      <a:gd name="T12" fmla="*/ 41 w 50"/>
                      <a:gd name="T13" fmla="*/ 41 h 50"/>
                      <a:gd name="T14" fmla="*/ 33 w 50"/>
                      <a:gd name="T15" fmla="*/ 45 h 50"/>
                      <a:gd name="T16" fmla="*/ 25 w 50"/>
                      <a:gd name="T17" fmla="*/ 50 h 50"/>
                      <a:gd name="T18" fmla="*/ 17 w 50"/>
                      <a:gd name="T19" fmla="*/ 45 h 50"/>
                      <a:gd name="T20" fmla="*/ 8 w 50"/>
                      <a:gd name="T21" fmla="*/ 41 h 50"/>
                      <a:gd name="T22" fmla="*/ 4 w 50"/>
                      <a:gd name="T23" fmla="*/ 33 h 50"/>
                      <a:gd name="T24" fmla="*/ 0 w 50"/>
                      <a:gd name="T25" fmla="*/ 25 h 50"/>
                      <a:gd name="T26" fmla="*/ 4 w 50"/>
                      <a:gd name="T27" fmla="*/ 17 h 50"/>
                      <a:gd name="T28" fmla="*/ 8 w 50"/>
                      <a:gd name="T29" fmla="*/ 9 h 50"/>
                      <a:gd name="T30" fmla="*/ 17 w 50"/>
                      <a:gd name="T31" fmla="*/ 0 h 50"/>
                      <a:gd name="T32" fmla="*/ 25 w 50"/>
                      <a:gd name="T33" fmla="*/ 0 h 5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50" h="50">
                        <a:moveTo>
                          <a:pt x="25" y="0"/>
                        </a:moveTo>
                        <a:lnTo>
                          <a:pt x="33" y="0"/>
                        </a:lnTo>
                        <a:lnTo>
                          <a:pt x="41" y="9"/>
                        </a:lnTo>
                        <a:lnTo>
                          <a:pt x="46" y="17"/>
                        </a:lnTo>
                        <a:lnTo>
                          <a:pt x="50" y="25"/>
                        </a:lnTo>
                        <a:lnTo>
                          <a:pt x="46" y="33"/>
                        </a:lnTo>
                        <a:lnTo>
                          <a:pt x="41" y="41"/>
                        </a:lnTo>
                        <a:lnTo>
                          <a:pt x="33" y="45"/>
                        </a:lnTo>
                        <a:lnTo>
                          <a:pt x="25" y="50"/>
                        </a:lnTo>
                        <a:lnTo>
                          <a:pt x="17" y="45"/>
                        </a:lnTo>
                        <a:lnTo>
                          <a:pt x="8" y="41"/>
                        </a:lnTo>
                        <a:lnTo>
                          <a:pt x="4" y="33"/>
                        </a:lnTo>
                        <a:lnTo>
                          <a:pt x="0" y="25"/>
                        </a:lnTo>
                        <a:lnTo>
                          <a:pt x="4" y="17"/>
                        </a:lnTo>
                        <a:lnTo>
                          <a:pt x="8" y="9"/>
                        </a:lnTo>
                        <a:lnTo>
                          <a:pt x="17" y="0"/>
                        </a:lnTo>
                        <a:lnTo>
                          <a:pt x="25" y="0"/>
                        </a:lnTo>
                        <a:close/>
                      </a:path>
                    </a:pathLst>
                  </a:cu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</a:endParaRPr>
                  </a:p>
                </p:txBody>
              </p:sp>
              <p:sp>
                <p:nvSpPr>
                  <p:cNvPr id="1176" name="Freeform 1710"/>
                  <p:cNvSpPr>
                    <a:spLocks/>
                  </p:cNvSpPr>
                  <p:nvPr/>
                </p:nvSpPr>
                <p:spPr bwMode="auto">
                  <a:xfrm>
                    <a:off x="1634" y="3402"/>
                    <a:ext cx="50" cy="50"/>
                  </a:xfrm>
                  <a:custGeom>
                    <a:avLst/>
                    <a:gdLst>
                      <a:gd name="T0" fmla="*/ 25 w 50"/>
                      <a:gd name="T1" fmla="*/ 0 h 50"/>
                      <a:gd name="T2" fmla="*/ 33 w 50"/>
                      <a:gd name="T3" fmla="*/ 0 h 50"/>
                      <a:gd name="T4" fmla="*/ 41 w 50"/>
                      <a:gd name="T5" fmla="*/ 9 h 50"/>
                      <a:gd name="T6" fmla="*/ 46 w 50"/>
                      <a:gd name="T7" fmla="*/ 17 h 50"/>
                      <a:gd name="T8" fmla="*/ 50 w 50"/>
                      <a:gd name="T9" fmla="*/ 25 h 50"/>
                      <a:gd name="T10" fmla="*/ 46 w 50"/>
                      <a:gd name="T11" fmla="*/ 33 h 50"/>
                      <a:gd name="T12" fmla="*/ 41 w 50"/>
                      <a:gd name="T13" fmla="*/ 41 h 50"/>
                      <a:gd name="T14" fmla="*/ 33 w 50"/>
                      <a:gd name="T15" fmla="*/ 45 h 50"/>
                      <a:gd name="T16" fmla="*/ 25 w 50"/>
                      <a:gd name="T17" fmla="*/ 50 h 50"/>
                      <a:gd name="T18" fmla="*/ 17 w 50"/>
                      <a:gd name="T19" fmla="*/ 45 h 50"/>
                      <a:gd name="T20" fmla="*/ 8 w 50"/>
                      <a:gd name="T21" fmla="*/ 41 h 50"/>
                      <a:gd name="T22" fmla="*/ 4 w 50"/>
                      <a:gd name="T23" fmla="*/ 33 h 50"/>
                      <a:gd name="T24" fmla="*/ 0 w 50"/>
                      <a:gd name="T25" fmla="*/ 25 h 50"/>
                      <a:gd name="T26" fmla="*/ 4 w 50"/>
                      <a:gd name="T27" fmla="*/ 17 h 50"/>
                      <a:gd name="T28" fmla="*/ 8 w 50"/>
                      <a:gd name="T29" fmla="*/ 9 h 50"/>
                      <a:gd name="T30" fmla="*/ 17 w 50"/>
                      <a:gd name="T31" fmla="*/ 0 h 50"/>
                      <a:gd name="T32" fmla="*/ 25 w 50"/>
                      <a:gd name="T33" fmla="*/ 0 h 5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50" h="50">
                        <a:moveTo>
                          <a:pt x="25" y="0"/>
                        </a:moveTo>
                        <a:lnTo>
                          <a:pt x="33" y="0"/>
                        </a:lnTo>
                        <a:lnTo>
                          <a:pt x="41" y="9"/>
                        </a:lnTo>
                        <a:lnTo>
                          <a:pt x="46" y="17"/>
                        </a:lnTo>
                        <a:lnTo>
                          <a:pt x="50" y="25"/>
                        </a:lnTo>
                        <a:lnTo>
                          <a:pt x="46" y="33"/>
                        </a:lnTo>
                        <a:lnTo>
                          <a:pt x="41" y="41"/>
                        </a:lnTo>
                        <a:lnTo>
                          <a:pt x="33" y="45"/>
                        </a:lnTo>
                        <a:lnTo>
                          <a:pt x="25" y="50"/>
                        </a:lnTo>
                        <a:lnTo>
                          <a:pt x="17" y="45"/>
                        </a:lnTo>
                        <a:lnTo>
                          <a:pt x="8" y="41"/>
                        </a:lnTo>
                        <a:lnTo>
                          <a:pt x="4" y="33"/>
                        </a:lnTo>
                        <a:lnTo>
                          <a:pt x="0" y="25"/>
                        </a:lnTo>
                        <a:lnTo>
                          <a:pt x="4" y="17"/>
                        </a:lnTo>
                        <a:lnTo>
                          <a:pt x="8" y="9"/>
                        </a:lnTo>
                        <a:lnTo>
                          <a:pt x="17" y="0"/>
                        </a:lnTo>
                        <a:lnTo>
                          <a:pt x="25" y="0"/>
                        </a:lnTo>
                      </a:path>
                    </a:pathLst>
                  </a:custGeom>
                  <a:noFill/>
                  <a:ln w="12700">
                    <a:solidFill>
                      <a:srgbClr val="1F1A17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</a:endParaRPr>
                  </a:p>
                </p:txBody>
              </p:sp>
              <p:sp>
                <p:nvSpPr>
                  <p:cNvPr id="1177" name="Line 1711"/>
                  <p:cNvSpPr>
                    <a:spLocks noChangeShapeType="1"/>
                  </p:cNvSpPr>
                  <p:nvPr/>
                </p:nvSpPr>
                <p:spPr bwMode="auto">
                  <a:xfrm>
                    <a:off x="1367" y="2454"/>
                    <a:ext cx="292" cy="1"/>
                  </a:xfrm>
                  <a:prstGeom prst="line">
                    <a:avLst/>
                  </a:prstGeom>
                  <a:noFill/>
                  <a:ln w="12700">
                    <a:solidFill>
                      <a:srgbClr val="1F1A17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</a:endParaRPr>
                  </a:p>
                </p:txBody>
              </p:sp>
              <p:sp>
                <p:nvSpPr>
                  <p:cNvPr id="1178" name="Line 1723"/>
                  <p:cNvSpPr>
                    <a:spLocks noChangeShapeType="1"/>
                  </p:cNvSpPr>
                  <p:nvPr/>
                </p:nvSpPr>
                <p:spPr bwMode="auto">
                  <a:xfrm>
                    <a:off x="539" y="3426"/>
                    <a:ext cx="585" cy="1"/>
                  </a:xfrm>
                  <a:prstGeom prst="line">
                    <a:avLst/>
                  </a:prstGeom>
                  <a:noFill/>
                  <a:ln w="12700">
                    <a:solidFill>
                      <a:srgbClr val="1F1A17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</a:endParaRPr>
                  </a:p>
                </p:txBody>
              </p:sp>
              <p:sp>
                <p:nvSpPr>
                  <p:cNvPr id="1179" name="Freeform 1724"/>
                  <p:cNvSpPr>
                    <a:spLocks/>
                  </p:cNvSpPr>
                  <p:nvPr/>
                </p:nvSpPr>
                <p:spPr bwMode="auto">
                  <a:xfrm>
                    <a:off x="514" y="3402"/>
                    <a:ext cx="50" cy="50"/>
                  </a:xfrm>
                  <a:custGeom>
                    <a:avLst/>
                    <a:gdLst>
                      <a:gd name="T0" fmla="*/ 25 w 50"/>
                      <a:gd name="T1" fmla="*/ 0 h 50"/>
                      <a:gd name="T2" fmla="*/ 37 w 50"/>
                      <a:gd name="T3" fmla="*/ 0 h 50"/>
                      <a:gd name="T4" fmla="*/ 41 w 50"/>
                      <a:gd name="T5" fmla="*/ 9 h 50"/>
                      <a:gd name="T6" fmla="*/ 50 w 50"/>
                      <a:gd name="T7" fmla="*/ 17 h 50"/>
                      <a:gd name="T8" fmla="*/ 50 w 50"/>
                      <a:gd name="T9" fmla="*/ 25 h 50"/>
                      <a:gd name="T10" fmla="*/ 50 w 50"/>
                      <a:gd name="T11" fmla="*/ 33 h 50"/>
                      <a:gd name="T12" fmla="*/ 41 w 50"/>
                      <a:gd name="T13" fmla="*/ 41 h 50"/>
                      <a:gd name="T14" fmla="*/ 37 w 50"/>
                      <a:gd name="T15" fmla="*/ 45 h 50"/>
                      <a:gd name="T16" fmla="*/ 25 w 50"/>
                      <a:gd name="T17" fmla="*/ 50 h 50"/>
                      <a:gd name="T18" fmla="*/ 17 w 50"/>
                      <a:gd name="T19" fmla="*/ 45 h 50"/>
                      <a:gd name="T20" fmla="*/ 8 w 50"/>
                      <a:gd name="T21" fmla="*/ 41 h 50"/>
                      <a:gd name="T22" fmla="*/ 4 w 50"/>
                      <a:gd name="T23" fmla="*/ 33 h 50"/>
                      <a:gd name="T24" fmla="*/ 0 w 50"/>
                      <a:gd name="T25" fmla="*/ 25 h 50"/>
                      <a:gd name="T26" fmla="*/ 4 w 50"/>
                      <a:gd name="T27" fmla="*/ 17 h 50"/>
                      <a:gd name="T28" fmla="*/ 8 w 50"/>
                      <a:gd name="T29" fmla="*/ 9 h 50"/>
                      <a:gd name="T30" fmla="*/ 17 w 50"/>
                      <a:gd name="T31" fmla="*/ 0 h 50"/>
                      <a:gd name="T32" fmla="*/ 25 w 50"/>
                      <a:gd name="T33" fmla="*/ 0 h 5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50" h="50">
                        <a:moveTo>
                          <a:pt x="25" y="0"/>
                        </a:moveTo>
                        <a:lnTo>
                          <a:pt x="37" y="0"/>
                        </a:lnTo>
                        <a:lnTo>
                          <a:pt x="41" y="9"/>
                        </a:lnTo>
                        <a:lnTo>
                          <a:pt x="50" y="17"/>
                        </a:lnTo>
                        <a:lnTo>
                          <a:pt x="50" y="25"/>
                        </a:lnTo>
                        <a:lnTo>
                          <a:pt x="50" y="33"/>
                        </a:lnTo>
                        <a:lnTo>
                          <a:pt x="41" y="41"/>
                        </a:lnTo>
                        <a:lnTo>
                          <a:pt x="37" y="45"/>
                        </a:lnTo>
                        <a:lnTo>
                          <a:pt x="25" y="50"/>
                        </a:lnTo>
                        <a:lnTo>
                          <a:pt x="17" y="45"/>
                        </a:lnTo>
                        <a:lnTo>
                          <a:pt x="8" y="41"/>
                        </a:lnTo>
                        <a:lnTo>
                          <a:pt x="4" y="33"/>
                        </a:lnTo>
                        <a:lnTo>
                          <a:pt x="0" y="25"/>
                        </a:lnTo>
                        <a:lnTo>
                          <a:pt x="4" y="17"/>
                        </a:lnTo>
                        <a:lnTo>
                          <a:pt x="8" y="9"/>
                        </a:lnTo>
                        <a:lnTo>
                          <a:pt x="17" y="0"/>
                        </a:lnTo>
                        <a:lnTo>
                          <a:pt x="25" y="0"/>
                        </a:lnTo>
                        <a:close/>
                      </a:path>
                    </a:pathLst>
                  </a:custGeom>
                  <a:solidFill>
                    <a:sysClr val="windowText" lastClr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</a:endParaRPr>
                  </a:p>
                </p:txBody>
              </p:sp>
              <p:sp>
                <p:nvSpPr>
                  <p:cNvPr id="1180" name="Freeform 1725"/>
                  <p:cNvSpPr>
                    <a:spLocks/>
                  </p:cNvSpPr>
                  <p:nvPr/>
                </p:nvSpPr>
                <p:spPr bwMode="auto">
                  <a:xfrm>
                    <a:off x="514" y="3402"/>
                    <a:ext cx="50" cy="50"/>
                  </a:xfrm>
                  <a:custGeom>
                    <a:avLst/>
                    <a:gdLst>
                      <a:gd name="T0" fmla="*/ 25 w 50"/>
                      <a:gd name="T1" fmla="*/ 0 h 50"/>
                      <a:gd name="T2" fmla="*/ 37 w 50"/>
                      <a:gd name="T3" fmla="*/ 0 h 50"/>
                      <a:gd name="T4" fmla="*/ 41 w 50"/>
                      <a:gd name="T5" fmla="*/ 9 h 50"/>
                      <a:gd name="T6" fmla="*/ 50 w 50"/>
                      <a:gd name="T7" fmla="*/ 17 h 50"/>
                      <a:gd name="T8" fmla="*/ 50 w 50"/>
                      <a:gd name="T9" fmla="*/ 25 h 50"/>
                      <a:gd name="T10" fmla="*/ 50 w 50"/>
                      <a:gd name="T11" fmla="*/ 33 h 50"/>
                      <a:gd name="T12" fmla="*/ 41 w 50"/>
                      <a:gd name="T13" fmla="*/ 41 h 50"/>
                      <a:gd name="T14" fmla="*/ 37 w 50"/>
                      <a:gd name="T15" fmla="*/ 45 h 50"/>
                      <a:gd name="T16" fmla="*/ 25 w 50"/>
                      <a:gd name="T17" fmla="*/ 50 h 50"/>
                      <a:gd name="T18" fmla="*/ 17 w 50"/>
                      <a:gd name="T19" fmla="*/ 45 h 50"/>
                      <a:gd name="T20" fmla="*/ 8 w 50"/>
                      <a:gd name="T21" fmla="*/ 41 h 50"/>
                      <a:gd name="T22" fmla="*/ 4 w 50"/>
                      <a:gd name="T23" fmla="*/ 33 h 50"/>
                      <a:gd name="T24" fmla="*/ 0 w 50"/>
                      <a:gd name="T25" fmla="*/ 25 h 50"/>
                      <a:gd name="T26" fmla="*/ 4 w 50"/>
                      <a:gd name="T27" fmla="*/ 17 h 50"/>
                      <a:gd name="T28" fmla="*/ 8 w 50"/>
                      <a:gd name="T29" fmla="*/ 9 h 50"/>
                      <a:gd name="T30" fmla="*/ 17 w 50"/>
                      <a:gd name="T31" fmla="*/ 0 h 50"/>
                      <a:gd name="T32" fmla="*/ 25 w 50"/>
                      <a:gd name="T33" fmla="*/ 0 h 5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50" h="50">
                        <a:moveTo>
                          <a:pt x="25" y="0"/>
                        </a:moveTo>
                        <a:lnTo>
                          <a:pt x="37" y="0"/>
                        </a:lnTo>
                        <a:lnTo>
                          <a:pt x="41" y="9"/>
                        </a:lnTo>
                        <a:lnTo>
                          <a:pt x="50" y="17"/>
                        </a:lnTo>
                        <a:lnTo>
                          <a:pt x="50" y="25"/>
                        </a:lnTo>
                        <a:lnTo>
                          <a:pt x="50" y="33"/>
                        </a:lnTo>
                        <a:lnTo>
                          <a:pt x="41" y="41"/>
                        </a:lnTo>
                        <a:lnTo>
                          <a:pt x="37" y="45"/>
                        </a:lnTo>
                        <a:lnTo>
                          <a:pt x="25" y="50"/>
                        </a:lnTo>
                        <a:lnTo>
                          <a:pt x="17" y="45"/>
                        </a:lnTo>
                        <a:lnTo>
                          <a:pt x="8" y="41"/>
                        </a:lnTo>
                        <a:lnTo>
                          <a:pt x="4" y="33"/>
                        </a:lnTo>
                        <a:lnTo>
                          <a:pt x="0" y="25"/>
                        </a:lnTo>
                        <a:lnTo>
                          <a:pt x="4" y="17"/>
                        </a:lnTo>
                        <a:lnTo>
                          <a:pt x="8" y="9"/>
                        </a:lnTo>
                        <a:lnTo>
                          <a:pt x="17" y="0"/>
                        </a:lnTo>
                        <a:lnTo>
                          <a:pt x="25" y="0"/>
                        </a:lnTo>
                      </a:path>
                    </a:pathLst>
                  </a:custGeom>
                  <a:noFill/>
                  <a:ln w="12700">
                    <a:solidFill>
                      <a:srgbClr val="1F1A17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</a:endParaRPr>
                  </a:p>
                </p:txBody>
              </p:sp>
              <p:sp>
                <p:nvSpPr>
                  <p:cNvPr id="1181" name="Rectangle 1726"/>
                  <p:cNvSpPr>
                    <a:spLocks noChangeArrowheads="1"/>
                  </p:cNvSpPr>
                  <p:nvPr/>
                </p:nvSpPr>
                <p:spPr bwMode="auto">
                  <a:xfrm>
                    <a:off x="1511" y="2795"/>
                    <a:ext cx="8" cy="8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</a:endParaRPr>
                  </a:p>
                </p:txBody>
              </p:sp>
              <p:sp>
                <p:nvSpPr>
                  <p:cNvPr id="1182" name="Rectangle 1727"/>
                  <p:cNvSpPr>
                    <a:spLocks noChangeArrowheads="1"/>
                  </p:cNvSpPr>
                  <p:nvPr/>
                </p:nvSpPr>
                <p:spPr bwMode="auto">
                  <a:xfrm>
                    <a:off x="1511" y="2811"/>
                    <a:ext cx="8" cy="8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</a:endParaRPr>
                  </a:p>
                </p:txBody>
              </p:sp>
              <p:sp>
                <p:nvSpPr>
                  <p:cNvPr id="1183" name="Rectangle 1728"/>
                  <p:cNvSpPr>
                    <a:spLocks noChangeArrowheads="1"/>
                  </p:cNvSpPr>
                  <p:nvPr/>
                </p:nvSpPr>
                <p:spPr bwMode="auto">
                  <a:xfrm>
                    <a:off x="1511" y="2832"/>
                    <a:ext cx="8" cy="8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</a:endParaRPr>
                  </a:p>
                </p:txBody>
              </p:sp>
              <p:sp>
                <p:nvSpPr>
                  <p:cNvPr id="1184" name="Rectangle 1729"/>
                  <p:cNvSpPr>
                    <a:spLocks noChangeArrowheads="1"/>
                  </p:cNvSpPr>
                  <p:nvPr/>
                </p:nvSpPr>
                <p:spPr bwMode="auto">
                  <a:xfrm>
                    <a:off x="1511" y="2848"/>
                    <a:ext cx="8" cy="8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</a:endParaRPr>
                  </a:p>
                </p:txBody>
              </p:sp>
              <p:sp>
                <p:nvSpPr>
                  <p:cNvPr id="1185" name="Rectangle 1730"/>
                  <p:cNvSpPr>
                    <a:spLocks noChangeArrowheads="1"/>
                  </p:cNvSpPr>
                  <p:nvPr/>
                </p:nvSpPr>
                <p:spPr bwMode="auto">
                  <a:xfrm>
                    <a:off x="1511" y="2865"/>
                    <a:ext cx="8" cy="8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</a:endParaRPr>
                  </a:p>
                </p:txBody>
              </p:sp>
              <p:sp>
                <p:nvSpPr>
                  <p:cNvPr id="1186" name="Rectangle 1731"/>
                  <p:cNvSpPr>
                    <a:spLocks noChangeArrowheads="1"/>
                  </p:cNvSpPr>
                  <p:nvPr/>
                </p:nvSpPr>
                <p:spPr bwMode="auto">
                  <a:xfrm>
                    <a:off x="1511" y="2881"/>
                    <a:ext cx="8" cy="8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</a:endParaRPr>
                  </a:p>
                </p:txBody>
              </p:sp>
              <p:sp>
                <p:nvSpPr>
                  <p:cNvPr id="1187" name="Rectangle 1732"/>
                  <p:cNvSpPr>
                    <a:spLocks noChangeArrowheads="1"/>
                  </p:cNvSpPr>
                  <p:nvPr/>
                </p:nvSpPr>
                <p:spPr bwMode="auto">
                  <a:xfrm>
                    <a:off x="1511" y="2897"/>
                    <a:ext cx="8" cy="9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</a:endParaRPr>
                  </a:p>
                </p:txBody>
              </p:sp>
              <p:sp>
                <p:nvSpPr>
                  <p:cNvPr id="1188" name="Rectangle 1733"/>
                  <p:cNvSpPr>
                    <a:spLocks noChangeArrowheads="1"/>
                  </p:cNvSpPr>
                  <p:nvPr/>
                </p:nvSpPr>
                <p:spPr bwMode="auto">
                  <a:xfrm>
                    <a:off x="1511" y="2914"/>
                    <a:ext cx="8" cy="8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</a:endParaRPr>
                  </a:p>
                </p:txBody>
              </p:sp>
              <p:sp>
                <p:nvSpPr>
                  <p:cNvPr id="1189" name="Rectangle 1734"/>
                  <p:cNvSpPr>
                    <a:spLocks noChangeArrowheads="1"/>
                  </p:cNvSpPr>
                  <p:nvPr/>
                </p:nvSpPr>
                <p:spPr bwMode="auto">
                  <a:xfrm>
                    <a:off x="1511" y="2934"/>
                    <a:ext cx="8" cy="9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</a:endParaRPr>
                  </a:p>
                </p:txBody>
              </p:sp>
              <p:sp>
                <p:nvSpPr>
                  <p:cNvPr id="1190" name="Rectangle 1735"/>
                  <p:cNvSpPr>
                    <a:spLocks noChangeArrowheads="1"/>
                  </p:cNvSpPr>
                  <p:nvPr/>
                </p:nvSpPr>
                <p:spPr bwMode="auto">
                  <a:xfrm>
                    <a:off x="1511" y="2951"/>
                    <a:ext cx="8" cy="8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</a:endParaRPr>
                  </a:p>
                </p:txBody>
              </p:sp>
              <p:sp>
                <p:nvSpPr>
                  <p:cNvPr id="1191" name="Rectangle 1736"/>
                  <p:cNvSpPr>
                    <a:spLocks noChangeArrowheads="1"/>
                  </p:cNvSpPr>
                  <p:nvPr/>
                </p:nvSpPr>
                <p:spPr bwMode="auto">
                  <a:xfrm>
                    <a:off x="1511" y="2967"/>
                    <a:ext cx="8" cy="8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</a:endParaRPr>
                  </a:p>
                </p:txBody>
              </p:sp>
              <p:sp>
                <p:nvSpPr>
                  <p:cNvPr id="1192" name="Rectangle 1737"/>
                  <p:cNvSpPr>
                    <a:spLocks noChangeArrowheads="1"/>
                  </p:cNvSpPr>
                  <p:nvPr/>
                </p:nvSpPr>
                <p:spPr bwMode="auto">
                  <a:xfrm>
                    <a:off x="1511" y="2984"/>
                    <a:ext cx="8" cy="8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</a:endParaRPr>
                  </a:p>
                </p:txBody>
              </p:sp>
              <p:sp>
                <p:nvSpPr>
                  <p:cNvPr id="1193" name="Rectangle 1738"/>
                  <p:cNvSpPr>
                    <a:spLocks noChangeArrowheads="1"/>
                  </p:cNvSpPr>
                  <p:nvPr/>
                </p:nvSpPr>
                <p:spPr bwMode="auto">
                  <a:xfrm>
                    <a:off x="1511" y="3000"/>
                    <a:ext cx="8" cy="8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</a:endParaRPr>
                  </a:p>
                </p:txBody>
              </p:sp>
              <p:sp>
                <p:nvSpPr>
                  <p:cNvPr id="1194" name="Rectangle 1739"/>
                  <p:cNvSpPr>
                    <a:spLocks noChangeArrowheads="1"/>
                  </p:cNvSpPr>
                  <p:nvPr/>
                </p:nvSpPr>
                <p:spPr bwMode="auto">
                  <a:xfrm>
                    <a:off x="1511" y="3016"/>
                    <a:ext cx="8" cy="9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</a:endParaRPr>
                  </a:p>
                </p:txBody>
              </p:sp>
              <p:sp>
                <p:nvSpPr>
                  <p:cNvPr id="1195" name="Rectangle 1740"/>
                  <p:cNvSpPr>
                    <a:spLocks noChangeArrowheads="1"/>
                  </p:cNvSpPr>
                  <p:nvPr/>
                </p:nvSpPr>
                <p:spPr bwMode="auto">
                  <a:xfrm>
                    <a:off x="1511" y="3037"/>
                    <a:ext cx="8" cy="8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</a:endParaRPr>
                  </a:p>
                </p:txBody>
              </p:sp>
              <p:sp>
                <p:nvSpPr>
                  <p:cNvPr id="1196" name="Rectangle 1741"/>
                  <p:cNvSpPr>
                    <a:spLocks noChangeArrowheads="1"/>
                  </p:cNvSpPr>
                  <p:nvPr/>
                </p:nvSpPr>
                <p:spPr bwMode="auto">
                  <a:xfrm>
                    <a:off x="1511" y="3053"/>
                    <a:ext cx="8" cy="9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</a:endParaRPr>
                  </a:p>
                </p:txBody>
              </p:sp>
              <p:sp>
                <p:nvSpPr>
                  <p:cNvPr id="1197" name="Rectangle 1742"/>
                  <p:cNvSpPr>
                    <a:spLocks noChangeArrowheads="1"/>
                  </p:cNvSpPr>
                  <p:nvPr/>
                </p:nvSpPr>
                <p:spPr bwMode="auto">
                  <a:xfrm>
                    <a:off x="1511" y="3070"/>
                    <a:ext cx="8" cy="8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</a:endParaRPr>
                  </a:p>
                </p:txBody>
              </p:sp>
              <p:sp>
                <p:nvSpPr>
                  <p:cNvPr id="1198" name="Rectangle 1743"/>
                  <p:cNvSpPr>
                    <a:spLocks noChangeArrowheads="1"/>
                  </p:cNvSpPr>
                  <p:nvPr/>
                </p:nvSpPr>
                <p:spPr bwMode="auto">
                  <a:xfrm>
                    <a:off x="1511" y="3086"/>
                    <a:ext cx="8" cy="8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</a:endParaRPr>
                  </a:p>
                </p:txBody>
              </p:sp>
              <p:sp>
                <p:nvSpPr>
                  <p:cNvPr id="1199" name="Rectangle 1744"/>
                  <p:cNvSpPr>
                    <a:spLocks noChangeArrowheads="1"/>
                  </p:cNvSpPr>
                  <p:nvPr/>
                </p:nvSpPr>
                <p:spPr bwMode="auto">
                  <a:xfrm>
                    <a:off x="1511" y="3103"/>
                    <a:ext cx="8" cy="8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</a:endParaRPr>
                  </a:p>
                </p:txBody>
              </p:sp>
              <p:sp>
                <p:nvSpPr>
                  <p:cNvPr id="1200" name="Rectangle 1745"/>
                  <p:cNvSpPr>
                    <a:spLocks noChangeArrowheads="1"/>
                  </p:cNvSpPr>
                  <p:nvPr/>
                </p:nvSpPr>
                <p:spPr bwMode="auto">
                  <a:xfrm>
                    <a:off x="1511" y="3119"/>
                    <a:ext cx="8" cy="8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</a:endParaRPr>
                  </a:p>
                </p:txBody>
              </p:sp>
              <p:sp>
                <p:nvSpPr>
                  <p:cNvPr id="1201" name="Rectangle 1746"/>
                  <p:cNvSpPr>
                    <a:spLocks noChangeArrowheads="1"/>
                  </p:cNvSpPr>
                  <p:nvPr/>
                </p:nvSpPr>
                <p:spPr bwMode="auto">
                  <a:xfrm>
                    <a:off x="1511" y="3140"/>
                    <a:ext cx="8" cy="8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</a:endParaRPr>
                  </a:p>
                </p:txBody>
              </p:sp>
              <p:sp>
                <p:nvSpPr>
                  <p:cNvPr id="1202" name="Rectangle 1747"/>
                  <p:cNvSpPr>
                    <a:spLocks noChangeArrowheads="1"/>
                  </p:cNvSpPr>
                  <p:nvPr/>
                </p:nvSpPr>
                <p:spPr bwMode="auto">
                  <a:xfrm>
                    <a:off x="1511" y="3156"/>
                    <a:ext cx="8" cy="8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</a:endParaRPr>
                  </a:p>
                </p:txBody>
              </p:sp>
              <p:sp>
                <p:nvSpPr>
                  <p:cNvPr id="1203" name="Rectangle 1748"/>
                  <p:cNvSpPr>
                    <a:spLocks noChangeArrowheads="1"/>
                  </p:cNvSpPr>
                  <p:nvPr/>
                </p:nvSpPr>
                <p:spPr bwMode="auto">
                  <a:xfrm>
                    <a:off x="1511" y="3172"/>
                    <a:ext cx="8" cy="9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</a:endParaRPr>
                  </a:p>
                </p:txBody>
              </p:sp>
              <p:sp>
                <p:nvSpPr>
                  <p:cNvPr id="1204" name="Rectangle 1749"/>
                  <p:cNvSpPr>
                    <a:spLocks noChangeArrowheads="1"/>
                  </p:cNvSpPr>
                  <p:nvPr/>
                </p:nvSpPr>
                <p:spPr bwMode="auto">
                  <a:xfrm>
                    <a:off x="1511" y="3189"/>
                    <a:ext cx="8" cy="8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</a:endParaRPr>
                  </a:p>
                </p:txBody>
              </p:sp>
              <p:sp>
                <p:nvSpPr>
                  <p:cNvPr id="1205" name="Rectangle 1750"/>
                  <p:cNvSpPr>
                    <a:spLocks noChangeArrowheads="1"/>
                  </p:cNvSpPr>
                  <p:nvPr/>
                </p:nvSpPr>
                <p:spPr bwMode="auto">
                  <a:xfrm>
                    <a:off x="1511" y="3205"/>
                    <a:ext cx="8" cy="8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</a:endParaRPr>
                  </a:p>
                </p:txBody>
              </p:sp>
              <p:sp>
                <p:nvSpPr>
                  <p:cNvPr id="1206" name="Rectangle 1751"/>
                  <p:cNvSpPr>
                    <a:spLocks noChangeArrowheads="1"/>
                  </p:cNvSpPr>
                  <p:nvPr/>
                </p:nvSpPr>
                <p:spPr bwMode="auto">
                  <a:xfrm>
                    <a:off x="1511" y="3222"/>
                    <a:ext cx="8" cy="12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</a:endParaRPr>
                  </a:p>
                </p:txBody>
              </p:sp>
              <p:sp>
                <p:nvSpPr>
                  <p:cNvPr id="1207" name="Rectangle 1752"/>
                  <p:cNvSpPr>
                    <a:spLocks noChangeArrowheads="1"/>
                  </p:cNvSpPr>
                  <p:nvPr/>
                </p:nvSpPr>
                <p:spPr bwMode="auto">
                  <a:xfrm>
                    <a:off x="1523" y="3230"/>
                    <a:ext cx="8" cy="8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</a:endParaRPr>
                  </a:p>
                </p:txBody>
              </p:sp>
              <p:sp>
                <p:nvSpPr>
                  <p:cNvPr id="1208" name="Rectangle 1753"/>
                  <p:cNvSpPr>
                    <a:spLocks noChangeArrowheads="1"/>
                  </p:cNvSpPr>
                  <p:nvPr/>
                </p:nvSpPr>
                <p:spPr bwMode="auto">
                  <a:xfrm>
                    <a:off x="1540" y="3230"/>
                    <a:ext cx="8" cy="8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</a:endParaRPr>
                  </a:p>
                </p:txBody>
              </p:sp>
              <p:sp>
                <p:nvSpPr>
                  <p:cNvPr id="1209" name="Rectangle 1754"/>
                  <p:cNvSpPr>
                    <a:spLocks noChangeArrowheads="1"/>
                  </p:cNvSpPr>
                  <p:nvPr/>
                </p:nvSpPr>
                <p:spPr bwMode="auto">
                  <a:xfrm>
                    <a:off x="1556" y="3230"/>
                    <a:ext cx="8" cy="8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</a:endParaRPr>
                  </a:p>
                </p:txBody>
              </p:sp>
              <p:sp>
                <p:nvSpPr>
                  <p:cNvPr id="1210" name="Rectangle 1755"/>
                  <p:cNvSpPr>
                    <a:spLocks noChangeArrowheads="1"/>
                  </p:cNvSpPr>
                  <p:nvPr/>
                </p:nvSpPr>
                <p:spPr bwMode="auto">
                  <a:xfrm>
                    <a:off x="1572" y="3230"/>
                    <a:ext cx="9" cy="8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</a:endParaRPr>
                  </a:p>
                </p:txBody>
              </p:sp>
              <p:sp>
                <p:nvSpPr>
                  <p:cNvPr id="1211" name="Rectangle 1756"/>
                  <p:cNvSpPr>
                    <a:spLocks noChangeArrowheads="1"/>
                  </p:cNvSpPr>
                  <p:nvPr/>
                </p:nvSpPr>
                <p:spPr bwMode="auto">
                  <a:xfrm>
                    <a:off x="1589" y="3230"/>
                    <a:ext cx="8" cy="8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</a:endParaRPr>
                  </a:p>
                </p:txBody>
              </p:sp>
              <p:sp>
                <p:nvSpPr>
                  <p:cNvPr id="1212" name="Rectangle 1757"/>
                  <p:cNvSpPr>
                    <a:spLocks noChangeArrowheads="1"/>
                  </p:cNvSpPr>
                  <p:nvPr/>
                </p:nvSpPr>
                <p:spPr bwMode="auto">
                  <a:xfrm>
                    <a:off x="1605" y="3230"/>
                    <a:ext cx="13" cy="8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</a:endParaRPr>
                  </a:p>
                </p:txBody>
              </p:sp>
              <p:sp>
                <p:nvSpPr>
                  <p:cNvPr id="1213" name="Rectangle 1758"/>
                  <p:cNvSpPr>
                    <a:spLocks noChangeArrowheads="1"/>
                  </p:cNvSpPr>
                  <p:nvPr/>
                </p:nvSpPr>
                <p:spPr bwMode="auto">
                  <a:xfrm>
                    <a:off x="1626" y="3230"/>
                    <a:ext cx="8" cy="8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</a:endParaRPr>
                  </a:p>
                </p:txBody>
              </p:sp>
              <p:sp>
                <p:nvSpPr>
                  <p:cNvPr id="1214" name="Rectangle 1759"/>
                  <p:cNvSpPr>
                    <a:spLocks noChangeArrowheads="1"/>
                  </p:cNvSpPr>
                  <p:nvPr/>
                </p:nvSpPr>
                <p:spPr bwMode="auto">
                  <a:xfrm>
                    <a:off x="1642" y="3230"/>
                    <a:ext cx="9" cy="8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</a:endParaRPr>
                  </a:p>
                </p:txBody>
              </p:sp>
              <p:sp>
                <p:nvSpPr>
                  <p:cNvPr id="1215" name="Rectangle 1760"/>
                  <p:cNvSpPr>
                    <a:spLocks noChangeArrowheads="1"/>
                  </p:cNvSpPr>
                  <p:nvPr/>
                </p:nvSpPr>
                <p:spPr bwMode="auto">
                  <a:xfrm>
                    <a:off x="1659" y="3230"/>
                    <a:ext cx="8" cy="8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</a:endParaRPr>
                  </a:p>
                </p:txBody>
              </p:sp>
              <p:sp>
                <p:nvSpPr>
                  <p:cNvPr id="1216" name="Rectangle 1761"/>
                  <p:cNvSpPr>
                    <a:spLocks noChangeArrowheads="1"/>
                  </p:cNvSpPr>
                  <p:nvPr/>
                </p:nvSpPr>
                <p:spPr bwMode="auto">
                  <a:xfrm>
                    <a:off x="1675" y="3230"/>
                    <a:ext cx="9" cy="8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</a:endParaRPr>
                  </a:p>
                </p:txBody>
              </p:sp>
              <p:sp>
                <p:nvSpPr>
                  <p:cNvPr id="1217" name="Rectangle 1762"/>
                  <p:cNvSpPr>
                    <a:spLocks noChangeArrowheads="1"/>
                  </p:cNvSpPr>
                  <p:nvPr/>
                </p:nvSpPr>
                <p:spPr bwMode="auto">
                  <a:xfrm>
                    <a:off x="1692" y="3230"/>
                    <a:ext cx="8" cy="8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</a:endParaRPr>
                  </a:p>
                </p:txBody>
              </p:sp>
              <p:sp>
                <p:nvSpPr>
                  <p:cNvPr id="1218" name="Rectangle 1763"/>
                  <p:cNvSpPr>
                    <a:spLocks noChangeArrowheads="1"/>
                  </p:cNvSpPr>
                  <p:nvPr/>
                </p:nvSpPr>
                <p:spPr bwMode="auto">
                  <a:xfrm>
                    <a:off x="1708" y="3230"/>
                    <a:ext cx="13" cy="8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</a:endParaRPr>
                  </a:p>
                </p:txBody>
              </p:sp>
              <p:sp>
                <p:nvSpPr>
                  <p:cNvPr id="1219" name="Rectangle 1764"/>
                  <p:cNvSpPr>
                    <a:spLocks noChangeArrowheads="1"/>
                  </p:cNvSpPr>
                  <p:nvPr/>
                </p:nvSpPr>
                <p:spPr bwMode="auto">
                  <a:xfrm>
                    <a:off x="1729" y="3230"/>
                    <a:ext cx="8" cy="8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</a:endParaRPr>
                  </a:p>
                </p:txBody>
              </p:sp>
              <p:sp>
                <p:nvSpPr>
                  <p:cNvPr id="1220" name="Rectangle 1765"/>
                  <p:cNvSpPr>
                    <a:spLocks noChangeArrowheads="1"/>
                  </p:cNvSpPr>
                  <p:nvPr/>
                </p:nvSpPr>
                <p:spPr bwMode="auto">
                  <a:xfrm>
                    <a:off x="1745" y="3230"/>
                    <a:ext cx="9" cy="8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</a:endParaRPr>
                  </a:p>
                </p:txBody>
              </p:sp>
              <p:sp>
                <p:nvSpPr>
                  <p:cNvPr id="1221" name="Rectangle 1766"/>
                  <p:cNvSpPr>
                    <a:spLocks noChangeArrowheads="1"/>
                  </p:cNvSpPr>
                  <p:nvPr/>
                </p:nvSpPr>
                <p:spPr bwMode="auto">
                  <a:xfrm>
                    <a:off x="1762" y="3230"/>
                    <a:ext cx="8" cy="8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</a:endParaRPr>
                  </a:p>
                </p:txBody>
              </p:sp>
              <p:sp>
                <p:nvSpPr>
                  <p:cNvPr id="1222" name="Rectangle 1767"/>
                  <p:cNvSpPr>
                    <a:spLocks noChangeArrowheads="1"/>
                  </p:cNvSpPr>
                  <p:nvPr/>
                </p:nvSpPr>
                <p:spPr bwMode="auto">
                  <a:xfrm>
                    <a:off x="1778" y="3230"/>
                    <a:ext cx="9" cy="8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</a:endParaRPr>
                  </a:p>
                </p:txBody>
              </p:sp>
              <p:sp>
                <p:nvSpPr>
                  <p:cNvPr id="1223" name="Rectangle 1768"/>
                  <p:cNvSpPr>
                    <a:spLocks noChangeArrowheads="1"/>
                  </p:cNvSpPr>
                  <p:nvPr/>
                </p:nvSpPr>
                <p:spPr bwMode="auto">
                  <a:xfrm>
                    <a:off x="1795" y="3230"/>
                    <a:ext cx="8" cy="8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</a:endParaRPr>
                  </a:p>
                </p:txBody>
              </p:sp>
              <p:sp>
                <p:nvSpPr>
                  <p:cNvPr id="1224" name="Rectangle 1769"/>
                  <p:cNvSpPr>
                    <a:spLocks noChangeArrowheads="1"/>
                  </p:cNvSpPr>
                  <p:nvPr/>
                </p:nvSpPr>
                <p:spPr bwMode="auto">
                  <a:xfrm>
                    <a:off x="1811" y="3230"/>
                    <a:ext cx="13" cy="8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</a:endParaRPr>
                  </a:p>
                </p:txBody>
              </p:sp>
              <p:sp>
                <p:nvSpPr>
                  <p:cNvPr id="1225" name="Rectangle 1770"/>
                  <p:cNvSpPr>
                    <a:spLocks noChangeArrowheads="1"/>
                  </p:cNvSpPr>
                  <p:nvPr/>
                </p:nvSpPr>
                <p:spPr bwMode="auto">
                  <a:xfrm>
                    <a:off x="1832" y="3230"/>
                    <a:ext cx="8" cy="8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</a:endParaRPr>
                  </a:p>
                </p:txBody>
              </p:sp>
              <p:sp>
                <p:nvSpPr>
                  <p:cNvPr id="1226" name="Rectangle 1771"/>
                  <p:cNvSpPr>
                    <a:spLocks noChangeArrowheads="1"/>
                  </p:cNvSpPr>
                  <p:nvPr/>
                </p:nvSpPr>
                <p:spPr bwMode="auto">
                  <a:xfrm>
                    <a:off x="1848" y="3230"/>
                    <a:ext cx="9" cy="8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</a:endParaRPr>
                  </a:p>
                </p:txBody>
              </p:sp>
              <p:sp>
                <p:nvSpPr>
                  <p:cNvPr id="1227" name="Rectangle 1772"/>
                  <p:cNvSpPr>
                    <a:spLocks noChangeArrowheads="1"/>
                  </p:cNvSpPr>
                  <p:nvPr/>
                </p:nvSpPr>
                <p:spPr bwMode="auto">
                  <a:xfrm>
                    <a:off x="1865" y="3230"/>
                    <a:ext cx="8" cy="8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</a:endParaRPr>
                  </a:p>
                </p:txBody>
              </p:sp>
              <p:sp>
                <p:nvSpPr>
                  <p:cNvPr id="1228" name="Rectangle 1773"/>
                  <p:cNvSpPr>
                    <a:spLocks noChangeArrowheads="1"/>
                  </p:cNvSpPr>
                  <p:nvPr/>
                </p:nvSpPr>
                <p:spPr bwMode="auto">
                  <a:xfrm>
                    <a:off x="1881" y="3230"/>
                    <a:ext cx="9" cy="8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</a:endParaRPr>
                  </a:p>
                </p:txBody>
              </p:sp>
              <p:sp>
                <p:nvSpPr>
                  <p:cNvPr id="1229" name="Rectangle 1774"/>
                  <p:cNvSpPr>
                    <a:spLocks noChangeArrowheads="1"/>
                  </p:cNvSpPr>
                  <p:nvPr/>
                </p:nvSpPr>
                <p:spPr bwMode="auto">
                  <a:xfrm>
                    <a:off x="1898" y="3230"/>
                    <a:ext cx="8" cy="8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</a:endParaRPr>
                  </a:p>
                </p:txBody>
              </p:sp>
              <p:sp>
                <p:nvSpPr>
                  <p:cNvPr id="1230" name="Rectangle 1775"/>
                  <p:cNvSpPr>
                    <a:spLocks noChangeArrowheads="1"/>
                  </p:cNvSpPr>
                  <p:nvPr/>
                </p:nvSpPr>
                <p:spPr bwMode="auto">
                  <a:xfrm>
                    <a:off x="1914" y="3230"/>
                    <a:ext cx="13" cy="8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</a:endParaRPr>
                  </a:p>
                </p:txBody>
              </p:sp>
              <p:sp>
                <p:nvSpPr>
                  <p:cNvPr id="1231" name="Rectangle 1776"/>
                  <p:cNvSpPr>
                    <a:spLocks noChangeArrowheads="1"/>
                  </p:cNvSpPr>
                  <p:nvPr/>
                </p:nvSpPr>
                <p:spPr bwMode="auto">
                  <a:xfrm>
                    <a:off x="1935" y="3230"/>
                    <a:ext cx="8" cy="8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</a:endParaRPr>
                  </a:p>
                </p:txBody>
              </p:sp>
              <p:sp>
                <p:nvSpPr>
                  <p:cNvPr id="1232" name="Rectangle 1777"/>
                  <p:cNvSpPr>
                    <a:spLocks noChangeArrowheads="1"/>
                  </p:cNvSpPr>
                  <p:nvPr/>
                </p:nvSpPr>
                <p:spPr bwMode="auto">
                  <a:xfrm>
                    <a:off x="1951" y="3230"/>
                    <a:ext cx="9" cy="8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</a:endParaRPr>
                  </a:p>
                </p:txBody>
              </p:sp>
              <p:sp>
                <p:nvSpPr>
                  <p:cNvPr id="1233" name="Rectangle 1778"/>
                  <p:cNvSpPr>
                    <a:spLocks noChangeArrowheads="1"/>
                  </p:cNvSpPr>
                  <p:nvPr/>
                </p:nvSpPr>
                <p:spPr bwMode="auto">
                  <a:xfrm>
                    <a:off x="1968" y="3230"/>
                    <a:ext cx="8" cy="8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</a:endParaRPr>
                  </a:p>
                </p:txBody>
              </p:sp>
              <p:sp>
                <p:nvSpPr>
                  <p:cNvPr id="1234" name="Rectangle 1779"/>
                  <p:cNvSpPr>
                    <a:spLocks noChangeArrowheads="1"/>
                  </p:cNvSpPr>
                  <p:nvPr/>
                </p:nvSpPr>
                <p:spPr bwMode="auto">
                  <a:xfrm>
                    <a:off x="1984" y="3230"/>
                    <a:ext cx="8" cy="8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</a:endParaRPr>
                  </a:p>
                </p:txBody>
              </p:sp>
              <p:sp>
                <p:nvSpPr>
                  <p:cNvPr id="1235" name="Rectangle 1780"/>
                  <p:cNvSpPr>
                    <a:spLocks noChangeArrowheads="1"/>
                  </p:cNvSpPr>
                  <p:nvPr/>
                </p:nvSpPr>
                <p:spPr bwMode="auto">
                  <a:xfrm>
                    <a:off x="2001" y="3230"/>
                    <a:ext cx="8" cy="8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</a:endParaRPr>
                  </a:p>
                </p:txBody>
              </p:sp>
              <p:sp>
                <p:nvSpPr>
                  <p:cNvPr id="1236" name="Rectangle 1781"/>
                  <p:cNvSpPr>
                    <a:spLocks noChangeArrowheads="1"/>
                  </p:cNvSpPr>
                  <p:nvPr/>
                </p:nvSpPr>
                <p:spPr bwMode="auto">
                  <a:xfrm>
                    <a:off x="2017" y="3230"/>
                    <a:ext cx="13" cy="8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</a:endParaRPr>
                  </a:p>
                </p:txBody>
              </p:sp>
              <p:sp>
                <p:nvSpPr>
                  <p:cNvPr id="1237" name="Rectangle 1782"/>
                  <p:cNvSpPr>
                    <a:spLocks noChangeArrowheads="1"/>
                  </p:cNvSpPr>
                  <p:nvPr/>
                </p:nvSpPr>
                <p:spPr bwMode="auto">
                  <a:xfrm>
                    <a:off x="2038" y="3230"/>
                    <a:ext cx="8" cy="8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</a:endParaRPr>
                  </a:p>
                </p:txBody>
              </p:sp>
              <p:sp>
                <p:nvSpPr>
                  <p:cNvPr id="1238" name="Rectangle 1783"/>
                  <p:cNvSpPr>
                    <a:spLocks noChangeArrowheads="1"/>
                  </p:cNvSpPr>
                  <p:nvPr/>
                </p:nvSpPr>
                <p:spPr bwMode="auto">
                  <a:xfrm>
                    <a:off x="2054" y="3230"/>
                    <a:ext cx="8" cy="8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</a:endParaRPr>
                  </a:p>
                </p:txBody>
              </p:sp>
              <p:sp>
                <p:nvSpPr>
                  <p:cNvPr id="1239" name="Rectangle 1784"/>
                  <p:cNvSpPr>
                    <a:spLocks noChangeArrowheads="1"/>
                  </p:cNvSpPr>
                  <p:nvPr/>
                </p:nvSpPr>
                <p:spPr bwMode="auto">
                  <a:xfrm>
                    <a:off x="2071" y="3230"/>
                    <a:ext cx="8" cy="8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</a:endParaRPr>
                  </a:p>
                </p:txBody>
              </p:sp>
              <p:sp>
                <p:nvSpPr>
                  <p:cNvPr id="1240" name="Rectangle 1785"/>
                  <p:cNvSpPr>
                    <a:spLocks noChangeArrowheads="1"/>
                  </p:cNvSpPr>
                  <p:nvPr/>
                </p:nvSpPr>
                <p:spPr bwMode="auto">
                  <a:xfrm>
                    <a:off x="2087" y="3230"/>
                    <a:ext cx="8" cy="8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</a:endParaRPr>
                  </a:p>
                </p:txBody>
              </p:sp>
              <p:sp>
                <p:nvSpPr>
                  <p:cNvPr id="1241" name="Rectangle 1786"/>
                  <p:cNvSpPr>
                    <a:spLocks noChangeArrowheads="1"/>
                  </p:cNvSpPr>
                  <p:nvPr/>
                </p:nvSpPr>
                <p:spPr bwMode="auto">
                  <a:xfrm>
                    <a:off x="2104" y="3230"/>
                    <a:ext cx="8" cy="8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</a:endParaRPr>
                  </a:p>
                </p:txBody>
              </p:sp>
              <p:sp>
                <p:nvSpPr>
                  <p:cNvPr id="1242" name="Rectangle 1787"/>
                  <p:cNvSpPr>
                    <a:spLocks noChangeArrowheads="1"/>
                  </p:cNvSpPr>
                  <p:nvPr/>
                </p:nvSpPr>
                <p:spPr bwMode="auto">
                  <a:xfrm>
                    <a:off x="2124" y="3230"/>
                    <a:ext cx="8" cy="8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</a:endParaRPr>
                  </a:p>
                </p:txBody>
              </p:sp>
              <p:sp>
                <p:nvSpPr>
                  <p:cNvPr id="1243" name="Rectangle 1788"/>
                  <p:cNvSpPr>
                    <a:spLocks noChangeArrowheads="1"/>
                  </p:cNvSpPr>
                  <p:nvPr/>
                </p:nvSpPr>
                <p:spPr bwMode="auto">
                  <a:xfrm>
                    <a:off x="2141" y="3230"/>
                    <a:ext cx="8" cy="8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</a:endParaRPr>
                  </a:p>
                </p:txBody>
              </p:sp>
              <p:sp>
                <p:nvSpPr>
                  <p:cNvPr id="1244" name="Rectangle 1789"/>
                  <p:cNvSpPr>
                    <a:spLocks noChangeArrowheads="1"/>
                  </p:cNvSpPr>
                  <p:nvPr/>
                </p:nvSpPr>
                <p:spPr bwMode="auto">
                  <a:xfrm>
                    <a:off x="2157" y="3230"/>
                    <a:ext cx="8" cy="8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</a:endParaRPr>
                  </a:p>
                </p:txBody>
              </p:sp>
              <p:sp>
                <p:nvSpPr>
                  <p:cNvPr id="1245" name="Rectangle 1790"/>
                  <p:cNvSpPr>
                    <a:spLocks noChangeArrowheads="1"/>
                  </p:cNvSpPr>
                  <p:nvPr/>
                </p:nvSpPr>
                <p:spPr bwMode="auto">
                  <a:xfrm>
                    <a:off x="2174" y="3230"/>
                    <a:ext cx="8" cy="8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</a:endParaRPr>
                  </a:p>
                </p:txBody>
              </p:sp>
              <p:sp>
                <p:nvSpPr>
                  <p:cNvPr id="1246" name="Rectangle 1791"/>
                  <p:cNvSpPr>
                    <a:spLocks noChangeArrowheads="1"/>
                  </p:cNvSpPr>
                  <p:nvPr/>
                </p:nvSpPr>
                <p:spPr bwMode="auto">
                  <a:xfrm>
                    <a:off x="2190" y="3230"/>
                    <a:ext cx="8" cy="8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</a:endParaRPr>
                  </a:p>
                </p:txBody>
              </p:sp>
              <p:sp>
                <p:nvSpPr>
                  <p:cNvPr id="1247" name="Rectangle 1792"/>
                  <p:cNvSpPr>
                    <a:spLocks noChangeArrowheads="1"/>
                  </p:cNvSpPr>
                  <p:nvPr/>
                </p:nvSpPr>
                <p:spPr bwMode="auto">
                  <a:xfrm>
                    <a:off x="2207" y="3230"/>
                    <a:ext cx="8" cy="8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</a:endParaRPr>
                  </a:p>
                </p:txBody>
              </p:sp>
              <p:sp>
                <p:nvSpPr>
                  <p:cNvPr id="1248" name="Rectangle 1793"/>
                  <p:cNvSpPr>
                    <a:spLocks noChangeArrowheads="1"/>
                  </p:cNvSpPr>
                  <p:nvPr/>
                </p:nvSpPr>
                <p:spPr bwMode="auto">
                  <a:xfrm>
                    <a:off x="2227" y="3230"/>
                    <a:ext cx="8" cy="8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</a:endParaRPr>
                  </a:p>
                </p:txBody>
              </p:sp>
              <p:sp>
                <p:nvSpPr>
                  <p:cNvPr id="1249" name="Rectangle 1794"/>
                  <p:cNvSpPr>
                    <a:spLocks noChangeArrowheads="1"/>
                  </p:cNvSpPr>
                  <p:nvPr/>
                </p:nvSpPr>
                <p:spPr bwMode="auto">
                  <a:xfrm>
                    <a:off x="2244" y="3230"/>
                    <a:ext cx="8" cy="8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</a:endParaRPr>
                  </a:p>
                </p:txBody>
              </p:sp>
              <p:sp>
                <p:nvSpPr>
                  <p:cNvPr id="1250" name="Rectangle 1795"/>
                  <p:cNvSpPr>
                    <a:spLocks noChangeArrowheads="1"/>
                  </p:cNvSpPr>
                  <p:nvPr/>
                </p:nvSpPr>
                <p:spPr bwMode="auto">
                  <a:xfrm>
                    <a:off x="2260" y="3230"/>
                    <a:ext cx="8" cy="8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</a:endParaRPr>
                  </a:p>
                </p:txBody>
              </p:sp>
              <p:sp>
                <p:nvSpPr>
                  <p:cNvPr id="1251" name="Rectangle 1796"/>
                  <p:cNvSpPr>
                    <a:spLocks noChangeArrowheads="1"/>
                  </p:cNvSpPr>
                  <p:nvPr/>
                </p:nvSpPr>
                <p:spPr bwMode="auto">
                  <a:xfrm>
                    <a:off x="2277" y="3230"/>
                    <a:ext cx="8" cy="8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</a:endParaRPr>
                  </a:p>
                </p:txBody>
              </p:sp>
              <p:sp>
                <p:nvSpPr>
                  <p:cNvPr id="1252" name="Rectangle 1797"/>
                  <p:cNvSpPr>
                    <a:spLocks noChangeArrowheads="1"/>
                  </p:cNvSpPr>
                  <p:nvPr/>
                </p:nvSpPr>
                <p:spPr bwMode="auto">
                  <a:xfrm>
                    <a:off x="2293" y="3230"/>
                    <a:ext cx="8" cy="8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</a:endParaRPr>
                  </a:p>
                </p:txBody>
              </p:sp>
              <p:sp>
                <p:nvSpPr>
                  <p:cNvPr id="1253" name="Rectangle 1798"/>
                  <p:cNvSpPr>
                    <a:spLocks noChangeArrowheads="1"/>
                  </p:cNvSpPr>
                  <p:nvPr/>
                </p:nvSpPr>
                <p:spPr bwMode="auto">
                  <a:xfrm>
                    <a:off x="2310" y="3230"/>
                    <a:ext cx="8" cy="8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</a:endParaRPr>
                  </a:p>
                </p:txBody>
              </p:sp>
              <p:sp>
                <p:nvSpPr>
                  <p:cNvPr id="1254" name="Rectangle 1799"/>
                  <p:cNvSpPr>
                    <a:spLocks noChangeArrowheads="1"/>
                  </p:cNvSpPr>
                  <p:nvPr/>
                </p:nvSpPr>
                <p:spPr bwMode="auto">
                  <a:xfrm>
                    <a:off x="2330" y="3230"/>
                    <a:ext cx="8" cy="8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</a:endParaRPr>
                  </a:p>
                </p:txBody>
              </p:sp>
              <p:sp>
                <p:nvSpPr>
                  <p:cNvPr id="1255" name="Rectangle 1800"/>
                  <p:cNvSpPr>
                    <a:spLocks noChangeArrowheads="1"/>
                  </p:cNvSpPr>
                  <p:nvPr/>
                </p:nvSpPr>
                <p:spPr bwMode="auto">
                  <a:xfrm>
                    <a:off x="2334" y="3238"/>
                    <a:ext cx="8" cy="8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</a:endParaRPr>
                  </a:p>
                </p:txBody>
              </p:sp>
              <p:sp>
                <p:nvSpPr>
                  <p:cNvPr id="1256" name="Rectangle 1801"/>
                  <p:cNvSpPr>
                    <a:spLocks noChangeArrowheads="1"/>
                  </p:cNvSpPr>
                  <p:nvPr/>
                </p:nvSpPr>
                <p:spPr bwMode="auto">
                  <a:xfrm>
                    <a:off x="2334" y="3255"/>
                    <a:ext cx="8" cy="8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</a:endParaRPr>
                  </a:p>
                </p:txBody>
              </p:sp>
              <p:sp>
                <p:nvSpPr>
                  <p:cNvPr id="1257" name="Rectangle 1802"/>
                  <p:cNvSpPr>
                    <a:spLocks noChangeArrowheads="1"/>
                  </p:cNvSpPr>
                  <p:nvPr/>
                </p:nvSpPr>
                <p:spPr bwMode="auto">
                  <a:xfrm>
                    <a:off x="2334" y="3271"/>
                    <a:ext cx="8" cy="8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</a:endParaRPr>
                  </a:p>
                </p:txBody>
              </p:sp>
              <p:sp>
                <p:nvSpPr>
                  <p:cNvPr id="1258" name="Rectangle 1803"/>
                  <p:cNvSpPr>
                    <a:spLocks noChangeArrowheads="1"/>
                  </p:cNvSpPr>
                  <p:nvPr/>
                </p:nvSpPr>
                <p:spPr bwMode="auto">
                  <a:xfrm>
                    <a:off x="2334" y="3287"/>
                    <a:ext cx="8" cy="9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</a:endParaRPr>
                  </a:p>
                </p:txBody>
              </p:sp>
              <p:sp>
                <p:nvSpPr>
                  <p:cNvPr id="1259" name="Rectangle 1804"/>
                  <p:cNvSpPr>
                    <a:spLocks noChangeArrowheads="1"/>
                  </p:cNvSpPr>
                  <p:nvPr/>
                </p:nvSpPr>
                <p:spPr bwMode="auto">
                  <a:xfrm>
                    <a:off x="2334" y="3308"/>
                    <a:ext cx="8" cy="8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</a:endParaRPr>
                  </a:p>
                </p:txBody>
              </p:sp>
              <p:sp>
                <p:nvSpPr>
                  <p:cNvPr id="1260" name="Rectangle 1805"/>
                  <p:cNvSpPr>
                    <a:spLocks noChangeArrowheads="1"/>
                  </p:cNvSpPr>
                  <p:nvPr/>
                </p:nvSpPr>
                <p:spPr bwMode="auto">
                  <a:xfrm>
                    <a:off x="2334" y="3324"/>
                    <a:ext cx="8" cy="4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</a:endParaRPr>
                  </a:p>
                </p:txBody>
              </p:sp>
              <p:sp>
                <p:nvSpPr>
                  <p:cNvPr id="1261" name="Rectangle 1806"/>
                  <p:cNvSpPr>
                    <a:spLocks noChangeArrowheads="1"/>
                  </p:cNvSpPr>
                  <p:nvPr/>
                </p:nvSpPr>
                <p:spPr bwMode="auto">
                  <a:xfrm>
                    <a:off x="2145" y="3328"/>
                    <a:ext cx="391" cy="390"/>
                  </a:xfrm>
                  <a:prstGeom prst="rect">
                    <a:avLst/>
                  </a:prstGeom>
                  <a:solidFill>
                    <a:srgbClr val="FFF97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</a:endParaRPr>
                  </a:p>
                </p:txBody>
              </p:sp>
              <p:sp>
                <p:nvSpPr>
                  <p:cNvPr id="1262" name="Rectangle 1807"/>
                  <p:cNvSpPr>
                    <a:spLocks noChangeArrowheads="1"/>
                  </p:cNvSpPr>
                  <p:nvPr/>
                </p:nvSpPr>
                <p:spPr bwMode="auto">
                  <a:xfrm>
                    <a:off x="2145" y="3328"/>
                    <a:ext cx="391" cy="390"/>
                  </a:xfrm>
                  <a:prstGeom prst="rect">
                    <a:avLst/>
                  </a:prstGeom>
                  <a:noFill/>
                  <a:ln w="12700">
                    <a:solidFill>
                      <a:srgbClr val="1F1A17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</a:endParaRPr>
                  </a:p>
                </p:txBody>
              </p:sp>
              <p:sp>
                <p:nvSpPr>
                  <p:cNvPr id="1263" name="Freeform 1808"/>
                  <p:cNvSpPr>
                    <a:spLocks/>
                  </p:cNvSpPr>
                  <p:nvPr/>
                </p:nvSpPr>
                <p:spPr bwMode="auto">
                  <a:xfrm>
                    <a:off x="2631" y="3427"/>
                    <a:ext cx="342" cy="193"/>
                  </a:xfrm>
                  <a:custGeom>
                    <a:avLst/>
                    <a:gdLst>
                      <a:gd name="T0" fmla="*/ 342 w 342"/>
                      <a:gd name="T1" fmla="*/ 94 h 193"/>
                      <a:gd name="T2" fmla="*/ 197 w 342"/>
                      <a:gd name="T3" fmla="*/ 193 h 193"/>
                      <a:gd name="T4" fmla="*/ 0 w 342"/>
                      <a:gd name="T5" fmla="*/ 193 h 193"/>
                      <a:gd name="T6" fmla="*/ 0 w 342"/>
                      <a:gd name="T7" fmla="*/ 0 h 193"/>
                      <a:gd name="T8" fmla="*/ 197 w 342"/>
                      <a:gd name="T9" fmla="*/ 0 h 193"/>
                      <a:gd name="T10" fmla="*/ 342 w 342"/>
                      <a:gd name="T11" fmla="*/ 94 h 19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342" h="193">
                        <a:moveTo>
                          <a:pt x="342" y="94"/>
                        </a:moveTo>
                        <a:lnTo>
                          <a:pt x="197" y="193"/>
                        </a:lnTo>
                        <a:lnTo>
                          <a:pt x="0" y="193"/>
                        </a:lnTo>
                        <a:lnTo>
                          <a:pt x="0" y="0"/>
                        </a:lnTo>
                        <a:lnTo>
                          <a:pt x="197" y="0"/>
                        </a:lnTo>
                        <a:lnTo>
                          <a:pt x="342" y="94"/>
                        </a:lnTo>
                        <a:close/>
                      </a:path>
                    </a:pathLst>
                  </a:custGeom>
                  <a:solidFill>
                    <a:srgbClr val="FFF97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</a:endParaRPr>
                  </a:p>
                </p:txBody>
              </p:sp>
            </p:grpSp>
            <p:sp>
              <p:nvSpPr>
                <p:cNvPr id="1021" name="Freeform 1810"/>
                <p:cNvSpPr>
                  <a:spLocks/>
                </p:cNvSpPr>
                <p:nvPr/>
              </p:nvSpPr>
              <p:spPr bwMode="auto">
                <a:xfrm>
                  <a:off x="2631" y="3427"/>
                  <a:ext cx="342" cy="193"/>
                </a:xfrm>
                <a:custGeom>
                  <a:avLst/>
                  <a:gdLst>
                    <a:gd name="T0" fmla="*/ 342 w 342"/>
                    <a:gd name="T1" fmla="*/ 94 h 193"/>
                    <a:gd name="T2" fmla="*/ 197 w 342"/>
                    <a:gd name="T3" fmla="*/ 193 h 193"/>
                    <a:gd name="T4" fmla="*/ 0 w 342"/>
                    <a:gd name="T5" fmla="*/ 193 h 193"/>
                    <a:gd name="T6" fmla="*/ 0 w 342"/>
                    <a:gd name="T7" fmla="*/ 0 h 193"/>
                    <a:gd name="T8" fmla="*/ 197 w 342"/>
                    <a:gd name="T9" fmla="*/ 0 h 193"/>
                    <a:gd name="T10" fmla="*/ 342 w 342"/>
                    <a:gd name="T11" fmla="*/ 94 h 1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42" h="193">
                      <a:moveTo>
                        <a:pt x="342" y="94"/>
                      </a:moveTo>
                      <a:lnTo>
                        <a:pt x="197" y="193"/>
                      </a:lnTo>
                      <a:lnTo>
                        <a:pt x="0" y="193"/>
                      </a:lnTo>
                      <a:lnTo>
                        <a:pt x="0" y="0"/>
                      </a:lnTo>
                      <a:lnTo>
                        <a:pt x="197" y="0"/>
                      </a:lnTo>
                      <a:lnTo>
                        <a:pt x="342" y="94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endParaRPr>
                </a:p>
              </p:txBody>
            </p:sp>
            <p:sp>
              <p:nvSpPr>
                <p:cNvPr id="1022" name="Line 1811"/>
                <p:cNvSpPr>
                  <a:spLocks noChangeShapeType="1"/>
                </p:cNvSpPr>
                <p:nvPr/>
              </p:nvSpPr>
              <p:spPr bwMode="auto">
                <a:xfrm>
                  <a:off x="2973" y="3521"/>
                  <a:ext cx="98" cy="1"/>
                </a:xfrm>
                <a:prstGeom prst="line">
                  <a:avLst/>
                </a:prstGeom>
                <a:noFill/>
                <a:ln w="1270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endParaRPr>
                </a:p>
              </p:txBody>
            </p:sp>
            <p:sp>
              <p:nvSpPr>
                <p:cNvPr id="1023" name="Rectangle 1812"/>
                <p:cNvSpPr>
                  <a:spLocks noChangeArrowheads="1"/>
                </p:cNvSpPr>
                <p:nvPr/>
              </p:nvSpPr>
              <p:spPr bwMode="auto">
                <a:xfrm>
                  <a:off x="2631" y="3444"/>
                  <a:ext cx="288" cy="18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de-DE" sz="17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1F1A17"/>
                      </a:solidFill>
                      <a:effectLst/>
                      <a:uLnTx/>
                      <a:uFillTx/>
                      <a:latin typeface="Arial Narrow" pitchFamily="34" charset="0"/>
                    </a:rPr>
                    <a:t>DAC</a:t>
                  </a:r>
                  <a:endParaRPr kumimoji="0" lang="de-DE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endParaRPr>
                </a:p>
              </p:txBody>
            </p:sp>
            <p:sp>
              <p:nvSpPr>
                <p:cNvPr id="1024" name="Line 1813"/>
                <p:cNvSpPr>
                  <a:spLocks noChangeShapeType="1"/>
                </p:cNvSpPr>
                <p:nvPr/>
              </p:nvSpPr>
              <p:spPr bwMode="auto">
                <a:xfrm flipH="1">
                  <a:off x="2536" y="3521"/>
                  <a:ext cx="95" cy="1"/>
                </a:xfrm>
                <a:prstGeom prst="line">
                  <a:avLst/>
                </a:prstGeom>
                <a:noFill/>
                <a:ln w="1270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endParaRPr>
                </a:p>
              </p:txBody>
            </p:sp>
            <p:sp>
              <p:nvSpPr>
                <p:cNvPr id="1025" name="Rectangle 1814"/>
                <p:cNvSpPr>
                  <a:spLocks noChangeArrowheads="1"/>
                </p:cNvSpPr>
                <p:nvPr/>
              </p:nvSpPr>
              <p:spPr bwMode="auto">
                <a:xfrm>
                  <a:off x="3071" y="3427"/>
                  <a:ext cx="824" cy="193"/>
                </a:xfrm>
                <a:prstGeom prst="rect">
                  <a:avLst/>
                </a:prstGeom>
                <a:solidFill>
                  <a:srgbClr val="FFF97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endParaRPr>
                </a:p>
              </p:txBody>
            </p:sp>
            <p:sp>
              <p:nvSpPr>
                <p:cNvPr id="1026" name="Rectangle 1815"/>
                <p:cNvSpPr>
                  <a:spLocks noChangeArrowheads="1"/>
                </p:cNvSpPr>
                <p:nvPr/>
              </p:nvSpPr>
              <p:spPr bwMode="auto">
                <a:xfrm>
                  <a:off x="3071" y="3427"/>
                  <a:ext cx="824" cy="193"/>
                </a:xfrm>
                <a:prstGeom prst="rect">
                  <a:avLst/>
                </a:prstGeom>
                <a:noFill/>
                <a:ln w="12700">
                  <a:solidFill>
                    <a:srgbClr val="1F1A17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endParaRPr>
                </a:p>
              </p:txBody>
            </p:sp>
            <p:sp>
              <p:nvSpPr>
                <p:cNvPr id="1027" name="Rectangle 1816"/>
                <p:cNvSpPr>
                  <a:spLocks noChangeArrowheads="1"/>
                </p:cNvSpPr>
                <p:nvPr/>
              </p:nvSpPr>
              <p:spPr bwMode="auto">
                <a:xfrm>
                  <a:off x="3071" y="2745"/>
                  <a:ext cx="824" cy="198"/>
                </a:xfrm>
                <a:prstGeom prst="rect">
                  <a:avLst/>
                </a:prstGeom>
                <a:solidFill>
                  <a:srgbClr val="FFF97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endParaRPr>
                </a:p>
              </p:txBody>
            </p:sp>
            <p:sp>
              <p:nvSpPr>
                <p:cNvPr id="1028" name="Rectangle 1817"/>
                <p:cNvSpPr>
                  <a:spLocks noChangeArrowheads="1"/>
                </p:cNvSpPr>
                <p:nvPr/>
              </p:nvSpPr>
              <p:spPr bwMode="auto">
                <a:xfrm>
                  <a:off x="3071" y="2745"/>
                  <a:ext cx="824" cy="198"/>
                </a:xfrm>
                <a:prstGeom prst="rect">
                  <a:avLst/>
                </a:prstGeom>
                <a:noFill/>
                <a:ln w="12700">
                  <a:solidFill>
                    <a:srgbClr val="1F1A17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endParaRPr>
                </a:p>
              </p:txBody>
            </p:sp>
            <p:sp>
              <p:nvSpPr>
                <p:cNvPr id="1029" name="Line 1818"/>
                <p:cNvSpPr>
                  <a:spLocks noChangeShapeType="1"/>
                </p:cNvSpPr>
                <p:nvPr/>
              </p:nvSpPr>
              <p:spPr bwMode="auto">
                <a:xfrm>
                  <a:off x="2437" y="2844"/>
                  <a:ext cx="634" cy="1"/>
                </a:xfrm>
                <a:prstGeom prst="line">
                  <a:avLst/>
                </a:prstGeom>
                <a:noFill/>
                <a:ln w="1270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endParaRPr>
                </a:p>
              </p:txBody>
            </p:sp>
            <p:sp>
              <p:nvSpPr>
                <p:cNvPr id="1030" name="Line 1819"/>
                <p:cNvSpPr>
                  <a:spLocks noChangeShapeType="1"/>
                </p:cNvSpPr>
                <p:nvPr/>
              </p:nvSpPr>
              <p:spPr bwMode="auto">
                <a:xfrm>
                  <a:off x="3994" y="3234"/>
                  <a:ext cx="99" cy="1"/>
                </a:xfrm>
                <a:prstGeom prst="line">
                  <a:avLst/>
                </a:prstGeom>
                <a:noFill/>
                <a:ln w="1270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endParaRPr>
                </a:p>
              </p:txBody>
            </p:sp>
            <p:sp>
              <p:nvSpPr>
                <p:cNvPr id="1031" name="Freeform 1820"/>
                <p:cNvSpPr>
                  <a:spLocks/>
                </p:cNvSpPr>
                <p:nvPr/>
              </p:nvSpPr>
              <p:spPr bwMode="auto">
                <a:xfrm>
                  <a:off x="4093" y="3135"/>
                  <a:ext cx="193" cy="50"/>
                </a:xfrm>
                <a:custGeom>
                  <a:avLst/>
                  <a:gdLst>
                    <a:gd name="T0" fmla="*/ 0 w 193"/>
                    <a:gd name="T1" fmla="*/ 0 h 50"/>
                    <a:gd name="T2" fmla="*/ 94 w 193"/>
                    <a:gd name="T3" fmla="*/ 50 h 50"/>
                    <a:gd name="T4" fmla="*/ 193 w 193"/>
                    <a:gd name="T5" fmla="*/ 50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93" h="50">
                      <a:moveTo>
                        <a:pt x="0" y="0"/>
                      </a:moveTo>
                      <a:lnTo>
                        <a:pt x="94" y="50"/>
                      </a:lnTo>
                      <a:lnTo>
                        <a:pt x="193" y="50"/>
                      </a:lnTo>
                    </a:path>
                  </a:pathLst>
                </a:custGeom>
                <a:noFill/>
                <a:ln w="12700">
                  <a:solidFill>
                    <a:srgbClr val="1F1A1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endParaRPr>
                </a:p>
              </p:txBody>
            </p:sp>
            <p:sp>
              <p:nvSpPr>
                <p:cNvPr id="1032" name="Freeform 1821"/>
                <p:cNvSpPr>
                  <a:spLocks/>
                </p:cNvSpPr>
                <p:nvPr/>
              </p:nvSpPr>
              <p:spPr bwMode="auto">
                <a:xfrm>
                  <a:off x="4163" y="3160"/>
                  <a:ext cx="49" cy="49"/>
                </a:xfrm>
                <a:custGeom>
                  <a:avLst/>
                  <a:gdLst>
                    <a:gd name="T0" fmla="*/ 24 w 49"/>
                    <a:gd name="T1" fmla="*/ 0 h 49"/>
                    <a:gd name="T2" fmla="*/ 37 w 49"/>
                    <a:gd name="T3" fmla="*/ 0 h 49"/>
                    <a:gd name="T4" fmla="*/ 45 w 49"/>
                    <a:gd name="T5" fmla="*/ 8 h 49"/>
                    <a:gd name="T6" fmla="*/ 49 w 49"/>
                    <a:gd name="T7" fmla="*/ 12 h 49"/>
                    <a:gd name="T8" fmla="*/ 49 w 49"/>
                    <a:gd name="T9" fmla="*/ 25 h 49"/>
                    <a:gd name="T10" fmla="*/ 49 w 49"/>
                    <a:gd name="T11" fmla="*/ 33 h 49"/>
                    <a:gd name="T12" fmla="*/ 45 w 49"/>
                    <a:gd name="T13" fmla="*/ 41 h 49"/>
                    <a:gd name="T14" fmla="*/ 37 w 49"/>
                    <a:gd name="T15" fmla="*/ 45 h 49"/>
                    <a:gd name="T16" fmla="*/ 24 w 49"/>
                    <a:gd name="T17" fmla="*/ 49 h 49"/>
                    <a:gd name="T18" fmla="*/ 16 w 49"/>
                    <a:gd name="T19" fmla="*/ 45 h 49"/>
                    <a:gd name="T20" fmla="*/ 8 w 49"/>
                    <a:gd name="T21" fmla="*/ 41 h 49"/>
                    <a:gd name="T22" fmla="*/ 4 w 49"/>
                    <a:gd name="T23" fmla="*/ 33 h 49"/>
                    <a:gd name="T24" fmla="*/ 0 w 49"/>
                    <a:gd name="T25" fmla="*/ 25 h 49"/>
                    <a:gd name="T26" fmla="*/ 4 w 49"/>
                    <a:gd name="T27" fmla="*/ 12 h 49"/>
                    <a:gd name="T28" fmla="*/ 8 w 49"/>
                    <a:gd name="T29" fmla="*/ 8 h 49"/>
                    <a:gd name="T30" fmla="*/ 16 w 49"/>
                    <a:gd name="T31" fmla="*/ 0 h 49"/>
                    <a:gd name="T32" fmla="*/ 24 w 49"/>
                    <a:gd name="T33" fmla="*/ 0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49" h="49">
                      <a:moveTo>
                        <a:pt x="24" y="0"/>
                      </a:moveTo>
                      <a:lnTo>
                        <a:pt x="37" y="0"/>
                      </a:lnTo>
                      <a:lnTo>
                        <a:pt x="45" y="8"/>
                      </a:lnTo>
                      <a:lnTo>
                        <a:pt x="49" y="12"/>
                      </a:lnTo>
                      <a:lnTo>
                        <a:pt x="49" y="25"/>
                      </a:lnTo>
                      <a:lnTo>
                        <a:pt x="49" y="33"/>
                      </a:lnTo>
                      <a:lnTo>
                        <a:pt x="45" y="41"/>
                      </a:lnTo>
                      <a:lnTo>
                        <a:pt x="37" y="45"/>
                      </a:lnTo>
                      <a:lnTo>
                        <a:pt x="24" y="49"/>
                      </a:lnTo>
                      <a:lnTo>
                        <a:pt x="16" y="45"/>
                      </a:lnTo>
                      <a:lnTo>
                        <a:pt x="8" y="41"/>
                      </a:lnTo>
                      <a:lnTo>
                        <a:pt x="4" y="33"/>
                      </a:lnTo>
                      <a:lnTo>
                        <a:pt x="0" y="25"/>
                      </a:lnTo>
                      <a:lnTo>
                        <a:pt x="4" y="12"/>
                      </a:lnTo>
                      <a:lnTo>
                        <a:pt x="8" y="8"/>
                      </a:lnTo>
                      <a:lnTo>
                        <a:pt x="16" y="0"/>
                      </a:lnTo>
                      <a:lnTo>
                        <a:pt x="24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endParaRPr>
                </a:p>
              </p:txBody>
            </p:sp>
            <p:sp>
              <p:nvSpPr>
                <p:cNvPr id="1033" name="Freeform 1822"/>
                <p:cNvSpPr>
                  <a:spLocks/>
                </p:cNvSpPr>
                <p:nvPr/>
              </p:nvSpPr>
              <p:spPr bwMode="auto">
                <a:xfrm>
                  <a:off x="4163" y="3160"/>
                  <a:ext cx="49" cy="49"/>
                </a:xfrm>
                <a:custGeom>
                  <a:avLst/>
                  <a:gdLst>
                    <a:gd name="T0" fmla="*/ 24 w 49"/>
                    <a:gd name="T1" fmla="*/ 0 h 49"/>
                    <a:gd name="T2" fmla="*/ 37 w 49"/>
                    <a:gd name="T3" fmla="*/ 0 h 49"/>
                    <a:gd name="T4" fmla="*/ 45 w 49"/>
                    <a:gd name="T5" fmla="*/ 8 h 49"/>
                    <a:gd name="T6" fmla="*/ 49 w 49"/>
                    <a:gd name="T7" fmla="*/ 12 h 49"/>
                    <a:gd name="T8" fmla="*/ 49 w 49"/>
                    <a:gd name="T9" fmla="*/ 25 h 49"/>
                    <a:gd name="T10" fmla="*/ 49 w 49"/>
                    <a:gd name="T11" fmla="*/ 33 h 49"/>
                    <a:gd name="T12" fmla="*/ 45 w 49"/>
                    <a:gd name="T13" fmla="*/ 41 h 49"/>
                    <a:gd name="T14" fmla="*/ 37 w 49"/>
                    <a:gd name="T15" fmla="*/ 45 h 49"/>
                    <a:gd name="T16" fmla="*/ 24 w 49"/>
                    <a:gd name="T17" fmla="*/ 49 h 49"/>
                    <a:gd name="T18" fmla="*/ 16 w 49"/>
                    <a:gd name="T19" fmla="*/ 45 h 49"/>
                    <a:gd name="T20" fmla="*/ 8 w 49"/>
                    <a:gd name="T21" fmla="*/ 41 h 49"/>
                    <a:gd name="T22" fmla="*/ 4 w 49"/>
                    <a:gd name="T23" fmla="*/ 33 h 49"/>
                    <a:gd name="T24" fmla="*/ 0 w 49"/>
                    <a:gd name="T25" fmla="*/ 25 h 49"/>
                    <a:gd name="T26" fmla="*/ 4 w 49"/>
                    <a:gd name="T27" fmla="*/ 12 h 49"/>
                    <a:gd name="T28" fmla="*/ 8 w 49"/>
                    <a:gd name="T29" fmla="*/ 8 h 49"/>
                    <a:gd name="T30" fmla="*/ 16 w 49"/>
                    <a:gd name="T31" fmla="*/ 0 h 49"/>
                    <a:gd name="T32" fmla="*/ 24 w 49"/>
                    <a:gd name="T33" fmla="*/ 0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49" h="49">
                      <a:moveTo>
                        <a:pt x="24" y="0"/>
                      </a:moveTo>
                      <a:lnTo>
                        <a:pt x="37" y="0"/>
                      </a:lnTo>
                      <a:lnTo>
                        <a:pt x="45" y="8"/>
                      </a:lnTo>
                      <a:lnTo>
                        <a:pt x="49" y="12"/>
                      </a:lnTo>
                      <a:lnTo>
                        <a:pt x="49" y="25"/>
                      </a:lnTo>
                      <a:lnTo>
                        <a:pt x="49" y="33"/>
                      </a:lnTo>
                      <a:lnTo>
                        <a:pt x="45" y="41"/>
                      </a:lnTo>
                      <a:lnTo>
                        <a:pt x="37" y="45"/>
                      </a:lnTo>
                      <a:lnTo>
                        <a:pt x="24" y="49"/>
                      </a:lnTo>
                      <a:lnTo>
                        <a:pt x="16" y="45"/>
                      </a:lnTo>
                      <a:lnTo>
                        <a:pt x="8" y="41"/>
                      </a:lnTo>
                      <a:lnTo>
                        <a:pt x="4" y="33"/>
                      </a:lnTo>
                      <a:lnTo>
                        <a:pt x="0" y="25"/>
                      </a:lnTo>
                      <a:lnTo>
                        <a:pt x="4" y="12"/>
                      </a:lnTo>
                      <a:lnTo>
                        <a:pt x="8" y="8"/>
                      </a:lnTo>
                      <a:lnTo>
                        <a:pt x="16" y="0"/>
                      </a:lnTo>
                      <a:lnTo>
                        <a:pt x="24" y="0"/>
                      </a:lnTo>
                    </a:path>
                  </a:pathLst>
                </a:custGeom>
                <a:noFill/>
                <a:ln w="12700">
                  <a:solidFill>
                    <a:srgbClr val="1F1A1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endParaRPr>
                </a:p>
              </p:txBody>
            </p:sp>
            <p:sp>
              <p:nvSpPr>
                <p:cNvPr id="1034" name="Line 1823"/>
                <p:cNvSpPr>
                  <a:spLocks noChangeShapeType="1"/>
                </p:cNvSpPr>
                <p:nvPr/>
              </p:nvSpPr>
              <p:spPr bwMode="auto">
                <a:xfrm>
                  <a:off x="3994" y="3135"/>
                  <a:ext cx="99" cy="1"/>
                </a:xfrm>
                <a:prstGeom prst="line">
                  <a:avLst/>
                </a:prstGeom>
                <a:noFill/>
                <a:ln w="1270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endParaRPr>
                </a:p>
              </p:txBody>
            </p:sp>
            <p:sp>
              <p:nvSpPr>
                <p:cNvPr id="1035" name="Freeform 1824"/>
                <p:cNvSpPr>
                  <a:spLocks/>
                </p:cNvSpPr>
                <p:nvPr/>
              </p:nvSpPr>
              <p:spPr bwMode="auto">
                <a:xfrm>
                  <a:off x="3895" y="2844"/>
                  <a:ext cx="99" cy="291"/>
                </a:xfrm>
                <a:custGeom>
                  <a:avLst/>
                  <a:gdLst>
                    <a:gd name="T0" fmla="*/ 99 w 99"/>
                    <a:gd name="T1" fmla="*/ 291 h 291"/>
                    <a:gd name="T2" fmla="*/ 99 w 99"/>
                    <a:gd name="T3" fmla="*/ 0 h 291"/>
                    <a:gd name="T4" fmla="*/ 0 w 99"/>
                    <a:gd name="T5" fmla="*/ 0 h 2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99" h="291">
                      <a:moveTo>
                        <a:pt x="99" y="291"/>
                      </a:moveTo>
                      <a:lnTo>
                        <a:pt x="99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>
                  <a:solidFill>
                    <a:srgbClr val="1F1A1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endParaRPr>
                </a:p>
              </p:txBody>
            </p:sp>
            <p:sp>
              <p:nvSpPr>
                <p:cNvPr id="1036" name="Freeform 1825"/>
                <p:cNvSpPr>
                  <a:spLocks/>
                </p:cNvSpPr>
                <p:nvPr/>
              </p:nvSpPr>
              <p:spPr bwMode="auto">
                <a:xfrm>
                  <a:off x="3895" y="3234"/>
                  <a:ext cx="99" cy="287"/>
                </a:xfrm>
                <a:custGeom>
                  <a:avLst/>
                  <a:gdLst>
                    <a:gd name="T0" fmla="*/ 99 w 99"/>
                    <a:gd name="T1" fmla="*/ 0 h 287"/>
                    <a:gd name="T2" fmla="*/ 99 w 99"/>
                    <a:gd name="T3" fmla="*/ 287 h 287"/>
                    <a:gd name="T4" fmla="*/ 0 w 99"/>
                    <a:gd name="T5" fmla="*/ 287 h 2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99" h="287">
                      <a:moveTo>
                        <a:pt x="99" y="0"/>
                      </a:moveTo>
                      <a:lnTo>
                        <a:pt x="99" y="287"/>
                      </a:lnTo>
                      <a:lnTo>
                        <a:pt x="0" y="287"/>
                      </a:lnTo>
                    </a:path>
                  </a:pathLst>
                </a:custGeom>
                <a:noFill/>
                <a:ln w="12700">
                  <a:solidFill>
                    <a:srgbClr val="1F1A1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endParaRPr>
                </a:p>
              </p:txBody>
            </p:sp>
            <p:sp>
              <p:nvSpPr>
                <p:cNvPr id="1037" name="Freeform 1826"/>
                <p:cNvSpPr>
                  <a:spLocks/>
                </p:cNvSpPr>
                <p:nvPr/>
              </p:nvSpPr>
              <p:spPr bwMode="auto">
                <a:xfrm>
                  <a:off x="4385" y="2988"/>
                  <a:ext cx="296" cy="394"/>
                </a:xfrm>
                <a:custGeom>
                  <a:avLst/>
                  <a:gdLst>
                    <a:gd name="T0" fmla="*/ 0 w 296"/>
                    <a:gd name="T1" fmla="*/ 390 h 394"/>
                    <a:gd name="T2" fmla="*/ 0 w 296"/>
                    <a:gd name="T3" fmla="*/ 197 h 394"/>
                    <a:gd name="T4" fmla="*/ 0 w 296"/>
                    <a:gd name="T5" fmla="*/ 0 h 394"/>
                    <a:gd name="T6" fmla="*/ 292 w 296"/>
                    <a:gd name="T7" fmla="*/ 193 h 394"/>
                    <a:gd name="T8" fmla="*/ 296 w 296"/>
                    <a:gd name="T9" fmla="*/ 197 h 394"/>
                    <a:gd name="T10" fmla="*/ 292 w 296"/>
                    <a:gd name="T11" fmla="*/ 201 h 394"/>
                    <a:gd name="T12" fmla="*/ 0 w 296"/>
                    <a:gd name="T13" fmla="*/ 394 h 394"/>
                    <a:gd name="T14" fmla="*/ 0 w 296"/>
                    <a:gd name="T15" fmla="*/ 390 h 3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96" h="394">
                      <a:moveTo>
                        <a:pt x="0" y="390"/>
                      </a:moveTo>
                      <a:lnTo>
                        <a:pt x="0" y="197"/>
                      </a:lnTo>
                      <a:lnTo>
                        <a:pt x="0" y="0"/>
                      </a:lnTo>
                      <a:lnTo>
                        <a:pt x="292" y="193"/>
                      </a:lnTo>
                      <a:lnTo>
                        <a:pt x="296" y="197"/>
                      </a:lnTo>
                      <a:lnTo>
                        <a:pt x="292" y="201"/>
                      </a:lnTo>
                      <a:lnTo>
                        <a:pt x="0" y="394"/>
                      </a:lnTo>
                      <a:lnTo>
                        <a:pt x="0" y="390"/>
                      </a:lnTo>
                      <a:close/>
                    </a:path>
                  </a:pathLst>
                </a:custGeom>
                <a:solidFill>
                  <a:srgbClr val="FFF97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endParaRPr>
                </a:p>
              </p:txBody>
            </p:sp>
            <p:sp>
              <p:nvSpPr>
                <p:cNvPr id="1038" name="Freeform 1827"/>
                <p:cNvSpPr>
                  <a:spLocks/>
                </p:cNvSpPr>
                <p:nvPr/>
              </p:nvSpPr>
              <p:spPr bwMode="auto">
                <a:xfrm>
                  <a:off x="4385" y="2988"/>
                  <a:ext cx="296" cy="394"/>
                </a:xfrm>
                <a:custGeom>
                  <a:avLst/>
                  <a:gdLst>
                    <a:gd name="T0" fmla="*/ 0 w 296"/>
                    <a:gd name="T1" fmla="*/ 390 h 394"/>
                    <a:gd name="T2" fmla="*/ 0 w 296"/>
                    <a:gd name="T3" fmla="*/ 197 h 394"/>
                    <a:gd name="T4" fmla="*/ 0 w 296"/>
                    <a:gd name="T5" fmla="*/ 197 h 394"/>
                    <a:gd name="T6" fmla="*/ 0 w 296"/>
                    <a:gd name="T7" fmla="*/ 0 h 394"/>
                    <a:gd name="T8" fmla="*/ 0 w 296"/>
                    <a:gd name="T9" fmla="*/ 0 h 394"/>
                    <a:gd name="T10" fmla="*/ 292 w 296"/>
                    <a:gd name="T11" fmla="*/ 193 h 394"/>
                    <a:gd name="T12" fmla="*/ 296 w 296"/>
                    <a:gd name="T13" fmla="*/ 197 h 394"/>
                    <a:gd name="T14" fmla="*/ 292 w 296"/>
                    <a:gd name="T15" fmla="*/ 201 h 394"/>
                    <a:gd name="T16" fmla="*/ 0 w 296"/>
                    <a:gd name="T17" fmla="*/ 394 h 394"/>
                    <a:gd name="T18" fmla="*/ 0 w 296"/>
                    <a:gd name="T19" fmla="*/ 390 h 3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96" h="394">
                      <a:moveTo>
                        <a:pt x="0" y="390"/>
                      </a:moveTo>
                      <a:lnTo>
                        <a:pt x="0" y="197"/>
                      </a:lnTo>
                      <a:lnTo>
                        <a:pt x="0" y="197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292" y="193"/>
                      </a:lnTo>
                      <a:lnTo>
                        <a:pt x="296" y="197"/>
                      </a:lnTo>
                      <a:lnTo>
                        <a:pt x="292" y="201"/>
                      </a:lnTo>
                      <a:lnTo>
                        <a:pt x="0" y="394"/>
                      </a:lnTo>
                      <a:lnTo>
                        <a:pt x="0" y="390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1F1A1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endParaRPr>
                </a:p>
              </p:txBody>
            </p:sp>
            <p:sp>
              <p:nvSpPr>
                <p:cNvPr id="1039" name="Freeform 1828"/>
                <p:cNvSpPr>
                  <a:spLocks/>
                </p:cNvSpPr>
                <p:nvPr/>
              </p:nvSpPr>
              <p:spPr bwMode="auto">
                <a:xfrm>
                  <a:off x="4673" y="3160"/>
                  <a:ext cx="50" cy="49"/>
                </a:xfrm>
                <a:custGeom>
                  <a:avLst/>
                  <a:gdLst>
                    <a:gd name="T0" fmla="*/ 25 w 50"/>
                    <a:gd name="T1" fmla="*/ 0 h 49"/>
                    <a:gd name="T2" fmla="*/ 37 w 50"/>
                    <a:gd name="T3" fmla="*/ 0 h 49"/>
                    <a:gd name="T4" fmla="*/ 45 w 50"/>
                    <a:gd name="T5" fmla="*/ 8 h 49"/>
                    <a:gd name="T6" fmla="*/ 50 w 50"/>
                    <a:gd name="T7" fmla="*/ 12 h 49"/>
                    <a:gd name="T8" fmla="*/ 50 w 50"/>
                    <a:gd name="T9" fmla="*/ 25 h 49"/>
                    <a:gd name="T10" fmla="*/ 50 w 50"/>
                    <a:gd name="T11" fmla="*/ 33 h 49"/>
                    <a:gd name="T12" fmla="*/ 45 w 50"/>
                    <a:gd name="T13" fmla="*/ 41 h 49"/>
                    <a:gd name="T14" fmla="*/ 37 w 50"/>
                    <a:gd name="T15" fmla="*/ 45 h 49"/>
                    <a:gd name="T16" fmla="*/ 25 w 50"/>
                    <a:gd name="T17" fmla="*/ 49 h 49"/>
                    <a:gd name="T18" fmla="*/ 17 w 50"/>
                    <a:gd name="T19" fmla="*/ 45 h 49"/>
                    <a:gd name="T20" fmla="*/ 8 w 50"/>
                    <a:gd name="T21" fmla="*/ 41 h 49"/>
                    <a:gd name="T22" fmla="*/ 4 w 50"/>
                    <a:gd name="T23" fmla="*/ 33 h 49"/>
                    <a:gd name="T24" fmla="*/ 0 w 50"/>
                    <a:gd name="T25" fmla="*/ 25 h 49"/>
                    <a:gd name="T26" fmla="*/ 4 w 50"/>
                    <a:gd name="T27" fmla="*/ 12 h 49"/>
                    <a:gd name="T28" fmla="*/ 8 w 50"/>
                    <a:gd name="T29" fmla="*/ 8 h 49"/>
                    <a:gd name="T30" fmla="*/ 17 w 50"/>
                    <a:gd name="T31" fmla="*/ 0 h 49"/>
                    <a:gd name="T32" fmla="*/ 25 w 50"/>
                    <a:gd name="T33" fmla="*/ 0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0" h="49">
                      <a:moveTo>
                        <a:pt x="25" y="0"/>
                      </a:moveTo>
                      <a:lnTo>
                        <a:pt x="37" y="0"/>
                      </a:lnTo>
                      <a:lnTo>
                        <a:pt x="45" y="8"/>
                      </a:lnTo>
                      <a:lnTo>
                        <a:pt x="50" y="12"/>
                      </a:lnTo>
                      <a:lnTo>
                        <a:pt x="50" y="25"/>
                      </a:lnTo>
                      <a:lnTo>
                        <a:pt x="50" y="33"/>
                      </a:lnTo>
                      <a:lnTo>
                        <a:pt x="45" y="41"/>
                      </a:lnTo>
                      <a:lnTo>
                        <a:pt x="37" y="45"/>
                      </a:lnTo>
                      <a:lnTo>
                        <a:pt x="25" y="49"/>
                      </a:lnTo>
                      <a:lnTo>
                        <a:pt x="17" y="45"/>
                      </a:lnTo>
                      <a:lnTo>
                        <a:pt x="8" y="41"/>
                      </a:lnTo>
                      <a:lnTo>
                        <a:pt x="4" y="33"/>
                      </a:lnTo>
                      <a:lnTo>
                        <a:pt x="0" y="25"/>
                      </a:lnTo>
                      <a:lnTo>
                        <a:pt x="4" y="12"/>
                      </a:lnTo>
                      <a:lnTo>
                        <a:pt x="8" y="8"/>
                      </a:lnTo>
                      <a:lnTo>
                        <a:pt x="17" y="0"/>
                      </a:lnTo>
                      <a:lnTo>
                        <a:pt x="25" y="0"/>
                      </a:lnTo>
                      <a:close/>
                    </a:path>
                  </a:pathLst>
                </a:custGeom>
                <a:solidFill>
                  <a:srgbClr val="FFF97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endParaRPr>
                </a:p>
              </p:txBody>
            </p:sp>
            <p:sp>
              <p:nvSpPr>
                <p:cNvPr id="1040" name="Freeform 1829"/>
                <p:cNvSpPr>
                  <a:spLocks/>
                </p:cNvSpPr>
                <p:nvPr/>
              </p:nvSpPr>
              <p:spPr bwMode="auto">
                <a:xfrm>
                  <a:off x="4673" y="3160"/>
                  <a:ext cx="50" cy="49"/>
                </a:xfrm>
                <a:custGeom>
                  <a:avLst/>
                  <a:gdLst>
                    <a:gd name="T0" fmla="*/ 25 w 50"/>
                    <a:gd name="T1" fmla="*/ 0 h 49"/>
                    <a:gd name="T2" fmla="*/ 37 w 50"/>
                    <a:gd name="T3" fmla="*/ 0 h 49"/>
                    <a:gd name="T4" fmla="*/ 45 w 50"/>
                    <a:gd name="T5" fmla="*/ 8 h 49"/>
                    <a:gd name="T6" fmla="*/ 50 w 50"/>
                    <a:gd name="T7" fmla="*/ 12 h 49"/>
                    <a:gd name="T8" fmla="*/ 50 w 50"/>
                    <a:gd name="T9" fmla="*/ 25 h 49"/>
                    <a:gd name="T10" fmla="*/ 50 w 50"/>
                    <a:gd name="T11" fmla="*/ 33 h 49"/>
                    <a:gd name="T12" fmla="*/ 45 w 50"/>
                    <a:gd name="T13" fmla="*/ 41 h 49"/>
                    <a:gd name="T14" fmla="*/ 37 w 50"/>
                    <a:gd name="T15" fmla="*/ 45 h 49"/>
                    <a:gd name="T16" fmla="*/ 25 w 50"/>
                    <a:gd name="T17" fmla="*/ 49 h 49"/>
                    <a:gd name="T18" fmla="*/ 17 w 50"/>
                    <a:gd name="T19" fmla="*/ 45 h 49"/>
                    <a:gd name="T20" fmla="*/ 8 w 50"/>
                    <a:gd name="T21" fmla="*/ 41 h 49"/>
                    <a:gd name="T22" fmla="*/ 4 w 50"/>
                    <a:gd name="T23" fmla="*/ 33 h 49"/>
                    <a:gd name="T24" fmla="*/ 0 w 50"/>
                    <a:gd name="T25" fmla="*/ 25 h 49"/>
                    <a:gd name="T26" fmla="*/ 4 w 50"/>
                    <a:gd name="T27" fmla="*/ 12 h 49"/>
                    <a:gd name="T28" fmla="*/ 8 w 50"/>
                    <a:gd name="T29" fmla="*/ 8 h 49"/>
                    <a:gd name="T30" fmla="*/ 17 w 50"/>
                    <a:gd name="T31" fmla="*/ 0 h 49"/>
                    <a:gd name="T32" fmla="*/ 25 w 50"/>
                    <a:gd name="T33" fmla="*/ 0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0" h="49">
                      <a:moveTo>
                        <a:pt x="25" y="0"/>
                      </a:moveTo>
                      <a:lnTo>
                        <a:pt x="37" y="0"/>
                      </a:lnTo>
                      <a:lnTo>
                        <a:pt x="45" y="8"/>
                      </a:lnTo>
                      <a:lnTo>
                        <a:pt x="50" y="12"/>
                      </a:lnTo>
                      <a:lnTo>
                        <a:pt x="50" y="25"/>
                      </a:lnTo>
                      <a:lnTo>
                        <a:pt x="50" y="33"/>
                      </a:lnTo>
                      <a:lnTo>
                        <a:pt x="45" y="41"/>
                      </a:lnTo>
                      <a:lnTo>
                        <a:pt x="37" y="45"/>
                      </a:lnTo>
                      <a:lnTo>
                        <a:pt x="25" y="49"/>
                      </a:lnTo>
                      <a:lnTo>
                        <a:pt x="17" y="45"/>
                      </a:lnTo>
                      <a:lnTo>
                        <a:pt x="8" y="41"/>
                      </a:lnTo>
                      <a:lnTo>
                        <a:pt x="4" y="33"/>
                      </a:lnTo>
                      <a:lnTo>
                        <a:pt x="0" y="25"/>
                      </a:lnTo>
                      <a:lnTo>
                        <a:pt x="4" y="12"/>
                      </a:lnTo>
                      <a:lnTo>
                        <a:pt x="8" y="8"/>
                      </a:lnTo>
                      <a:lnTo>
                        <a:pt x="17" y="0"/>
                      </a:lnTo>
                      <a:lnTo>
                        <a:pt x="25" y="0"/>
                      </a:lnTo>
                    </a:path>
                  </a:pathLst>
                </a:custGeom>
                <a:noFill/>
                <a:ln w="12700">
                  <a:solidFill>
                    <a:srgbClr val="1F1A1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endParaRPr>
                </a:p>
              </p:txBody>
            </p:sp>
            <p:sp>
              <p:nvSpPr>
                <p:cNvPr id="1041" name="Line 1830"/>
                <p:cNvSpPr>
                  <a:spLocks noChangeShapeType="1"/>
                </p:cNvSpPr>
                <p:nvPr/>
              </p:nvSpPr>
              <p:spPr bwMode="auto">
                <a:xfrm flipH="1">
                  <a:off x="4286" y="3185"/>
                  <a:ext cx="99" cy="1"/>
                </a:xfrm>
                <a:prstGeom prst="line">
                  <a:avLst/>
                </a:prstGeom>
                <a:noFill/>
                <a:ln w="1270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endParaRPr>
                </a:p>
              </p:txBody>
            </p:sp>
            <p:sp>
              <p:nvSpPr>
                <p:cNvPr id="1042" name="Line 1831"/>
                <p:cNvSpPr>
                  <a:spLocks noChangeShapeType="1"/>
                </p:cNvSpPr>
                <p:nvPr/>
              </p:nvSpPr>
              <p:spPr bwMode="auto">
                <a:xfrm>
                  <a:off x="4723" y="3185"/>
                  <a:ext cx="98" cy="1"/>
                </a:xfrm>
                <a:prstGeom prst="line">
                  <a:avLst/>
                </a:prstGeom>
                <a:noFill/>
                <a:ln w="1270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endParaRPr>
                </a:p>
              </p:txBody>
            </p:sp>
            <p:sp>
              <p:nvSpPr>
                <p:cNvPr id="1043" name="Rectangle 1832"/>
                <p:cNvSpPr>
                  <a:spLocks noChangeArrowheads="1"/>
                </p:cNvSpPr>
                <p:nvPr/>
              </p:nvSpPr>
              <p:spPr bwMode="auto">
                <a:xfrm>
                  <a:off x="4364" y="2700"/>
                  <a:ext cx="37" cy="193"/>
                </a:xfrm>
                <a:prstGeom prst="rect">
                  <a:avLst/>
                </a:prstGeom>
                <a:solidFill>
                  <a:srgbClr val="1F1A1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endParaRPr>
                </a:p>
              </p:txBody>
            </p:sp>
            <p:sp>
              <p:nvSpPr>
                <p:cNvPr id="1044" name="Rectangle 1833"/>
                <p:cNvSpPr>
                  <a:spLocks noChangeArrowheads="1"/>
                </p:cNvSpPr>
                <p:nvPr/>
              </p:nvSpPr>
              <p:spPr bwMode="auto">
                <a:xfrm>
                  <a:off x="4414" y="2700"/>
                  <a:ext cx="37" cy="193"/>
                </a:xfrm>
                <a:prstGeom prst="rect">
                  <a:avLst/>
                </a:prstGeom>
                <a:solidFill>
                  <a:srgbClr val="1F1A1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endParaRPr>
                </a:p>
              </p:txBody>
            </p:sp>
            <p:sp>
              <p:nvSpPr>
                <p:cNvPr id="1045" name="Line 1834"/>
                <p:cNvSpPr>
                  <a:spLocks noChangeShapeType="1"/>
                </p:cNvSpPr>
                <p:nvPr/>
              </p:nvSpPr>
              <p:spPr bwMode="auto">
                <a:xfrm>
                  <a:off x="4430" y="2795"/>
                  <a:ext cx="99" cy="1"/>
                </a:xfrm>
                <a:prstGeom prst="line">
                  <a:avLst/>
                </a:prstGeom>
                <a:noFill/>
                <a:ln w="1270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endParaRPr>
                </a:p>
              </p:txBody>
            </p:sp>
            <p:sp>
              <p:nvSpPr>
                <p:cNvPr id="1046" name="Line 1835"/>
                <p:cNvSpPr>
                  <a:spLocks noChangeShapeType="1"/>
                </p:cNvSpPr>
                <p:nvPr/>
              </p:nvSpPr>
              <p:spPr bwMode="auto">
                <a:xfrm>
                  <a:off x="4286" y="2795"/>
                  <a:ext cx="99" cy="1"/>
                </a:xfrm>
                <a:prstGeom prst="line">
                  <a:avLst/>
                </a:prstGeom>
                <a:noFill/>
                <a:ln w="1270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endParaRPr>
                </a:p>
              </p:txBody>
            </p:sp>
            <p:sp>
              <p:nvSpPr>
                <p:cNvPr id="1047" name="Line 1836"/>
                <p:cNvSpPr>
                  <a:spLocks noChangeShapeType="1"/>
                </p:cNvSpPr>
                <p:nvPr/>
              </p:nvSpPr>
              <p:spPr bwMode="auto">
                <a:xfrm>
                  <a:off x="4529" y="2602"/>
                  <a:ext cx="99" cy="1"/>
                </a:xfrm>
                <a:prstGeom prst="line">
                  <a:avLst/>
                </a:prstGeom>
                <a:noFill/>
                <a:ln w="1270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endParaRPr>
                </a:p>
              </p:txBody>
            </p:sp>
            <p:sp>
              <p:nvSpPr>
                <p:cNvPr id="1048" name="Freeform 1837"/>
                <p:cNvSpPr>
                  <a:spLocks/>
                </p:cNvSpPr>
                <p:nvPr/>
              </p:nvSpPr>
              <p:spPr bwMode="auto">
                <a:xfrm>
                  <a:off x="4628" y="2553"/>
                  <a:ext cx="193" cy="49"/>
                </a:xfrm>
                <a:custGeom>
                  <a:avLst/>
                  <a:gdLst>
                    <a:gd name="T0" fmla="*/ 0 w 193"/>
                    <a:gd name="T1" fmla="*/ 0 h 49"/>
                    <a:gd name="T2" fmla="*/ 95 w 193"/>
                    <a:gd name="T3" fmla="*/ 49 h 49"/>
                    <a:gd name="T4" fmla="*/ 193 w 193"/>
                    <a:gd name="T5" fmla="*/ 49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93" h="49">
                      <a:moveTo>
                        <a:pt x="0" y="0"/>
                      </a:moveTo>
                      <a:lnTo>
                        <a:pt x="95" y="49"/>
                      </a:lnTo>
                      <a:lnTo>
                        <a:pt x="193" y="49"/>
                      </a:lnTo>
                    </a:path>
                  </a:pathLst>
                </a:custGeom>
                <a:noFill/>
                <a:ln w="12700">
                  <a:solidFill>
                    <a:srgbClr val="1F1A1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endParaRPr>
                </a:p>
              </p:txBody>
            </p:sp>
            <p:sp>
              <p:nvSpPr>
                <p:cNvPr id="1049" name="Freeform 1838"/>
                <p:cNvSpPr>
                  <a:spLocks/>
                </p:cNvSpPr>
                <p:nvPr/>
              </p:nvSpPr>
              <p:spPr bwMode="auto">
                <a:xfrm>
                  <a:off x="4698" y="2577"/>
                  <a:ext cx="49" cy="49"/>
                </a:xfrm>
                <a:custGeom>
                  <a:avLst/>
                  <a:gdLst>
                    <a:gd name="T0" fmla="*/ 25 w 49"/>
                    <a:gd name="T1" fmla="*/ 0 h 49"/>
                    <a:gd name="T2" fmla="*/ 37 w 49"/>
                    <a:gd name="T3" fmla="*/ 0 h 49"/>
                    <a:gd name="T4" fmla="*/ 41 w 49"/>
                    <a:gd name="T5" fmla="*/ 8 h 49"/>
                    <a:gd name="T6" fmla="*/ 49 w 49"/>
                    <a:gd name="T7" fmla="*/ 17 h 49"/>
                    <a:gd name="T8" fmla="*/ 49 w 49"/>
                    <a:gd name="T9" fmla="*/ 25 h 49"/>
                    <a:gd name="T10" fmla="*/ 49 w 49"/>
                    <a:gd name="T11" fmla="*/ 33 h 49"/>
                    <a:gd name="T12" fmla="*/ 41 w 49"/>
                    <a:gd name="T13" fmla="*/ 41 h 49"/>
                    <a:gd name="T14" fmla="*/ 37 w 49"/>
                    <a:gd name="T15" fmla="*/ 45 h 49"/>
                    <a:gd name="T16" fmla="*/ 25 w 49"/>
                    <a:gd name="T17" fmla="*/ 49 h 49"/>
                    <a:gd name="T18" fmla="*/ 16 w 49"/>
                    <a:gd name="T19" fmla="*/ 45 h 49"/>
                    <a:gd name="T20" fmla="*/ 8 w 49"/>
                    <a:gd name="T21" fmla="*/ 41 h 49"/>
                    <a:gd name="T22" fmla="*/ 4 w 49"/>
                    <a:gd name="T23" fmla="*/ 33 h 49"/>
                    <a:gd name="T24" fmla="*/ 0 w 49"/>
                    <a:gd name="T25" fmla="*/ 25 h 49"/>
                    <a:gd name="T26" fmla="*/ 4 w 49"/>
                    <a:gd name="T27" fmla="*/ 17 h 49"/>
                    <a:gd name="T28" fmla="*/ 8 w 49"/>
                    <a:gd name="T29" fmla="*/ 8 h 49"/>
                    <a:gd name="T30" fmla="*/ 16 w 49"/>
                    <a:gd name="T31" fmla="*/ 0 h 49"/>
                    <a:gd name="T32" fmla="*/ 25 w 49"/>
                    <a:gd name="T33" fmla="*/ 0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49" h="49">
                      <a:moveTo>
                        <a:pt x="25" y="0"/>
                      </a:moveTo>
                      <a:lnTo>
                        <a:pt x="37" y="0"/>
                      </a:lnTo>
                      <a:lnTo>
                        <a:pt x="41" y="8"/>
                      </a:lnTo>
                      <a:lnTo>
                        <a:pt x="49" y="17"/>
                      </a:lnTo>
                      <a:lnTo>
                        <a:pt x="49" y="25"/>
                      </a:lnTo>
                      <a:lnTo>
                        <a:pt x="49" y="33"/>
                      </a:lnTo>
                      <a:lnTo>
                        <a:pt x="41" y="41"/>
                      </a:lnTo>
                      <a:lnTo>
                        <a:pt x="37" y="45"/>
                      </a:lnTo>
                      <a:lnTo>
                        <a:pt x="25" y="49"/>
                      </a:lnTo>
                      <a:lnTo>
                        <a:pt x="16" y="45"/>
                      </a:lnTo>
                      <a:lnTo>
                        <a:pt x="8" y="41"/>
                      </a:lnTo>
                      <a:lnTo>
                        <a:pt x="4" y="33"/>
                      </a:lnTo>
                      <a:lnTo>
                        <a:pt x="0" y="25"/>
                      </a:lnTo>
                      <a:lnTo>
                        <a:pt x="4" y="17"/>
                      </a:lnTo>
                      <a:lnTo>
                        <a:pt x="8" y="8"/>
                      </a:lnTo>
                      <a:lnTo>
                        <a:pt x="16" y="0"/>
                      </a:lnTo>
                      <a:lnTo>
                        <a:pt x="25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endParaRPr>
                </a:p>
              </p:txBody>
            </p:sp>
            <p:sp>
              <p:nvSpPr>
                <p:cNvPr id="1050" name="Freeform 1839"/>
                <p:cNvSpPr>
                  <a:spLocks/>
                </p:cNvSpPr>
                <p:nvPr/>
              </p:nvSpPr>
              <p:spPr bwMode="auto">
                <a:xfrm>
                  <a:off x="4698" y="2577"/>
                  <a:ext cx="49" cy="49"/>
                </a:xfrm>
                <a:custGeom>
                  <a:avLst/>
                  <a:gdLst>
                    <a:gd name="T0" fmla="*/ 25 w 49"/>
                    <a:gd name="T1" fmla="*/ 0 h 49"/>
                    <a:gd name="T2" fmla="*/ 37 w 49"/>
                    <a:gd name="T3" fmla="*/ 0 h 49"/>
                    <a:gd name="T4" fmla="*/ 41 w 49"/>
                    <a:gd name="T5" fmla="*/ 8 h 49"/>
                    <a:gd name="T6" fmla="*/ 49 w 49"/>
                    <a:gd name="T7" fmla="*/ 17 h 49"/>
                    <a:gd name="T8" fmla="*/ 49 w 49"/>
                    <a:gd name="T9" fmla="*/ 25 h 49"/>
                    <a:gd name="T10" fmla="*/ 49 w 49"/>
                    <a:gd name="T11" fmla="*/ 33 h 49"/>
                    <a:gd name="T12" fmla="*/ 41 w 49"/>
                    <a:gd name="T13" fmla="*/ 41 h 49"/>
                    <a:gd name="T14" fmla="*/ 37 w 49"/>
                    <a:gd name="T15" fmla="*/ 45 h 49"/>
                    <a:gd name="T16" fmla="*/ 25 w 49"/>
                    <a:gd name="T17" fmla="*/ 49 h 49"/>
                    <a:gd name="T18" fmla="*/ 16 w 49"/>
                    <a:gd name="T19" fmla="*/ 45 h 49"/>
                    <a:gd name="T20" fmla="*/ 8 w 49"/>
                    <a:gd name="T21" fmla="*/ 41 h 49"/>
                    <a:gd name="T22" fmla="*/ 4 w 49"/>
                    <a:gd name="T23" fmla="*/ 33 h 49"/>
                    <a:gd name="T24" fmla="*/ 0 w 49"/>
                    <a:gd name="T25" fmla="*/ 25 h 49"/>
                    <a:gd name="T26" fmla="*/ 4 w 49"/>
                    <a:gd name="T27" fmla="*/ 17 h 49"/>
                    <a:gd name="T28" fmla="*/ 8 w 49"/>
                    <a:gd name="T29" fmla="*/ 8 h 49"/>
                    <a:gd name="T30" fmla="*/ 16 w 49"/>
                    <a:gd name="T31" fmla="*/ 0 h 49"/>
                    <a:gd name="T32" fmla="*/ 25 w 49"/>
                    <a:gd name="T33" fmla="*/ 0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49" h="49">
                      <a:moveTo>
                        <a:pt x="25" y="0"/>
                      </a:moveTo>
                      <a:lnTo>
                        <a:pt x="37" y="0"/>
                      </a:lnTo>
                      <a:lnTo>
                        <a:pt x="41" y="8"/>
                      </a:lnTo>
                      <a:lnTo>
                        <a:pt x="49" y="17"/>
                      </a:lnTo>
                      <a:lnTo>
                        <a:pt x="49" y="25"/>
                      </a:lnTo>
                      <a:lnTo>
                        <a:pt x="49" y="33"/>
                      </a:lnTo>
                      <a:lnTo>
                        <a:pt x="41" y="41"/>
                      </a:lnTo>
                      <a:lnTo>
                        <a:pt x="37" y="45"/>
                      </a:lnTo>
                      <a:lnTo>
                        <a:pt x="25" y="49"/>
                      </a:lnTo>
                      <a:lnTo>
                        <a:pt x="16" y="45"/>
                      </a:lnTo>
                      <a:lnTo>
                        <a:pt x="8" y="41"/>
                      </a:lnTo>
                      <a:lnTo>
                        <a:pt x="4" y="33"/>
                      </a:lnTo>
                      <a:lnTo>
                        <a:pt x="0" y="25"/>
                      </a:lnTo>
                      <a:lnTo>
                        <a:pt x="4" y="17"/>
                      </a:lnTo>
                      <a:lnTo>
                        <a:pt x="8" y="8"/>
                      </a:lnTo>
                      <a:lnTo>
                        <a:pt x="16" y="0"/>
                      </a:lnTo>
                      <a:lnTo>
                        <a:pt x="25" y="0"/>
                      </a:lnTo>
                    </a:path>
                  </a:pathLst>
                </a:custGeom>
                <a:noFill/>
                <a:ln w="12700">
                  <a:solidFill>
                    <a:srgbClr val="1F1A1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endParaRPr>
                </a:p>
              </p:txBody>
            </p:sp>
            <p:sp>
              <p:nvSpPr>
                <p:cNvPr id="1051" name="Freeform 1840"/>
                <p:cNvSpPr>
                  <a:spLocks/>
                </p:cNvSpPr>
                <p:nvPr/>
              </p:nvSpPr>
              <p:spPr bwMode="auto">
                <a:xfrm>
                  <a:off x="4261" y="3160"/>
                  <a:ext cx="50" cy="49"/>
                </a:xfrm>
                <a:custGeom>
                  <a:avLst/>
                  <a:gdLst>
                    <a:gd name="T0" fmla="*/ 25 w 50"/>
                    <a:gd name="T1" fmla="*/ 0 h 49"/>
                    <a:gd name="T2" fmla="*/ 33 w 50"/>
                    <a:gd name="T3" fmla="*/ 0 h 49"/>
                    <a:gd name="T4" fmla="*/ 42 w 50"/>
                    <a:gd name="T5" fmla="*/ 8 h 49"/>
                    <a:gd name="T6" fmla="*/ 46 w 50"/>
                    <a:gd name="T7" fmla="*/ 12 h 49"/>
                    <a:gd name="T8" fmla="*/ 50 w 50"/>
                    <a:gd name="T9" fmla="*/ 25 h 49"/>
                    <a:gd name="T10" fmla="*/ 46 w 50"/>
                    <a:gd name="T11" fmla="*/ 33 h 49"/>
                    <a:gd name="T12" fmla="*/ 42 w 50"/>
                    <a:gd name="T13" fmla="*/ 41 h 49"/>
                    <a:gd name="T14" fmla="*/ 33 w 50"/>
                    <a:gd name="T15" fmla="*/ 45 h 49"/>
                    <a:gd name="T16" fmla="*/ 25 w 50"/>
                    <a:gd name="T17" fmla="*/ 49 h 49"/>
                    <a:gd name="T18" fmla="*/ 17 w 50"/>
                    <a:gd name="T19" fmla="*/ 45 h 49"/>
                    <a:gd name="T20" fmla="*/ 9 w 50"/>
                    <a:gd name="T21" fmla="*/ 41 h 49"/>
                    <a:gd name="T22" fmla="*/ 4 w 50"/>
                    <a:gd name="T23" fmla="*/ 33 h 49"/>
                    <a:gd name="T24" fmla="*/ 0 w 50"/>
                    <a:gd name="T25" fmla="*/ 25 h 49"/>
                    <a:gd name="T26" fmla="*/ 4 w 50"/>
                    <a:gd name="T27" fmla="*/ 12 h 49"/>
                    <a:gd name="T28" fmla="*/ 9 w 50"/>
                    <a:gd name="T29" fmla="*/ 8 h 49"/>
                    <a:gd name="T30" fmla="*/ 17 w 50"/>
                    <a:gd name="T31" fmla="*/ 0 h 49"/>
                    <a:gd name="T32" fmla="*/ 25 w 50"/>
                    <a:gd name="T33" fmla="*/ 0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0" h="49">
                      <a:moveTo>
                        <a:pt x="25" y="0"/>
                      </a:moveTo>
                      <a:lnTo>
                        <a:pt x="33" y="0"/>
                      </a:lnTo>
                      <a:lnTo>
                        <a:pt x="42" y="8"/>
                      </a:lnTo>
                      <a:lnTo>
                        <a:pt x="46" y="12"/>
                      </a:lnTo>
                      <a:lnTo>
                        <a:pt x="50" y="25"/>
                      </a:lnTo>
                      <a:lnTo>
                        <a:pt x="46" y="33"/>
                      </a:lnTo>
                      <a:lnTo>
                        <a:pt x="42" y="41"/>
                      </a:lnTo>
                      <a:lnTo>
                        <a:pt x="33" y="45"/>
                      </a:lnTo>
                      <a:lnTo>
                        <a:pt x="25" y="49"/>
                      </a:lnTo>
                      <a:lnTo>
                        <a:pt x="17" y="45"/>
                      </a:lnTo>
                      <a:lnTo>
                        <a:pt x="9" y="41"/>
                      </a:lnTo>
                      <a:lnTo>
                        <a:pt x="4" y="33"/>
                      </a:lnTo>
                      <a:lnTo>
                        <a:pt x="0" y="25"/>
                      </a:lnTo>
                      <a:lnTo>
                        <a:pt x="4" y="12"/>
                      </a:lnTo>
                      <a:lnTo>
                        <a:pt x="9" y="8"/>
                      </a:lnTo>
                      <a:lnTo>
                        <a:pt x="17" y="0"/>
                      </a:lnTo>
                      <a:lnTo>
                        <a:pt x="25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endParaRPr>
                </a:p>
              </p:txBody>
            </p:sp>
            <p:sp>
              <p:nvSpPr>
                <p:cNvPr id="1052" name="Freeform 1841"/>
                <p:cNvSpPr>
                  <a:spLocks/>
                </p:cNvSpPr>
                <p:nvPr/>
              </p:nvSpPr>
              <p:spPr bwMode="auto">
                <a:xfrm>
                  <a:off x="4261" y="3160"/>
                  <a:ext cx="50" cy="49"/>
                </a:xfrm>
                <a:custGeom>
                  <a:avLst/>
                  <a:gdLst>
                    <a:gd name="T0" fmla="*/ 25 w 50"/>
                    <a:gd name="T1" fmla="*/ 0 h 49"/>
                    <a:gd name="T2" fmla="*/ 33 w 50"/>
                    <a:gd name="T3" fmla="*/ 0 h 49"/>
                    <a:gd name="T4" fmla="*/ 42 w 50"/>
                    <a:gd name="T5" fmla="*/ 8 h 49"/>
                    <a:gd name="T6" fmla="*/ 46 w 50"/>
                    <a:gd name="T7" fmla="*/ 12 h 49"/>
                    <a:gd name="T8" fmla="*/ 50 w 50"/>
                    <a:gd name="T9" fmla="*/ 25 h 49"/>
                    <a:gd name="T10" fmla="*/ 46 w 50"/>
                    <a:gd name="T11" fmla="*/ 33 h 49"/>
                    <a:gd name="T12" fmla="*/ 42 w 50"/>
                    <a:gd name="T13" fmla="*/ 41 h 49"/>
                    <a:gd name="T14" fmla="*/ 33 w 50"/>
                    <a:gd name="T15" fmla="*/ 45 h 49"/>
                    <a:gd name="T16" fmla="*/ 25 w 50"/>
                    <a:gd name="T17" fmla="*/ 49 h 49"/>
                    <a:gd name="T18" fmla="*/ 17 w 50"/>
                    <a:gd name="T19" fmla="*/ 45 h 49"/>
                    <a:gd name="T20" fmla="*/ 9 w 50"/>
                    <a:gd name="T21" fmla="*/ 41 h 49"/>
                    <a:gd name="T22" fmla="*/ 4 w 50"/>
                    <a:gd name="T23" fmla="*/ 33 h 49"/>
                    <a:gd name="T24" fmla="*/ 0 w 50"/>
                    <a:gd name="T25" fmla="*/ 25 h 49"/>
                    <a:gd name="T26" fmla="*/ 4 w 50"/>
                    <a:gd name="T27" fmla="*/ 12 h 49"/>
                    <a:gd name="T28" fmla="*/ 9 w 50"/>
                    <a:gd name="T29" fmla="*/ 8 h 49"/>
                    <a:gd name="T30" fmla="*/ 17 w 50"/>
                    <a:gd name="T31" fmla="*/ 0 h 49"/>
                    <a:gd name="T32" fmla="*/ 25 w 50"/>
                    <a:gd name="T33" fmla="*/ 0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0" h="49">
                      <a:moveTo>
                        <a:pt x="25" y="0"/>
                      </a:moveTo>
                      <a:lnTo>
                        <a:pt x="33" y="0"/>
                      </a:lnTo>
                      <a:lnTo>
                        <a:pt x="42" y="8"/>
                      </a:lnTo>
                      <a:lnTo>
                        <a:pt x="46" y="12"/>
                      </a:lnTo>
                      <a:lnTo>
                        <a:pt x="50" y="25"/>
                      </a:lnTo>
                      <a:lnTo>
                        <a:pt x="46" y="33"/>
                      </a:lnTo>
                      <a:lnTo>
                        <a:pt x="42" y="41"/>
                      </a:lnTo>
                      <a:lnTo>
                        <a:pt x="33" y="45"/>
                      </a:lnTo>
                      <a:lnTo>
                        <a:pt x="25" y="49"/>
                      </a:lnTo>
                      <a:lnTo>
                        <a:pt x="17" y="45"/>
                      </a:lnTo>
                      <a:lnTo>
                        <a:pt x="9" y="41"/>
                      </a:lnTo>
                      <a:lnTo>
                        <a:pt x="4" y="33"/>
                      </a:lnTo>
                      <a:lnTo>
                        <a:pt x="0" y="25"/>
                      </a:lnTo>
                      <a:lnTo>
                        <a:pt x="4" y="12"/>
                      </a:lnTo>
                      <a:lnTo>
                        <a:pt x="9" y="8"/>
                      </a:lnTo>
                      <a:lnTo>
                        <a:pt x="17" y="0"/>
                      </a:lnTo>
                      <a:lnTo>
                        <a:pt x="25" y="0"/>
                      </a:lnTo>
                    </a:path>
                  </a:pathLst>
                </a:custGeom>
                <a:noFill/>
                <a:ln w="12700">
                  <a:solidFill>
                    <a:srgbClr val="1F1A1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endParaRPr>
                </a:p>
              </p:txBody>
            </p:sp>
            <p:sp>
              <p:nvSpPr>
                <p:cNvPr id="1053" name="Freeform 1842"/>
                <p:cNvSpPr>
                  <a:spLocks/>
                </p:cNvSpPr>
                <p:nvPr/>
              </p:nvSpPr>
              <p:spPr bwMode="auto">
                <a:xfrm>
                  <a:off x="4286" y="2602"/>
                  <a:ext cx="243" cy="583"/>
                </a:xfrm>
                <a:custGeom>
                  <a:avLst/>
                  <a:gdLst>
                    <a:gd name="T0" fmla="*/ 243 w 243"/>
                    <a:gd name="T1" fmla="*/ 0 h 583"/>
                    <a:gd name="T2" fmla="*/ 0 w 243"/>
                    <a:gd name="T3" fmla="*/ 0 h 583"/>
                    <a:gd name="T4" fmla="*/ 0 w 243"/>
                    <a:gd name="T5" fmla="*/ 583 h 5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43" h="583">
                      <a:moveTo>
                        <a:pt x="243" y="0"/>
                      </a:moveTo>
                      <a:lnTo>
                        <a:pt x="0" y="0"/>
                      </a:lnTo>
                      <a:lnTo>
                        <a:pt x="0" y="583"/>
                      </a:lnTo>
                    </a:path>
                  </a:pathLst>
                </a:custGeom>
                <a:noFill/>
                <a:ln w="12700">
                  <a:solidFill>
                    <a:srgbClr val="1F1A1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endParaRPr>
                </a:p>
              </p:txBody>
            </p:sp>
            <p:sp>
              <p:nvSpPr>
                <p:cNvPr id="1054" name="Line 1843"/>
                <p:cNvSpPr>
                  <a:spLocks noChangeShapeType="1"/>
                </p:cNvSpPr>
                <p:nvPr/>
              </p:nvSpPr>
              <p:spPr bwMode="auto">
                <a:xfrm flipV="1">
                  <a:off x="4821" y="2602"/>
                  <a:ext cx="1" cy="583"/>
                </a:xfrm>
                <a:prstGeom prst="line">
                  <a:avLst/>
                </a:prstGeom>
                <a:noFill/>
                <a:ln w="1270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endParaRPr>
                </a:p>
              </p:txBody>
            </p:sp>
            <p:sp>
              <p:nvSpPr>
                <p:cNvPr id="1055" name="Freeform 1844"/>
                <p:cNvSpPr>
                  <a:spLocks/>
                </p:cNvSpPr>
                <p:nvPr/>
              </p:nvSpPr>
              <p:spPr bwMode="auto">
                <a:xfrm>
                  <a:off x="4797" y="3160"/>
                  <a:ext cx="49" cy="49"/>
                </a:xfrm>
                <a:custGeom>
                  <a:avLst/>
                  <a:gdLst>
                    <a:gd name="T0" fmla="*/ 24 w 49"/>
                    <a:gd name="T1" fmla="*/ 0 h 49"/>
                    <a:gd name="T2" fmla="*/ 33 w 49"/>
                    <a:gd name="T3" fmla="*/ 0 h 49"/>
                    <a:gd name="T4" fmla="*/ 41 w 49"/>
                    <a:gd name="T5" fmla="*/ 8 h 49"/>
                    <a:gd name="T6" fmla="*/ 45 w 49"/>
                    <a:gd name="T7" fmla="*/ 12 h 49"/>
                    <a:gd name="T8" fmla="*/ 49 w 49"/>
                    <a:gd name="T9" fmla="*/ 25 h 49"/>
                    <a:gd name="T10" fmla="*/ 45 w 49"/>
                    <a:gd name="T11" fmla="*/ 33 h 49"/>
                    <a:gd name="T12" fmla="*/ 41 w 49"/>
                    <a:gd name="T13" fmla="*/ 41 h 49"/>
                    <a:gd name="T14" fmla="*/ 33 w 49"/>
                    <a:gd name="T15" fmla="*/ 45 h 49"/>
                    <a:gd name="T16" fmla="*/ 24 w 49"/>
                    <a:gd name="T17" fmla="*/ 49 h 49"/>
                    <a:gd name="T18" fmla="*/ 16 w 49"/>
                    <a:gd name="T19" fmla="*/ 45 h 49"/>
                    <a:gd name="T20" fmla="*/ 8 w 49"/>
                    <a:gd name="T21" fmla="*/ 41 h 49"/>
                    <a:gd name="T22" fmla="*/ 0 w 49"/>
                    <a:gd name="T23" fmla="*/ 33 h 49"/>
                    <a:gd name="T24" fmla="*/ 0 w 49"/>
                    <a:gd name="T25" fmla="*/ 25 h 49"/>
                    <a:gd name="T26" fmla="*/ 0 w 49"/>
                    <a:gd name="T27" fmla="*/ 12 h 49"/>
                    <a:gd name="T28" fmla="*/ 8 w 49"/>
                    <a:gd name="T29" fmla="*/ 8 h 49"/>
                    <a:gd name="T30" fmla="*/ 16 w 49"/>
                    <a:gd name="T31" fmla="*/ 0 h 49"/>
                    <a:gd name="T32" fmla="*/ 24 w 49"/>
                    <a:gd name="T33" fmla="*/ 0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49" h="49">
                      <a:moveTo>
                        <a:pt x="24" y="0"/>
                      </a:moveTo>
                      <a:lnTo>
                        <a:pt x="33" y="0"/>
                      </a:lnTo>
                      <a:lnTo>
                        <a:pt x="41" y="8"/>
                      </a:lnTo>
                      <a:lnTo>
                        <a:pt x="45" y="12"/>
                      </a:lnTo>
                      <a:lnTo>
                        <a:pt x="49" y="25"/>
                      </a:lnTo>
                      <a:lnTo>
                        <a:pt x="45" y="33"/>
                      </a:lnTo>
                      <a:lnTo>
                        <a:pt x="41" y="41"/>
                      </a:lnTo>
                      <a:lnTo>
                        <a:pt x="33" y="45"/>
                      </a:lnTo>
                      <a:lnTo>
                        <a:pt x="24" y="49"/>
                      </a:lnTo>
                      <a:lnTo>
                        <a:pt x="16" y="45"/>
                      </a:lnTo>
                      <a:lnTo>
                        <a:pt x="8" y="41"/>
                      </a:lnTo>
                      <a:lnTo>
                        <a:pt x="0" y="33"/>
                      </a:lnTo>
                      <a:lnTo>
                        <a:pt x="0" y="25"/>
                      </a:lnTo>
                      <a:lnTo>
                        <a:pt x="0" y="12"/>
                      </a:lnTo>
                      <a:lnTo>
                        <a:pt x="8" y="8"/>
                      </a:lnTo>
                      <a:lnTo>
                        <a:pt x="16" y="0"/>
                      </a:lnTo>
                      <a:lnTo>
                        <a:pt x="24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endParaRPr>
                </a:p>
              </p:txBody>
            </p:sp>
            <p:sp>
              <p:nvSpPr>
                <p:cNvPr id="1056" name="Freeform 1845"/>
                <p:cNvSpPr>
                  <a:spLocks/>
                </p:cNvSpPr>
                <p:nvPr/>
              </p:nvSpPr>
              <p:spPr bwMode="auto">
                <a:xfrm>
                  <a:off x="4797" y="3160"/>
                  <a:ext cx="49" cy="49"/>
                </a:xfrm>
                <a:custGeom>
                  <a:avLst/>
                  <a:gdLst>
                    <a:gd name="T0" fmla="*/ 24 w 49"/>
                    <a:gd name="T1" fmla="*/ 0 h 49"/>
                    <a:gd name="T2" fmla="*/ 33 w 49"/>
                    <a:gd name="T3" fmla="*/ 0 h 49"/>
                    <a:gd name="T4" fmla="*/ 41 w 49"/>
                    <a:gd name="T5" fmla="*/ 8 h 49"/>
                    <a:gd name="T6" fmla="*/ 45 w 49"/>
                    <a:gd name="T7" fmla="*/ 12 h 49"/>
                    <a:gd name="T8" fmla="*/ 49 w 49"/>
                    <a:gd name="T9" fmla="*/ 25 h 49"/>
                    <a:gd name="T10" fmla="*/ 45 w 49"/>
                    <a:gd name="T11" fmla="*/ 33 h 49"/>
                    <a:gd name="T12" fmla="*/ 41 w 49"/>
                    <a:gd name="T13" fmla="*/ 41 h 49"/>
                    <a:gd name="T14" fmla="*/ 33 w 49"/>
                    <a:gd name="T15" fmla="*/ 45 h 49"/>
                    <a:gd name="T16" fmla="*/ 24 w 49"/>
                    <a:gd name="T17" fmla="*/ 49 h 49"/>
                    <a:gd name="T18" fmla="*/ 16 w 49"/>
                    <a:gd name="T19" fmla="*/ 45 h 49"/>
                    <a:gd name="T20" fmla="*/ 8 w 49"/>
                    <a:gd name="T21" fmla="*/ 41 h 49"/>
                    <a:gd name="T22" fmla="*/ 0 w 49"/>
                    <a:gd name="T23" fmla="*/ 33 h 49"/>
                    <a:gd name="T24" fmla="*/ 0 w 49"/>
                    <a:gd name="T25" fmla="*/ 25 h 49"/>
                    <a:gd name="T26" fmla="*/ 0 w 49"/>
                    <a:gd name="T27" fmla="*/ 12 h 49"/>
                    <a:gd name="T28" fmla="*/ 8 w 49"/>
                    <a:gd name="T29" fmla="*/ 8 h 49"/>
                    <a:gd name="T30" fmla="*/ 16 w 49"/>
                    <a:gd name="T31" fmla="*/ 0 h 49"/>
                    <a:gd name="T32" fmla="*/ 24 w 49"/>
                    <a:gd name="T33" fmla="*/ 0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49" h="49">
                      <a:moveTo>
                        <a:pt x="24" y="0"/>
                      </a:moveTo>
                      <a:lnTo>
                        <a:pt x="33" y="0"/>
                      </a:lnTo>
                      <a:lnTo>
                        <a:pt x="41" y="8"/>
                      </a:lnTo>
                      <a:lnTo>
                        <a:pt x="45" y="12"/>
                      </a:lnTo>
                      <a:lnTo>
                        <a:pt x="49" y="25"/>
                      </a:lnTo>
                      <a:lnTo>
                        <a:pt x="45" y="33"/>
                      </a:lnTo>
                      <a:lnTo>
                        <a:pt x="41" y="41"/>
                      </a:lnTo>
                      <a:lnTo>
                        <a:pt x="33" y="45"/>
                      </a:lnTo>
                      <a:lnTo>
                        <a:pt x="24" y="49"/>
                      </a:lnTo>
                      <a:lnTo>
                        <a:pt x="16" y="45"/>
                      </a:lnTo>
                      <a:lnTo>
                        <a:pt x="8" y="41"/>
                      </a:lnTo>
                      <a:lnTo>
                        <a:pt x="0" y="33"/>
                      </a:lnTo>
                      <a:lnTo>
                        <a:pt x="0" y="25"/>
                      </a:lnTo>
                      <a:lnTo>
                        <a:pt x="0" y="12"/>
                      </a:lnTo>
                      <a:lnTo>
                        <a:pt x="8" y="8"/>
                      </a:lnTo>
                      <a:lnTo>
                        <a:pt x="16" y="0"/>
                      </a:lnTo>
                      <a:lnTo>
                        <a:pt x="24" y="0"/>
                      </a:lnTo>
                    </a:path>
                  </a:pathLst>
                </a:custGeom>
                <a:noFill/>
                <a:ln w="12700">
                  <a:solidFill>
                    <a:srgbClr val="1F1A1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endParaRPr>
                </a:p>
              </p:txBody>
            </p:sp>
            <p:sp>
              <p:nvSpPr>
                <p:cNvPr id="1057" name="Line 1846"/>
                <p:cNvSpPr>
                  <a:spLocks noChangeShapeType="1"/>
                </p:cNvSpPr>
                <p:nvPr/>
              </p:nvSpPr>
              <p:spPr bwMode="auto">
                <a:xfrm>
                  <a:off x="4529" y="2795"/>
                  <a:ext cx="292" cy="1"/>
                </a:xfrm>
                <a:prstGeom prst="line">
                  <a:avLst/>
                </a:prstGeom>
                <a:noFill/>
                <a:ln w="1270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endParaRPr>
                </a:p>
              </p:txBody>
            </p:sp>
            <p:sp>
              <p:nvSpPr>
                <p:cNvPr id="1058" name="Rectangle 1847"/>
                <p:cNvSpPr>
                  <a:spLocks noChangeArrowheads="1"/>
                </p:cNvSpPr>
                <p:nvPr/>
              </p:nvSpPr>
              <p:spPr bwMode="auto">
                <a:xfrm>
                  <a:off x="2194" y="3349"/>
                  <a:ext cx="231" cy="18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de-DE" sz="17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1F1A17"/>
                      </a:solidFill>
                      <a:effectLst/>
                      <a:uLnTx/>
                      <a:uFillTx/>
                      <a:latin typeface="Arial Narrow" pitchFamily="34" charset="0"/>
                    </a:rPr>
                    <a:t>SW</a:t>
                  </a:r>
                  <a:endParaRPr kumimoji="0" lang="de-DE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endParaRPr>
                </a:p>
              </p:txBody>
            </p:sp>
            <p:sp>
              <p:nvSpPr>
                <p:cNvPr id="1059" name="Rectangle 1848"/>
                <p:cNvSpPr>
                  <a:spLocks noChangeArrowheads="1"/>
                </p:cNvSpPr>
                <p:nvPr/>
              </p:nvSpPr>
              <p:spPr bwMode="auto">
                <a:xfrm>
                  <a:off x="2194" y="3505"/>
                  <a:ext cx="346" cy="18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de-DE" sz="17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1F1A17"/>
                      </a:solidFill>
                      <a:effectLst/>
                      <a:uLnTx/>
                      <a:uFillTx/>
                      <a:latin typeface="Arial Narrow" pitchFamily="34" charset="0"/>
                    </a:rPr>
                    <a:t>CTRL</a:t>
                  </a:r>
                  <a:endParaRPr kumimoji="0" lang="de-DE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endParaRPr>
                </a:p>
              </p:txBody>
            </p:sp>
            <p:sp>
              <p:nvSpPr>
                <p:cNvPr id="1060" name="Rectangle 1849"/>
                <p:cNvSpPr>
                  <a:spLocks noChangeArrowheads="1"/>
                </p:cNvSpPr>
                <p:nvPr/>
              </p:nvSpPr>
              <p:spPr bwMode="auto">
                <a:xfrm>
                  <a:off x="3117" y="2766"/>
                  <a:ext cx="632" cy="1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de-DE" sz="17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1F1A17"/>
                      </a:solidFill>
                      <a:effectLst/>
                      <a:uLnTx/>
                      <a:uFillTx/>
                      <a:latin typeface="Arial Narrow" pitchFamily="34" charset="0"/>
                    </a:rPr>
                    <a:t>Analog </a:t>
                  </a:r>
                  <a:r>
                    <a:rPr kumimoji="0" lang="de-DE" sz="1700" b="0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srgbClr val="1F1A17"/>
                      </a:solidFill>
                      <a:effectLst/>
                      <a:uLnTx/>
                      <a:uFillTx/>
                      <a:latin typeface="Arial Narrow" pitchFamily="34" charset="0"/>
                    </a:rPr>
                    <a:t>Mem</a:t>
                  </a:r>
                  <a:endParaRPr kumimoji="0" lang="de-DE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endParaRPr>
                </a:p>
              </p:txBody>
            </p:sp>
            <p:sp>
              <p:nvSpPr>
                <p:cNvPr id="1061" name="Rectangle 1850"/>
                <p:cNvSpPr>
                  <a:spLocks noChangeArrowheads="1"/>
                </p:cNvSpPr>
                <p:nvPr/>
              </p:nvSpPr>
              <p:spPr bwMode="auto">
                <a:xfrm>
                  <a:off x="3117" y="3444"/>
                  <a:ext cx="632" cy="1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de-DE" sz="17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1F1A17"/>
                      </a:solidFill>
                      <a:effectLst/>
                      <a:uLnTx/>
                      <a:uFillTx/>
                      <a:latin typeface="Arial Narrow" pitchFamily="34" charset="0"/>
                    </a:rPr>
                    <a:t>Analog </a:t>
                  </a:r>
                  <a:r>
                    <a:rPr kumimoji="0" lang="de-DE" sz="1700" b="0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srgbClr val="1F1A17"/>
                      </a:solidFill>
                      <a:effectLst/>
                      <a:uLnTx/>
                      <a:uFillTx/>
                      <a:latin typeface="Arial Narrow" pitchFamily="34" charset="0"/>
                    </a:rPr>
                    <a:t>Mem</a:t>
                  </a:r>
                  <a:endParaRPr kumimoji="0" lang="de-DE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endParaRPr>
                </a:p>
              </p:txBody>
            </p:sp>
            <p:sp>
              <p:nvSpPr>
                <p:cNvPr id="1062" name="Rectangle 1851"/>
                <p:cNvSpPr>
                  <a:spLocks noChangeArrowheads="1"/>
                </p:cNvSpPr>
                <p:nvPr/>
              </p:nvSpPr>
              <p:spPr bwMode="auto">
                <a:xfrm>
                  <a:off x="2145" y="2959"/>
                  <a:ext cx="288" cy="18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de-DE" sz="17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1F1A17"/>
                      </a:solidFill>
                      <a:effectLst/>
                      <a:uLnTx/>
                      <a:uFillTx/>
                      <a:latin typeface="Arial Narrow" pitchFamily="34" charset="0"/>
                    </a:rPr>
                    <a:t>CDS</a:t>
                  </a:r>
                  <a:endParaRPr kumimoji="0" lang="de-DE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endParaRPr>
                </a:p>
              </p:txBody>
            </p:sp>
            <p:sp>
              <p:nvSpPr>
                <p:cNvPr id="1063" name="Rectangle 1852"/>
                <p:cNvSpPr>
                  <a:spLocks noChangeArrowheads="1"/>
                </p:cNvSpPr>
                <p:nvPr/>
              </p:nvSpPr>
              <p:spPr bwMode="auto">
                <a:xfrm>
                  <a:off x="4335" y="3394"/>
                  <a:ext cx="427" cy="16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de-DE" sz="17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1F1A17"/>
                      </a:solidFill>
                      <a:effectLst/>
                      <a:uLnTx/>
                      <a:uFillTx/>
                      <a:latin typeface="Arial Narrow" pitchFamily="34" charset="0"/>
                    </a:rPr>
                    <a:t>RO Amp</a:t>
                  </a:r>
                  <a:endParaRPr kumimoji="0" lang="de-DE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endParaRPr>
                </a:p>
              </p:txBody>
            </p:sp>
            <p:sp>
              <p:nvSpPr>
                <p:cNvPr id="1064" name="Freeform 1854"/>
                <p:cNvSpPr>
                  <a:spLocks/>
                </p:cNvSpPr>
                <p:nvPr/>
              </p:nvSpPr>
              <p:spPr bwMode="auto">
                <a:xfrm>
                  <a:off x="4802" y="2167"/>
                  <a:ext cx="1150" cy="1849"/>
                </a:xfrm>
                <a:custGeom>
                  <a:avLst/>
                  <a:gdLst>
                    <a:gd name="T0" fmla="*/ 99 w 391"/>
                    <a:gd name="T1" fmla="*/ 0 h 1646"/>
                    <a:gd name="T2" fmla="*/ 292 w 391"/>
                    <a:gd name="T3" fmla="*/ 0 h 1646"/>
                    <a:gd name="T4" fmla="*/ 292 w 391"/>
                    <a:gd name="T5" fmla="*/ 0 h 1646"/>
                    <a:gd name="T6" fmla="*/ 292 w 391"/>
                    <a:gd name="T7" fmla="*/ 0 h 1646"/>
                    <a:gd name="T8" fmla="*/ 292 w 391"/>
                    <a:gd name="T9" fmla="*/ 1502 h 1646"/>
                    <a:gd name="T10" fmla="*/ 391 w 391"/>
                    <a:gd name="T11" fmla="*/ 1502 h 1646"/>
                    <a:gd name="T12" fmla="*/ 391 w 391"/>
                    <a:gd name="T13" fmla="*/ 1502 h 1646"/>
                    <a:gd name="T14" fmla="*/ 391 w 391"/>
                    <a:gd name="T15" fmla="*/ 1502 h 1646"/>
                    <a:gd name="T16" fmla="*/ 193 w 391"/>
                    <a:gd name="T17" fmla="*/ 1646 h 1646"/>
                    <a:gd name="T18" fmla="*/ 193 w 391"/>
                    <a:gd name="T19" fmla="*/ 1646 h 1646"/>
                    <a:gd name="T20" fmla="*/ 193 w 391"/>
                    <a:gd name="T21" fmla="*/ 1646 h 1646"/>
                    <a:gd name="T22" fmla="*/ 0 w 391"/>
                    <a:gd name="T23" fmla="*/ 1502 h 1646"/>
                    <a:gd name="T24" fmla="*/ 0 w 391"/>
                    <a:gd name="T25" fmla="*/ 1502 h 1646"/>
                    <a:gd name="T26" fmla="*/ 0 w 391"/>
                    <a:gd name="T27" fmla="*/ 1502 h 1646"/>
                    <a:gd name="T28" fmla="*/ 99 w 391"/>
                    <a:gd name="T29" fmla="*/ 1502 h 1646"/>
                    <a:gd name="T30" fmla="*/ 99 w 391"/>
                    <a:gd name="T31" fmla="*/ 0 h 1646"/>
                    <a:gd name="T32" fmla="*/ 99 w 391"/>
                    <a:gd name="T33" fmla="*/ 0 h 1646"/>
                    <a:gd name="T34" fmla="*/ 99 w 391"/>
                    <a:gd name="T35" fmla="*/ 0 h 16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391" h="1646">
                      <a:moveTo>
                        <a:pt x="99" y="0"/>
                      </a:moveTo>
                      <a:lnTo>
                        <a:pt x="292" y="0"/>
                      </a:lnTo>
                      <a:lnTo>
                        <a:pt x="292" y="0"/>
                      </a:lnTo>
                      <a:lnTo>
                        <a:pt x="292" y="0"/>
                      </a:lnTo>
                      <a:lnTo>
                        <a:pt x="292" y="1502"/>
                      </a:lnTo>
                      <a:lnTo>
                        <a:pt x="391" y="1502"/>
                      </a:lnTo>
                      <a:lnTo>
                        <a:pt x="391" y="1502"/>
                      </a:lnTo>
                      <a:lnTo>
                        <a:pt x="391" y="1502"/>
                      </a:lnTo>
                      <a:lnTo>
                        <a:pt x="193" y="1646"/>
                      </a:lnTo>
                      <a:lnTo>
                        <a:pt x="193" y="1646"/>
                      </a:lnTo>
                      <a:lnTo>
                        <a:pt x="193" y="1646"/>
                      </a:lnTo>
                      <a:lnTo>
                        <a:pt x="0" y="1502"/>
                      </a:lnTo>
                      <a:lnTo>
                        <a:pt x="0" y="1502"/>
                      </a:lnTo>
                      <a:lnTo>
                        <a:pt x="0" y="1502"/>
                      </a:lnTo>
                      <a:lnTo>
                        <a:pt x="99" y="1502"/>
                      </a:lnTo>
                      <a:lnTo>
                        <a:pt x="99" y="0"/>
                      </a:lnTo>
                      <a:lnTo>
                        <a:pt x="99" y="0"/>
                      </a:lnTo>
                      <a:lnTo>
                        <a:pt x="99" y="0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1F1A1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endParaRPr>
                </a:p>
              </p:txBody>
            </p:sp>
            <p:sp>
              <p:nvSpPr>
                <p:cNvPr id="1065" name="Line 1855"/>
                <p:cNvSpPr>
                  <a:spLocks noChangeShapeType="1"/>
                </p:cNvSpPr>
                <p:nvPr/>
              </p:nvSpPr>
              <p:spPr bwMode="auto">
                <a:xfrm>
                  <a:off x="4821" y="3185"/>
                  <a:ext cx="99" cy="1"/>
                </a:xfrm>
                <a:prstGeom prst="line">
                  <a:avLst/>
                </a:prstGeom>
                <a:noFill/>
                <a:ln w="1270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endParaRPr>
                </a:p>
              </p:txBody>
            </p:sp>
            <p:sp>
              <p:nvSpPr>
                <p:cNvPr id="1066" name="Freeform 1856"/>
                <p:cNvSpPr>
                  <a:spLocks/>
                </p:cNvSpPr>
                <p:nvPr/>
              </p:nvSpPr>
              <p:spPr bwMode="auto">
                <a:xfrm>
                  <a:off x="4920" y="3135"/>
                  <a:ext cx="194" cy="50"/>
                </a:xfrm>
                <a:custGeom>
                  <a:avLst/>
                  <a:gdLst>
                    <a:gd name="T0" fmla="*/ 0 w 194"/>
                    <a:gd name="T1" fmla="*/ 0 h 50"/>
                    <a:gd name="T2" fmla="*/ 95 w 194"/>
                    <a:gd name="T3" fmla="*/ 50 h 50"/>
                    <a:gd name="T4" fmla="*/ 194 w 194"/>
                    <a:gd name="T5" fmla="*/ 50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94" h="50">
                      <a:moveTo>
                        <a:pt x="0" y="0"/>
                      </a:moveTo>
                      <a:lnTo>
                        <a:pt x="95" y="50"/>
                      </a:lnTo>
                      <a:lnTo>
                        <a:pt x="194" y="50"/>
                      </a:lnTo>
                    </a:path>
                  </a:pathLst>
                </a:custGeom>
                <a:noFill/>
                <a:ln w="12700">
                  <a:solidFill>
                    <a:srgbClr val="1F1A1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endParaRPr>
                </a:p>
              </p:txBody>
            </p:sp>
            <p:sp>
              <p:nvSpPr>
                <p:cNvPr id="1067" name="Freeform 1857"/>
                <p:cNvSpPr>
                  <a:spLocks/>
                </p:cNvSpPr>
                <p:nvPr/>
              </p:nvSpPr>
              <p:spPr bwMode="auto">
                <a:xfrm>
                  <a:off x="4990" y="3160"/>
                  <a:ext cx="50" cy="49"/>
                </a:xfrm>
                <a:custGeom>
                  <a:avLst/>
                  <a:gdLst>
                    <a:gd name="T0" fmla="*/ 25 w 50"/>
                    <a:gd name="T1" fmla="*/ 0 h 49"/>
                    <a:gd name="T2" fmla="*/ 33 w 50"/>
                    <a:gd name="T3" fmla="*/ 0 h 49"/>
                    <a:gd name="T4" fmla="*/ 41 w 50"/>
                    <a:gd name="T5" fmla="*/ 8 h 49"/>
                    <a:gd name="T6" fmla="*/ 50 w 50"/>
                    <a:gd name="T7" fmla="*/ 12 h 49"/>
                    <a:gd name="T8" fmla="*/ 50 w 50"/>
                    <a:gd name="T9" fmla="*/ 25 h 49"/>
                    <a:gd name="T10" fmla="*/ 50 w 50"/>
                    <a:gd name="T11" fmla="*/ 33 h 49"/>
                    <a:gd name="T12" fmla="*/ 41 w 50"/>
                    <a:gd name="T13" fmla="*/ 41 h 49"/>
                    <a:gd name="T14" fmla="*/ 33 w 50"/>
                    <a:gd name="T15" fmla="*/ 45 h 49"/>
                    <a:gd name="T16" fmla="*/ 25 w 50"/>
                    <a:gd name="T17" fmla="*/ 49 h 49"/>
                    <a:gd name="T18" fmla="*/ 17 w 50"/>
                    <a:gd name="T19" fmla="*/ 45 h 49"/>
                    <a:gd name="T20" fmla="*/ 8 w 50"/>
                    <a:gd name="T21" fmla="*/ 41 h 49"/>
                    <a:gd name="T22" fmla="*/ 4 w 50"/>
                    <a:gd name="T23" fmla="*/ 33 h 49"/>
                    <a:gd name="T24" fmla="*/ 0 w 50"/>
                    <a:gd name="T25" fmla="*/ 25 h 49"/>
                    <a:gd name="T26" fmla="*/ 4 w 50"/>
                    <a:gd name="T27" fmla="*/ 12 h 49"/>
                    <a:gd name="T28" fmla="*/ 8 w 50"/>
                    <a:gd name="T29" fmla="*/ 8 h 49"/>
                    <a:gd name="T30" fmla="*/ 17 w 50"/>
                    <a:gd name="T31" fmla="*/ 0 h 49"/>
                    <a:gd name="T32" fmla="*/ 25 w 50"/>
                    <a:gd name="T33" fmla="*/ 0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0" h="49">
                      <a:moveTo>
                        <a:pt x="25" y="0"/>
                      </a:moveTo>
                      <a:lnTo>
                        <a:pt x="33" y="0"/>
                      </a:lnTo>
                      <a:lnTo>
                        <a:pt x="41" y="8"/>
                      </a:lnTo>
                      <a:lnTo>
                        <a:pt x="50" y="12"/>
                      </a:lnTo>
                      <a:lnTo>
                        <a:pt x="50" y="25"/>
                      </a:lnTo>
                      <a:lnTo>
                        <a:pt x="50" y="33"/>
                      </a:lnTo>
                      <a:lnTo>
                        <a:pt x="41" y="41"/>
                      </a:lnTo>
                      <a:lnTo>
                        <a:pt x="33" y="45"/>
                      </a:lnTo>
                      <a:lnTo>
                        <a:pt x="25" y="49"/>
                      </a:lnTo>
                      <a:lnTo>
                        <a:pt x="17" y="45"/>
                      </a:lnTo>
                      <a:lnTo>
                        <a:pt x="8" y="41"/>
                      </a:lnTo>
                      <a:lnTo>
                        <a:pt x="4" y="33"/>
                      </a:lnTo>
                      <a:lnTo>
                        <a:pt x="0" y="25"/>
                      </a:lnTo>
                      <a:lnTo>
                        <a:pt x="4" y="12"/>
                      </a:lnTo>
                      <a:lnTo>
                        <a:pt x="8" y="8"/>
                      </a:lnTo>
                      <a:lnTo>
                        <a:pt x="17" y="0"/>
                      </a:lnTo>
                      <a:lnTo>
                        <a:pt x="25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endParaRPr>
                </a:p>
              </p:txBody>
            </p:sp>
            <p:sp>
              <p:nvSpPr>
                <p:cNvPr id="1068" name="Freeform 1858"/>
                <p:cNvSpPr>
                  <a:spLocks/>
                </p:cNvSpPr>
                <p:nvPr/>
              </p:nvSpPr>
              <p:spPr bwMode="auto">
                <a:xfrm>
                  <a:off x="4990" y="3160"/>
                  <a:ext cx="50" cy="49"/>
                </a:xfrm>
                <a:custGeom>
                  <a:avLst/>
                  <a:gdLst>
                    <a:gd name="T0" fmla="*/ 25 w 50"/>
                    <a:gd name="T1" fmla="*/ 0 h 49"/>
                    <a:gd name="T2" fmla="*/ 33 w 50"/>
                    <a:gd name="T3" fmla="*/ 0 h 49"/>
                    <a:gd name="T4" fmla="*/ 41 w 50"/>
                    <a:gd name="T5" fmla="*/ 8 h 49"/>
                    <a:gd name="T6" fmla="*/ 50 w 50"/>
                    <a:gd name="T7" fmla="*/ 12 h 49"/>
                    <a:gd name="T8" fmla="*/ 50 w 50"/>
                    <a:gd name="T9" fmla="*/ 25 h 49"/>
                    <a:gd name="T10" fmla="*/ 50 w 50"/>
                    <a:gd name="T11" fmla="*/ 33 h 49"/>
                    <a:gd name="T12" fmla="*/ 41 w 50"/>
                    <a:gd name="T13" fmla="*/ 41 h 49"/>
                    <a:gd name="T14" fmla="*/ 33 w 50"/>
                    <a:gd name="T15" fmla="*/ 45 h 49"/>
                    <a:gd name="T16" fmla="*/ 25 w 50"/>
                    <a:gd name="T17" fmla="*/ 49 h 49"/>
                    <a:gd name="T18" fmla="*/ 17 w 50"/>
                    <a:gd name="T19" fmla="*/ 45 h 49"/>
                    <a:gd name="T20" fmla="*/ 8 w 50"/>
                    <a:gd name="T21" fmla="*/ 41 h 49"/>
                    <a:gd name="T22" fmla="*/ 4 w 50"/>
                    <a:gd name="T23" fmla="*/ 33 h 49"/>
                    <a:gd name="T24" fmla="*/ 0 w 50"/>
                    <a:gd name="T25" fmla="*/ 25 h 49"/>
                    <a:gd name="T26" fmla="*/ 4 w 50"/>
                    <a:gd name="T27" fmla="*/ 12 h 49"/>
                    <a:gd name="T28" fmla="*/ 8 w 50"/>
                    <a:gd name="T29" fmla="*/ 8 h 49"/>
                    <a:gd name="T30" fmla="*/ 17 w 50"/>
                    <a:gd name="T31" fmla="*/ 0 h 49"/>
                    <a:gd name="T32" fmla="*/ 25 w 50"/>
                    <a:gd name="T33" fmla="*/ 0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0" h="49">
                      <a:moveTo>
                        <a:pt x="25" y="0"/>
                      </a:moveTo>
                      <a:lnTo>
                        <a:pt x="33" y="0"/>
                      </a:lnTo>
                      <a:lnTo>
                        <a:pt x="41" y="8"/>
                      </a:lnTo>
                      <a:lnTo>
                        <a:pt x="50" y="12"/>
                      </a:lnTo>
                      <a:lnTo>
                        <a:pt x="50" y="25"/>
                      </a:lnTo>
                      <a:lnTo>
                        <a:pt x="50" y="33"/>
                      </a:lnTo>
                      <a:lnTo>
                        <a:pt x="41" y="41"/>
                      </a:lnTo>
                      <a:lnTo>
                        <a:pt x="33" y="45"/>
                      </a:lnTo>
                      <a:lnTo>
                        <a:pt x="25" y="49"/>
                      </a:lnTo>
                      <a:lnTo>
                        <a:pt x="17" y="45"/>
                      </a:lnTo>
                      <a:lnTo>
                        <a:pt x="8" y="41"/>
                      </a:lnTo>
                      <a:lnTo>
                        <a:pt x="4" y="33"/>
                      </a:lnTo>
                      <a:lnTo>
                        <a:pt x="0" y="25"/>
                      </a:lnTo>
                      <a:lnTo>
                        <a:pt x="4" y="12"/>
                      </a:lnTo>
                      <a:lnTo>
                        <a:pt x="8" y="8"/>
                      </a:lnTo>
                      <a:lnTo>
                        <a:pt x="17" y="0"/>
                      </a:lnTo>
                      <a:lnTo>
                        <a:pt x="25" y="0"/>
                      </a:lnTo>
                    </a:path>
                  </a:pathLst>
                </a:custGeom>
                <a:noFill/>
                <a:ln w="12700">
                  <a:solidFill>
                    <a:srgbClr val="1F1A1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endParaRPr>
                </a:p>
              </p:txBody>
            </p:sp>
            <p:sp>
              <p:nvSpPr>
                <p:cNvPr id="1069" name="Rectangle 1859"/>
                <p:cNvSpPr>
                  <a:spLocks noChangeArrowheads="1"/>
                </p:cNvSpPr>
                <p:nvPr/>
              </p:nvSpPr>
              <p:spPr bwMode="auto">
                <a:xfrm rot="16200000">
                  <a:off x="5223" y="2945"/>
                  <a:ext cx="0" cy="19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endParaRPr>
                </a:p>
              </p:txBody>
            </p:sp>
            <p:sp>
              <p:nvSpPr>
                <p:cNvPr id="1070" name="Rectangle 1860"/>
                <p:cNvSpPr>
                  <a:spLocks noChangeArrowheads="1"/>
                </p:cNvSpPr>
                <p:nvPr/>
              </p:nvSpPr>
              <p:spPr bwMode="auto">
                <a:xfrm rot="16200000">
                  <a:off x="5223" y="2861"/>
                  <a:ext cx="0" cy="19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endParaRPr>
                </a:p>
              </p:txBody>
            </p:sp>
            <p:sp>
              <p:nvSpPr>
                <p:cNvPr id="1071" name="Rectangle 1861"/>
                <p:cNvSpPr>
                  <a:spLocks noChangeArrowheads="1"/>
                </p:cNvSpPr>
                <p:nvPr/>
              </p:nvSpPr>
              <p:spPr bwMode="auto">
                <a:xfrm rot="16200000">
                  <a:off x="5182" y="2803"/>
                  <a:ext cx="82" cy="18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de-DE" sz="17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1F1A17"/>
                      </a:solidFill>
                      <a:effectLst/>
                      <a:uLnTx/>
                      <a:uFillTx/>
                      <a:latin typeface="Arial Narrow" pitchFamily="34" charset="0"/>
                    </a:rPr>
                    <a:t> </a:t>
                  </a:r>
                  <a:endParaRPr kumimoji="0" lang="de-DE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endParaRPr>
                </a:p>
              </p:txBody>
            </p:sp>
            <p:sp>
              <p:nvSpPr>
                <p:cNvPr id="1072" name="Rectangle 1862"/>
                <p:cNvSpPr>
                  <a:spLocks noChangeArrowheads="1"/>
                </p:cNvSpPr>
                <p:nvPr/>
              </p:nvSpPr>
              <p:spPr bwMode="auto">
                <a:xfrm rot="16200000">
                  <a:off x="5223" y="2748"/>
                  <a:ext cx="0" cy="19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endParaRPr>
                </a:p>
              </p:txBody>
            </p:sp>
            <p:sp>
              <p:nvSpPr>
                <p:cNvPr id="1073" name="Rectangle 1863"/>
                <p:cNvSpPr>
                  <a:spLocks noChangeArrowheads="1"/>
                </p:cNvSpPr>
                <p:nvPr/>
              </p:nvSpPr>
              <p:spPr bwMode="auto">
                <a:xfrm rot="16200000">
                  <a:off x="5223" y="2680"/>
                  <a:ext cx="0" cy="19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endParaRPr>
                </a:p>
              </p:txBody>
            </p:sp>
            <p:sp>
              <p:nvSpPr>
                <p:cNvPr id="1074" name="Rectangle 1864"/>
                <p:cNvSpPr>
                  <a:spLocks noChangeArrowheads="1"/>
                </p:cNvSpPr>
                <p:nvPr/>
              </p:nvSpPr>
              <p:spPr bwMode="auto">
                <a:xfrm rot="16200000">
                  <a:off x="5222" y="2616"/>
                  <a:ext cx="0" cy="19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endParaRPr>
                </a:p>
              </p:txBody>
            </p:sp>
          </p:grpSp>
        </p:grpSp>
      </p:grpSp>
      <p:sp>
        <p:nvSpPr>
          <p:cNvPr id="1264" name="Oval 1510"/>
          <p:cNvSpPr>
            <a:spLocks noChangeArrowheads="1"/>
          </p:cNvSpPr>
          <p:nvPr/>
        </p:nvSpPr>
        <p:spPr bwMode="auto">
          <a:xfrm>
            <a:off x="11060597" y="2393411"/>
            <a:ext cx="144462" cy="142875"/>
          </a:xfrm>
          <a:prstGeom prst="ellipse">
            <a:avLst/>
          </a:prstGeom>
          <a:solidFill>
            <a:srgbClr val="FFCC00"/>
          </a:solidFill>
          <a:ln w="9525">
            <a:solidFill>
              <a:srgbClr val="FFCC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/>
            <a:endParaRPr lang="en-US" sz="240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1265" name="Oval 1511"/>
          <p:cNvSpPr>
            <a:spLocks noChangeArrowheads="1"/>
          </p:cNvSpPr>
          <p:nvPr/>
        </p:nvSpPr>
        <p:spPr bwMode="auto">
          <a:xfrm>
            <a:off x="11060597" y="3474498"/>
            <a:ext cx="144462" cy="142875"/>
          </a:xfrm>
          <a:prstGeom prst="ellipse">
            <a:avLst/>
          </a:prstGeom>
          <a:solidFill>
            <a:srgbClr val="FFCC00"/>
          </a:solidFill>
          <a:ln w="9525">
            <a:solidFill>
              <a:srgbClr val="FFCC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/>
            <a:endParaRPr lang="en-US" sz="2400">
              <a:solidFill>
                <a:prstClr val="black"/>
              </a:solidFill>
              <a:latin typeface="Comic Sans MS" pitchFamily="66" charset="0"/>
            </a:endParaRPr>
          </a:p>
        </p:txBody>
      </p:sp>
      <p:grpSp>
        <p:nvGrpSpPr>
          <p:cNvPr id="1266" name="Group 4"/>
          <p:cNvGrpSpPr/>
          <p:nvPr/>
        </p:nvGrpSpPr>
        <p:grpSpPr>
          <a:xfrm>
            <a:off x="10412525" y="1601248"/>
            <a:ext cx="900814" cy="3240088"/>
            <a:chOff x="7343346" y="1812917"/>
            <a:chExt cx="900814" cy="3240088"/>
          </a:xfrm>
        </p:grpSpPr>
        <p:sp>
          <p:nvSpPr>
            <p:cNvPr id="1267" name="Line 1499"/>
            <p:cNvSpPr>
              <a:spLocks noChangeShapeType="1"/>
            </p:cNvSpPr>
            <p:nvPr/>
          </p:nvSpPr>
          <p:spPr bwMode="auto">
            <a:xfrm>
              <a:off x="7537021" y="1812917"/>
              <a:ext cx="22225" cy="2881313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268" name="Oval 1500"/>
            <p:cNvSpPr>
              <a:spLocks noChangeArrowheads="1"/>
            </p:cNvSpPr>
            <p:nvPr/>
          </p:nvSpPr>
          <p:spPr bwMode="auto">
            <a:xfrm>
              <a:off x="7486221" y="2101842"/>
              <a:ext cx="144462" cy="14287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</a:endParaRPr>
            </a:p>
          </p:txBody>
        </p:sp>
        <p:sp>
          <p:nvSpPr>
            <p:cNvPr id="1269" name="Oval 1501"/>
            <p:cNvSpPr>
              <a:spLocks noChangeArrowheads="1"/>
            </p:cNvSpPr>
            <p:nvPr/>
          </p:nvSpPr>
          <p:spPr bwMode="auto">
            <a:xfrm>
              <a:off x="7486221" y="3182930"/>
              <a:ext cx="144462" cy="14287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</a:endParaRPr>
            </a:p>
          </p:txBody>
        </p:sp>
        <p:sp>
          <p:nvSpPr>
            <p:cNvPr id="1270" name="Line 1516"/>
            <p:cNvSpPr>
              <a:spLocks noChangeShapeType="1"/>
            </p:cNvSpPr>
            <p:nvPr/>
          </p:nvSpPr>
          <p:spPr bwMode="auto">
            <a:xfrm>
              <a:off x="8028384" y="1812917"/>
              <a:ext cx="22225" cy="2881313"/>
            </a:xfrm>
            <a:prstGeom prst="line">
              <a:avLst/>
            </a:prstGeom>
            <a:noFill/>
            <a:ln w="254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271" name="AutoShape 1518"/>
            <p:cNvSpPr>
              <a:spLocks noChangeArrowheads="1"/>
            </p:cNvSpPr>
            <p:nvPr/>
          </p:nvSpPr>
          <p:spPr bwMode="auto">
            <a:xfrm flipV="1">
              <a:off x="7343346" y="4694230"/>
              <a:ext cx="431800" cy="358775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</a:endParaRPr>
            </a:p>
          </p:txBody>
        </p:sp>
        <p:sp>
          <p:nvSpPr>
            <p:cNvPr id="1272" name="AutoShape 1519"/>
            <p:cNvSpPr>
              <a:spLocks noChangeArrowheads="1"/>
            </p:cNvSpPr>
            <p:nvPr/>
          </p:nvSpPr>
          <p:spPr bwMode="auto">
            <a:xfrm flipV="1">
              <a:off x="7812360" y="4694230"/>
              <a:ext cx="431800" cy="358775"/>
            </a:xfrm>
            <a:prstGeom prst="triangle">
              <a:avLst>
                <a:gd name="adj" fmla="val 50000"/>
              </a:avLst>
            </a:prstGeom>
            <a:solidFill>
              <a:srgbClr val="FFCC00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</a:endParaRPr>
            </a:p>
          </p:txBody>
        </p:sp>
      </p:grpSp>
      <p:sp>
        <p:nvSpPr>
          <p:cNvPr id="1276" name="TextBox 6"/>
          <p:cNvSpPr txBox="1"/>
          <p:nvPr/>
        </p:nvSpPr>
        <p:spPr>
          <a:xfrm>
            <a:off x="11276621" y="1643315"/>
            <a:ext cx="6657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4000" b="1" dirty="0">
                <a:solidFill>
                  <a:prstClr val="black"/>
                </a:solidFill>
                <a:latin typeface="Calibri"/>
              </a:rPr>
              <a:t>…</a:t>
            </a:r>
            <a:endParaRPr lang="de-DE" sz="40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77" name="TextBox 331"/>
          <p:cNvSpPr txBox="1"/>
          <p:nvPr/>
        </p:nvSpPr>
        <p:spPr>
          <a:xfrm>
            <a:off x="11313339" y="4293707"/>
            <a:ext cx="116900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3000" b="1" dirty="0">
                <a:solidFill>
                  <a:prstClr val="black"/>
                </a:solidFill>
                <a:latin typeface="Calibri"/>
              </a:rPr>
              <a:t>…</a:t>
            </a:r>
            <a:endParaRPr lang="de-DE" sz="30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78" name="TextBox 8"/>
          <p:cNvSpPr txBox="1"/>
          <p:nvPr/>
        </p:nvSpPr>
        <p:spPr>
          <a:xfrm rot="-5400000">
            <a:off x="9774792" y="2762914"/>
            <a:ext cx="21691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2400" dirty="0">
                <a:solidFill>
                  <a:prstClr val="black"/>
                </a:solidFill>
                <a:latin typeface="Calibri"/>
              </a:rPr>
              <a:t>Read Out bus </a:t>
            </a:r>
            <a:endParaRPr lang="de-DE" dirty="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1279" name="Group 271"/>
          <p:cNvGrpSpPr/>
          <p:nvPr/>
        </p:nvGrpSpPr>
        <p:grpSpPr>
          <a:xfrm>
            <a:off x="10772565" y="5236192"/>
            <a:ext cx="792162" cy="1221501"/>
            <a:chOff x="7579605" y="5447861"/>
            <a:chExt cx="792162" cy="1221501"/>
          </a:xfrm>
        </p:grpSpPr>
        <p:sp>
          <p:nvSpPr>
            <p:cNvPr id="1280" name="Line 1585"/>
            <p:cNvSpPr>
              <a:spLocks noChangeShapeType="1"/>
            </p:cNvSpPr>
            <p:nvPr/>
          </p:nvSpPr>
          <p:spPr bwMode="auto">
            <a:xfrm rot="5400000">
              <a:off x="7887119" y="5536428"/>
              <a:ext cx="177134" cy="0"/>
            </a:xfrm>
            <a:prstGeom prst="line">
              <a:avLst/>
            </a:prstGeom>
            <a:noFill/>
            <a:ln w="38100">
              <a:solidFill>
                <a:sysClr val="windowText" lastClr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281" name="Line 1660"/>
            <p:cNvSpPr>
              <a:spLocks noChangeShapeType="1"/>
            </p:cNvSpPr>
            <p:nvPr/>
          </p:nvSpPr>
          <p:spPr bwMode="auto">
            <a:xfrm rot="5400000">
              <a:off x="7794421" y="6268381"/>
              <a:ext cx="801961" cy="1"/>
            </a:xfrm>
            <a:prstGeom prst="line">
              <a:avLst/>
            </a:prstGeom>
            <a:noFill/>
            <a:ln w="38100">
              <a:solidFill>
                <a:sysClr val="windowText" lastClr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282" name="Line 1661"/>
            <p:cNvSpPr>
              <a:spLocks noChangeShapeType="1"/>
            </p:cNvSpPr>
            <p:nvPr/>
          </p:nvSpPr>
          <p:spPr bwMode="auto">
            <a:xfrm rot="5400000" flipV="1">
              <a:off x="7373833" y="6268050"/>
              <a:ext cx="801961" cy="663"/>
            </a:xfrm>
            <a:prstGeom prst="line">
              <a:avLst/>
            </a:prstGeom>
            <a:noFill/>
            <a:ln w="38100">
              <a:solidFill>
                <a:sysClr val="windowText" lastClr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283" name="AutoShape 1659"/>
            <p:cNvSpPr>
              <a:spLocks noChangeArrowheads="1"/>
            </p:cNvSpPr>
            <p:nvPr/>
          </p:nvSpPr>
          <p:spPr bwMode="auto">
            <a:xfrm rot="10800000">
              <a:off x="7579605" y="5610748"/>
              <a:ext cx="792162" cy="574675"/>
            </a:xfrm>
            <a:prstGeom prst="triangle">
              <a:avLst>
                <a:gd name="adj" fmla="val 50000"/>
              </a:avLst>
            </a:prstGeom>
            <a:solidFill>
              <a:sysClr val="window" lastClr="FFFFFF"/>
            </a:solidFill>
            <a:ln w="25400">
              <a:solidFill>
                <a:sysClr val="windowText" lastClr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</a:endParaRPr>
            </a:p>
          </p:txBody>
        </p:sp>
      </p:grpSp>
      <p:sp>
        <p:nvSpPr>
          <p:cNvPr id="1284" name="Textfeld 653"/>
          <p:cNvSpPr txBox="1"/>
          <p:nvPr/>
        </p:nvSpPr>
        <p:spPr>
          <a:xfrm>
            <a:off x="10555400" y="854784"/>
            <a:ext cx="18902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2400" dirty="0">
                <a:solidFill>
                  <a:prstClr val="black"/>
                </a:solidFill>
                <a:latin typeface="Calibri"/>
              </a:rPr>
              <a:t>Pixel matrix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4435861" y="1085616"/>
            <a:ext cx="0" cy="3639528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7" name="Textplatzhalter 7"/>
          <p:cNvSpPr txBox="1">
            <a:spLocks/>
          </p:cNvSpPr>
          <p:nvPr/>
        </p:nvSpPr>
        <p:spPr>
          <a:xfrm>
            <a:off x="335979" y="1190144"/>
            <a:ext cx="3455765" cy="4111064"/>
          </a:xfrm>
          <a:prstGeom prst="rect">
            <a:avLst/>
          </a:prstGeom>
        </p:spPr>
        <p:txBody>
          <a:bodyPr/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266700" algn="l"/>
              </a:tabLst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/>
              <a:t>AGIPD ASIC</a:t>
            </a:r>
          </a:p>
          <a:p>
            <a:r>
              <a:rPr lang="en-US" dirty="0"/>
              <a:t>Developed by DESY and PSI</a:t>
            </a:r>
          </a:p>
          <a:p>
            <a:r>
              <a:rPr lang="en-US" dirty="0"/>
              <a:t>Adaptive gain integrating amplifier </a:t>
            </a:r>
          </a:p>
          <a:p>
            <a:pPr lvl="1"/>
            <a:r>
              <a:rPr lang="en-US" dirty="0"/>
              <a:t>Single 12 </a:t>
            </a:r>
            <a:r>
              <a:rPr lang="en-US" dirty="0" err="1"/>
              <a:t>keV</a:t>
            </a:r>
            <a:r>
              <a:rPr lang="en-US" dirty="0"/>
              <a:t> photon sensitive</a:t>
            </a:r>
          </a:p>
          <a:p>
            <a:pPr lvl="1"/>
            <a:r>
              <a:rPr lang="en-US" dirty="0"/>
              <a:t>Maximum signal 10</a:t>
            </a:r>
            <a:r>
              <a:rPr lang="en-US" baseline="30000" dirty="0"/>
              <a:t>4</a:t>
            </a:r>
            <a:r>
              <a:rPr lang="en-US" dirty="0"/>
              <a:t> photons</a:t>
            </a:r>
          </a:p>
          <a:p>
            <a:r>
              <a:rPr lang="en-US" dirty="0"/>
              <a:t>4.5 MHz frame rate</a:t>
            </a:r>
          </a:p>
          <a:p>
            <a:pPr lvl="1"/>
            <a:r>
              <a:rPr lang="en-US" dirty="0"/>
              <a:t>Analog memory pipeline</a:t>
            </a:r>
          </a:p>
          <a:p>
            <a:pPr lvl="1"/>
            <a:r>
              <a:rPr lang="en-US" dirty="0"/>
              <a:t>352 images</a:t>
            </a:r>
          </a:p>
          <a:p>
            <a:r>
              <a:rPr lang="en-US" dirty="0" smtClean="0"/>
              <a:t>Radiation-</a:t>
            </a:r>
            <a:r>
              <a:rPr lang="en-US" dirty="0" err="1" smtClean="0"/>
              <a:t>tolerent</a:t>
            </a:r>
            <a:r>
              <a:rPr lang="en-US" dirty="0" smtClean="0"/>
              <a:t> </a:t>
            </a:r>
            <a:r>
              <a:rPr lang="en-US" dirty="0"/>
              <a:t>design (10 </a:t>
            </a:r>
            <a:r>
              <a:rPr lang="en-US" dirty="0" err="1"/>
              <a:t>MGy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5481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Meeting the </a:t>
            </a:r>
            <a:r>
              <a:rPr lang="en-US" dirty="0" err="1"/>
              <a:t>Eu.XFEL</a:t>
            </a:r>
            <a:r>
              <a:rPr lang="en-US" dirty="0"/>
              <a:t> challenge: AGIPD ASIC</a:t>
            </a:r>
            <a:endParaRPr lang="en-GB" dirty="0"/>
          </a:p>
        </p:txBody>
      </p:sp>
      <p:sp>
        <p:nvSpPr>
          <p:cNvPr id="12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ASICS and Sensors  |   David Pennicard  |</a:t>
            </a:r>
            <a:endParaRPr lang="en-US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Ultrafast X-ray imager</a:t>
            </a:r>
          </a:p>
        </p:txBody>
      </p:sp>
      <p:sp>
        <p:nvSpPr>
          <p:cNvPr id="11" name="Textplatzhalter 7"/>
          <p:cNvSpPr txBox="1">
            <a:spLocks/>
          </p:cNvSpPr>
          <p:nvPr/>
        </p:nvSpPr>
        <p:spPr>
          <a:xfrm>
            <a:off x="335979" y="1190144"/>
            <a:ext cx="3455765" cy="4111064"/>
          </a:xfrm>
          <a:prstGeom prst="rect">
            <a:avLst/>
          </a:prstGeom>
        </p:spPr>
        <p:txBody>
          <a:bodyPr/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266700" algn="l"/>
              </a:tabLst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/>
              <a:t>AGIPD ASIC</a:t>
            </a:r>
          </a:p>
          <a:p>
            <a:r>
              <a:rPr lang="en-US" dirty="0"/>
              <a:t>Developed by DESY and PSI</a:t>
            </a:r>
          </a:p>
          <a:p>
            <a:r>
              <a:rPr lang="en-US" dirty="0"/>
              <a:t>Adaptive gain integrating amplifier </a:t>
            </a:r>
          </a:p>
          <a:p>
            <a:pPr lvl="1"/>
            <a:r>
              <a:rPr lang="en-US" dirty="0"/>
              <a:t>Single 12 </a:t>
            </a:r>
            <a:r>
              <a:rPr lang="en-US" dirty="0" err="1"/>
              <a:t>keV</a:t>
            </a:r>
            <a:r>
              <a:rPr lang="en-US" dirty="0"/>
              <a:t> photon sensitive</a:t>
            </a:r>
          </a:p>
          <a:p>
            <a:pPr lvl="1"/>
            <a:r>
              <a:rPr lang="en-US" dirty="0"/>
              <a:t>Maximum signal 10</a:t>
            </a:r>
            <a:r>
              <a:rPr lang="en-US" baseline="30000" dirty="0"/>
              <a:t>4</a:t>
            </a:r>
            <a:r>
              <a:rPr lang="en-US" dirty="0"/>
              <a:t> photons</a:t>
            </a:r>
          </a:p>
          <a:p>
            <a:r>
              <a:rPr lang="en-US" dirty="0"/>
              <a:t>4.5 MHz frame rate</a:t>
            </a:r>
          </a:p>
          <a:p>
            <a:pPr lvl="1"/>
            <a:r>
              <a:rPr lang="en-US" dirty="0"/>
              <a:t>Analog memory pipeline</a:t>
            </a:r>
          </a:p>
          <a:p>
            <a:pPr lvl="1"/>
            <a:r>
              <a:rPr lang="en-US" dirty="0"/>
              <a:t>352 images</a:t>
            </a:r>
          </a:p>
          <a:p>
            <a:r>
              <a:rPr lang="en-US" dirty="0" smtClean="0"/>
              <a:t>Radiation-</a:t>
            </a:r>
            <a:r>
              <a:rPr lang="en-US" dirty="0" err="1" smtClean="0"/>
              <a:t>tolerent</a:t>
            </a:r>
            <a:r>
              <a:rPr lang="en-US" dirty="0" smtClean="0"/>
              <a:t> </a:t>
            </a:r>
            <a:r>
              <a:rPr lang="en-US" dirty="0"/>
              <a:t>design (10 </a:t>
            </a:r>
            <a:r>
              <a:rPr lang="en-US" dirty="0" err="1"/>
              <a:t>MGy</a:t>
            </a:r>
            <a:r>
              <a:rPr lang="en-US" dirty="0"/>
              <a:t>)</a:t>
            </a:r>
          </a:p>
          <a:p>
            <a:endParaRPr lang="en-US" dirty="0"/>
          </a:p>
        </p:txBody>
      </p:sp>
      <p:pic>
        <p:nvPicPr>
          <p:cNvPr id="298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07035" y="1989346"/>
            <a:ext cx="4637637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9" name="Grafik 3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526" t="17651" r="17526" b="2953"/>
          <a:stretch>
            <a:fillRect/>
          </a:stretch>
        </p:blipFill>
        <p:spPr bwMode="auto">
          <a:xfrm>
            <a:off x="3906635" y="1847478"/>
            <a:ext cx="3433336" cy="4004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367808" y="1212329"/>
            <a:ext cx="70567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Imaging the direct </a:t>
            </a:r>
            <a:r>
              <a:rPr lang="en-US" sz="2400" b="1" dirty="0" smtClean="0"/>
              <a:t>X-ray beam </a:t>
            </a:r>
            <a:r>
              <a:rPr lang="en-US" sz="2400" b="1" dirty="0"/>
              <a:t>at PETRA-III </a:t>
            </a:r>
            <a:r>
              <a:rPr lang="en-US" sz="2400" b="1" dirty="0" smtClean="0"/>
              <a:t>P10</a:t>
            </a:r>
            <a:endParaRPr lang="de-DE" sz="2400" b="1" dirty="0" err="1"/>
          </a:p>
        </p:txBody>
      </p:sp>
    </p:spTree>
    <p:extLst>
      <p:ext uri="{BB962C8B-B14F-4D97-AF65-F5344CB8AC3E}">
        <p14:creationId xmlns:p14="http://schemas.microsoft.com/office/powerpoint/2010/main" val="1766745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On-chip </a:t>
            </a:r>
            <a:r>
              <a:rPr lang="en-US" dirty="0" smtClean="0"/>
              <a:t>digitization</a:t>
            </a:r>
            <a:endParaRPr lang="en-GB" dirty="0"/>
          </a:p>
        </p:txBody>
      </p:sp>
      <p:sp>
        <p:nvSpPr>
          <p:cNvPr id="12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ASICS and Sensors  |   David Pennicard  |</a:t>
            </a:r>
            <a:endParaRPr lang="en-US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Fast in-pixel circuitry</a:t>
            </a:r>
            <a:endParaRPr lang="en-US" dirty="0"/>
          </a:p>
        </p:txBody>
      </p:sp>
      <p:sp>
        <p:nvSpPr>
          <p:cNvPr id="11" name="Textplatzhalter 7"/>
          <p:cNvSpPr txBox="1">
            <a:spLocks/>
          </p:cNvSpPr>
          <p:nvPr/>
        </p:nvSpPr>
        <p:spPr>
          <a:xfrm>
            <a:off x="335979" y="1190144"/>
            <a:ext cx="7416205" cy="2166848"/>
          </a:xfrm>
          <a:prstGeom prst="rect">
            <a:avLst/>
          </a:prstGeom>
        </p:spPr>
        <p:txBody>
          <a:bodyPr/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266700" algn="l"/>
              </a:tabLst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smtClean="0"/>
              <a:t>In-pixel </a:t>
            </a:r>
            <a:r>
              <a:rPr lang="en-US" b="1" dirty="0"/>
              <a:t>ADC for DSSC </a:t>
            </a:r>
            <a:endParaRPr lang="en-US" b="1" dirty="0" smtClean="0"/>
          </a:p>
          <a:p>
            <a:r>
              <a:rPr lang="en-US" dirty="0" smtClean="0"/>
              <a:t>Soft X-ray detector for </a:t>
            </a:r>
            <a:r>
              <a:rPr lang="en-US" dirty="0" err="1" smtClean="0"/>
              <a:t>XFEL.Eu</a:t>
            </a:r>
            <a:endParaRPr lang="en-US" dirty="0" smtClean="0"/>
          </a:p>
          <a:p>
            <a:r>
              <a:rPr lang="en-US" dirty="0" smtClean="0"/>
              <a:t>Digitization of images at 4.5 MHz</a:t>
            </a:r>
          </a:p>
          <a:p>
            <a:r>
              <a:rPr lang="en-US" dirty="0" smtClean="0"/>
              <a:t>Small footprint – 120 µm x 105 µm</a:t>
            </a:r>
            <a:endParaRPr lang="en-US" dirty="0"/>
          </a:p>
          <a:p>
            <a:pPr marL="0" indent="0">
              <a:buNone/>
            </a:pPr>
            <a:endParaRPr lang="en-US" b="1" dirty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548" y="526250"/>
            <a:ext cx="2988598" cy="2789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092404" y="1628800"/>
            <a:ext cx="1296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DSSC pixel layout</a:t>
            </a:r>
            <a:endParaRPr lang="de-DE" sz="1600" b="1" dirty="0" err="1"/>
          </a:p>
        </p:txBody>
      </p:sp>
      <p:grpSp>
        <p:nvGrpSpPr>
          <p:cNvPr id="25" name="Gruppieren 23"/>
          <p:cNvGrpSpPr/>
          <p:nvPr/>
        </p:nvGrpSpPr>
        <p:grpSpPr>
          <a:xfrm>
            <a:off x="8256240" y="3284984"/>
            <a:ext cx="3047139" cy="2960339"/>
            <a:chOff x="19344372" y="11495327"/>
            <a:chExt cx="3084539" cy="3185898"/>
          </a:xfrm>
        </p:grpSpPr>
        <p:pic>
          <p:nvPicPr>
            <p:cNvPr id="26" name="Grafik 186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779" t="4909" r="26751" b="4910"/>
            <a:stretch/>
          </p:blipFill>
          <p:spPr>
            <a:xfrm>
              <a:off x="19995951" y="12023819"/>
              <a:ext cx="2432960" cy="2645103"/>
            </a:xfrm>
            <a:prstGeom prst="rect">
              <a:avLst/>
            </a:prstGeom>
            <a:ln>
              <a:solidFill>
                <a:srgbClr val="FFCC66"/>
              </a:solidFill>
            </a:ln>
          </p:spPr>
        </p:pic>
        <p:sp>
          <p:nvSpPr>
            <p:cNvPr id="27" name="Rounded Rectangle 9"/>
            <p:cNvSpPr/>
            <p:nvPr/>
          </p:nvSpPr>
          <p:spPr bwMode="auto">
            <a:xfrm>
              <a:off x="21368096" y="13218905"/>
              <a:ext cx="287572" cy="121058"/>
            </a:xfrm>
            <a:prstGeom prst="roundRect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28" name="Straight Arrow Connector 31"/>
            <p:cNvCxnSpPr/>
            <p:nvPr/>
          </p:nvCxnSpPr>
          <p:spPr bwMode="auto">
            <a:xfrm>
              <a:off x="19995950" y="11899096"/>
              <a:ext cx="2432960" cy="0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9" name="Straight Arrow Connector 32"/>
            <p:cNvCxnSpPr/>
            <p:nvPr/>
          </p:nvCxnSpPr>
          <p:spPr bwMode="auto">
            <a:xfrm>
              <a:off x="19859206" y="12023819"/>
              <a:ext cx="10020" cy="2657406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0" name="TextBox 33"/>
            <p:cNvSpPr txBox="1"/>
            <p:nvPr/>
          </p:nvSpPr>
          <p:spPr>
            <a:xfrm>
              <a:off x="20673316" y="11495327"/>
              <a:ext cx="965817" cy="3974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1.9 mm</a:t>
              </a:r>
              <a:endParaRPr lang="en-US" dirty="0"/>
            </a:p>
          </p:txBody>
        </p:sp>
        <p:sp>
          <p:nvSpPr>
            <p:cNvPr id="31" name="TextBox 34"/>
            <p:cNvSpPr txBox="1"/>
            <p:nvPr/>
          </p:nvSpPr>
          <p:spPr>
            <a:xfrm rot="16200000" flipH="1">
              <a:off x="19017903" y="13360178"/>
              <a:ext cx="1026804" cy="3738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2.1 mm</a:t>
              </a:r>
              <a:endParaRPr lang="en-US" dirty="0"/>
            </a:p>
          </p:txBody>
        </p:sp>
        <p:sp>
          <p:nvSpPr>
            <p:cNvPr id="32" name="Rounded Rectangle 9"/>
            <p:cNvSpPr/>
            <p:nvPr/>
          </p:nvSpPr>
          <p:spPr bwMode="auto">
            <a:xfrm>
              <a:off x="20456129" y="13702084"/>
              <a:ext cx="63007" cy="88970"/>
            </a:xfrm>
            <a:prstGeom prst="round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7392144" y="4437112"/>
            <a:ext cx="1296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 smtClean="0"/>
              <a:t>dSiPM</a:t>
            </a:r>
            <a:endParaRPr lang="en-US" sz="1600" b="1" dirty="0" smtClean="0"/>
          </a:p>
          <a:p>
            <a:r>
              <a:rPr lang="en-US" sz="1600" b="1" dirty="0" smtClean="0"/>
              <a:t>ASIC</a:t>
            </a:r>
            <a:endParaRPr lang="de-DE" sz="1600" b="1" dirty="0" err="1"/>
          </a:p>
        </p:txBody>
      </p:sp>
      <p:sp>
        <p:nvSpPr>
          <p:cNvPr id="17" name="Textplatzhalter 7"/>
          <p:cNvSpPr txBox="1">
            <a:spLocks/>
          </p:cNvSpPr>
          <p:nvPr/>
        </p:nvSpPr>
        <p:spPr>
          <a:xfrm>
            <a:off x="335979" y="3469650"/>
            <a:ext cx="7416205" cy="2695654"/>
          </a:xfrm>
          <a:prstGeom prst="rect">
            <a:avLst/>
          </a:prstGeom>
        </p:spPr>
        <p:txBody>
          <a:bodyPr/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266700" algn="l"/>
              </a:tabLst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smtClean="0"/>
              <a:t>Digital </a:t>
            </a:r>
            <a:r>
              <a:rPr lang="en-US" b="1" dirty="0" smtClean="0"/>
              <a:t>Silicon Photomultiplier ASIC</a:t>
            </a:r>
          </a:p>
          <a:p>
            <a:r>
              <a:rPr lang="en-US" dirty="0" smtClean="0"/>
              <a:t>Light detection e.g. hadron calorimeter</a:t>
            </a:r>
          </a:p>
          <a:p>
            <a:r>
              <a:rPr lang="en-US" dirty="0" smtClean="0"/>
              <a:t>High </a:t>
            </a:r>
            <a:r>
              <a:rPr lang="en-US" dirty="0" smtClean="0"/>
              <a:t>speed and granularity</a:t>
            </a:r>
          </a:p>
          <a:p>
            <a:pPr lvl="1"/>
            <a:r>
              <a:rPr lang="en-US" dirty="0" smtClean="0"/>
              <a:t>50 µm pixel, 3 </a:t>
            </a:r>
            <a:r>
              <a:rPr lang="en-US" dirty="0"/>
              <a:t>MHz frame </a:t>
            </a:r>
            <a:r>
              <a:rPr lang="en-US" dirty="0" smtClean="0"/>
              <a:t>rate, 77 </a:t>
            </a:r>
            <a:r>
              <a:rPr lang="en-US" dirty="0" err="1"/>
              <a:t>ps</a:t>
            </a:r>
            <a:r>
              <a:rPr lang="en-US" dirty="0"/>
              <a:t> TDC </a:t>
            </a:r>
            <a:r>
              <a:rPr lang="en-US" dirty="0" smtClean="0"/>
              <a:t>bin</a:t>
            </a:r>
            <a:endParaRPr lang="en-US" dirty="0"/>
          </a:p>
          <a:p>
            <a:pPr marL="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076518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3" grpId="0"/>
      <p:bldP spid="33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Radiation-hard silicon sensors for LHC upgrades</a:t>
            </a:r>
            <a:endParaRPr lang="en-GB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Detector characterization with the DESY </a:t>
            </a:r>
            <a:r>
              <a:rPr lang="en-US" dirty="0" err="1"/>
              <a:t>testbeam</a:t>
            </a:r>
            <a:endParaRPr lang="en-US" dirty="0"/>
          </a:p>
        </p:txBody>
      </p:sp>
      <p:sp>
        <p:nvSpPr>
          <p:cNvPr id="13" name="Content Placeholder 6"/>
          <p:cNvSpPr txBox="1">
            <a:spLocks/>
          </p:cNvSpPr>
          <p:nvPr/>
        </p:nvSpPr>
        <p:spPr>
          <a:xfrm>
            <a:off x="407368" y="1234918"/>
            <a:ext cx="6154882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266700" algn="l"/>
              </a:tabLst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/>
              <a:t>Testbeam</a:t>
            </a:r>
            <a:r>
              <a:rPr lang="en-US" dirty="0"/>
              <a:t> provides 1-6 GeV </a:t>
            </a:r>
            <a:r>
              <a:rPr lang="en-US" dirty="0" smtClean="0"/>
              <a:t>electrons</a:t>
            </a:r>
          </a:p>
          <a:p>
            <a:r>
              <a:rPr lang="en-US" dirty="0" smtClean="0"/>
              <a:t>Beam telescope and magnets</a:t>
            </a:r>
            <a:endParaRPr lang="en-US" dirty="0"/>
          </a:p>
          <a:p>
            <a:r>
              <a:rPr lang="en-US" dirty="0" smtClean="0"/>
              <a:t>Charge collection in irradiated strips:</a:t>
            </a:r>
            <a:endParaRPr lang="en-US" dirty="0"/>
          </a:p>
          <a:p>
            <a:pPr lvl="1"/>
            <a:r>
              <a:rPr lang="en-US" dirty="0" smtClean="0"/>
              <a:t>Signal </a:t>
            </a:r>
            <a:r>
              <a:rPr lang="en-US" dirty="0"/>
              <a:t>to Noise: Sufficient at the end of HL-LHC </a:t>
            </a:r>
            <a:r>
              <a:rPr lang="en-US" dirty="0">
                <a:solidFill>
                  <a:srgbClr val="00B050"/>
                </a:solidFill>
                <a:sym typeface="Wingdings"/>
              </a:rPr>
              <a:t></a:t>
            </a:r>
            <a:endParaRPr lang="en-US" dirty="0">
              <a:solidFill>
                <a:srgbClr val="00B050"/>
              </a:solidFill>
            </a:endParaRPr>
          </a:p>
          <a:p>
            <a:pPr lvl="1"/>
            <a:r>
              <a:rPr lang="en-US" dirty="0"/>
              <a:t>Increase bias voltage during lifetime </a:t>
            </a:r>
          </a:p>
          <a:p>
            <a:pPr lvl="1"/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6028868" y="990180"/>
            <a:ext cx="6163132" cy="4377784"/>
            <a:chOff x="6028868" y="990180"/>
            <a:chExt cx="6163132" cy="4377784"/>
          </a:xfrm>
        </p:grpSpPr>
        <p:pic>
          <p:nvPicPr>
            <p:cNvPr id="20" name="Content Placeholder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28868" y="1275042"/>
              <a:ext cx="5760640" cy="4092922"/>
            </a:xfrm>
            <a:prstGeom prst="rect">
              <a:avLst/>
            </a:prstGeom>
          </p:spPr>
        </p:pic>
        <p:cxnSp>
          <p:nvCxnSpPr>
            <p:cNvPr id="22" name="Straight Connector 21"/>
            <p:cNvCxnSpPr/>
            <p:nvPr/>
          </p:nvCxnSpPr>
          <p:spPr>
            <a:xfrm flipV="1">
              <a:off x="9464420" y="4112874"/>
              <a:ext cx="0" cy="1"/>
            </a:xfrm>
            <a:prstGeom prst="line">
              <a:avLst/>
            </a:prstGeom>
            <a:ln w="28575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6800286" y="2980525"/>
              <a:ext cx="5238305" cy="0"/>
            </a:xfrm>
            <a:prstGeom prst="line">
              <a:avLst/>
            </a:prstGeom>
            <a:ln w="28575">
              <a:solidFill>
                <a:srgbClr val="00B05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8281434" y="990180"/>
              <a:ext cx="21608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Atlas Strip Sensor</a:t>
              </a: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751926" y="2489443"/>
              <a:ext cx="1440074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srgbClr val="FF0000"/>
                  </a:solidFill>
                </a:rPr>
                <a:t>10</a:t>
              </a:r>
              <a:r>
                <a:rPr lang="en-US" sz="1600" b="1" baseline="30000" dirty="0" smtClean="0">
                  <a:solidFill>
                    <a:srgbClr val="FF0000"/>
                  </a:solidFill>
                </a:rPr>
                <a:t>15</a:t>
              </a:r>
              <a:r>
                <a:rPr lang="en-US" sz="16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1600" b="1" dirty="0" err="1" smtClean="0">
                  <a:solidFill>
                    <a:srgbClr val="FF0000"/>
                  </a:solidFill>
                </a:rPr>
                <a:t>n</a:t>
              </a:r>
              <a:r>
                <a:rPr lang="en-US" sz="1600" b="1" baseline="-25000" dirty="0" err="1" smtClean="0">
                  <a:solidFill>
                    <a:srgbClr val="FF0000"/>
                  </a:solidFill>
                </a:rPr>
                <a:t>eq</a:t>
              </a:r>
              <a:r>
                <a:rPr lang="en-US" sz="1600" b="1" dirty="0" smtClean="0">
                  <a:solidFill>
                    <a:srgbClr val="FF0000"/>
                  </a:solidFill>
                </a:rPr>
                <a:t>/cm</a:t>
              </a:r>
              <a:r>
                <a:rPr lang="en-US" sz="1600" b="1" baseline="30000" dirty="0">
                  <a:solidFill>
                    <a:srgbClr val="FF0000"/>
                  </a:solidFill>
                </a:rPr>
                <a:t>2</a:t>
              </a:r>
              <a:endParaRPr lang="de-DE" sz="1600" b="1" dirty="0" err="1" smtClean="0">
                <a:solidFill>
                  <a:srgbClr val="FF0000"/>
                </a:solidFill>
              </a:endParaRPr>
            </a:p>
          </p:txBody>
        </p:sp>
      </p:grpSp>
      <p:sp>
        <p:nvSpPr>
          <p:cNvPr id="17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928820" y="6554528"/>
            <a:ext cx="9415652" cy="194989"/>
          </a:xfrm>
        </p:spPr>
        <p:txBody>
          <a:bodyPr/>
          <a:lstStyle/>
          <a:p>
            <a:r>
              <a:rPr lang="en-US" smtClean="0"/>
              <a:t>ASICS and Sensors  |   David Pennicard  |</a:t>
            </a:r>
            <a:endParaRPr lang="en-US" dirty="0"/>
          </a:p>
        </p:txBody>
      </p:sp>
      <p:pic>
        <p:nvPicPr>
          <p:cNvPr id="1026" name="Picture 2" descr="http://www.desy.de/sites2009/site_www-desy/content/e141261/e158573/e165680/Testbeam_2_g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268" y="3225262"/>
            <a:ext cx="5469160" cy="2816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8500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Radiation-hard silicon sensors for LHC upgrades</a:t>
            </a:r>
            <a:endParaRPr lang="en-GB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Detector characterization with the DESY </a:t>
            </a:r>
            <a:r>
              <a:rPr lang="en-US" dirty="0" err="1"/>
              <a:t>testbeam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52" y="2492896"/>
            <a:ext cx="5536732" cy="30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Content Placeholder 6"/>
          <p:cNvSpPr txBox="1">
            <a:spLocks/>
          </p:cNvSpPr>
          <p:nvPr/>
        </p:nvSpPr>
        <p:spPr>
          <a:xfrm>
            <a:off x="407368" y="1234918"/>
            <a:ext cx="10225136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266700" algn="l"/>
              </a:tabLst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Lorenz </a:t>
            </a:r>
            <a:r>
              <a:rPr lang="en-US" dirty="0"/>
              <a:t>Angle dependence on radiation damage</a:t>
            </a:r>
          </a:p>
          <a:p>
            <a:pPr lvl="1"/>
            <a:r>
              <a:rPr lang="en-US" dirty="0"/>
              <a:t>Key for track reconstruction</a:t>
            </a:r>
          </a:p>
          <a:p>
            <a:pPr lvl="1"/>
            <a:r>
              <a:rPr lang="en-US" dirty="0" smtClean="0"/>
              <a:t>Allows comparison </a:t>
            </a:r>
            <a:r>
              <a:rPr lang="en-US" dirty="0"/>
              <a:t>with </a:t>
            </a:r>
            <a:r>
              <a:rPr lang="en-US" dirty="0" smtClean="0"/>
              <a:t>models</a:t>
            </a:r>
            <a:endParaRPr lang="en-US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xmlns="" id="{9D58473B-1968-4B25-B294-F7B7C26216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8008" y="1844824"/>
            <a:ext cx="5602109" cy="4525963"/>
          </a:xfrm>
          <a:prstGeom prst="rect">
            <a:avLst/>
          </a:prstGeom>
        </p:spPr>
      </p:pic>
      <p:sp>
        <p:nvSpPr>
          <p:cNvPr id="7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928820" y="6554528"/>
            <a:ext cx="9415652" cy="194989"/>
          </a:xfrm>
        </p:spPr>
        <p:txBody>
          <a:bodyPr/>
          <a:lstStyle/>
          <a:p>
            <a:r>
              <a:rPr lang="en-US" smtClean="0"/>
              <a:t>ASICS and Sensors  |   David Pennicard  |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1078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Novel sensors</a:t>
            </a:r>
            <a:endParaRPr lang="en-GB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Collaborations and developments</a:t>
            </a:r>
            <a:endParaRPr lang="en-US" dirty="0"/>
          </a:p>
        </p:txBody>
      </p:sp>
      <p:sp>
        <p:nvSpPr>
          <p:cNvPr id="13" name="Content Placeholder 6"/>
          <p:cNvSpPr txBox="1">
            <a:spLocks/>
          </p:cNvSpPr>
          <p:nvPr/>
        </p:nvSpPr>
        <p:spPr>
          <a:xfrm>
            <a:off x="407368" y="1234918"/>
            <a:ext cx="6552728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266700" algn="l"/>
              </a:tabLst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“XFEL tolerant” silicon pixels (AGIPD) – </a:t>
            </a:r>
            <a:r>
              <a:rPr lang="en-US" i="1" dirty="0" smtClean="0"/>
              <a:t>University of Hamburg</a:t>
            </a:r>
          </a:p>
          <a:p>
            <a:endParaRPr lang="en-US" dirty="0" smtClean="0"/>
          </a:p>
          <a:p>
            <a:r>
              <a:rPr lang="en-US" dirty="0" smtClean="0"/>
              <a:t>DEPFET soft X-ray sensors (DSSC) – </a:t>
            </a:r>
            <a:r>
              <a:rPr lang="en-US" i="1" dirty="0" smtClean="0"/>
              <a:t>Max Planck </a:t>
            </a:r>
            <a:r>
              <a:rPr lang="en-US" i="1" dirty="0" err="1" smtClean="0"/>
              <a:t>Halbleiterlabor</a:t>
            </a:r>
            <a:endParaRPr lang="en-US" i="1" dirty="0" smtClean="0"/>
          </a:p>
          <a:p>
            <a:endParaRPr lang="en-US" dirty="0" smtClean="0"/>
          </a:p>
          <a:p>
            <a:r>
              <a:rPr lang="en-US" dirty="0" smtClean="0"/>
              <a:t>Silicon Photomultipliers - </a:t>
            </a:r>
            <a:r>
              <a:rPr lang="en-US" i="1" dirty="0"/>
              <a:t>Max Planck </a:t>
            </a:r>
            <a:r>
              <a:rPr lang="en-US" i="1" dirty="0" err="1" smtClean="0"/>
              <a:t>Halbleiterlabor</a:t>
            </a:r>
            <a:endParaRPr lang="en-US" i="1" dirty="0" smtClean="0"/>
          </a:p>
          <a:p>
            <a:endParaRPr lang="en-US" dirty="0"/>
          </a:p>
          <a:p>
            <a:r>
              <a:rPr lang="en-US" dirty="0" smtClean="0"/>
              <a:t>“High-Z” materials for hard X-ray detection – </a:t>
            </a:r>
            <a:r>
              <a:rPr lang="en-US" i="1" dirty="0" smtClean="0"/>
              <a:t>University of Tomsk, Canberra, X-Spectrum (DESY spinoff)</a:t>
            </a:r>
          </a:p>
          <a:p>
            <a:endParaRPr lang="en-US" dirty="0"/>
          </a:p>
          <a:p>
            <a:r>
              <a:rPr lang="en-US" dirty="0" smtClean="0"/>
              <a:t>Enhanced Lateral Drift Si sensors – </a:t>
            </a:r>
            <a:r>
              <a:rPr lang="en-US" i="1" dirty="0" smtClean="0"/>
              <a:t>Novel DESY development</a:t>
            </a:r>
            <a:endParaRPr lang="en-US" i="1" dirty="0"/>
          </a:p>
        </p:txBody>
      </p:sp>
      <p:sp>
        <p:nvSpPr>
          <p:cNvPr id="7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928820" y="6554528"/>
            <a:ext cx="9415652" cy="194989"/>
          </a:xfrm>
        </p:spPr>
        <p:txBody>
          <a:bodyPr/>
          <a:lstStyle/>
          <a:p>
            <a:r>
              <a:rPr lang="en-US" smtClean="0"/>
              <a:t>ASICS and Sensors  |   David Pennicard  |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13577" y="2348880"/>
            <a:ext cx="2333898" cy="1936951"/>
          </a:xfrm>
          <a:prstGeom prst="rect">
            <a:avLst/>
          </a:prstGeom>
        </p:spPr>
      </p:pic>
      <p:pic>
        <p:nvPicPr>
          <p:cNvPr id="11" name="Picture 10"/>
          <p:cNvPicPr/>
          <p:nvPr/>
        </p:nvPicPr>
        <p:blipFill>
          <a:blip r:embed="rId4"/>
          <a:stretch>
            <a:fillRect/>
          </a:stretch>
        </p:blipFill>
        <p:spPr>
          <a:xfrm>
            <a:off x="7266955" y="4351886"/>
            <a:ext cx="4680520" cy="1949457"/>
          </a:xfrm>
          <a:prstGeom prst="rect">
            <a:avLst/>
          </a:prstGeom>
        </p:spPr>
      </p:pic>
      <p:pic>
        <p:nvPicPr>
          <p:cNvPr id="12" name="Grafik 114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966" r="9372"/>
          <a:stretch/>
        </p:blipFill>
        <p:spPr bwMode="auto">
          <a:xfrm>
            <a:off x="7377633" y="362342"/>
            <a:ext cx="2000264" cy="1810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 descr="https://upload.wikimedia.org/wikipedia/commons/thumb/5/59/DePFET-Pixel.jpg/220px-DePFET-Pixel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6400" y="203305"/>
            <a:ext cx="2027039" cy="2128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Grafik 15"/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35" b="19095"/>
          <a:stretch/>
        </p:blipFill>
        <p:spPr>
          <a:xfrm>
            <a:off x="7136804" y="2442576"/>
            <a:ext cx="2417801" cy="1749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22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TS Master">
  <a:themeElements>
    <a:clrScheme name="Benutzerdefiniert 63">
      <a:dk1>
        <a:sysClr val="windowText" lastClr="000000"/>
      </a:dk1>
      <a:lt1>
        <a:sysClr val="window" lastClr="FFFFFF"/>
      </a:lt1>
      <a:dk2>
        <a:srgbClr val="898D8D"/>
      </a:dk2>
      <a:lt2>
        <a:srgbClr val="B2B4B2"/>
      </a:lt2>
      <a:accent1>
        <a:srgbClr val="009FDF"/>
      </a:accent1>
      <a:accent2>
        <a:srgbClr val="FF9E1B"/>
      </a:accent2>
      <a:accent3>
        <a:srgbClr val="004B7D"/>
      </a:accent3>
      <a:accent4>
        <a:srgbClr val="898D8D"/>
      </a:accent4>
      <a:accent5>
        <a:srgbClr val="B2B4B2"/>
      </a:accent5>
      <a:accent6>
        <a:srgbClr val="375E77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 w="9525">
          <a:solidFill>
            <a:schemeClr val="tx1"/>
          </a:solidFill>
        </a:ln>
      </a:spPr>
      <a:bodyPr rtlCol="0" anchor="ctr"/>
      <a:lstStyle>
        <a:defPPr algn="ctr">
          <a:defRPr sz="160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600" dirty="0" err="1" smtClean="0"/>
        </a:defPPr>
      </a:lstStyle>
    </a:txDef>
  </a:objectDefaults>
  <a:extraClrSchemeLst/>
  <a:custClrLst>
    <a:custClr>
      <a:srgbClr val="8B6EC9"/>
    </a:custClr>
    <a:custClr>
      <a:srgbClr val="E35D50"/>
    </a:custClr>
    <a:custClr>
      <a:srgbClr val="5BC5F1"/>
    </a:custClr>
    <a:custClr>
      <a:srgbClr val="00AA92"/>
    </a:custClr>
  </a:custClrLst>
  <a:extLst>
    <a:ext uri="{05A4C25C-085E-4340-85A3-A5531E510DB2}">
      <thm15:themeFamily xmlns:thm15="http://schemas.microsoft.com/office/thememl/2012/main" xmlns="" name="DESY_PowerPoint_16x9_en.potx" id="{14073260-8C2D-4AB2-A81C-2042420C348F}" vid="{AD62EC48-8461-453D-92FA-1EE04F54074A}"/>
    </a:ext>
  </a:extLst>
</a:theme>
</file>

<file path=ppt/theme/theme2.xml><?xml version="1.0" encoding="utf-8"?>
<a:theme xmlns:a="http://schemas.openxmlformats.org/drawingml/2006/main" name="Office">
  <a:themeElements>
    <a:clrScheme name="Benutzerdefiniert 104">
      <a:dk1>
        <a:sysClr val="windowText" lastClr="000000"/>
      </a:dk1>
      <a:lt1>
        <a:sysClr val="window" lastClr="FFFFFF"/>
      </a:lt1>
      <a:dk2>
        <a:srgbClr val="898D8D"/>
      </a:dk2>
      <a:lt2>
        <a:srgbClr val="B2B4B2"/>
      </a:lt2>
      <a:accent1>
        <a:srgbClr val="009FDF"/>
      </a:accent1>
      <a:accent2>
        <a:srgbClr val="FF9E1B"/>
      </a:accent2>
      <a:accent3>
        <a:srgbClr val="020A0A"/>
      </a:accent3>
      <a:accent4>
        <a:srgbClr val="898D8D"/>
      </a:accent4>
      <a:accent5>
        <a:srgbClr val="B2B4B2"/>
      </a:accent5>
      <a:accent6>
        <a:srgbClr val="375E77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Benutzerdefiniert 104">
      <a:dk1>
        <a:sysClr val="windowText" lastClr="000000"/>
      </a:dk1>
      <a:lt1>
        <a:sysClr val="window" lastClr="FFFFFF"/>
      </a:lt1>
      <a:dk2>
        <a:srgbClr val="898D8D"/>
      </a:dk2>
      <a:lt2>
        <a:srgbClr val="B2B4B2"/>
      </a:lt2>
      <a:accent1>
        <a:srgbClr val="009FDF"/>
      </a:accent1>
      <a:accent2>
        <a:srgbClr val="FF9E1B"/>
      </a:accent2>
      <a:accent3>
        <a:srgbClr val="020A0A"/>
      </a:accent3>
      <a:accent4>
        <a:srgbClr val="898D8D"/>
      </a:accent4>
      <a:accent5>
        <a:srgbClr val="B2B4B2"/>
      </a:accent5>
      <a:accent6>
        <a:srgbClr val="375E77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1764</Words>
  <Application>Microsoft Office PowerPoint</Application>
  <PresentationFormat>Custom</PresentationFormat>
  <Paragraphs>313</Paragraphs>
  <Slides>16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DTS Master</vt:lpstr>
      <vt:lpstr>ASICs and  Sensors</vt:lpstr>
      <vt:lpstr>ASICs and Sensors</vt:lpstr>
      <vt:lpstr>ASICs and Sensors</vt:lpstr>
      <vt:lpstr>Meeting the Eu.XFEL challenge: AGIPD ASIC</vt:lpstr>
      <vt:lpstr>Meeting the Eu.XFEL challenge: AGIPD ASIC</vt:lpstr>
      <vt:lpstr>On-chip digitization</vt:lpstr>
      <vt:lpstr>Radiation-hard silicon sensors for LHC upgrades</vt:lpstr>
      <vt:lpstr>Radiation-hard silicon sensors for LHC upgrades</vt:lpstr>
      <vt:lpstr>Novel sensors</vt:lpstr>
      <vt:lpstr>Outlook</vt:lpstr>
      <vt:lpstr>Conclusions</vt:lpstr>
      <vt:lpstr>PowerPoint Presentation</vt:lpstr>
      <vt:lpstr>ASICs and Sensors</vt:lpstr>
      <vt:lpstr>AGIPD detector for the European XFEL</vt:lpstr>
      <vt:lpstr>X-ray sensor development</vt:lpstr>
      <vt:lpstr>PowerPoint Presentation</vt:lpstr>
    </vt:vector>
  </TitlesOfParts>
  <Company>DESY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Nele Mueller</dc:creator>
  <cp:lastModifiedBy>Pennicard, David</cp:lastModifiedBy>
  <cp:revision>78</cp:revision>
  <dcterms:created xsi:type="dcterms:W3CDTF">2017-10-27T13:42:35Z</dcterms:created>
  <dcterms:modified xsi:type="dcterms:W3CDTF">2018-01-16T17:00:48Z</dcterms:modified>
</cp:coreProperties>
</file>