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33" r:id="rId2"/>
    <p:sldId id="334" r:id="rId3"/>
    <p:sldId id="336" r:id="rId4"/>
    <p:sldId id="340" r:id="rId5"/>
    <p:sldId id="341" r:id="rId6"/>
    <p:sldId id="339" r:id="rId7"/>
    <p:sldId id="382" r:id="rId8"/>
    <p:sldId id="344" r:id="rId9"/>
    <p:sldId id="345" r:id="rId10"/>
    <p:sldId id="378" r:id="rId11"/>
    <p:sldId id="369" r:id="rId12"/>
    <p:sldId id="371" r:id="rId13"/>
    <p:sldId id="372" r:id="rId14"/>
    <p:sldId id="360" r:id="rId15"/>
    <p:sldId id="350" r:id="rId16"/>
    <p:sldId id="380" r:id="rId17"/>
    <p:sldId id="356" r:id="rId18"/>
    <p:sldId id="357" r:id="rId19"/>
    <p:sldId id="359" r:id="rId20"/>
    <p:sldId id="335" r:id="rId21"/>
    <p:sldId id="366" r:id="rId22"/>
    <p:sldId id="367" r:id="rId23"/>
    <p:sldId id="374" r:id="rId24"/>
    <p:sldId id="375" r:id="rId25"/>
    <p:sldId id="376" r:id="rId26"/>
    <p:sldId id="379" r:id="rId27"/>
    <p:sldId id="370" r:id="rId28"/>
    <p:sldId id="373" r:id="rId29"/>
    <p:sldId id="381" r:id="rId30"/>
    <p:sldId id="36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B"/>
    <a:srgbClr val="FF93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17" autoAdjust="0"/>
    <p:restoredTop sz="89618"/>
  </p:normalViewPr>
  <p:slideViewPr>
    <p:cSldViewPr showGuides="1">
      <p:cViewPr varScale="1">
        <p:scale>
          <a:sx n="110" d="100"/>
          <a:sy n="110" d="100"/>
        </p:scale>
        <p:origin x="-84" y="-21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16.01.2018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16.01.2018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53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88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528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7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25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852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 smtClean="0"/>
              <a:t>&lt;type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&gt; in</a:t>
            </a:r>
          </a:p>
          <a:p>
            <a:r>
              <a:rPr lang="de-DE" sz="1600" b="0" dirty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B98CB5A4-07FA-4ADB-94BA-D0065C909A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12" y="6287602"/>
            <a:ext cx="1802188" cy="13276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 userDrawn="1"/>
        </p:nvSpPr>
        <p:spPr>
          <a:xfrm>
            <a:off x="407986" y="3573016"/>
            <a:ext cx="11376025" cy="1296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On-site experiments  |  Axel Lindner |  MU  |  EPP</a:t>
            </a:r>
            <a:endParaRPr lang="en-US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 smtClean="0"/>
              <a:t>&lt;type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talk</a:t>
            </a:r>
            <a:r>
              <a:rPr lang="de-DE" sz="1600" dirty="0" smtClean="0"/>
              <a:t>&gt; in</a:t>
            </a:r>
          </a:p>
          <a:p>
            <a:r>
              <a:rPr lang="de-DE" sz="1600" b="0" dirty="0" smtClean="0"/>
              <a:t>Helmholtz </a:t>
            </a:r>
            <a:r>
              <a:rPr lang="de-DE" sz="1600" b="0" dirty="0" err="1" smtClean="0"/>
              <a:t>program</a:t>
            </a:r>
            <a:r>
              <a:rPr lang="de-DE" sz="1600" b="0" dirty="0" smtClean="0"/>
              <a:t>: &lt;p</a:t>
            </a:r>
            <a:r>
              <a:rPr lang="en-GB" sz="1600" b="0" dirty="0" err="1" smtClean="0"/>
              <a:t>rogram</a:t>
            </a:r>
            <a:r>
              <a:rPr lang="en-GB" sz="1600" b="0" dirty="0" smtClean="0"/>
              <a:t> name&gt; (XXX)</a:t>
            </a:r>
          </a:p>
          <a:p>
            <a:r>
              <a:rPr lang="en-GB" sz="1600" b="0" dirty="0" err="1" smtClean="0"/>
              <a:t>PoF</a:t>
            </a:r>
            <a:r>
              <a:rPr lang="en-GB" sz="1600" b="0" dirty="0" smtClean="0"/>
              <a:t> III Topic: &lt;topic&gt; OR </a:t>
            </a:r>
            <a:r>
              <a:rPr lang="de-DE" sz="1600" b="0" dirty="0" err="1" smtClean="0"/>
              <a:t>PoF</a:t>
            </a:r>
            <a:r>
              <a:rPr lang="de-DE" sz="1600" b="0" dirty="0" smtClean="0"/>
              <a:t> III 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: &lt;</a:t>
            </a:r>
            <a:r>
              <a:rPr lang="de-DE" sz="1600" b="0" dirty="0" err="1" smtClean="0"/>
              <a:t>research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theme</a:t>
            </a:r>
            <a:r>
              <a:rPr lang="de-DE" sz="1600" b="0" dirty="0" smtClean="0"/>
              <a:t>&gt; </a:t>
            </a:r>
            <a:endParaRPr lang="en-GB" sz="1600" b="0" dirty="0" smtClean="0"/>
          </a:p>
          <a:p>
            <a:r>
              <a:rPr lang="de-DE" sz="1600" b="0" dirty="0" smtClean="0"/>
              <a:t>DESY Research Unit: </a:t>
            </a:r>
            <a:r>
              <a:rPr lang="en-GB" sz="1600" b="0" dirty="0" smtClean="0"/>
              <a:t>&lt;research unit&gt;</a:t>
            </a:r>
            <a:endParaRPr lang="en-GB" sz="1600" b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 smtClean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0" name="Picture 5" descr="https://www.helmholtz.de/fileadmin/user_upload/04_mediathek/Logos_2017/2017_H_Logo_RGB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03" y="5922590"/>
            <a:ext cx="3891465" cy="69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185400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On-site experiments  |  Axel Lindner |  MU  |  EPP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On-site experiments  |  Axel Lindner |  MU  |  EPP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54528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‹#›</a:t>
            </a:fld>
            <a:endParaRPr lang="en-US" sz="900" b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D4CD88DD-DBFC-4A36-8842-5A071EC0CA3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17" y="6582959"/>
            <a:ext cx="287966" cy="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62" r:id="rId4"/>
    <p:sldLayoutId id="2147483668" r:id="rId5"/>
    <p:sldLayoutId id="2147483673" r:id="rId6"/>
    <p:sldLayoutId id="2147483670" r:id="rId7"/>
    <p:sldLayoutId id="2147483678" r:id="rId8"/>
    <p:sldLayoutId id="2147483674" r:id="rId9"/>
    <p:sldLayoutId id="2147483679" r:id="rId10"/>
    <p:sldLayoutId id="2147483675" r:id="rId11"/>
    <p:sldLayoutId id="2147483669" r:id="rId12"/>
    <p:sldLayoutId id="2147483676" r:id="rId13"/>
    <p:sldLayoutId id="2147483677" r:id="rId14"/>
    <p:sldLayoutId id="2147483666" r:id="rId15"/>
    <p:sldLayoutId id="2147483667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49.jpeg"/><Relationship Id="rId5" Type="http://schemas.openxmlformats.org/officeDocument/2006/relationships/image" Target="../media/image44.png"/><Relationship Id="rId10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gif"/><Relationship Id="rId11" Type="http://schemas.openxmlformats.org/officeDocument/2006/relationships/image" Target="../media/image63.jpeg"/><Relationship Id="rId5" Type="http://schemas.openxmlformats.org/officeDocument/2006/relationships/image" Target="../media/image59.tiff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7368" y="5013176"/>
            <a:ext cx="11369548" cy="700373"/>
          </a:xfrm>
        </p:spPr>
        <p:txBody>
          <a:bodyPr/>
          <a:lstStyle/>
          <a:p>
            <a:r>
              <a:rPr lang="en-US" sz="1600" dirty="0" smtClean="0"/>
              <a:t>Axel Lindner</a:t>
            </a:r>
            <a:endParaRPr lang="en-US" sz="1600" dirty="0"/>
          </a:p>
          <a:p>
            <a:r>
              <a:rPr lang="en-US" sz="1600" dirty="0"/>
              <a:t>C</a:t>
            </a:r>
            <a:r>
              <a:rPr lang="en-US" sz="1600" dirty="0" smtClean="0"/>
              <a:t>enter Evaluation DESY, 5 – 9 February 2018</a:t>
            </a:r>
            <a:endParaRPr lang="en-US" sz="16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b="0" dirty="0" smtClean="0">
                <a:solidFill>
                  <a:schemeClr val="tx1"/>
                </a:solidFill>
              </a:rPr>
              <a:t>Helmholtz </a:t>
            </a:r>
            <a:r>
              <a:rPr lang="de-DE" b="0" dirty="0" err="1">
                <a:solidFill>
                  <a:schemeClr val="tx1"/>
                </a:solidFill>
              </a:rPr>
              <a:t>P</a:t>
            </a:r>
            <a:r>
              <a:rPr lang="de-DE" b="0" dirty="0" err="1" smtClean="0">
                <a:solidFill>
                  <a:schemeClr val="tx1"/>
                </a:solidFill>
              </a:rPr>
              <a:t>rogram</a:t>
            </a:r>
            <a:r>
              <a:rPr lang="de-DE" b="0" dirty="0" smtClean="0">
                <a:solidFill>
                  <a:schemeClr val="tx1"/>
                </a:solidFill>
              </a:rPr>
              <a:t>: Matter </a:t>
            </a:r>
            <a:r>
              <a:rPr lang="de-DE" b="0" dirty="0" err="1" smtClean="0">
                <a:solidFill>
                  <a:schemeClr val="tx1"/>
                </a:solidFill>
              </a:rPr>
              <a:t>and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the</a:t>
            </a:r>
            <a:r>
              <a:rPr lang="de-DE" b="0" dirty="0" smtClean="0">
                <a:solidFill>
                  <a:schemeClr val="tx1"/>
                </a:solidFill>
              </a:rPr>
              <a:t> </a:t>
            </a:r>
            <a:r>
              <a:rPr lang="de-DE" b="0" dirty="0" err="1" smtClean="0">
                <a:solidFill>
                  <a:schemeClr val="tx1"/>
                </a:solidFill>
              </a:rPr>
              <a:t>Universe</a:t>
            </a:r>
            <a:r>
              <a:rPr lang="de-DE" b="0" dirty="0" smtClean="0">
                <a:solidFill>
                  <a:schemeClr val="tx1"/>
                </a:solidFill>
              </a:rPr>
              <a:t> (MU)</a:t>
            </a:r>
            <a:endParaRPr lang="en-GB" b="0" dirty="0" smtClean="0">
              <a:solidFill>
                <a:schemeClr val="tx1"/>
              </a:solidFill>
            </a:endParaRPr>
          </a:p>
          <a:p>
            <a:r>
              <a:rPr lang="en-GB" b="0" dirty="0" err="1" smtClean="0">
                <a:solidFill>
                  <a:schemeClr val="tx1"/>
                </a:solidFill>
              </a:rPr>
              <a:t>PoF</a:t>
            </a:r>
            <a:r>
              <a:rPr lang="en-GB" b="0" dirty="0" smtClean="0">
                <a:solidFill>
                  <a:schemeClr val="tx1"/>
                </a:solidFill>
              </a:rPr>
              <a:t> III Topic: Fundamental Particles and Forces</a:t>
            </a:r>
          </a:p>
          <a:p>
            <a:r>
              <a:rPr lang="de-DE" b="0" dirty="0" smtClean="0">
                <a:solidFill>
                  <a:schemeClr val="tx1"/>
                </a:solidFill>
              </a:rPr>
              <a:t>DESY Research Unit: Experimental </a:t>
            </a:r>
            <a:r>
              <a:rPr lang="de-DE" b="0" dirty="0" err="1" smtClean="0">
                <a:solidFill>
                  <a:schemeClr val="tx1"/>
                </a:solidFill>
              </a:rPr>
              <a:t>Particle</a:t>
            </a:r>
            <a:r>
              <a:rPr lang="de-DE" b="0" dirty="0" smtClean="0">
                <a:solidFill>
                  <a:schemeClr val="tx1"/>
                </a:solidFill>
              </a:rPr>
              <a:t> Physics</a:t>
            </a:r>
            <a:endParaRPr lang="en-GB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12192000" cy="3397541"/>
            <a:chOff x="0" y="0"/>
            <a:chExt cx="12192000" cy="3397541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12192000" cy="3397541"/>
              <a:chOff x="0" y="0"/>
              <a:chExt cx="12192000" cy="3397541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248472" cy="339754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19467" y="2626"/>
                <a:ext cx="4272533" cy="3394915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1" r="22917"/>
            <a:stretch/>
          </p:blipFill>
          <p:spPr>
            <a:xfrm>
              <a:off x="3960440" y="0"/>
              <a:ext cx="4295800" cy="3397541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736684" cy="1099777"/>
          </a:xfrm>
        </p:spPr>
        <p:txBody>
          <a:bodyPr/>
          <a:lstStyle/>
          <a:p>
            <a:r>
              <a:rPr lang="en-US" dirty="0"/>
              <a:t>Experimental particle physics on-site (DESY in Hamburg)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407987" y="2420888"/>
            <a:ext cx="11376025" cy="8893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Elementary Particle and </a:t>
            </a:r>
            <a:r>
              <a:rPr lang="en-US" sz="2400" dirty="0" err="1" smtClean="0"/>
              <a:t>Astroparticle</a:t>
            </a:r>
            <a:r>
              <a:rPr lang="en-US" sz="2400" dirty="0" smtClean="0"/>
              <a:t> Physics at DESY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66408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8800" y="6554527"/>
            <a:ext cx="9991716" cy="186841"/>
          </a:xfrm>
        </p:spPr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</a:t>
            </a:r>
            <a:endParaRPr lang="en-US" dirty="0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983432" y="4509120"/>
            <a:ext cx="7272808" cy="72008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/>
              <a:t>10+10</a:t>
            </a:r>
            <a:r>
              <a:rPr lang="en-US" b="1" dirty="0" smtClean="0">
                <a:solidFill>
                  <a:srgbClr val="FF760B"/>
                </a:solidFill>
              </a:rPr>
              <a:t> straightened dipole magnets </a:t>
            </a:r>
            <a:r>
              <a:rPr lang="en-US" b="1" dirty="0" smtClean="0"/>
              <a:t>from the HERA proton accelerator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FF7C80"/>
                </a:solidFill>
              </a:rPr>
              <a:t>Production Cavity </a:t>
            </a:r>
            <a:r>
              <a:rPr lang="en-US" b="1" dirty="0" smtClean="0"/>
              <a:t>and </a:t>
            </a:r>
            <a:r>
              <a:rPr lang="en-US" b="1" dirty="0">
                <a:solidFill>
                  <a:srgbClr val="92D050"/>
                </a:solidFill>
              </a:rPr>
              <a:t>R</a:t>
            </a:r>
            <a:r>
              <a:rPr lang="en-US" b="1" dirty="0" smtClean="0">
                <a:solidFill>
                  <a:srgbClr val="92D050"/>
                </a:solidFill>
              </a:rPr>
              <a:t>egeneration </a:t>
            </a:r>
            <a:r>
              <a:rPr lang="en-US" b="1" dirty="0">
                <a:solidFill>
                  <a:srgbClr val="92D050"/>
                </a:solidFill>
              </a:rPr>
              <a:t>C</a:t>
            </a:r>
            <a:r>
              <a:rPr lang="en-US" b="1" dirty="0" smtClean="0">
                <a:solidFill>
                  <a:srgbClr val="92D050"/>
                </a:solidFill>
              </a:rPr>
              <a:t>avity</a:t>
            </a:r>
            <a:r>
              <a:rPr lang="en-US" b="1" dirty="0" smtClean="0"/>
              <a:t>, mode matched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03512" y="4077072"/>
            <a:ext cx="5832648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60545" y="373851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200 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120336" y="1916832"/>
            <a:ext cx="0" cy="129614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157089" y="2348880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5</a:t>
            </a:r>
            <a:r>
              <a:rPr lang="de-DE" sz="1600" dirty="0" smtClean="0"/>
              <a:t> cm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982407"/>
            <a:ext cx="3948417" cy="2470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336360" y="4005064"/>
            <a:ext cx="277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Planned ALPS II installation </a:t>
            </a:r>
            <a:br>
              <a:rPr lang="en-US" sz="1600" dirty="0" smtClean="0"/>
            </a:br>
            <a:r>
              <a:rPr lang="en-US" sz="1600" dirty="0" smtClean="0"/>
              <a:t>in the HERA tunnel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" t="-1522" r="414" b="1522"/>
          <a:stretch/>
        </p:blipFill>
        <p:spPr bwMode="auto">
          <a:xfrm>
            <a:off x="0" y="1351634"/>
            <a:ext cx="8688288" cy="236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84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9" y="1340768"/>
            <a:ext cx="9555857" cy="44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components: optics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4719"/>
            <a:ext cx="3104589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4312" y="188640"/>
            <a:ext cx="3104589" cy="116664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56712" y="748800"/>
            <a:ext cx="3104589" cy="762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22" idx="0"/>
          </p:cNvCxnSpPr>
          <p:nvPr/>
        </p:nvCxnSpPr>
        <p:spPr bwMode="auto">
          <a:xfrm flipH="1" flipV="1">
            <a:off x="7017598" y="4725144"/>
            <a:ext cx="1" cy="115822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20" idx="0"/>
          </p:cNvCxnSpPr>
          <p:nvPr/>
        </p:nvCxnSpPr>
        <p:spPr bwMode="auto">
          <a:xfrm flipV="1">
            <a:off x="4619836" y="4725144"/>
            <a:ext cx="1044116" cy="114283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stCxn id="21" idx="0"/>
          </p:cNvCxnSpPr>
          <p:nvPr/>
        </p:nvCxnSpPr>
        <p:spPr bwMode="auto">
          <a:xfrm flipH="1" flipV="1">
            <a:off x="9056712" y="4581128"/>
            <a:ext cx="327826" cy="130224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3575720" y="5867980"/>
            <a:ext cx="20882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cavity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96000" y="5883369"/>
            <a:ext cx="184319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Wall and shutter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23392" y="5867980"/>
            <a:ext cx="18002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Laser, 1064 nm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 bwMode="auto">
          <a:xfrm flipV="1">
            <a:off x="1523492" y="4581128"/>
            <a:ext cx="0" cy="128685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2"/>
          <p:cNvSpPr/>
          <p:nvPr/>
        </p:nvSpPr>
        <p:spPr>
          <a:xfrm>
            <a:off x="9840416" y="5373216"/>
            <a:ext cx="1008112" cy="7200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15819" y="5883369"/>
            <a:ext cx="23374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Regeneration cavity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9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49" y="1340768"/>
            <a:ext cx="9555857" cy="44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components: optics in the 20 m long prototype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4719"/>
            <a:ext cx="3104589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4312" y="188640"/>
            <a:ext cx="3104589" cy="116664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56712" y="748800"/>
            <a:ext cx="3104589" cy="762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336458"/>
            <a:ext cx="3492202" cy="260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44" y="2336458"/>
            <a:ext cx="3902619" cy="260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2362740"/>
            <a:ext cx="3899946" cy="25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840416" y="5373216"/>
            <a:ext cx="1008112" cy="72008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14387">
            <a:off x="4261267" y="5633126"/>
            <a:ext cx="2852063" cy="36933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invited for a lab-tour!</a:t>
            </a:r>
          </a:p>
        </p:txBody>
      </p:sp>
    </p:spTree>
    <p:extLst>
      <p:ext uri="{BB962C8B-B14F-4D97-AF65-F5344CB8AC3E}">
        <p14:creationId xmlns:p14="http://schemas.microsoft.com/office/powerpoint/2010/main" val="14641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components: </a:t>
            </a:r>
            <a:r>
              <a:rPr lang="en-US" dirty="0"/>
              <a:t>optics </a:t>
            </a:r>
            <a:r>
              <a:rPr lang="en-US" dirty="0" smtClean="0"/>
              <a:t>achievements in </a:t>
            </a:r>
            <a:r>
              <a:rPr lang="en-US" dirty="0"/>
              <a:t>the 20 m long prototype</a:t>
            </a: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4719"/>
            <a:ext cx="3104589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4312" y="188640"/>
            <a:ext cx="3104589" cy="116664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56712" y="748800"/>
            <a:ext cx="3104589" cy="762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25" name="Textplatzhalter 7"/>
          <p:cNvSpPr txBox="1">
            <a:spLocks/>
          </p:cNvSpPr>
          <p:nvPr/>
        </p:nvSpPr>
        <p:spPr>
          <a:xfrm>
            <a:off x="463214" y="1141537"/>
            <a:ext cx="8593498" cy="263207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Long baseline optical </a:t>
            </a:r>
            <a:r>
              <a:rPr lang="en-US" b="1" dirty="0" smtClean="0"/>
              <a:t>resonators: ALPS II </a:t>
            </a:r>
            <a:r>
              <a:rPr lang="en-US" b="1" dirty="0"/>
              <a:t>optics </a:t>
            </a:r>
            <a:r>
              <a:rPr lang="en-US" b="1" dirty="0" smtClean="0"/>
              <a:t>becomes cutting edge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827"/>
            <a:ext cx="7536160" cy="48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063986" y="6165304"/>
            <a:ext cx="616190" cy="36004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 bwMode="auto">
          <a:xfrm>
            <a:off x="8616280" y="5085184"/>
            <a:ext cx="2093556" cy="19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sz="1000" kern="0" dirty="0" smtClean="0"/>
              <a:t>   https://arxiv.org/abs/1710.06634</a:t>
            </a:r>
            <a:endParaRPr lang="en-US" sz="1000" kern="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891" y="3827991"/>
            <a:ext cx="2769709" cy="1283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89" y="1772816"/>
            <a:ext cx="2898743" cy="176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19" idx="1"/>
          </p:cNvCxnSpPr>
          <p:nvPr/>
        </p:nvCxnSpPr>
        <p:spPr>
          <a:xfrm flipH="1">
            <a:off x="5735960" y="2654230"/>
            <a:ext cx="2968629" cy="41473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1"/>
          </p:cNvCxnSpPr>
          <p:nvPr/>
        </p:nvCxnSpPr>
        <p:spPr>
          <a:xfrm flipH="1" flipV="1">
            <a:off x="5735960" y="4077072"/>
            <a:ext cx="2990931" cy="39249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:\intern\DIB-intern\Projekte\ALPS\ALPS-II\Fotos-collab\10421096_10106649480075441_2823798123859319533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994" y="5384665"/>
            <a:ext cx="1067558" cy="10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indner\Desktop\jan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050" y="5384665"/>
            <a:ext cx="1068671" cy="10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7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indner\Desktop\ALPS-170308_DES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340768"/>
            <a:ext cx="3413021" cy="268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87032"/>
            <a:ext cx="11376024" cy="451098"/>
          </a:xfrm>
        </p:spPr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48800" y="6591949"/>
            <a:ext cx="9991716" cy="186841"/>
          </a:xfrm>
        </p:spPr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7987" y="854921"/>
            <a:ext cx="11376025" cy="379252"/>
          </a:xfrm>
        </p:spPr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pic>
        <p:nvPicPr>
          <p:cNvPr id="15" name="Picture 14" descr="https://encrypted-tbn3.gstatic.com/images?q=tbn:ANd9GcSbkF-B8Ebt0XiTguACJ1JAv942IEyj5W6VQM091cimAuZxL7V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3" y="4795195"/>
            <a:ext cx="1503797" cy="7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ogo: AEI Hann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3" y="4172802"/>
            <a:ext cx="3170420" cy="61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://study.com/cimages/ncschools/logosLarge/university-of-florid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68" y="5006973"/>
            <a:ext cx="1510465" cy="3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2637751" y="4172802"/>
            <a:ext cx="1153993" cy="6120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" name="Picture 20" descr="DESY-Logo-cyan-RGB_g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2957009" y="4127067"/>
            <a:ext cx="710249" cy="6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353615"/>
              </p:ext>
            </p:extLst>
          </p:nvPr>
        </p:nvGraphicFramePr>
        <p:xfrm>
          <a:off x="4439815" y="1378189"/>
          <a:ext cx="67687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9"/>
                <a:gridCol w="1368152"/>
                <a:gridCol w="901601"/>
                <a:gridCol w="1258639"/>
                <a:gridCol w="1728192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rgbClr val="FFC000"/>
                          </a:solidFill>
                        </a:rPr>
                        <a:t>ALPS</a:t>
                      </a:r>
                      <a:r>
                        <a:rPr lang="en-US" sz="1600" baseline="0" noProof="0" dirty="0" smtClean="0">
                          <a:solidFill>
                            <a:srgbClr val="FFC000"/>
                          </a:solidFill>
                        </a:rPr>
                        <a:t> II main contributions</a:t>
                      </a:r>
                      <a:endParaRPr lang="en-US" sz="1600" noProof="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kern="120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Partner</a:t>
                      </a:r>
                      <a:endParaRPr lang="en-US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Magnets</a:t>
                      </a:r>
                      <a:endParaRPr lang="en-US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Optics</a:t>
                      </a:r>
                      <a:endParaRPr lang="en-US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Detectors</a:t>
                      </a:r>
                      <a:endParaRPr lang="en-US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Infrastructure</a:t>
                      </a:r>
                      <a:endParaRPr lang="en-US" sz="16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DESY</a:t>
                      </a:r>
                      <a:r>
                        <a:rPr lang="en-US" sz="1600" noProof="0" dirty="0" smtClean="0">
                          <a:solidFill>
                            <a:srgbClr val="00B0F0"/>
                          </a:solidFill>
                        </a:rPr>
                        <a:t>*</a:t>
                      </a:r>
                      <a:endParaRPr lang="en-US" sz="1600" noProof="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AEI Hannover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U. Florida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/>
                        <a:t>U. Mainz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/>
                        <a:t>X</a:t>
                      </a:r>
                      <a:endParaRPr lang="en-US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639689" y="3559915"/>
            <a:ext cx="5552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B0F0"/>
                </a:solidFill>
              </a:rPr>
              <a:t>*: theory, experimental particle physics, accelerator division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5910" y="4615603"/>
            <a:ext cx="3708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Significant funding support also by the </a:t>
            </a:r>
          </a:p>
        </p:txBody>
      </p:sp>
      <p:pic>
        <p:nvPicPr>
          <p:cNvPr id="26" name="Picture 2" descr="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86" y="5032276"/>
            <a:ext cx="3731406" cy="65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20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desy he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766" y="3893879"/>
            <a:ext cx="3536906" cy="223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Results and schedule</a:t>
            </a:r>
            <a:endParaRPr lang="en-US" dirty="0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407368" y="1268760"/>
            <a:ext cx="3960440" cy="4473207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Results: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 and ALPs:</a:t>
            </a:r>
            <a:br>
              <a:rPr lang="en-US" dirty="0" smtClean="0"/>
            </a:br>
            <a:r>
              <a:rPr lang="en-US" dirty="0" smtClean="0"/>
              <a:t>none</a:t>
            </a:r>
            <a:r>
              <a:rPr lang="en-US" dirty="0"/>
              <a:t> </a:t>
            </a:r>
            <a:r>
              <a:rPr lang="en-US" dirty="0" smtClean="0"/>
              <a:t>(no data run yet …)</a:t>
            </a:r>
          </a:p>
          <a:p>
            <a:r>
              <a:rPr lang="en-US" dirty="0" smtClean="0"/>
              <a:t>Publications:</a:t>
            </a:r>
            <a:br>
              <a:rPr lang="en-US" dirty="0" smtClean="0"/>
            </a:br>
            <a:r>
              <a:rPr lang="en-US" dirty="0" smtClean="0"/>
              <a:t>5 on optics and detector developments;</a:t>
            </a:r>
            <a:br>
              <a:rPr lang="en-US" dirty="0" smtClean="0"/>
            </a:br>
            <a:r>
              <a:rPr lang="en-US" dirty="0" smtClean="0"/>
              <a:t>several conference contributions.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People (since 2012):</a:t>
            </a:r>
            <a:br>
              <a:rPr lang="en-US" dirty="0" smtClean="0"/>
            </a:br>
            <a:r>
              <a:rPr lang="en-US" dirty="0" smtClean="0"/>
              <a:t>6 Ph.D. theses completed,</a:t>
            </a:r>
            <a:br>
              <a:rPr lang="en-US" dirty="0" smtClean="0"/>
            </a:br>
            <a:r>
              <a:rPr lang="en-US" dirty="0" smtClean="0"/>
              <a:t>about 8 to come,</a:t>
            </a:r>
            <a:br>
              <a:rPr lang="en-US" dirty="0" smtClean="0"/>
            </a:br>
            <a:r>
              <a:rPr lang="en-US" dirty="0"/>
              <a:t>4</a:t>
            </a:r>
            <a:r>
              <a:rPr lang="en-US" dirty="0" smtClean="0"/>
              <a:t> postdocs left for a next career step.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78362" y="2232713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25 x 25 </a:t>
            </a:r>
            <a:r>
              <a:rPr lang="de-DE" sz="14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µm</a:t>
            </a:r>
            <a:r>
              <a:rPr lang="de-DE" sz="1400" baseline="30000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</a:t>
            </a:r>
            <a:endParaRPr lang="de-DE" sz="1400" baseline="30000" dirty="0">
              <a:solidFill>
                <a:schemeClr val="bg1"/>
              </a:solidFill>
            </a:endParaRPr>
          </a:p>
        </p:txBody>
      </p:sp>
      <p:sp>
        <p:nvSpPr>
          <p:cNvPr id="5" name="AutoShape 2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31" name="Picture 7" descr="C:\Users\lindner\Desktop\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4648332"/>
            <a:ext cx="2617206" cy="17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platzhalter 7"/>
          <p:cNvSpPr txBox="1">
            <a:spLocks/>
          </p:cNvSpPr>
          <p:nvPr/>
        </p:nvSpPr>
        <p:spPr>
          <a:xfrm>
            <a:off x="5156514" y="1268760"/>
            <a:ext cx="5814182" cy="96395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Schedule:</a:t>
            </a:r>
          </a:p>
          <a:p>
            <a:r>
              <a:rPr lang="en-US" dirty="0" smtClean="0"/>
              <a:t>Start data taking in the HERA tunnel in early 2020.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511824" y="2060848"/>
            <a:ext cx="0" cy="2952328"/>
          </a:xfrm>
          <a:prstGeom prst="line">
            <a:avLst/>
          </a:prstGeom>
          <a:ln w="31750">
            <a:solidFill>
              <a:srgbClr val="00B0F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D:\SyncToy\H-MyDocuments\backup\Desktop-170818\Fotos\MADMAX\IMG_0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14" y="2232713"/>
            <a:ext cx="2641311" cy="17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V="1">
            <a:off x="7126641" y="4648332"/>
            <a:ext cx="1777671" cy="50886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426080" y="5157192"/>
            <a:ext cx="34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HERA hall North</a:t>
            </a:r>
            <a:br>
              <a:rPr lang="en-US" sz="1600" dirty="0" smtClean="0"/>
            </a:br>
            <a:r>
              <a:rPr lang="en-US" sz="1600" dirty="0" smtClean="0"/>
              <a:t>(former H1 experiment at HERA)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621880" y="3893879"/>
            <a:ext cx="2100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DESY around the year 2000</a:t>
            </a:r>
          </a:p>
        </p:txBody>
      </p:sp>
    </p:spTree>
    <p:extLst>
      <p:ext uri="{BB962C8B-B14F-4D97-AF65-F5344CB8AC3E}">
        <p14:creationId xmlns:p14="http://schemas.microsoft.com/office/powerpoint/2010/main" val="32830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On-site experiments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 timeline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7368" y="2060848"/>
            <a:ext cx="4968552" cy="0"/>
          </a:xfrm>
          <a:prstGeom prst="straightConnector1">
            <a:avLst/>
          </a:prstGeom>
          <a:ln w="2540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7368" y="2420888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2012:</a:t>
            </a:r>
            <a:br>
              <a:rPr lang="en-US" sz="1600" dirty="0" smtClean="0"/>
            </a:br>
            <a:r>
              <a:rPr lang="en-US" sz="1600" dirty="0" smtClean="0"/>
              <a:t>ALPS II </a:t>
            </a:r>
            <a:br>
              <a:rPr lang="en-US" sz="1600" dirty="0" smtClean="0"/>
            </a:br>
            <a:r>
              <a:rPr lang="en-US" sz="1600" dirty="0" smtClean="0"/>
              <a:t>R&amp;D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5262" y="2381979"/>
            <a:ext cx="1290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2017:</a:t>
            </a:r>
            <a:br>
              <a:rPr lang="en-US" sz="1600" dirty="0" smtClean="0"/>
            </a:br>
            <a:r>
              <a:rPr lang="en-US" sz="1600" dirty="0" smtClean="0"/>
              <a:t>ALPS II </a:t>
            </a:r>
            <a:br>
              <a:rPr lang="en-US" sz="1600" dirty="0" smtClean="0"/>
            </a:br>
            <a:r>
              <a:rPr lang="en-US" sz="1600" dirty="0" smtClean="0"/>
              <a:t>construction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75920" y="2060848"/>
            <a:ext cx="3386349" cy="0"/>
          </a:xfrm>
          <a:prstGeom prst="straightConnector1">
            <a:avLst/>
          </a:prstGeom>
          <a:ln w="254000" cmpd="sng">
            <a:solidFill>
              <a:srgbClr val="FFC000">
                <a:alpha val="50000"/>
              </a:srgb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80176" y="2381979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2020:</a:t>
            </a:r>
            <a:br>
              <a:rPr lang="en-US" sz="1600" dirty="0" smtClean="0"/>
            </a:br>
            <a:r>
              <a:rPr lang="en-US" sz="1600" dirty="0" smtClean="0"/>
              <a:t>ALPS II </a:t>
            </a:r>
            <a:br>
              <a:rPr lang="en-US" sz="1600" dirty="0" smtClean="0"/>
            </a:br>
            <a:r>
              <a:rPr lang="en-US" sz="1600" dirty="0" smtClean="0"/>
              <a:t>data run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75920" y="4653136"/>
            <a:ext cx="5976664" cy="0"/>
          </a:xfrm>
          <a:prstGeom prst="straightConnector1">
            <a:avLst/>
          </a:prstGeom>
          <a:ln w="254000" cmpd="sng">
            <a:solidFill>
              <a:srgbClr val="5BC5F1">
                <a:alpha val="50000"/>
              </a:srgb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688288" y="4902259"/>
            <a:ext cx="2957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2021:</a:t>
            </a:r>
            <a:br>
              <a:rPr lang="en-US" sz="1600" dirty="0" smtClean="0"/>
            </a:br>
            <a:r>
              <a:rPr lang="en-US" sz="1600" dirty="0" smtClean="0"/>
              <a:t>Prototypes MADMAX, IAXO 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80376" y="558924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2022:</a:t>
            </a:r>
            <a:r>
              <a:rPr lang="en-US" sz="1600" dirty="0"/>
              <a:t> </a:t>
            </a:r>
            <a:r>
              <a:rPr lang="en-US" sz="1600" dirty="0" smtClean="0"/>
              <a:t>LUXE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2018" y="4483859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Future options:</a:t>
            </a:r>
          </a:p>
        </p:txBody>
      </p:sp>
    </p:spTree>
    <p:extLst>
      <p:ext uri="{BB962C8B-B14F-4D97-AF65-F5344CB8AC3E}">
        <p14:creationId xmlns:p14="http://schemas.microsoft.com/office/powerpoint/2010/main" val="24409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option I</a:t>
            </a:r>
            <a:r>
              <a:rPr lang="en-US" dirty="0"/>
              <a:t>: </a:t>
            </a:r>
            <a:r>
              <a:rPr lang="en-US" dirty="0" err="1"/>
              <a:t>MAgnetized</a:t>
            </a:r>
            <a:r>
              <a:rPr lang="en-US" dirty="0"/>
              <a:t> Disc and Mirror </a:t>
            </a:r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err="1" smtClean="0"/>
              <a:t>eXperiment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Direct dark matter search with MADMAX</a:t>
            </a:r>
            <a:endParaRPr lang="en-US" dirty="0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407368" y="1268761"/>
            <a:ext cx="3960440" cy="172819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Collaboration:</a:t>
            </a:r>
          </a:p>
          <a:p>
            <a:r>
              <a:rPr lang="en-US" dirty="0"/>
              <a:t>8 Institutes from 3 countries.</a:t>
            </a:r>
          </a:p>
          <a:p>
            <a:r>
              <a:rPr lang="en-US" dirty="0"/>
              <a:t>Formal collaboration founding </a:t>
            </a:r>
            <a:br>
              <a:rPr lang="en-US" dirty="0"/>
            </a:br>
            <a:r>
              <a:rPr lang="en-US" dirty="0"/>
              <a:t>20 October 2017 at DESY.</a:t>
            </a:r>
          </a:p>
          <a:p>
            <a:pPr marL="0" indent="0">
              <a:buNone/>
            </a:pP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. </a:t>
            </a:r>
          </a:p>
        </p:txBody>
      </p:sp>
      <p:sp>
        <p:nvSpPr>
          <p:cNvPr id="28" name="Textplatzhalter 7"/>
          <p:cNvSpPr txBox="1">
            <a:spLocks/>
          </p:cNvSpPr>
          <p:nvPr/>
        </p:nvSpPr>
        <p:spPr>
          <a:xfrm>
            <a:off x="4943872" y="1124744"/>
            <a:ext cx="2955710" cy="540060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Experiment:</a:t>
            </a:r>
          </a:p>
          <a:p>
            <a:r>
              <a:rPr lang="en-US" dirty="0" smtClean="0"/>
              <a:t>Motivation: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ook for well motivated </a:t>
            </a:r>
            <a:r>
              <a:rPr lang="en-US" dirty="0" err="1" smtClean="0"/>
              <a:t>axion</a:t>
            </a:r>
            <a:r>
              <a:rPr lang="en-US" dirty="0" smtClean="0"/>
              <a:t> dark matter (for example “SMASH”) </a:t>
            </a:r>
            <a:r>
              <a:rPr lang="en-US" dirty="0"/>
              <a:t>in </a:t>
            </a:r>
            <a:r>
              <a:rPr lang="en-US" dirty="0" smtClean="0"/>
              <a:t>a mass region not accessible by present techniques.</a:t>
            </a:r>
          </a:p>
          <a:p>
            <a:r>
              <a:rPr lang="en-US" dirty="0" smtClean="0"/>
              <a:t>Approach:</a:t>
            </a:r>
            <a:br>
              <a:rPr lang="en-US" dirty="0" smtClean="0"/>
            </a:br>
            <a:r>
              <a:rPr lang="en-US" dirty="0" smtClean="0"/>
              <a:t>install a tunable “booster” of 80 dielectric disks inside a 2 m long dipole magnet providing </a:t>
            </a:r>
            <a:br>
              <a:rPr lang="en-US" dirty="0" smtClean="0"/>
            </a:br>
            <a:r>
              <a:rPr lang="en-US" dirty="0" smtClean="0"/>
              <a:t>B</a:t>
            </a:r>
            <a:r>
              <a:rPr lang="en-US" baseline="30000" dirty="0" smtClean="0"/>
              <a:t>2</a:t>
            </a:r>
            <a:r>
              <a:rPr lang="en-US" dirty="0" smtClean="0"/>
              <a:t>·A = 100 T</a:t>
            </a:r>
            <a:r>
              <a:rPr lang="en-US" baseline="30000" dirty="0" smtClean="0"/>
              <a:t>2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</a:p>
          <a:p>
            <a:r>
              <a:rPr lang="en-US" dirty="0" smtClean="0"/>
              <a:t>Timeline:</a:t>
            </a:r>
            <a:br>
              <a:rPr lang="en-US" dirty="0" smtClean="0"/>
            </a:br>
            <a:r>
              <a:rPr lang="en-US" dirty="0" smtClean="0"/>
              <a:t>prototype ready in 2021.</a:t>
            </a:r>
          </a:p>
          <a:p>
            <a:r>
              <a:rPr lang="en-US" dirty="0" smtClean="0"/>
              <a:t>Location:</a:t>
            </a:r>
            <a:br>
              <a:rPr lang="en-US" dirty="0" smtClean="0"/>
            </a:br>
            <a:r>
              <a:rPr lang="en-US" dirty="0" smtClean="0"/>
              <a:t>next to ALPS II in HERA North, funding proposal for infrastructure approved by Helmholtz.</a:t>
            </a:r>
          </a:p>
          <a:p>
            <a:endParaRPr lang="en-US" dirty="0" smtClean="0"/>
          </a:p>
        </p:txBody>
      </p:sp>
      <p:sp>
        <p:nvSpPr>
          <p:cNvPr id="5" name="AutoShape 2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2" descr="http://www.desy.de/e409/e116959/e119238/media/5128/MADMAX-Kollaboration_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0" y="2708921"/>
            <a:ext cx="3096343" cy="161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ster6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4548035"/>
            <a:ext cx="1231629" cy="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Logo RWTH Aach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380" y="5244548"/>
            <a:ext cx="929219" cy="4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lindner\Desktop\fb195350913920671_139099199768988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94" y="4556022"/>
            <a:ext cx="609157" cy="6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lindner\Desktop\logo-uni-tuebing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78" y="5828618"/>
            <a:ext cx="991673" cy="3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U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8" y="5761994"/>
            <a:ext cx="1386508" cy="62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lindner\Desktop\Irfu_CEA_Saclay_Quadr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02" y="5280007"/>
            <a:ext cx="1203782" cy="3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DESY-Logo-cyan-RGB_g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2000313" y="4589517"/>
            <a:ext cx="556936" cy="5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lindner\Desktop\inde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2" y="5048892"/>
            <a:ext cx="471690" cy="65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717549"/>
            <a:ext cx="3603860" cy="266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108257"/>
            <a:ext cx="4223792" cy="268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0344472" y="1124744"/>
            <a:ext cx="0" cy="1584177"/>
          </a:xfrm>
          <a:prstGeom prst="line">
            <a:avLst/>
          </a:prstGeom>
          <a:ln w="63500">
            <a:solidFill>
              <a:srgbClr val="5BC5F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568608" y="1124744"/>
            <a:ext cx="0" cy="1080120"/>
          </a:xfrm>
          <a:prstGeom prst="line">
            <a:avLst/>
          </a:prstGeom>
          <a:ln w="63500">
            <a:solidFill>
              <a:srgbClr val="5BC5F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344472" y="2132857"/>
            <a:ext cx="1224136" cy="576064"/>
          </a:xfrm>
          <a:prstGeom prst="line">
            <a:avLst/>
          </a:prstGeom>
          <a:ln w="63500">
            <a:solidFill>
              <a:srgbClr val="5BC5F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20293591">
            <a:off x="10355872" y="1632622"/>
            <a:ext cx="1296144" cy="576064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>
                <a:solidFill>
                  <a:srgbClr val="5BC5F1"/>
                </a:solidFill>
              </a:rPr>
              <a:t>MADMAX</a:t>
            </a:r>
          </a:p>
        </p:txBody>
      </p:sp>
    </p:spTree>
    <p:extLst>
      <p:ext uri="{BB962C8B-B14F-4D97-AF65-F5344CB8AC3E}">
        <p14:creationId xmlns:p14="http://schemas.microsoft.com/office/powerpoint/2010/main" val="255033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option II: </a:t>
            </a:r>
            <a:r>
              <a:rPr lang="en-US" dirty="0"/>
              <a:t>International </a:t>
            </a:r>
            <a:r>
              <a:rPr lang="en-US" dirty="0" err="1"/>
              <a:t>AXion</a:t>
            </a:r>
            <a:r>
              <a:rPr lang="en-US" dirty="0"/>
              <a:t> </a:t>
            </a:r>
            <a:r>
              <a:rPr lang="en-US" dirty="0" smtClean="0"/>
              <a:t>Observatory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Searching for solar </a:t>
            </a:r>
            <a:r>
              <a:rPr lang="en-US" dirty="0" err="1" smtClean="0"/>
              <a:t>axions</a:t>
            </a:r>
            <a:r>
              <a:rPr lang="en-US" dirty="0" smtClean="0"/>
              <a:t> with IAXO</a:t>
            </a:r>
            <a:endParaRPr lang="en-US" dirty="0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407368" y="1268761"/>
            <a:ext cx="3960440" cy="172819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Collaboration:</a:t>
            </a:r>
          </a:p>
          <a:p>
            <a:r>
              <a:rPr lang="en-US" dirty="0" smtClean="0"/>
              <a:t>17 </a:t>
            </a:r>
            <a:r>
              <a:rPr lang="en-US" dirty="0"/>
              <a:t>Institutes from </a:t>
            </a:r>
            <a:r>
              <a:rPr lang="en-US" dirty="0" smtClean="0"/>
              <a:t>8 </a:t>
            </a:r>
            <a:r>
              <a:rPr lang="en-US" dirty="0"/>
              <a:t>countries.</a:t>
            </a:r>
          </a:p>
          <a:p>
            <a:r>
              <a:rPr lang="en-US" dirty="0"/>
              <a:t>Formal collaboration founding </a:t>
            </a:r>
            <a:br>
              <a:rPr lang="en-US" dirty="0"/>
            </a:br>
            <a:r>
              <a:rPr lang="en-US" dirty="0" smtClean="0"/>
              <a:t>03 July 2017 </a:t>
            </a:r>
            <a:r>
              <a:rPr lang="en-US" dirty="0"/>
              <a:t>at DESY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DESY has offered to host IAXO.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. </a:t>
            </a:r>
          </a:p>
        </p:txBody>
      </p:sp>
      <p:sp>
        <p:nvSpPr>
          <p:cNvPr id="28" name="Textplatzhalter 7"/>
          <p:cNvSpPr txBox="1">
            <a:spLocks/>
          </p:cNvSpPr>
          <p:nvPr/>
        </p:nvSpPr>
        <p:spPr>
          <a:xfrm>
            <a:off x="5091711" y="1268759"/>
            <a:ext cx="3164529" cy="512029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Experiment:</a:t>
            </a:r>
          </a:p>
          <a:p>
            <a:r>
              <a:rPr lang="en-US" dirty="0" smtClean="0"/>
              <a:t>Motivation:</a:t>
            </a:r>
            <a:br>
              <a:rPr lang="en-US" dirty="0" smtClean="0"/>
            </a:br>
            <a:r>
              <a:rPr lang="en-US" dirty="0" smtClean="0"/>
              <a:t>explore a </a:t>
            </a:r>
            <a:r>
              <a:rPr lang="en-US" dirty="0"/>
              <a:t>well motivated </a:t>
            </a:r>
            <a:r>
              <a:rPr lang="en-US" dirty="0" err="1"/>
              <a:t>axion</a:t>
            </a:r>
            <a:r>
              <a:rPr lang="en-US" dirty="0"/>
              <a:t> parameter region </a:t>
            </a:r>
            <a:r>
              <a:rPr lang="en-US" dirty="0" smtClean="0"/>
              <a:t>(for example </a:t>
            </a:r>
            <a:r>
              <a:rPr lang="en-US" smtClean="0"/>
              <a:t>stellar evolutions) </a:t>
            </a:r>
            <a:r>
              <a:rPr lang="en-US" dirty="0" smtClean="0"/>
              <a:t>not accessible by other techniques.</a:t>
            </a:r>
          </a:p>
          <a:p>
            <a:r>
              <a:rPr lang="en-US" dirty="0" smtClean="0"/>
              <a:t>Approach: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use experience gained at CAST (CERN) to optimize solar </a:t>
            </a:r>
            <a:r>
              <a:rPr lang="en-US" dirty="0" err="1" smtClean="0"/>
              <a:t>axion</a:t>
            </a:r>
            <a:r>
              <a:rPr lang="en-US" dirty="0" smtClean="0"/>
              <a:t> searches with dedicated magnets, X-ray optics and detectors.</a:t>
            </a:r>
          </a:p>
          <a:p>
            <a:r>
              <a:rPr lang="en-US" dirty="0" smtClean="0"/>
              <a:t>Timeline:</a:t>
            </a:r>
            <a:br>
              <a:rPr lang="en-US" dirty="0" smtClean="0"/>
            </a:br>
            <a:r>
              <a:rPr lang="en-US" dirty="0" smtClean="0"/>
              <a:t>prototype ready in 2021.</a:t>
            </a:r>
          </a:p>
          <a:p>
            <a:r>
              <a:rPr lang="en-US" dirty="0" smtClean="0"/>
              <a:t>Location:</a:t>
            </a:r>
            <a:br>
              <a:rPr lang="en-US" dirty="0" smtClean="0"/>
            </a:br>
            <a:r>
              <a:rPr lang="en-US" dirty="0" smtClean="0"/>
              <a:t>several options at DESY in Hamburg.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AutoShape 2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https://alps.desy.de/sites2009/site_alps/content/e28/e166921/imageobject166925/image00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9" y="3351265"/>
            <a:ext cx="4688331" cy="158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3" y="1340768"/>
            <a:ext cx="3868186" cy="229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356992"/>
            <a:ext cx="23050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r="15505" b="1174"/>
          <a:stretch/>
        </p:blipFill>
        <p:spPr>
          <a:xfrm>
            <a:off x="8424540" y="4472257"/>
            <a:ext cx="1128241" cy="747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65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118495"/>
              </p:ext>
            </p:extLst>
          </p:nvPr>
        </p:nvGraphicFramePr>
        <p:xfrm>
          <a:off x="9786709" y="4455100"/>
          <a:ext cx="2213947" cy="1278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31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1424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Rounded MT Bold" pitchFamily="34" charset="0"/>
                        </a:rPr>
                        <a:t>Free bore [m]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 Rounded MT Bold" pitchFamily="34" charset="0"/>
                        </a:rPr>
                        <a:t>0.6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24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Rounded MT Bold" pitchFamily="34" charset="0"/>
                        </a:rPr>
                        <a:t>Magnetic length [m]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 Rounded MT Bold" pitchFamily="34" charset="0"/>
                        </a:rPr>
                        <a:t>10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24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Rounded MT Bold" pitchFamily="34" charset="0"/>
                        </a:rPr>
                        <a:t>Field</a:t>
                      </a:r>
                      <a:r>
                        <a:rPr lang="en-US" sz="1000" baseline="0" dirty="0" smtClean="0">
                          <a:latin typeface="Arial Rounded MT Bold" pitchFamily="34" charset="0"/>
                        </a:rPr>
                        <a:t> in bore [T]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 Rounded MT Bold" pitchFamily="34" charset="0"/>
                        </a:rPr>
                        <a:t>2.5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424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Rounded MT Bold" pitchFamily="34" charset="0"/>
                        </a:rPr>
                        <a:t>Stored energy [MJ]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 Rounded MT Bold" pitchFamily="34" charset="0"/>
                        </a:rPr>
                        <a:t>27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796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Arial Rounded MT Bold" pitchFamily="34" charset="0"/>
                        </a:rPr>
                        <a:t>Peak field [T]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Arial Rounded MT Bold" pitchFamily="34" charset="0"/>
                        </a:rPr>
                        <a:t>4.1</a:t>
                      </a:r>
                      <a:endParaRPr lang="en-US" sz="1000" dirty="0">
                        <a:latin typeface="Arial Rounded MT Bold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1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/>
          <p:cNvSpPr txBox="1">
            <a:spLocks/>
          </p:cNvSpPr>
          <p:nvPr/>
        </p:nvSpPr>
        <p:spPr>
          <a:xfrm>
            <a:off x="6096000" y="1268760"/>
            <a:ext cx="6046569" cy="511256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Possible layout: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Status:</a:t>
            </a:r>
          </a:p>
          <a:p>
            <a:r>
              <a:rPr lang="en-US" dirty="0" smtClean="0"/>
              <a:t>First discussions on feasibility </a:t>
            </a:r>
            <a:r>
              <a:rPr lang="en-US" dirty="0" smtClean="0"/>
              <a:t>ongoing: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Supported by the DESY Strategy Fund.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885548"/>
            <a:ext cx="2014378" cy="31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option </a:t>
            </a:r>
            <a:r>
              <a:rPr lang="en-US" dirty="0" smtClean="0"/>
              <a:t>III: </a:t>
            </a:r>
            <a:r>
              <a:rPr lang="en-US" dirty="0"/>
              <a:t>Laser </a:t>
            </a:r>
            <a:r>
              <a:rPr lang="en-US" dirty="0" smtClean="0"/>
              <a:t>Und XFEL Experiment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Probing </a:t>
            </a:r>
            <a:r>
              <a:rPr lang="en-US" dirty="0" err="1" smtClean="0"/>
              <a:t>nonperturbative</a:t>
            </a:r>
            <a:r>
              <a:rPr lang="en-US" dirty="0" smtClean="0"/>
              <a:t> QED with LUXE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356992"/>
            <a:ext cx="5902553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09" y="1556792"/>
            <a:ext cx="5795700" cy="162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17" y="1710987"/>
            <a:ext cx="3562281" cy="14694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904312" y="2026812"/>
            <a:ext cx="606931" cy="374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2" descr="C:\Users\lindner\Desktop\focpic2anim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116632"/>
            <a:ext cx="1643410" cy="8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platzhalter 7"/>
          <p:cNvSpPr txBox="1">
            <a:spLocks/>
          </p:cNvSpPr>
          <p:nvPr/>
        </p:nvSpPr>
        <p:spPr>
          <a:xfrm>
            <a:off x="407368" y="1268760"/>
            <a:ext cx="4824536" cy="4896544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Physics:</a:t>
            </a:r>
          </a:p>
          <a:p>
            <a:r>
              <a:rPr lang="en-US" dirty="0" smtClean="0"/>
              <a:t>Probe the strong field regime of QED around</a:t>
            </a:r>
            <a:br>
              <a:rPr lang="en-US" dirty="0" smtClean="0"/>
            </a:br>
            <a:r>
              <a:rPr lang="en-US" dirty="0" smtClean="0"/>
              <a:t>                                    .</a:t>
            </a:r>
          </a:p>
          <a:p>
            <a:r>
              <a:rPr lang="en-US" dirty="0" smtClean="0"/>
              <a:t>Might be relevant also for astrophysics (neutron stars) and atomic/molecular physics.</a:t>
            </a:r>
          </a:p>
          <a:p>
            <a:r>
              <a:rPr lang="en-US" dirty="0"/>
              <a:t>Goal: </a:t>
            </a:r>
            <a:r>
              <a:rPr lang="en-US" dirty="0" smtClean="0"/>
              <a:t>extend </a:t>
            </a:r>
            <a:r>
              <a:rPr lang="en-US" dirty="0"/>
              <a:t>the parameter range of </a:t>
            </a:r>
            <a:br>
              <a:rPr lang="en-US" dirty="0"/>
            </a:br>
            <a:r>
              <a:rPr lang="en-US" dirty="0"/>
              <a:t>E144 (SLAC 1999)  by an order of magnitude.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Technique:</a:t>
            </a:r>
          </a:p>
          <a:p>
            <a:r>
              <a:rPr lang="en-US" dirty="0" smtClean="0"/>
              <a:t>Collide the European XFEL electron beam </a:t>
            </a:r>
            <a:br>
              <a:rPr lang="en-US" dirty="0" smtClean="0"/>
            </a:br>
            <a:r>
              <a:rPr lang="en-US" dirty="0" smtClean="0"/>
              <a:t>(17.5 GeV) with a laser providing </a:t>
            </a:r>
            <a:br>
              <a:rPr lang="en-US" dirty="0" smtClean="0"/>
            </a:br>
            <a:r>
              <a:rPr lang="en-US" dirty="0" smtClean="0"/>
              <a:t>10</a:t>
            </a:r>
            <a:r>
              <a:rPr lang="en-US" baseline="30000" dirty="0" smtClean="0"/>
              <a:t>21 </a:t>
            </a:r>
            <a:r>
              <a:rPr lang="en-US" dirty="0" smtClean="0"/>
              <a:t>W/cm</a:t>
            </a:r>
            <a:r>
              <a:rPr lang="en-US" baseline="30000" dirty="0" smtClean="0"/>
              <a:t>2</a:t>
            </a:r>
            <a:r>
              <a:rPr lang="en-US" dirty="0" smtClean="0"/>
              <a:t> at 500 nm.</a:t>
            </a:r>
          </a:p>
          <a:p>
            <a:r>
              <a:rPr lang="en-US" dirty="0" smtClean="0"/>
              <a:t>Measure the rate of e</a:t>
            </a:r>
            <a:r>
              <a:rPr lang="en-US" baseline="30000" dirty="0" smtClean="0"/>
              <a:t>-</a:t>
            </a:r>
            <a:r>
              <a:rPr lang="en-US" dirty="0" smtClean="0"/>
              <a:t>+n</a:t>
            </a:r>
            <a:r>
              <a:rPr lang="en-US" dirty="0" smtClean="0">
                <a:sym typeface="Symbol"/>
              </a:rPr>
              <a:t> → e</a:t>
            </a:r>
            <a:r>
              <a:rPr lang="en-US" baseline="30000" dirty="0" smtClean="0">
                <a:sym typeface="Symbol"/>
              </a:rPr>
              <a:t>-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30000" dirty="0" err="1" smtClean="0">
                <a:sym typeface="Symbol"/>
              </a:rPr>
              <a:t>+</a:t>
            </a:r>
            <a:r>
              <a:rPr lang="en-US" dirty="0" err="1" smtClean="0">
                <a:sym typeface="Symbol"/>
              </a:rPr>
              <a:t>e</a:t>
            </a:r>
            <a:r>
              <a:rPr lang="en-US" baseline="30000" dirty="0" smtClean="0">
                <a:sym typeface="Symbol"/>
              </a:rPr>
              <a:t>- 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and compare its asymptotic value to QED predictions.</a:t>
            </a:r>
            <a:endParaRPr lang="en-US" baseline="30000" dirty="0" smtClean="0"/>
          </a:p>
        </p:txBody>
      </p:sp>
      <p:pic>
        <p:nvPicPr>
          <p:cNvPr id="13" name="Picture 5" descr="C:\Users\lindner\Desktop\fb195350913920671_139099199768988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980" y="5373515"/>
            <a:ext cx="553403" cy="5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ESY-Logo-cyan-RGB_g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6528048" y="5373515"/>
            <a:ext cx="588292" cy="5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 result for european xfel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05" y="5373515"/>
            <a:ext cx="553403" cy="5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max planck mpsd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97" y="5373216"/>
            <a:ext cx="870908" cy="5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niversity college london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370" y="5373216"/>
            <a:ext cx="455078" cy="5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el Aviv Univ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5373514"/>
            <a:ext cx="553403" cy="55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1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particle physics on-site (DESY in Hamburg)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Using infrastructure at DESY in Hamburg</a:t>
            </a:r>
            <a:endParaRPr lang="en-US" dirty="0"/>
          </a:p>
        </p:txBody>
      </p:sp>
      <p:sp>
        <p:nvSpPr>
          <p:cNvPr id="11" name="Textplatzhalter 7"/>
          <p:cNvSpPr txBox="1">
            <a:spLocks/>
          </p:cNvSpPr>
          <p:nvPr/>
        </p:nvSpPr>
        <p:spPr>
          <a:xfrm>
            <a:off x="407988" y="1406426"/>
            <a:ext cx="10944596" cy="497490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 smtClean="0"/>
          </a:p>
          <a:p>
            <a:pPr>
              <a:tabLst>
                <a:tab pos="1350963" algn="l"/>
              </a:tabLst>
            </a:pPr>
            <a:r>
              <a:rPr lang="en-US" dirty="0" smtClean="0"/>
              <a:t>Approaching the dark sector via</a:t>
            </a:r>
            <a:br>
              <a:rPr lang="en-US" dirty="0" smtClean="0"/>
            </a:br>
            <a:r>
              <a:rPr lang="en-US" dirty="0" err="1" smtClean="0"/>
              <a:t>axion</a:t>
            </a:r>
            <a:r>
              <a:rPr lang="en-US" dirty="0" smtClean="0"/>
              <a:t> / </a:t>
            </a:r>
            <a:r>
              <a:rPr lang="en-US" dirty="0" err="1" smtClean="0"/>
              <a:t>axion</a:t>
            </a:r>
            <a:r>
              <a:rPr lang="en-US" dirty="0" smtClean="0"/>
              <a:t>-like particle experiments: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ALPS II 	</a:t>
            </a:r>
            <a:r>
              <a:rPr lang="en-US" dirty="0" smtClean="0"/>
              <a:t>(under construction)</a:t>
            </a:r>
            <a:br>
              <a:rPr lang="en-US" dirty="0" smtClean="0"/>
            </a:br>
            <a:r>
              <a:rPr lang="en-US" b="1" dirty="0" smtClean="0"/>
              <a:t>MADMAX	</a:t>
            </a:r>
            <a:r>
              <a:rPr lang="en-US" dirty="0" smtClean="0"/>
              <a:t>(under preparation)</a:t>
            </a:r>
            <a:br>
              <a:rPr lang="en-US" dirty="0" smtClean="0"/>
            </a:br>
            <a:r>
              <a:rPr lang="en-US" b="1" dirty="0" smtClean="0"/>
              <a:t>IAXO</a:t>
            </a:r>
            <a:r>
              <a:rPr lang="en-US" dirty="0" smtClean="0"/>
              <a:t> 	(under preparation)</a:t>
            </a:r>
            <a:br>
              <a:rPr lang="en-US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tabLst>
                <a:tab pos="1350963" algn="l"/>
              </a:tabLst>
            </a:pPr>
            <a:r>
              <a:rPr lang="en-US" dirty="0" err="1" smtClean="0"/>
              <a:t>Nonperturbative</a:t>
            </a:r>
            <a:r>
              <a:rPr lang="en-US" b="1" dirty="0" smtClean="0"/>
              <a:t> </a:t>
            </a:r>
            <a:r>
              <a:rPr lang="en-US" dirty="0" smtClean="0"/>
              <a:t>QED in strong fields with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LUXE</a:t>
            </a:r>
            <a:r>
              <a:rPr lang="en-US" dirty="0" smtClean="0"/>
              <a:t> 	(feasibility study)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</p:spPr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pic>
        <p:nvPicPr>
          <p:cNvPr id="4" name="Picture 2" descr="C:\Users\lindner\Desktop\focpic2anim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4365104"/>
            <a:ext cx="3659634" cy="182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63952" y="6196662"/>
            <a:ext cx="34227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https://www.slac.stanford.edu/exp/e144/focpic/focpic.html</a:t>
            </a:r>
            <a:endParaRPr lang="en-US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018212"/>
            <a:ext cx="3659634" cy="190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375452" y="2019071"/>
            <a:ext cx="14446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Courtesy S. Barke,</a:t>
            </a:r>
            <a:br>
              <a:rPr lang="en-US" sz="1000" dirty="0" smtClean="0"/>
            </a:br>
            <a:r>
              <a:rPr lang="en-US" sz="1000" dirty="0" smtClean="0"/>
              <a:t>UF postdoc at ALPS II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306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684" y="81746"/>
            <a:ext cx="4135755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Experimental particle physics on-site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Axion</a:t>
            </a:r>
            <a:r>
              <a:rPr lang="en-US" b="1" dirty="0"/>
              <a:t> / </a:t>
            </a:r>
            <a:r>
              <a:rPr lang="en-US" b="1" dirty="0" err="1"/>
              <a:t>axion</a:t>
            </a:r>
            <a:r>
              <a:rPr lang="en-US" b="1" dirty="0"/>
              <a:t>-like particle </a:t>
            </a:r>
            <a:r>
              <a:rPr lang="en-US" b="1" dirty="0" smtClean="0"/>
              <a:t>experiments:</a:t>
            </a:r>
            <a:endParaRPr lang="en-US" b="1" dirty="0"/>
          </a:p>
          <a:p>
            <a:r>
              <a:rPr lang="en-US" dirty="0" smtClean="0"/>
              <a:t>DESY expertise and infrastructure in collaboration with strong partners </a:t>
            </a:r>
            <a:br>
              <a:rPr lang="en-US" dirty="0" smtClean="0"/>
            </a:br>
            <a:r>
              <a:rPr lang="en-US" dirty="0" smtClean="0"/>
              <a:t>provide excellent opportunities for a break-through in hidden sector searches.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FF0000"/>
                </a:solidFill>
              </a:rPr>
              <a:t>ALPS II </a:t>
            </a:r>
            <a:r>
              <a:rPr lang="en-US" dirty="0" smtClean="0"/>
              <a:t>is under construction, DESY contributes to the preparation of </a:t>
            </a:r>
            <a:r>
              <a:rPr lang="en-US" dirty="0" smtClean="0">
                <a:solidFill>
                  <a:srgbClr val="00B0F0"/>
                </a:solidFill>
              </a:rPr>
              <a:t>MADMAX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B050"/>
                </a:solidFill>
              </a:rPr>
              <a:t>IAXO</a:t>
            </a:r>
            <a:r>
              <a:rPr lang="en-US" dirty="0" smtClean="0"/>
              <a:t>. All three will be world-leading.</a:t>
            </a:r>
          </a:p>
          <a:p>
            <a:r>
              <a:rPr lang="en-US" dirty="0" smtClean="0"/>
              <a:t>New collaboration among different communities have formed, for example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ALPS II</a:t>
            </a:r>
            <a:r>
              <a:rPr lang="en-US" dirty="0" smtClean="0"/>
              <a:t>: particle physics and </a:t>
            </a:r>
            <a:r>
              <a:rPr lang="en-US" dirty="0" smtClean="0">
                <a:solidFill>
                  <a:srgbClr val="FF0000"/>
                </a:solidFill>
              </a:rPr>
              <a:t>gravitational waves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b="1" dirty="0"/>
              <a:t>Probing </a:t>
            </a:r>
            <a:r>
              <a:rPr lang="en-US" b="1" dirty="0" err="1"/>
              <a:t>nonperturbative</a:t>
            </a:r>
            <a:r>
              <a:rPr lang="en-US" b="1" dirty="0"/>
              <a:t> QED with </a:t>
            </a:r>
            <a:r>
              <a:rPr lang="en-US" b="1" dirty="0" smtClean="0"/>
              <a:t>LUXE:</a:t>
            </a:r>
            <a:endParaRPr lang="en-US" b="1" dirty="0"/>
          </a:p>
          <a:p>
            <a:r>
              <a:rPr lang="en-US" dirty="0" smtClean="0"/>
              <a:t>Opportunities for particle physics with the unique electron beam of the European XFEL are being explored.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ALPS II and future particle physics on-site experiments at DESY in Hamburg</a:t>
            </a:r>
          </a:p>
          <a:p>
            <a:r>
              <a:rPr lang="en-US" dirty="0" smtClean="0"/>
              <a:t>(re-) use DESY’s unique infrastructure and capabilities,</a:t>
            </a:r>
          </a:p>
          <a:p>
            <a:r>
              <a:rPr lang="en-US" dirty="0" smtClean="0"/>
              <a:t>perfectly complement DESY’s engagement in remote experiments,</a:t>
            </a:r>
          </a:p>
          <a:p>
            <a:r>
              <a:rPr lang="en-US" dirty="0"/>
              <a:t>o</a:t>
            </a:r>
            <a:r>
              <a:rPr lang="en-US" dirty="0" smtClean="0"/>
              <a:t>ffer a unique environment for the development of young people.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92" y="3861048"/>
            <a:ext cx="367375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lindner\Desktop\bild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892" y="4941168"/>
            <a:ext cx="2751862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06754" y="5949280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R. Hodajerdi,</a:t>
            </a:r>
            <a:br>
              <a:rPr lang="de-DE" sz="1400" dirty="0" smtClean="0"/>
            </a:br>
            <a:r>
              <a:rPr lang="de-DE" sz="1400" dirty="0" smtClean="0"/>
              <a:t>ALPS II</a:t>
            </a:r>
          </a:p>
        </p:txBody>
      </p:sp>
    </p:spTree>
    <p:extLst>
      <p:ext uri="{BB962C8B-B14F-4D97-AF65-F5344CB8AC3E}">
        <p14:creationId xmlns:p14="http://schemas.microsoft.com/office/powerpoint/2010/main" val="66672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Supplements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On-site experiments  |  Axel Lindner |  MU  |  EPP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5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CP conservation of QCD and the neutron’s EDM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Text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Indications from astrophysics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Text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7"/>
          <p:cNvSpPr txBox="1">
            <a:spLocks/>
          </p:cNvSpPr>
          <p:nvPr/>
        </p:nvSpPr>
        <p:spPr>
          <a:xfrm>
            <a:off x="407988" y="1406426"/>
            <a:ext cx="11592668" cy="439883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Decay to photons</a:t>
            </a:r>
          </a:p>
          <a:p>
            <a:r>
              <a:rPr lang="en-US" dirty="0" smtClean="0"/>
              <a:t>Not observable in the parameter region addressed here.			        </a:t>
            </a:r>
            <a:r>
              <a:rPr lang="en-US" dirty="0" err="1" smtClean="0"/>
              <a:t>Axion</a:t>
            </a:r>
            <a:r>
              <a:rPr lang="en-US" dirty="0" smtClean="0"/>
              <a:t> lifetime:    </a:t>
            </a:r>
            <a:r>
              <a:rPr lang="en-US" sz="18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τ</a:t>
            </a:r>
            <a:r>
              <a:rPr lang="en-US" dirty="0" smtClean="0">
                <a:solidFill>
                  <a:srgbClr val="00B050"/>
                </a:solidFill>
                <a:latin typeface="+mj-lt"/>
                <a:cs typeface="Times" panose="02020603050405020304" pitchFamily="18" charset="0"/>
              </a:rPr>
              <a:t>(m=1eV)</a:t>
            </a:r>
            <a:r>
              <a:rPr lang="en-US" dirty="0" smtClean="0">
                <a:solidFill>
                  <a:srgbClr val="00B050"/>
                </a:solidFill>
              </a:rPr>
              <a:t> = 10</a:t>
            </a:r>
            <a:r>
              <a:rPr lang="en-US" baseline="30000" dirty="0" smtClean="0">
                <a:solidFill>
                  <a:srgbClr val="00B050"/>
                </a:solidFill>
              </a:rPr>
              <a:t>16 </a:t>
            </a:r>
            <a:r>
              <a:rPr lang="en-US" dirty="0" err="1" smtClean="0">
                <a:solidFill>
                  <a:srgbClr val="00B050"/>
                </a:solidFill>
              </a:rPr>
              <a:t>yr</a:t>
            </a:r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00B050"/>
                </a:solidFill>
              </a:rPr>
              <a:t/>
            </a:r>
            <a:br>
              <a:rPr lang="en-US" dirty="0" smtClean="0">
                <a:solidFill>
                  <a:srgbClr val="00B050"/>
                </a:solidFill>
              </a:rPr>
            </a:br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Conversion in a magnetic field</a:t>
            </a:r>
          </a:p>
          <a:p>
            <a:r>
              <a:rPr lang="en-US" dirty="0" err="1" smtClean="0"/>
              <a:t>Primakoff</a:t>
            </a:r>
            <a:r>
              <a:rPr lang="en-US" dirty="0" smtClean="0"/>
              <a:t>-like effect (</a:t>
            </a:r>
            <a:r>
              <a:rPr lang="en-US" dirty="0" err="1" smtClean="0"/>
              <a:t>Sikivie</a:t>
            </a:r>
            <a:r>
              <a:rPr lang="en-US" dirty="0" smtClean="0"/>
              <a:t> ‘83)					        B=10T, l=10m     </a:t>
            </a:r>
            <a:r>
              <a:rPr lang="en-US" dirty="0" smtClean="0">
                <a:solidFill>
                  <a:srgbClr val="00B050"/>
                </a:solidFill>
              </a:rPr>
              <a:t>P(a→</a:t>
            </a:r>
            <a:r>
              <a:rPr lang="el-GR" sz="1800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dirty="0" smtClean="0">
                <a:solidFill>
                  <a:srgbClr val="00B050"/>
                </a:solidFill>
              </a:rPr>
              <a:t>) 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 10</a:t>
            </a:r>
            <a:r>
              <a:rPr lang="de-DE" baseline="30000" dirty="0" smtClean="0">
                <a:solidFill>
                  <a:srgbClr val="00B050"/>
                </a:solidFill>
                <a:sym typeface="Symbol"/>
              </a:rPr>
              <a:t>-18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r>
              <a:rPr lang="en-US" dirty="0" err="1" smtClean="0"/>
              <a:t>axion</a:t>
            </a:r>
            <a:r>
              <a:rPr lang="en-US" dirty="0" smtClean="0"/>
              <a:t>-like particles (ALPs)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to look: exploiting photon couplings</a:t>
            </a:r>
            <a:endParaRPr lang="en-US" dirty="0"/>
          </a:p>
        </p:txBody>
      </p:sp>
      <p:pic>
        <p:nvPicPr>
          <p:cNvPr id="1026" name="Picture 2" descr="https://ned.ipac.caltech.edu/level5/March06/Overduin/Figures/figure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1556792"/>
            <a:ext cx="1570073" cy="7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 1. Feynman diagram of axion decay into photons. a) The conversion in vacuum. b) The inverse Primakoff effect in a static magnetic field (B0).  &#10;               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r="-3786"/>
          <a:stretch/>
        </p:blipFill>
        <p:spPr bwMode="auto">
          <a:xfrm>
            <a:off x="6228000" y="3619077"/>
            <a:ext cx="1584307" cy="11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1344" y="3284984"/>
            <a:ext cx="11521280" cy="1728192"/>
          </a:xfrm>
          <a:prstGeom prst="rect">
            <a:avLst/>
          </a:prstGeom>
          <a:noFill/>
          <a:ln w="127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8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r>
              <a:rPr lang="en-US" dirty="0" smtClean="0"/>
              <a:t> and ALPs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Three different approaches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Pros and Cons of LSW, </a:t>
            </a:r>
            <a:r>
              <a:rPr lang="en-US" b="1" dirty="0" err="1" smtClean="0"/>
              <a:t>Helio</a:t>
            </a:r>
            <a:r>
              <a:rPr lang="en-US" b="1" dirty="0" smtClean="0"/>
              <a:t>, Halo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Axions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LSW in the lab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Summary of proposals and three independent inventions.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components: optics</a:t>
            </a:r>
            <a:endParaRPr lang="en-US" dirty="0"/>
          </a:p>
        </p:txBody>
      </p:sp>
      <p:sp>
        <p:nvSpPr>
          <p:cNvPr id="24" name="Textplatzhalter 7"/>
          <p:cNvSpPr txBox="1">
            <a:spLocks/>
          </p:cNvSpPr>
          <p:nvPr/>
        </p:nvSpPr>
        <p:spPr>
          <a:xfrm>
            <a:off x="407368" y="1268760"/>
            <a:ext cx="2952328" cy="263207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Laser:</a:t>
            </a:r>
          </a:p>
          <a:p>
            <a:r>
              <a:rPr lang="en-US" dirty="0"/>
              <a:t>d</a:t>
            </a:r>
            <a:r>
              <a:rPr lang="en-US" dirty="0" smtClean="0"/>
              <a:t>eveloped </a:t>
            </a:r>
            <a:r>
              <a:rPr lang="en-US" dirty="0"/>
              <a:t>for </a:t>
            </a:r>
            <a:r>
              <a:rPr lang="en-US" dirty="0" smtClean="0"/>
              <a:t>LIGO,</a:t>
            </a:r>
          </a:p>
          <a:p>
            <a:r>
              <a:rPr lang="en-US" dirty="0"/>
              <a:t>b</a:t>
            </a:r>
            <a:r>
              <a:rPr lang="en-US" dirty="0" smtClean="0"/>
              <a:t>ased on </a:t>
            </a:r>
            <a:r>
              <a:rPr lang="en-US" dirty="0"/>
              <a:t>2 W NPRO by </a:t>
            </a:r>
            <a:r>
              <a:rPr lang="en-US" dirty="0" err="1"/>
              <a:t>Innolight</a:t>
            </a:r>
            <a:r>
              <a:rPr lang="en-US" dirty="0"/>
              <a:t>/</a:t>
            </a:r>
            <a:r>
              <a:rPr lang="en-US" dirty="0" err="1"/>
              <a:t>Mephisto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 smtClean="0"/>
              <a:t>Nd:YAG</a:t>
            </a:r>
            <a:r>
              <a:rPr lang="en-US" dirty="0" smtClean="0"/>
              <a:t>, neodymium-doped </a:t>
            </a:r>
            <a:r>
              <a:rPr lang="en-US" dirty="0"/>
              <a:t>yttrium </a:t>
            </a:r>
            <a:r>
              <a:rPr lang="en-US" dirty="0" err="1"/>
              <a:t>aluminium</a:t>
            </a:r>
            <a:r>
              <a:rPr lang="en-US" dirty="0"/>
              <a:t> garnet</a:t>
            </a:r>
            <a:r>
              <a:rPr lang="en-US" dirty="0" smtClean="0"/>
              <a:t>),</a:t>
            </a:r>
          </a:p>
          <a:p>
            <a:r>
              <a:rPr lang="en-US" dirty="0"/>
              <a:t>1064 </a:t>
            </a:r>
            <a:r>
              <a:rPr lang="en-US" dirty="0" smtClean="0"/>
              <a:t>nm, 35 W, M</a:t>
            </a:r>
            <a:r>
              <a:rPr lang="en-US" baseline="30000" dirty="0" smtClean="0"/>
              <a:t>2</a:t>
            </a:r>
            <a:r>
              <a:rPr lang="en-US" dirty="0" smtClean="0"/>
              <a:t>&lt;1.1</a:t>
            </a:r>
            <a:endParaRPr lang="en-US" dirty="0"/>
          </a:p>
        </p:txBody>
      </p:sp>
      <p:sp>
        <p:nvSpPr>
          <p:cNvPr id="28" name="Textplatzhalter 7"/>
          <p:cNvSpPr txBox="1">
            <a:spLocks/>
          </p:cNvSpPr>
          <p:nvPr/>
        </p:nvSpPr>
        <p:spPr>
          <a:xfrm>
            <a:off x="4079776" y="1268760"/>
            <a:ext cx="2952328" cy="263207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Cavities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4719"/>
            <a:ext cx="3104589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4312" y="188640"/>
            <a:ext cx="3104589" cy="116664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56712" y="748800"/>
            <a:ext cx="3104589" cy="762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15" name="Picture 2" descr="C:\Users\lindner\Desktop\SAM_02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056275" cy="24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170610" y="1806599"/>
            <a:ext cx="7654148" cy="3851643"/>
            <a:chOff x="471042" y="828437"/>
            <a:chExt cx="7654148" cy="3851642"/>
          </a:xfrm>
        </p:grpSpPr>
        <p:pic>
          <p:nvPicPr>
            <p:cNvPr id="16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7584" y="828437"/>
              <a:ext cx="7297606" cy="2999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6"/>
            <p:cNvCxnSpPr>
              <a:stCxn id="22" idx="0"/>
            </p:cNvCxnSpPr>
            <p:nvPr/>
          </p:nvCxnSpPr>
          <p:spPr bwMode="auto">
            <a:xfrm flipV="1">
              <a:off x="3851179" y="2328048"/>
              <a:ext cx="1227580" cy="1974571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>
              <a:stCxn id="20" idx="0"/>
            </p:cNvCxnSpPr>
            <p:nvPr/>
          </p:nvCxnSpPr>
          <p:spPr bwMode="auto">
            <a:xfrm flipV="1">
              <a:off x="1901789" y="2328048"/>
              <a:ext cx="1734107" cy="1982699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>
              <a:stCxn id="21" idx="0"/>
            </p:cNvCxnSpPr>
            <p:nvPr/>
          </p:nvCxnSpPr>
          <p:spPr bwMode="auto">
            <a:xfrm flipV="1">
              <a:off x="5740719" y="2328051"/>
              <a:ext cx="1050671" cy="1962526"/>
            </a:xfrm>
            <a:prstGeom prst="straightConnector1">
              <a:avLst/>
            </a:prstGeom>
            <a:solidFill>
              <a:schemeClr val="accent1"/>
            </a:solidFill>
            <a:ln w="412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TextBox 19"/>
            <p:cNvSpPr txBox="1"/>
            <p:nvPr/>
          </p:nvSpPr>
          <p:spPr>
            <a:xfrm>
              <a:off x="471042" y="4310747"/>
              <a:ext cx="286149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Production cavity, infrared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0" y="4290577"/>
              <a:ext cx="2337438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Regeneration cavity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63888" y="4302619"/>
              <a:ext cx="574581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mtClean="0"/>
                <a:t>Wall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36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ALPS II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Main components: </a:t>
            </a:r>
            <a:r>
              <a:rPr lang="en-US" dirty="0"/>
              <a:t>optics </a:t>
            </a:r>
            <a:r>
              <a:rPr lang="en-US" dirty="0" smtClean="0"/>
              <a:t>achievements in </a:t>
            </a:r>
            <a:r>
              <a:rPr lang="en-US" dirty="0"/>
              <a:t>the 20 m long prototype</a:t>
            </a:r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4719"/>
            <a:ext cx="3104589" cy="9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40616" y="288000"/>
            <a:ext cx="368285" cy="4680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04312" y="188640"/>
            <a:ext cx="3104589" cy="116664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56712" y="748800"/>
            <a:ext cx="3104589" cy="76200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aphicFrame>
        <p:nvGraphicFramePr>
          <p:cNvPr id="23" name="Table 166"/>
          <p:cNvGraphicFramePr/>
          <p:nvPr>
            <p:extLst>
              <p:ext uri="{D42A27DB-BD31-4B8C-83A1-F6EECF244321}">
                <p14:modId xmlns:p14="http://schemas.microsoft.com/office/powerpoint/2010/main" val="3926804685"/>
              </p:ext>
            </p:extLst>
          </p:nvPr>
        </p:nvGraphicFramePr>
        <p:xfrm>
          <a:off x="4151784" y="1803912"/>
          <a:ext cx="5904656" cy="3929346"/>
        </p:xfrm>
        <a:graphic>
          <a:graphicData uri="http://schemas.openxmlformats.org/drawingml/2006/table">
            <a:tbl>
              <a:tblPr firstRow="1" firstCol="1" bandRow="1"/>
              <a:tblGrid>
                <a:gridCol w="2502482"/>
                <a:gridCol w="1798895"/>
                <a:gridCol w="1603279"/>
              </a:tblGrid>
              <a:tr h="654891">
                <a:tc>
                  <a:txBody>
                    <a:bodyPr/>
                    <a:lstStyle/>
                    <a:p>
                      <a:pPr algn="ctr">
                        <a:defRPr sz="1800" i="0"/>
                      </a:pPr>
                      <a:endParaRPr sz="1400" dirty="0"/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Requirement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</a:tr>
              <a:tr h="654891"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PC circulating power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/>
                        <a:t>150 kW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>
                          <a:solidFill>
                            <a:srgbClr val="FD7E03"/>
                          </a:solidFill>
                        </a:rPr>
                        <a:t>50 kW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654891"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RC power buildup factor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/>
                        <a:t>40,000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 smtClean="0">
                          <a:solidFill>
                            <a:srgbClr val="FD7F03"/>
                          </a:solidFill>
                        </a:rPr>
                        <a:t>23,000</a:t>
                      </a:r>
                      <a:endParaRPr sz="1400" b="1" dirty="0">
                        <a:solidFill>
                          <a:srgbClr val="FD7F03"/>
                        </a:solidFill>
                      </a:endParaRP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FB"/>
                    </a:solidFill>
                  </a:tcPr>
                </a:tc>
              </a:tr>
              <a:tr h="654891"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CBB mirror </a:t>
                      </a:r>
                      <a:r>
                        <a:rPr sz="1400" b="1" dirty="0" smtClean="0">
                          <a:solidFill>
                            <a:schemeClr val="bg1"/>
                          </a:solidFill>
                        </a:rPr>
                        <a:t>alignment</a:t>
                      </a:r>
                      <a:endParaRPr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/>
                        <a:t>&lt; 5 </a:t>
                      </a:r>
                      <a:r>
                        <a:rPr sz="1400" b="1" dirty="0" err="1"/>
                        <a:t>μrad</a:t>
                      </a:r>
                      <a:endParaRPr sz="1400" b="1" dirty="0"/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>
                          <a:solidFill>
                            <a:srgbClr val="17B053"/>
                          </a:solidFill>
                        </a:rPr>
                        <a:t>&lt; 1 </a:t>
                      </a:r>
                      <a:r>
                        <a:rPr sz="1400" b="1" dirty="0" err="1">
                          <a:solidFill>
                            <a:srgbClr val="17B053"/>
                          </a:solidFill>
                        </a:rPr>
                        <a:t>μrad</a:t>
                      </a:r>
                      <a:endParaRPr sz="1400" b="1" dirty="0">
                        <a:solidFill>
                          <a:srgbClr val="17B053"/>
                        </a:solidFill>
                      </a:endParaRP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654891"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Spatial overlap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/>
                        <a:t>&gt; 95%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/>
                        <a:t>work ongoing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EFB"/>
                    </a:solidFill>
                  </a:tcPr>
                </a:tc>
              </a:tr>
              <a:tr h="654891">
                <a:tc>
                  <a:txBody>
                    <a:bodyPr/>
                    <a:lstStyle/>
                    <a:p>
                      <a:pPr algn="ctr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 dirty="0">
                          <a:solidFill>
                            <a:schemeClr val="bg1"/>
                          </a:solidFill>
                        </a:rPr>
                        <a:t>RC length stabilization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/>
                        <a:t>&lt; 0.5 pm</a:t>
                      </a: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400" b="1" dirty="0">
                          <a:solidFill>
                            <a:srgbClr val="00B050"/>
                          </a:solidFill>
                        </a:rPr>
                        <a:t>&lt; 0.3 </a:t>
                      </a:r>
                      <a:r>
                        <a:rPr sz="1400" b="1" dirty="0" smtClean="0">
                          <a:solidFill>
                            <a:srgbClr val="00B050"/>
                          </a:solidFill>
                        </a:rPr>
                        <a:t>pm</a:t>
                      </a:r>
                      <a:endParaRPr sz="1400" b="1" dirty="0">
                        <a:solidFill>
                          <a:srgbClr val="00B050"/>
                        </a:solidFill>
                      </a:endParaRPr>
                    </a:p>
                  </a:txBody>
                  <a:tcPr marL="63500" marR="63500" marT="47625" marB="4762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25" name="Textplatzhalter 7"/>
          <p:cNvSpPr txBox="1">
            <a:spLocks/>
          </p:cNvSpPr>
          <p:nvPr/>
        </p:nvSpPr>
        <p:spPr>
          <a:xfrm>
            <a:off x="4079775" y="1268760"/>
            <a:ext cx="4096179" cy="2632073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Cavities in the 20 m ALPS </a:t>
            </a:r>
            <a:r>
              <a:rPr lang="en-US" b="1" dirty="0" err="1" smtClean="0"/>
              <a:t>IIa</a:t>
            </a:r>
            <a:r>
              <a:rPr lang="en-US" b="1" dirty="0" smtClean="0"/>
              <a:t> laboratory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0124096" y="2639814"/>
            <a:ext cx="1884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Probably caused by micro-roughness of the mirror substrates.</a:t>
            </a:r>
            <a:endParaRPr lang="en-US" sz="1600" dirty="0"/>
          </a:p>
        </p:txBody>
      </p:sp>
      <p:sp>
        <p:nvSpPr>
          <p:cNvPr id="27" name="Rounded Rectangle 26"/>
          <p:cNvSpPr/>
          <p:nvPr/>
        </p:nvSpPr>
        <p:spPr bwMode="auto">
          <a:xfrm>
            <a:off x="8613952" y="2538280"/>
            <a:ext cx="3394950" cy="1250760"/>
          </a:xfrm>
          <a:prstGeom prst="roundRect">
            <a:avLst/>
          </a:prstGeom>
          <a:noFill/>
          <a:ln w="38100" cap="flat" cmpd="sng" algn="ctr">
            <a:solidFill>
              <a:srgbClr val="FB7B4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81" y="1844824"/>
            <a:ext cx="2863955" cy="385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3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MADMAX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Comparison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761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axions</a:t>
            </a:r>
            <a:r>
              <a:rPr lang="en-US" dirty="0"/>
              <a:t> and </a:t>
            </a:r>
            <a:r>
              <a:rPr lang="en-US" dirty="0" err="1"/>
              <a:t>axion</a:t>
            </a:r>
            <a:r>
              <a:rPr lang="en-US" dirty="0"/>
              <a:t>-like particles (ALPs)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Looking for an entrance to the dark sector</a:t>
            </a:r>
            <a:endParaRPr lang="en-US" dirty="0"/>
          </a:p>
        </p:txBody>
      </p:sp>
      <p:pic>
        <p:nvPicPr>
          <p:cNvPr id="5" name="Picture 2" descr="http://www.symmetrymagazine.org/sites/default/files/images/standard/Feature_DarkMatt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00" y="1484784"/>
            <a:ext cx="4714093" cy="320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10547712" y="2222542"/>
            <a:ext cx="2152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http://www.symmetrymagazine.org/</a:t>
            </a:r>
            <a:br>
              <a:rPr lang="en-US" sz="800" dirty="0" smtClean="0"/>
            </a:br>
            <a:r>
              <a:rPr lang="en-US" sz="800" dirty="0" smtClean="0"/>
              <a:t>sites/default/files/images/standard/</a:t>
            </a:r>
            <a:br>
              <a:rPr lang="en-US" sz="800" dirty="0" smtClean="0"/>
            </a:br>
            <a:r>
              <a:rPr lang="en-US" sz="800" dirty="0" smtClean="0"/>
              <a:t>Feature_DarkMatter3.jpg</a:t>
            </a:r>
            <a:endParaRPr lang="en-US" sz="800" dirty="0"/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407988" y="1406426"/>
            <a:ext cx="6120060" cy="461486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 dark sector beyond the Standard Model</a:t>
            </a:r>
          </a:p>
          <a:p>
            <a:r>
              <a:rPr lang="en-US" dirty="0" smtClean="0"/>
              <a:t>is strongly motivated by cosmology,</a:t>
            </a:r>
          </a:p>
          <a:p>
            <a:r>
              <a:rPr lang="en-US" dirty="0"/>
              <a:t>m</a:t>
            </a:r>
            <a:r>
              <a:rPr lang="en-US" dirty="0" smtClean="0"/>
              <a:t>ight be complex with </a:t>
            </a:r>
            <a:r>
              <a:rPr lang="en-US" dirty="0"/>
              <a:t>several </a:t>
            </a:r>
            <a:r>
              <a:rPr lang="en-US" dirty="0" smtClean="0"/>
              <a:t>constituents.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/>
              <a:t>Axions</a:t>
            </a:r>
            <a:r>
              <a:rPr lang="en-US" b="1" dirty="0"/>
              <a:t> and </a:t>
            </a:r>
            <a:r>
              <a:rPr lang="en-US" b="1" dirty="0" err="1"/>
              <a:t>axion</a:t>
            </a:r>
            <a:r>
              <a:rPr lang="en-US" b="1" dirty="0"/>
              <a:t>-like particles </a:t>
            </a:r>
            <a:endParaRPr lang="en-US" b="1" dirty="0" smtClean="0"/>
          </a:p>
          <a:p>
            <a:r>
              <a:rPr lang="en-US" dirty="0" smtClean="0"/>
              <a:t>are strongly motivated by theory (CP conservation in QCD)</a:t>
            </a:r>
          </a:p>
          <a:p>
            <a:r>
              <a:rPr lang="en-US" dirty="0" smtClean="0"/>
              <a:t>and cosmology (dark matter),</a:t>
            </a:r>
          </a:p>
          <a:p>
            <a:r>
              <a:rPr lang="en-US" dirty="0"/>
              <a:t>m</a:t>
            </a:r>
            <a:r>
              <a:rPr lang="en-US" dirty="0" smtClean="0"/>
              <a:t>ight be starting to show up in </a:t>
            </a:r>
            <a:r>
              <a:rPr lang="en-US" dirty="0" err="1" smtClean="0"/>
              <a:t>astro</a:t>
            </a:r>
            <a:r>
              <a:rPr lang="en-US" dirty="0" smtClean="0"/>
              <a:t>(particle) physics already</a:t>
            </a:r>
            <a:endParaRPr lang="en-US" dirty="0"/>
          </a:p>
          <a:p>
            <a:pPr lvl="1"/>
            <a:r>
              <a:rPr lang="en-US" dirty="0" smtClean="0"/>
              <a:t>excess radiation from stars, </a:t>
            </a:r>
          </a:p>
          <a:p>
            <a:pPr lvl="1"/>
            <a:r>
              <a:rPr lang="en-US" dirty="0" smtClean="0"/>
              <a:t>transparency of the universe to </a:t>
            </a:r>
            <a:r>
              <a:rPr lang="en-US" dirty="0" err="1" smtClean="0"/>
              <a:t>TeV</a:t>
            </a:r>
            <a:r>
              <a:rPr lang="en-US" dirty="0" smtClean="0"/>
              <a:t> photons,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offer new experimental approaches towards the dark sector,</a:t>
            </a:r>
          </a:p>
          <a:p>
            <a:pPr lvl="1"/>
            <a:r>
              <a:rPr lang="en-US" dirty="0" smtClean="0"/>
              <a:t>strongly guided also from DESY theory.</a:t>
            </a:r>
            <a:endParaRPr lang="en-US" dirty="0"/>
          </a:p>
        </p:txBody>
      </p:sp>
      <p:pic>
        <p:nvPicPr>
          <p:cNvPr id="1026" name="Picture 2" descr="http://www.desy.de/~ringwald/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00" y="5157192"/>
            <a:ext cx="1793064" cy="1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472264" y="5733256"/>
            <a:ext cx="3424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A. Ringwald, </a:t>
            </a:r>
            <a:br>
              <a:rPr lang="en-US" sz="1600" dirty="0" smtClean="0"/>
            </a:br>
            <a:r>
              <a:rPr lang="en-US" sz="1600" dirty="0" smtClean="0"/>
              <a:t>also member of exp. collaborations.</a:t>
            </a:r>
          </a:p>
        </p:txBody>
      </p:sp>
    </p:spTree>
    <p:extLst>
      <p:ext uri="{BB962C8B-B14F-4D97-AF65-F5344CB8AC3E}">
        <p14:creationId xmlns:p14="http://schemas.microsoft.com/office/powerpoint/2010/main" val="6502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LUXE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Alternative approaches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407988" y="1196752"/>
            <a:ext cx="7416204" cy="54515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Comparison E144</a:t>
            </a:r>
          </a:p>
          <a:p>
            <a:pPr marL="0" indent="0">
              <a:buNone/>
            </a:pPr>
            <a:r>
              <a:rPr lang="en-US" b="1" dirty="0" smtClean="0"/>
              <a:t>Comparison FACET, ELI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7"/>
          <p:cNvSpPr txBox="1">
            <a:spLocks/>
          </p:cNvSpPr>
          <p:nvPr/>
        </p:nvSpPr>
        <p:spPr>
          <a:xfrm>
            <a:off x="407988" y="1406426"/>
            <a:ext cx="11592668" cy="439883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From conversion in a magnetic field …</a:t>
            </a:r>
          </a:p>
          <a:p>
            <a:pPr marL="0" indent="0">
              <a:buNone/>
            </a:pPr>
            <a:r>
              <a:rPr lang="en-US" dirty="0" err="1" smtClean="0"/>
              <a:t>Primakoff</a:t>
            </a:r>
            <a:r>
              <a:rPr lang="en-US" dirty="0" smtClean="0"/>
              <a:t>-like effect (</a:t>
            </a:r>
            <a:r>
              <a:rPr lang="en-US" dirty="0" err="1" smtClean="0"/>
              <a:t>Sikivie</a:t>
            </a:r>
            <a:r>
              <a:rPr lang="en-US" dirty="0" smtClean="0"/>
              <a:t> ‘83)					        B=1</a:t>
            </a:r>
            <a:br>
              <a:rPr lang="en-US" dirty="0" smtClean="0"/>
            </a:br>
            <a:endParaRPr lang="de-DE" baseline="30000" dirty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de-DE" baseline="30000" dirty="0" smtClean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de-DE" baseline="30000" dirty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de-DE" baseline="30000" dirty="0" smtClean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de-DE" baseline="30000" dirty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… to light-shining-through-a-wall                                                                                                 </a:t>
            </a:r>
            <a:r>
              <a:rPr lang="en-US" dirty="0"/>
              <a:t>ALPS II:  </a:t>
            </a:r>
            <a:r>
              <a:rPr lang="en-US" dirty="0" smtClean="0">
                <a:solidFill>
                  <a:srgbClr val="00B050"/>
                </a:solidFill>
              </a:rPr>
              <a:t>P(</a:t>
            </a:r>
            <a:r>
              <a:rPr lang="el-GR" dirty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en-US" dirty="0">
                <a:solidFill>
                  <a:srgbClr val="00B050"/>
                </a:solidFill>
              </a:rPr>
              <a:t>→</a:t>
            </a:r>
            <a:r>
              <a:rPr lang="en-US" dirty="0" smtClean="0">
                <a:solidFill>
                  <a:srgbClr val="00B050"/>
                </a:solidFill>
              </a:rPr>
              <a:t>a→</a:t>
            </a:r>
            <a:r>
              <a:rPr lang="el-GR" dirty="0" smtClean="0">
                <a:solidFill>
                  <a:srgbClr val="00B05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dirty="0">
                <a:solidFill>
                  <a:srgbClr val="00B050"/>
                </a:solidFill>
              </a:rPr>
              <a:t>) </a:t>
            </a:r>
            <a:r>
              <a:rPr lang="de-DE" dirty="0">
                <a:solidFill>
                  <a:srgbClr val="00B050"/>
                </a:solidFill>
                <a:sym typeface="Symbol"/>
              </a:rPr>
              <a:t> </a:t>
            </a:r>
            <a:r>
              <a:rPr lang="de-DE" dirty="0" smtClean="0">
                <a:solidFill>
                  <a:srgbClr val="00B050"/>
                </a:solidFill>
                <a:sym typeface="Symbol"/>
              </a:rPr>
              <a:t>10</a:t>
            </a:r>
            <a:r>
              <a:rPr lang="de-DE" baseline="30000" dirty="0" smtClean="0">
                <a:solidFill>
                  <a:srgbClr val="00B050"/>
                </a:solidFill>
                <a:sym typeface="Symbol"/>
              </a:rPr>
              <a:t>-36 </a:t>
            </a:r>
            <a:endParaRPr lang="de-DE" baseline="30000" dirty="0">
              <a:solidFill>
                <a:srgbClr val="00B050"/>
              </a:solidFill>
              <a:sym typeface="Symbol"/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de-DE" dirty="0" smtClean="0">
                <a:solidFill>
                  <a:srgbClr val="00B050"/>
                </a:solidFill>
                <a:sym typeface="Symbol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r>
              <a:rPr lang="en-US" dirty="0" err="1" smtClean="0"/>
              <a:t>axion</a:t>
            </a:r>
            <a:r>
              <a:rPr lang="en-US" dirty="0" smtClean="0"/>
              <a:t>-like particles (ALPs)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to look: exploiting photon couplings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295800" y="1196752"/>
            <a:ext cx="4370831" cy="1928712"/>
            <a:chOff x="5601055" y="1124744"/>
            <a:chExt cx="4370831" cy="1928712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55" y="1124744"/>
              <a:ext cx="4370831" cy="192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846337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73784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4223792" y="1196752"/>
            <a:ext cx="2411958" cy="20882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67808" y="3228480"/>
            <a:ext cx="4370831" cy="1928712"/>
            <a:chOff x="5601055" y="1124744"/>
            <a:chExt cx="4370831" cy="1928712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55" y="1124744"/>
              <a:ext cx="4370831" cy="192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46337" y="1418758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73784" y="1418758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362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7"/>
          <p:cNvSpPr txBox="1">
            <a:spLocks/>
          </p:cNvSpPr>
          <p:nvPr/>
        </p:nvSpPr>
        <p:spPr>
          <a:xfrm>
            <a:off x="407988" y="1406426"/>
            <a:ext cx="11304636" cy="439883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Purely laboratory experiments</a:t>
            </a:r>
            <a:br>
              <a:rPr lang="en-US" sz="1800" dirty="0"/>
            </a:br>
            <a:r>
              <a:rPr lang="en-US" dirty="0" smtClean="0"/>
              <a:t>“</a:t>
            </a:r>
            <a:r>
              <a:rPr lang="en-US" dirty="0"/>
              <a:t>light-shining-through-walls</a:t>
            </a:r>
            <a:r>
              <a:rPr lang="en-US" dirty="0" smtClean="0"/>
              <a:t>”, optical photons,</a:t>
            </a:r>
            <a:br>
              <a:rPr lang="en-US" dirty="0" smtClean="0"/>
            </a:br>
            <a:r>
              <a:rPr lang="en-US" dirty="0" smtClean="0"/>
              <a:t>generation of ALPs in the lab.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sz="1800" dirty="0" err="1"/>
              <a:t>Helioscopes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 smtClean="0"/>
              <a:t>ALPs </a:t>
            </a:r>
            <a:r>
              <a:rPr lang="en-US" dirty="0"/>
              <a:t>emitted by the </a:t>
            </a:r>
            <a:r>
              <a:rPr lang="en-US" dirty="0" smtClean="0"/>
              <a:t>sun, X-rays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  <a:p>
            <a:r>
              <a:rPr lang="en-US" sz="1800" dirty="0" err="1"/>
              <a:t>Haloscopes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dirty="0" smtClean="0"/>
              <a:t>looking </a:t>
            </a:r>
            <a:r>
              <a:rPr lang="en-US" dirty="0"/>
              <a:t>for dark matter </a:t>
            </a:r>
            <a:r>
              <a:rPr lang="en-US" dirty="0" smtClean="0"/>
              <a:t>constituents, microwaves.				</a:t>
            </a:r>
            <a:endParaRPr lang="en-US" dirty="0" smtClean="0">
              <a:solidFill>
                <a:srgbClr val="00B050"/>
              </a:solidFill>
            </a:endParaRPr>
          </a:p>
          <a:p>
            <a:endParaRPr lang="en-US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5613601" y="2780928"/>
            <a:ext cx="4370831" cy="1928712"/>
            <a:chOff x="5601055" y="1124744"/>
            <a:chExt cx="4370831" cy="1928712"/>
          </a:xfrm>
        </p:grpSpPr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55" y="1124744"/>
              <a:ext cx="4370831" cy="192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6846337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73784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axions</a:t>
            </a:r>
            <a:r>
              <a:rPr lang="en-US" dirty="0" smtClean="0"/>
              <a:t> and </a:t>
            </a:r>
            <a:r>
              <a:rPr lang="en-US" dirty="0" err="1" smtClean="0"/>
              <a:t>axion</a:t>
            </a:r>
            <a:r>
              <a:rPr lang="en-US" dirty="0" smtClean="0"/>
              <a:t>-like particles (ALPs)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How to look: three kinds of approaches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01055" y="1052736"/>
            <a:ext cx="4370831" cy="1928712"/>
            <a:chOff x="5601055" y="1124744"/>
            <a:chExt cx="4370831" cy="1928712"/>
          </a:xfrm>
        </p:grpSpPr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55" y="1124744"/>
              <a:ext cx="4370831" cy="192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846337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73784" y="1434262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519936" y="3012374"/>
            <a:ext cx="1338947" cy="15687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613601" y="4884664"/>
            <a:ext cx="4370831" cy="1928712"/>
            <a:chOff x="5601055" y="1124744"/>
            <a:chExt cx="4370831" cy="1928712"/>
          </a:xfrm>
        </p:grpSpPr>
        <p:pic>
          <p:nvPicPr>
            <p:cNvPr id="40" name="Picture 3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1055" y="1124744"/>
              <a:ext cx="4370831" cy="1928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6846337" y="1418758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173784" y="1418758"/>
              <a:ext cx="2984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b">
              <a:spAutoFit/>
            </a:bodyPr>
            <a:lstStyle/>
            <a:p>
              <a:r>
                <a:rPr lang="de-DE" sz="1600" dirty="0" smtClean="0"/>
                <a:t>a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519936" y="5100606"/>
            <a:ext cx="1338947" cy="1568754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Image result for SUN AX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49" y="3026983"/>
            <a:ext cx="1080120" cy="97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ilky way ax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45" y="5121879"/>
            <a:ext cx="1102423" cy="9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0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0" y="907200"/>
            <a:ext cx="6232896" cy="53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axions</a:t>
            </a:r>
            <a:r>
              <a:rPr lang="en-US" dirty="0"/>
              <a:t> and </a:t>
            </a:r>
            <a:r>
              <a:rPr lang="en-US" dirty="0" err="1"/>
              <a:t>axion</a:t>
            </a:r>
            <a:r>
              <a:rPr lang="en-US" dirty="0"/>
              <a:t>-like particles (ALPs)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Where to look: hot spots in parameter space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59496" y="6253556"/>
            <a:ext cx="496855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51384" y="1457299"/>
            <a:ext cx="0" cy="41319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16200000">
            <a:off x="-773568" y="3369001"/>
            <a:ext cx="2085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Two-photon-coupling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 bwMode="auto">
          <a:xfrm>
            <a:off x="2711624" y="2780928"/>
            <a:ext cx="1008112" cy="456690"/>
          </a:xfrm>
          <a:prstGeom prst="ellipse">
            <a:avLst/>
          </a:prstGeom>
          <a:pattFill prst="wdDnDiag">
            <a:fgClr>
              <a:srgbClr val="FF0000"/>
            </a:fgClr>
            <a:bgClr>
              <a:srgbClr val="EAEAEA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8479920">
            <a:off x="4233152" y="4325024"/>
            <a:ext cx="840943" cy="433923"/>
          </a:xfrm>
          <a:prstGeom prst="ellipse">
            <a:avLst/>
          </a:prstGeom>
          <a:pattFill prst="wdUpDiag">
            <a:fgClr>
              <a:srgbClr val="00A5EB"/>
            </a:fgClr>
            <a:bgClr>
              <a:srgbClr val="EAEAEA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519936" y="2706505"/>
            <a:ext cx="753580" cy="578479"/>
          </a:xfrm>
          <a:prstGeom prst="ellipse">
            <a:avLst/>
          </a:prstGeom>
          <a:pattFill prst="dkVert">
            <a:fgClr>
              <a:srgbClr val="00B050"/>
            </a:fgClr>
            <a:bgClr>
              <a:srgbClr val="EAEAEA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320136" y="1457299"/>
            <a:ext cx="4668058" cy="434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sz="1600" b="1" dirty="0" smtClean="0"/>
              <a:t>Three main regions of interest: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</a:rPr>
              <a:t>Axion</a:t>
            </a:r>
            <a:r>
              <a:rPr lang="en-US" sz="1600" dirty="0" smtClean="0">
                <a:solidFill>
                  <a:srgbClr val="FF0000"/>
                </a:solidFill>
              </a:rPr>
              <a:t>-like particles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err="1" smtClean="0"/>
              <a:t>TeV</a:t>
            </a:r>
            <a:r>
              <a:rPr lang="en-US" sz="1600" dirty="0" smtClean="0"/>
              <a:t> transparency, stellar evolution,</a:t>
            </a:r>
            <a:br>
              <a:rPr lang="en-US" sz="1600" dirty="0" smtClean="0"/>
            </a:br>
            <a:r>
              <a:rPr lang="en-US" sz="1600" dirty="0" smtClean="0"/>
              <a:t>m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 &lt; 10</a:t>
            </a:r>
            <a:r>
              <a:rPr lang="en-US" sz="1600" baseline="30000" dirty="0" smtClean="0"/>
              <a:t>-7</a:t>
            </a:r>
            <a:r>
              <a:rPr lang="en-US" sz="1600" dirty="0" smtClean="0"/>
              <a:t>eV,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a</a:t>
            </a:r>
            <a:r>
              <a:rPr lang="el-GR" sz="18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 smtClean="0"/>
              <a:t>= O(10</a:t>
            </a:r>
            <a:r>
              <a:rPr lang="de-DE" sz="1600" baseline="30000" dirty="0" smtClean="0"/>
              <a:t>-11</a:t>
            </a:r>
            <a:r>
              <a:rPr lang="de-DE" sz="1600" dirty="0" smtClean="0"/>
              <a:t>GeV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)</a:t>
            </a:r>
            <a:br>
              <a:rPr lang="de-DE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QCD </a:t>
            </a:r>
            <a:r>
              <a:rPr lang="en-US" sz="1600" dirty="0" err="1" smtClean="0">
                <a:solidFill>
                  <a:srgbClr val="00B050"/>
                </a:solidFill>
              </a:rPr>
              <a:t>axions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>CP, stellar evolution, (dark matter),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m</a:t>
            </a:r>
            <a:r>
              <a:rPr lang="en-US" sz="1600" baseline="-25000" dirty="0"/>
              <a:t>a</a:t>
            </a:r>
            <a:r>
              <a:rPr lang="en-US" sz="1600" dirty="0"/>
              <a:t> </a:t>
            </a:r>
            <a:r>
              <a:rPr lang="en-US" sz="1600" dirty="0" smtClean="0"/>
              <a:t>= O(10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eV), </a:t>
            </a:r>
            <a:r>
              <a:rPr lang="en-US" sz="1600" dirty="0" err="1"/>
              <a:t>g</a:t>
            </a:r>
            <a:r>
              <a:rPr lang="en-US" sz="1600" baseline="-25000" dirty="0" err="1"/>
              <a:t>a</a:t>
            </a:r>
            <a:r>
              <a:rPr lang="el-GR" sz="1800" baseline="-25000" dirty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/>
              <a:t>= O(10</a:t>
            </a:r>
            <a:r>
              <a:rPr lang="de-DE" sz="1600" baseline="30000" dirty="0"/>
              <a:t>-11</a:t>
            </a:r>
            <a:r>
              <a:rPr lang="de-DE" sz="1600" dirty="0"/>
              <a:t>GeV</a:t>
            </a:r>
            <a:r>
              <a:rPr lang="de-DE" sz="1600" baseline="30000" dirty="0"/>
              <a:t>-1</a:t>
            </a:r>
            <a:r>
              <a:rPr lang="de-DE" sz="1600" dirty="0" smtClean="0"/>
              <a:t>)</a:t>
            </a:r>
            <a:br>
              <a:rPr lang="de-DE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A5EB"/>
                </a:solidFill>
              </a:rPr>
              <a:t>QCD </a:t>
            </a:r>
            <a:r>
              <a:rPr lang="en-US" sz="1600" dirty="0" err="1" smtClean="0">
                <a:solidFill>
                  <a:srgbClr val="00A5EB"/>
                </a:solidFill>
              </a:rPr>
              <a:t>axions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>CP, dark </a:t>
            </a:r>
            <a:r>
              <a:rPr lang="en-US" sz="1600" dirty="0"/>
              <a:t>matter,</a:t>
            </a:r>
            <a:br>
              <a:rPr lang="en-US" sz="1600" dirty="0"/>
            </a:br>
            <a:r>
              <a:rPr lang="en-US" sz="1600" dirty="0"/>
              <a:t>m</a:t>
            </a:r>
            <a:r>
              <a:rPr lang="en-US" sz="1600" baseline="-25000" dirty="0"/>
              <a:t>a</a:t>
            </a:r>
            <a:r>
              <a:rPr lang="en-US" sz="1600" dirty="0"/>
              <a:t> = </a:t>
            </a:r>
            <a:r>
              <a:rPr lang="en-US" sz="1600" dirty="0" smtClean="0"/>
              <a:t>O(10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eV</a:t>
            </a:r>
            <a:r>
              <a:rPr lang="en-US" sz="1600" dirty="0"/>
              <a:t>), </a:t>
            </a:r>
            <a:r>
              <a:rPr lang="en-US" sz="1600" dirty="0" err="1"/>
              <a:t>g</a:t>
            </a:r>
            <a:r>
              <a:rPr lang="en-US" sz="1600" baseline="-25000" dirty="0" err="1"/>
              <a:t>a</a:t>
            </a:r>
            <a:r>
              <a:rPr lang="el-GR" sz="1800" baseline="-25000" dirty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/>
              <a:t>= </a:t>
            </a:r>
            <a:r>
              <a:rPr lang="de-DE" sz="1600" dirty="0" smtClean="0"/>
              <a:t>O(10</a:t>
            </a:r>
            <a:r>
              <a:rPr lang="de-DE" sz="1600" baseline="30000" dirty="0" smtClean="0"/>
              <a:t>-14</a:t>
            </a:r>
            <a:r>
              <a:rPr lang="de-DE" sz="1600" dirty="0" smtClean="0"/>
              <a:t>GeV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93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0" y="907200"/>
            <a:ext cx="6236435" cy="53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</a:t>
            </a:r>
            <a:r>
              <a:rPr lang="en-US" dirty="0" err="1"/>
              <a:t>axions</a:t>
            </a:r>
            <a:r>
              <a:rPr lang="en-US" dirty="0"/>
              <a:t> and </a:t>
            </a:r>
            <a:r>
              <a:rPr lang="en-US" dirty="0" err="1"/>
              <a:t>axion</a:t>
            </a:r>
            <a:r>
              <a:rPr lang="en-US" dirty="0"/>
              <a:t>-like particles (ALPs)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Where to look: hot spots in parameter space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59496" y="6253556"/>
            <a:ext cx="496855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51384" y="1457299"/>
            <a:ext cx="0" cy="41319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 rot="16200000">
            <a:off x="-773568" y="3369001"/>
            <a:ext cx="2085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Two-photon-coupling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7320136" y="1457299"/>
            <a:ext cx="4668058" cy="434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sz="1600" b="1" dirty="0" smtClean="0"/>
              <a:t>Three main regions of interest: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FF0000"/>
                </a:solidFill>
              </a:rPr>
              <a:t>Axion</a:t>
            </a:r>
            <a:r>
              <a:rPr lang="en-US" sz="1600" dirty="0" smtClean="0">
                <a:solidFill>
                  <a:srgbClr val="FF0000"/>
                </a:solidFill>
              </a:rPr>
              <a:t>-like particles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err="1" smtClean="0"/>
              <a:t>TeV</a:t>
            </a:r>
            <a:r>
              <a:rPr lang="en-US" sz="1600" dirty="0" smtClean="0"/>
              <a:t> transparency, stellar evolution,</a:t>
            </a:r>
            <a:br>
              <a:rPr lang="en-US" sz="1600" dirty="0" smtClean="0"/>
            </a:br>
            <a:r>
              <a:rPr lang="en-US" sz="1600" dirty="0" smtClean="0"/>
              <a:t>m</a:t>
            </a:r>
            <a:r>
              <a:rPr lang="en-US" sz="1600" baseline="-25000" dirty="0" smtClean="0"/>
              <a:t>a</a:t>
            </a:r>
            <a:r>
              <a:rPr lang="en-US" sz="1600" dirty="0" smtClean="0"/>
              <a:t> &lt; 10</a:t>
            </a:r>
            <a:r>
              <a:rPr lang="en-US" sz="1600" baseline="30000" dirty="0" smtClean="0"/>
              <a:t>-7</a:t>
            </a:r>
            <a:r>
              <a:rPr lang="en-US" sz="1600" dirty="0" smtClean="0"/>
              <a:t>eV,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a</a:t>
            </a:r>
            <a:r>
              <a:rPr lang="el-GR" sz="1800" baseline="-25000" dirty="0" smtClean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 smtClean="0"/>
              <a:t>= O(10</a:t>
            </a:r>
            <a:r>
              <a:rPr lang="de-DE" sz="1600" baseline="30000" dirty="0" smtClean="0"/>
              <a:t>-11</a:t>
            </a:r>
            <a:r>
              <a:rPr lang="de-DE" sz="1600" dirty="0" smtClean="0"/>
              <a:t>GeV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),</a:t>
            </a:r>
            <a:br>
              <a:rPr lang="de-DE" sz="1600" dirty="0" smtClean="0"/>
            </a:br>
            <a:r>
              <a:rPr lang="de-DE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ALPS II</a:t>
            </a:r>
            <a:r>
              <a:rPr lang="de-DE" sz="1600" dirty="0" smtClean="0"/>
              <a:t>.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B050"/>
                </a:solidFill>
              </a:rPr>
              <a:t>QCD </a:t>
            </a:r>
            <a:r>
              <a:rPr lang="en-US" sz="1600" dirty="0" err="1" smtClean="0">
                <a:solidFill>
                  <a:srgbClr val="00B050"/>
                </a:solidFill>
              </a:rPr>
              <a:t>axions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>CP, stellar evolution, (dark matter),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m</a:t>
            </a:r>
            <a:r>
              <a:rPr lang="en-US" sz="1600" baseline="-25000" dirty="0"/>
              <a:t>a</a:t>
            </a:r>
            <a:r>
              <a:rPr lang="en-US" sz="1600" dirty="0"/>
              <a:t> </a:t>
            </a:r>
            <a:r>
              <a:rPr lang="en-US" sz="1600" dirty="0" smtClean="0"/>
              <a:t>= O(10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eV), </a:t>
            </a:r>
            <a:r>
              <a:rPr lang="en-US" sz="1600" dirty="0" err="1"/>
              <a:t>g</a:t>
            </a:r>
            <a:r>
              <a:rPr lang="en-US" sz="1600" baseline="-25000" dirty="0" err="1"/>
              <a:t>a</a:t>
            </a:r>
            <a:r>
              <a:rPr lang="el-GR" sz="1800" baseline="-25000" dirty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/>
              <a:t>= O(10</a:t>
            </a:r>
            <a:r>
              <a:rPr lang="de-DE" sz="1600" baseline="30000" dirty="0"/>
              <a:t>-11</a:t>
            </a:r>
            <a:r>
              <a:rPr lang="de-DE" sz="1600" dirty="0"/>
              <a:t>GeV</a:t>
            </a:r>
            <a:r>
              <a:rPr lang="de-DE" sz="1600" baseline="30000" dirty="0"/>
              <a:t>-1</a:t>
            </a:r>
            <a:r>
              <a:rPr lang="de-DE" sz="1600" dirty="0" smtClean="0"/>
              <a:t>),</a:t>
            </a:r>
            <a:br>
              <a:rPr lang="de-DE" sz="1600" dirty="0" smtClean="0"/>
            </a:br>
            <a:r>
              <a:rPr lang="de-DE" sz="1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IAXO</a:t>
            </a:r>
            <a:r>
              <a:rPr lang="de-DE" sz="1600" dirty="0" smtClean="0"/>
              <a:t>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A5EB"/>
                </a:solidFill>
              </a:rPr>
              <a:t>QCD </a:t>
            </a:r>
            <a:r>
              <a:rPr lang="en-US" sz="1600" dirty="0" err="1" smtClean="0">
                <a:solidFill>
                  <a:srgbClr val="00A5EB"/>
                </a:solidFill>
              </a:rPr>
              <a:t>axions</a:t>
            </a:r>
            <a:r>
              <a:rPr lang="en-US" sz="1600" dirty="0" smtClean="0"/>
              <a:t>:</a:t>
            </a:r>
            <a:br>
              <a:rPr lang="en-US" sz="1600" dirty="0" smtClean="0"/>
            </a:br>
            <a:r>
              <a:rPr lang="en-US" sz="1600" dirty="0" smtClean="0"/>
              <a:t>CP, dark </a:t>
            </a:r>
            <a:r>
              <a:rPr lang="en-US" sz="1600" dirty="0"/>
              <a:t>matter,</a:t>
            </a:r>
            <a:br>
              <a:rPr lang="en-US" sz="1600" dirty="0"/>
            </a:br>
            <a:r>
              <a:rPr lang="en-US" sz="1600" dirty="0"/>
              <a:t>m</a:t>
            </a:r>
            <a:r>
              <a:rPr lang="en-US" sz="1600" baseline="-25000" dirty="0"/>
              <a:t>a</a:t>
            </a:r>
            <a:r>
              <a:rPr lang="en-US" sz="1600" dirty="0"/>
              <a:t> = </a:t>
            </a:r>
            <a:r>
              <a:rPr lang="en-US" sz="1600" dirty="0" smtClean="0"/>
              <a:t>O(10</a:t>
            </a:r>
            <a:r>
              <a:rPr lang="en-US" sz="1600" baseline="30000" dirty="0" smtClean="0"/>
              <a:t>-4</a:t>
            </a:r>
            <a:r>
              <a:rPr lang="en-US" sz="1600" dirty="0" smtClean="0"/>
              <a:t>eV</a:t>
            </a:r>
            <a:r>
              <a:rPr lang="en-US" sz="1600" dirty="0"/>
              <a:t>), </a:t>
            </a:r>
            <a:r>
              <a:rPr lang="en-US" sz="1600" dirty="0" err="1"/>
              <a:t>g</a:t>
            </a:r>
            <a:r>
              <a:rPr lang="en-US" sz="1600" baseline="-25000" dirty="0" err="1"/>
              <a:t>a</a:t>
            </a:r>
            <a:r>
              <a:rPr lang="el-GR" sz="1800" baseline="-25000" dirty="0"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sz="1600" baseline="-25000" dirty="0"/>
              <a:t> </a:t>
            </a:r>
            <a:r>
              <a:rPr lang="de-DE" sz="1600" dirty="0"/>
              <a:t>= </a:t>
            </a:r>
            <a:r>
              <a:rPr lang="de-DE" sz="1600" dirty="0" smtClean="0"/>
              <a:t>O(10</a:t>
            </a:r>
            <a:r>
              <a:rPr lang="de-DE" sz="1600" baseline="30000" dirty="0" smtClean="0"/>
              <a:t>-14</a:t>
            </a:r>
            <a:r>
              <a:rPr lang="de-DE" sz="1600" dirty="0" smtClean="0"/>
              <a:t>GeV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),</a:t>
            </a:r>
            <a:br>
              <a:rPr lang="de-DE" sz="1600" dirty="0" smtClean="0"/>
            </a:br>
            <a:r>
              <a:rPr lang="de-DE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MADMAX</a:t>
            </a:r>
            <a:r>
              <a:rPr lang="de-DE" sz="1600" dirty="0" smtClean="0"/>
              <a:t>.</a:t>
            </a:r>
            <a:endParaRPr lang="en-US" sz="1600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631504" y="1890238"/>
            <a:ext cx="1944216" cy="857921"/>
            <a:chOff x="7162062" y="820440"/>
            <a:chExt cx="4214729" cy="1859829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062" y="820440"/>
              <a:ext cx="4214729" cy="1859829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8345955" y="878091"/>
              <a:ext cx="553226" cy="53376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none" rtlCol="0" anchor="b">
              <a:spAutoFit/>
            </a:bodyPr>
            <a:lstStyle/>
            <a:p>
              <a:r>
                <a:rPr lang="de-DE" sz="1000" dirty="0" smtClean="0"/>
                <a:t>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673402" y="878091"/>
              <a:ext cx="553226" cy="533766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none" rtlCol="0" anchor="b">
              <a:spAutoFit/>
            </a:bodyPr>
            <a:lstStyle/>
            <a:p>
              <a:r>
                <a:rPr lang="de-DE" sz="1000" dirty="0" smtClean="0"/>
                <a:t>a</a:t>
              </a:r>
            </a:p>
          </p:txBody>
        </p:sp>
      </p:grpSp>
      <p:pic>
        <p:nvPicPr>
          <p:cNvPr id="20" name="Picture 2" descr="Image result for SUN AX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50" y="2234895"/>
            <a:ext cx="1080120" cy="978081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result for milky way ax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581128"/>
            <a:ext cx="1102423" cy="971417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52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Light Particle Searches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ALPS I to ALPS II</a:t>
            </a:r>
            <a:endParaRPr lang="en-US" dirty="0"/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5772274" y="1334418"/>
            <a:ext cx="6419726" cy="331871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ALPS I</a:t>
            </a:r>
          </a:p>
          <a:p>
            <a:r>
              <a:rPr lang="en-US" dirty="0"/>
              <a:t>based on one HERA proton accelerator dipole magnet,</a:t>
            </a:r>
          </a:p>
          <a:p>
            <a:r>
              <a:rPr lang="en-US" dirty="0"/>
              <a:t>initiated 2006 by theory, exp. particle physics and administration,</a:t>
            </a:r>
          </a:p>
          <a:p>
            <a:r>
              <a:rPr lang="en-US" dirty="0"/>
              <a:t>approved 2007 and concluded 2010, </a:t>
            </a:r>
          </a:p>
          <a:p>
            <a:r>
              <a:rPr lang="en-US" dirty="0"/>
              <a:t>most sensitive ALP search experiment in the lab up to </a:t>
            </a:r>
            <a:r>
              <a:rPr lang="en-US" dirty="0" smtClean="0"/>
              <a:t>2014</a:t>
            </a:r>
            <a:r>
              <a:rPr lang="en-US" dirty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" name="Picture 5" descr="pano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408687"/>
            <a:ext cx="5006898" cy="166027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10452" r="162" b="1306"/>
          <a:stretch>
            <a:fillRect/>
          </a:stretch>
        </p:blipFill>
        <p:spPr bwMode="auto">
          <a:xfrm>
            <a:off x="191344" y="3861048"/>
            <a:ext cx="674499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6120" y="3861048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Basis of success:</a:t>
            </a:r>
            <a:br>
              <a:rPr lang="en-US" sz="1600" dirty="0"/>
            </a:br>
            <a:r>
              <a:rPr lang="en-US" sz="1600" dirty="0">
                <a:solidFill>
                  <a:srgbClr val="00B0F0"/>
                </a:solidFill>
              </a:rPr>
              <a:t>combine forces with </a:t>
            </a:r>
            <a:r>
              <a:rPr lang="en-US" sz="1600" dirty="0" smtClean="0">
                <a:solidFill>
                  <a:srgbClr val="00B0F0"/>
                </a:solidFill>
              </a:rPr>
              <a:t>LIGO community</a:t>
            </a:r>
            <a:br>
              <a:rPr lang="en-US" sz="1600" dirty="0" smtClean="0">
                <a:solidFill>
                  <a:srgbClr val="00B0F0"/>
                </a:solidFill>
              </a:rPr>
            </a:br>
            <a:r>
              <a:rPr lang="en-US" sz="1600" dirty="0" smtClean="0">
                <a:solidFill>
                  <a:srgbClr val="00B0F0"/>
                </a:solidFill>
              </a:rPr>
              <a:t>(long optical resonators)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to </a:t>
            </a:r>
            <a:r>
              <a:rPr lang="en-US" sz="1600" dirty="0"/>
              <a:t>implement an </a:t>
            </a:r>
            <a:r>
              <a:rPr lang="en-US" sz="1600" dirty="0" smtClean="0"/>
              <a:t>optical </a:t>
            </a:r>
            <a:r>
              <a:rPr lang="en-US" sz="1600" dirty="0"/>
              <a:t>resonator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in </a:t>
            </a:r>
            <a:r>
              <a:rPr lang="en-US" sz="1600" dirty="0"/>
              <a:t>the magnet bore.</a:t>
            </a:r>
          </a:p>
          <a:p>
            <a:endParaRPr lang="de-DE" sz="1600" dirty="0" err="1" smtClean="0"/>
          </a:p>
        </p:txBody>
      </p:sp>
    </p:spTree>
    <p:extLst>
      <p:ext uri="{BB962C8B-B14F-4D97-AF65-F5344CB8AC3E}">
        <p14:creationId xmlns:p14="http://schemas.microsoft.com/office/powerpoint/2010/main" val="1665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Light Particle Searches @ DESY in Hamburg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On-site experiments  |  Axel Lindner |  MU  |  EPP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ALPS I to ALPS II</a:t>
            </a:r>
            <a:endParaRPr lang="en-US" dirty="0"/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5772274" y="1334418"/>
            <a:ext cx="6419726" cy="219941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ALPS I</a:t>
            </a:r>
          </a:p>
          <a:p>
            <a:r>
              <a:rPr lang="en-US" dirty="0"/>
              <a:t>b</a:t>
            </a:r>
            <a:r>
              <a:rPr lang="en-US" dirty="0" smtClean="0"/>
              <a:t>ased on one HERA proton accelerator dipole magnet,</a:t>
            </a:r>
          </a:p>
          <a:p>
            <a:r>
              <a:rPr lang="en-US" dirty="0" smtClean="0"/>
              <a:t>initiated 2006 by theory, exp. particle physics and administration,</a:t>
            </a:r>
          </a:p>
          <a:p>
            <a:r>
              <a:rPr lang="en-US" dirty="0" smtClean="0"/>
              <a:t>approved 2007 and </a:t>
            </a:r>
            <a:r>
              <a:rPr lang="en-US" dirty="0"/>
              <a:t>concluded 2010, </a:t>
            </a:r>
            <a:endParaRPr lang="en-US" dirty="0" smtClean="0"/>
          </a:p>
          <a:p>
            <a:r>
              <a:rPr lang="en-US" dirty="0" smtClean="0"/>
              <a:t>most </a:t>
            </a:r>
            <a:r>
              <a:rPr lang="en-US" dirty="0"/>
              <a:t>sensitive </a:t>
            </a:r>
            <a:r>
              <a:rPr lang="en-US" dirty="0" smtClean="0"/>
              <a:t>ALP search </a:t>
            </a:r>
            <a:r>
              <a:rPr lang="en-US" dirty="0"/>
              <a:t>experiment in the </a:t>
            </a:r>
            <a:r>
              <a:rPr lang="en-US" dirty="0" smtClean="0"/>
              <a:t>lab up to 2014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6" name="Picture 5" descr="pano2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408687"/>
            <a:ext cx="5006898" cy="166027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550262"/>
            <a:ext cx="2335534" cy="2209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7368" y="5761920"/>
            <a:ext cx="22445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R </a:t>
            </a:r>
            <a:r>
              <a:rPr lang="fr-FR" sz="1000" dirty="0" err="1"/>
              <a:t>Bähre</a:t>
            </a:r>
            <a:r>
              <a:rPr lang="fr-FR" sz="1000" dirty="0"/>
              <a:t> </a:t>
            </a:r>
            <a:r>
              <a:rPr lang="fr-FR" sz="1000" i="1" dirty="0"/>
              <a:t>et al</a:t>
            </a:r>
            <a:r>
              <a:rPr lang="fr-FR" sz="1000" dirty="0"/>
              <a:t> 2013 </a:t>
            </a:r>
            <a:r>
              <a:rPr lang="fr-FR" sz="1000" i="1" dirty="0"/>
              <a:t>JINST</a:t>
            </a:r>
            <a:r>
              <a:rPr lang="fr-FR" sz="1000" dirty="0"/>
              <a:t> </a:t>
            </a:r>
            <a:r>
              <a:rPr lang="fr-FR" sz="1000" b="1" dirty="0"/>
              <a:t>8</a:t>
            </a:r>
            <a:r>
              <a:rPr lang="fr-FR" sz="1000" dirty="0"/>
              <a:t> T09001 </a:t>
            </a:r>
            <a:endParaRPr lang="de-DE" sz="1000" dirty="0"/>
          </a:p>
        </p:txBody>
      </p:sp>
      <p:sp>
        <p:nvSpPr>
          <p:cNvPr id="10" name="Textplatzhalter 7"/>
          <p:cNvSpPr txBox="1">
            <a:spLocks/>
          </p:cNvSpPr>
          <p:nvPr/>
        </p:nvSpPr>
        <p:spPr>
          <a:xfrm>
            <a:off x="2933065" y="3550262"/>
            <a:ext cx="3811007" cy="2199419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ALPS II</a:t>
            </a:r>
          </a:p>
          <a:p>
            <a:r>
              <a:rPr lang="en-US" dirty="0"/>
              <a:t>proposed </a:t>
            </a:r>
            <a:r>
              <a:rPr lang="en-US" dirty="0" smtClean="0"/>
              <a:t>2011,</a:t>
            </a:r>
            <a:br>
              <a:rPr lang="en-US" dirty="0" smtClean="0"/>
            </a:br>
            <a:r>
              <a:rPr lang="en-US" dirty="0" smtClean="0"/>
              <a:t>TDR evaluated </a:t>
            </a:r>
            <a:r>
              <a:rPr lang="en-US" dirty="0"/>
              <a:t>in </a:t>
            </a:r>
            <a:r>
              <a:rPr lang="en-US" dirty="0" smtClean="0"/>
              <a:t>2012,</a:t>
            </a:r>
            <a:br>
              <a:rPr lang="en-US" dirty="0" smtClean="0"/>
            </a:br>
            <a:r>
              <a:rPr lang="en-US" dirty="0" smtClean="0"/>
              <a:t>directorate decided to continue </a:t>
            </a:r>
            <a:r>
              <a:rPr lang="en-US" dirty="0"/>
              <a:t>with the preparatory </a:t>
            </a:r>
            <a:r>
              <a:rPr lang="en-US" dirty="0" smtClean="0"/>
              <a:t>phase,</a:t>
            </a:r>
          </a:p>
          <a:p>
            <a:r>
              <a:rPr lang="en-US" dirty="0" smtClean="0"/>
              <a:t>construction phase started in 2017.</a:t>
            </a:r>
          </a:p>
          <a:p>
            <a:r>
              <a:rPr lang="en-US" dirty="0" smtClean="0"/>
              <a:t>Main goal: </a:t>
            </a:r>
            <a:br>
              <a:rPr lang="en-US" dirty="0" smtClean="0"/>
            </a:br>
            <a:r>
              <a:rPr lang="en-US" dirty="0" smtClean="0">
                <a:solidFill>
                  <a:srgbClr val="00B0F0"/>
                </a:solidFill>
              </a:rPr>
              <a:t>increase sensitivity on </a:t>
            </a:r>
            <a:r>
              <a:rPr lang="en-US" dirty="0" err="1">
                <a:solidFill>
                  <a:srgbClr val="00B0F0"/>
                </a:solidFill>
              </a:rPr>
              <a:t>g</a:t>
            </a:r>
            <a:r>
              <a:rPr lang="en-US" baseline="-25000" dirty="0" err="1">
                <a:solidFill>
                  <a:srgbClr val="00B0F0"/>
                </a:solidFill>
              </a:rPr>
              <a:t>a</a:t>
            </a:r>
            <a:r>
              <a:rPr lang="el-GR" sz="1800" baseline="-25000" dirty="0">
                <a:solidFill>
                  <a:srgbClr val="00B0F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γ</a:t>
            </a:r>
            <a:r>
              <a:rPr lang="de-DE" baseline="-25000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 by &gt; 10</a:t>
            </a:r>
            <a:r>
              <a:rPr lang="en-US" baseline="30000" dirty="0" smtClean="0">
                <a:solidFill>
                  <a:srgbClr val="00B0F0"/>
                </a:solidFill>
              </a:rPr>
              <a:t>3</a:t>
            </a:r>
            <a:r>
              <a:rPr lang="en-US" dirty="0" smtClean="0"/>
              <a:t> to probe for </a:t>
            </a:r>
            <a:r>
              <a:rPr lang="en-US" dirty="0" err="1" smtClean="0"/>
              <a:t>axion</a:t>
            </a:r>
            <a:r>
              <a:rPr lang="en-US" dirty="0" smtClean="0"/>
              <a:t>-like particles motivated by astrophysics.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330098"/>
            <a:ext cx="4464496" cy="3466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8328248" y="3933056"/>
            <a:ext cx="1296144" cy="720080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8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DESY_PowerPoint_16x9_en(2)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="" xmlns:thm15="http://schemas.microsoft.com/office/thememl/2012/main" name="DESY_PowerPoint_16x9_en.potx" id="{14073260-8C2D-4AB2-A81C-2042420C348F}" vid="{AD62EC48-8461-453D-92FA-1EE04F54074A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DESY_PowerPoint_16x9_en(2)</Template>
  <TotalTime>0</TotalTime>
  <Words>1229</Words>
  <Application>Microsoft Office PowerPoint</Application>
  <PresentationFormat>Custom</PresentationFormat>
  <Paragraphs>324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DESY_PowerPoint_16x9_en(2)</vt:lpstr>
      <vt:lpstr>Experimental particle physics on-site (DESY in Hamburg)</vt:lpstr>
      <vt:lpstr>Experimental particle physics on-site (DESY in Hamburg)</vt:lpstr>
      <vt:lpstr>Introduction to axions and axion-like particles (ALPs)</vt:lpstr>
      <vt:lpstr>Introduction to axions and axion-like particles (ALPs)</vt:lpstr>
      <vt:lpstr>Introduction to axions and axion-like particles (ALPs)</vt:lpstr>
      <vt:lpstr>Introduction to axions and axion-like particles (ALPs)</vt:lpstr>
      <vt:lpstr>Introduction to axions and axion-like particles (ALPs)</vt:lpstr>
      <vt:lpstr>Any Light Particle Searches @ DESY in Hamburg</vt:lpstr>
      <vt:lpstr>Any Light Particle Searches @ DESY in Hamburg</vt:lpstr>
      <vt:lpstr>ALPS II @ DESY in Hamburg</vt:lpstr>
      <vt:lpstr>ALPS II @ DESY in Hamburg</vt:lpstr>
      <vt:lpstr>ALPS II @ DESY in Hamburg</vt:lpstr>
      <vt:lpstr>ALPS II @ DESY in Hamburg</vt:lpstr>
      <vt:lpstr>ALPS II @ DESY in Hamburg</vt:lpstr>
      <vt:lpstr>ALPS II @ DESY in Hamburg</vt:lpstr>
      <vt:lpstr>On-site experiments</vt:lpstr>
      <vt:lpstr>Future option I: MAgnetized Disc and Mirror Axion eXperiment  </vt:lpstr>
      <vt:lpstr>Future option II: International AXion Observatory  </vt:lpstr>
      <vt:lpstr>Future option III: Laser Und XFEL Experiment</vt:lpstr>
      <vt:lpstr>Summary</vt:lpstr>
      <vt:lpstr>Supplements</vt:lpstr>
      <vt:lpstr>Axions</vt:lpstr>
      <vt:lpstr>Axions</vt:lpstr>
      <vt:lpstr>Introduction to axions and axion-like particles (ALPs)</vt:lpstr>
      <vt:lpstr>Axions and ALPs</vt:lpstr>
      <vt:lpstr>Axions</vt:lpstr>
      <vt:lpstr>ALPS II @ DESY in Hamburg</vt:lpstr>
      <vt:lpstr>ALPS II @ DESY in Hamburg</vt:lpstr>
      <vt:lpstr>MADMAX</vt:lpstr>
      <vt:lpstr>LUXE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Nele Mueller</dc:creator>
  <cp:lastModifiedBy>Axel Lindner</cp:lastModifiedBy>
  <cp:revision>307</cp:revision>
  <cp:lastPrinted>2017-11-24T13:18:25Z</cp:lastPrinted>
  <dcterms:created xsi:type="dcterms:W3CDTF">2017-10-27T13:42:35Z</dcterms:created>
  <dcterms:modified xsi:type="dcterms:W3CDTF">2018-01-16T15:15:36Z</dcterms:modified>
</cp:coreProperties>
</file>