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6" r:id="rId1"/>
  </p:sldMasterIdLst>
  <p:notesMasterIdLst>
    <p:notesMasterId r:id="rId10"/>
  </p:notesMasterIdLst>
  <p:handoutMasterIdLst>
    <p:handoutMasterId r:id="rId11"/>
  </p:handoutMasterIdLst>
  <p:sldIdLst>
    <p:sldId id="289" r:id="rId2"/>
    <p:sldId id="290" r:id="rId3"/>
    <p:sldId id="292" r:id="rId4"/>
    <p:sldId id="293" r:id="rId5"/>
    <p:sldId id="294" r:id="rId6"/>
    <p:sldId id="295" r:id="rId7"/>
    <p:sldId id="296" r:id="rId8"/>
    <p:sldId id="29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7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4660"/>
  </p:normalViewPr>
  <p:slideViewPr>
    <p:cSldViewPr showGuides="1">
      <p:cViewPr varScale="1">
        <p:scale>
          <a:sx n="124" d="100"/>
          <a:sy n="124" d="100"/>
        </p:scale>
        <p:origin x="-108" y="-342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17.01.2018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17.01.2018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2000"/>
                    </a14:imgEffect>
                    <a14:imgEffect>
                      <a14:brightnessContrast bright="-1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3" t="11207" r="9351" b="79377"/>
          <a:stretch/>
        </p:blipFill>
        <p:spPr>
          <a:xfrm>
            <a:off x="1216" y="-6246"/>
            <a:ext cx="12185748" cy="336323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608168" y="0"/>
            <a:ext cx="4583832" cy="3356992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3500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600"/>
                    </a14:imgEffect>
                    <a14:imgEffect>
                      <a14:saturation sat="240000"/>
                    </a14:imgEffect>
                    <a14:imgEffect>
                      <a14:brightnessContrast bright="36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79" t="-735" r="5195" b="735"/>
          <a:stretch/>
        </p:blipFill>
        <p:spPr>
          <a:xfrm>
            <a:off x="7859486" y="1978714"/>
            <a:ext cx="3624943" cy="137827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986" y="3573016"/>
            <a:ext cx="11376025" cy="1296144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z="1600" b="0" smtClean="0"/>
              <a:t>Helmholtz </a:t>
            </a:r>
            <a:r>
              <a:rPr lang="de-DE" sz="1600" b="0" dirty="0" err="1" smtClean="0"/>
              <a:t>program</a:t>
            </a:r>
            <a:r>
              <a:rPr lang="de-DE" sz="1600" b="0" dirty="0" smtClean="0"/>
              <a:t>: &lt;p</a:t>
            </a:r>
            <a:r>
              <a:rPr lang="en-GB" sz="1600" b="0" dirty="0" err="1" smtClean="0"/>
              <a:t>rogram</a:t>
            </a:r>
            <a:r>
              <a:rPr lang="en-GB" sz="1600" b="0" dirty="0" smtClean="0"/>
              <a:t> name&gt; (XXX)</a:t>
            </a:r>
          </a:p>
          <a:p>
            <a:r>
              <a:rPr lang="en-GB" sz="1600" b="0" dirty="0" err="1" smtClean="0"/>
              <a:t>PoF</a:t>
            </a:r>
            <a:r>
              <a:rPr lang="en-GB" sz="1600" b="0" dirty="0" smtClean="0"/>
              <a:t> III Topic: &lt;topic&gt; OR </a:t>
            </a:r>
            <a:r>
              <a:rPr lang="de-DE" sz="1600" b="0" dirty="0" err="1" smtClean="0"/>
              <a:t>PoF</a:t>
            </a:r>
            <a:r>
              <a:rPr lang="de-DE" sz="1600" b="0" dirty="0" smtClean="0"/>
              <a:t> III </a:t>
            </a:r>
            <a:r>
              <a:rPr lang="de-DE" sz="1600" b="0" dirty="0" err="1" smtClean="0"/>
              <a:t>research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theme</a:t>
            </a:r>
            <a:r>
              <a:rPr lang="de-DE" sz="1600" b="0" dirty="0" smtClean="0"/>
              <a:t>: &lt;</a:t>
            </a:r>
            <a:r>
              <a:rPr lang="de-DE" sz="1600" b="0" dirty="0" err="1" smtClean="0"/>
              <a:t>research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theme</a:t>
            </a:r>
            <a:r>
              <a:rPr lang="de-DE" sz="1600" b="0" dirty="0" smtClean="0"/>
              <a:t>&gt; </a:t>
            </a:r>
            <a:endParaRPr lang="en-GB" sz="1600" b="0" dirty="0" smtClean="0"/>
          </a:p>
          <a:p>
            <a:r>
              <a:rPr lang="de-DE" sz="1600" b="0" dirty="0" smtClean="0"/>
              <a:t>DESY Research Unit: </a:t>
            </a:r>
            <a:r>
              <a:rPr lang="en-GB" sz="1600" b="0" dirty="0" smtClean="0"/>
              <a:t>&lt;research unit&gt;</a:t>
            </a:r>
            <a:endParaRPr lang="en-GB" sz="1600" b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464" y="4937942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 noProof="0" dirty="0" smtClean="0"/>
              <a:t>Textmasterformat bearbeiten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579"/>
            <a:ext cx="793750" cy="794719"/>
          </a:xfrm>
          <a:prstGeom prst="rect">
            <a:avLst/>
          </a:prstGeom>
        </p:spPr>
      </p:pic>
      <p:sp>
        <p:nvSpPr>
          <p:cNvPr id="15" name="Untertitel 2"/>
          <p:cNvSpPr txBox="1">
            <a:spLocks/>
          </p:cNvSpPr>
          <p:nvPr userDrawn="1"/>
        </p:nvSpPr>
        <p:spPr>
          <a:xfrm>
            <a:off x="407987" y="3501008"/>
            <a:ext cx="11376025" cy="15257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b="0" dirty="0"/>
          </a:p>
        </p:txBody>
      </p:sp>
      <p:pic>
        <p:nvPicPr>
          <p:cNvPr id="17" name="Picture 2" descr="https://www.helmholtz.de/fileadmin/user_upload/04_mediathek/Logos_2017/2017_H_Logo_RGB_untereinander_EN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" y="5533346"/>
            <a:ext cx="3528392" cy="106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697182"/>
            <a:ext cx="1067253" cy="7617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t="3615" r="20862" b="2028"/>
          <a:stretch/>
        </p:blipFill>
        <p:spPr>
          <a:xfrm>
            <a:off x="9855502" y="31428"/>
            <a:ext cx="2331462" cy="194728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8" t="7742" r="3047" b="20516"/>
          <a:stretch/>
        </p:blipFill>
        <p:spPr bwMode="auto">
          <a:xfrm>
            <a:off x="7620508" y="0"/>
            <a:ext cx="2291916" cy="198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76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Presentation Title | Firstname Lastname  |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084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1424" y="6565566"/>
            <a:ext cx="9289032" cy="165431"/>
          </a:xfrm>
        </p:spPr>
        <p:txBody>
          <a:bodyPr/>
          <a:lstStyle/>
          <a:p>
            <a:r>
              <a:rPr lang="en-GB" noProof="0" smtClean="0"/>
              <a:t>Presentation Title | Firstname Lastname  |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59951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1424" y="6556139"/>
            <a:ext cx="9289032" cy="165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 smtClean="0"/>
              <a:t>Presentation Title | Firstname Lastname  |</a:t>
            </a:r>
            <a:endParaRPr lang="en-US" noProof="0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70806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900" b="1" noProof="0" dirty="0"/>
              <a:t>Page </a:t>
            </a:r>
            <a:fld id="{0427E4B2-AC28-443E-BE04-5CD55098A90B}" type="slidenum">
              <a:rPr lang="en-US" sz="900" b="1" noProof="0" smtClean="0"/>
              <a:pPr algn="r"/>
              <a:t>‹Nr.›</a:t>
            </a:fld>
            <a:endParaRPr lang="en-US" sz="900" b="1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D4CD88DD-DBFC-4A36-8842-5A071EC0CA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7" y="6579454"/>
            <a:ext cx="419951" cy="12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6" y="6538054"/>
            <a:ext cx="591254" cy="2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6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78" r:id="rId2"/>
    <p:sldLayoutId id="2147483680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667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11" Type="http://schemas.openxmlformats.org/officeDocument/2006/relationships/image" Target="../media/image28.tiff"/><Relationship Id="rId5" Type="http://schemas.openxmlformats.org/officeDocument/2006/relationships/image" Target="../media/image22.jpeg"/><Relationship Id="rId10" Type="http://schemas.openxmlformats.org/officeDocument/2006/relationships/image" Target="../media/image27.tiff"/><Relationship Id="rId4" Type="http://schemas.openxmlformats.org/officeDocument/2006/relationships/image" Target="../media/image21.jpeg"/><Relationship Id="rId9" Type="http://schemas.openxmlformats.org/officeDocument/2006/relationships/image" Target="../media/image2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9" y="349612"/>
            <a:ext cx="7128171" cy="1783244"/>
          </a:xfrm>
        </p:spPr>
        <p:txBody>
          <a:bodyPr/>
          <a:lstStyle/>
          <a:p>
            <a:r>
              <a:rPr lang="en-US" dirty="0" smtClean="0"/>
              <a:t>Advanced	</a:t>
            </a:r>
            <a:r>
              <a:rPr lang="en-US" dirty="0"/>
              <a:t> </a:t>
            </a:r>
            <a:r>
              <a:rPr lang="en-US" dirty="0" smtClean="0"/>
              <a:t>Interconnects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b="0" dirty="0" smtClean="0">
                <a:solidFill>
                  <a:schemeClr val="tx1"/>
                </a:solidFill>
              </a:rPr>
              <a:t>Helmholtz </a:t>
            </a:r>
            <a:r>
              <a:rPr lang="de-DE" b="0" dirty="0" err="1">
                <a:solidFill>
                  <a:schemeClr val="tx1"/>
                </a:solidFill>
              </a:rPr>
              <a:t>P</a:t>
            </a:r>
            <a:r>
              <a:rPr lang="de-DE" b="0" dirty="0" err="1" smtClean="0">
                <a:solidFill>
                  <a:schemeClr val="tx1"/>
                </a:solidFill>
              </a:rPr>
              <a:t>rogram</a:t>
            </a:r>
            <a:r>
              <a:rPr lang="de-DE" b="0" smtClean="0">
                <a:solidFill>
                  <a:schemeClr val="tx1"/>
                </a:solidFill>
              </a:rPr>
              <a:t>: </a:t>
            </a:r>
            <a:r>
              <a:rPr lang="en-US" b="0" smtClean="0">
                <a:solidFill>
                  <a:schemeClr val="tx1"/>
                </a:solidFill>
              </a:rPr>
              <a:t>Matter and Technologies</a:t>
            </a:r>
            <a:endParaRPr lang="en-GB" b="0" dirty="0" smtClean="0">
              <a:solidFill>
                <a:schemeClr val="tx1"/>
              </a:solidFill>
            </a:endParaRPr>
          </a:p>
          <a:p>
            <a:r>
              <a:rPr lang="en-GB" b="0" dirty="0" err="1" smtClean="0">
                <a:solidFill>
                  <a:schemeClr val="tx1"/>
                </a:solidFill>
              </a:rPr>
              <a:t>PoF</a:t>
            </a:r>
            <a:r>
              <a:rPr lang="en-GB" b="0" dirty="0" smtClean="0">
                <a:solidFill>
                  <a:schemeClr val="tx1"/>
                </a:solidFill>
              </a:rPr>
              <a:t> III Topic</a:t>
            </a:r>
            <a:r>
              <a:rPr lang="en-GB" b="0" smtClean="0">
                <a:solidFill>
                  <a:schemeClr val="tx1"/>
                </a:solidFill>
              </a:rPr>
              <a:t>: </a:t>
            </a:r>
            <a:r>
              <a:rPr lang="en-US" b="0" smtClean="0">
                <a:solidFill>
                  <a:schemeClr val="tx1"/>
                </a:solidFill>
              </a:rPr>
              <a:t>Detector Technologies and Systems</a:t>
            </a:r>
            <a:endParaRPr lang="en-GB" b="0" dirty="0" smtClean="0">
              <a:solidFill>
                <a:schemeClr val="tx1"/>
              </a:solidFill>
            </a:endParaRPr>
          </a:p>
          <a:p>
            <a:r>
              <a:rPr lang="de-DE" b="0" dirty="0" smtClean="0">
                <a:solidFill>
                  <a:schemeClr val="tx1"/>
                </a:solidFill>
              </a:rPr>
              <a:t>DESY Research Unit</a:t>
            </a:r>
            <a:r>
              <a:rPr lang="de-DE" b="0" smtClean="0">
                <a:solidFill>
                  <a:schemeClr val="tx1"/>
                </a:solidFill>
              </a:rPr>
              <a:t>: </a:t>
            </a:r>
            <a:r>
              <a:rPr lang="en-GB" b="0" smtClean="0">
                <a:solidFill>
                  <a:schemeClr val="tx1"/>
                </a:solidFill>
              </a:rPr>
              <a:t>Detector Developments</a:t>
            </a: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Karsten</a:t>
            </a:r>
            <a:r>
              <a:rPr lang="en-US" dirty="0"/>
              <a:t> Hansen </a:t>
            </a:r>
          </a:p>
          <a:p>
            <a:r>
              <a:rPr lang="en-US" dirty="0" smtClean="0"/>
              <a:t>Center Evaluation DESY, 5 – 9 February 2018</a:t>
            </a:r>
            <a:endParaRPr lang="en-US" dirty="0"/>
          </a:p>
        </p:txBody>
      </p:sp>
      <p:sp>
        <p:nvSpPr>
          <p:cNvPr id="6" name="Untertitel 2"/>
          <p:cNvSpPr txBox="1">
            <a:spLocks/>
          </p:cNvSpPr>
          <p:nvPr/>
        </p:nvSpPr>
        <p:spPr>
          <a:xfrm>
            <a:off x="407987" y="2335014"/>
            <a:ext cx="11376025" cy="8893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In-house Bump Bonding</a:t>
            </a:r>
          </a:p>
        </p:txBody>
      </p:sp>
    </p:spTree>
    <p:extLst>
      <p:ext uri="{BB962C8B-B14F-4D97-AF65-F5344CB8AC3E}">
        <p14:creationId xmlns:p14="http://schemas.microsoft.com/office/powerpoint/2010/main" val="63375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de-D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Essential Parts of a Detector System</a:t>
            </a:r>
          </a:p>
          <a:p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Advanced Interconnects | </a:t>
            </a:r>
            <a:r>
              <a:rPr lang="en-GB" dirty="0" err="1"/>
              <a:t>Karsten</a:t>
            </a:r>
            <a:r>
              <a:rPr lang="en-GB" dirty="0"/>
              <a:t> Hansen |</a:t>
            </a:r>
            <a:endParaRPr lang="en-US" dirty="0"/>
          </a:p>
        </p:txBody>
      </p:sp>
      <p:sp>
        <p:nvSpPr>
          <p:cNvPr id="9" name="Abgerundetes Rechteck 8"/>
          <p:cNvSpPr/>
          <p:nvPr/>
        </p:nvSpPr>
        <p:spPr>
          <a:xfrm>
            <a:off x="983432" y="1376772"/>
            <a:ext cx="1046549" cy="576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Sensor</a:t>
            </a:r>
            <a:endParaRPr lang="en-US" dirty="0"/>
          </a:p>
        </p:txBody>
      </p:sp>
      <p:sp>
        <p:nvSpPr>
          <p:cNvPr id="10" name="Abgerundetes Rechteck 9"/>
          <p:cNvSpPr/>
          <p:nvPr/>
        </p:nvSpPr>
        <p:spPr>
          <a:xfrm>
            <a:off x="3028713" y="1376772"/>
            <a:ext cx="1159813" cy="576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Readout</a:t>
            </a:r>
            <a:endParaRPr lang="en-US" dirty="0"/>
          </a:p>
        </p:txBody>
      </p:sp>
      <p:sp>
        <p:nvSpPr>
          <p:cNvPr id="11" name="Abgerundetes Rechteck 10"/>
          <p:cNvSpPr/>
          <p:nvPr/>
        </p:nvSpPr>
        <p:spPr>
          <a:xfrm>
            <a:off x="5591944" y="1376772"/>
            <a:ext cx="2160240" cy="576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Interface</a:t>
            </a:r>
            <a:endParaRPr lang="en-US" dirty="0"/>
          </a:p>
        </p:txBody>
      </p:sp>
      <p:sp>
        <p:nvSpPr>
          <p:cNvPr id="12" name="Abgerundetes Rechteck 11"/>
          <p:cNvSpPr/>
          <p:nvPr/>
        </p:nvSpPr>
        <p:spPr>
          <a:xfrm>
            <a:off x="9624392" y="1376772"/>
            <a:ext cx="1368152" cy="576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Acquisition</a:t>
            </a:r>
            <a:endParaRPr lang="en-US" dirty="0"/>
          </a:p>
        </p:txBody>
      </p:sp>
      <p:sp>
        <p:nvSpPr>
          <p:cNvPr id="13" name="Ellipse 12"/>
          <p:cNvSpPr/>
          <p:nvPr/>
        </p:nvSpPr>
        <p:spPr>
          <a:xfrm>
            <a:off x="8616280" y="1448780"/>
            <a:ext cx="216024" cy="21602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Gerade Verbindung 13"/>
          <p:cNvCxnSpPr>
            <a:stCxn id="9" idx="3"/>
            <a:endCxn id="10" idx="1"/>
          </p:cNvCxnSpPr>
          <p:nvPr/>
        </p:nvCxnSpPr>
        <p:spPr>
          <a:xfrm>
            <a:off x="2029981" y="1664804"/>
            <a:ext cx="99873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>
            <a:stCxn id="10" idx="3"/>
            <a:endCxn id="11" idx="1"/>
          </p:cNvCxnSpPr>
          <p:nvPr/>
        </p:nvCxnSpPr>
        <p:spPr>
          <a:xfrm>
            <a:off x="4188526" y="1664804"/>
            <a:ext cx="140341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>
            <a:stCxn id="11" idx="3"/>
            <a:endCxn id="12" idx="1"/>
          </p:cNvCxnSpPr>
          <p:nvPr/>
        </p:nvCxnSpPr>
        <p:spPr>
          <a:xfrm>
            <a:off x="7752184" y="1664804"/>
            <a:ext cx="187220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N:\4all\public\fec\Projects\DSSC\Single Parts\ASIC\DSSC-F1\F1_Chip_Bilder\F1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4" t="53645" r="51981" b="12859"/>
          <a:stretch/>
        </p:blipFill>
        <p:spPr bwMode="auto">
          <a:xfrm>
            <a:off x="2896682" y="2104098"/>
            <a:ext cx="1399118" cy="87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096575"/>
            <a:ext cx="2736304" cy="885999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7464152" y="3964404"/>
            <a:ext cx="1782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</a:rPr>
              <a:t>2. Future Aspects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 flipV="1">
            <a:off x="2495600" y="1772816"/>
            <a:ext cx="0" cy="316835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>
            <a:off x="2495600" y="4941168"/>
            <a:ext cx="7200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7"/>
          <p:cNvSpPr txBox="1">
            <a:spLocks/>
          </p:cNvSpPr>
          <p:nvPr/>
        </p:nvSpPr>
        <p:spPr>
          <a:xfrm>
            <a:off x="6276020" y="2982574"/>
            <a:ext cx="2736304" cy="30241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PCB with 10-GE Link</a:t>
            </a:r>
          </a:p>
        </p:txBody>
      </p:sp>
      <p:pic>
        <p:nvPicPr>
          <p:cNvPr id="23" name="Picture 2" descr="N:\4all\public\fea\Projekte\HGF_AMC1\HGF_AMC1_fotos_25112013\DSC_244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5" t="13588" r="18919" b="7954"/>
          <a:stretch/>
        </p:blipFill>
        <p:spPr bwMode="auto">
          <a:xfrm>
            <a:off x="9758823" y="2026832"/>
            <a:ext cx="1233721" cy="101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59" y="2107665"/>
            <a:ext cx="1147233" cy="874910"/>
          </a:xfrm>
          <a:prstGeom prst="rect">
            <a:avLst/>
          </a:prstGeom>
        </p:spPr>
      </p:pic>
      <p:sp>
        <p:nvSpPr>
          <p:cNvPr id="25" name="Textplatzhalter 7"/>
          <p:cNvSpPr txBox="1">
            <a:spLocks/>
          </p:cNvSpPr>
          <p:nvPr/>
        </p:nvSpPr>
        <p:spPr>
          <a:xfrm>
            <a:off x="9758822" y="2982574"/>
            <a:ext cx="1233721" cy="30241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HGF-AMC</a:t>
            </a:r>
          </a:p>
        </p:txBody>
      </p:sp>
      <p:sp>
        <p:nvSpPr>
          <p:cNvPr id="26" name="Textplatzhalter 7"/>
          <p:cNvSpPr txBox="1">
            <a:spLocks/>
          </p:cNvSpPr>
          <p:nvPr/>
        </p:nvSpPr>
        <p:spPr>
          <a:xfrm>
            <a:off x="4876759" y="2982574"/>
            <a:ext cx="1147234" cy="30241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Hybrid</a:t>
            </a:r>
          </a:p>
        </p:txBody>
      </p:sp>
      <p:sp>
        <p:nvSpPr>
          <p:cNvPr id="27" name="Textplatzhalter 7"/>
          <p:cNvSpPr txBox="1">
            <a:spLocks/>
          </p:cNvSpPr>
          <p:nvPr/>
        </p:nvSpPr>
        <p:spPr>
          <a:xfrm>
            <a:off x="3028713" y="3953661"/>
            <a:ext cx="3427327" cy="406602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>
              <a:buSzPct val="80000"/>
              <a:buNone/>
            </a:pPr>
            <a:r>
              <a:rPr lang="en-US" dirty="0" smtClean="0">
                <a:solidFill>
                  <a:schemeClr val="accent1"/>
                </a:solidFill>
              </a:rPr>
              <a:t>1. DESY Bump Bonding Facility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3417913" y="4332367"/>
            <a:ext cx="1727585" cy="1256873"/>
            <a:chOff x="437367" y="3916687"/>
            <a:chExt cx="1727585" cy="1256873"/>
          </a:xfrm>
        </p:grpSpPr>
        <p:pic>
          <p:nvPicPr>
            <p:cNvPr id="29" name="Picture 3" descr="N:\4all\public\fec\Projects\DSSC\Single Parts\ASIC\DSSC-F1\F1 für Chr\f2\3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7" b="17035"/>
            <a:stretch/>
          </p:blipFill>
          <p:spPr bwMode="auto">
            <a:xfrm>
              <a:off x="437367" y="3916687"/>
              <a:ext cx="1667290" cy="1256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130"/>
            <p:cNvSpPr txBox="1"/>
            <p:nvPr/>
          </p:nvSpPr>
          <p:spPr>
            <a:xfrm>
              <a:off x="983432" y="3934152"/>
              <a:ext cx="762088" cy="338554"/>
            </a:xfrm>
            <a:prstGeom prst="rect">
              <a:avLst/>
            </a:prstGeom>
            <a:noFill/>
            <a:scene3d>
              <a:camera prst="isometricTopUp">
                <a:rot lat="18459224" lon="1353279" rev="19489341"/>
              </a:camera>
              <a:lightRig rig="threePt" dir="t"/>
            </a:scene3d>
            <a:sp3d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600" dirty="0" smtClean="0">
                  <a:solidFill>
                    <a:schemeClr val="bg1"/>
                  </a:solidFill>
                </a:rPr>
                <a:t>ASIC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31" name="Gerade Verbindung mit Pfeil 30"/>
            <p:cNvCxnSpPr/>
            <p:nvPr/>
          </p:nvCxnSpPr>
          <p:spPr>
            <a:xfrm flipH="1" flipV="1">
              <a:off x="1631504" y="4311363"/>
              <a:ext cx="99219" cy="168074"/>
            </a:xfrm>
            <a:prstGeom prst="straightConnector1">
              <a:avLst/>
            </a:prstGeom>
            <a:ln w="952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130"/>
            <p:cNvSpPr txBox="1"/>
            <p:nvPr/>
          </p:nvSpPr>
          <p:spPr>
            <a:xfrm>
              <a:off x="507905" y="4602614"/>
              <a:ext cx="833644" cy="338554"/>
            </a:xfrm>
            <a:prstGeom prst="rect">
              <a:avLst/>
            </a:prstGeom>
            <a:noFill/>
            <a:scene3d>
              <a:camera prst="isometricTopUp">
                <a:rot lat="21048060" lon="19769752" rev="2098621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600" dirty="0" smtClean="0">
                  <a:solidFill>
                    <a:srgbClr val="FFFF00"/>
                  </a:solidFill>
                </a:rPr>
                <a:t>Sensor</a:t>
              </a:r>
              <a:endParaRPr lang="de-DE" sz="1600" dirty="0">
                <a:solidFill>
                  <a:srgbClr val="FFFF00"/>
                </a:solidFill>
              </a:endParaRPr>
            </a:p>
          </p:txBody>
        </p:sp>
        <p:sp>
          <p:nvSpPr>
            <p:cNvPr id="33" name="TextBox 130"/>
            <p:cNvSpPr txBox="1"/>
            <p:nvPr/>
          </p:nvSpPr>
          <p:spPr>
            <a:xfrm>
              <a:off x="1445480" y="4433337"/>
              <a:ext cx="719472" cy="338554"/>
            </a:xfrm>
            <a:prstGeom prst="rect">
              <a:avLst/>
            </a:prstGeom>
            <a:noFill/>
            <a:scene3d>
              <a:camera prst="isometricTopUp">
                <a:rot lat="18459224" lon="1353279" rev="19489341"/>
              </a:camera>
              <a:lightRig rig="threePt" dir="t"/>
            </a:scene3d>
            <a:sp3d/>
          </p:spPr>
          <p:txBody>
            <a:bodyPr wrap="square" rtlCol="0">
              <a:spAutoFit/>
              <a:flatTx/>
            </a:bodyPr>
            <a:lstStyle/>
            <a:p>
              <a:pPr>
                <a:lnSpc>
                  <a:spcPct val="100000"/>
                </a:lnSpc>
              </a:pPr>
              <a:r>
                <a:rPr lang="en-US" sz="1600" dirty="0" smtClean="0">
                  <a:solidFill>
                    <a:schemeClr val="bg1"/>
                  </a:solidFill>
                </a:rPr>
                <a:t>Bump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Ellipse 33"/>
          <p:cNvSpPr/>
          <p:nvPr/>
        </p:nvSpPr>
        <p:spPr>
          <a:xfrm>
            <a:off x="8660668" y="1448780"/>
            <a:ext cx="216024" cy="21602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Ellipse 34"/>
          <p:cNvSpPr/>
          <p:nvPr/>
        </p:nvSpPr>
        <p:spPr>
          <a:xfrm>
            <a:off x="8705056" y="1448780"/>
            <a:ext cx="216024" cy="21602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platzhalter 7"/>
          <p:cNvSpPr txBox="1">
            <a:spLocks/>
          </p:cNvSpPr>
          <p:nvPr/>
        </p:nvSpPr>
        <p:spPr>
          <a:xfrm>
            <a:off x="3014923" y="3670470"/>
            <a:ext cx="2347207" cy="406602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>
              <a:buSzPct val="80000"/>
              <a:buNone/>
            </a:pPr>
            <a:r>
              <a:rPr lang="en-US" u="sng" dirty="0"/>
              <a:t>Scope of this </a:t>
            </a:r>
            <a:r>
              <a:rPr lang="en-US" u="sng" dirty="0" smtClean="0"/>
              <a:t>Talk</a:t>
            </a:r>
            <a:endParaRPr lang="en-US" u="sng" dirty="0"/>
          </a:p>
        </p:txBody>
      </p:sp>
      <p:sp>
        <p:nvSpPr>
          <p:cNvPr id="37" name="Textplatzhalter 7"/>
          <p:cNvSpPr txBox="1">
            <a:spLocks/>
          </p:cNvSpPr>
          <p:nvPr/>
        </p:nvSpPr>
        <p:spPr>
          <a:xfrm>
            <a:off x="2896682" y="2982574"/>
            <a:ext cx="1399117" cy="30241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ASIC</a:t>
            </a:r>
          </a:p>
        </p:txBody>
      </p:sp>
      <p:sp>
        <p:nvSpPr>
          <p:cNvPr id="38" name="Textplatzhalter 7"/>
          <p:cNvSpPr txBox="1">
            <a:spLocks/>
          </p:cNvSpPr>
          <p:nvPr/>
        </p:nvSpPr>
        <p:spPr>
          <a:xfrm>
            <a:off x="5309582" y="4556981"/>
            <a:ext cx="2088232" cy="676272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Process Extension</a:t>
            </a:r>
          </a:p>
        </p:txBody>
      </p:sp>
      <p:sp>
        <p:nvSpPr>
          <p:cNvPr id="39" name="Pfeil nach rechts 38"/>
          <p:cNvSpPr/>
          <p:nvPr/>
        </p:nvSpPr>
        <p:spPr>
          <a:xfrm>
            <a:off x="5309582" y="4890428"/>
            <a:ext cx="2088232" cy="14075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40" name="Textplatzhalter 7"/>
          <p:cNvSpPr txBox="1">
            <a:spLocks/>
          </p:cNvSpPr>
          <p:nvPr/>
        </p:nvSpPr>
        <p:spPr>
          <a:xfrm>
            <a:off x="7536160" y="4425520"/>
            <a:ext cx="3096344" cy="107056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higher Granularity</a:t>
            </a:r>
          </a:p>
          <a:p>
            <a:r>
              <a:rPr lang="en-US" dirty="0" smtClean="0"/>
              <a:t>higher Integration Density</a:t>
            </a:r>
          </a:p>
          <a:p>
            <a:r>
              <a:rPr lang="en-US" dirty="0" smtClean="0"/>
              <a:t>increased Bandwidth</a:t>
            </a:r>
            <a:endParaRPr lang="en-US" dirty="0"/>
          </a:p>
        </p:txBody>
      </p:sp>
      <p:sp>
        <p:nvSpPr>
          <p:cNvPr id="41" name="Rechteck 40"/>
          <p:cNvSpPr/>
          <p:nvPr/>
        </p:nvSpPr>
        <p:spPr>
          <a:xfrm>
            <a:off x="8771676" y="5496086"/>
            <a:ext cx="20048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(see previous Talks)</a:t>
            </a:r>
          </a:p>
        </p:txBody>
      </p:sp>
    </p:spTree>
    <p:extLst>
      <p:ext uri="{BB962C8B-B14F-4D97-AF65-F5344CB8AC3E}">
        <p14:creationId xmlns:p14="http://schemas.microsoft.com/office/powerpoint/2010/main" val="229276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In-house Bump Bonding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DESY Process with two Machines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platzhalter 7"/>
          <p:cNvSpPr txBox="1">
            <a:spLocks/>
          </p:cNvSpPr>
          <p:nvPr/>
        </p:nvSpPr>
        <p:spPr>
          <a:xfrm>
            <a:off x="624012" y="1159619"/>
            <a:ext cx="3527772" cy="441759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1. Solder-Ball Placement (SB</a:t>
            </a:r>
            <a:r>
              <a:rPr lang="en-US" b="1" baseline="30000" dirty="0" smtClean="0"/>
              <a:t>2</a:t>
            </a:r>
            <a:r>
              <a:rPr lang="en-US" b="1" dirty="0" smtClean="0"/>
              <a:t>-Jet)</a:t>
            </a:r>
            <a:endParaRPr lang="en-US" dirty="0" smtClean="0"/>
          </a:p>
        </p:txBody>
      </p:sp>
      <p:sp>
        <p:nvSpPr>
          <p:cNvPr id="6" name="Textplatzhalter 8"/>
          <p:cNvSpPr txBox="1">
            <a:spLocks/>
          </p:cNvSpPr>
          <p:nvPr/>
        </p:nvSpPr>
        <p:spPr>
          <a:xfrm>
            <a:off x="624012" y="3267123"/>
            <a:ext cx="2951708" cy="1486932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2. ASIC Placement (FEMTO)</a:t>
            </a:r>
            <a:endParaRPr lang="en-US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Formic-Acid Cleaning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Ball Reflow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Module Reflow</a:t>
            </a:r>
          </a:p>
        </p:txBody>
      </p:sp>
      <p:pic>
        <p:nvPicPr>
          <p:cNvPr id="7" name="Bildplatzhalt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" b="1231"/>
          <a:stretch>
            <a:fillRect/>
          </a:stretch>
        </p:blipFill>
        <p:spPr>
          <a:xfrm>
            <a:off x="8369909" y="3489445"/>
            <a:ext cx="2622636" cy="1705386"/>
          </a:xfrm>
          <a:prstGeom prst="rect">
            <a:avLst/>
          </a:prstGeom>
        </p:spPr>
      </p:pic>
      <p:pic>
        <p:nvPicPr>
          <p:cNvPr id="8" name="Bildplatzhalter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" b="1199"/>
          <a:stretch>
            <a:fillRect/>
          </a:stretch>
        </p:blipFill>
        <p:spPr>
          <a:xfrm>
            <a:off x="8303557" y="1268761"/>
            <a:ext cx="2743467" cy="1784868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7248128" y="2176867"/>
            <a:ext cx="2304256" cy="23036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9408368" y="2392254"/>
            <a:ext cx="162933" cy="14974"/>
          </a:xfrm>
          <a:prstGeom prst="straightConnector1">
            <a:avLst/>
          </a:prstGeom>
          <a:ln w="952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56" y="1124744"/>
            <a:ext cx="2003660" cy="1916001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>
          <a:xfrm>
            <a:off x="7248128" y="4410877"/>
            <a:ext cx="2376264" cy="170698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8962630" y="4534835"/>
            <a:ext cx="589754" cy="46740"/>
          </a:xfrm>
          <a:prstGeom prst="straightConnector1">
            <a:avLst/>
          </a:prstGeom>
          <a:ln w="952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5361171" y="5084187"/>
            <a:ext cx="877373" cy="206157"/>
          </a:xfrm>
          <a:prstGeom prst="straightConnector1">
            <a:avLst/>
          </a:prstGeom>
          <a:ln w="952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N:\4all\public\fec\Projects\DSSC\Single Parts\ASIC\DSSC-F1\F1 für Chr\femto tool\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17402" r="12437" b="36099"/>
          <a:stretch/>
        </p:blipFill>
        <p:spPr bwMode="auto">
          <a:xfrm rot="10800000">
            <a:off x="5143695" y="3490110"/>
            <a:ext cx="2093703" cy="170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platzhalter 7"/>
          <p:cNvSpPr txBox="1">
            <a:spLocks/>
          </p:cNvSpPr>
          <p:nvPr/>
        </p:nvSpPr>
        <p:spPr>
          <a:xfrm>
            <a:off x="5107785" y="3212976"/>
            <a:ext cx="2197602" cy="27900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Special Pick &amp; Place Tool</a:t>
            </a:r>
          </a:p>
        </p:txBody>
      </p:sp>
      <p:sp>
        <p:nvSpPr>
          <p:cNvPr id="17" name="Inhaltsplatzhalter 13"/>
          <p:cNvSpPr txBox="1">
            <a:spLocks/>
          </p:cNvSpPr>
          <p:nvPr/>
        </p:nvSpPr>
        <p:spPr>
          <a:xfrm>
            <a:off x="2099866" y="5517232"/>
            <a:ext cx="8026818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DESY has both </a:t>
            </a:r>
            <a:r>
              <a:rPr lang="en-US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Chip-Level Processes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(Bumping &amp; Bonding) In-House </a:t>
            </a:r>
          </a:p>
          <a:p>
            <a:r>
              <a:rPr lang="en-US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Number of additional Tools  →  Equipment is very flexible also for </a:t>
            </a:r>
            <a:r>
              <a:rPr lang="en-US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Prototyping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platzhalter 7"/>
          <p:cNvSpPr txBox="1">
            <a:spLocks/>
          </p:cNvSpPr>
          <p:nvPr/>
        </p:nvSpPr>
        <p:spPr>
          <a:xfrm>
            <a:off x="6780945" y="2235896"/>
            <a:ext cx="899231" cy="26509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Capillary</a:t>
            </a:r>
          </a:p>
        </p:txBody>
      </p:sp>
      <p:sp>
        <p:nvSpPr>
          <p:cNvPr id="20" name="Textplatzhalter 7"/>
          <p:cNvSpPr txBox="1">
            <a:spLocks/>
          </p:cNvSpPr>
          <p:nvPr/>
        </p:nvSpPr>
        <p:spPr>
          <a:xfrm>
            <a:off x="4513558" y="1175870"/>
            <a:ext cx="1224136" cy="29908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Solder Balls</a:t>
            </a:r>
          </a:p>
        </p:txBody>
      </p:sp>
      <p:sp>
        <p:nvSpPr>
          <p:cNvPr id="22" name="Rechteck 21"/>
          <p:cNvSpPr/>
          <p:nvPr/>
        </p:nvSpPr>
        <p:spPr>
          <a:xfrm>
            <a:off x="5217155" y="1607919"/>
            <a:ext cx="432048" cy="10289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5107785" y="1698523"/>
            <a:ext cx="288032" cy="1110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1" name="Textplatzhalter 7"/>
          <p:cNvSpPr txBox="1">
            <a:spLocks/>
          </p:cNvSpPr>
          <p:nvPr/>
        </p:nvSpPr>
        <p:spPr>
          <a:xfrm>
            <a:off x="4603729" y="1484784"/>
            <a:ext cx="1296144" cy="504056"/>
          </a:xfrm>
          <a:prstGeom prst="rect">
            <a:avLst/>
          </a:prstGeom>
          <a:noFill/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 smtClean="0">
                <a:solidFill>
                  <a:srgbClr val="FF0000"/>
                </a:solidFill>
              </a:rPr>
              <a:t>Singulation</a:t>
            </a:r>
            <a:r>
              <a:rPr lang="en-US" sz="1400" dirty="0" smtClean="0">
                <a:solidFill>
                  <a:srgbClr val="FF0000"/>
                </a:solidFill>
              </a:rPr>
              <a:t> Disk</a:t>
            </a:r>
          </a:p>
        </p:txBody>
      </p:sp>
      <p:sp>
        <p:nvSpPr>
          <p:cNvPr id="3" name="Ellipse 2"/>
          <p:cNvSpPr/>
          <p:nvPr/>
        </p:nvSpPr>
        <p:spPr>
          <a:xfrm>
            <a:off x="6489706" y="2728085"/>
            <a:ext cx="45719" cy="45719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6" name="Textplatzhalter 7"/>
          <p:cNvSpPr txBox="1">
            <a:spLocks/>
          </p:cNvSpPr>
          <p:nvPr/>
        </p:nvSpPr>
        <p:spPr>
          <a:xfrm rot="239812">
            <a:off x="7204330" y="4156065"/>
            <a:ext cx="1188131" cy="265099"/>
          </a:xfrm>
          <a:prstGeom prst="rect">
            <a:avLst/>
          </a:prstGeom>
          <a:noFill/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dirty="0" smtClean="0"/>
              <a:t>Chip-to-Chip</a:t>
            </a:r>
          </a:p>
        </p:txBody>
      </p:sp>
      <p:sp>
        <p:nvSpPr>
          <p:cNvPr id="25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911424" y="6565566"/>
            <a:ext cx="9289032" cy="165431"/>
          </a:xfrm>
        </p:spPr>
        <p:txBody>
          <a:bodyPr/>
          <a:lstStyle/>
          <a:p>
            <a:r>
              <a:rPr lang="en-GB" dirty="0"/>
              <a:t>Advanced Interconnects | </a:t>
            </a:r>
            <a:r>
              <a:rPr lang="en-GB" dirty="0" err="1"/>
              <a:t>Karsten</a:t>
            </a:r>
            <a:r>
              <a:rPr lang="en-GB" dirty="0"/>
              <a:t> Hansen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1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In-house Bump Bonding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Process Steps</a:t>
            </a:r>
            <a:endParaRPr lang="en-US" dirty="0"/>
          </a:p>
          <a:p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597392" y="1141149"/>
            <a:ext cx="10971216" cy="30079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" t="53944" r="73128" b="6645"/>
          <a:stretch/>
        </p:blipFill>
        <p:spPr>
          <a:xfrm>
            <a:off x="3257719" y="3115858"/>
            <a:ext cx="1342692" cy="921118"/>
          </a:xfrm>
          <a:prstGeom prst="rect">
            <a:avLst/>
          </a:prstGeom>
        </p:spPr>
      </p:pic>
      <p:sp>
        <p:nvSpPr>
          <p:cNvPr id="9" name="Inhaltsplatzhalter 13"/>
          <p:cNvSpPr txBox="1">
            <a:spLocks/>
          </p:cNvSpPr>
          <p:nvPr/>
        </p:nvSpPr>
        <p:spPr>
          <a:xfrm>
            <a:off x="597393" y="1486531"/>
            <a:ext cx="244484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Under-Bump </a:t>
            </a:r>
            <a:r>
              <a:rPr lang="en-US" sz="16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Metaliz</a:t>
            </a:r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Inhaltsplatzhalter 13"/>
          <p:cNvSpPr txBox="1">
            <a:spLocks/>
          </p:cNvSpPr>
          <p:nvPr/>
        </p:nvSpPr>
        <p:spPr>
          <a:xfrm>
            <a:off x="3042232" y="1484783"/>
            <a:ext cx="1829632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Bumping</a:t>
            </a:r>
          </a:p>
        </p:txBody>
      </p:sp>
      <p:sp>
        <p:nvSpPr>
          <p:cNvPr id="11" name="Inhaltsplatzhalter 13"/>
          <p:cNvSpPr txBox="1">
            <a:spLocks/>
          </p:cNvSpPr>
          <p:nvPr/>
        </p:nvSpPr>
        <p:spPr>
          <a:xfrm>
            <a:off x="4989880" y="1489863"/>
            <a:ext cx="1584176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Ball Reflow</a:t>
            </a:r>
          </a:p>
        </p:txBody>
      </p:sp>
      <p:sp>
        <p:nvSpPr>
          <p:cNvPr id="12" name="Inhaltsplatzhalter 13"/>
          <p:cNvSpPr txBox="1">
            <a:spLocks/>
          </p:cNvSpPr>
          <p:nvPr/>
        </p:nvSpPr>
        <p:spPr>
          <a:xfrm>
            <a:off x="7248128" y="1489863"/>
            <a:ext cx="136815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Bonding</a:t>
            </a:r>
          </a:p>
        </p:txBody>
      </p:sp>
      <p:pic>
        <p:nvPicPr>
          <p:cNvPr id="14" name="Picture 5" descr="N:\4all\public\fec\Projects\CMS Pixel\Pubs&amp;Talks\Pub\11-shearforcechan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8" t="46486" r="26086" b="34626"/>
          <a:stretch/>
        </p:blipFill>
        <p:spPr bwMode="auto">
          <a:xfrm>
            <a:off x="7464152" y="1813352"/>
            <a:ext cx="890138" cy="94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platzhalter 7"/>
          <p:cNvSpPr txBox="1">
            <a:spLocks/>
          </p:cNvSpPr>
          <p:nvPr/>
        </p:nvSpPr>
        <p:spPr>
          <a:xfrm>
            <a:off x="2999656" y="4149080"/>
            <a:ext cx="2782312" cy="1368151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Lead-free</a:t>
            </a:r>
          </a:p>
          <a:p>
            <a:r>
              <a:rPr lang="en-US" dirty="0" smtClean="0"/>
              <a:t>40-µm Balls</a:t>
            </a:r>
          </a:p>
          <a:p>
            <a:r>
              <a:rPr lang="en-US" dirty="0" smtClean="0"/>
              <a:t>1.2-µm Accuracy (1-</a:t>
            </a:r>
            <a:r>
              <a:rPr lang="el-GR" dirty="0" smtClean="0"/>
              <a:t>σ</a:t>
            </a:r>
            <a:r>
              <a:rPr lang="de-DE" dirty="0" smtClean="0"/>
              <a:t>)</a:t>
            </a:r>
            <a:endParaRPr lang="en-US" dirty="0" smtClean="0"/>
          </a:p>
          <a:p>
            <a:r>
              <a:rPr lang="en-US" dirty="0" smtClean="0"/>
              <a:t>≤ 4.5 Bumps per Second</a:t>
            </a:r>
            <a:endParaRPr lang="en-US" dirty="0"/>
          </a:p>
        </p:txBody>
      </p:sp>
      <p:pic>
        <p:nvPicPr>
          <p:cNvPr id="18" name="Picture 8" descr="N:\4all\public\fec\Projects\CMS Pixel\EDX samples\6. comparison\ubm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08" y="1836999"/>
            <a:ext cx="1456454" cy="109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N:\4all\public\fec\Projects\CMS Pixel\EDX samples\6. comparison\bumped sensor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02290" y="1825085"/>
            <a:ext cx="1453550" cy="109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N:\4all\public\fec\Projects\CMS Pixel\EDX samples\6. comparison\reflowed sensor-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505" y="1813352"/>
            <a:ext cx="1453551" cy="109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Inhaltsplatzhalter 13"/>
          <p:cNvSpPr txBox="1">
            <a:spLocks/>
          </p:cNvSpPr>
          <p:nvPr/>
        </p:nvSpPr>
        <p:spPr>
          <a:xfrm>
            <a:off x="7032104" y="2777304"/>
            <a:ext cx="18002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Module Reflow</a:t>
            </a:r>
          </a:p>
        </p:txBody>
      </p:sp>
      <p:pic>
        <p:nvPicPr>
          <p:cNvPr id="22" name="Grafik 21" descr="C:\Users\arabsh\Desktop\Y\Desy\M8\M8.jpg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9" b="33508"/>
          <a:stretch/>
        </p:blipFill>
        <p:spPr bwMode="auto">
          <a:xfrm>
            <a:off x="9371050" y="1772815"/>
            <a:ext cx="2039859" cy="99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 descr="C:\Users\arabsh\Desktop\CT\YXLON\Desy_3D\Desy_Quickscan_Scantime_72_s_1011_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5" t="32895" r="26506" b="22709"/>
          <a:stretch/>
        </p:blipFill>
        <p:spPr bwMode="auto">
          <a:xfrm>
            <a:off x="9398914" y="3068959"/>
            <a:ext cx="2013861" cy="94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Inhaltsplatzhalter 13"/>
          <p:cNvSpPr txBox="1">
            <a:spLocks/>
          </p:cNvSpPr>
          <p:nvPr/>
        </p:nvSpPr>
        <p:spPr>
          <a:xfrm>
            <a:off x="9192344" y="1490591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 Module</a:t>
            </a:r>
          </a:p>
        </p:txBody>
      </p:sp>
      <p:sp>
        <p:nvSpPr>
          <p:cNvPr id="25" name="Textplatzhalter 7"/>
          <p:cNvSpPr txBox="1">
            <a:spLocks/>
          </p:cNvSpPr>
          <p:nvPr/>
        </p:nvSpPr>
        <p:spPr>
          <a:xfrm>
            <a:off x="6888088" y="4149081"/>
            <a:ext cx="2304256" cy="1191306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18.9 </a:t>
            </a:r>
            <a:r>
              <a:rPr lang="en-US" dirty="0" err="1" smtClean="0"/>
              <a:t>mΩ</a:t>
            </a:r>
            <a:r>
              <a:rPr lang="en-US" dirty="0" smtClean="0"/>
              <a:t> per Bump </a:t>
            </a:r>
          </a:p>
          <a:p>
            <a:r>
              <a:rPr lang="en-US" dirty="0" smtClean="0"/>
              <a:t>16 </a:t>
            </a:r>
            <a:r>
              <a:rPr lang="en-US" dirty="0" err="1" smtClean="0"/>
              <a:t>cN</a:t>
            </a:r>
            <a:r>
              <a:rPr lang="en-US" dirty="0" smtClean="0"/>
              <a:t> </a:t>
            </a:r>
            <a:r>
              <a:rPr lang="en-US" dirty="0"/>
              <a:t>per </a:t>
            </a:r>
            <a:r>
              <a:rPr lang="en-US" dirty="0" smtClean="0"/>
              <a:t>Bump</a:t>
            </a:r>
          </a:p>
        </p:txBody>
      </p:sp>
      <p:sp>
        <p:nvSpPr>
          <p:cNvPr id="27" name="Inhaltsplatzhalter 13"/>
          <p:cNvSpPr txBox="1">
            <a:spLocks/>
          </p:cNvSpPr>
          <p:nvPr/>
        </p:nvSpPr>
        <p:spPr>
          <a:xfrm>
            <a:off x="597392" y="1142897"/>
            <a:ext cx="244484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</a:p>
        </p:txBody>
      </p:sp>
      <p:sp>
        <p:nvSpPr>
          <p:cNvPr id="28" name="Inhaltsplatzhalter 13"/>
          <p:cNvSpPr txBox="1">
            <a:spLocks/>
          </p:cNvSpPr>
          <p:nvPr/>
        </p:nvSpPr>
        <p:spPr>
          <a:xfrm>
            <a:off x="3042233" y="1141149"/>
            <a:ext cx="1829632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 Placement</a:t>
            </a:r>
          </a:p>
        </p:txBody>
      </p:sp>
      <p:sp>
        <p:nvSpPr>
          <p:cNvPr id="29" name="Inhaltsplatzhalter 13"/>
          <p:cNvSpPr txBox="1">
            <a:spLocks/>
          </p:cNvSpPr>
          <p:nvPr/>
        </p:nvSpPr>
        <p:spPr>
          <a:xfrm>
            <a:off x="4871864" y="1146229"/>
            <a:ext cx="432048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ASIC Placement</a:t>
            </a:r>
          </a:p>
        </p:txBody>
      </p:sp>
      <p:sp>
        <p:nvSpPr>
          <p:cNvPr id="30" name="Inhaltsplatzhalter 13"/>
          <p:cNvSpPr txBox="1">
            <a:spLocks/>
          </p:cNvSpPr>
          <p:nvPr/>
        </p:nvSpPr>
        <p:spPr>
          <a:xfrm>
            <a:off x="741408" y="3140967"/>
            <a:ext cx="145645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6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Au Finish</a:t>
            </a:r>
          </a:p>
        </p:txBody>
      </p:sp>
      <p:pic>
        <p:nvPicPr>
          <p:cNvPr id="1027" name="Picture 3" descr="N:\4all\public\fec\Projects\CMS Pixel\EDX samples\6. comparison\WPS cs_024.tif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12"/>
          <a:stretch/>
        </p:blipFill>
        <p:spPr bwMode="auto">
          <a:xfrm>
            <a:off x="822656" y="3534397"/>
            <a:ext cx="1293953" cy="50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4" name="Gerade Verbindung 1023"/>
          <p:cNvCxnSpPr/>
          <p:nvPr/>
        </p:nvCxnSpPr>
        <p:spPr>
          <a:xfrm>
            <a:off x="1916916" y="1911634"/>
            <a:ext cx="3600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1914732" y="2155736"/>
            <a:ext cx="3600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 flipV="1">
            <a:off x="2276956" y="1922115"/>
            <a:ext cx="0" cy="233621"/>
          </a:xfrm>
          <a:prstGeom prst="line">
            <a:avLst/>
          </a:prstGeom>
          <a:ln w="9525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>
            <a:off x="1916916" y="2775729"/>
            <a:ext cx="3600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 flipV="1">
            <a:off x="2276956" y="2155736"/>
            <a:ext cx="0" cy="619993"/>
          </a:xfrm>
          <a:prstGeom prst="line">
            <a:avLst/>
          </a:prstGeom>
          <a:ln w="9525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/>
          <p:nvPr/>
        </p:nvCxnSpPr>
        <p:spPr>
          <a:xfrm flipV="1">
            <a:off x="1472472" y="3428999"/>
            <a:ext cx="347" cy="385716"/>
          </a:xfrm>
          <a:prstGeom prst="line">
            <a:avLst/>
          </a:prstGeom>
          <a:ln w="9525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130"/>
          <p:cNvSpPr txBox="1"/>
          <p:nvPr/>
        </p:nvSpPr>
        <p:spPr>
          <a:xfrm>
            <a:off x="2262079" y="1870504"/>
            <a:ext cx="837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40 µm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7" name="TextBox 130"/>
          <p:cNvSpPr txBox="1"/>
          <p:nvPr/>
        </p:nvSpPr>
        <p:spPr>
          <a:xfrm>
            <a:off x="2213261" y="2296455"/>
            <a:ext cx="89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100 µm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041" name="Gerade Verbindung 1040"/>
          <p:cNvCxnSpPr/>
          <p:nvPr/>
        </p:nvCxnSpPr>
        <p:spPr>
          <a:xfrm>
            <a:off x="597392" y="1484783"/>
            <a:ext cx="1097121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/>
        </p:nvCxnSpPr>
        <p:spPr>
          <a:xfrm flipV="1">
            <a:off x="3042232" y="1146230"/>
            <a:ext cx="0" cy="300285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/>
          <p:nvPr/>
        </p:nvCxnSpPr>
        <p:spPr>
          <a:xfrm flipV="1">
            <a:off x="4871864" y="1146230"/>
            <a:ext cx="0" cy="300285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V="1">
            <a:off x="9192344" y="1138953"/>
            <a:ext cx="0" cy="300285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Inhaltsplatzhalter 13"/>
          <p:cNvSpPr txBox="1">
            <a:spLocks/>
          </p:cNvSpPr>
          <p:nvPr/>
        </p:nvSpPr>
        <p:spPr>
          <a:xfrm>
            <a:off x="9203436" y="1146648"/>
            <a:ext cx="2365171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X-Ray CT</a:t>
            </a:r>
          </a:p>
        </p:txBody>
      </p:sp>
      <p:sp>
        <p:nvSpPr>
          <p:cNvPr id="45" name="Inhaltsplatzhalter 13"/>
          <p:cNvSpPr txBox="1">
            <a:spLocks/>
          </p:cNvSpPr>
          <p:nvPr/>
        </p:nvSpPr>
        <p:spPr>
          <a:xfrm>
            <a:off x="2135560" y="3725371"/>
            <a:ext cx="463792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</a:p>
        </p:txBody>
      </p:sp>
      <p:cxnSp>
        <p:nvCxnSpPr>
          <p:cNvPr id="46" name="Gerade Verbindung 45"/>
          <p:cNvCxnSpPr/>
          <p:nvPr/>
        </p:nvCxnSpPr>
        <p:spPr>
          <a:xfrm>
            <a:off x="1767508" y="3894298"/>
            <a:ext cx="445755" cy="350"/>
          </a:xfrm>
          <a:prstGeom prst="line">
            <a:avLst/>
          </a:prstGeom>
          <a:ln w="9525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Inhaltsplatzhalter 13"/>
          <p:cNvSpPr txBox="1">
            <a:spLocks/>
          </p:cNvSpPr>
          <p:nvPr/>
        </p:nvSpPr>
        <p:spPr>
          <a:xfrm>
            <a:off x="1631504" y="5682734"/>
            <a:ext cx="9201151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We can run the full Assembly Chain from Ball Placement to the complete Module in a reliable Way.</a:t>
            </a:r>
          </a:p>
        </p:txBody>
      </p:sp>
      <p:sp>
        <p:nvSpPr>
          <p:cNvPr id="49" name="Inhaltsplatzhalter 13"/>
          <p:cNvSpPr txBox="1">
            <a:spLocks/>
          </p:cNvSpPr>
          <p:nvPr/>
        </p:nvSpPr>
        <p:spPr>
          <a:xfrm>
            <a:off x="8429510" y="2130951"/>
            <a:ext cx="73503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4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Imprint</a:t>
            </a:r>
          </a:p>
        </p:txBody>
      </p:sp>
      <p:sp>
        <p:nvSpPr>
          <p:cNvPr id="52" name="Inhaltsplatzhalter 13"/>
          <p:cNvSpPr txBox="1">
            <a:spLocks/>
          </p:cNvSpPr>
          <p:nvPr/>
        </p:nvSpPr>
        <p:spPr>
          <a:xfrm>
            <a:off x="9212212" y="2777304"/>
            <a:ext cx="2365172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Contact Array</a:t>
            </a:r>
          </a:p>
        </p:txBody>
      </p:sp>
      <p:cxnSp>
        <p:nvCxnSpPr>
          <p:cNvPr id="6" name="Gerade Verbindung mit Pfeil 5"/>
          <p:cNvCxnSpPr/>
          <p:nvPr/>
        </p:nvCxnSpPr>
        <p:spPr>
          <a:xfrm flipH="1">
            <a:off x="7942210" y="2284840"/>
            <a:ext cx="487300" cy="1"/>
          </a:xfrm>
          <a:prstGeom prst="straightConnector1">
            <a:avLst/>
          </a:prstGeom>
          <a:ln w="952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8904312" y="4119463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8677078" y="4458308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911424" y="6565566"/>
            <a:ext cx="9289032" cy="165431"/>
          </a:xfrm>
        </p:spPr>
        <p:txBody>
          <a:bodyPr/>
          <a:lstStyle/>
          <a:p>
            <a:r>
              <a:rPr lang="en-GB" dirty="0"/>
              <a:t>Advanced Interconnects | </a:t>
            </a:r>
            <a:r>
              <a:rPr lang="en-GB" dirty="0" err="1"/>
              <a:t>Karsten</a:t>
            </a:r>
            <a:r>
              <a:rPr lang="en-GB" dirty="0"/>
              <a:t> Hansen |</a:t>
            </a:r>
            <a:endParaRPr lang="en-US" dirty="0"/>
          </a:p>
        </p:txBody>
      </p:sp>
      <p:pic>
        <p:nvPicPr>
          <p:cNvPr id="60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0" b="19934"/>
          <a:stretch/>
        </p:blipFill>
        <p:spPr bwMode="auto">
          <a:xfrm>
            <a:off x="7075204" y="3115857"/>
            <a:ext cx="1718641" cy="92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 descr="N:\4all\public\fec\Aufbau verbindungstechnik\SEM Analysis\CMS samples\3. after reflow\reflow_005.tif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" t="-2054" b="16340"/>
          <a:stretch/>
        </p:blipFill>
        <p:spPr bwMode="auto">
          <a:xfrm>
            <a:off x="5120505" y="3095364"/>
            <a:ext cx="1455237" cy="9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78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In-house Bump Bonding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CMS Pixel Detector Upgrade Phase I</a:t>
            </a:r>
          </a:p>
          <a:p>
            <a:endParaRPr lang="en-US" dirty="0"/>
          </a:p>
        </p:txBody>
      </p:sp>
      <p:sp>
        <p:nvSpPr>
          <p:cNvPr id="5" name="Rectangle 38"/>
          <p:cNvSpPr/>
          <p:nvPr/>
        </p:nvSpPr>
        <p:spPr bwMode="auto">
          <a:xfrm>
            <a:off x="3527300" y="1228807"/>
            <a:ext cx="1229876" cy="132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55563" algn="l" defTabSz="3984625" rtl="0" eaLnBrk="1" fontAlgn="base" latinLnBrk="0" hangingPunct="1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500" b="0" i="0" u="none" strike="noStrike" cap="none" normalizeH="0" baseline="0" dirty="0" smtClean="0">
              <a:ln>
                <a:noFill/>
              </a:ln>
              <a:solidFill>
                <a:srgbClr val="515151"/>
              </a:solidFill>
              <a:effectLst/>
              <a:latin typeface="Arial" charset="0"/>
            </a:endParaRPr>
          </a:p>
        </p:txBody>
      </p:sp>
      <p:sp>
        <p:nvSpPr>
          <p:cNvPr id="6" name="Textplatzhalter 8"/>
          <p:cNvSpPr txBox="1">
            <a:spLocks/>
          </p:cNvSpPr>
          <p:nvPr/>
        </p:nvSpPr>
        <p:spPr>
          <a:xfrm>
            <a:off x="2927648" y="3645024"/>
            <a:ext cx="5724634" cy="2521197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Volume			</a:t>
            </a:r>
            <a:r>
              <a:rPr lang="en-US" dirty="0" smtClean="0"/>
              <a:t>418 Modules with 6,688 ASICs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Rate</a:t>
            </a:r>
            <a:r>
              <a:rPr lang="en-US" dirty="0" smtClean="0"/>
              <a:t>			6.7 Modules per Week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Connectivity Yield</a:t>
            </a:r>
            <a:r>
              <a:rPr lang="en-US" dirty="0" smtClean="0"/>
              <a:t>		≥ 99.96% best 256 Modules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Module Yield Loss </a:t>
            </a:r>
          </a:p>
          <a:p>
            <a:pPr marL="561975" lvl="1" indent="-285750"/>
            <a:r>
              <a:rPr lang="en-US" dirty="0" smtClean="0"/>
              <a:t>missing Connections 	1.2%</a:t>
            </a:r>
          </a:p>
          <a:p>
            <a:pPr marL="561975" lvl="1" indent="-285750"/>
            <a:r>
              <a:rPr lang="en-US" dirty="0" smtClean="0"/>
              <a:t>high Sensor Leakage 	3.3% </a:t>
            </a:r>
          </a:p>
          <a:p>
            <a:pPr marL="561975" lvl="1" indent="-285750"/>
            <a:r>
              <a:rPr lang="en-US" dirty="0" smtClean="0"/>
              <a:t>ASIC Failures		1% after Repair</a:t>
            </a:r>
          </a:p>
        </p:txBody>
      </p:sp>
      <p:pic>
        <p:nvPicPr>
          <p:cNvPr id="7" name="Picture 3" descr="N:\4all\public\fec\Projects\CMS Pixel\Pubs&amp;Talks\cms_top_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975" y="1483275"/>
            <a:ext cx="3180178" cy="165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13"/>
          <p:cNvSpPr txBox="1">
            <a:spLocks/>
          </p:cNvSpPr>
          <p:nvPr/>
        </p:nvSpPr>
        <p:spPr bwMode="auto">
          <a:xfrm>
            <a:off x="3423975" y="1162632"/>
            <a:ext cx="31801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Bare Module with 66,592 Bumps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Inhaltsplatzhalter 13"/>
          <p:cNvSpPr txBox="1">
            <a:spLocks/>
          </p:cNvSpPr>
          <p:nvPr/>
        </p:nvSpPr>
        <p:spPr>
          <a:xfrm>
            <a:off x="6960097" y="1162632"/>
            <a:ext cx="4824535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Connectivity Map of a Class-A Module     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6672064" y="1484784"/>
            <a:ext cx="5112568" cy="1933183"/>
            <a:chOff x="335360" y="1298556"/>
            <a:chExt cx="6587954" cy="1933183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2" r="8546"/>
            <a:stretch/>
          </p:blipFill>
          <p:spPr bwMode="auto">
            <a:xfrm>
              <a:off x="335360" y="1298556"/>
              <a:ext cx="6587954" cy="1791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Inhaltsplatzhalter 13"/>
            <p:cNvSpPr txBox="1">
              <a:spLocks/>
            </p:cNvSpPr>
            <p:nvPr/>
          </p:nvSpPr>
          <p:spPr>
            <a:xfrm>
              <a:off x="1073170" y="2954740"/>
              <a:ext cx="278813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65113" indent="-265113" algn="l" rtl="0" eaLnBrk="1" fontAlgn="base" hangingPunct="1">
                <a:spcBef>
                  <a:spcPct val="0"/>
                </a:spcBef>
                <a:spcAft>
                  <a:spcPct val="50000"/>
                </a:spcAft>
                <a:buClr>
                  <a:srgbClr val="F28E00"/>
                </a:buClr>
                <a:buFont typeface="Arial Black" pitchFamily="34" charset="0"/>
                <a:buChar char="&gt;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8650" indent="-184150" algn="l" rtl="0" eaLnBrk="1" fontAlgn="base" hangingPunct="1">
                <a:spcBef>
                  <a:spcPct val="0"/>
                </a:spcBef>
                <a:spcAft>
                  <a:spcPct val="50000"/>
                </a:spcAft>
                <a:buClr>
                  <a:schemeClr val="bg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2pPr>
              <a:lvl3pPr marL="1236663" indent="-228600" algn="l" rtl="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FF9900"/>
                </a:buClr>
                <a:buFont typeface="Arial Black" pitchFamily="34" charset="0"/>
                <a:defRPr sz="1200">
                  <a:solidFill>
                    <a:schemeClr val="tx1"/>
                  </a:solidFill>
                  <a:latin typeface="+mn-lt"/>
                </a:defRPr>
              </a:lvl3pPr>
              <a:lvl4pPr marL="1644650" indent="-228600" algn="l" rtl="0" eaLnBrk="1" fontAlgn="base" hangingPunct="1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lnSpc>
                  <a:spcPct val="100000"/>
                </a:lnSpc>
                <a:buFont typeface="Arial Black" pitchFamily="34" charset="0"/>
                <a:buNone/>
              </a:pPr>
              <a:r>
                <a:rPr lang="en-US" sz="12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missing Connection        </a:t>
              </a:r>
            </a:p>
          </p:txBody>
        </p:sp>
        <p:sp>
          <p:nvSpPr>
            <p:cNvPr id="14" name="Ellipse 13"/>
            <p:cNvSpPr/>
            <p:nvPr/>
          </p:nvSpPr>
          <p:spPr>
            <a:xfrm>
              <a:off x="1037167" y="3067517"/>
              <a:ext cx="66643" cy="52813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15" name="Picture 2" descr="G:\DSCN0805-cro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1" y="1483275"/>
            <a:ext cx="2110642" cy="165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Inhaltsplatzhalter 13"/>
          <p:cNvSpPr txBox="1">
            <a:spLocks/>
          </p:cNvSpPr>
          <p:nvPr/>
        </p:nvSpPr>
        <p:spPr bwMode="auto">
          <a:xfrm>
            <a:off x="479376" y="1162632"/>
            <a:ext cx="25922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½ Barrel Layer </a:t>
            </a:r>
            <a:r>
              <a:rPr lang="de-DE" sz="1600" kern="0" dirty="0">
                <a:latin typeface="Arial" panose="020B0604020202020204" pitchFamily="34" charset="0"/>
                <a:cs typeface="Arial" panose="020B0604020202020204" pitchFamily="34" charset="0"/>
              </a:rPr>
              <a:t>4 (0.32 </a:t>
            </a:r>
            <a:r>
              <a:rPr lang="de-DE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m²)</a:t>
            </a:r>
            <a:endParaRPr 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Inhaltsplatzhalter 13"/>
          <p:cNvSpPr txBox="1">
            <a:spLocks/>
          </p:cNvSpPr>
          <p:nvPr/>
        </p:nvSpPr>
        <p:spPr bwMode="auto">
          <a:xfrm>
            <a:off x="3453394" y="1500257"/>
            <a:ext cx="18722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Font typeface="Arial Black" pitchFamily="34" charset="0"/>
              <a:buNone/>
            </a:pPr>
            <a:r>
              <a:rPr lang="de-DE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Sensor </a:t>
            </a:r>
            <a:r>
              <a:rPr lang="de-DE" sz="1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(6.7x1.9 cm²)</a:t>
            </a:r>
            <a:r>
              <a:rPr lang="de-DE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Inhaltsplatzhalter 13"/>
          <p:cNvSpPr txBox="1">
            <a:spLocks/>
          </p:cNvSpPr>
          <p:nvPr/>
        </p:nvSpPr>
        <p:spPr bwMode="auto">
          <a:xfrm>
            <a:off x="5375920" y="2668963"/>
            <a:ext cx="12282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Font typeface="Arial Black" pitchFamily="34" charset="0"/>
              <a:buNone/>
            </a:pPr>
            <a:r>
              <a:rPr lang="de-DE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16 ASICs</a:t>
            </a:r>
            <a:endParaRPr 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Gerade Verbindung mit Pfeil 18"/>
          <p:cNvCxnSpPr/>
          <p:nvPr/>
        </p:nvCxnSpPr>
        <p:spPr>
          <a:xfrm flipH="1" flipV="1">
            <a:off x="5478716" y="2405103"/>
            <a:ext cx="257245" cy="26386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4389498" y="1868834"/>
            <a:ext cx="390678" cy="36808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7" idx="1"/>
          </p:cNvCxnSpPr>
          <p:nvPr/>
        </p:nvCxnSpPr>
        <p:spPr>
          <a:xfrm flipH="1" flipV="1">
            <a:off x="1991544" y="2312121"/>
            <a:ext cx="1432431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>
            <a:off x="1991546" y="2312123"/>
            <a:ext cx="648070" cy="0"/>
          </a:xfrm>
          <a:prstGeom prst="straightConnector1">
            <a:avLst/>
          </a:prstGeom>
          <a:ln w="952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Inhaltsplatzhalter 13"/>
          <p:cNvSpPr txBox="1">
            <a:spLocks/>
          </p:cNvSpPr>
          <p:nvPr/>
        </p:nvSpPr>
        <p:spPr bwMode="auto">
          <a:xfrm>
            <a:off x="2693624" y="1988840"/>
            <a:ext cx="81954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de-DE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256 x</a:t>
            </a:r>
            <a:endParaRPr lang="de-DE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1191025" y="1805748"/>
            <a:ext cx="376518" cy="1045028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Inhaltsplatzhalter 13"/>
          <p:cNvSpPr txBox="1">
            <a:spLocks/>
          </p:cNvSpPr>
          <p:nvPr/>
        </p:nvSpPr>
        <p:spPr bwMode="auto">
          <a:xfrm rot="4115278">
            <a:off x="1125373" y="2142844"/>
            <a:ext cx="81954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de-DE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cm</a:t>
            </a:r>
            <a:endParaRPr lang="de-DE" sz="16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0560496" y="2907232"/>
            <a:ext cx="120032" cy="21602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10610295" y="2580968"/>
            <a:ext cx="140467" cy="13825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10411329" y="2224037"/>
            <a:ext cx="248982" cy="10620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9870449" y="2276945"/>
            <a:ext cx="140467" cy="13825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8932568" y="2436602"/>
            <a:ext cx="140467" cy="13825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8352421" y="1856970"/>
            <a:ext cx="140467" cy="13825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7231661" y="2248447"/>
            <a:ext cx="140467" cy="13825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8821343" y="1816146"/>
            <a:ext cx="140467" cy="13825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 rot="20714583">
            <a:off x="8821344" y="1639103"/>
            <a:ext cx="248982" cy="10620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11120727" y="2975490"/>
            <a:ext cx="140467" cy="13825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8976320" y="5366117"/>
            <a:ext cx="2221345" cy="27699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9CB86E"/>
              </a:gs>
              <a:gs pos="100000">
                <a:srgbClr val="156B13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42" name="Inhaltsplatzhalter 13"/>
          <p:cNvSpPr txBox="1">
            <a:spLocks/>
          </p:cNvSpPr>
          <p:nvPr/>
        </p:nvSpPr>
        <p:spPr>
          <a:xfrm>
            <a:off x="8688288" y="5600273"/>
            <a:ext cx="663905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84%</a:t>
            </a:r>
          </a:p>
        </p:txBody>
      </p:sp>
      <p:sp>
        <p:nvSpPr>
          <p:cNvPr id="43" name="Inhaltsplatzhalter 13"/>
          <p:cNvSpPr txBox="1">
            <a:spLocks/>
          </p:cNvSpPr>
          <p:nvPr/>
        </p:nvSpPr>
        <p:spPr>
          <a:xfrm>
            <a:off x="10893800" y="5600273"/>
            <a:ext cx="663905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96%</a:t>
            </a:r>
          </a:p>
        </p:txBody>
      </p:sp>
      <p:cxnSp>
        <p:nvCxnSpPr>
          <p:cNvPr id="32" name="Gerade Verbindung mit Pfeil 31"/>
          <p:cNvCxnSpPr/>
          <p:nvPr/>
        </p:nvCxnSpPr>
        <p:spPr>
          <a:xfrm>
            <a:off x="11025562" y="5229200"/>
            <a:ext cx="0" cy="143475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Inhaltsplatzhalter 13"/>
          <p:cNvSpPr txBox="1">
            <a:spLocks/>
          </p:cNvSpPr>
          <p:nvPr/>
        </p:nvSpPr>
        <p:spPr>
          <a:xfrm>
            <a:off x="10693609" y="4974612"/>
            <a:ext cx="663905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DESY</a:t>
            </a:r>
          </a:p>
        </p:txBody>
      </p:sp>
      <p:sp>
        <p:nvSpPr>
          <p:cNvPr id="49" name="Inhaltsplatzhalter 13"/>
          <p:cNvSpPr txBox="1">
            <a:spLocks/>
          </p:cNvSpPr>
          <p:nvPr/>
        </p:nvSpPr>
        <p:spPr>
          <a:xfrm>
            <a:off x="9469473" y="5366117"/>
            <a:ext cx="1241057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Yield Span</a:t>
            </a:r>
          </a:p>
        </p:txBody>
      </p:sp>
      <p:sp>
        <p:nvSpPr>
          <p:cNvPr id="50" name="Geschweifte Klammer rechts 49"/>
          <p:cNvSpPr/>
          <p:nvPr/>
        </p:nvSpPr>
        <p:spPr>
          <a:xfrm>
            <a:off x="8056049" y="5113111"/>
            <a:ext cx="56175" cy="908177"/>
          </a:xfrm>
          <a:prstGeom prst="righ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nhaltsplatzhalter 13"/>
          <p:cNvSpPr txBox="1">
            <a:spLocks/>
          </p:cNvSpPr>
          <p:nvPr/>
        </p:nvSpPr>
        <p:spPr>
          <a:xfrm>
            <a:off x="8904312" y="4767122"/>
            <a:ext cx="2221345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Font typeface="Arial Black" pitchFamily="34" charset="0"/>
              <a:buNone/>
            </a:pPr>
            <a:r>
              <a:rPr lang="en-US" sz="1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Five Production Sites:</a:t>
            </a:r>
          </a:p>
        </p:txBody>
      </p:sp>
      <p:sp>
        <p:nvSpPr>
          <p:cNvPr id="45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911424" y="6565566"/>
            <a:ext cx="9289032" cy="165431"/>
          </a:xfrm>
        </p:spPr>
        <p:txBody>
          <a:bodyPr/>
          <a:lstStyle/>
          <a:p>
            <a:r>
              <a:rPr lang="en-GB" dirty="0"/>
              <a:t>Advanced Interconnects | </a:t>
            </a:r>
            <a:r>
              <a:rPr lang="en-GB" dirty="0" err="1"/>
              <a:t>Karsten</a:t>
            </a:r>
            <a:r>
              <a:rPr lang="en-GB" dirty="0"/>
              <a:t> Hansen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6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911424" y="1362255"/>
            <a:ext cx="10369152" cy="31844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6" b="11365"/>
          <a:stretch/>
        </p:blipFill>
        <p:spPr>
          <a:xfrm>
            <a:off x="5864218" y="1928692"/>
            <a:ext cx="2734630" cy="261797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In-house Bump Bonding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Towards smaller Pitches and Copper Metallization for </a:t>
            </a:r>
            <a:r>
              <a:rPr lang="en-US" dirty="0" err="1" smtClean="0"/>
              <a:t>SiPMs</a:t>
            </a:r>
            <a:endParaRPr lang="en-US" dirty="0"/>
          </a:p>
          <a:p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r="7675" b="2901"/>
          <a:stretch/>
        </p:blipFill>
        <p:spPr>
          <a:xfrm rot="5400000">
            <a:off x="920497" y="2297026"/>
            <a:ext cx="2265873" cy="2041245"/>
          </a:xfrm>
          <a:prstGeom prst="rect">
            <a:avLst/>
          </a:prstGeom>
        </p:spPr>
      </p:pic>
      <p:sp>
        <p:nvSpPr>
          <p:cNvPr id="7" name="Rectangle 1023"/>
          <p:cNvSpPr/>
          <p:nvPr/>
        </p:nvSpPr>
        <p:spPr bwMode="auto">
          <a:xfrm>
            <a:off x="1484511" y="3250484"/>
            <a:ext cx="263417" cy="255002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55563" algn="l" defTabSz="3984625" rtl="0" eaLnBrk="1" fontAlgn="base" latinLnBrk="0" hangingPunct="1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500" b="0" i="0" u="none" strike="noStrike" cap="none" normalizeH="0" baseline="0" dirty="0" smtClean="0">
              <a:ln>
                <a:noFill/>
              </a:ln>
              <a:solidFill>
                <a:srgbClr val="515151"/>
              </a:solidFill>
              <a:effectLst/>
              <a:latin typeface="Arial" charset="0"/>
            </a:endParaRPr>
          </a:p>
        </p:txBody>
      </p:sp>
      <p:cxnSp>
        <p:nvCxnSpPr>
          <p:cNvPr id="8" name="Straight Connector 1027"/>
          <p:cNvCxnSpPr/>
          <p:nvPr/>
        </p:nvCxnSpPr>
        <p:spPr bwMode="auto">
          <a:xfrm flipV="1">
            <a:off x="1747928" y="2325550"/>
            <a:ext cx="1546644" cy="924936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1032"/>
          <p:cNvCxnSpPr/>
          <p:nvPr/>
        </p:nvCxnSpPr>
        <p:spPr bwMode="auto">
          <a:xfrm>
            <a:off x="1747928" y="3505486"/>
            <a:ext cx="1546644" cy="796087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130"/>
          <p:cNvSpPr txBox="1"/>
          <p:nvPr/>
        </p:nvSpPr>
        <p:spPr>
          <a:xfrm>
            <a:off x="1032810" y="1867808"/>
            <a:ext cx="2041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ASIC (16x16 Pixel)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1" name="Picture 2" descr="N:\4all\public\fec\Projects\APD\Pics\ASICs_DeSiPM2\DeSiPM2_bonded\HLL_FirstAssemblies\DeSiM2\xray_sensor\J22_#9_x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7868" r="6395" b="4556"/>
          <a:stretch/>
        </p:blipFill>
        <p:spPr bwMode="auto">
          <a:xfrm rot="5400000" flipV="1">
            <a:off x="9102038" y="2112316"/>
            <a:ext cx="1862071" cy="212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N:\4all\public\fec\Projects\APD\Pics\ASICs_DeSiPM2\DeSiPM2_bumped\26\Matrix_1000x_o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7" r="15589"/>
          <a:stretch/>
        </p:blipFill>
        <p:spPr bwMode="auto">
          <a:xfrm rot="5400000">
            <a:off x="3431704" y="2184712"/>
            <a:ext cx="1979729" cy="225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30"/>
          <p:cNvSpPr txBox="1"/>
          <p:nvPr/>
        </p:nvSpPr>
        <p:spPr>
          <a:xfrm>
            <a:off x="3431704" y="1867808"/>
            <a:ext cx="1979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Ball Placement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0"/>
          <p:cNvSpPr txBox="1"/>
          <p:nvPr/>
        </p:nvSpPr>
        <p:spPr>
          <a:xfrm>
            <a:off x="6158267" y="1867808"/>
            <a:ext cx="1979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ASIC Placement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Inhaltsplatzhalter 13"/>
          <p:cNvSpPr txBox="1">
            <a:spLocks/>
          </p:cNvSpPr>
          <p:nvPr/>
        </p:nvSpPr>
        <p:spPr>
          <a:xfrm>
            <a:off x="8971646" y="1867808"/>
            <a:ext cx="2122856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Arial Black" pitchFamily="34" charset="0"/>
              <a:buNone/>
            </a:pPr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</a:t>
            </a:r>
          </a:p>
        </p:txBody>
      </p:sp>
      <p:sp>
        <p:nvSpPr>
          <p:cNvPr id="23" name="TextBox 130"/>
          <p:cNvSpPr txBox="1"/>
          <p:nvPr/>
        </p:nvSpPr>
        <p:spPr>
          <a:xfrm>
            <a:off x="7320136" y="2204864"/>
            <a:ext cx="1481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600" dirty="0" err="1" smtClean="0">
                <a:solidFill>
                  <a:schemeClr val="bg1"/>
                </a:solidFill>
              </a:rPr>
              <a:t>SiPM</a:t>
            </a:r>
            <a:r>
              <a:rPr lang="de-DE" sz="1600" dirty="0" smtClean="0">
                <a:solidFill>
                  <a:schemeClr val="bg1"/>
                </a:solidFill>
              </a:rPr>
              <a:t> Sensor</a:t>
            </a:r>
            <a:endParaRPr lang="de-DE" sz="1600" dirty="0">
              <a:solidFill>
                <a:schemeClr val="bg1"/>
              </a:solidFill>
            </a:endParaRPr>
          </a:p>
        </p:txBody>
      </p:sp>
      <p:cxnSp>
        <p:nvCxnSpPr>
          <p:cNvPr id="24" name="Gerade Verbindung mit Pfeil 23"/>
          <p:cNvCxnSpPr/>
          <p:nvPr/>
        </p:nvCxnSpPr>
        <p:spPr>
          <a:xfrm flipH="1">
            <a:off x="7231533" y="2376384"/>
            <a:ext cx="191422" cy="158114"/>
          </a:xfrm>
          <a:prstGeom prst="straightConnector1">
            <a:avLst/>
          </a:prstGeom>
          <a:ln w="952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30"/>
          <p:cNvSpPr txBox="1"/>
          <p:nvPr/>
        </p:nvSpPr>
        <p:spPr>
          <a:xfrm>
            <a:off x="5878785" y="3954542"/>
            <a:ext cx="989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600" dirty="0" smtClean="0">
                <a:solidFill>
                  <a:schemeClr val="bg1"/>
                </a:solidFill>
              </a:rPr>
              <a:t>ASIC</a:t>
            </a:r>
            <a:endParaRPr lang="de-DE" sz="1600" dirty="0">
              <a:solidFill>
                <a:schemeClr val="bg1"/>
              </a:solidFill>
            </a:endParaRPr>
          </a:p>
        </p:txBody>
      </p:sp>
      <p:cxnSp>
        <p:nvCxnSpPr>
          <p:cNvPr id="26" name="Gerade Verbindung mit Pfeil 25"/>
          <p:cNvCxnSpPr/>
          <p:nvPr/>
        </p:nvCxnSpPr>
        <p:spPr>
          <a:xfrm flipV="1">
            <a:off x="6373717" y="3023085"/>
            <a:ext cx="442363" cy="94901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V="1">
            <a:off x="6686295" y="3030981"/>
            <a:ext cx="129785" cy="285524"/>
          </a:xfrm>
          <a:prstGeom prst="straightConnector1">
            <a:avLst/>
          </a:prstGeom>
          <a:ln w="952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V="1">
            <a:off x="6534317" y="3488747"/>
            <a:ext cx="65857" cy="141847"/>
          </a:xfrm>
          <a:prstGeom prst="straightConnector1">
            <a:avLst/>
          </a:prstGeom>
          <a:ln w="952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V="1">
            <a:off x="6373717" y="3830248"/>
            <a:ext cx="65857" cy="141847"/>
          </a:xfrm>
          <a:prstGeom prst="straightConnector1">
            <a:avLst/>
          </a:prstGeom>
          <a:ln w="952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30"/>
          <p:cNvSpPr txBox="1"/>
          <p:nvPr/>
        </p:nvSpPr>
        <p:spPr>
          <a:xfrm>
            <a:off x="7752184" y="3760004"/>
            <a:ext cx="100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600" dirty="0" err="1" smtClean="0">
                <a:solidFill>
                  <a:schemeClr val="bg1"/>
                </a:solidFill>
              </a:rPr>
              <a:t>Cu</a:t>
            </a:r>
            <a:r>
              <a:rPr lang="de-DE" sz="1600" dirty="0" smtClean="0">
                <a:solidFill>
                  <a:schemeClr val="bg1"/>
                </a:solidFill>
              </a:rPr>
              <a:t>-RDL</a:t>
            </a:r>
            <a:endParaRPr lang="de-DE" sz="1600" dirty="0">
              <a:solidFill>
                <a:schemeClr val="bg1"/>
              </a:solidFill>
            </a:endParaRPr>
          </a:p>
        </p:txBody>
      </p:sp>
      <p:cxnSp>
        <p:nvCxnSpPr>
          <p:cNvPr id="31" name="Gerade Verbindung mit Pfeil 30"/>
          <p:cNvCxnSpPr/>
          <p:nvPr/>
        </p:nvCxnSpPr>
        <p:spPr>
          <a:xfrm flipH="1" flipV="1">
            <a:off x="7638225" y="3381393"/>
            <a:ext cx="409884" cy="369798"/>
          </a:xfrm>
          <a:prstGeom prst="straightConnector1">
            <a:avLst/>
          </a:prstGeom>
          <a:ln w="952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 rot="5400000">
            <a:off x="4598183" y="4007472"/>
            <a:ext cx="0" cy="470205"/>
          </a:xfrm>
          <a:prstGeom prst="straightConnector1">
            <a:avLst/>
          </a:prstGeom>
          <a:ln w="952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30"/>
          <p:cNvSpPr txBox="1"/>
          <p:nvPr/>
        </p:nvSpPr>
        <p:spPr>
          <a:xfrm>
            <a:off x="4178416" y="4242574"/>
            <a:ext cx="837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50 µm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6" name="Inhaltsplatzhalter 13"/>
          <p:cNvSpPr txBox="1">
            <a:spLocks/>
          </p:cNvSpPr>
          <p:nvPr/>
        </p:nvSpPr>
        <p:spPr>
          <a:xfrm>
            <a:off x="911424" y="1362254"/>
            <a:ext cx="10369152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Feasibility of 30-µm Balls at 50-µm Pitch:           common Activity with Industry &amp; </a:t>
            </a: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Semiconductor Lab of MPG</a:t>
            </a:r>
            <a:endParaRPr lang="en-US" sz="1600" kern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Inhaltsplatzhalter 13"/>
          <p:cNvSpPr txBox="1">
            <a:spLocks/>
          </p:cNvSpPr>
          <p:nvPr/>
        </p:nvSpPr>
        <p:spPr>
          <a:xfrm>
            <a:off x="2970067" y="4869160"/>
            <a:ext cx="6150269" cy="1077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The Process can also be applied for a higher Pixel Granularity.</a:t>
            </a:r>
          </a:p>
          <a:p>
            <a:r>
              <a:rPr lang="en-US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50-µm Pitch is currently State-of-the-Art in our Community.</a:t>
            </a:r>
          </a:p>
          <a:p>
            <a:r>
              <a:rPr lang="en-US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Quality is comparable to conventional Wafer-Level Processes.</a:t>
            </a:r>
          </a:p>
        </p:txBody>
      </p:sp>
      <p:cxnSp>
        <p:nvCxnSpPr>
          <p:cNvPr id="18" name="Gerade Verbindung 17"/>
          <p:cNvCxnSpPr/>
          <p:nvPr/>
        </p:nvCxnSpPr>
        <p:spPr>
          <a:xfrm>
            <a:off x="911424" y="1772816"/>
            <a:ext cx="1036915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911424" y="6565566"/>
            <a:ext cx="9289032" cy="165431"/>
          </a:xfrm>
        </p:spPr>
        <p:txBody>
          <a:bodyPr/>
          <a:lstStyle/>
          <a:p>
            <a:r>
              <a:rPr lang="en-GB" dirty="0"/>
              <a:t>Advanced Interconnects | </a:t>
            </a:r>
            <a:r>
              <a:rPr lang="en-GB" dirty="0" err="1"/>
              <a:t>Karsten</a:t>
            </a:r>
            <a:r>
              <a:rPr lang="en-GB" dirty="0"/>
              <a:t> Hansen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48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Aspects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Higher Pixel Granularity → more Functionality → higher Integration </a:t>
            </a:r>
            <a:r>
              <a:rPr lang="en-US" dirty="0"/>
              <a:t>Density &amp; </a:t>
            </a:r>
            <a:r>
              <a:rPr lang="en-US" dirty="0" smtClean="0"/>
              <a:t>Bandwidth</a:t>
            </a:r>
            <a:endParaRPr lang="en-US" dirty="0"/>
          </a:p>
        </p:txBody>
      </p:sp>
      <p:sp>
        <p:nvSpPr>
          <p:cNvPr id="121" name="Textplatzhalter 7"/>
          <p:cNvSpPr txBox="1">
            <a:spLocks/>
          </p:cNvSpPr>
          <p:nvPr/>
        </p:nvSpPr>
        <p:spPr>
          <a:xfrm>
            <a:off x="682564" y="1196752"/>
            <a:ext cx="4145369" cy="397685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Density: </a:t>
            </a:r>
            <a:r>
              <a:rPr lang="en-US" b="1" dirty="0" smtClean="0"/>
              <a:t>Si Interposer</a:t>
            </a:r>
            <a:endParaRPr lang="en-US" dirty="0" smtClean="0"/>
          </a:p>
        </p:txBody>
      </p:sp>
      <p:sp>
        <p:nvSpPr>
          <p:cNvPr id="125" name="Textplatzhalter 7"/>
          <p:cNvSpPr txBox="1">
            <a:spLocks/>
          </p:cNvSpPr>
          <p:nvPr/>
        </p:nvSpPr>
        <p:spPr>
          <a:xfrm>
            <a:off x="7362098" y="1196752"/>
            <a:ext cx="4133986" cy="502501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Bandwidth: </a:t>
            </a:r>
            <a:r>
              <a:rPr lang="en-US" b="1" dirty="0" smtClean="0"/>
              <a:t>Si-Photonics IC</a:t>
            </a:r>
            <a:endParaRPr lang="en-US" dirty="0" smtClean="0"/>
          </a:p>
        </p:txBody>
      </p:sp>
      <p:sp>
        <p:nvSpPr>
          <p:cNvPr id="512" name="Textplatzhalter 7"/>
          <p:cNvSpPr txBox="1">
            <a:spLocks/>
          </p:cNvSpPr>
          <p:nvPr/>
        </p:nvSpPr>
        <p:spPr>
          <a:xfrm>
            <a:off x="278161" y="3678181"/>
            <a:ext cx="2047100" cy="574735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Through Silicon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Vias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50" name="Gerade Verbindung mit Pfeil 549"/>
          <p:cNvCxnSpPr/>
          <p:nvPr/>
        </p:nvCxnSpPr>
        <p:spPr>
          <a:xfrm>
            <a:off x="9846023" y="2134112"/>
            <a:ext cx="346" cy="15938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Gerade Verbindung mit Pfeil 318"/>
          <p:cNvCxnSpPr/>
          <p:nvPr/>
        </p:nvCxnSpPr>
        <p:spPr>
          <a:xfrm>
            <a:off x="7964060" y="2078433"/>
            <a:ext cx="0" cy="205265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Textplatzhalter 7"/>
          <p:cNvSpPr txBox="1">
            <a:spLocks/>
          </p:cNvSpPr>
          <p:nvPr/>
        </p:nvSpPr>
        <p:spPr>
          <a:xfrm>
            <a:off x="7564171" y="1554468"/>
            <a:ext cx="762771" cy="36137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Laser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2" name="Textplatzhalter 7"/>
          <p:cNvSpPr txBox="1">
            <a:spLocks/>
          </p:cNvSpPr>
          <p:nvPr/>
        </p:nvSpPr>
        <p:spPr>
          <a:xfrm>
            <a:off x="7392144" y="3675235"/>
            <a:ext cx="1225578" cy="36137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Waveguide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3" name="Textplatzhalter 7"/>
          <p:cNvSpPr txBox="1">
            <a:spLocks/>
          </p:cNvSpPr>
          <p:nvPr/>
        </p:nvSpPr>
        <p:spPr>
          <a:xfrm>
            <a:off x="9271170" y="1555462"/>
            <a:ext cx="1015339" cy="36137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ASIC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4" name="Textplatzhalter 7"/>
          <p:cNvSpPr txBox="1">
            <a:spLocks/>
          </p:cNvSpPr>
          <p:nvPr/>
        </p:nvSpPr>
        <p:spPr>
          <a:xfrm>
            <a:off x="11084897" y="1552299"/>
            <a:ext cx="718256" cy="36137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Fiber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5" name="Textplatzhalter 7"/>
          <p:cNvSpPr txBox="1">
            <a:spLocks/>
          </p:cNvSpPr>
          <p:nvPr/>
        </p:nvSpPr>
        <p:spPr>
          <a:xfrm>
            <a:off x="8615161" y="3678081"/>
            <a:ext cx="1259989" cy="36137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Modulator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6" name="Textplatzhalter 7"/>
          <p:cNvSpPr txBox="1">
            <a:spLocks/>
          </p:cNvSpPr>
          <p:nvPr/>
        </p:nvSpPr>
        <p:spPr>
          <a:xfrm>
            <a:off x="9876185" y="3675235"/>
            <a:ext cx="1007077" cy="36137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Detector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2" name="Ellipse 591"/>
          <p:cNvSpPr/>
          <p:nvPr/>
        </p:nvSpPr>
        <p:spPr>
          <a:xfrm>
            <a:off x="3432042" y="1987770"/>
            <a:ext cx="71962" cy="7552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593" name="Ellipse 592"/>
          <p:cNvSpPr/>
          <p:nvPr/>
        </p:nvSpPr>
        <p:spPr>
          <a:xfrm>
            <a:off x="4579981" y="1990312"/>
            <a:ext cx="71962" cy="7552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594" name="Rechteck 593"/>
          <p:cNvSpPr/>
          <p:nvPr/>
        </p:nvSpPr>
        <p:spPr>
          <a:xfrm>
            <a:off x="3418680" y="1894627"/>
            <a:ext cx="1245245" cy="93141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cxnSp>
        <p:nvCxnSpPr>
          <p:cNvPr id="567" name="Gerade Verbindung mit Pfeil 566"/>
          <p:cNvCxnSpPr/>
          <p:nvPr/>
        </p:nvCxnSpPr>
        <p:spPr>
          <a:xfrm>
            <a:off x="4057903" y="2051973"/>
            <a:ext cx="0" cy="223572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5" name="Textplatzhalter 7"/>
          <p:cNvSpPr txBox="1">
            <a:spLocks/>
          </p:cNvSpPr>
          <p:nvPr/>
        </p:nvSpPr>
        <p:spPr>
          <a:xfrm>
            <a:off x="278161" y="1636727"/>
            <a:ext cx="2191115" cy="553884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Redistribution Layers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7" name="Textplatzhalter 7"/>
          <p:cNvSpPr txBox="1">
            <a:spLocks/>
          </p:cNvSpPr>
          <p:nvPr/>
        </p:nvSpPr>
        <p:spPr>
          <a:xfrm>
            <a:off x="3418389" y="1554468"/>
            <a:ext cx="1227130" cy="36137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ASIC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8" name="Textplatzhalter 7"/>
          <p:cNvSpPr txBox="1">
            <a:spLocks/>
          </p:cNvSpPr>
          <p:nvPr/>
        </p:nvSpPr>
        <p:spPr>
          <a:xfrm>
            <a:off x="3503712" y="3678181"/>
            <a:ext cx="2109671" cy="36137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active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CMOS Layer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601" name="Gerade Verbindung mit Pfeil 600"/>
          <p:cNvCxnSpPr/>
          <p:nvPr/>
        </p:nvCxnSpPr>
        <p:spPr>
          <a:xfrm>
            <a:off x="479376" y="2543401"/>
            <a:ext cx="200049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6" name="Gerade Verbindung mit Pfeil 605"/>
          <p:cNvCxnSpPr/>
          <p:nvPr/>
        </p:nvCxnSpPr>
        <p:spPr>
          <a:xfrm>
            <a:off x="11048120" y="2078433"/>
            <a:ext cx="0" cy="21506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2" name="Textplatzhalter 7"/>
          <p:cNvSpPr txBox="1">
            <a:spLocks/>
          </p:cNvSpPr>
          <p:nvPr/>
        </p:nvSpPr>
        <p:spPr>
          <a:xfrm>
            <a:off x="5605699" y="2508264"/>
            <a:ext cx="1607080" cy="317177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Photonic Layer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0" name="Textplatzhalter 7"/>
          <p:cNvSpPr txBox="1">
            <a:spLocks/>
          </p:cNvSpPr>
          <p:nvPr/>
        </p:nvSpPr>
        <p:spPr>
          <a:xfrm>
            <a:off x="10803936" y="3678081"/>
            <a:ext cx="1042846" cy="36137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Coupler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680192" y="2365300"/>
            <a:ext cx="4147740" cy="1015871"/>
            <a:chOff x="1302561" y="2371923"/>
            <a:chExt cx="4147740" cy="1015871"/>
          </a:xfrm>
        </p:grpSpPr>
        <p:sp>
          <p:nvSpPr>
            <p:cNvPr id="531" name="Rechteck 530"/>
            <p:cNvSpPr/>
            <p:nvPr/>
          </p:nvSpPr>
          <p:spPr>
            <a:xfrm>
              <a:off x="1304933" y="2377915"/>
              <a:ext cx="4145368" cy="344217"/>
            </a:xfrm>
            <a:prstGeom prst="rect">
              <a:avLst/>
            </a:prstGeom>
            <a:solidFill>
              <a:srgbClr val="FFC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533" name="Rechteck 532"/>
            <p:cNvSpPr/>
            <p:nvPr/>
          </p:nvSpPr>
          <p:spPr>
            <a:xfrm>
              <a:off x="1302561" y="2725433"/>
              <a:ext cx="4145368" cy="661237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cxnSp>
          <p:nvCxnSpPr>
            <p:cNvPr id="534" name="Gerade Verbindung 533"/>
            <p:cNvCxnSpPr/>
            <p:nvPr/>
          </p:nvCxnSpPr>
          <p:spPr>
            <a:xfrm flipV="1">
              <a:off x="1464708" y="2716980"/>
              <a:ext cx="395966" cy="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Gerade Verbindung 534"/>
            <p:cNvCxnSpPr/>
            <p:nvPr/>
          </p:nvCxnSpPr>
          <p:spPr>
            <a:xfrm>
              <a:off x="2896076" y="2497575"/>
              <a:ext cx="481541" cy="9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Gerade Verbindung 535"/>
            <p:cNvCxnSpPr/>
            <p:nvPr/>
          </p:nvCxnSpPr>
          <p:spPr>
            <a:xfrm>
              <a:off x="1784922" y="2595940"/>
              <a:ext cx="130672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Gerade Verbindung 542"/>
            <p:cNvCxnSpPr/>
            <p:nvPr/>
          </p:nvCxnSpPr>
          <p:spPr>
            <a:xfrm>
              <a:off x="3597387" y="2504063"/>
              <a:ext cx="42736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4" name="Gerade Verbindung 543"/>
            <p:cNvCxnSpPr/>
            <p:nvPr/>
          </p:nvCxnSpPr>
          <p:spPr>
            <a:xfrm flipH="1">
              <a:off x="3951488" y="2598665"/>
              <a:ext cx="60624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Gerade Verbindung 545"/>
            <p:cNvCxnSpPr/>
            <p:nvPr/>
          </p:nvCxnSpPr>
          <p:spPr>
            <a:xfrm>
              <a:off x="2042127" y="2716984"/>
              <a:ext cx="3883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7" name="Gerade Verbindung 546"/>
            <p:cNvCxnSpPr/>
            <p:nvPr/>
          </p:nvCxnSpPr>
          <p:spPr>
            <a:xfrm flipH="1">
              <a:off x="4790415" y="2716981"/>
              <a:ext cx="584491" cy="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Gerade Verbindung 550"/>
            <p:cNvCxnSpPr/>
            <p:nvPr/>
          </p:nvCxnSpPr>
          <p:spPr>
            <a:xfrm>
              <a:off x="3301376" y="2371923"/>
              <a:ext cx="107609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Gerade Verbindung 555"/>
            <p:cNvCxnSpPr/>
            <p:nvPr/>
          </p:nvCxnSpPr>
          <p:spPr>
            <a:xfrm>
              <a:off x="1343652" y="2371923"/>
              <a:ext cx="19417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Gerade Verbindung 556"/>
            <p:cNvCxnSpPr/>
            <p:nvPr/>
          </p:nvCxnSpPr>
          <p:spPr>
            <a:xfrm>
              <a:off x="1759051" y="2371923"/>
              <a:ext cx="1056281" cy="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Gerade Verbindung 561"/>
            <p:cNvCxnSpPr/>
            <p:nvPr/>
          </p:nvCxnSpPr>
          <p:spPr>
            <a:xfrm>
              <a:off x="3170288" y="2716984"/>
              <a:ext cx="3883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Gerade Verbindung 562"/>
            <p:cNvCxnSpPr/>
            <p:nvPr/>
          </p:nvCxnSpPr>
          <p:spPr>
            <a:xfrm>
              <a:off x="3739928" y="2716984"/>
              <a:ext cx="3883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Gerade Verbindung 563"/>
            <p:cNvCxnSpPr/>
            <p:nvPr/>
          </p:nvCxnSpPr>
          <p:spPr>
            <a:xfrm flipH="1">
              <a:off x="4827932" y="2595940"/>
              <a:ext cx="584491" cy="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Gerade Verbindung 564"/>
            <p:cNvCxnSpPr/>
            <p:nvPr/>
          </p:nvCxnSpPr>
          <p:spPr>
            <a:xfrm flipH="1">
              <a:off x="4557736" y="2371923"/>
              <a:ext cx="383518" cy="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Gerade Verbindung 572"/>
            <p:cNvCxnSpPr/>
            <p:nvPr/>
          </p:nvCxnSpPr>
          <p:spPr>
            <a:xfrm flipH="1">
              <a:off x="5235545" y="2371923"/>
              <a:ext cx="74572" cy="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4" name="Rechteck 573"/>
            <p:cNvSpPr/>
            <p:nvPr/>
          </p:nvSpPr>
          <p:spPr>
            <a:xfrm>
              <a:off x="1388292" y="2725434"/>
              <a:ext cx="3936509" cy="68814"/>
            </a:xfrm>
            <a:prstGeom prst="rect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575" name="Rechteck 574"/>
            <p:cNvSpPr/>
            <p:nvPr/>
          </p:nvSpPr>
          <p:spPr>
            <a:xfrm>
              <a:off x="1484911" y="2722132"/>
              <a:ext cx="92775" cy="6645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576" name="Rechteck 575"/>
            <p:cNvSpPr/>
            <p:nvPr/>
          </p:nvSpPr>
          <p:spPr>
            <a:xfrm>
              <a:off x="2136436" y="2722132"/>
              <a:ext cx="92775" cy="6645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581" name="Rechteck 580"/>
            <p:cNvSpPr/>
            <p:nvPr/>
          </p:nvSpPr>
          <p:spPr>
            <a:xfrm>
              <a:off x="3331230" y="2722132"/>
              <a:ext cx="92775" cy="6645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582" name="Rechteck 581"/>
            <p:cNvSpPr/>
            <p:nvPr/>
          </p:nvSpPr>
          <p:spPr>
            <a:xfrm>
              <a:off x="3948274" y="2722132"/>
              <a:ext cx="92775" cy="6645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584" name="Rechteck 583"/>
            <p:cNvSpPr/>
            <p:nvPr/>
          </p:nvSpPr>
          <p:spPr>
            <a:xfrm>
              <a:off x="5142228" y="2722132"/>
              <a:ext cx="92775" cy="6645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3305102" y="2371940"/>
              <a:ext cx="70142" cy="12657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0" name="Rechteck 149"/>
            <p:cNvSpPr/>
            <p:nvPr/>
          </p:nvSpPr>
          <p:spPr>
            <a:xfrm>
              <a:off x="3020728" y="2497575"/>
              <a:ext cx="70142" cy="983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1" name="Rechteck 150"/>
            <p:cNvSpPr/>
            <p:nvPr/>
          </p:nvSpPr>
          <p:spPr>
            <a:xfrm>
              <a:off x="1790532" y="2596705"/>
              <a:ext cx="70142" cy="1202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3" name="Rechteck 152"/>
            <p:cNvSpPr/>
            <p:nvPr/>
          </p:nvSpPr>
          <p:spPr>
            <a:xfrm>
              <a:off x="3952839" y="2504063"/>
              <a:ext cx="70142" cy="983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cxnSp>
          <p:nvCxnSpPr>
            <p:cNvPr id="549" name="Gerade Verbindung 548"/>
            <p:cNvCxnSpPr/>
            <p:nvPr/>
          </p:nvCxnSpPr>
          <p:spPr>
            <a:xfrm>
              <a:off x="2061112" y="3386778"/>
              <a:ext cx="3883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Gerade Verbindung 551"/>
            <p:cNvCxnSpPr/>
            <p:nvPr/>
          </p:nvCxnSpPr>
          <p:spPr>
            <a:xfrm>
              <a:off x="1453968" y="3386778"/>
              <a:ext cx="3883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Gerade Verbindung 571"/>
            <p:cNvCxnSpPr/>
            <p:nvPr/>
          </p:nvCxnSpPr>
          <p:spPr>
            <a:xfrm flipH="1" flipV="1">
              <a:off x="5101646" y="3386778"/>
              <a:ext cx="294473" cy="1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Gerade Verbindung 599"/>
            <p:cNvCxnSpPr/>
            <p:nvPr/>
          </p:nvCxnSpPr>
          <p:spPr>
            <a:xfrm flipH="1" flipV="1">
              <a:off x="3200843" y="3386778"/>
              <a:ext cx="294473" cy="1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Gerade Verbindung 559"/>
            <p:cNvCxnSpPr/>
            <p:nvPr/>
          </p:nvCxnSpPr>
          <p:spPr>
            <a:xfrm>
              <a:off x="3844834" y="3386778"/>
              <a:ext cx="103418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/>
          <p:cNvGrpSpPr/>
          <p:nvPr/>
        </p:nvGrpSpPr>
        <p:grpSpPr>
          <a:xfrm>
            <a:off x="7362098" y="2365300"/>
            <a:ext cx="4133986" cy="1047549"/>
            <a:chOff x="6731828" y="2365300"/>
            <a:chExt cx="4133986" cy="1047549"/>
          </a:xfrm>
        </p:grpSpPr>
        <p:sp>
          <p:nvSpPr>
            <p:cNvPr id="273" name="Rechteck 272"/>
            <p:cNvSpPr/>
            <p:nvPr/>
          </p:nvSpPr>
          <p:spPr>
            <a:xfrm>
              <a:off x="6731828" y="2370122"/>
              <a:ext cx="4133986" cy="598019"/>
            </a:xfrm>
            <a:prstGeom prst="rect">
              <a:avLst/>
            </a:prstGeom>
            <a:solidFill>
              <a:srgbClr val="FFC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517" name="Rechteck 516"/>
            <p:cNvSpPr/>
            <p:nvPr/>
          </p:nvSpPr>
          <p:spPr>
            <a:xfrm>
              <a:off x="6731831" y="2968141"/>
              <a:ext cx="4133983" cy="444708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cxnSp>
          <p:nvCxnSpPr>
            <p:cNvPr id="548" name="Gerade Verbindung 547"/>
            <p:cNvCxnSpPr/>
            <p:nvPr/>
          </p:nvCxnSpPr>
          <p:spPr>
            <a:xfrm flipH="1">
              <a:off x="8480772" y="2482201"/>
              <a:ext cx="9778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5" name="Rechteck 264"/>
            <p:cNvSpPr/>
            <p:nvPr/>
          </p:nvSpPr>
          <p:spPr>
            <a:xfrm>
              <a:off x="7078445" y="2656679"/>
              <a:ext cx="459304" cy="147133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67" name="Rechteck 266"/>
            <p:cNvSpPr/>
            <p:nvPr/>
          </p:nvSpPr>
          <p:spPr>
            <a:xfrm>
              <a:off x="7120144" y="2593947"/>
              <a:ext cx="65154" cy="13010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68" name="Rechteck 267"/>
            <p:cNvSpPr/>
            <p:nvPr/>
          </p:nvSpPr>
          <p:spPr>
            <a:xfrm>
              <a:off x="7220201" y="2593947"/>
              <a:ext cx="65154" cy="13010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69" name="Rechteck 268"/>
            <p:cNvSpPr/>
            <p:nvPr/>
          </p:nvSpPr>
          <p:spPr>
            <a:xfrm>
              <a:off x="7320257" y="2593947"/>
              <a:ext cx="65154" cy="13010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70" name="Rechteck 269"/>
            <p:cNvSpPr/>
            <p:nvPr/>
          </p:nvSpPr>
          <p:spPr>
            <a:xfrm>
              <a:off x="7420314" y="2593947"/>
              <a:ext cx="65154" cy="13010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72" name="Rechteck 271"/>
            <p:cNvSpPr/>
            <p:nvPr/>
          </p:nvSpPr>
          <p:spPr>
            <a:xfrm>
              <a:off x="8013966" y="2593947"/>
              <a:ext cx="84713" cy="13010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74" name="Rechteck 273"/>
            <p:cNvSpPr/>
            <p:nvPr/>
          </p:nvSpPr>
          <p:spPr>
            <a:xfrm>
              <a:off x="8725105" y="2593947"/>
              <a:ext cx="95946" cy="13010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75" name="Rechteck 274"/>
            <p:cNvSpPr/>
            <p:nvPr/>
          </p:nvSpPr>
          <p:spPr>
            <a:xfrm>
              <a:off x="9378197" y="2486855"/>
              <a:ext cx="155220" cy="101487"/>
            </a:xfrm>
            <a:prstGeom prst="rect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84" name="Rechteck 283"/>
            <p:cNvSpPr/>
            <p:nvPr/>
          </p:nvSpPr>
          <p:spPr>
            <a:xfrm>
              <a:off x="7932269" y="2664143"/>
              <a:ext cx="255660" cy="13010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85" name="Rechteck 284"/>
            <p:cNvSpPr/>
            <p:nvPr/>
          </p:nvSpPr>
          <p:spPr>
            <a:xfrm>
              <a:off x="8487308" y="2593947"/>
              <a:ext cx="84713" cy="13010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86" name="Rechteck 285"/>
            <p:cNvSpPr/>
            <p:nvPr/>
          </p:nvSpPr>
          <p:spPr>
            <a:xfrm>
              <a:off x="8487308" y="2656681"/>
              <a:ext cx="567340" cy="141421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87" name="Rechteck 286"/>
            <p:cNvSpPr/>
            <p:nvPr/>
          </p:nvSpPr>
          <p:spPr>
            <a:xfrm>
              <a:off x="8969803" y="2593947"/>
              <a:ext cx="84713" cy="13010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88" name="Rechteck 287"/>
            <p:cNvSpPr/>
            <p:nvPr/>
          </p:nvSpPr>
          <p:spPr>
            <a:xfrm>
              <a:off x="9411540" y="2587724"/>
              <a:ext cx="95946" cy="13010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89" name="Rechteck 288"/>
            <p:cNvSpPr/>
            <p:nvPr/>
          </p:nvSpPr>
          <p:spPr>
            <a:xfrm>
              <a:off x="9173743" y="2587724"/>
              <a:ext cx="84713" cy="13010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90" name="Rechteck 289"/>
            <p:cNvSpPr/>
            <p:nvPr/>
          </p:nvSpPr>
          <p:spPr>
            <a:xfrm>
              <a:off x="9173743" y="2650458"/>
              <a:ext cx="567340" cy="147645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91" name="Rechteck 290"/>
            <p:cNvSpPr/>
            <p:nvPr/>
          </p:nvSpPr>
          <p:spPr>
            <a:xfrm>
              <a:off x="9656239" y="2587724"/>
              <a:ext cx="84713" cy="13010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cxnSp>
          <p:nvCxnSpPr>
            <p:cNvPr id="300" name="Gerade Verbindung 299"/>
            <p:cNvCxnSpPr/>
            <p:nvPr/>
          </p:nvCxnSpPr>
          <p:spPr>
            <a:xfrm flipH="1">
              <a:off x="8962268" y="2482201"/>
              <a:ext cx="9778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Gerade Verbindung 300"/>
            <p:cNvCxnSpPr/>
            <p:nvPr/>
          </p:nvCxnSpPr>
          <p:spPr>
            <a:xfrm flipH="1">
              <a:off x="9643299" y="2474088"/>
              <a:ext cx="9778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Gerade Verbindung 301"/>
            <p:cNvCxnSpPr/>
            <p:nvPr/>
          </p:nvCxnSpPr>
          <p:spPr>
            <a:xfrm flipH="1">
              <a:off x="9410620" y="2482201"/>
              <a:ext cx="9778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Gerade Verbindung 302"/>
            <p:cNvCxnSpPr/>
            <p:nvPr/>
          </p:nvCxnSpPr>
          <p:spPr>
            <a:xfrm flipH="1">
              <a:off x="9167207" y="2479691"/>
              <a:ext cx="9778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Gerade Verbindung 309"/>
            <p:cNvCxnSpPr/>
            <p:nvPr/>
          </p:nvCxnSpPr>
          <p:spPr>
            <a:xfrm flipH="1">
              <a:off x="8480772" y="2365300"/>
              <a:ext cx="9778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Gerade Verbindung 310"/>
            <p:cNvCxnSpPr/>
            <p:nvPr/>
          </p:nvCxnSpPr>
          <p:spPr>
            <a:xfrm flipH="1">
              <a:off x="8962268" y="2365300"/>
              <a:ext cx="9778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Gerade Verbindung 311"/>
            <p:cNvCxnSpPr/>
            <p:nvPr/>
          </p:nvCxnSpPr>
          <p:spPr>
            <a:xfrm flipH="1">
              <a:off x="9643299" y="2365300"/>
              <a:ext cx="9778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Gerade Verbindung 312"/>
            <p:cNvCxnSpPr/>
            <p:nvPr/>
          </p:nvCxnSpPr>
          <p:spPr>
            <a:xfrm flipH="1">
              <a:off x="9166861" y="2365300"/>
              <a:ext cx="9778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Gerade Verbindung 314"/>
            <p:cNvCxnSpPr/>
            <p:nvPr/>
          </p:nvCxnSpPr>
          <p:spPr>
            <a:xfrm flipH="1">
              <a:off x="9405142" y="2365300"/>
              <a:ext cx="9778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Gerade Verbindung 316"/>
            <p:cNvCxnSpPr/>
            <p:nvPr/>
          </p:nvCxnSpPr>
          <p:spPr>
            <a:xfrm flipH="1">
              <a:off x="6956090" y="2365300"/>
              <a:ext cx="21294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Gerade Verbindung 317"/>
            <p:cNvCxnSpPr/>
            <p:nvPr/>
          </p:nvCxnSpPr>
          <p:spPr>
            <a:xfrm flipH="1">
              <a:off x="7482914" y="2365300"/>
              <a:ext cx="18966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Gerade Verbindung 321"/>
            <p:cNvCxnSpPr/>
            <p:nvPr/>
          </p:nvCxnSpPr>
          <p:spPr>
            <a:xfrm flipH="1">
              <a:off x="7602437" y="2474088"/>
              <a:ext cx="172089" cy="6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Gerade Verbindung 324"/>
            <p:cNvCxnSpPr/>
            <p:nvPr/>
          </p:nvCxnSpPr>
          <p:spPr>
            <a:xfrm flipH="1">
              <a:off x="6854143" y="2474088"/>
              <a:ext cx="172089" cy="6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5" name="Rechteck 444"/>
            <p:cNvSpPr/>
            <p:nvPr/>
          </p:nvSpPr>
          <p:spPr>
            <a:xfrm>
              <a:off x="10210940" y="2650455"/>
              <a:ext cx="459304" cy="147133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514" name="Rechteck 513"/>
            <p:cNvSpPr/>
            <p:nvPr/>
          </p:nvSpPr>
          <p:spPr>
            <a:xfrm>
              <a:off x="10252640" y="2587724"/>
              <a:ext cx="65154" cy="13010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518" name="Rechteck 517"/>
            <p:cNvSpPr/>
            <p:nvPr/>
          </p:nvSpPr>
          <p:spPr>
            <a:xfrm>
              <a:off x="10352696" y="2587724"/>
              <a:ext cx="65154" cy="13010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519" name="Rechteck 518"/>
            <p:cNvSpPr/>
            <p:nvPr/>
          </p:nvSpPr>
          <p:spPr>
            <a:xfrm>
              <a:off x="10452753" y="2587724"/>
              <a:ext cx="65154" cy="13010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520" name="Rechteck 519"/>
            <p:cNvSpPr/>
            <p:nvPr/>
          </p:nvSpPr>
          <p:spPr>
            <a:xfrm>
              <a:off x="10552810" y="2587724"/>
              <a:ext cx="65154" cy="130104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4" name="Rechteck 153"/>
            <p:cNvSpPr/>
            <p:nvPr/>
          </p:nvSpPr>
          <p:spPr>
            <a:xfrm>
              <a:off x="6956090" y="2375420"/>
              <a:ext cx="70142" cy="983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6" name="Rechteck 155"/>
            <p:cNvSpPr/>
            <p:nvPr/>
          </p:nvSpPr>
          <p:spPr>
            <a:xfrm>
              <a:off x="7602437" y="2373267"/>
              <a:ext cx="70142" cy="983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8" name="Rechteck 157"/>
            <p:cNvSpPr/>
            <p:nvPr/>
          </p:nvSpPr>
          <p:spPr>
            <a:xfrm>
              <a:off x="8494593" y="2377915"/>
              <a:ext cx="70142" cy="983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59" name="Rechteck 158"/>
            <p:cNvSpPr/>
            <p:nvPr/>
          </p:nvSpPr>
          <p:spPr>
            <a:xfrm>
              <a:off x="8977088" y="2373267"/>
              <a:ext cx="70142" cy="983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62" name="Rechteck 161"/>
            <p:cNvSpPr/>
            <p:nvPr/>
          </p:nvSpPr>
          <p:spPr>
            <a:xfrm>
              <a:off x="9181028" y="2373267"/>
              <a:ext cx="70142" cy="983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63" name="Rechteck 162"/>
            <p:cNvSpPr/>
            <p:nvPr/>
          </p:nvSpPr>
          <p:spPr>
            <a:xfrm>
              <a:off x="9418963" y="2375720"/>
              <a:ext cx="70142" cy="983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64" name="Rechteck 163"/>
            <p:cNvSpPr/>
            <p:nvPr/>
          </p:nvSpPr>
          <p:spPr>
            <a:xfrm>
              <a:off x="9657120" y="2373267"/>
              <a:ext cx="70142" cy="983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95" name="Rechteck 194"/>
            <p:cNvSpPr/>
            <p:nvPr/>
          </p:nvSpPr>
          <p:spPr>
            <a:xfrm>
              <a:off x="8493038" y="2492951"/>
              <a:ext cx="70142" cy="983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96" name="Rechteck 195"/>
            <p:cNvSpPr/>
            <p:nvPr/>
          </p:nvSpPr>
          <p:spPr>
            <a:xfrm>
              <a:off x="8975533" y="2488303"/>
              <a:ext cx="70142" cy="983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97" name="Rechteck 196"/>
            <p:cNvSpPr/>
            <p:nvPr/>
          </p:nvSpPr>
          <p:spPr>
            <a:xfrm>
              <a:off x="9179473" y="2488303"/>
              <a:ext cx="70142" cy="983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98" name="Rechteck 197"/>
            <p:cNvSpPr/>
            <p:nvPr/>
          </p:nvSpPr>
          <p:spPr>
            <a:xfrm>
              <a:off x="9655565" y="2488303"/>
              <a:ext cx="70142" cy="9836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</p:grpSp>
      <p:cxnSp>
        <p:nvCxnSpPr>
          <p:cNvPr id="19" name="Gerade Verbindung 18"/>
          <p:cNvCxnSpPr/>
          <p:nvPr/>
        </p:nvCxnSpPr>
        <p:spPr>
          <a:xfrm flipV="1">
            <a:off x="479376" y="2013492"/>
            <a:ext cx="0" cy="52410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Gerade Verbindung mit Pfeil 171"/>
          <p:cNvCxnSpPr/>
          <p:nvPr/>
        </p:nvCxnSpPr>
        <p:spPr>
          <a:xfrm>
            <a:off x="479376" y="3072918"/>
            <a:ext cx="383166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Gerade Verbindung 172"/>
          <p:cNvCxnSpPr/>
          <p:nvPr/>
        </p:nvCxnSpPr>
        <p:spPr>
          <a:xfrm flipV="1">
            <a:off x="479376" y="3072918"/>
            <a:ext cx="0" cy="52410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Gerade Verbindung mit Pfeil 160"/>
          <p:cNvCxnSpPr>
            <a:stCxn id="160" idx="0"/>
          </p:cNvCxnSpPr>
          <p:nvPr/>
        </p:nvCxnSpPr>
        <p:spPr>
          <a:xfrm flipH="1" flipV="1">
            <a:off x="11070862" y="2803812"/>
            <a:ext cx="254497" cy="874269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Gerade Verbindung mit Pfeil 606"/>
          <p:cNvCxnSpPr>
            <a:stCxn id="525" idx="0"/>
          </p:cNvCxnSpPr>
          <p:nvPr/>
        </p:nvCxnSpPr>
        <p:spPr>
          <a:xfrm flipV="1">
            <a:off x="9245156" y="2803812"/>
            <a:ext cx="156092" cy="874269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Gerade Verbindung mit Pfeil 607"/>
          <p:cNvCxnSpPr>
            <a:stCxn id="526" idx="0"/>
            <a:endCxn id="288" idx="0"/>
          </p:cNvCxnSpPr>
          <p:nvPr/>
        </p:nvCxnSpPr>
        <p:spPr>
          <a:xfrm flipH="1" flipV="1">
            <a:off x="10089783" y="2587724"/>
            <a:ext cx="289941" cy="108751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Gerade Verbindung mit Pfeil 608"/>
          <p:cNvCxnSpPr>
            <a:stCxn id="522" idx="0"/>
            <a:endCxn id="284" idx="2"/>
          </p:cNvCxnSpPr>
          <p:nvPr/>
        </p:nvCxnSpPr>
        <p:spPr>
          <a:xfrm flipV="1">
            <a:off x="8004933" y="2794247"/>
            <a:ext cx="685436" cy="880988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mit Pfeil 96"/>
          <p:cNvCxnSpPr>
            <a:stCxn id="598" idx="0"/>
          </p:cNvCxnSpPr>
          <p:nvPr/>
        </p:nvCxnSpPr>
        <p:spPr>
          <a:xfrm flipH="1" flipV="1">
            <a:off x="4061680" y="2797588"/>
            <a:ext cx="496868" cy="880593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0" name="Gerade Verbindung mit Pfeil 609"/>
          <p:cNvCxnSpPr/>
          <p:nvPr/>
        </p:nvCxnSpPr>
        <p:spPr>
          <a:xfrm>
            <a:off x="7184131" y="2697894"/>
            <a:ext cx="190365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Ellipse 206"/>
          <p:cNvSpPr/>
          <p:nvPr/>
        </p:nvSpPr>
        <p:spPr>
          <a:xfrm>
            <a:off x="9145819" y="1985323"/>
            <a:ext cx="71962" cy="7552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08" name="Ellipse 207"/>
          <p:cNvSpPr/>
          <p:nvPr/>
        </p:nvSpPr>
        <p:spPr>
          <a:xfrm>
            <a:off x="10292221" y="1985323"/>
            <a:ext cx="71962" cy="7552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09" name="Rechteck 208"/>
          <p:cNvSpPr/>
          <p:nvPr/>
        </p:nvSpPr>
        <p:spPr>
          <a:xfrm>
            <a:off x="9117578" y="1892180"/>
            <a:ext cx="1296665" cy="93141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10" name="Ellipse 209"/>
          <p:cNvSpPr/>
          <p:nvPr/>
        </p:nvSpPr>
        <p:spPr>
          <a:xfrm>
            <a:off x="9617615" y="1985323"/>
            <a:ext cx="71962" cy="7552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11" name="Ellipse 210"/>
          <p:cNvSpPr/>
          <p:nvPr/>
        </p:nvSpPr>
        <p:spPr>
          <a:xfrm>
            <a:off x="10053301" y="1985323"/>
            <a:ext cx="71962" cy="7552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12" name="Ellipse 211"/>
          <p:cNvSpPr/>
          <p:nvPr/>
        </p:nvSpPr>
        <p:spPr>
          <a:xfrm>
            <a:off x="9818424" y="1985323"/>
            <a:ext cx="71962" cy="7552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16" name="Ellipse 215"/>
          <p:cNvSpPr/>
          <p:nvPr/>
        </p:nvSpPr>
        <p:spPr>
          <a:xfrm rot="10800000">
            <a:off x="3754351" y="3379208"/>
            <a:ext cx="71962" cy="7552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17" name="Ellipse 216"/>
          <p:cNvSpPr/>
          <p:nvPr/>
        </p:nvSpPr>
        <p:spPr>
          <a:xfrm rot="10800000">
            <a:off x="2606412" y="3376666"/>
            <a:ext cx="71962" cy="7552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18" name="Rechteck 217"/>
          <p:cNvSpPr/>
          <p:nvPr/>
        </p:nvSpPr>
        <p:spPr>
          <a:xfrm rot="10800000">
            <a:off x="2594430" y="3454735"/>
            <a:ext cx="1245245" cy="93141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20" name="Ellipse 219"/>
          <p:cNvSpPr/>
          <p:nvPr/>
        </p:nvSpPr>
        <p:spPr>
          <a:xfrm>
            <a:off x="7738390" y="1982781"/>
            <a:ext cx="71962" cy="7552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21" name="Ellipse 220"/>
          <p:cNvSpPr/>
          <p:nvPr/>
        </p:nvSpPr>
        <p:spPr>
          <a:xfrm>
            <a:off x="8086623" y="1982779"/>
            <a:ext cx="71962" cy="7552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222" name="Rechteck 221"/>
          <p:cNvSpPr/>
          <p:nvPr/>
        </p:nvSpPr>
        <p:spPr>
          <a:xfrm>
            <a:off x="7725028" y="1889638"/>
            <a:ext cx="446413" cy="93141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54" name="Freihandform 53"/>
          <p:cNvSpPr/>
          <p:nvPr/>
        </p:nvSpPr>
        <p:spPr>
          <a:xfrm>
            <a:off x="10948064" y="1896976"/>
            <a:ext cx="939730" cy="116516"/>
          </a:xfrm>
          <a:custGeom>
            <a:avLst/>
            <a:gdLst>
              <a:gd name="connsiteX0" fmla="*/ 939730 w 939730"/>
              <a:gd name="connsiteY0" fmla="*/ 0 h 116516"/>
              <a:gd name="connsiteX1" fmla="*/ 116517 w 939730"/>
              <a:gd name="connsiteY1" fmla="*/ 0 h 116516"/>
              <a:gd name="connsiteX2" fmla="*/ 0 w 939730"/>
              <a:gd name="connsiteY2" fmla="*/ 116516 h 116516"/>
              <a:gd name="connsiteX3" fmla="*/ 937197 w 939730"/>
              <a:gd name="connsiteY3" fmla="*/ 116516 h 116516"/>
              <a:gd name="connsiteX4" fmla="*/ 939730 w 939730"/>
              <a:gd name="connsiteY4" fmla="*/ 0 h 116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9730" h="116516">
                <a:moveTo>
                  <a:pt x="939730" y="0"/>
                </a:moveTo>
                <a:lnTo>
                  <a:pt x="116517" y="0"/>
                </a:lnTo>
                <a:lnTo>
                  <a:pt x="0" y="116516"/>
                </a:lnTo>
                <a:lnTo>
                  <a:pt x="937197" y="116516"/>
                </a:lnTo>
                <a:cubicBezTo>
                  <a:pt x="938041" y="77677"/>
                  <a:pt x="938886" y="38839"/>
                  <a:pt x="939730" y="0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132" name="Textplatzhalter 7"/>
          <p:cNvSpPr txBox="1">
            <a:spLocks/>
          </p:cNvSpPr>
          <p:nvPr/>
        </p:nvSpPr>
        <p:spPr>
          <a:xfrm>
            <a:off x="2768485" y="4493752"/>
            <a:ext cx="6855907" cy="18002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dirty="0" smtClean="0"/>
              <a:t>excellent </a:t>
            </a:r>
            <a:r>
              <a:rPr lang="en-US" dirty="0"/>
              <a:t>Platform for </a:t>
            </a:r>
            <a:r>
              <a:rPr lang="en-US" dirty="0" smtClean="0"/>
              <a:t>multi-Chip Integration </a:t>
            </a:r>
            <a:r>
              <a:rPr lang="en-US" dirty="0"/>
              <a:t>towards the 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 smtClean="0"/>
              <a:t>Dimension</a:t>
            </a:r>
          </a:p>
          <a:p>
            <a:pPr marL="285750" indent="-285750"/>
            <a:r>
              <a:rPr lang="en-US" dirty="0"/>
              <a:t>additional active </a:t>
            </a:r>
            <a:r>
              <a:rPr lang="en-US" dirty="0" smtClean="0"/>
              <a:t>Functions in Interposer &amp; Photonics IC </a:t>
            </a:r>
            <a:endParaRPr lang="en-US" dirty="0"/>
          </a:p>
          <a:p>
            <a:pPr marL="285750" indent="-285750"/>
            <a:r>
              <a:rPr lang="en-US" dirty="0" smtClean="0"/>
              <a:t>DESY’s Bump Bonding Process is applicable</a:t>
            </a:r>
          </a:p>
          <a:p>
            <a:pPr marL="285750" indent="-285750"/>
            <a:r>
              <a:rPr lang="en-US" dirty="0"/>
              <a:t>independent of specific IC Technologies</a:t>
            </a:r>
          </a:p>
          <a:p>
            <a:pPr marL="285750" indent="-285750"/>
            <a:r>
              <a:rPr lang="en-US" dirty="0" smtClean="0"/>
              <a:t>KIT’s &amp; CERN’s Si Photonics Activities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343" y="4498512"/>
            <a:ext cx="1301733" cy="130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" name="Textplatzhalter 7"/>
          <p:cNvSpPr txBox="1">
            <a:spLocks/>
          </p:cNvSpPr>
          <p:nvPr/>
        </p:nvSpPr>
        <p:spPr>
          <a:xfrm>
            <a:off x="368948" y="5772980"/>
            <a:ext cx="1445187" cy="287367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IZM/DESY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5" name="Textplatzhalter 7"/>
          <p:cNvSpPr txBox="1">
            <a:spLocks/>
          </p:cNvSpPr>
          <p:nvPr/>
        </p:nvSpPr>
        <p:spPr>
          <a:xfrm>
            <a:off x="10098135" y="5779366"/>
            <a:ext cx="1305741" cy="272736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Courtesy of KIT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5" t="25605" r="7390" b="28366"/>
          <a:stretch/>
        </p:blipFill>
        <p:spPr bwMode="auto">
          <a:xfrm rot="10800000">
            <a:off x="479376" y="4498511"/>
            <a:ext cx="1591020" cy="129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" name="Textplatzhalter 7"/>
          <p:cNvSpPr txBox="1">
            <a:spLocks/>
          </p:cNvSpPr>
          <p:nvPr/>
        </p:nvSpPr>
        <p:spPr>
          <a:xfrm>
            <a:off x="579401" y="4256223"/>
            <a:ext cx="1445185" cy="287367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TSV Example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7" name="Textplatzhalter 7"/>
          <p:cNvSpPr txBox="1">
            <a:spLocks/>
          </p:cNvSpPr>
          <p:nvPr/>
        </p:nvSpPr>
        <p:spPr>
          <a:xfrm>
            <a:off x="10186335" y="4256223"/>
            <a:ext cx="1305741" cy="272736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PIC Example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911424" y="6565566"/>
            <a:ext cx="9289032" cy="165431"/>
          </a:xfrm>
        </p:spPr>
        <p:txBody>
          <a:bodyPr/>
          <a:lstStyle/>
          <a:p>
            <a:r>
              <a:rPr lang="en-GB" dirty="0"/>
              <a:t>Advanced Interconnects | </a:t>
            </a:r>
            <a:r>
              <a:rPr lang="en-GB" dirty="0" err="1"/>
              <a:t>Karsten</a:t>
            </a:r>
            <a:r>
              <a:rPr lang="en-GB" dirty="0"/>
              <a:t> Hansen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60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t="1349" r="12580" b="14907"/>
          <a:stretch/>
        </p:blipFill>
        <p:spPr>
          <a:xfrm>
            <a:off x="4403812" y="1198709"/>
            <a:ext cx="7379906" cy="51329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Outlook</a:t>
            </a:r>
            <a:endParaRPr lang="en-US" dirty="0"/>
          </a:p>
        </p:txBody>
      </p:sp>
      <p:sp>
        <p:nvSpPr>
          <p:cNvPr id="125" name="Textplatzhalter 7"/>
          <p:cNvSpPr txBox="1">
            <a:spLocks/>
          </p:cNvSpPr>
          <p:nvPr/>
        </p:nvSpPr>
        <p:spPr>
          <a:xfrm>
            <a:off x="335360" y="1268761"/>
            <a:ext cx="4181209" cy="327742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We successfully applied the DESY Process for a Series Production with 100-µm Pitch</a:t>
            </a:r>
          </a:p>
          <a:p>
            <a:endParaRPr lang="en-US" sz="800" dirty="0" smtClean="0"/>
          </a:p>
          <a:p>
            <a:r>
              <a:rPr lang="en-US" sz="2000" dirty="0" smtClean="0"/>
              <a:t>We demonstrated the Feasibility of 50-µm Pitch and Cu UBM</a:t>
            </a:r>
          </a:p>
          <a:p>
            <a:endParaRPr lang="en-US" sz="800" dirty="0" smtClean="0"/>
          </a:p>
          <a:p>
            <a:r>
              <a:rPr lang="en-US" sz="2000" dirty="0" smtClean="0"/>
              <a:t>Our process can be applied for the Assembly of Interposers and Photonics ICs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0" name="Textplatzhalter 7"/>
          <p:cNvSpPr txBox="1">
            <a:spLocks/>
          </p:cNvSpPr>
          <p:nvPr/>
        </p:nvSpPr>
        <p:spPr>
          <a:xfrm>
            <a:off x="7811845" y="1967120"/>
            <a:ext cx="845114" cy="36137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optical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6" name="Textplatzhalter 7"/>
          <p:cNvSpPr txBox="1">
            <a:spLocks/>
          </p:cNvSpPr>
          <p:nvPr/>
        </p:nvSpPr>
        <p:spPr>
          <a:xfrm>
            <a:off x="6906367" y="1978390"/>
            <a:ext cx="1034327" cy="36137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electrical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5" name="Textplatzhalter 7"/>
          <p:cNvSpPr txBox="1">
            <a:spLocks/>
          </p:cNvSpPr>
          <p:nvPr/>
        </p:nvSpPr>
        <p:spPr>
          <a:xfrm>
            <a:off x="10227616" y="3939989"/>
            <a:ext cx="1931189" cy="36137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Photonic IC</a:t>
            </a:r>
            <a:endParaRPr lang="en-US" sz="2000" b="1" dirty="0"/>
          </a:p>
        </p:txBody>
      </p:sp>
      <p:sp>
        <p:nvSpPr>
          <p:cNvPr id="158" name="Textplatzhalter 7"/>
          <p:cNvSpPr txBox="1">
            <a:spLocks/>
          </p:cNvSpPr>
          <p:nvPr/>
        </p:nvSpPr>
        <p:spPr>
          <a:xfrm>
            <a:off x="9527286" y="4546180"/>
            <a:ext cx="805618" cy="36137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ASICs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4" name="Textplatzhalter 7"/>
          <p:cNvSpPr txBox="1">
            <a:spLocks/>
          </p:cNvSpPr>
          <p:nvPr/>
        </p:nvSpPr>
        <p:spPr>
          <a:xfrm>
            <a:off x="7126113" y="5894901"/>
            <a:ext cx="4699366" cy="36137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Sensor-ASIC Stack bump connected to Interposer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7" name="Textplatzhalter 7"/>
          <p:cNvSpPr txBox="1">
            <a:spLocks/>
          </p:cNvSpPr>
          <p:nvPr/>
        </p:nvSpPr>
        <p:spPr>
          <a:xfrm>
            <a:off x="7084352" y="1672013"/>
            <a:ext cx="1454986" cy="36137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Interconnects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" name="Textplatzhalter 7"/>
          <p:cNvSpPr txBox="1">
            <a:spLocks/>
          </p:cNvSpPr>
          <p:nvPr/>
        </p:nvSpPr>
        <p:spPr>
          <a:xfrm>
            <a:off x="8364931" y="5137790"/>
            <a:ext cx="2699621" cy="36137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Interposer with TSV</a:t>
            </a:r>
            <a:endParaRPr lang="en-US" sz="2000" b="1" dirty="0"/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8407658" y="2276872"/>
            <a:ext cx="131680" cy="216024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Gerade Verbindung mit Pfeil 161"/>
          <p:cNvCxnSpPr/>
          <p:nvPr/>
        </p:nvCxnSpPr>
        <p:spPr>
          <a:xfrm flipH="1">
            <a:off x="7327538" y="2293638"/>
            <a:ext cx="209092" cy="1135362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Gerade Verbindung mit Pfeil 162"/>
          <p:cNvCxnSpPr/>
          <p:nvPr/>
        </p:nvCxnSpPr>
        <p:spPr>
          <a:xfrm flipH="1" flipV="1">
            <a:off x="9146189" y="3707886"/>
            <a:ext cx="1054267" cy="412788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Gerade Verbindung mit Pfeil 163"/>
          <p:cNvCxnSpPr>
            <a:stCxn id="158" idx="1"/>
          </p:cNvCxnSpPr>
          <p:nvPr/>
        </p:nvCxnSpPr>
        <p:spPr>
          <a:xfrm flipH="1" flipV="1">
            <a:off x="7901543" y="4120674"/>
            <a:ext cx="1625743" cy="60619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Gerade Verbindung mit Pfeil 165"/>
          <p:cNvCxnSpPr>
            <a:stCxn id="158" idx="1"/>
          </p:cNvCxnSpPr>
          <p:nvPr/>
        </p:nvCxnSpPr>
        <p:spPr>
          <a:xfrm flipH="1">
            <a:off x="6785899" y="4726865"/>
            <a:ext cx="2741387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Gerade Verbindung mit Pfeil 166"/>
          <p:cNvCxnSpPr/>
          <p:nvPr/>
        </p:nvCxnSpPr>
        <p:spPr>
          <a:xfrm flipH="1" flipV="1">
            <a:off x="7806421" y="5137790"/>
            <a:ext cx="571946" cy="180687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Gerade Verbindung mit Pfeil 167"/>
          <p:cNvCxnSpPr/>
          <p:nvPr/>
        </p:nvCxnSpPr>
        <p:spPr>
          <a:xfrm flipH="1" flipV="1">
            <a:off x="6823172" y="5855281"/>
            <a:ext cx="302941" cy="166007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7"/>
          <p:cNvSpPr txBox="1">
            <a:spLocks/>
          </p:cNvSpPr>
          <p:nvPr/>
        </p:nvSpPr>
        <p:spPr>
          <a:xfrm>
            <a:off x="10567898" y="2229835"/>
            <a:ext cx="1215820" cy="637534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Polymer Waveguide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eschweifte Klammer rechts 3"/>
          <p:cNvSpPr/>
          <p:nvPr/>
        </p:nvSpPr>
        <p:spPr>
          <a:xfrm rot="17884882">
            <a:off x="9979272" y="1008722"/>
            <a:ext cx="116767" cy="1449366"/>
          </a:xfrm>
          <a:prstGeom prst="righ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platzhalter 7"/>
          <p:cNvSpPr txBox="1">
            <a:spLocks/>
          </p:cNvSpPr>
          <p:nvPr/>
        </p:nvSpPr>
        <p:spPr>
          <a:xfrm>
            <a:off x="9275259" y="1340768"/>
            <a:ext cx="1659068" cy="361370"/>
          </a:xfrm>
          <a:prstGeom prst="rect">
            <a:avLst/>
          </a:prstGeom>
          <a:scene3d>
            <a:camera prst="isometricLeftDown">
              <a:rot lat="2063565" lon="1971128" rev="21184045"/>
            </a:camera>
            <a:lightRig rig="threePt" dir="t"/>
          </a:scene3d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optical Uplink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Textplatzhalter 7"/>
          <p:cNvSpPr txBox="1">
            <a:spLocks/>
          </p:cNvSpPr>
          <p:nvPr/>
        </p:nvSpPr>
        <p:spPr>
          <a:xfrm>
            <a:off x="4516569" y="5584253"/>
            <a:ext cx="1314533" cy="36137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Flex Cable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5" name="Gerade Verbindung mit Pfeil 34"/>
          <p:cNvCxnSpPr/>
          <p:nvPr/>
        </p:nvCxnSpPr>
        <p:spPr>
          <a:xfrm flipV="1">
            <a:off x="5303912" y="5052702"/>
            <a:ext cx="439450" cy="53155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V="1">
            <a:off x="10259681" y="2064621"/>
            <a:ext cx="150204" cy="106857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bgerundetes Rechteck 42"/>
          <p:cNvSpPr/>
          <p:nvPr/>
        </p:nvSpPr>
        <p:spPr>
          <a:xfrm>
            <a:off x="724842" y="5013175"/>
            <a:ext cx="883315" cy="576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Sensor</a:t>
            </a:r>
            <a:endParaRPr lang="en-US" sz="1600" dirty="0"/>
          </a:p>
        </p:txBody>
      </p:sp>
      <p:sp>
        <p:nvSpPr>
          <p:cNvPr id="44" name="Abgerundetes Rechteck 43"/>
          <p:cNvSpPr/>
          <p:nvPr/>
        </p:nvSpPr>
        <p:spPr>
          <a:xfrm>
            <a:off x="1752173" y="5013175"/>
            <a:ext cx="1008112" cy="576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Readout</a:t>
            </a:r>
            <a:endParaRPr lang="en-US" sz="1600" dirty="0"/>
          </a:p>
        </p:txBody>
      </p:sp>
      <p:sp>
        <p:nvSpPr>
          <p:cNvPr id="45" name="Abgerundetes Rechteck 44"/>
          <p:cNvSpPr/>
          <p:nvPr/>
        </p:nvSpPr>
        <p:spPr>
          <a:xfrm>
            <a:off x="2904300" y="5013175"/>
            <a:ext cx="1319491" cy="576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Interface w/ optical I/</a:t>
            </a:r>
            <a:r>
              <a:rPr lang="en-US" sz="1600" dirty="0" err="1" smtClean="0"/>
              <a:t>Os</a:t>
            </a:r>
            <a:endParaRPr lang="en-US" sz="1600" dirty="0"/>
          </a:p>
        </p:txBody>
      </p:sp>
      <p:sp>
        <p:nvSpPr>
          <p:cNvPr id="23" name="Pfeil nach rechts 22"/>
          <p:cNvSpPr/>
          <p:nvPr/>
        </p:nvSpPr>
        <p:spPr>
          <a:xfrm>
            <a:off x="4295800" y="4944819"/>
            <a:ext cx="504056" cy="347574"/>
          </a:xfrm>
          <a:prstGeom prst="rightArrow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cxnSp>
        <p:nvCxnSpPr>
          <p:cNvPr id="52" name="Gerade Verbindung mit Pfeil 51"/>
          <p:cNvCxnSpPr/>
          <p:nvPr/>
        </p:nvCxnSpPr>
        <p:spPr>
          <a:xfrm flipV="1">
            <a:off x="7327538" y="3367947"/>
            <a:ext cx="209092" cy="61053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/>
          <p:nvPr/>
        </p:nvCxnSpPr>
        <p:spPr>
          <a:xfrm flipH="1">
            <a:off x="6109715" y="2293638"/>
            <a:ext cx="1426915" cy="1651172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>
            <a:off x="10259681" y="2171478"/>
            <a:ext cx="516839" cy="21340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bgerundetes Rechteck 36"/>
          <p:cNvSpPr/>
          <p:nvPr/>
        </p:nvSpPr>
        <p:spPr>
          <a:xfrm>
            <a:off x="623392" y="4581128"/>
            <a:ext cx="3672408" cy="108011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Compact Integration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8" name="Gerade Verbindung 37"/>
          <p:cNvCxnSpPr>
            <a:stCxn id="43" idx="3"/>
            <a:endCxn id="44" idx="1"/>
          </p:cNvCxnSpPr>
          <p:nvPr/>
        </p:nvCxnSpPr>
        <p:spPr>
          <a:xfrm>
            <a:off x="1608157" y="5301207"/>
            <a:ext cx="14401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>
            <a:stCxn id="44" idx="3"/>
            <a:endCxn id="45" idx="1"/>
          </p:cNvCxnSpPr>
          <p:nvPr/>
        </p:nvCxnSpPr>
        <p:spPr>
          <a:xfrm>
            <a:off x="2760285" y="5301207"/>
            <a:ext cx="14401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911424" y="6565566"/>
            <a:ext cx="9289032" cy="165431"/>
          </a:xfrm>
        </p:spPr>
        <p:txBody>
          <a:bodyPr/>
          <a:lstStyle/>
          <a:p>
            <a:r>
              <a:rPr lang="en-GB" dirty="0"/>
              <a:t>Advanced Interconnects | </a:t>
            </a:r>
            <a:r>
              <a:rPr lang="en-GB" dirty="0" err="1"/>
              <a:t>Karsten</a:t>
            </a:r>
            <a:r>
              <a:rPr lang="en-GB" dirty="0"/>
              <a:t> Hansen 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01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TS Master">
  <a:themeElements>
    <a:clrScheme name="Benutzerdefiniert 63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xmlns="" name="DESY_PowerPoint_16x9_en.potx" id="{14073260-8C2D-4AB2-A81C-2042420C348F}" vid="{AD62EC48-8461-453D-92FA-1EE04F54074A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558</Words>
  <Application>Microsoft Office PowerPoint</Application>
  <PresentationFormat>Benutzerdefiniert</PresentationFormat>
  <Paragraphs>157</Paragraphs>
  <Slides>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9" baseType="lpstr">
      <vt:lpstr>DTS Master</vt:lpstr>
      <vt:lpstr>Advanced  Interconnects</vt:lpstr>
      <vt:lpstr>Introduction</vt:lpstr>
      <vt:lpstr>In-house Bump Bonding</vt:lpstr>
      <vt:lpstr>In-house Bump Bonding</vt:lpstr>
      <vt:lpstr>In-house Bump Bonding</vt:lpstr>
      <vt:lpstr>In-house Bump Bonding</vt:lpstr>
      <vt:lpstr>Future Aspects</vt:lpstr>
      <vt:lpstr>Summary &amp; Outlook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Nele Mueller</dc:creator>
  <cp:lastModifiedBy>Hansen, Karsten</cp:lastModifiedBy>
  <cp:revision>49</cp:revision>
  <dcterms:created xsi:type="dcterms:W3CDTF">2017-10-27T13:42:35Z</dcterms:created>
  <dcterms:modified xsi:type="dcterms:W3CDTF">2018-01-17T16:56:41Z</dcterms:modified>
</cp:coreProperties>
</file>