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33" r:id="rId2"/>
    <p:sldId id="278" r:id="rId3"/>
    <p:sldId id="35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0B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 autoAdjust="0"/>
    <p:restoredTop sz="89666"/>
  </p:normalViewPr>
  <p:slideViewPr>
    <p:cSldViewPr showGuides="1">
      <p:cViewPr>
        <p:scale>
          <a:sx n="80" d="100"/>
          <a:sy n="80" d="100"/>
        </p:scale>
        <p:origin x="1624" y="36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7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18.01.18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18.01.18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02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53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5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07986" y="3573016"/>
            <a:ext cx="11376025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0" name="Picture 5" descr="https://www.helmholtz.de/fileadmin/user_upload/04_mediathek/Logos_2017/2017_H_Logo_RGB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3" y="5922590"/>
            <a:ext cx="3891465" cy="6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The Program Matter and the Universe at DESY 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368" y="5013176"/>
            <a:ext cx="11369548" cy="700373"/>
          </a:xfrm>
        </p:spPr>
        <p:txBody>
          <a:bodyPr/>
          <a:lstStyle/>
          <a:p>
            <a:r>
              <a:rPr lang="en-US" sz="1600" dirty="0" smtClean="0"/>
              <a:t>Joachim </a:t>
            </a:r>
            <a:r>
              <a:rPr lang="en-US" sz="1600" dirty="0" err="1" smtClean="0"/>
              <a:t>Mnich</a:t>
            </a:r>
            <a:endParaRPr lang="en-US" sz="1600" dirty="0"/>
          </a:p>
          <a:p>
            <a:r>
              <a:rPr lang="en-US" sz="1600" dirty="0"/>
              <a:t>C</a:t>
            </a:r>
            <a:r>
              <a:rPr lang="en-US" sz="1600" dirty="0" smtClean="0"/>
              <a:t>enter Evaluation DESY, 5 – 9 February 2018</a:t>
            </a:r>
            <a:endParaRPr lang="en-US" sz="1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</a:t>
            </a:r>
            <a:r>
              <a:rPr lang="de-DE" b="0" dirty="0" err="1" smtClean="0">
                <a:solidFill>
                  <a:schemeClr val="tx1"/>
                </a:solidFill>
              </a:rPr>
              <a:t>rogram</a:t>
            </a:r>
            <a:r>
              <a:rPr lang="de-DE" b="0" dirty="0" smtClean="0">
                <a:solidFill>
                  <a:schemeClr val="tx1"/>
                </a:solidFill>
              </a:rPr>
              <a:t>: Matter </a:t>
            </a:r>
            <a:r>
              <a:rPr lang="de-DE" b="0" dirty="0" err="1" smtClean="0">
                <a:solidFill>
                  <a:schemeClr val="tx1"/>
                </a:solidFill>
              </a:rPr>
              <a:t>and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Universe</a:t>
            </a:r>
            <a:r>
              <a:rPr lang="de-DE" b="0" dirty="0" smtClean="0">
                <a:solidFill>
                  <a:schemeClr val="tx1"/>
                </a:solidFill>
              </a:rPr>
              <a:t> (MU)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b="0" dirty="0" err="1" smtClean="0">
                <a:solidFill>
                  <a:schemeClr val="tx1"/>
                </a:solidFill>
              </a:rPr>
              <a:t>PoF</a:t>
            </a:r>
            <a:r>
              <a:rPr lang="en-GB" b="0" dirty="0" smtClean="0">
                <a:solidFill>
                  <a:schemeClr val="tx1"/>
                </a:solidFill>
              </a:rPr>
              <a:t> III Topics: Fundamental Particles and Forces, Matter and Radiation from the Universe</a:t>
            </a:r>
          </a:p>
          <a:p>
            <a:r>
              <a:rPr lang="de-DE" b="0" dirty="0" smtClean="0">
                <a:solidFill>
                  <a:schemeClr val="tx1"/>
                </a:solidFill>
              </a:rPr>
              <a:t>DESY Research Units: Experimental </a:t>
            </a:r>
            <a:r>
              <a:rPr lang="de-DE" b="0" dirty="0" err="1" smtClean="0">
                <a:solidFill>
                  <a:schemeClr val="tx1"/>
                </a:solidFill>
              </a:rPr>
              <a:t>Particle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Physics</a:t>
            </a:r>
            <a:r>
              <a:rPr lang="de-DE" b="0" dirty="0" smtClean="0">
                <a:solidFill>
                  <a:schemeClr val="tx1"/>
                </a:solidFill>
              </a:rPr>
              <a:t>, </a:t>
            </a:r>
            <a:r>
              <a:rPr lang="de-DE" b="0" dirty="0" err="1" smtClean="0">
                <a:solidFill>
                  <a:schemeClr val="tx1"/>
                </a:solidFill>
              </a:rPr>
              <a:t>Theoretical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Particle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Physics</a:t>
            </a:r>
            <a:r>
              <a:rPr lang="de-DE" b="0" dirty="0" smtClean="0">
                <a:solidFill>
                  <a:schemeClr val="tx1"/>
                </a:solidFill>
              </a:rPr>
              <a:t>, </a:t>
            </a:r>
            <a:r>
              <a:rPr lang="de-DE" b="0" dirty="0" err="1" smtClean="0">
                <a:solidFill>
                  <a:schemeClr val="tx1"/>
                </a:solidFill>
              </a:rPr>
              <a:t>Astroparticle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Physics</a:t>
            </a:r>
            <a:endParaRPr lang="en-GB" b="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3397541"/>
            <a:chOff x="0" y="0"/>
            <a:chExt cx="12192000" cy="339754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3397541"/>
              <a:chOff x="0" y="0"/>
              <a:chExt cx="12192000" cy="33975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4248472" cy="339754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9467" y="2626"/>
                <a:ext cx="4272533" cy="33949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" r="22917"/>
            <a:stretch/>
          </p:blipFill>
          <p:spPr>
            <a:xfrm>
              <a:off x="3960440" y="0"/>
              <a:ext cx="4295800" cy="339754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736684" cy="1099777"/>
          </a:xfrm>
        </p:spPr>
        <p:txBody>
          <a:bodyPr/>
          <a:lstStyle/>
          <a:p>
            <a:r>
              <a:rPr lang="en-US" dirty="0" smtClean="0"/>
              <a:t>Parallel Session</a:t>
            </a:r>
            <a:br>
              <a:rPr lang="en-US" dirty="0" smtClean="0"/>
            </a:br>
            <a:r>
              <a:rPr lang="en-US" i="1" dirty="0" smtClean="0"/>
              <a:t>Matter and the Universe</a:t>
            </a:r>
            <a:endParaRPr lang="en-US" i="1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492896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Elementary Particle and </a:t>
            </a:r>
            <a:r>
              <a:rPr lang="en-US" sz="2400" dirty="0" err="1" smtClean="0"/>
              <a:t>Astroparticle</a:t>
            </a:r>
            <a:r>
              <a:rPr lang="en-US" sz="2400" dirty="0" smtClean="0"/>
              <a:t> Physics at DESY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640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00" y="1236781"/>
            <a:ext cx="5422615" cy="494116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 </a:t>
            </a:r>
            <a:r>
              <a:rPr lang="en-US" i="1" dirty="0" smtClean="0"/>
              <a:t>Matter and the Universe</a:t>
            </a:r>
            <a:endParaRPr lang="en-GB" i="1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 the Helmholtz Center DESY</a:t>
            </a:r>
            <a:endParaRPr lang="en-US" i="1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The Program Matter and the Universe at DESY 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341355" y="1957967"/>
            <a:ext cx="1679952" cy="2751806"/>
            <a:chOff x="6144240" y="1730266"/>
            <a:chExt cx="1679952" cy="2751806"/>
          </a:xfrm>
        </p:grpSpPr>
        <p:sp>
          <p:nvSpPr>
            <p:cNvPr id="21" name="Rectangle 20"/>
            <p:cNvSpPr/>
            <p:nvPr/>
          </p:nvSpPr>
          <p:spPr>
            <a:xfrm>
              <a:off x="6168008" y="1730266"/>
              <a:ext cx="1656184" cy="589156"/>
            </a:xfrm>
            <a:prstGeom prst="rect">
              <a:avLst/>
            </a:prstGeom>
            <a:noFill/>
            <a:ln w="50800">
              <a:solidFill>
                <a:srgbClr val="E35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68008" y="2420888"/>
              <a:ext cx="1656184" cy="648072"/>
            </a:xfrm>
            <a:prstGeom prst="rect">
              <a:avLst/>
            </a:prstGeom>
            <a:noFill/>
            <a:ln w="50800">
              <a:solidFill>
                <a:srgbClr val="E35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44240" y="3834000"/>
              <a:ext cx="1656184" cy="648072"/>
            </a:xfrm>
            <a:prstGeom prst="rect">
              <a:avLst/>
            </a:prstGeom>
            <a:noFill/>
            <a:ln w="50800">
              <a:solidFill>
                <a:srgbClr val="E35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10048" y="2425501"/>
            <a:ext cx="3200807" cy="2969734"/>
            <a:chOff x="5159895" y="2204888"/>
            <a:chExt cx="3200807" cy="2969734"/>
          </a:xfrm>
        </p:grpSpPr>
        <p:sp>
          <p:nvSpPr>
            <p:cNvPr id="56" name="Rounded Rectangle 12"/>
            <p:cNvSpPr/>
            <p:nvPr/>
          </p:nvSpPr>
          <p:spPr bwMode="auto">
            <a:xfrm>
              <a:off x="5159896" y="2204888"/>
              <a:ext cx="1454149" cy="504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200" dirty="0" smtClean="0"/>
                <a:t>Experimental </a:t>
              </a:r>
              <a:r>
                <a:rPr lang="de-DE" sz="1200" dirty="0" err="1" smtClean="0"/>
                <a:t>Particle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Physics</a:t>
              </a:r>
              <a:endParaRPr lang="de-DE" sz="1200" dirty="0"/>
            </a:p>
          </p:txBody>
        </p:sp>
        <p:sp>
          <p:nvSpPr>
            <p:cNvPr id="57" name="Rounded Rectangle 12"/>
            <p:cNvSpPr/>
            <p:nvPr/>
          </p:nvSpPr>
          <p:spPr bwMode="auto">
            <a:xfrm>
              <a:off x="5159895" y="2799820"/>
              <a:ext cx="1454149" cy="504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200" dirty="0" err="1" smtClean="0"/>
                <a:t>Theoretical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Particle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Physics</a:t>
              </a:r>
              <a:endParaRPr lang="de-DE" sz="1200" dirty="0"/>
            </a:p>
          </p:txBody>
        </p:sp>
        <p:sp>
          <p:nvSpPr>
            <p:cNvPr id="58" name="Rounded Rectangle 12"/>
            <p:cNvSpPr/>
            <p:nvPr/>
          </p:nvSpPr>
          <p:spPr bwMode="auto">
            <a:xfrm>
              <a:off x="5162972" y="3906020"/>
              <a:ext cx="1454149" cy="504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200" dirty="0" err="1" smtClean="0"/>
                <a:t>Astroparticle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Physics</a:t>
              </a:r>
              <a:endParaRPr lang="de-DE" sz="1200" dirty="0"/>
            </a:p>
          </p:txBody>
        </p:sp>
        <p:sp>
          <p:nvSpPr>
            <p:cNvPr id="59" name="Rounded Rectangle 12"/>
            <p:cNvSpPr/>
            <p:nvPr/>
          </p:nvSpPr>
          <p:spPr bwMode="auto">
            <a:xfrm>
              <a:off x="6677885" y="4559286"/>
              <a:ext cx="1682817" cy="6153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 smtClean="0"/>
                <a:t>TIER-2 Center</a:t>
              </a:r>
              <a:endParaRPr lang="de-DE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83925" y="126876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Research</a:t>
            </a:r>
            <a:br>
              <a:rPr lang="en-US" sz="1600" b="1" dirty="0" smtClean="0"/>
            </a:br>
            <a:r>
              <a:rPr lang="en-US" sz="1600" b="1" dirty="0" smtClean="0"/>
              <a:t>Unit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5350" r="23494" b="13599"/>
          <a:stretch/>
        </p:blipFill>
        <p:spPr>
          <a:xfrm>
            <a:off x="1703511" y="4126633"/>
            <a:ext cx="1081087" cy="1057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3627" r="25366" b="17160"/>
          <a:stretch/>
        </p:blipFill>
        <p:spPr>
          <a:xfrm>
            <a:off x="1695562" y="1806362"/>
            <a:ext cx="1081086" cy="11231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7907" r="17525"/>
          <a:stretch/>
        </p:blipFill>
        <p:spPr>
          <a:xfrm>
            <a:off x="1695562" y="3020433"/>
            <a:ext cx="1096963" cy="10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The Program Matter and the Universe at DESY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r>
              <a:rPr lang="en-US" dirty="0" smtClean="0"/>
              <a:t>For the </a:t>
            </a:r>
            <a:r>
              <a:rPr lang="en-US" i="1" dirty="0" smtClean="0"/>
              <a:t>Matter and the Universe </a:t>
            </a:r>
            <a:r>
              <a:rPr lang="en-US" dirty="0" smtClean="0"/>
              <a:t>parallel session</a:t>
            </a:r>
            <a:endParaRPr lang="en-US" dirty="0"/>
          </a:p>
        </p:txBody>
      </p:sp>
      <p:sp>
        <p:nvSpPr>
          <p:cNvPr id="6" name="Titel 8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GB" dirty="0" smtClean="0"/>
              <a:t>Today’s Agenda</a:t>
            </a:r>
            <a:endParaRPr lang="en-GB" i="1" dirty="0"/>
          </a:p>
        </p:txBody>
      </p:sp>
      <p:sp>
        <p:nvSpPr>
          <p:cNvPr id="19" name="Textplatzhalter 7"/>
          <p:cNvSpPr txBox="1">
            <a:spLocks/>
          </p:cNvSpPr>
          <p:nvPr/>
        </p:nvSpPr>
        <p:spPr>
          <a:xfrm>
            <a:off x="335360" y="1219286"/>
            <a:ext cx="9793088" cy="458597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b="1" dirty="0" smtClean="0"/>
              <a:t>Physics at the LHC: ATLAS and CMS 	(E. Gallo)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/>
              <a:t>ATLAS and CMS: operations and upgrade (I. </a:t>
            </a:r>
            <a:r>
              <a:rPr lang="en-US" b="1" dirty="0" err="1" smtClean="0"/>
              <a:t>Gregor</a:t>
            </a:r>
            <a:r>
              <a:rPr lang="en-US" b="1" dirty="0" smtClean="0"/>
              <a:t>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/>
              <a:t>Belle and Belle II (C. Niebuhr)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/>
              <a:t>ILC and future accelerator projects (F. </a:t>
            </a:r>
            <a:r>
              <a:rPr lang="en-US" b="1" dirty="0" err="1" smtClean="0"/>
              <a:t>Sefkow</a:t>
            </a:r>
            <a:r>
              <a:rPr lang="en-US" b="1" dirty="0" smtClean="0"/>
              <a:t>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/>
              <a:t>ALPS and other future on-site experiments (A. Lindner)</a:t>
            </a:r>
          </a:p>
          <a:p>
            <a:pPr marL="0" indent="0">
              <a:spcAft>
                <a:spcPts val="300"/>
              </a:spcAft>
              <a:buNone/>
            </a:pPr>
            <a:endParaRPr lang="en-US" b="1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Collider phenomenology (C. </a:t>
            </a:r>
            <a:r>
              <a:rPr lang="en-US" b="1" dirty="0" err="1" smtClean="0">
                <a:solidFill>
                  <a:schemeClr val="accent3"/>
                </a:solidFill>
              </a:rPr>
              <a:t>Grojean</a:t>
            </a:r>
            <a:r>
              <a:rPr lang="en-US" b="1" dirty="0" smtClean="0">
                <a:solidFill>
                  <a:schemeClr val="accent3"/>
                </a:solidFill>
              </a:rPr>
              <a:t>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Particle cosmology (G. Servant)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String theory and mathematical physics (V. </a:t>
            </a:r>
            <a:r>
              <a:rPr lang="en-US" b="1" dirty="0" err="1" smtClean="0">
                <a:solidFill>
                  <a:schemeClr val="accent3"/>
                </a:solidFill>
              </a:rPr>
              <a:t>Schomerus</a:t>
            </a:r>
            <a:r>
              <a:rPr lang="en-US" b="1" dirty="0" smtClean="0">
                <a:solidFill>
                  <a:schemeClr val="accent3"/>
                </a:solidFill>
              </a:rPr>
              <a:t>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Lattice gauge theory (K. Jansen)</a:t>
            </a:r>
          </a:p>
          <a:p>
            <a:pPr marL="0" indent="0">
              <a:spcAft>
                <a:spcPts val="300"/>
              </a:spcAft>
              <a:buNone/>
            </a:pPr>
            <a:endParaRPr lang="en-US" b="1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The LK2 facility TIER-2 center (V. </a:t>
            </a:r>
            <a:r>
              <a:rPr lang="en-US" b="1" dirty="0" err="1" smtClean="0">
                <a:solidFill>
                  <a:schemeClr val="accent2"/>
                </a:solidFill>
              </a:rPr>
              <a:t>Gülzow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spcAft>
                <a:spcPts val="300"/>
              </a:spcAft>
              <a:buNone/>
            </a:pPr>
            <a:endParaRPr lang="en-US" b="1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Gamma-ray astronomy (D. Berge)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Neutrino astronomy (A. </a:t>
            </a:r>
            <a:r>
              <a:rPr lang="en-US" b="1" dirty="0" err="1" smtClean="0">
                <a:solidFill>
                  <a:schemeClr val="accent1"/>
                </a:solidFill>
              </a:rPr>
              <a:t>Franckowiak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Astroparticle</a:t>
            </a:r>
            <a:r>
              <a:rPr lang="en-US" b="1" dirty="0" smtClean="0">
                <a:solidFill>
                  <a:schemeClr val="accent1"/>
                </a:solidFill>
              </a:rPr>
              <a:t> physics theory (M. Pohl)</a:t>
            </a:r>
          </a:p>
          <a:p>
            <a:pPr marL="0" indent="0">
              <a:spcAft>
                <a:spcPts val="300"/>
              </a:spcAft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Outlook (J. </a:t>
            </a:r>
            <a:r>
              <a:rPr lang="en-US" b="1" dirty="0" err="1" smtClean="0">
                <a:solidFill>
                  <a:schemeClr val="accent6"/>
                </a:solidFill>
              </a:rPr>
              <a:t>Mnich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7061" y="141326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7061" y="3064098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TPP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061" y="4051165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TIER-2 Center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7061" y="4904696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APP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en(2)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18952</TotalTime>
  <Words>116</Words>
  <Application>Microsoft Macintosh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DESY_PowerPoint_16x9_en(2)</vt:lpstr>
      <vt:lpstr>Parallel Session Matter and the Universe</vt:lpstr>
      <vt:lpstr>The Program Matter and the Universe</vt:lpstr>
      <vt:lpstr>Today’s Agenda</vt:lpstr>
    </vt:vector>
  </TitlesOfParts>
  <Company>DESY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Thomas Schörner-Sadenius</cp:lastModifiedBy>
  <cp:revision>237</cp:revision>
  <cp:lastPrinted>2017-11-24T13:18:25Z</cp:lastPrinted>
  <dcterms:created xsi:type="dcterms:W3CDTF">2017-10-27T13:42:35Z</dcterms:created>
  <dcterms:modified xsi:type="dcterms:W3CDTF">2018-01-18T07:50:55Z</dcterms:modified>
</cp:coreProperties>
</file>