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44"/>
  </p:notesMasterIdLst>
  <p:handoutMasterIdLst>
    <p:handoutMasterId r:id="rId45"/>
  </p:handoutMasterIdLst>
  <p:sldIdLst>
    <p:sldId id="256" r:id="rId3"/>
    <p:sldId id="282" r:id="rId4"/>
    <p:sldId id="284" r:id="rId5"/>
    <p:sldId id="283" r:id="rId6"/>
    <p:sldId id="281" r:id="rId7"/>
    <p:sldId id="285" r:id="rId8"/>
    <p:sldId id="265" r:id="rId9"/>
    <p:sldId id="259" r:id="rId10"/>
    <p:sldId id="260" r:id="rId11"/>
    <p:sldId id="261" r:id="rId12"/>
    <p:sldId id="258" r:id="rId13"/>
    <p:sldId id="266" r:id="rId14"/>
    <p:sldId id="267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5" r:id="rId23"/>
    <p:sldId id="296" r:id="rId24"/>
    <p:sldId id="299" r:id="rId25"/>
    <p:sldId id="301" r:id="rId26"/>
    <p:sldId id="302" r:id="rId27"/>
    <p:sldId id="303" r:id="rId28"/>
    <p:sldId id="304" r:id="rId29"/>
    <p:sldId id="305" r:id="rId30"/>
    <p:sldId id="263" r:id="rId31"/>
    <p:sldId id="270" r:id="rId32"/>
    <p:sldId id="273" r:id="rId33"/>
    <p:sldId id="274" r:id="rId34"/>
    <p:sldId id="306" r:id="rId35"/>
    <p:sldId id="307" r:id="rId36"/>
    <p:sldId id="308" r:id="rId37"/>
    <p:sldId id="309" r:id="rId38"/>
    <p:sldId id="313" r:id="rId39"/>
    <p:sldId id="314" r:id="rId40"/>
    <p:sldId id="269" r:id="rId41"/>
    <p:sldId id="271" r:id="rId42"/>
    <p:sldId id="262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275" userDrawn="1">
          <p15:clr>
            <a:srgbClr val="A4A3A4"/>
          </p15:clr>
        </p15:guide>
        <p15:guide id="2" pos="3727" userDrawn="1">
          <p15:clr>
            <a:srgbClr val="A4A3A4"/>
          </p15:clr>
        </p15:guide>
        <p15:guide id="3" pos="395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638" y="-302"/>
      </p:cViewPr>
      <p:guideLst>
        <p:guide orient="horz" pos="1275"/>
        <p:guide orient="horz" pos="3725"/>
        <p:guide pos="3727"/>
        <p:guide pos="3953"/>
        <p:guide pos="7287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5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18.01.2018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18.01.2018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42B56517-84B7-40D7-A8F6-4A95A7CF65D6}" type="slidenum">
              <a:rPr lang="de-DE" altLang="de-DE" sz="1200" smtClean="0"/>
              <a:pPr/>
              <a:t>16</a:t>
            </a:fld>
            <a:endParaRPr lang="de-DE" altLang="de-DE" sz="120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b="1" smtClean="0"/>
              <a:t>   </a:t>
            </a:r>
            <a:r>
              <a:rPr lang="en-GB" altLang="de-DE" sz="1100" b="1" smtClean="0"/>
              <a:t>Before you start</a:t>
            </a:r>
            <a:r>
              <a:rPr lang="en-GB" altLang="de-DE" sz="1100" smtClean="0"/>
              <a:t> editing the slides of your talk change to the </a:t>
            </a:r>
            <a:r>
              <a:rPr lang="en-GB" altLang="de-DE" sz="1100" b="1" smtClean="0"/>
              <a:t>Master Slide view</a:t>
            </a:r>
            <a:r>
              <a:rPr lang="en-GB" altLang="de-DE" sz="1100" smtClean="0"/>
              <a:t>:   </a:t>
            </a:r>
            <a:br>
              <a:rPr lang="en-GB" altLang="de-DE" sz="1100" smtClean="0"/>
            </a:br>
            <a:r>
              <a:rPr lang="en-GB" altLang="de-DE" sz="1100" smtClean="0"/>
              <a:t>   Menu button “View”,</a:t>
            </a:r>
            <a:r>
              <a:rPr lang="en-GB" altLang="de-DE" sz="1100" smtClean="0">
                <a:sym typeface="Wingdings" pitchFamily="2" charset="2"/>
              </a:rPr>
              <a:t> Master, Slide Master: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Edit the following 2 items in the 1st slide:</a:t>
            </a:r>
            <a:r>
              <a:rPr lang="en-GB" altLang="de-DE" sz="1100" smtClean="0">
                <a:sym typeface="Wingdings" pitchFamily="2" charset="2"/>
              </a:rPr>
              <a:t/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1)  1st row in the violet header: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If you want to use more </a:t>
            </a:r>
            <a:r>
              <a:rPr lang="en-GB" altLang="de-DE" sz="1100" b="1" smtClean="0">
                <a:sym typeface="Wingdings" pitchFamily="2" charset="2"/>
              </a:rPr>
              <a:t>partner logos</a:t>
            </a:r>
            <a:r>
              <a:rPr lang="en-GB" altLang="de-DE" sz="1100" smtClean="0">
                <a:sym typeface="Wingdings" pitchFamily="2" charset="2"/>
              </a:rPr>
              <a:t> position them left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beside the DESY logo in the footer area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Close Master View</a:t>
            </a:r>
            <a:endParaRPr lang="en-GB" altLang="de-DE" sz="1100" b="1" smtClean="0"/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de-DE" sz="110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871C9E58-B0F9-41AB-ABC6-E620ACF2C84A}" type="slidenum">
              <a:rPr lang="de-DE" altLang="de-DE" sz="1200" smtClean="0"/>
              <a:pPr/>
              <a:t>17</a:t>
            </a:fld>
            <a:endParaRPr lang="de-DE" altLang="de-DE" sz="120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b="1" smtClean="0"/>
              <a:t>   </a:t>
            </a:r>
            <a:r>
              <a:rPr lang="en-GB" altLang="de-DE" sz="1100" b="1" smtClean="0"/>
              <a:t>Before you start</a:t>
            </a:r>
            <a:r>
              <a:rPr lang="en-GB" altLang="de-DE" sz="1100" smtClean="0"/>
              <a:t> editing the slides of your talk change to the </a:t>
            </a:r>
            <a:r>
              <a:rPr lang="en-GB" altLang="de-DE" sz="1100" b="1" smtClean="0"/>
              <a:t>Master Slide view</a:t>
            </a:r>
            <a:r>
              <a:rPr lang="en-GB" altLang="de-DE" sz="1100" smtClean="0"/>
              <a:t>:   </a:t>
            </a:r>
            <a:br>
              <a:rPr lang="en-GB" altLang="de-DE" sz="1100" smtClean="0"/>
            </a:br>
            <a:r>
              <a:rPr lang="en-GB" altLang="de-DE" sz="1100" smtClean="0"/>
              <a:t>   Menu button “View”,</a:t>
            </a:r>
            <a:r>
              <a:rPr lang="en-GB" altLang="de-DE" sz="1100" smtClean="0">
                <a:sym typeface="Wingdings" pitchFamily="2" charset="2"/>
              </a:rPr>
              <a:t> Master, Slide Master: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Edit the following 2 items in the 1st slide:</a:t>
            </a:r>
            <a:r>
              <a:rPr lang="en-GB" altLang="de-DE" sz="1100" smtClean="0">
                <a:sym typeface="Wingdings" pitchFamily="2" charset="2"/>
              </a:rPr>
              <a:t/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1)  1st row in the violet header: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If you want to use more </a:t>
            </a:r>
            <a:r>
              <a:rPr lang="en-GB" altLang="de-DE" sz="1100" b="1" smtClean="0">
                <a:sym typeface="Wingdings" pitchFamily="2" charset="2"/>
              </a:rPr>
              <a:t>partner logos</a:t>
            </a:r>
            <a:r>
              <a:rPr lang="en-GB" altLang="de-DE" sz="1100" smtClean="0">
                <a:sym typeface="Wingdings" pitchFamily="2" charset="2"/>
              </a:rPr>
              <a:t> position them left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beside the DESY logo in the footer area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Close Master View</a:t>
            </a:r>
            <a:endParaRPr lang="en-GB" altLang="de-DE" sz="1100" b="1" smtClean="0"/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de-DE" sz="110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6406" y="943932"/>
            <a:ext cx="1423988" cy="142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800" y="2366731"/>
            <a:ext cx="2527200" cy="76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54518" y="6477000"/>
            <a:ext cx="1187238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900">
              <a:solidFill>
                <a:srgbClr val="261748"/>
              </a:solidFill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11264901" y="119064"/>
            <a:ext cx="759884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altLang="de-DE" smtClean="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634" y="114301"/>
            <a:ext cx="121496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54518" y="6477000"/>
            <a:ext cx="1187238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900">
              <a:solidFill>
                <a:srgbClr val="261748"/>
              </a:solidFill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1" y="114300"/>
            <a:ext cx="970915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57300" y="3411538"/>
            <a:ext cx="967740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altLang="de-DE" noProof="0" smtClean="0"/>
              <a:t>Subtitle format (max. 4 lines)</a:t>
            </a:r>
          </a:p>
          <a:p>
            <a:pPr lvl="0"/>
            <a:r>
              <a:rPr lang="en-GB" altLang="de-DE" noProof="0" smtClean="0"/>
              <a:t>(conference, location, name of the speaker, date)</a:t>
            </a:r>
          </a:p>
          <a:p>
            <a:pPr lvl="0"/>
            <a:r>
              <a:rPr lang="en-GB" altLang="de-DE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1253067" y="1314451"/>
            <a:ext cx="9668933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altLang="de-DE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4030362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A30E0-2C7C-40CB-A268-4A9F1216011F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159696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6B314-1DE9-4F85-A1E2-9E38480002C6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2489227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634" y="1347788"/>
            <a:ext cx="3699933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59767" y="1347788"/>
            <a:ext cx="3699933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43730-5732-4E2A-ACEE-7F8E3E13569E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3742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58DEC-D104-4B40-8528-3A354B379F52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1478169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4C7E7-2E80-4D4D-9989-8B06549DCDC2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432944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44720-3261-4324-9573-91FFAF793FC3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2833110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5992C-6F35-4478-8D89-CA29E7AD70B7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4017770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23140-2CBE-4AA9-B81A-D04A49D854A3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1052335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650447"/>
            <a:ext cx="10956924" cy="3875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9CD08-40BC-47CF-A0AD-2102746136FB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3784077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17984" y="541339"/>
            <a:ext cx="2751667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634" y="541339"/>
            <a:ext cx="8058151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D018D-97C4-40A5-95B9-16D7D730444B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196600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1235677"/>
            <a:ext cx="10944224" cy="4677762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3875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260390"/>
            <a:ext cx="10944224" cy="47935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European</a:t>
            </a:r>
            <a:r>
              <a:rPr lang="en-US" sz="900" baseline="0" dirty="0" smtClean="0"/>
              <a:t> XFEL Commissioning and Operation</a:t>
            </a:r>
            <a:endParaRPr lang="en-US" sz="900" dirty="0"/>
          </a:p>
        </p:txBody>
      </p:sp>
      <p:sp>
        <p:nvSpPr>
          <p:cNvPr id="8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Winni Decking, DESY</a:t>
            </a:r>
            <a:endParaRPr lang="en-US" sz="900" dirty="0"/>
          </a:p>
        </p:txBody>
      </p:sp>
      <p:pic>
        <p:nvPicPr>
          <p:cNvPr id="15" name="Picture 19" descr="DESY-Logo-cyan-RGB_Hintergrund weiss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8398" y="6053956"/>
            <a:ext cx="71971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275" userDrawn="1">
          <p15:clr>
            <a:srgbClr val="F26B43"/>
          </p15:clr>
        </p15:guide>
        <p15:guide id="2" pos="3727" userDrawn="1">
          <p15:clr>
            <a:srgbClr val="F26B43"/>
          </p15:clr>
        </p15:guide>
        <p15:guide id="3" pos="3953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2784" y="117475"/>
            <a:ext cx="7704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56434" y="114301"/>
            <a:ext cx="768351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7241E5E2-9F44-4B6F-814A-4E47DAEC4CFB}" type="slidenum">
              <a:rPr lang="en-GB" altLang="de-DE">
                <a:solidFill>
                  <a:srgbClr val="FFFFFF"/>
                </a:solidFill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2134" y="6516689"/>
            <a:ext cx="778933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6633" y="6505575"/>
            <a:ext cx="760306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GB" altLang="de-DE"/>
              <a:t>  February 2018</a:t>
            </a:r>
          </a:p>
          <a:p>
            <a:pPr defTabSz="914400" fontAlgn="base">
              <a:spcAft>
                <a:spcPct val="0"/>
              </a:spcAft>
              <a:defRPr/>
            </a:pPr>
            <a:r>
              <a:rPr lang="en-GB" altLang="de-DE"/>
              <a:t> Nina Golubeva, DESY</a:t>
            </a:r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54518" y="6477000"/>
            <a:ext cx="1187238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900">
              <a:solidFill>
                <a:srgbClr val="261748"/>
              </a:solidFill>
            </a:endParaRPr>
          </a:p>
        </p:txBody>
      </p:sp>
      <p:pic>
        <p:nvPicPr>
          <p:cNvPr id="1031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3184" y="6511926"/>
            <a:ext cx="336549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22"/>
          <p:cNvSpPr>
            <a:spLocks noChangeArrowheads="1"/>
          </p:cNvSpPr>
          <p:nvPr userDrawn="1"/>
        </p:nvSpPr>
        <p:spPr bwMode="auto">
          <a:xfrm>
            <a:off x="1458384" y="114300"/>
            <a:ext cx="9711267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de-DE" sz="2400" smtClean="0">
              <a:solidFill>
                <a:srgbClr val="261748"/>
              </a:solidFill>
            </a:endParaRPr>
          </a:p>
        </p:txBody>
      </p:sp>
      <p:sp>
        <p:nvSpPr>
          <p:cNvPr id="1033" name="Text Box 123"/>
          <p:cNvSpPr txBox="1">
            <a:spLocks noChangeArrowheads="1"/>
          </p:cNvSpPr>
          <p:nvPr userDrawn="1"/>
        </p:nvSpPr>
        <p:spPr bwMode="auto">
          <a:xfrm>
            <a:off x="1458384" y="114301"/>
            <a:ext cx="88392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91440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GB" altLang="de-DE" sz="1000" smtClean="0">
              <a:solidFill>
                <a:srgbClr val="FFFFFF"/>
              </a:solidFill>
            </a:endParaRPr>
          </a:p>
        </p:txBody>
      </p:sp>
      <p:pic>
        <p:nvPicPr>
          <p:cNvPr id="1034" name="Picture 127" descr="logo-XFEL_rgb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634" y="114301"/>
            <a:ext cx="121496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458384" y="541338"/>
            <a:ext cx="971126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Slide title: Don’t edit here!</a:t>
            </a:r>
          </a:p>
        </p:txBody>
      </p:sp>
      <p:sp>
        <p:nvSpPr>
          <p:cNvPr id="103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56633" y="1347788"/>
            <a:ext cx="7603067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 format – don’t edit!</a:t>
            </a:r>
          </a:p>
          <a:p>
            <a:pPr lvl="1"/>
            <a:r>
              <a:rPr lang="en-GB" altLang="de-DE" smtClean="0"/>
              <a:t>second level</a:t>
            </a:r>
          </a:p>
          <a:p>
            <a:pPr lvl="2"/>
            <a:r>
              <a:rPr lang="en-GB" altLang="de-DE" smtClean="0"/>
              <a:t>third level</a:t>
            </a:r>
          </a:p>
          <a:p>
            <a:pPr lvl="3"/>
            <a:r>
              <a:rPr lang="en-GB" altLang="de-DE" smtClean="0"/>
              <a:t>fourth level</a:t>
            </a:r>
          </a:p>
          <a:p>
            <a:pPr lvl="4"/>
            <a:r>
              <a:rPr lang="en-GB" altLang="de-DE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327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png"/><Relationship Id="rId3" Type="http://schemas.openxmlformats.org/officeDocument/2006/relationships/image" Target="../media/image84.png"/><Relationship Id="rId7" Type="http://schemas.openxmlformats.org/officeDocument/2006/relationships/image" Target="../media/image86.jpeg"/><Relationship Id="rId12" Type="http://schemas.openxmlformats.org/officeDocument/2006/relationships/image" Target="../media/image9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4.emf"/><Relationship Id="rId10" Type="http://schemas.openxmlformats.org/officeDocument/2006/relationships/image" Target="../media/image89.png"/><Relationship Id="rId4" Type="http://schemas.openxmlformats.org/officeDocument/2006/relationships/image" Target="../media/image1.emf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7.wmf"/><Relationship Id="rId9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emf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European XFEL –</a:t>
            </a:r>
            <a:br>
              <a:rPr lang="en-US" dirty="0" smtClean="0"/>
            </a:br>
            <a:r>
              <a:rPr lang="en-US" dirty="0" smtClean="0"/>
              <a:t>Results from 1 year of commissioning and operation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839" y="2438343"/>
            <a:ext cx="8039624" cy="3330258"/>
          </a:xfrm>
        </p:spPr>
        <p:txBody>
          <a:bodyPr/>
          <a:lstStyle/>
          <a:p>
            <a:r>
              <a:rPr lang="en-US" dirty="0" smtClean="0"/>
              <a:t>Marie-Kristin Czwalinna, </a:t>
            </a:r>
            <a:r>
              <a:rPr lang="en-US" u="sng" dirty="0" smtClean="0"/>
              <a:t>Winni Decking</a:t>
            </a:r>
            <a:r>
              <a:rPr lang="en-US" dirty="0" smtClean="0"/>
              <a:t>, Nina Golubeva, Raimund Kammering, Shan Liu</a:t>
            </a:r>
          </a:p>
          <a:p>
            <a:r>
              <a:rPr lang="en-US" dirty="0" smtClean="0"/>
              <a:t>for the European XFEL commissioning team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4492" y="3496962"/>
            <a:ext cx="1213020" cy="121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650" y="3539694"/>
            <a:ext cx="5429250" cy="277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35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Cool-Down: cryo-system </a:t>
            </a:r>
            <a:r>
              <a:rPr lang="en-US" dirty="0"/>
              <a:t>s</a:t>
            </a:r>
            <a:r>
              <a:rPr lang="en-US" dirty="0" smtClean="0"/>
              <a:t>tatus after only 12 month of operation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51703" y="5125229"/>
            <a:ext cx="1868997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112" charset="-128"/>
              </a:rPr>
              <a:t>Linac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112" charset="-128"/>
              </a:rPr>
              <a:t> pressure (2K)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28756" y="3556608"/>
            <a:ext cx="1565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112" charset="-128"/>
              </a:rPr>
              <a:t>30.9</a:t>
            </a:r>
          </a:p>
          <a:p>
            <a:pPr marL="742950" lvl="1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anose="05000000000000000000" pitchFamily="2" charset="2"/>
              <a:buChar char="§"/>
              <a:defRPr/>
            </a:pPr>
            <a:endParaRPr lang="en-US" sz="1600" kern="0" dirty="0" smtClean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38281" y="4976830"/>
            <a:ext cx="1565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112" charset="-128"/>
              </a:rPr>
              <a:t>30.3</a:t>
            </a:r>
          </a:p>
          <a:p>
            <a:pPr marL="742950" lvl="1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anose="05000000000000000000" pitchFamily="2" charset="2"/>
              <a:buChar char="§"/>
              <a:defRPr/>
            </a:pPr>
            <a:endParaRPr lang="en-US" sz="1600" kern="0" dirty="0" smtClean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19231" y="4284290"/>
            <a:ext cx="1565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112" charset="-128"/>
              </a:rPr>
              <a:t>30.6</a:t>
            </a:r>
          </a:p>
          <a:p>
            <a:pPr marL="742950" lvl="1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anose="05000000000000000000" pitchFamily="2" charset="2"/>
              <a:buChar char="§"/>
              <a:defRPr/>
            </a:pPr>
            <a:endParaRPr lang="en-US" sz="1600" kern="0" dirty="0" smtClean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530" y="3135625"/>
            <a:ext cx="5623503" cy="3055625"/>
          </a:xfrm>
          <a:prstGeom prst="rect">
            <a:avLst/>
          </a:prstGeom>
          <a:ln>
            <a:solidFill>
              <a:srgbClr val="261748"/>
            </a:solidFill>
          </a:ln>
          <a:effectLst>
            <a:outerShdw blurRad="76200" dist="25400" dir="2400000" algn="ctr" rotWithShape="0">
              <a:srgbClr val="261748"/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052868" y="3999596"/>
            <a:ext cx="1208657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ＭＳ Ｐゴシック" pitchFamily="112" charset="-128"/>
              </a:rPr>
              <a:t>2K pressure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86971" y="4865855"/>
            <a:ext cx="1699638" cy="92333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12" charset="-128"/>
              </a:rPr>
              <a:t>Sudden shutdown of 18 RF stations</a:t>
            </a:r>
            <a:endParaRPr kumimoji="0" lang="en-US" sz="1000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12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44647" y="2720127"/>
            <a:ext cx="17748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r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112" charset="-128"/>
              </a:rPr>
              <a:t>2K pressure</a:t>
            </a:r>
          </a:p>
          <a:p>
            <a:pPr lvl="1" algn="r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112" charset="-128"/>
              </a:rPr>
              <a:t>[mbar]</a:t>
            </a:r>
          </a:p>
          <a:p>
            <a:pPr marL="742950" lvl="1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anose="05000000000000000000" pitchFamily="2" charset="2"/>
              <a:buChar char="§"/>
              <a:defRPr/>
            </a:pPr>
            <a:endParaRPr lang="en-US" sz="1600" kern="0" dirty="0" smtClean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3156218" y="3749187"/>
            <a:ext cx="5468815" cy="0"/>
          </a:xfrm>
          <a:prstGeom prst="line">
            <a:avLst/>
          </a:prstGeom>
          <a:noFill/>
          <a:ln w="19050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3166476" y="5159666"/>
            <a:ext cx="5468815" cy="0"/>
          </a:xfrm>
          <a:prstGeom prst="line">
            <a:avLst/>
          </a:prstGeom>
          <a:noFill/>
          <a:ln w="19050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4138758" y="4448175"/>
            <a:ext cx="190500" cy="551738"/>
          </a:xfrm>
          <a:prstGeom prst="straightConnector1">
            <a:avLst/>
          </a:prstGeom>
          <a:noFill/>
          <a:ln w="28575" cap="flat" cmpd="sng" algn="ctr">
            <a:solidFill>
              <a:srgbClr val="FD930A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>
          <a:xfrm>
            <a:off x="8764397" y="4307373"/>
            <a:ext cx="849819" cy="369332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12" charset="-128"/>
              </a:rPr>
              <a:t>± 1%</a:t>
            </a:r>
            <a:endParaRPr kumimoji="0" lang="en-US" sz="1000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12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8635291" y="3829945"/>
            <a:ext cx="246917" cy="477428"/>
          </a:xfrm>
          <a:prstGeom prst="straightConnector1">
            <a:avLst/>
          </a:prstGeom>
          <a:noFill/>
          <a:ln w="28575" cap="flat" cmpd="sng" algn="ctr">
            <a:solidFill>
              <a:srgbClr val="FD930A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8635291" y="4676705"/>
            <a:ext cx="246917" cy="448524"/>
          </a:xfrm>
          <a:prstGeom prst="straightConnector1">
            <a:avLst/>
          </a:prstGeom>
          <a:noFill/>
          <a:ln w="28575" cap="flat" cmpd="sng" algn="ctr">
            <a:solidFill>
              <a:srgbClr val="FD930A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166476" y="6086475"/>
            <a:ext cx="5458557" cy="0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0" name="Rectangle 19"/>
          <p:cNvSpPr/>
          <p:nvPr/>
        </p:nvSpPr>
        <p:spPr>
          <a:xfrm>
            <a:off x="5561699" y="6101834"/>
            <a:ext cx="967834" cy="369332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12" charset="-128"/>
              </a:rPr>
              <a:t>7 hours</a:t>
            </a:r>
            <a:endParaRPr kumimoji="0" lang="en-US" sz="1000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12" charset="-128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23889" y="1260390"/>
            <a:ext cx="10944224" cy="4793566"/>
          </a:xfrm>
          <a:prstGeom prst="rect">
            <a:avLst/>
          </a:prstGeom>
        </p:spPr>
        <p:txBody>
          <a:bodyPr/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 smtClean="0"/>
              <a:t>2 K pressure stability &lt; 0.3% reached (specification &lt; 1%) after tedious adjustment of regulation loops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 smtClean="0"/>
              <a:t>Stability can also be maintained during extreme dynamic load changes due to inner system heaters</a:t>
            </a:r>
          </a:p>
          <a:p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588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343" y="601022"/>
            <a:ext cx="10956924" cy="387519"/>
          </a:xfrm>
        </p:spPr>
        <p:txBody>
          <a:bodyPr/>
          <a:lstStyle/>
          <a:p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983152" y="1212722"/>
            <a:ext cx="9163144" cy="3263929"/>
            <a:chOff x="-8597" y="1118772"/>
            <a:chExt cx="9163144" cy="3263929"/>
          </a:xfrm>
        </p:grpSpPr>
        <p:sp>
          <p:nvSpPr>
            <p:cNvPr id="8" name="Rounded Rectangle 7"/>
            <p:cNvSpPr/>
            <p:nvPr/>
          </p:nvSpPr>
          <p:spPr>
            <a:xfrm>
              <a:off x="12518" y="1118772"/>
              <a:ext cx="9142029" cy="3168032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5691888" y="2378542"/>
              <a:ext cx="0" cy="176118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grpSp>
          <p:nvGrpSpPr>
            <p:cNvPr id="10" name="Group 9"/>
            <p:cNvGrpSpPr/>
            <p:nvPr/>
          </p:nvGrpSpPr>
          <p:grpSpPr>
            <a:xfrm>
              <a:off x="1260768" y="2636955"/>
              <a:ext cx="1809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137" name="Rounded Rectangle 136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8" name="Straight Connector 137"/>
              <p:cNvCxnSpPr>
                <a:endCxn id="137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1" name="Group 10"/>
            <p:cNvGrpSpPr/>
            <p:nvPr/>
          </p:nvGrpSpPr>
          <p:grpSpPr>
            <a:xfrm>
              <a:off x="1428687" y="2285682"/>
              <a:ext cx="493366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32" name="Straight Connector 131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6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2" name="Group 11"/>
            <p:cNvGrpSpPr/>
            <p:nvPr/>
          </p:nvGrpSpPr>
          <p:grpSpPr>
            <a:xfrm>
              <a:off x="1922053" y="2378100"/>
              <a:ext cx="460475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128" name="Rounded Rectangle 127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A2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9" name="Straight Connector 128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3" name="Group 12"/>
            <p:cNvGrpSpPr/>
            <p:nvPr/>
          </p:nvGrpSpPr>
          <p:grpSpPr>
            <a:xfrm>
              <a:off x="2382528" y="2285682"/>
              <a:ext cx="493366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23" name="Straight Connector 122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7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4" name="Group 13"/>
            <p:cNvGrpSpPr/>
            <p:nvPr/>
          </p:nvGrpSpPr>
          <p:grpSpPr>
            <a:xfrm>
              <a:off x="2875894" y="2378100"/>
              <a:ext cx="460475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119" name="Rounded Rectangle 118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A3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21" name="Straight Connector 120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5" name="Group 14"/>
            <p:cNvGrpSpPr/>
            <p:nvPr/>
          </p:nvGrpSpPr>
          <p:grpSpPr>
            <a:xfrm>
              <a:off x="3349073" y="2378100"/>
              <a:ext cx="460475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115" name="Rounded Rectangle 114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A4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6" name="Straight Connector 115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6" name="Group 15"/>
            <p:cNvGrpSpPr/>
            <p:nvPr/>
          </p:nvGrpSpPr>
          <p:grpSpPr>
            <a:xfrm>
              <a:off x="3816914" y="2378100"/>
              <a:ext cx="460475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111" name="Rounded Rectangle 110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A5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7" name="Group 16"/>
            <p:cNvGrpSpPr/>
            <p:nvPr/>
          </p:nvGrpSpPr>
          <p:grpSpPr>
            <a:xfrm>
              <a:off x="4287335" y="2285682"/>
              <a:ext cx="493366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06" name="Straight Connector 105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0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8" name="Group 17"/>
            <p:cNvGrpSpPr/>
            <p:nvPr/>
          </p:nvGrpSpPr>
          <p:grpSpPr>
            <a:xfrm>
              <a:off x="4780700" y="2378100"/>
              <a:ext cx="460475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102" name="Rounded Rectangle 101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A6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cxnSp>
          <p:nvCxnSpPr>
            <p:cNvPr id="19" name="Straight Connector 33"/>
            <p:cNvCxnSpPr>
              <a:endCxn id="81" idx="1"/>
            </p:cNvCxnSpPr>
            <p:nvPr/>
          </p:nvCxnSpPr>
          <p:spPr>
            <a:xfrm>
              <a:off x="5241176" y="2468492"/>
              <a:ext cx="220474" cy="154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ot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20" name="Group 19"/>
            <p:cNvGrpSpPr/>
            <p:nvPr/>
          </p:nvGrpSpPr>
          <p:grpSpPr>
            <a:xfrm rot="10800000">
              <a:off x="1176028" y="2461450"/>
              <a:ext cx="278989" cy="180000"/>
              <a:chOff x="3274631" y="2276872"/>
              <a:chExt cx="865321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99" name="Straight Connector 98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1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21" name="Rounded Rectangle 20"/>
            <p:cNvSpPr/>
            <p:nvPr/>
          </p:nvSpPr>
          <p:spPr>
            <a:xfrm>
              <a:off x="258039" y="2555320"/>
              <a:ext cx="460475" cy="176118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CC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A1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41192" y="2553379"/>
              <a:ext cx="230237" cy="180000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AH1</a:t>
              </a:r>
              <a:endParaRPr kumimoji="0" lang="de-DE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08291" y="2517379"/>
              <a:ext cx="131564" cy="252000"/>
            </a:xfrm>
            <a:prstGeom prst="roundRect">
              <a:avLst/>
            </a:prstGeom>
            <a:solidFill>
              <a:srgbClr val="CC66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CC66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rot="10800000">
              <a:off x="6055228" y="2462423"/>
              <a:ext cx="392794" cy="17778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25" name="Group 24"/>
            <p:cNvGrpSpPr/>
            <p:nvPr/>
          </p:nvGrpSpPr>
          <p:grpSpPr>
            <a:xfrm>
              <a:off x="4737797" y="2468151"/>
              <a:ext cx="180896" cy="230740"/>
              <a:chOff x="4778270" y="2589171"/>
              <a:chExt cx="197995" cy="230740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97" name="Rounded Rectangle 96"/>
              <p:cNvSpPr/>
              <p:nvPr/>
            </p:nvSpPr>
            <p:spPr>
              <a:xfrm rot="2700000">
                <a:off x="4868265" y="2711910"/>
                <a:ext cx="108000" cy="108001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8" name="Straight Connector 97"/>
              <p:cNvCxnSpPr>
                <a:endCxn id="97" idx="1"/>
              </p:cNvCxnSpPr>
              <p:nvPr/>
            </p:nvCxnSpPr>
            <p:spPr>
              <a:xfrm>
                <a:off x="4778270" y="2589171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2833381" y="2465837"/>
              <a:ext cx="1809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cxnSp>
            <p:nvCxnSpPr>
              <p:cNvPr id="95" name="Straight Connector 94"/>
              <p:cNvCxnSpPr>
                <a:endCxn id="96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6" name="Rounded Rectangle 95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572335" y="2640212"/>
              <a:ext cx="1809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93" name="Rounded Rectangle 92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4" name="Straight Connector 93"/>
              <p:cNvCxnSpPr>
                <a:endCxn id="93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28" name="Group 27"/>
            <p:cNvGrpSpPr/>
            <p:nvPr/>
          </p:nvGrpSpPr>
          <p:grpSpPr>
            <a:xfrm rot="10800000">
              <a:off x="965000" y="2644907"/>
              <a:ext cx="222225" cy="76629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0" name="Straight Connector 89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2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29" name="Rounded Rectangle 28"/>
            <p:cNvSpPr/>
            <p:nvPr/>
          </p:nvSpPr>
          <p:spPr>
            <a:xfrm>
              <a:off x="6870079" y="2564130"/>
              <a:ext cx="640380" cy="14400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SASE1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H="1">
              <a:off x="6448022" y="2638192"/>
              <a:ext cx="421794" cy="20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31" name="Straight Connector 33"/>
            <p:cNvCxnSpPr/>
            <p:nvPr/>
          </p:nvCxnSpPr>
          <p:spPr>
            <a:xfrm rot="21047143" flipH="1">
              <a:off x="6627805" y="2501949"/>
              <a:ext cx="253415" cy="11628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sp>
          <p:nvSpPr>
            <p:cNvPr id="32" name="Rounded Rectangle 31"/>
            <p:cNvSpPr/>
            <p:nvPr/>
          </p:nvSpPr>
          <p:spPr>
            <a:xfrm rot="19622784">
              <a:off x="6815741" y="2238091"/>
              <a:ext cx="640380" cy="14400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SASE2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 rot="1318099">
              <a:off x="7672657" y="2756329"/>
              <a:ext cx="640380" cy="14400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SASE3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stCxn id="33" idx="1"/>
              <a:endCxn id="29" idx="3"/>
            </p:cNvCxnSpPr>
            <p:nvPr/>
          </p:nvCxnSpPr>
          <p:spPr>
            <a:xfrm flipH="1" flipV="1">
              <a:off x="7510459" y="2636130"/>
              <a:ext cx="185446" cy="7099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7397851" y="2138706"/>
              <a:ext cx="594996" cy="6902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36" name="Group 35"/>
            <p:cNvGrpSpPr/>
            <p:nvPr/>
          </p:nvGrpSpPr>
          <p:grpSpPr>
            <a:xfrm>
              <a:off x="8282420" y="2943947"/>
              <a:ext cx="1809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86" name="Rounded Rectangle 85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7" name="Straight Connector 86"/>
              <p:cNvCxnSpPr>
                <a:endCxn id="86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37" name="Straight Connector 36"/>
            <p:cNvCxnSpPr/>
            <p:nvPr/>
          </p:nvCxnSpPr>
          <p:spPr>
            <a:xfrm flipH="1">
              <a:off x="7988250" y="1994690"/>
              <a:ext cx="454425" cy="21303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38" name="Group 37"/>
            <p:cNvGrpSpPr/>
            <p:nvPr/>
          </p:nvGrpSpPr>
          <p:grpSpPr>
            <a:xfrm>
              <a:off x="8447017" y="1985839"/>
              <a:ext cx="1809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84" name="Rounded Rectangle 83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5" name="Straight Connector 84"/>
              <p:cNvCxnSpPr>
                <a:endCxn id="84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39" name="Isosceles Triangle 38"/>
            <p:cNvSpPr/>
            <p:nvPr/>
          </p:nvSpPr>
          <p:spPr>
            <a:xfrm rot="14220000" flipH="1">
              <a:off x="8018049" y="848599"/>
              <a:ext cx="144000" cy="1681084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" lastClr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Isosceles Triangle 39"/>
            <p:cNvSpPr/>
            <p:nvPr/>
          </p:nvSpPr>
          <p:spPr>
            <a:xfrm rot="16200000" flipH="1">
              <a:off x="8115622" y="1958573"/>
              <a:ext cx="144000" cy="1332000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" lastClr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 rot="17520000" flipH="1">
              <a:off x="8485347" y="2733439"/>
              <a:ext cx="144000" cy="626623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" lastClr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518" y="2938503"/>
              <a:ext cx="92044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n.c.Gun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1.3 GHz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6 MeV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94892" y="2938503"/>
              <a:ext cx="166423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LH, Dogleg, BC0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130 MeV 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25118" y="2938503"/>
              <a:ext cx="113845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BC1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600 MeV </a:t>
              </a:r>
              <a:endPara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364246" y="2938503"/>
              <a:ext cx="98456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BC2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2.4 GeV </a:t>
              </a:r>
              <a:endPara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67386" y="2938503"/>
              <a:ext cx="147508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Collimation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6 to 17.5 GeV</a:t>
              </a:r>
              <a:endPara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726591" y="1118772"/>
              <a:ext cx="1154483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L1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4 </a:t>
              </a:r>
              <a:r>
                <a:rPr kumimoji="0" lang="de-DE" sz="140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modules</a:t>
              </a: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/>
              </a:r>
              <a:b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</a:b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(1 RF </a:t>
              </a:r>
              <a:r>
                <a:rPr kumimoji="0" lang="de-DE" sz="140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station</a:t>
              </a: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)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43057" y="1118772"/>
              <a:ext cx="1225015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L2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12 </a:t>
              </a:r>
              <a:r>
                <a:rPr kumimoji="0" lang="de-DE" sz="140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modules</a:t>
              </a: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/>
              </a:r>
              <a:b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</a:b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(3 RF </a:t>
              </a:r>
              <a:r>
                <a:rPr kumimoji="0" lang="de-DE" sz="140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stations</a:t>
              </a: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)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56054" y="1118772"/>
              <a:ext cx="1316386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L3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80 </a:t>
              </a:r>
              <a:r>
                <a:rPr kumimoji="0" lang="de-DE" sz="140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modules</a:t>
              </a: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/>
              </a:r>
              <a:b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</a:b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(20 RF </a:t>
              </a:r>
              <a:r>
                <a:rPr kumimoji="0" lang="de-DE" sz="140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stations</a:t>
              </a:r>
              <a:r>
                <a:rPr kumimoji="0" lang="de-DE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)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0873" y="1118772"/>
              <a:ext cx="1455848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Injector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 smtClean="0">
                  <a:solidFill>
                    <a:prstClr val="black"/>
                  </a:solidFill>
                  <a:latin typeface="Calibri"/>
                  <a:ea typeface="+mn-ea"/>
                </a:rPr>
                <a:t>1.3 GHz module</a:t>
              </a:r>
              <a:br>
                <a:rPr lang="en-US" sz="1400" kern="0" dirty="0" smtClean="0">
                  <a:solidFill>
                    <a:prstClr val="black"/>
                  </a:solidFill>
                  <a:latin typeface="Calibri"/>
                  <a:ea typeface="+mn-ea"/>
                </a:rPr>
              </a:br>
              <a:r>
                <a:rPr lang="en-US" sz="1400" kern="0" dirty="0" smtClean="0">
                  <a:solidFill>
                    <a:prstClr val="black"/>
                  </a:solidFill>
                  <a:latin typeface="Calibri"/>
                  <a:ea typeface="+mn-ea"/>
                </a:rPr>
                <a:t>≈ 150 MeV</a:t>
              </a:r>
              <a:br>
                <a:rPr lang="en-US" sz="1400" kern="0" dirty="0" smtClean="0">
                  <a:solidFill>
                    <a:prstClr val="black"/>
                  </a:solidFill>
                  <a:latin typeface="Calibri"/>
                  <a:ea typeface="+mn-ea"/>
                </a:rPr>
              </a:br>
              <a:r>
                <a:rPr lang="en-US" sz="1400" kern="0" dirty="0" smtClean="0">
                  <a:solidFill>
                    <a:prstClr val="black"/>
                  </a:solidFill>
                  <a:latin typeface="Calibri"/>
                  <a:ea typeface="+mn-ea"/>
                </a:rPr>
                <a:t>3.9 GHz 3</a:t>
              </a:r>
              <a:r>
                <a:rPr lang="en-US" sz="1400" kern="0" baseline="30000" dirty="0" smtClean="0">
                  <a:solidFill>
                    <a:prstClr val="black"/>
                  </a:solidFill>
                  <a:latin typeface="Calibri"/>
                  <a:ea typeface="+mn-ea"/>
                </a:rPr>
                <a:t>rd</a:t>
              </a:r>
              <a:r>
                <a:rPr lang="en-US" sz="1400" kern="0" dirty="0" smtClean="0">
                  <a:solidFill>
                    <a:prstClr val="black"/>
                  </a:solidFill>
                  <a:latin typeface="Calibri"/>
                  <a:ea typeface="+mn-ea"/>
                </a:rPr>
                <a:t> harm.</a:t>
              </a:r>
              <a:br>
                <a:rPr lang="en-US" sz="1400" kern="0" dirty="0" smtClean="0">
                  <a:solidFill>
                    <a:prstClr val="black"/>
                  </a:solidFill>
                  <a:latin typeface="Calibri"/>
                  <a:ea typeface="+mn-ea"/>
                </a:rPr>
              </a:br>
              <a:r>
                <a:rPr lang="en-US" sz="1400" kern="0" dirty="0" smtClean="0">
                  <a:solidFill>
                    <a:prstClr val="black"/>
                  </a:solidFill>
                  <a:latin typeface="Calibri"/>
                  <a:ea typeface="+mn-ea"/>
                </a:rPr>
                <a:t>≈ 25 MeV</a:t>
              </a:r>
              <a:endParaRPr kumimoji="0" 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04558" y="2356440"/>
              <a:ext cx="6862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1 Module</a:t>
              </a:r>
              <a:endParaRPr kumimoji="0" 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64813" y="2843353"/>
              <a:ext cx="6213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300 kW</a:t>
              </a:r>
              <a:endParaRPr kumimoji="0" lang="de-DE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282420" y="2196175"/>
              <a:ext cx="6213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300 kW</a:t>
              </a:r>
              <a:endParaRPr kumimoji="0" lang="de-DE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127701" y="3156071"/>
              <a:ext cx="6213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300 kW</a:t>
              </a:r>
              <a:endParaRPr kumimoji="0" lang="de-DE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37044" y="2825417"/>
              <a:ext cx="478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9 kW</a:t>
              </a:r>
              <a:endParaRPr kumimoji="0" lang="de-DE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73931" y="2663159"/>
              <a:ext cx="478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5 kW</a:t>
              </a:r>
              <a:endParaRPr kumimoji="0" lang="de-DE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74839" y="2663159"/>
              <a:ext cx="65932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0.24 kW</a:t>
              </a:r>
              <a:endParaRPr kumimoji="0" lang="de-DE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5461649" y="2378100"/>
              <a:ext cx="460475" cy="180000"/>
              <a:chOff x="5515943" y="4603920"/>
              <a:chExt cx="465954" cy="180000"/>
            </a:xfrm>
          </p:grpSpPr>
          <p:sp>
            <p:nvSpPr>
              <p:cNvPr id="81" name="Rounded Rectangle 80"/>
              <p:cNvSpPr/>
              <p:nvPr/>
            </p:nvSpPr>
            <p:spPr>
              <a:xfrm>
                <a:off x="5515943" y="4607802"/>
                <a:ext cx="465954" cy="176118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>
                <a:outerShdw blurRad="50800" dist="25400" dir="3600000" algn="ctr" rotWithShape="0">
                  <a:srgbClr val="FFCC00"/>
                </a:outerShdw>
              </a:effectLst>
            </p:spPr>
            <p:txBody>
              <a:bodyPr wrap="none" lIns="0" r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A25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 flipV="1">
                <a:off x="5865409" y="4603920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5632432" y="4604940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cxnSp>
          <p:nvCxnSpPr>
            <p:cNvPr id="59" name="Straight Connector 58"/>
            <p:cNvCxnSpPr/>
            <p:nvPr/>
          </p:nvCxnSpPr>
          <p:spPr>
            <a:xfrm flipH="1" flipV="1">
              <a:off x="5929201" y="2464981"/>
              <a:ext cx="142307" cy="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60" name="Straight Connector 59"/>
            <p:cNvCxnSpPr/>
            <p:nvPr/>
          </p:nvCxnSpPr>
          <p:spPr>
            <a:xfrm flipV="1">
              <a:off x="5702242" y="2377702"/>
              <a:ext cx="0" cy="176118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sp>
          <p:nvSpPr>
            <p:cNvPr id="61" name="TextBox 60"/>
            <p:cNvSpPr txBox="1"/>
            <p:nvPr/>
          </p:nvSpPr>
          <p:spPr>
            <a:xfrm rot="2700000">
              <a:off x="1088043" y="3860763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40 m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2700000">
              <a:off x="2624052" y="3860763"/>
              <a:ext cx="644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240 m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2700000">
              <a:off x="4499623" y="3860763"/>
              <a:ext cx="644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470 m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2700000">
              <a:off x="5598806" y="3860763"/>
              <a:ext cx="7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1460 m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 rot="2700000">
              <a:off x="6388472" y="3860763"/>
              <a:ext cx="7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2130 m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 rot="2700000">
              <a:off x="7175645" y="3860763"/>
              <a:ext cx="7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2440 m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 rot="2700000">
              <a:off x="8103503" y="3860763"/>
              <a:ext cx="7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3100 m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 rot="2700000">
              <a:off x="8510296" y="3860763"/>
              <a:ext cx="7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3300 m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110215" y="3729178"/>
              <a:ext cx="8748000" cy="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70" name="TextBox 69"/>
            <p:cNvSpPr txBox="1"/>
            <p:nvPr/>
          </p:nvSpPr>
          <p:spPr>
            <a:xfrm rot="2700000">
              <a:off x="-85701" y="3860763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0 m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 flipV="1">
              <a:off x="116758" y="3687331"/>
              <a:ext cx="0" cy="10800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>
            <a:xfrm flipV="1">
              <a:off x="1367588" y="3687331"/>
              <a:ext cx="0" cy="10800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>
            <a:xfrm flipV="1">
              <a:off x="2917896" y="3687331"/>
              <a:ext cx="0" cy="10800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>
            <a:xfrm flipV="1">
              <a:off x="4798571" y="3687331"/>
              <a:ext cx="0" cy="10800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>
            <a:xfrm flipV="1">
              <a:off x="5925298" y="3687331"/>
              <a:ext cx="0" cy="10800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>
            <a:xfrm flipV="1">
              <a:off x="6704647" y="3687331"/>
              <a:ext cx="0" cy="10800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>
            <a:xfrm flipV="1">
              <a:off x="7505202" y="3687331"/>
              <a:ext cx="0" cy="10800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 flipV="1">
              <a:off x="8415905" y="3730875"/>
              <a:ext cx="0" cy="10800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>
            <a:xfrm flipV="1">
              <a:off x="8847953" y="3730875"/>
              <a:ext cx="0" cy="10800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6464813" y="1352581"/>
              <a:ext cx="15748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tabLst>
                  <a:tab pos="622300" algn="l"/>
                  <a:tab pos="723900" algn="l"/>
                </a:tabLst>
              </a:pPr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+mn-ea"/>
                </a:rPr>
                <a:t>K</a:t>
              </a:r>
              <a:r>
                <a:rPr lang="en-US" sz="1400" b="1" baseline="-25000" dirty="0" smtClean="0">
                  <a:solidFill>
                    <a:prstClr val="black"/>
                  </a:solidFill>
                  <a:latin typeface="Calibri"/>
                  <a:ea typeface="+mn-ea"/>
                </a:rPr>
                <a:t>SASE1/2 </a:t>
              </a:r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+mn-ea"/>
                </a:rPr>
                <a:t>= 3.9 – 1.65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tabLst>
                  <a:tab pos="622300" algn="l"/>
                  <a:tab pos="723900" algn="l"/>
                </a:tabLst>
              </a:pPr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+mn-ea"/>
                </a:rPr>
                <a:t>K</a:t>
              </a:r>
              <a:r>
                <a:rPr lang="en-US" sz="1400" b="1" baseline="-25000" dirty="0" smtClean="0">
                  <a:solidFill>
                    <a:prstClr val="black"/>
                  </a:solidFill>
                  <a:latin typeface="Calibri"/>
                  <a:ea typeface="+mn-ea"/>
                </a:rPr>
                <a:t>SASE3    </a:t>
              </a:r>
              <a:r>
                <a:rPr lang="en-US" sz="1400" b="1" baseline="-25000" dirty="0">
                  <a:solidFill>
                    <a:prstClr val="black"/>
                  </a:solidFill>
                  <a:latin typeface="Calibri"/>
                  <a:ea typeface="+mn-ea"/>
                </a:rPr>
                <a:t> </a:t>
              </a:r>
              <a:r>
                <a:rPr lang="en-US" sz="1400" b="1" baseline="-25000" dirty="0" smtClean="0">
                  <a:solidFill>
                    <a:prstClr val="black"/>
                  </a:solidFill>
                  <a:latin typeface="Calibri"/>
                  <a:ea typeface="+mn-ea"/>
                </a:rPr>
                <a:t> </a:t>
              </a:r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+mn-ea"/>
                </a:rPr>
                <a:t>= 9 – 4</a:t>
              </a:r>
            </a:p>
          </p:txBody>
        </p:sp>
      </p:grpSp>
      <p:graphicFrame>
        <p:nvGraphicFramePr>
          <p:cNvPr id="13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233782"/>
              </p:ext>
            </p:extLst>
          </p:nvPr>
        </p:nvGraphicFramePr>
        <p:xfrm>
          <a:off x="1191379" y="4445363"/>
          <a:ext cx="8682142" cy="1817528"/>
        </p:xfrm>
        <a:graphic>
          <a:graphicData uri="http://schemas.openxmlformats.org/drawingml/2006/table">
            <a:tbl>
              <a:tblPr/>
              <a:tblGrid>
                <a:gridCol w="4943548"/>
                <a:gridCol w="3738594"/>
              </a:tblGrid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</a:rPr>
                        <a:t># of bunches/</a:t>
                      </a:r>
                      <a:r>
                        <a:rPr lang="en-GB" sz="2000" strike="noStrike" kern="800" baseline="0" dirty="0" smtClean="0">
                          <a:effectLst/>
                        </a:rPr>
                        <a:t>second</a:t>
                      </a:r>
                      <a:endParaRPr lang="en-US" sz="2400" strike="noStrik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174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strike="noStrike" kern="800" dirty="0" smtClean="0">
                          <a:effectLst/>
                        </a:rPr>
                        <a:t>27000 in ten</a:t>
                      </a:r>
                      <a:r>
                        <a:rPr lang="en-GB" sz="2000" strike="noStrike" kern="800" baseline="0" dirty="0" smtClean="0">
                          <a:effectLst/>
                        </a:rPr>
                        <a:t> 600 </a:t>
                      </a:r>
                      <a:r>
                        <a:rPr lang="en-GB" sz="2400" strike="noStrike" kern="800" dirty="0" err="1" smtClean="0"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GB" sz="2000" strike="noStrike" kern="800" dirty="0" err="1" smtClean="0">
                          <a:effectLst/>
                          <a:latin typeface="+mn-lt"/>
                        </a:rPr>
                        <a:t>s</a:t>
                      </a:r>
                      <a:r>
                        <a:rPr lang="en-US" sz="2000" strike="noStrike" kern="1200" baseline="0" dirty="0" smtClean="0">
                          <a:effectLst/>
                          <a:latin typeface="+mn-lt"/>
                        </a:rPr>
                        <a:t> bursts/s</a:t>
                      </a:r>
                      <a:endParaRPr lang="en-US" sz="2800" strike="noStrike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1748">
                        <a:tint val="20000"/>
                      </a:srgbClr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>
                          <a:effectLst/>
                        </a:rPr>
                        <a:t>bunch charge</a:t>
                      </a:r>
                      <a:endParaRPr lang="en-US" sz="2400" strike="noStrik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174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>
                          <a:effectLst/>
                        </a:rPr>
                        <a:t>0.02 – 1 </a:t>
                      </a:r>
                      <a:r>
                        <a:rPr lang="en-GB" sz="2000" strike="noStrike" kern="800" dirty="0" err="1" smtClean="0">
                          <a:effectLst/>
                        </a:rPr>
                        <a:t>nC</a:t>
                      </a:r>
                      <a:endParaRPr lang="en-US" sz="2400" strike="noStrik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1748">
                        <a:tint val="20000"/>
                      </a:srgbClr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</a:rPr>
                        <a:t>electron bunch length after compression</a:t>
                      </a:r>
                      <a:endParaRPr lang="en-US" sz="2400" strike="noStrik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174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strike="noStrike" kern="800" dirty="0" smtClean="0">
                          <a:effectLst/>
                        </a:rPr>
                        <a:t>2 – 180 fs (FWHM)</a:t>
                      </a:r>
                      <a:endParaRPr lang="en-US" sz="2400" strike="noStrike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1748">
                        <a:tint val="20000"/>
                      </a:srgbClr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normalized slice</a:t>
                      </a:r>
                      <a:r>
                        <a:rPr lang="en-US" sz="2000" strike="noStrike" baseline="0" dirty="0" smtClean="0">
                          <a:effectLst/>
                          <a:latin typeface="+mn-lt"/>
                          <a:ea typeface="Times New Roman"/>
                        </a:rPr>
                        <a:t> emittance</a:t>
                      </a:r>
                      <a:r>
                        <a:rPr lang="en-US" sz="2000" strike="noStrike" baseline="30000" dirty="0" smtClean="0">
                          <a:effectLst/>
                          <a:latin typeface="+mn-lt"/>
                          <a:ea typeface="Times New Roman"/>
                        </a:rPr>
                        <a:t>*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174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0.4 - 1.0 mm mrad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1748">
                        <a:tint val="20000"/>
                      </a:srgbClr>
                    </a:solidFill>
                  </a:tcPr>
                </a:tc>
              </a:tr>
              <a:tr h="3717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>
                          <a:effectLst/>
                        </a:rPr>
                        <a:t>beam power</a:t>
                      </a:r>
                      <a:endParaRPr lang="en-US" sz="2400" strike="noStrik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174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</a:rPr>
                        <a:t>500 kW</a:t>
                      </a:r>
                      <a:endParaRPr lang="en-US" sz="2400" strike="noStrik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17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1748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906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commissioning</a:t>
            </a:r>
            <a:endParaRPr lang="en-US" dirty="0"/>
          </a:p>
        </p:txBody>
      </p:sp>
      <p:pic>
        <p:nvPicPr>
          <p:cNvPr id="3" name="Content Placeholder 7" descr="E:\Old Desktop\FC\Full\2015\20151103 InjektorPanorama\20151103 InjektorColdWar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776" y="1144312"/>
            <a:ext cx="11123674" cy="242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776" y="1155198"/>
            <a:ext cx="11123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Dump              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                     Transverse Deflecting Structure </a:t>
            </a:r>
          </a:p>
          <a:p>
            <a:pPr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       Spectrometer      Diagnostic Section                                    Laser Heater                  3.9 GHz Module                1.3 GHz Module                                   Gun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3163" y="3755234"/>
            <a:ext cx="7845041" cy="175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en-GB" sz="2000" kern="0" dirty="0" smtClean="0">
                <a:solidFill>
                  <a:srgbClr val="251555"/>
                </a:solidFill>
              </a:rPr>
              <a:t>Photoinjector conditioned and characterized at PITZ, DESY-Zeuthen</a:t>
            </a:r>
          </a:p>
          <a:p>
            <a:r>
              <a:rPr lang="en-GB" sz="2000" kern="0" dirty="0" smtClean="0">
                <a:solidFill>
                  <a:srgbClr val="251555"/>
                </a:solidFill>
              </a:rPr>
              <a:t>Injector cool-down 12/2015, first </a:t>
            </a:r>
            <a:r>
              <a:rPr lang="en-GB" sz="2000" kern="0" dirty="0">
                <a:solidFill>
                  <a:srgbClr val="251555"/>
                </a:solidFill>
              </a:rPr>
              <a:t>b</a:t>
            </a:r>
            <a:r>
              <a:rPr lang="en-GB" sz="2000" kern="0" dirty="0" smtClean="0">
                <a:solidFill>
                  <a:srgbClr val="251555"/>
                </a:solidFill>
              </a:rPr>
              <a:t>eam on 18/12/2015 - commissioning till Q2/2016</a:t>
            </a:r>
          </a:p>
          <a:p>
            <a:r>
              <a:rPr lang="en-GB" sz="2000" kern="0" dirty="0">
                <a:solidFill>
                  <a:srgbClr val="251555"/>
                </a:solidFill>
              </a:rPr>
              <a:t>Full bunch train length (</a:t>
            </a:r>
            <a:r>
              <a:rPr lang="en-GB" sz="2000" kern="0" dirty="0" smtClean="0">
                <a:solidFill>
                  <a:srgbClr val="251555"/>
                </a:solidFill>
              </a:rPr>
              <a:t>27000 bunches/s) </a:t>
            </a:r>
            <a:r>
              <a:rPr lang="en-GB" sz="2000" kern="0" dirty="0">
                <a:solidFill>
                  <a:srgbClr val="251555"/>
                </a:solidFill>
              </a:rPr>
              <a:t>reached </a:t>
            </a:r>
            <a:r>
              <a:rPr lang="en-GB" sz="2000" kern="0" dirty="0" smtClean="0">
                <a:solidFill>
                  <a:srgbClr val="251555"/>
                </a:solidFill>
              </a:rPr>
              <a:t>for 20pC-1000pC bunch charges</a:t>
            </a:r>
          </a:p>
          <a:p>
            <a:pPr marL="298450" lvl="1" indent="-298450"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GB" sz="2000" kern="0" dirty="0" smtClean="0">
                <a:solidFill>
                  <a:srgbClr val="002060"/>
                </a:solidFill>
              </a:rPr>
              <a:t>Photocathode laser </a:t>
            </a:r>
            <a:r>
              <a:rPr lang="en-GB" sz="1600" kern="0" dirty="0" smtClean="0">
                <a:solidFill>
                  <a:srgbClr val="002060"/>
                </a:solidFill>
              </a:rPr>
              <a:t>(</a:t>
            </a:r>
            <a:r>
              <a:rPr lang="en-US" sz="1600" kern="0" dirty="0" err="1" smtClean="0">
                <a:solidFill>
                  <a:srgbClr val="002060"/>
                </a:solidFill>
              </a:rPr>
              <a:t>Yb:YAG</a:t>
            </a:r>
            <a:r>
              <a:rPr lang="en-US" sz="1600" kern="0" dirty="0" smtClean="0">
                <a:solidFill>
                  <a:srgbClr val="002060"/>
                </a:solidFill>
              </a:rPr>
              <a:t> </a:t>
            </a:r>
            <a:r>
              <a:rPr lang="en-US" sz="1600" kern="0" dirty="0">
                <a:solidFill>
                  <a:srgbClr val="002060"/>
                </a:solidFill>
              </a:rPr>
              <a:t>laser </a:t>
            </a:r>
            <a:r>
              <a:rPr lang="en-US" sz="1600" kern="0" dirty="0" smtClean="0">
                <a:solidFill>
                  <a:srgbClr val="002060"/>
                </a:solidFill>
              </a:rPr>
              <a:t> from Max-Born </a:t>
            </a:r>
            <a:r>
              <a:rPr lang="en-US" sz="1600" kern="0" dirty="0">
                <a:solidFill>
                  <a:srgbClr val="002060"/>
                </a:solidFill>
              </a:rPr>
              <a:t>Institute </a:t>
            </a:r>
            <a:r>
              <a:rPr lang="en-US" sz="1600" kern="0" dirty="0" smtClean="0">
                <a:solidFill>
                  <a:srgbClr val="002060"/>
                </a:solidFill>
              </a:rPr>
              <a:t>Berlin </a:t>
            </a:r>
            <a:r>
              <a:rPr lang="en-US" sz="1600" kern="0" dirty="0">
                <a:solidFill>
                  <a:srgbClr val="002060"/>
                </a:solidFill>
              </a:rPr>
              <a:t>257 nm ≤ 4 </a:t>
            </a:r>
            <a:r>
              <a:rPr lang="en-US" sz="1600" kern="0" dirty="0" err="1">
                <a:solidFill>
                  <a:srgbClr val="002060"/>
                </a:solidFill>
              </a:rPr>
              <a:t>μJ</a:t>
            </a:r>
            <a:r>
              <a:rPr lang="en-US" sz="1600" kern="0" dirty="0">
                <a:solidFill>
                  <a:srgbClr val="002060"/>
                </a:solidFill>
              </a:rPr>
              <a:t>; 3 </a:t>
            </a:r>
            <a:r>
              <a:rPr lang="en-US" sz="1600" kern="0" dirty="0" err="1" smtClean="0">
                <a:solidFill>
                  <a:srgbClr val="002060"/>
                </a:solidFill>
              </a:rPr>
              <a:t>ps</a:t>
            </a:r>
            <a:r>
              <a:rPr lang="en-US" sz="1600" kern="0" dirty="0" smtClean="0">
                <a:solidFill>
                  <a:srgbClr val="002060"/>
                </a:solidFill>
              </a:rPr>
              <a:t>) </a:t>
            </a:r>
            <a:r>
              <a:rPr lang="en-US" sz="2000" kern="0" dirty="0" smtClean="0">
                <a:solidFill>
                  <a:srgbClr val="002060"/>
                </a:solidFill>
              </a:rPr>
              <a:t>with excellent up-time</a:t>
            </a:r>
            <a:endParaRPr lang="en-US" sz="2000" kern="0" dirty="0">
              <a:solidFill>
                <a:srgbClr val="002060"/>
              </a:solidFill>
            </a:endParaRP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204" y="3633652"/>
            <a:ext cx="3603246" cy="240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Commissioning: projected emittance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131" y="1965429"/>
            <a:ext cx="3423296" cy="19240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53_16_03_06_bunchesOnAllScreen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3466" y="3600214"/>
            <a:ext cx="899968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053_16_03_06_bunchesOnAllScreen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7561" y="1566211"/>
            <a:ext cx="890076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053_16_03_06_bunchesOnAllScreen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169" y="3600214"/>
            <a:ext cx="898406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35"/>
          <p:cNvSpPr txBox="1"/>
          <p:nvPr/>
        </p:nvSpPr>
        <p:spPr>
          <a:xfrm>
            <a:off x="1197561" y="1178031"/>
            <a:ext cx="3368866" cy="276999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chemeClr val="accent2"/>
              </a:buClr>
              <a:buSzPct val="90000"/>
              <a:buNone/>
            </a:pPr>
            <a:r>
              <a:rPr lang="en-GB" sz="1200" dirty="0" smtClean="0">
                <a:solidFill>
                  <a:schemeClr val="bg1"/>
                </a:solidFill>
              </a:rPr>
              <a:t>Scheme of t</a:t>
            </a:r>
            <a:r>
              <a:rPr lang="en-GB" sz="1200" dirty="0">
                <a:solidFill>
                  <a:schemeClr val="bg1"/>
                </a:solidFill>
              </a:rPr>
              <a:t>he XFEL </a:t>
            </a:r>
            <a:r>
              <a:rPr lang="en-GB" sz="1200" dirty="0" smtClean="0">
                <a:solidFill>
                  <a:schemeClr val="bg1"/>
                </a:solidFill>
              </a:rPr>
              <a:t>injector diagnostic section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265233" y="2284004"/>
            <a:ext cx="579182" cy="18220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1" name="Picture 10" descr="053_16_03_06_bunchesOnAllScreen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3017" y="1566211"/>
            <a:ext cx="877746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76449" y="4523678"/>
            <a:ext cx="51052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/>
              <a:t>Fast kickers kick single bunches out of the trains to off-axis screens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/>
              <a:t>“Semi-parasitic” diagnostics </a:t>
            </a:r>
            <a:endParaRPr lang="en-US" sz="2000" dirty="0" smtClean="0"/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rgbClr val="251555"/>
                </a:solidFill>
              </a:rPr>
              <a:t>Together with transverse deflecting system also used for slice diagnostics</a:t>
            </a:r>
            <a:endParaRPr lang="en-US" sz="2000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078814"/>
              </p:ext>
            </p:extLst>
          </p:nvPr>
        </p:nvGraphicFramePr>
        <p:xfrm>
          <a:off x="6400799" y="2366333"/>
          <a:ext cx="5281661" cy="15240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638408"/>
                <a:gridCol w="1213032"/>
                <a:gridCol w="1430221"/>
              </a:tblGrid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Design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Achieved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 smtClean="0">
                          <a:effectLst/>
                        </a:rPr>
                        <a:t>Normalized</a:t>
                      </a:r>
                      <a:r>
                        <a:rPr lang="en-GB" sz="2000" kern="800" baseline="0" dirty="0" smtClean="0">
                          <a:effectLst/>
                        </a:rPr>
                        <a:t> </a:t>
                      </a:r>
                      <a:r>
                        <a:rPr lang="en-GB" sz="2000" kern="800" baseline="0" dirty="0" err="1" smtClean="0">
                          <a:effectLst/>
                        </a:rPr>
                        <a:t>proj</a:t>
                      </a:r>
                      <a:r>
                        <a:rPr lang="en-GB" sz="2000" kern="800" baseline="0" dirty="0" smtClean="0">
                          <a:effectLst/>
                        </a:rPr>
                        <a:t>.</a:t>
                      </a:r>
                      <a:r>
                        <a:rPr lang="en-GB" sz="2000" kern="800" dirty="0" smtClean="0">
                          <a:effectLst/>
                        </a:rPr>
                        <a:t> emittance [mm </a:t>
                      </a:r>
                      <a:r>
                        <a:rPr lang="en-GB" sz="2000" kern="800" dirty="0" err="1">
                          <a:effectLst/>
                        </a:rPr>
                        <a:t>mrad</a:t>
                      </a:r>
                      <a:r>
                        <a:rPr lang="en-GB" sz="2000" kern="800" dirty="0">
                          <a:effectLst/>
                        </a:rPr>
                        <a:t>]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 </a:t>
                      </a:r>
                      <a:r>
                        <a:rPr lang="en-GB" sz="2000" kern="800" dirty="0" smtClean="0">
                          <a:effectLst/>
                        </a:rPr>
                        <a:t>&lt; 1.5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1.2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 smtClean="0">
                          <a:effectLst/>
                        </a:rPr>
                        <a:t>Normalized</a:t>
                      </a:r>
                      <a:r>
                        <a:rPr lang="en-GB" sz="2000" kern="800" baseline="0" dirty="0" smtClean="0">
                          <a:effectLst/>
                        </a:rPr>
                        <a:t> slice</a:t>
                      </a:r>
                      <a:r>
                        <a:rPr lang="en-GB" sz="2000" kern="800" dirty="0" smtClean="0">
                          <a:effectLst/>
                        </a:rPr>
                        <a:t> emittance [mm </a:t>
                      </a:r>
                      <a:r>
                        <a:rPr lang="en-GB" sz="2000" kern="800" dirty="0" err="1" smtClean="0">
                          <a:effectLst/>
                        </a:rPr>
                        <a:t>mrad</a:t>
                      </a:r>
                      <a:r>
                        <a:rPr lang="en-GB" sz="2000" kern="800" dirty="0" smtClean="0">
                          <a:effectLst/>
                        </a:rPr>
                        <a:t>]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0.6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 smtClean="0">
                          <a:effectLst/>
                        </a:rPr>
                        <a:t>0.6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6419850" y="1720351"/>
            <a:ext cx="5225143" cy="707886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/>
              <a:t>Emittance optimization mainly at 500 </a:t>
            </a:r>
            <a:r>
              <a:rPr lang="en-US" sz="2000" dirty="0" err="1" smtClean="0"/>
              <a:t>pC</a:t>
            </a:r>
            <a:r>
              <a:rPr lang="en-US" sz="2000" dirty="0"/>
              <a:t> </a:t>
            </a:r>
            <a:r>
              <a:rPr lang="en-US" sz="2000" dirty="0" smtClean="0"/>
              <a:t>and reduced gun gradient (≈ 52 MV/m)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73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Commissioning: projected emittance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131" y="1965429"/>
            <a:ext cx="3423296" cy="19240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53_16_03_06_bunchesOnAllScreen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3466" y="3600214"/>
            <a:ext cx="899968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053_16_03_06_bunchesOnAllScreen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7561" y="1566211"/>
            <a:ext cx="890076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053_16_03_06_bunchesOnAllScreen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169" y="3600214"/>
            <a:ext cx="898406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35"/>
          <p:cNvSpPr txBox="1"/>
          <p:nvPr/>
        </p:nvSpPr>
        <p:spPr>
          <a:xfrm>
            <a:off x="1197561" y="1178031"/>
            <a:ext cx="3368866" cy="276999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chemeClr val="accent2"/>
              </a:buClr>
              <a:buSzPct val="90000"/>
              <a:buNone/>
            </a:pPr>
            <a:r>
              <a:rPr lang="en-GB" sz="1200" dirty="0" smtClean="0">
                <a:solidFill>
                  <a:schemeClr val="bg1"/>
                </a:solidFill>
              </a:rPr>
              <a:t>Scheme of t</a:t>
            </a:r>
            <a:r>
              <a:rPr lang="en-GB" sz="1200" dirty="0">
                <a:solidFill>
                  <a:schemeClr val="bg1"/>
                </a:solidFill>
              </a:rPr>
              <a:t>he XFEL </a:t>
            </a:r>
            <a:r>
              <a:rPr lang="en-GB" sz="1200" dirty="0" smtClean="0">
                <a:solidFill>
                  <a:schemeClr val="bg1"/>
                </a:solidFill>
              </a:rPr>
              <a:t>injector diagnostic section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265233" y="2284004"/>
            <a:ext cx="579182" cy="18220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1" name="Picture 10" descr="053_16_03_06_bunchesOnAllScreen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3017" y="1566211"/>
            <a:ext cx="877746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76449" y="4523678"/>
            <a:ext cx="51052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/>
              <a:t>Fast kickers kick single bunches out of the trains to off-axis screens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/>
              <a:t>“Semi-parasitic” diagnostics </a:t>
            </a:r>
            <a:endParaRPr lang="en-US" sz="2000" dirty="0" smtClean="0"/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rgbClr val="251555"/>
                </a:solidFill>
              </a:rPr>
              <a:t>Together with transverse deflecting system also used for slice diagnostics</a:t>
            </a:r>
            <a:endParaRPr lang="en-US" sz="2000" dirty="0" smtClean="0">
              <a:solidFill>
                <a:schemeClr val="accent3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700459" y="1235181"/>
            <a:ext cx="7118164" cy="5133904"/>
            <a:chOff x="3435536" y="1081895"/>
            <a:chExt cx="7118164" cy="5133904"/>
          </a:xfrm>
        </p:grpSpPr>
        <p:sp>
          <p:nvSpPr>
            <p:cNvPr id="16" name="TextBox 15"/>
            <p:cNvSpPr txBox="1"/>
            <p:nvPr/>
          </p:nvSpPr>
          <p:spPr>
            <a:xfrm>
              <a:off x="3799114" y="5107803"/>
              <a:ext cx="675458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2000" dirty="0" smtClean="0"/>
                <a:t>Variations along the train can be monitored</a:t>
              </a:r>
            </a:p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2000" dirty="0" smtClean="0"/>
                <a:t>Corrections to provide uniform conditions along train</a:t>
              </a:r>
            </a:p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endParaRPr lang="en-US" sz="1600" dirty="0" smtClean="0"/>
            </a:p>
          </p:txBody>
        </p:sp>
        <p:pic>
          <p:nvPicPr>
            <p:cNvPr id="17" name="Picture 2" descr="C:\Users\beutner\Desktop\mac\XFEL_commissioning_logboog_pictures\109_16_04_18_projEmittaceAlongTrain2000bunchesWithStacker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5536" y="1081895"/>
              <a:ext cx="5497286" cy="40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353050" y="3423059"/>
              <a:ext cx="260985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200" dirty="0" smtClean="0"/>
                <a:t>Up to a factor 2 with respect to design beta functions</a:t>
              </a:r>
            </a:p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endParaRPr lang="en-GB" sz="1200" dirty="0" smtClean="0"/>
            </a:p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200" dirty="0" smtClean="0"/>
                <a:t>Matched to design optics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5683" y="1081895"/>
              <a:ext cx="3916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200" dirty="0" smtClean="0"/>
                <a:t>Projected emittance along bunch train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51564" y="3034569"/>
              <a:ext cx="3916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200" dirty="0" smtClean="0"/>
                <a:t>Optics mismatch along bunch train</a:t>
              </a:r>
            </a:p>
          </p:txBody>
        </p:sp>
      </p:grpSp>
      <p:sp>
        <p:nvSpPr>
          <p:cNvPr id="21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Nina Golubeva, </a:t>
            </a:r>
            <a:r>
              <a:rPr lang="en-US" sz="900" dirty="0" smtClean="0"/>
              <a:t>DESY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383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Optics: beam transport till 5/17</a:t>
            </a:r>
            <a:endParaRPr lang="en-GB" dirty="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421687" y="2438972"/>
            <a:ext cx="720380" cy="34970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251555"/>
                </a:solidFill>
              </a:rPr>
              <a:t>13/01</a:t>
            </a:r>
            <a:r>
              <a:rPr lang="en-US" sz="1800" baseline="30000" dirty="0" smtClean="0">
                <a:solidFill>
                  <a:srgbClr val="251555"/>
                </a:solidFill>
              </a:rPr>
              <a:t>*</a:t>
            </a:r>
            <a:endParaRPr lang="en-US" sz="1800" dirty="0" smtClean="0">
              <a:solidFill>
                <a:srgbClr val="251555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506133" y="2422038"/>
            <a:ext cx="2015065" cy="7017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251555"/>
                </a:solidFill>
              </a:rPr>
              <a:t>15/01 @ 130 MeV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rgbClr val="251555"/>
                </a:solidFill>
              </a:rPr>
              <a:t>19/01 @ 600 MeV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521199" y="3046429"/>
            <a:ext cx="1979378" cy="7017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251555"/>
                </a:solidFill>
              </a:rPr>
              <a:t>02/02 @ 600 MeV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rgbClr val="251555"/>
                </a:solidFill>
              </a:rPr>
              <a:t>22/02 @ 2.5 GeV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500577" y="3795050"/>
            <a:ext cx="1898356" cy="9037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251555"/>
                </a:solidFill>
              </a:rPr>
              <a:t>25/02 @ 2.5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rgbClr val="251555"/>
                </a:solidFill>
              </a:rPr>
              <a:t>19/03 @ 6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rgbClr val="251555"/>
                </a:solidFill>
              </a:rPr>
              <a:t>08/04 @ 12 GeV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8196480" y="4983320"/>
            <a:ext cx="2313340" cy="34970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251555"/>
                </a:solidFill>
              </a:rPr>
              <a:t>27/04 First e</a:t>
            </a:r>
            <a:r>
              <a:rPr lang="en-US" sz="1800" baseline="30000" dirty="0" smtClean="0">
                <a:solidFill>
                  <a:srgbClr val="251555"/>
                </a:solidFill>
              </a:rPr>
              <a:t>-</a:t>
            </a:r>
            <a:r>
              <a:rPr lang="en-US" sz="1800" dirty="0" smtClean="0">
                <a:solidFill>
                  <a:srgbClr val="251555"/>
                </a:solidFill>
              </a:rPr>
              <a:t>Beam </a:t>
            </a:r>
            <a:r>
              <a:rPr lang="en-US" sz="1800" baseline="30000" dirty="0" smtClean="0">
                <a:solidFill>
                  <a:srgbClr val="251555"/>
                </a:solidFill>
              </a:rPr>
              <a:t>*</a:t>
            </a:r>
            <a:endParaRPr lang="en-US" sz="1800" dirty="0">
              <a:solidFill>
                <a:srgbClr val="251555"/>
              </a:solidFill>
            </a:endParaRPr>
          </a:p>
        </p:txBody>
      </p:sp>
      <p:cxnSp>
        <p:nvCxnSpPr>
          <p:cNvPr id="12" name="Elbow Connector 4"/>
          <p:cNvCxnSpPr/>
          <p:nvPr/>
        </p:nvCxnSpPr>
        <p:spPr bwMode="auto">
          <a:xfrm>
            <a:off x="3759201" y="3123769"/>
            <a:ext cx="575731" cy="192084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Elbow Connector 14"/>
          <p:cNvCxnSpPr/>
          <p:nvPr/>
        </p:nvCxnSpPr>
        <p:spPr bwMode="auto">
          <a:xfrm>
            <a:off x="5748867" y="3782027"/>
            <a:ext cx="751710" cy="217582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" name="Straight Arrow Connector 20"/>
          <p:cNvCxnSpPr/>
          <p:nvPr/>
        </p:nvCxnSpPr>
        <p:spPr bwMode="auto">
          <a:xfrm>
            <a:off x="2142067" y="2616761"/>
            <a:ext cx="364066" cy="1"/>
          </a:xfrm>
          <a:prstGeom prst="straightConnector1">
            <a:avLst/>
          </a:prstGeom>
          <a:noFill/>
          <a:ln w="381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5" name="Straight Arrow Connector 25"/>
          <p:cNvCxnSpPr>
            <a:endCxn id="7" idx="0"/>
          </p:cNvCxnSpPr>
          <p:nvPr/>
        </p:nvCxnSpPr>
        <p:spPr bwMode="auto">
          <a:xfrm flipH="1">
            <a:off x="1781877" y="2219209"/>
            <a:ext cx="114656" cy="219763"/>
          </a:xfrm>
          <a:prstGeom prst="straightConnector1">
            <a:avLst/>
          </a:prstGeom>
          <a:noFill/>
          <a:ln w="25400" cap="flat" cmpd="sng" algn="ctr">
            <a:solidFill>
              <a:srgbClr val="FD930A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6" name="Straight Arrow Connector 28"/>
          <p:cNvCxnSpPr/>
          <p:nvPr/>
        </p:nvCxnSpPr>
        <p:spPr bwMode="auto">
          <a:xfrm>
            <a:off x="3242733" y="2219209"/>
            <a:ext cx="270932" cy="202829"/>
          </a:xfrm>
          <a:prstGeom prst="straightConnector1">
            <a:avLst/>
          </a:prstGeom>
          <a:noFill/>
          <a:ln w="25400" cap="flat" cmpd="sng" algn="ctr">
            <a:solidFill>
              <a:srgbClr val="FD930A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7" name="Straight Arrow Connector 31"/>
          <p:cNvCxnSpPr/>
          <p:nvPr/>
        </p:nvCxnSpPr>
        <p:spPr bwMode="auto">
          <a:xfrm>
            <a:off x="4910667" y="2219209"/>
            <a:ext cx="557887" cy="827220"/>
          </a:xfrm>
          <a:prstGeom prst="straightConnector1">
            <a:avLst/>
          </a:prstGeom>
          <a:noFill/>
          <a:ln w="25400" cap="flat" cmpd="sng" algn="ctr">
            <a:solidFill>
              <a:srgbClr val="FD930A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Straight Arrow Connector 33"/>
          <p:cNvCxnSpPr>
            <a:endCxn id="10" idx="0"/>
          </p:cNvCxnSpPr>
          <p:nvPr/>
        </p:nvCxnSpPr>
        <p:spPr bwMode="auto">
          <a:xfrm>
            <a:off x="7069667" y="2219209"/>
            <a:ext cx="380088" cy="1575841"/>
          </a:xfrm>
          <a:prstGeom prst="straightConnector1">
            <a:avLst/>
          </a:prstGeom>
          <a:noFill/>
          <a:ln w="25400" cap="flat" cmpd="sng" algn="ctr">
            <a:solidFill>
              <a:srgbClr val="FD930A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" name="Straight Arrow Connector 36"/>
          <p:cNvCxnSpPr>
            <a:endCxn id="11" idx="0"/>
          </p:cNvCxnSpPr>
          <p:nvPr/>
        </p:nvCxnSpPr>
        <p:spPr bwMode="auto">
          <a:xfrm>
            <a:off x="8787806" y="2003326"/>
            <a:ext cx="565344" cy="2979994"/>
          </a:xfrm>
          <a:prstGeom prst="straightConnector1">
            <a:avLst/>
          </a:prstGeom>
          <a:noFill/>
          <a:ln w="25400" cap="flat" cmpd="sng" algn="ctr">
            <a:solidFill>
              <a:srgbClr val="FD930A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20" name="Picture 3" descr="C:\Users\dnoelle\Desktop\MAC\2017-04-28T00_09_2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177" y="3857635"/>
            <a:ext cx="3433956" cy="23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51"/>
          <p:cNvSpPr txBox="1"/>
          <p:nvPr/>
        </p:nvSpPr>
        <p:spPr>
          <a:xfrm>
            <a:off x="516753" y="3067853"/>
            <a:ext cx="16337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* Beam permission on 13/01</a:t>
            </a:r>
            <a:endParaRPr lang="de-DE" dirty="0"/>
          </a:p>
        </p:txBody>
      </p:sp>
      <p:sp>
        <p:nvSpPr>
          <p:cNvPr id="22" name="TextBox 53"/>
          <p:cNvSpPr txBox="1"/>
          <p:nvPr/>
        </p:nvSpPr>
        <p:spPr>
          <a:xfrm>
            <a:off x="8201109" y="5437509"/>
            <a:ext cx="16337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* Beam permission on 26/04</a:t>
            </a:r>
            <a:endParaRPr lang="de-DE" dirty="0"/>
          </a:p>
        </p:txBody>
      </p:sp>
      <p:cxnSp>
        <p:nvCxnSpPr>
          <p:cNvPr id="23" name="Elbow Connector 60"/>
          <p:cNvCxnSpPr/>
          <p:nvPr/>
        </p:nvCxnSpPr>
        <p:spPr bwMode="auto">
          <a:xfrm rot="16200000" flipH="1">
            <a:off x="8264115" y="4628599"/>
            <a:ext cx="476161" cy="240389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4" name="TextBox 65"/>
          <p:cNvSpPr txBox="1"/>
          <p:nvPr/>
        </p:nvSpPr>
        <p:spPr>
          <a:xfrm>
            <a:off x="796377" y="3489895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800" dirty="0" smtClean="0"/>
              <a:t>27/04 Beam spot before dump</a:t>
            </a:r>
            <a:endParaRPr lang="de-DE" sz="1800" dirty="0"/>
          </a:p>
        </p:txBody>
      </p:sp>
      <p:grpSp>
        <p:nvGrpSpPr>
          <p:cNvPr id="25" name="Group 3"/>
          <p:cNvGrpSpPr/>
          <p:nvPr/>
        </p:nvGrpSpPr>
        <p:grpSpPr>
          <a:xfrm>
            <a:off x="126000" y="1017888"/>
            <a:ext cx="8892000" cy="1201321"/>
            <a:chOff x="126000" y="1182975"/>
            <a:chExt cx="8892000" cy="1201321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00" y="1182975"/>
              <a:ext cx="8892000" cy="120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67"/>
            <p:cNvSpPr txBox="1"/>
            <p:nvPr/>
          </p:nvSpPr>
          <p:spPr>
            <a:xfrm>
              <a:off x="163287" y="2010291"/>
              <a:ext cx="8730343" cy="3693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bg1"/>
                  </a:solidFill>
                </a:rPr>
                <a:t>0m           30m                   230m                 480m         1430m    2100m           3100m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68"/>
            <p:cNvSpPr txBox="1"/>
            <p:nvPr/>
          </p:nvSpPr>
          <p:spPr>
            <a:xfrm>
              <a:off x="2144486" y="1302718"/>
              <a:ext cx="4898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chemeClr val="bg1"/>
                  </a:solidFill>
                </a:rPr>
                <a:t>L1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69"/>
            <p:cNvSpPr txBox="1"/>
            <p:nvPr/>
          </p:nvSpPr>
          <p:spPr>
            <a:xfrm>
              <a:off x="3331029" y="1302718"/>
              <a:ext cx="4898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chemeClr val="bg1"/>
                  </a:solidFill>
                </a:rPr>
                <a:t>L2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70"/>
            <p:cNvSpPr txBox="1"/>
            <p:nvPr/>
          </p:nvSpPr>
          <p:spPr>
            <a:xfrm>
              <a:off x="5334000" y="1274173"/>
              <a:ext cx="4898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chemeClr val="bg1"/>
                  </a:solidFill>
                </a:rPr>
                <a:t>L3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" name="Picture 3" descr="C:\Users\Weise\Desktop\IMAG0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4431" y="4921374"/>
            <a:ext cx="2253102" cy="126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34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dirty="0" smtClean="0"/>
              <a:t>Beam Optics: model for magnets</a:t>
            </a:r>
          </a:p>
        </p:txBody>
      </p:sp>
      <p:sp>
        <p:nvSpPr>
          <p:cNvPr id="1331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23650" y="114300"/>
            <a:ext cx="768350" cy="9112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fld id="{C9889A41-392C-4B90-BA2E-89C01AA8A414}" type="slidenum">
              <a:rPr lang="en-GB" altLang="de-DE" sz="1000" smtClean="0">
                <a:solidFill>
                  <a:schemeClr val="bg1"/>
                </a:solidFill>
                <a:ea typeface="Geneva" pitchFamily="1" charset="-128"/>
              </a:rPr>
              <a:pPr>
                <a:buClrTx/>
                <a:buSzTx/>
              </a:pPr>
              <a:t>16</a:t>
            </a:fld>
            <a:endParaRPr lang="en-GB" altLang="de-DE" sz="100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05575"/>
            <a:ext cx="7602538" cy="2667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r>
              <a:rPr lang="en-GB" altLang="de-DE" sz="800" smtClean="0">
                <a:solidFill>
                  <a:srgbClr val="000000"/>
                </a:solidFill>
              </a:rPr>
              <a:t> </a:t>
            </a:r>
          </a:p>
          <a:p>
            <a:pPr>
              <a:buClrTx/>
              <a:buSzTx/>
            </a:pPr>
            <a:r>
              <a:rPr lang="en-GB" altLang="de-DE" sz="8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Down Arrow 3"/>
          <p:cNvSpPr>
            <a:spLocks/>
          </p:cNvSpPr>
          <p:nvPr/>
        </p:nvSpPr>
        <p:spPr bwMode="auto">
          <a:xfrm>
            <a:off x="865718" y="4965700"/>
            <a:ext cx="260349" cy="287338"/>
          </a:xfrm>
          <a:prstGeom prst="downArrow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10584" y="1158878"/>
            <a:ext cx="12192000" cy="707886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altLang="de-DE" sz="2000" dirty="0"/>
              <a:t>L</a:t>
            </a:r>
            <a:r>
              <a:rPr lang="en-US" altLang="de-DE" sz="2000" dirty="0" smtClean="0"/>
              <a:t>arge </a:t>
            </a:r>
            <a:r>
              <a:rPr lang="en-US" altLang="de-DE" sz="2000" dirty="0"/>
              <a:t>total number of magnets (around 1000), more than 30 types of </a:t>
            </a:r>
            <a:r>
              <a:rPr lang="en-US" altLang="de-DE" sz="2000" dirty="0" smtClean="0"/>
              <a:t>magnets</a:t>
            </a:r>
          </a:p>
          <a:p>
            <a:pPr algn="ctr">
              <a:defRPr/>
            </a:pPr>
            <a:r>
              <a:rPr lang="en-US" altLang="de-DE" sz="2000" dirty="0"/>
              <a:t>From magnet measurement data  </a:t>
            </a:r>
            <a:r>
              <a:rPr lang="en-US" altLang="de-DE" sz="2000" b="1" dirty="0"/>
              <a:t>→</a:t>
            </a:r>
            <a:r>
              <a:rPr lang="en-US" altLang="de-DE" sz="2000" dirty="0"/>
              <a:t>  ?   to magnet beam dynamical model </a:t>
            </a:r>
            <a:endParaRPr lang="de-DE" altLang="de-DE" sz="2000" dirty="0"/>
          </a:p>
        </p:txBody>
      </p:sp>
      <p:sp>
        <p:nvSpPr>
          <p:cNvPr id="13320" name="TextBox 6"/>
          <p:cNvSpPr txBox="1">
            <a:spLocks noChangeArrowheads="1"/>
          </p:cNvSpPr>
          <p:nvPr/>
        </p:nvSpPr>
        <p:spPr bwMode="auto">
          <a:xfrm>
            <a:off x="404002" y="5148557"/>
            <a:ext cx="833387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US" altLang="de-DE" sz="2000" dirty="0">
                <a:solidFill>
                  <a:schemeClr val="tx1"/>
                </a:solidFill>
              </a:rPr>
              <a:t>Various </a:t>
            </a:r>
            <a:r>
              <a:rPr lang="en-US" altLang="de-DE" sz="2000" dirty="0" smtClean="0">
                <a:solidFill>
                  <a:schemeClr val="tx1"/>
                </a:solidFill>
              </a:rPr>
              <a:t>accurate </a:t>
            </a:r>
            <a:r>
              <a:rPr lang="en-US" altLang="de-DE" sz="2000" dirty="0">
                <a:solidFill>
                  <a:schemeClr val="tx1"/>
                </a:solidFill>
              </a:rPr>
              <a:t>magnetic measurements have been done </a:t>
            </a:r>
            <a:r>
              <a:rPr lang="de-DE" altLang="de-DE" sz="2000" dirty="0">
                <a:solidFill>
                  <a:schemeClr val="tx1"/>
                </a:solidFill>
              </a:rPr>
              <a:t> </a:t>
            </a:r>
            <a:r>
              <a:rPr lang="en-US" altLang="de-DE" sz="2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US" altLang="de-DE" sz="2000" dirty="0">
                <a:solidFill>
                  <a:schemeClr val="tx1"/>
                </a:solidFill>
              </a:rPr>
              <a:t>at </a:t>
            </a:r>
            <a:r>
              <a:rPr lang="en-US" altLang="de-DE" sz="2000" dirty="0" err="1">
                <a:solidFill>
                  <a:schemeClr val="tx1"/>
                </a:solidFill>
              </a:rPr>
              <a:t>Efremov</a:t>
            </a:r>
            <a:r>
              <a:rPr lang="en-US" altLang="de-DE" sz="2000" dirty="0">
                <a:solidFill>
                  <a:schemeClr val="tx1"/>
                </a:solidFill>
              </a:rPr>
              <a:t> Institute (Saint-Petersburg) and</a:t>
            </a:r>
          </a:p>
          <a:p>
            <a:pPr algn="ctr" eaLnBrk="1" hangingPunct="1"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US" altLang="de-DE" sz="2000" dirty="0" err="1">
                <a:solidFill>
                  <a:schemeClr val="tx1"/>
                </a:solidFill>
              </a:rPr>
              <a:t>Budker</a:t>
            </a:r>
            <a:r>
              <a:rPr lang="en-US" altLang="de-DE" sz="2000" dirty="0">
                <a:solidFill>
                  <a:schemeClr val="tx1"/>
                </a:solidFill>
              </a:rPr>
              <a:t> Institute of Nuclear Physics (Novosibirsk) in Russia,</a:t>
            </a:r>
            <a:endParaRPr lang="de-DE" altLang="en-US" sz="2000" dirty="0"/>
          </a:p>
          <a:p>
            <a:pPr algn="ctr" eaLnBrk="1" hangingPunct="1"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US" altLang="de-DE" sz="2000" dirty="0">
                <a:solidFill>
                  <a:schemeClr val="tx1"/>
                </a:solidFill>
              </a:rPr>
              <a:t>  and at DESY  −  in accordance with requirements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300" y="2284300"/>
            <a:ext cx="8278284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000" dirty="0"/>
              <a:t>    </a:t>
            </a:r>
            <a:r>
              <a:rPr lang="en-US" sz="2000" u="sng" dirty="0"/>
              <a:t>Requirements for magnetic measurements: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000" dirty="0"/>
              <a:t>    A.  Longitudinal field profiles to get 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altLang="de-DE" sz="2000" dirty="0"/>
              <a:t>           − Traditional effective length for most of magnets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altLang="de-DE" sz="2000" dirty="0">
                <a:solidFill>
                  <a:srgbClr val="B810B8"/>
                </a:solidFill>
              </a:rPr>
              <a:t>           − And more precise model for quadrupole magnets</a:t>
            </a:r>
            <a:r>
              <a:rPr lang="en-US" altLang="de-DE" sz="2000" dirty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altLang="de-DE" sz="2000" dirty="0"/>
              <a:t>    B.  Excitation curves: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altLang="de-DE" sz="2000" dirty="0"/>
              <a:t>           − Full magnetic loops (important for the magnet scaling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altLang="de-DE" sz="2000" dirty="0"/>
              <a:t>              at changing the energy profile)</a:t>
            </a:r>
          </a:p>
          <a:p>
            <a:pPr>
              <a:buFont typeface="Wingdings" pitchFamily="2" charset="2"/>
              <a:buNone/>
              <a:defRPr/>
            </a:pPr>
            <a:r>
              <a:rPr lang="en-US" altLang="de-DE" sz="2000" dirty="0">
                <a:solidFill>
                  <a:srgbClr val="B810B8"/>
                </a:solidFill>
              </a:rPr>
              <a:t>           − According the cycling procedure used for each magnet</a:t>
            </a:r>
          </a:p>
          <a:p>
            <a:pPr>
              <a:buFont typeface="Wingdings" pitchFamily="2" charset="2"/>
              <a:buNone/>
              <a:defRPr/>
            </a:pPr>
            <a:r>
              <a:rPr lang="en-US" altLang="de-DE" sz="2000" dirty="0">
                <a:solidFill>
                  <a:srgbClr val="B810B8"/>
                </a:solidFill>
              </a:rPr>
              <a:t>             (bipolar, unipolar power supply, different maximal currents)</a:t>
            </a:r>
          </a:p>
        </p:txBody>
      </p:sp>
      <p:grpSp>
        <p:nvGrpSpPr>
          <p:cNvPr id="13322" name="Group 24"/>
          <p:cNvGrpSpPr>
            <a:grpSpLocks/>
          </p:cNvGrpSpPr>
          <p:nvPr/>
        </p:nvGrpSpPr>
        <p:grpSpPr bwMode="auto">
          <a:xfrm>
            <a:off x="8784167" y="4248150"/>
            <a:ext cx="2912533" cy="2200925"/>
            <a:chOff x="6588000" y="4247999"/>
            <a:chExt cx="2184536" cy="2199929"/>
          </a:xfrm>
        </p:grpSpPr>
        <p:sp>
          <p:nvSpPr>
            <p:cNvPr id="13333" name="TextBox 16"/>
            <p:cNvSpPr txBox="1">
              <a:spLocks noChangeArrowheads="1"/>
            </p:cNvSpPr>
            <p:nvPr/>
          </p:nvSpPr>
          <p:spPr bwMode="auto">
            <a:xfrm>
              <a:off x="6895944" y="6047999"/>
              <a:ext cx="1128024" cy="399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en-US" altLang="de-DE" sz="1000" dirty="0">
                  <a:solidFill>
                    <a:schemeClr val="tx1"/>
                  </a:solidFill>
                </a:rPr>
                <a:t>Quadrupole XQH. </a:t>
              </a:r>
            </a:p>
            <a:p>
              <a:pPr algn="ctr" eaLnBrk="1" hangingPunct="1"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en-US" altLang="de-DE" sz="1000" dirty="0">
                  <a:solidFill>
                    <a:schemeClr val="tx1"/>
                  </a:solidFill>
                </a:rPr>
                <a:t>Bipolar hysteresis loop.</a:t>
              </a:r>
              <a:endParaRPr lang="de-DE" altLang="de-DE" sz="1000" dirty="0">
                <a:solidFill>
                  <a:schemeClr val="tx1"/>
                </a:solidFill>
              </a:endParaRPr>
            </a:p>
          </p:txBody>
        </p:sp>
        <p:pic>
          <p:nvPicPr>
            <p:cNvPr id="13334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000" y="4247999"/>
              <a:ext cx="2184536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468841" y="1884190"/>
            <a:ext cx="792056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altLang="de-DE" sz="2000" dirty="0">
                <a:solidFill>
                  <a:srgbClr val="C00000"/>
                </a:solidFill>
              </a:rPr>
              <a:t> Approach: Create an accurate magnet model for beam optics  </a:t>
            </a:r>
            <a:endParaRPr lang="de-DE" sz="2000" dirty="0">
              <a:solidFill>
                <a:srgbClr val="C00000"/>
              </a:solidFill>
            </a:endParaRPr>
          </a:p>
        </p:txBody>
      </p:sp>
      <p:cxnSp>
        <p:nvCxnSpPr>
          <p:cNvPr id="8" name="Straight Arrow Connector 7"/>
          <p:cNvCxnSpPr>
            <a:cxnSpLocks noChangeAspect="1"/>
          </p:cNvCxnSpPr>
          <p:nvPr/>
        </p:nvCxnSpPr>
        <p:spPr bwMode="auto">
          <a:xfrm flipV="1">
            <a:off x="7146762" y="2962472"/>
            <a:ext cx="1445393" cy="218610"/>
          </a:xfrm>
          <a:prstGeom prst="straightConnector1">
            <a:avLst/>
          </a:prstGeom>
          <a:noFill/>
          <a:ln w="15875" cap="flat" cmpd="sng" algn="ctr">
            <a:solidFill>
              <a:srgbClr val="7FEF19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7757583" y="4548188"/>
            <a:ext cx="834572" cy="33655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13326" name="Group 11"/>
          <p:cNvGrpSpPr>
            <a:grpSpLocks/>
          </p:cNvGrpSpPr>
          <p:nvPr/>
        </p:nvGrpSpPr>
        <p:grpSpPr bwMode="auto">
          <a:xfrm>
            <a:off x="8765679" y="2047876"/>
            <a:ext cx="2867465" cy="2132073"/>
            <a:chOff x="6574503" y="2047875"/>
            <a:chExt cx="2150114" cy="2132739"/>
          </a:xfrm>
        </p:grpSpPr>
        <p:grpSp>
          <p:nvGrpSpPr>
            <p:cNvPr id="13327" name="Group 21"/>
            <p:cNvGrpSpPr>
              <a:grpSpLocks/>
            </p:cNvGrpSpPr>
            <p:nvPr/>
          </p:nvGrpSpPr>
          <p:grpSpPr bwMode="auto">
            <a:xfrm>
              <a:off x="6574503" y="2047875"/>
              <a:ext cx="2150114" cy="2132739"/>
              <a:chOff x="6588000" y="1931542"/>
              <a:chExt cx="2150103" cy="2131789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597145" y="3663274"/>
                <a:ext cx="2140958" cy="40005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buFont typeface="Wingdings" pitchFamily="2" charset="2"/>
                  <a:buNone/>
                  <a:defRPr/>
                </a:pPr>
                <a:r>
                  <a:rPr lang="en-US" sz="1000" dirty="0">
                    <a:latin typeface="+mn-lt"/>
                  </a:rPr>
                  <a:t>Dipole XBB. Scaled measured data (blue dots),</a:t>
                </a:r>
              </a:p>
              <a:p>
                <a:pPr algn="ctr">
                  <a:buFont typeface="Wingdings" pitchFamily="2" charset="2"/>
                  <a:buNone/>
                  <a:defRPr/>
                </a:pPr>
                <a:r>
                  <a:rPr lang="en-US" sz="1000" dirty="0">
                    <a:latin typeface="+mn-lt"/>
                  </a:rPr>
                  <a:t>interpolation function (red curve).</a:t>
                </a:r>
              </a:p>
            </p:txBody>
          </p:sp>
          <p:grpSp>
            <p:nvGrpSpPr>
              <p:cNvPr id="13330" name="Group 19"/>
              <p:cNvGrpSpPr>
                <a:grpSpLocks/>
              </p:cNvGrpSpPr>
              <p:nvPr/>
            </p:nvGrpSpPr>
            <p:grpSpPr bwMode="auto">
              <a:xfrm>
                <a:off x="6588000" y="1931542"/>
                <a:ext cx="2132725" cy="1813878"/>
                <a:chOff x="6588000" y="1931542"/>
                <a:chExt cx="2132725" cy="1813878"/>
              </a:xfrm>
            </p:grpSpPr>
            <p:pic>
              <p:nvPicPr>
                <p:cNvPr id="13331" name="Picture 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88000" y="1931542"/>
                  <a:ext cx="2132725" cy="16915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32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7473564" y="3514619"/>
                  <a:ext cx="350015" cy="2308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buClr>
                      <a:schemeClr val="accent2"/>
                    </a:buClr>
                    <a:buSzPct val="80000"/>
                    <a:defRPr sz="2400">
                      <a:solidFill>
                        <a:schemeClr val="tx2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marL="742950" indent="-285750" eaLnBrk="0" hangingPunct="0">
                    <a:buClr>
                      <a:schemeClr val="accent1"/>
                    </a:buClr>
                    <a:buChar char="§"/>
                    <a:defRPr sz="2400">
                      <a:solidFill>
                        <a:schemeClr val="tx2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marL="1143000" indent="-228600" eaLnBrk="0" hangingPunct="0">
                    <a:buClr>
                      <a:schemeClr val="folHlink"/>
                    </a:buClr>
                    <a:buSzPct val="60000"/>
                    <a:buChar char=""/>
                    <a:defRPr sz="2400">
                      <a:solidFill>
                        <a:schemeClr val="tx2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marL="1600200" indent="-228600" eaLnBrk="0" hangingPunct="0">
                    <a:buClr>
                      <a:schemeClr val="hlink"/>
                    </a:buClr>
                    <a:buChar char="§"/>
                    <a:defRPr sz="2400">
                      <a:solidFill>
                        <a:srgbClr val="100F2E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marL="2057400" indent="-228600" eaLnBrk="0" hangingPunct="0">
                    <a:buClr>
                      <a:schemeClr val="folHlink"/>
                    </a:buClr>
                    <a:buChar char="»"/>
                    <a:defRPr sz="2400">
                      <a:solidFill>
                        <a:srgbClr val="100F2E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»"/>
                    <a:defRPr sz="2400">
                      <a:solidFill>
                        <a:srgbClr val="100F2E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»"/>
                    <a:defRPr sz="2400">
                      <a:solidFill>
                        <a:srgbClr val="100F2E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»"/>
                    <a:defRPr sz="2400">
                      <a:solidFill>
                        <a:srgbClr val="100F2E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»"/>
                    <a:defRPr sz="2400">
                      <a:solidFill>
                        <a:srgbClr val="100F2E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eaLnBrk="1" hangingPunct="1">
                    <a:buClr>
                      <a:srgbClr val="F8B323"/>
                    </a:buClr>
                    <a:buSzTx/>
                    <a:buFont typeface="Wingdings" pitchFamily="2" charset="2"/>
                    <a:buNone/>
                  </a:pPr>
                  <a:r>
                    <a:rPr lang="en-US" altLang="de-DE" sz="900" b="1">
                      <a:solidFill>
                        <a:schemeClr val="tx1"/>
                      </a:solidFill>
                    </a:rPr>
                    <a:t>Z [m]</a:t>
                  </a:r>
                  <a:endParaRPr lang="de-DE" altLang="de-DE" sz="900" b="1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" name="TextBox 10"/>
            <p:cNvSpPr txBox="1"/>
            <p:nvPr/>
          </p:nvSpPr>
          <p:spPr>
            <a:xfrm>
              <a:off x="7437487" y="3132476"/>
              <a:ext cx="413722" cy="2770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200" b="1" dirty="0" err="1">
                  <a:solidFill>
                    <a:schemeClr val="accent5"/>
                  </a:solidFill>
                </a:rPr>
                <a:t>L_eff</a:t>
              </a:r>
              <a:endParaRPr lang="de-DE" sz="1200" b="1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22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Nina Golubeva, </a:t>
            </a:r>
            <a:r>
              <a:rPr lang="en-US" sz="900" dirty="0" smtClean="0"/>
              <a:t>DESY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897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dirty="0" smtClean="0"/>
              <a:t> Beam Optics: beam measurements </a:t>
            </a:r>
          </a:p>
        </p:txBody>
      </p:sp>
      <p:sp>
        <p:nvSpPr>
          <p:cNvPr id="1433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23650" y="114300"/>
            <a:ext cx="768350" cy="9112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fld id="{2C1C5C89-B28D-42BC-A0FE-F4F71DEF62D8}" type="slidenum">
              <a:rPr lang="en-GB" altLang="de-DE" sz="1000" smtClean="0">
                <a:solidFill>
                  <a:schemeClr val="bg1"/>
                </a:solidFill>
                <a:ea typeface="Geneva" pitchFamily="1" charset="-128"/>
              </a:rPr>
              <a:pPr>
                <a:buClrTx/>
                <a:buSzTx/>
              </a:pPr>
              <a:t>17</a:t>
            </a:fld>
            <a:endParaRPr lang="en-GB" altLang="de-DE" sz="100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05575"/>
            <a:ext cx="7602538" cy="2667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r>
              <a:rPr lang="en-GB" altLang="de-DE" sz="800" smtClean="0">
                <a:solidFill>
                  <a:srgbClr val="000000"/>
                </a:solidFill>
              </a:rPr>
              <a:t> </a:t>
            </a:r>
          </a:p>
          <a:p>
            <a:pPr>
              <a:buClrTx/>
              <a:buSzTx/>
            </a:pPr>
            <a:r>
              <a:rPr lang="en-GB" altLang="de-DE" sz="8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028700"/>
            <a:ext cx="12192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altLang="de-DE" sz="2000" dirty="0">
                <a:latin typeface="+mn-lt"/>
              </a:rPr>
              <a:t>Different  types of magnet lattices (FODO transport, chicanes, doglegs, 2D deflection arcs)</a:t>
            </a:r>
          </a:p>
        </p:txBody>
      </p:sp>
      <p:pic>
        <p:nvPicPr>
          <p:cNvPr id="14342" name="Picture 14" descr="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484" y="1619251"/>
            <a:ext cx="811106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3"/>
          <p:cNvSpPr txBox="1">
            <a:spLocks noChangeArrowheads="1"/>
          </p:cNvSpPr>
          <p:nvPr/>
        </p:nvSpPr>
        <p:spPr bwMode="auto">
          <a:xfrm>
            <a:off x="7543800" y="1836739"/>
            <a:ext cx="452543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US" altLang="de-DE" sz="2000" dirty="0">
                <a:solidFill>
                  <a:schemeClr val="tx1"/>
                </a:solidFill>
              </a:rPr>
              <a:t>Example: Collimation section</a:t>
            </a:r>
          </a:p>
          <a:p>
            <a:pPr eaLnBrk="1" hangingPunct="1"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US" altLang="de-DE" sz="2000" dirty="0">
                <a:solidFill>
                  <a:srgbClr val="005EA4"/>
                </a:solidFill>
              </a:rPr>
              <a:t>                  Two types of dipoles</a:t>
            </a:r>
          </a:p>
          <a:p>
            <a:pPr eaLnBrk="1" hangingPunct="1"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US" altLang="de-DE" sz="2000" dirty="0">
                <a:solidFill>
                  <a:srgbClr val="009A46"/>
                </a:solidFill>
              </a:rPr>
              <a:t>                  Two quadrupole types</a:t>
            </a:r>
          </a:p>
          <a:p>
            <a:pPr eaLnBrk="1" hangingPunct="1"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US" altLang="de-DE" sz="2000" dirty="0">
                <a:solidFill>
                  <a:srgbClr val="C00000"/>
                </a:solidFill>
              </a:rPr>
              <a:t>                  One type of sextupoles</a:t>
            </a:r>
            <a:endParaRPr lang="en-US" altLang="de-DE" sz="2000" dirty="0">
              <a:solidFill>
                <a:schemeClr val="tx1"/>
              </a:solidFill>
            </a:endParaRPr>
          </a:p>
        </p:txBody>
      </p:sp>
      <p:grpSp>
        <p:nvGrpSpPr>
          <p:cNvPr id="14344" name="Group 10"/>
          <p:cNvGrpSpPr>
            <a:grpSpLocks/>
          </p:cNvGrpSpPr>
          <p:nvPr/>
        </p:nvGrpSpPr>
        <p:grpSpPr bwMode="auto">
          <a:xfrm>
            <a:off x="383118" y="3708400"/>
            <a:ext cx="6608233" cy="2647623"/>
            <a:chOff x="288000" y="3738687"/>
            <a:chExt cx="4956151" cy="2647903"/>
          </a:xfrm>
        </p:grpSpPr>
        <p:sp>
          <p:nvSpPr>
            <p:cNvPr id="14347" name="TextBox 12"/>
            <p:cNvSpPr txBox="1">
              <a:spLocks noChangeArrowheads="1"/>
            </p:cNvSpPr>
            <p:nvPr/>
          </p:nvSpPr>
          <p:spPr bwMode="auto">
            <a:xfrm>
              <a:off x="288000" y="6048000"/>
              <a:ext cx="4956151" cy="338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en-US" altLang="de-DE" sz="1600" dirty="0">
                  <a:solidFill>
                    <a:schemeClr val="tx1"/>
                  </a:solidFill>
                </a:rPr>
                <a:t>Response matrix measurement. Response to horizontal corrector</a:t>
              </a:r>
              <a:r>
                <a:rPr lang="en-US" altLang="de-DE" sz="1200" dirty="0">
                  <a:solidFill>
                    <a:schemeClr val="tx1"/>
                  </a:solidFill>
                </a:rPr>
                <a:t>.  </a:t>
              </a:r>
              <a:endParaRPr lang="de-DE" altLang="de-DE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4348" name="Group 8"/>
            <p:cNvGrpSpPr>
              <a:grpSpLocks/>
            </p:cNvGrpSpPr>
            <p:nvPr/>
          </p:nvGrpSpPr>
          <p:grpSpPr bwMode="auto">
            <a:xfrm>
              <a:off x="360000" y="3738687"/>
              <a:ext cx="4463494" cy="2340000"/>
              <a:chOff x="386377" y="4119157"/>
              <a:chExt cx="4463494" cy="2216606"/>
            </a:xfrm>
          </p:grpSpPr>
          <p:grpSp>
            <p:nvGrpSpPr>
              <p:cNvPr id="14349" name="Group 19"/>
              <p:cNvGrpSpPr>
                <a:grpSpLocks/>
              </p:cNvGrpSpPr>
              <p:nvPr/>
            </p:nvGrpSpPr>
            <p:grpSpPr bwMode="auto">
              <a:xfrm>
                <a:off x="386377" y="4119157"/>
                <a:ext cx="4463494" cy="2216606"/>
                <a:chOff x="2675652" y="1796400"/>
                <a:chExt cx="4464000" cy="1779197"/>
              </a:xfrm>
            </p:grpSpPr>
            <p:pic>
              <p:nvPicPr>
                <p:cNvPr id="14351" name="Picture 16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5652" y="1796400"/>
                  <a:ext cx="4464000" cy="1152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352" name="Picture 16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5652" y="2941532"/>
                  <a:ext cx="4464000" cy="6340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350" name="TextBox 8"/>
              <p:cNvSpPr txBox="1">
                <a:spLocks noChangeArrowheads="1"/>
              </p:cNvSpPr>
              <p:nvPr/>
            </p:nvSpPr>
            <p:spPr bwMode="auto">
              <a:xfrm>
                <a:off x="4027751" y="4236648"/>
                <a:ext cx="625409" cy="349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buClr>
                    <a:schemeClr val="accent2"/>
                  </a:buClr>
                  <a:buSzPct val="80000"/>
                  <a:defRPr sz="2400">
                    <a:solidFill>
                      <a:schemeClr val="tx2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buClr>
                    <a:schemeClr val="accent1"/>
                  </a:buClr>
                  <a:buChar char="§"/>
                  <a:defRPr sz="2400">
                    <a:solidFill>
                      <a:schemeClr val="tx2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buClr>
                    <a:schemeClr val="folHlink"/>
                  </a:buClr>
                  <a:buSzPct val="60000"/>
                  <a:buChar char=""/>
                  <a:defRPr sz="2400">
                    <a:solidFill>
                      <a:schemeClr val="tx2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buClr>
                    <a:schemeClr val="hlink"/>
                  </a:buClr>
                  <a:buChar char="§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buClr>
                    <a:srgbClr val="F8B323"/>
                  </a:buClr>
                  <a:buSzTx/>
                  <a:buFont typeface="Wingdings" pitchFamily="2" charset="2"/>
                  <a:buNone/>
                </a:pPr>
                <a:r>
                  <a:rPr lang="de-DE" altLang="de-DE" sz="900" b="1">
                    <a:solidFill>
                      <a:srgbClr val="009A46"/>
                    </a:solidFill>
                  </a:rPr>
                  <a:t>− model</a:t>
                </a:r>
              </a:p>
              <a:p>
                <a:pPr eaLnBrk="1" hangingPunct="1">
                  <a:buClr>
                    <a:srgbClr val="F8B323"/>
                  </a:buClr>
                  <a:buSzTx/>
                  <a:buFont typeface="Wingdings" pitchFamily="2" charset="2"/>
                  <a:buNone/>
                </a:pPr>
                <a:r>
                  <a:rPr lang="de-DE" altLang="de-DE" sz="900" b="1">
                    <a:solidFill>
                      <a:srgbClr val="009A46"/>
                    </a:solidFill>
                  </a:rPr>
                  <a:t>•  measured</a:t>
                </a:r>
              </a:p>
            </p:txBody>
          </p:sp>
        </p:grpSp>
      </p:grpSp>
      <p:sp>
        <p:nvSpPr>
          <p:cNvPr id="21" name="Right Arrow 20"/>
          <p:cNvSpPr>
            <a:spLocks noChangeAspect="1"/>
          </p:cNvSpPr>
          <p:nvPr/>
        </p:nvSpPr>
        <p:spPr bwMode="auto">
          <a:xfrm>
            <a:off x="10807699" y="3505204"/>
            <a:ext cx="359833" cy="134937"/>
          </a:xfrm>
          <a:prstGeom prst="rightArrow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6653421" y="3995739"/>
            <a:ext cx="5012911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2000" dirty="0"/>
              <a:t>   </a:t>
            </a:r>
            <a:r>
              <a:rPr lang="en-US" sz="2000" dirty="0">
                <a:solidFill>
                  <a:srgbClr val="C00000"/>
                </a:solidFill>
              </a:rPr>
              <a:t>There is very good agreement between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C00000"/>
                </a:solidFill>
              </a:rPr>
              <a:t>    the prediction of these magnet models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C00000"/>
                </a:solidFill>
              </a:rPr>
              <a:t>    and measurements of beam optics ‼</a:t>
            </a:r>
          </a:p>
          <a:p>
            <a:pPr algn="ctr">
              <a:defRPr/>
            </a:pPr>
            <a:endParaRPr lang="en-US" sz="2000" dirty="0"/>
          </a:p>
          <a:p>
            <a:pPr algn="ctr">
              <a:buFont typeface="Wingdings" pitchFamily="2" charset="2"/>
              <a:buNone/>
              <a:defRPr/>
            </a:pPr>
            <a:r>
              <a:rPr lang="en-US" sz="2000" dirty="0"/>
              <a:t>    Design optics can be used in operations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2000" dirty="0"/>
              <a:t>    (the beam has to matched to the optics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2000" dirty="0"/>
              <a:t>    in the beginning of the beamline)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64889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96" y="1102717"/>
            <a:ext cx="11851905" cy="1587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Commissioning: XFEL rf system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9" y="3098841"/>
            <a:ext cx="12192000" cy="7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26243" y="3352473"/>
            <a:ext cx="101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KLYSTRON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47078" y="2864748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CM1 (8 cav.)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39728" y="2887676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CM2 (8 cav.)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92329" y="2887676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CM3 (8 cav.)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002714" y="2895768"/>
            <a:ext cx="1165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CM4 (8cav.)</a:t>
            </a:r>
            <a:endParaRPr lang="en-US" sz="1400" b="1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5287342" y="1714501"/>
            <a:ext cx="512325" cy="82391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flipH="1">
            <a:off x="136895" y="2747964"/>
            <a:ext cx="5159007" cy="2238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5799668" y="2747963"/>
            <a:ext cx="6270505" cy="2706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Connector 76"/>
          <p:cNvCxnSpPr/>
          <p:nvPr/>
        </p:nvCxnSpPr>
        <p:spPr bwMode="auto">
          <a:xfrm>
            <a:off x="5287341" y="2538413"/>
            <a:ext cx="0" cy="2095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82" name="Straight Connector 81"/>
          <p:cNvCxnSpPr/>
          <p:nvPr/>
        </p:nvCxnSpPr>
        <p:spPr bwMode="auto">
          <a:xfrm>
            <a:off x="5799667" y="2514601"/>
            <a:ext cx="0" cy="23336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9847813" y="4309958"/>
            <a:ext cx="2222360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51555"/>
              </a:buClr>
              <a:buSzPct val="80000"/>
            </a:pPr>
            <a:r>
              <a:rPr lang="en-US" sz="1800" dirty="0" smtClean="0"/>
              <a:t>HV Modulators in surface hall</a:t>
            </a:r>
          </a:p>
          <a:p>
            <a:pPr marL="285750" indent="-285750">
              <a:buClr>
                <a:srgbClr val="251555"/>
              </a:buClr>
              <a:buSzPct val="80000"/>
            </a:pPr>
            <a:r>
              <a:rPr lang="en-US" sz="1800" dirty="0" smtClean="0"/>
              <a:t>Connected to pulse transformer via up to 2km long pulse cables</a:t>
            </a:r>
            <a:endParaRPr lang="de-DE" sz="1800" dirty="0"/>
          </a:p>
        </p:txBody>
      </p:sp>
      <p:cxnSp>
        <p:nvCxnSpPr>
          <p:cNvPr id="17" name="Elbow Connector 16"/>
          <p:cNvCxnSpPr>
            <a:endCxn id="5" idx="0"/>
          </p:cNvCxnSpPr>
          <p:nvPr/>
        </p:nvCxnSpPr>
        <p:spPr bwMode="auto">
          <a:xfrm>
            <a:off x="9391650" y="3879523"/>
            <a:ext cx="1567343" cy="430435"/>
          </a:xfrm>
          <a:prstGeom prst="bentConnector2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27" y="4027714"/>
            <a:ext cx="4138343" cy="231881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4155" y="1222469"/>
            <a:ext cx="2099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Cryo Plant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7355" y="1374869"/>
            <a:ext cx="2099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Cryo Plant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8027" y="5695793"/>
            <a:ext cx="581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Klystron and </a:t>
            </a:r>
            <a:r>
              <a:rPr lang="en-US" sz="1800" dirty="0">
                <a:solidFill>
                  <a:schemeClr val="bg1"/>
                </a:solidFill>
              </a:rPr>
              <a:t>m</a:t>
            </a:r>
            <a:r>
              <a:rPr lang="en-US" sz="1800" dirty="0" smtClean="0">
                <a:solidFill>
                  <a:schemeClr val="bg1"/>
                </a:solidFill>
              </a:rPr>
              <a:t>odulator</a:t>
            </a:r>
          </a:p>
          <a:p>
            <a:pPr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b</a:t>
            </a:r>
            <a:r>
              <a:rPr lang="en-US" sz="1800" dirty="0" smtClean="0">
                <a:solidFill>
                  <a:schemeClr val="bg1"/>
                </a:solidFill>
              </a:rPr>
              <a:t>elow module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96" y="1102717"/>
            <a:ext cx="11851905" cy="1587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Commissioning: XFEL </a:t>
            </a:r>
            <a:r>
              <a:rPr lang="en-US" dirty="0" err="1" smtClean="0"/>
              <a:t>llrf</a:t>
            </a:r>
            <a:r>
              <a:rPr lang="en-US" dirty="0" smtClean="0"/>
              <a:t> </a:t>
            </a:r>
            <a:r>
              <a:rPr lang="en-US" dirty="0"/>
              <a:t>system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9" y="3098841"/>
            <a:ext cx="12192000" cy="7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26243" y="3352473"/>
            <a:ext cx="101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KLYSTRON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47078" y="2864748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CM1 (8 cav.)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39728" y="2887676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CM2 (8 cav.)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92329" y="2887676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CM3 (8 cav.)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002714" y="2895768"/>
            <a:ext cx="1165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CM4 (8cav.)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5821" y="3822696"/>
            <a:ext cx="1680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 smtClean="0"/>
              <a:t>LLRF  master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910949" y="3819367"/>
            <a:ext cx="1680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 smtClean="0"/>
              <a:t>LLRF  slave</a:t>
            </a:r>
            <a:endParaRPr lang="en-US" sz="1200" b="1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2079656" y="3470132"/>
            <a:ext cx="733677" cy="331774"/>
          </a:xfrm>
          <a:prstGeom prst="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9544110" y="3483225"/>
            <a:ext cx="733677" cy="331774"/>
          </a:xfrm>
          <a:prstGeom prst="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697717" y="3419081"/>
            <a:ext cx="1381940" cy="159789"/>
            <a:chOff x="523287" y="3419080"/>
            <a:chExt cx="1036455" cy="159789"/>
          </a:xfrm>
        </p:grpSpPr>
        <p:cxnSp>
          <p:nvCxnSpPr>
            <p:cNvPr id="18" name="Straight Connector 17"/>
            <p:cNvCxnSpPr/>
            <p:nvPr/>
          </p:nvCxnSpPr>
          <p:spPr bwMode="auto">
            <a:xfrm>
              <a:off x="551865" y="3419080"/>
              <a:ext cx="0" cy="159789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23287" y="3572126"/>
              <a:ext cx="1036455" cy="6743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2813334" y="3411691"/>
            <a:ext cx="1465783" cy="167178"/>
            <a:chOff x="2110000" y="3411691"/>
            <a:chExt cx="1099337" cy="167178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3180759" y="3411691"/>
              <a:ext cx="0" cy="159789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flipH="1">
              <a:off x="2110000" y="3571481"/>
              <a:ext cx="1099337" cy="7388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8160374" y="3426469"/>
            <a:ext cx="1381940" cy="159789"/>
            <a:chOff x="6120280" y="3426468"/>
            <a:chExt cx="1036455" cy="159789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6148858" y="3426468"/>
              <a:ext cx="0" cy="159789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120280" y="3579514"/>
              <a:ext cx="1036455" cy="6743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10275991" y="3419079"/>
            <a:ext cx="1465783" cy="167178"/>
            <a:chOff x="7706993" y="3419079"/>
            <a:chExt cx="1099337" cy="167178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8777752" y="3419079"/>
              <a:ext cx="0" cy="159789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7706993" y="3578869"/>
              <a:ext cx="1099337" cy="7388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" name="Group 1023"/>
          <p:cNvGrpSpPr/>
          <p:nvPr/>
        </p:nvGrpSpPr>
        <p:grpSpPr>
          <a:xfrm>
            <a:off x="2446498" y="3827699"/>
            <a:ext cx="7584613" cy="302722"/>
            <a:chOff x="1834873" y="3827699"/>
            <a:chExt cx="5688460" cy="302722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7494754" y="3841360"/>
              <a:ext cx="1" cy="289061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 bwMode="auto">
            <a:xfrm flipV="1">
              <a:off x="1863450" y="3827699"/>
              <a:ext cx="1" cy="302722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1834873" y="4130421"/>
              <a:ext cx="5688460" cy="0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 bwMode="auto">
          <a:xfrm>
            <a:off x="5287342" y="1714501"/>
            <a:ext cx="512325" cy="82391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flipH="1">
            <a:off x="136895" y="2747964"/>
            <a:ext cx="5159007" cy="2238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5799668" y="2747963"/>
            <a:ext cx="6270505" cy="2706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7" name="Picture 3" descr="D:\Talks\2017_05_08 - MAC - LLRF commissioning\work files\20161011-MX2_00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5480" y="4223313"/>
            <a:ext cx="2259161" cy="2180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1186" y="4223313"/>
            <a:ext cx="1327717" cy="218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9104" y="4223312"/>
            <a:ext cx="1327717" cy="218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628124" y="4307040"/>
            <a:ext cx="19459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/>
              <a:t>Drift compensation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95900" y="4603512"/>
            <a:ext cx="23072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/>
              <a:t>Reference </a:t>
            </a:r>
            <a:r>
              <a:rPr lang="en-US" sz="1400" dirty="0" err="1"/>
              <a:t>synchr</a:t>
            </a:r>
            <a:r>
              <a:rPr lang="en-US" sz="1400" dirty="0"/>
              <a:t>. + distr.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386258" y="4883767"/>
            <a:ext cx="2220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/>
              <a:t>Clocks + local </a:t>
            </a:r>
            <a:r>
              <a:rPr lang="en-US" sz="1400" dirty="0" smtClean="0"/>
              <a:t>oscillator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5088137" y="5187335"/>
            <a:ext cx="2517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400" dirty="0"/>
              <a:t>Main controller crate </a:t>
            </a:r>
            <a:r>
              <a:rPr lang="en-US" sz="1400" b="1" dirty="0"/>
              <a:t>(</a:t>
            </a:r>
            <a:r>
              <a:rPr lang="en-US" sz="1400" b="1" dirty="0" err="1"/>
              <a:t>MicroTCA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5887081" y="5647457"/>
            <a:ext cx="935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 smtClean="0"/>
              <a:t>Piezo* </a:t>
            </a:r>
            <a:endParaRPr lang="en-US" sz="1400" dirty="0"/>
          </a:p>
        </p:txBody>
      </p:sp>
      <p:sp>
        <p:nvSpPr>
          <p:cNvPr id="41" name="Rectangle 40"/>
          <p:cNvSpPr/>
          <p:nvPr/>
        </p:nvSpPr>
        <p:spPr>
          <a:xfrm>
            <a:off x="5636284" y="5876649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dirty="0"/>
              <a:t>Power supplies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 flipH="1">
            <a:off x="5101167" y="4423173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" name="Straight Arrow Connector 46"/>
          <p:cNvCxnSpPr/>
          <p:nvPr/>
        </p:nvCxnSpPr>
        <p:spPr bwMode="auto">
          <a:xfrm flipH="1">
            <a:off x="5101167" y="4726621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/>
          <p:cNvCxnSpPr/>
          <p:nvPr/>
        </p:nvCxnSpPr>
        <p:spPr bwMode="auto">
          <a:xfrm flipH="1">
            <a:off x="5101167" y="5000526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/>
          <p:cNvCxnSpPr/>
          <p:nvPr/>
        </p:nvCxnSpPr>
        <p:spPr bwMode="auto">
          <a:xfrm flipH="1">
            <a:off x="5101167" y="5349003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/>
          <p:cNvCxnSpPr/>
          <p:nvPr/>
        </p:nvCxnSpPr>
        <p:spPr bwMode="auto">
          <a:xfrm flipH="1">
            <a:off x="5101167" y="5778303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" name="Straight Arrow Connector 50"/>
          <p:cNvCxnSpPr/>
          <p:nvPr/>
        </p:nvCxnSpPr>
        <p:spPr bwMode="auto">
          <a:xfrm flipH="1">
            <a:off x="5101167" y="5994481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7352629" y="4423173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7352629" y="4726621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352629" y="5000526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7352629" y="5349003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7352629" y="5778303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7" name="Straight Arrow Connector 56"/>
          <p:cNvCxnSpPr/>
          <p:nvPr/>
        </p:nvCxnSpPr>
        <p:spPr bwMode="auto">
          <a:xfrm>
            <a:off x="7352629" y="5994481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1025" name="Group 1024"/>
          <p:cNvGrpSpPr/>
          <p:nvPr/>
        </p:nvGrpSpPr>
        <p:grpSpPr>
          <a:xfrm>
            <a:off x="2734733" y="3701969"/>
            <a:ext cx="4152571" cy="288133"/>
            <a:chOff x="2051050" y="3701968"/>
            <a:chExt cx="3114428" cy="288133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 flipV="1">
              <a:off x="5141663" y="3701968"/>
              <a:ext cx="0" cy="28813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 bwMode="auto">
            <a:xfrm flipH="1">
              <a:off x="2051050" y="3990101"/>
              <a:ext cx="3114428" cy="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V="1">
              <a:off x="2070102" y="3841360"/>
              <a:ext cx="0" cy="14453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848" y="4241243"/>
            <a:ext cx="2453661" cy="2188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:\public\LLRF block diagrams\XFEL - MTCA\MTCA - cra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406" y="5050590"/>
            <a:ext cx="995945" cy="6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H:\public\LLRF block diagrams\XFEL - MTCA\MTCA - cra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0314" y="5056361"/>
            <a:ext cx="995945" cy="6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/>
          <p:cNvCxnSpPr/>
          <p:nvPr/>
        </p:nvCxnSpPr>
        <p:spPr bwMode="auto">
          <a:xfrm>
            <a:off x="5287341" y="2538413"/>
            <a:ext cx="0" cy="2095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82" name="Straight Connector 81"/>
          <p:cNvCxnSpPr/>
          <p:nvPr/>
        </p:nvCxnSpPr>
        <p:spPr bwMode="auto">
          <a:xfrm>
            <a:off x="5799667" y="2514601"/>
            <a:ext cx="0" cy="23336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5" name="TextBox 64"/>
          <p:cNvSpPr txBox="1"/>
          <p:nvPr/>
        </p:nvSpPr>
        <p:spPr>
          <a:xfrm>
            <a:off x="1193200" y="5714991"/>
            <a:ext cx="199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LLRF master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12176" y="5714991"/>
            <a:ext cx="147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LLRF slave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along the linear accelerator</a:t>
            </a:r>
            <a:endParaRPr lang="de-DE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"/>
          <a:stretch/>
        </p:blipFill>
        <p:spPr bwMode="auto">
          <a:xfrm>
            <a:off x="4304" y="0"/>
            <a:ext cx="121999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01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5-11 at 19.38.3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468" y="2286058"/>
            <a:ext cx="4419600" cy="2252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Reminder: MicroTCA.4 for accelerator </a:t>
            </a:r>
            <a:r>
              <a:rPr lang="en-US" dirty="0"/>
              <a:t>c</a:t>
            </a:r>
            <a:r>
              <a:rPr lang="en-US" dirty="0" smtClean="0"/>
              <a:t>ontrols 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idx="1"/>
          </p:nvPr>
        </p:nvSpPr>
        <p:spPr>
          <a:xfrm>
            <a:off x="6528523" y="1212100"/>
            <a:ext cx="5439640" cy="4793566"/>
          </a:xfrm>
        </p:spPr>
        <p:txBody>
          <a:bodyPr/>
          <a:lstStyle/>
          <a:p>
            <a:r>
              <a:rPr lang="en-GB" sz="2000" dirty="0" smtClean="0"/>
              <a:t>MicroTCA.4-based components used as standard hardware platform (LLRF, Diagnostics, Vacuum, HPRF, Magnets, Timing, ….) </a:t>
            </a:r>
          </a:p>
          <a:p>
            <a:r>
              <a:rPr lang="en-GB" sz="2000" dirty="0" smtClean="0"/>
              <a:t>About 200 </a:t>
            </a:r>
            <a:r>
              <a:rPr lang="en-GB" sz="2000" dirty="0"/>
              <a:t>systems installed, </a:t>
            </a:r>
            <a:r>
              <a:rPr lang="en-GB" sz="2000" dirty="0" smtClean="0"/>
              <a:t>serving </a:t>
            </a:r>
            <a:r>
              <a:rPr lang="en-GB" sz="2000" dirty="0"/>
              <a:t>more than </a:t>
            </a:r>
            <a:r>
              <a:rPr lang="en-GB" sz="2000" dirty="0" smtClean="0"/>
              <a:t>7.000.000 </a:t>
            </a:r>
            <a:r>
              <a:rPr lang="en-GB" sz="2000" dirty="0"/>
              <a:t>control parameters</a:t>
            </a:r>
          </a:p>
          <a:p>
            <a:r>
              <a:rPr lang="en-GB" sz="2000" dirty="0" smtClean="0"/>
              <a:t>Operational from </a:t>
            </a:r>
            <a:r>
              <a:rPr lang="en-GB" sz="2000" dirty="0"/>
              <a:t>day 1 of </a:t>
            </a:r>
            <a:r>
              <a:rPr lang="en-GB" sz="2000" dirty="0" smtClean="0"/>
              <a:t>deployment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Picture 13" descr="Screen Shot 2016-12-06 at 13.09.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86" y="3608883"/>
            <a:ext cx="5566833" cy="2911475"/>
          </a:xfrm>
          <a:prstGeom prst="rect">
            <a:avLst/>
          </a:prstGeom>
        </p:spPr>
      </p:pic>
      <p:pic>
        <p:nvPicPr>
          <p:cNvPr id="16" name="Bild 53" descr="12slotWithAd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11962" y="1154191"/>
            <a:ext cx="1316511" cy="94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Screen Shot 2017-05-11 at 20.01.1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55" y="1056539"/>
            <a:ext cx="4639733" cy="22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0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RF </a:t>
            </a:r>
            <a:r>
              <a:rPr lang="de-DE" dirty="0" err="1" smtClean="0"/>
              <a:t>Commissiong</a:t>
            </a:r>
            <a:r>
              <a:rPr lang="de-DE" dirty="0" smtClean="0"/>
              <a:t>: </a:t>
            </a:r>
            <a:r>
              <a:rPr lang="de-DE" dirty="0" err="1" smtClean="0"/>
              <a:t>process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28638" y="1179906"/>
            <a:ext cx="11358561" cy="1845099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251555"/>
                </a:solidFill>
              </a:rPr>
              <a:t>About 3.5 month total commissioning time with and without beam in parallel to beam commissioning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251555"/>
                </a:solidFill>
              </a:rPr>
              <a:t>23 out of 25 RF stations initially commissioned</a:t>
            </a:r>
            <a:endParaRPr lang="en-US" dirty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251555"/>
                </a:solidFill>
              </a:rPr>
              <a:t>Operation </a:t>
            </a:r>
            <a:r>
              <a:rPr lang="en-US" dirty="0" err="1">
                <a:solidFill>
                  <a:srgbClr val="251555"/>
                </a:solidFill>
              </a:rPr>
              <a:t>automized</a:t>
            </a:r>
            <a:r>
              <a:rPr lang="en-US" dirty="0">
                <a:solidFill>
                  <a:srgbClr val="251555"/>
                </a:solidFill>
              </a:rPr>
              <a:t>; energy goal for 2017/2018 reached with 1-2 stations in </a:t>
            </a:r>
            <a:r>
              <a:rPr lang="en-US" dirty="0" smtClean="0">
                <a:solidFill>
                  <a:srgbClr val="251555"/>
                </a:solidFill>
              </a:rPr>
              <a:t>reserve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 smtClean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 smtClean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rgbClr val="251555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 smtClean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251555"/>
                </a:solidFill>
              </a:rPr>
              <a:t>Inner </a:t>
            </a:r>
            <a:r>
              <a:rPr lang="en-US" dirty="0">
                <a:solidFill>
                  <a:srgbClr val="251555"/>
                </a:solidFill>
              </a:rPr>
              <a:t>loop RF stability &lt;0.01 </a:t>
            </a:r>
            <a:r>
              <a:rPr lang="en-US" dirty="0" err="1">
                <a:solidFill>
                  <a:srgbClr val="251555"/>
                </a:solidFill>
              </a:rPr>
              <a:t>deg</a:t>
            </a:r>
            <a:r>
              <a:rPr lang="en-US" dirty="0">
                <a:solidFill>
                  <a:srgbClr val="251555"/>
                </a:solidFill>
              </a:rPr>
              <a:t>, &lt; 0.01% (exceed specs)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251555"/>
                </a:solidFill>
              </a:rPr>
              <a:t>Preliminary measurements of beam energy jitter ≈ 10</a:t>
            </a:r>
            <a:r>
              <a:rPr lang="en-US" baseline="30000" dirty="0">
                <a:solidFill>
                  <a:srgbClr val="251555"/>
                </a:solidFill>
              </a:rPr>
              <a:t>-4</a:t>
            </a:r>
            <a:endParaRPr lang="en-US" dirty="0">
              <a:solidFill>
                <a:srgbClr val="251555"/>
              </a:solidFill>
            </a:endParaRPr>
          </a:p>
          <a:p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709" y="2711662"/>
            <a:ext cx="9324621" cy="27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6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572011" y="6100012"/>
            <a:ext cx="7413964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de-DE" sz="900" b="1" dirty="0">
                <a:solidFill>
                  <a:srgbClr val="261748"/>
                </a:solidFill>
              </a:rPr>
              <a:t>                   </a:t>
            </a:r>
            <a:r>
              <a:rPr lang="de-DE" sz="900" b="1" dirty="0" smtClean="0">
                <a:solidFill>
                  <a:srgbClr val="261748"/>
                </a:solidFill>
              </a:rPr>
              <a:t>         </a:t>
            </a:r>
            <a:r>
              <a:rPr lang="de-DE" sz="1200" b="1" dirty="0" smtClean="0">
                <a:solidFill>
                  <a:srgbClr val="261748"/>
                </a:solidFill>
              </a:rPr>
              <a:t>2.4 </a:t>
            </a:r>
            <a:r>
              <a:rPr lang="de-DE" sz="1200" b="1" dirty="0">
                <a:solidFill>
                  <a:srgbClr val="261748"/>
                </a:solidFill>
              </a:rPr>
              <a:t>GeV                                                                                             </a:t>
            </a:r>
            <a:r>
              <a:rPr lang="de-DE" sz="1200" b="1" dirty="0" smtClean="0">
                <a:solidFill>
                  <a:srgbClr val="261748"/>
                </a:solidFill>
              </a:rPr>
              <a:t>  15.1             </a:t>
            </a:r>
            <a:r>
              <a:rPr lang="de-DE" sz="1200" b="1" dirty="0">
                <a:solidFill>
                  <a:srgbClr val="261748"/>
                </a:solidFill>
              </a:rPr>
              <a:t>17.9      19.5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4" y="1062990"/>
            <a:ext cx="7968000" cy="455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521" y="2121574"/>
            <a:ext cx="3135827" cy="1523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4442" y="1119246"/>
            <a:ext cx="4097559" cy="5087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GB" sz="1600" dirty="0">
                <a:solidFill>
                  <a:srgbClr val="261748"/>
                </a:solidFill>
              </a:rPr>
              <a:t>maximum energy reach </a:t>
            </a:r>
          </a:p>
          <a:p>
            <a:pPr marL="180000" lvl="1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GB" sz="1200" dirty="0">
                <a:solidFill>
                  <a:srgbClr val="261748"/>
                </a:solidFill>
              </a:rPr>
              <a:t> after tunnel installation </a:t>
            </a:r>
            <a:r>
              <a:rPr lang="en-GB" sz="1200" i="1" dirty="0">
                <a:solidFill>
                  <a:srgbClr val="261748"/>
                </a:solidFill>
              </a:rPr>
              <a:t>and</a:t>
            </a:r>
          </a:p>
          <a:p>
            <a:pPr marL="180000" lvl="1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GB" sz="1200" dirty="0">
                <a:solidFill>
                  <a:srgbClr val="261748"/>
                </a:solidFill>
              </a:rPr>
              <a:t> according to accelerator module test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en-GB" sz="1200" dirty="0">
              <a:solidFill>
                <a:srgbClr val="26174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en-GB" sz="1600" dirty="0" smtClean="0">
              <a:solidFill>
                <a:srgbClr val="26174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en-GB" sz="1600" dirty="0">
              <a:solidFill>
                <a:srgbClr val="26174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en-GB" sz="1600" dirty="0" smtClean="0">
              <a:solidFill>
                <a:srgbClr val="26174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en-GB" sz="1600" dirty="0">
              <a:solidFill>
                <a:srgbClr val="26174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en-GB" sz="1600" dirty="0" smtClean="0">
              <a:solidFill>
                <a:srgbClr val="26174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en-GB" sz="1600" dirty="0">
              <a:solidFill>
                <a:srgbClr val="26174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GB" sz="1600" dirty="0" smtClean="0">
                <a:solidFill>
                  <a:srgbClr val="261748"/>
                </a:solidFill>
              </a:rPr>
              <a:t>the </a:t>
            </a:r>
            <a:r>
              <a:rPr lang="en-GB" sz="1600" dirty="0">
                <a:solidFill>
                  <a:srgbClr val="261748"/>
                </a:solidFill>
              </a:rPr>
              <a:t>maximum energy during FEL operation needs to respect the bunch compressor (BC) working points </a:t>
            </a:r>
          </a:p>
          <a:p>
            <a:pPr marL="180000" lvl="1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GB" sz="1200" dirty="0">
                <a:solidFill>
                  <a:srgbClr val="261748"/>
                </a:solidFill>
              </a:rPr>
              <a:t> 2.4 GeV nominal BC2 energy </a:t>
            </a:r>
          </a:p>
          <a:p>
            <a:pPr marL="180000" lvl="1" fontAlgn="base"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GB" sz="1200" dirty="0">
                <a:solidFill>
                  <a:srgbClr val="261748"/>
                </a:solidFill>
              </a:rPr>
              <a:t>        leads to approx. 19.5 GeV </a:t>
            </a:r>
          </a:p>
          <a:p>
            <a:pPr marL="180000" lvl="1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GB" sz="1200" dirty="0">
                <a:solidFill>
                  <a:srgbClr val="261748"/>
                </a:solidFill>
              </a:rPr>
              <a:t> higher BC2 energy (e.g. 3.3 GeV)</a:t>
            </a:r>
          </a:p>
          <a:p>
            <a:pPr marL="0" lvl="1" fontAlgn="base"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GB" sz="1200" dirty="0">
                <a:solidFill>
                  <a:srgbClr val="261748"/>
                </a:solidFill>
              </a:rPr>
              <a:t>            allows for &gt; 20 GeV</a:t>
            </a:r>
          </a:p>
          <a:p>
            <a:pPr fontAlgn="base">
              <a:spcBef>
                <a:spcPts val="17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GB" sz="1600" b="1" dirty="0" smtClean="0">
                <a:solidFill>
                  <a:srgbClr val="261748"/>
                </a:solidFill>
              </a:rPr>
              <a:t>increased </a:t>
            </a:r>
            <a:r>
              <a:rPr lang="en-GB" sz="1600" b="1" dirty="0">
                <a:solidFill>
                  <a:srgbClr val="261748"/>
                </a:solidFill>
              </a:rPr>
              <a:t>max. energy assures higher availability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Commissioning: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r</a:t>
            </a:r>
            <a:r>
              <a:rPr lang="en-US" dirty="0" smtClean="0"/>
              <a:t>each of European XFEL modules</a:t>
            </a:r>
            <a:endParaRPr lang="en-US" dirty="0"/>
          </a:p>
        </p:txBody>
      </p:sp>
      <p:sp>
        <p:nvSpPr>
          <p:cNvPr id="3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423650" y="114300"/>
            <a:ext cx="768350" cy="9112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5B0A03-7FD4-488C-A6AB-DBF5D6C36893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30267" y="5630979"/>
            <a:ext cx="7296000" cy="230832"/>
            <a:chOff x="495561" y="5038383"/>
            <a:chExt cx="5238489" cy="230832"/>
          </a:xfrm>
        </p:grpSpPr>
        <p:sp>
          <p:nvSpPr>
            <p:cNvPr id="4" name="TextBox 3"/>
            <p:cNvSpPr txBox="1"/>
            <p:nvPr/>
          </p:nvSpPr>
          <p:spPr>
            <a:xfrm>
              <a:off x="495561" y="5038383"/>
              <a:ext cx="223200" cy="2308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900" dirty="0">
                  <a:solidFill>
                    <a:srgbClr val="261748"/>
                  </a:solidFill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8369" y="5038383"/>
              <a:ext cx="651600" cy="2308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900" dirty="0">
                  <a:solidFill>
                    <a:srgbClr val="261748"/>
                  </a:solidFill>
                </a:rPr>
                <a:t>CS2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69577" y="5038383"/>
              <a:ext cx="659414" cy="2308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900" dirty="0">
                  <a:solidFill>
                    <a:srgbClr val="261748"/>
                  </a:solidFill>
                </a:rPr>
                <a:t>CS3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28599" y="5038383"/>
              <a:ext cx="651600" cy="2308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900" dirty="0">
                  <a:solidFill>
                    <a:srgbClr val="261748"/>
                  </a:solidFill>
                </a:rPr>
                <a:t>CS4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79807" y="5038383"/>
              <a:ext cx="651600" cy="2308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900" dirty="0">
                  <a:solidFill>
                    <a:srgbClr val="261748"/>
                  </a:solidFill>
                </a:rPr>
                <a:t>CS5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31015" y="5038383"/>
              <a:ext cx="651600" cy="2308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900" dirty="0">
                  <a:solidFill>
                    <a:srgbClr val="261748"/>
                  </a:solidFill>
                </a:rPr>
                <a:t>CS6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82223" y="5038383"/>
              <a:ext cx="651600" cy="2308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900" dirty="0">
                  <a:solidFill>
                    <a:srgbClr val="261748"/>
                  </a:solidFill>
                </a:rPr>
                <a:t>CS7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33431" y="5038383"/>
              <a:ext cx="651600" cy="2308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900" dirty="0">
                  <a:solidFill>
                    <a:srgbClr val="261748"/>
                  </a:solidFill>
                </a:rPr>
                <a:t>CS8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84636" y="5038383"/>
              <a:ext cx="449414" cy="2308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900" dirty="0">
                  <a:solidFill>
                    <a:srgbClr val="261748"/>
                  </a:solidFill>
                </a:rPr>
                <a:t>CS9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6972" y="5965546"/>
            <a:ext cx="6827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de-DE" sz="900" dirty="0">
                <a:solidFill>
                  <a:srgbClr val="261748"/>
                </a:solidFill>
              </a:rPr>
              <a:t>BC1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85249" y="5960670"/>
            <a:ext cx="6827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de-DE" sz="900" dirty="0">
                <a:solidFill>
                  <a:srgbClr val="261748"/>
                </a:solidFill>
              </a:rPr>
              <a:t>BC2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92226" y="1455421"/>
            <a:ext cx="1127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de-DE" sz="1000" b="1" dirty="0">
                <a:solidFill>
                  <a:srgbClr val="FF0000"/>
                </a:solidFill>
              </a:rPr>
              <a:t>17.5 </a:t>
            </a:r>
            <a:r>
              <a:rPr lang="de-DE" sz="1000" b="1" dirty="0" err="1">
                <a:solidFill>
                  <a:srgbClr val="FF0000"/>
                </a:solidFill>
              </a:rPr>
              <a:t>GeV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1522" y="3328630"/>
            <a:ext cx="1127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de-DE" sz="1000" b="1" dirty="0">
                <a:solidFill>
                  <a:srgbClr val="FF0000"/>
                </a:solidFill>
              </a:rPr>
              <a:t>23.6 MV/m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09064" y="1694203"/>
            <a:ext cx="7392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600237" y="3548117"/>
            <a:ext cx="7392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13" name="Group 12"/>
          <p:cNvGrpSpPr/>
          <p:nvPr/>
        </p:nvGrpSpPr>
        <p:grpSpPr>
          <a:xfrm>
            <a:off x="6553197" y="1896256"/>
            <a:ext cx="1371527" cy="998600"/>
            <a:chOff x="4914899" y="1896256"/>
            <a:chExt cx="1028646" cy="998600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5494350" y="1896256"/>
              <a:ext cx="449195" cy="7495"/>
            </a:xfrm>
            <a:prstGeom prst="lin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4914899" y="2248525"/>
              <a:ext cx="1028646" cy="6463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D930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de-DE" b="1" dirty="0" smtClean="0"/>
                <a:t>14.9 </a:t>
              </a:r>
              <a:r>
                <a:rPr lang="de-DE" b="1" dirty="0" err="1" smtClean="0"/>
                <a:t>GeV</a:t>
              </a:r>
              <a:endParaRPr lang="de-DE" b="1" dirty="0" smtClean="0"/>
            </a:p>
            <a:p>
              <a:pPr algn="ctr">
                <a:buNone/>
              </a:pPr>
              <a:r>
                <a:rPr lang="de-DE" b="1" dirty="0" smtClean="0"/>
                <a:t>24/10/17</a:t>
              </a:r>
              <a:endParaRPr lang="de-DE" b="1" dirty="0"/>
            </a:p>
          </p:txBody>
        </p:sp>
        <p:cxnSp>
          <p:nvCxnSpPr>
            <p:cNvPr id="12" name="Straight Arrow Connector 11"/>
            <p:cNvCxnSpPr>
              <a:stCxn id="10" idx="0"/>
            </p:cNvCxnSpPr>
            <p:nvPr/>
          </p:nvCxnSpPr>
          <p:spPr bwMode="auto">
            <a:xfrm flipV="1">
              <a:off x="5429222" y="1903751"/>
              <a:ext cx="173324" cy="344774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44933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63" y="630550"/>
            <a:ext cx="10956924" cy="387519"/>
          </a:xfrm>
        </p:spPr>
        <p:txBody>
          <a:bodyPr/>
          <a:lstStyle/>
          <a:p>
            <a:r>
              <a:rPr lang="en-US" dirty="0" smtClean="0"/>
              <a:t>Beam Arrival Time: monitor system</a:t>
            </a:r>
            <a:endParaRPr lang="en-US" dirty="0"/>
          </a:p>
        </p:txBody>
      </p:sp>
      <p:pic>
        <p:nvPicPr>
          <p:cNvPr id="54" name="Picture 13" descr="N:\4all\intern\_SpecialDiagnostics\Publications\POF_FLASH_2018\pic\EOM-Scheme-N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620" y="4776186"/>
            <a:ext cx="374969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Placeholder 2"/>
          <p:cNvSpPr txBox="1">
            <a:spLocks/>
          </p:cNvSpPr>
          <p:nvPr/>
        </p:nvSpPr>
        <p:spPr>
          <a:xfrm>
            <a:off x="468551" y="1505688"/>
            <a:ext cx="1876593" cy="1290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kumimoji="0" 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9E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E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eam </a:t>
            </a: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9E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E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rrival </a:t>
            </a: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9E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E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onitor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FF9E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E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 – Principle of Operation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9E1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feld 13">
            <a:extLst>
              <a:ext uri="{FF2B5EF4-FFF2-40B4-BE49-F238E27FC236}">
                <a16:creationId xmlns="" xmlns:a16="http://schemas.microsoft.com/office/drawing/2014/main" id="{1C8A5157-245D-40EE-A150-1C5CCC0250F3}"/>
              </a:ext>
            </a:extLst>
          </p:cNvPr>
          <p:cNvSpPr txBox="1"/>
          <p:nvPr/>
        </p:nvSpPr>
        <p:spPr>
          <a:xfrm>
            <a:off x="5795020" y="3140968"/>
            <a:ext cx="2122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9FDF"/>
                </a:solidFill>
                <a:effectLst/>
                <a:uLnTx/>
                <a:uFillTx/>
              </a:rPr>
              <a:t>Electro-Optical Method,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9FD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9FDF"/>
                </a:solidFill>
                <a:effectLst/>
                <a:uLnTx/>
                <a:uFillTx/>
              </a:rPr>
              <a:t>Optical Sampling of 40GHz RF Signal In Time Domain</a:t>
            </a:r>
          </a:p>
        </p:txBody>
      </p:sp>
      <p:pic>
        <p:nvPicPr>
          <p:cNvPr id="57" name="Grafik 16">
            <a:extLst>
              <a:ext uri="{FF2B5EF4-FFF2-40B4-BE49-F238E27FC236}">
                <a16:creationId xmlns="" xmlns:a16="http://schemas.microsoft.com/office/drawing/2014/main" id="{6E9745F6-B28E-4B88-8DBB-C7B3DDE16E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452" y="1664904"/>
            <a:ext cx="1888710" cy="900000"/>
          </a:xfrm>
          <a:prstGeom prst="rect">
            <a:avLst/>
          </a:prstGeom>
        </p:spPr>
      </p:pic>
      <p:sp>
        <p:nvSpPr>
          <p:cNvPr id="58" name="Textfeld 22">
            <a:extLst>
              <a:ext uri="{FF2B5EF4-FFF2-40B4-BE49-F238E27FC236}">
                <a16:creationId xmlns="" xmlns:a16="http://schemas.microsoft.com/office/drawing/2014/main" id="{BEC18B8B-0BA2-48ED-9B36-F76E0AA3D9B3}"/>
              </a:ext>
            </a:extLst>
          </p:cNvPr>
          <p:cNvSpPr txBox="1"/>
          <p:nvPr/>
        </p:nvSpPr>
        <p:spPr>
          <a:xfrm>
            <a:off x="2986708" y="2996952"/>
            <a:ext cx="2674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Measurement of the Electron Bunch Arrival Time.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(relative to an optical time reference)</a:t>
            </a:r>
          </a:p>
        </p:txBody>
      </p:sp>
      <p:sp>
        <p:nvSpPr>
          <p:cNvPr id="59" name="Textfeld 5">
            <a:extLst>
              <a:ext uri="{FF2B5EF4-FFF2-40B4-BE49-F238E27FC236}">
                <a16:creationId xmlns="" xmlns:a16="http://schemas.microsoft.com/office/drawing/2014/main" id="{FCA2B6FE-1722-47AD-B7CC-60FC5B0195B1}"/>
              </a:ext>
            </a:extLst>
          </p:cNvPr>
          <p:cNvSpPr txBox="1"/>
          <p:nvPr/>
        </p:nvSpPr>
        <p:spPr>
          <a:xfrm>
            <a:off x="5590444" y="2549567"/>
            <a:ext cx="2132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Ultra-relativistic Electron Bunch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7573969" y="434511"/>
            <a:ext cx="3245221" cy="2160000"/>
            <a:chOff x="5503243" y="548680"/>
            <a:chExt cx="3245221" cy="2160000"/>
          </a:xfrm>
        </p:grpSpPr>
        <p:grpSp>
          <p:nvGrpSpPr>
            <p:cNvPr id="61" name="Gruppieren 83">
              <a:extLst>
                <a:ext uri="{FF2B5EF4-FFF2-40B4-BE49-F238E27FC236}">
                  <a16:creationId xmlns="" xmlns:a16="http://schemas.microsoft.com/office/drawing/2014/main" id="{8C931FCB-E155-4D1F-A9FF-78B33E6D8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03243" y="548680"/>
              <a:ext cx="3245221" cy="2160000"/>
              <a:chOff x="4016770" y="1289208"/>
              <a:chExt cx="2873578" cy="1626647"/>
            </a:xfrm>
          </p:grpSpPr>
          <p:pic>
            <p:nvPicPr>
              <p:cNvPr id="63" name="Grafik 62">
                <a:extLst>
                  <a:ext uri="{FF2B5EF4-FFF2-40B4-BE49-F238E27FC236}">
                    <a16:creationId xmlns="" xmlns:a16="http://schemas.microsoft.com/office/drawing/2014/main" id="{529DA60A-40AB-4460-8FB7-249CAF47D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16770" y="1728672"/>
                <a:ext cx="2873578" cy="1187183"/>
              </a:xfrm>
              <a:prstGeom prst="rect">
                <a:avLst/>
              </a:prstGeom>
            </p:spPr>
          </p:pic>
          <p:sp>
            <p:nvSpPr>
              <p:cNvPr id="64" name="Textfeld 78">
                <a:extLst>
                  <a:ext uri="{FF2B5EF4-FFF2-40B4-BE49-F238E27FC236}">
                    <a16:creationId xmlns="" xmlns:a16="http://schemas.microsoft.com/office/drawing/2014/main" id="{DC5F157C-3650-4455-96D2-C227DA2BFD29}"/>
                  </a:ext>
                </a:extLst>
              </p:cNvPr>
              <p:cNvSpPr txBox="1"/>
              <p:nvPr/>
            </p:nvSpPr>
            <p:spPr>
              <a:xfrm>
                <a:off x="4586746" y="1548902"/>
                <a:ext cx="50405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BLM</a:t>
                </a:r>
              </a:p>
            </p:txBody>
          </p:sp>
          <p:sp>
            <p:nvSpPr>
              <p:cNvPr id="65" name="Textfeld 79">
                <a:extLst>
                  <a:ext uri="{FF2B5EF4-FFF2-40B4-BE49-F238E27FC236}">
                    <a16:creationId xmlns="" xmlns:a16="http://schemas.microsoft.com/office/drawing/2014/main" id="{1B8FCEEE-2CA5-451A-9374-7FB56D5CA53D}"/>
                  </a:ext>
                </a:extLst>
              </p:cNvPr>
              <p:cNvSpPr txBox="1"/>
              <p:nvPr/>
            </p:nvSpPr>
            <p:spPr>
              <a:xfrm>
                <a:off x="5084270" y="1556792"/>
                <a:ext cx="50405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BCM</a:t>
                </a:r>
              </a:p>
            </p:txBody>
          </p:sp>
          <p:sp>
            <p:nvSpPr>
              <p:cNvPr id="66" name="Textfeld 80">
                <a:extLst>
                  <a:ext uri="{FF2B5EF4-FFF2-40B4-BE49-F238E27FC236}">
                    <a16:creationId xmlns="" xmlns:a16="http://schemas.microsoft.com/office/drawing/2014/main" id="{283D5F34-BA95-446B-AA27-A5285236E107}"/>
                  </a:ext>
                </a:extLst>
              </p:cNvPr>
              <p:cNvSpPr txBox="1"/>
              <p:nvPr/>
            </p:nvSpPr>
            <p:spPr>
              <a:xfrm rot="18615772">
                <a:off x="5787817" y="1386999"/>
                <a:ext cx="478384" cy="289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Toroid</a:t>
                </a:r>
                <a:endParaRPr kumimoji="0" lang="de-DE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Textfeld 81">
                <a:extLst>
                  <a:ext uri="{FF2B5EF4-FFF2-40B4-BE49-F238E27FC236}">
                    <a16:creationId xmlns="" xmlns:a16="http://schemas.microsoft.com/office/drawing/2014/main" id="{C49EAA63-FC0E-4950-B097-290F5DDD0EB6}"/>
                  </a:ext>
                </a:extLst>
              </p:cNvPr>
              <p:cNvSpPr txBox="1"/>
              <p:nvPr/>
            </p:nvSpPr>
            <p:spPr>
              <a:xfrm rot="18787443">
                <a:off x="6041528" y="1383646"/>
                <a:ext cx="478385" cy="289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BPM</a:t>
                </a:r>
              </a:p>
            </p:txBody>
          </p:sp>
          <p:sp>
            <p:nvSpPr>
              <p:cNvPr id="68" name="Textfeld 82">
                <a:extLst>
                  <a:ext uri="{FF2B5EF4-FFF2-40B4-BE49-F238E27FC236}">
                    <a16:creationId xmlns="" xmlns:a16="http://schemas.microsoft.com/office/drawing/2014/main" id="{3FA9F0CF-483B-4492-AEA1-5302A188DCDC}"/>
                  </a:ext>
                </a:extLst>
              </p:cNvPr>
              <p:cNvSpPr txBox="1"/>
              <p:nvPr/>
            </p:nvSpPr>
            <p:spPr>
              <a:xfrm rot="18639254">
                <a:off x="6251894" y="1452507"/>
                <a:ext cx="428686" cy="238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BAM</a:t>
                </a:r>
              </a:p>
            </p:txBody>
          </p:sp>
        </p:grpSp>
        <p:sp>
          <p:nvSpPr>
            <p:cNvPr id="62" name="Oval 61"/>
            <p:cNvSpPr/>
            <p:nvPr/>
          </p:nvSpPr>
          <p:spPr>
            <a:xfrm rot="18473532">
              <a:off x="8009545" y="806340"/>
              <a:ext cx="453528" cy="313837"/>
            </a:xfrm>
            <a:prstGeom prst="ellipse">
              <a:avLst/>
            </a:prstGeom>
            <a:noFill/>
            <a:ln w="38100" cap="flat" cmpd="sng" algn="ctr">
              <a:solidFill>
                <a:srgbClr val="F28E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245782" y="2773818"/>
            <a:ext cx="2315697" cy="1636289"/>
            <a:chOff x="5808054" y="3283211"/>
            <a:chExt cx="2315697" cy="1636289"/>
          </a:xfrm>
        </p:grpSpPr>
        <p:grpSp>
          <p:nvGrpSpPr>
            <p:cNvPr id="70" name="Group 69"/>
            <p:cNvGrpSpPr/>
            <p:nvPr/>
          </p:nvGrpSpPr>
          <p:grpSpPr>
            <a:xfrm>
              <a:off x="5808054" y="3434337"/>
              <a:ext cx="2229758" cy="1485163"/>
              <a:chOff x="7158302" y="3739183"/>
              <a:chExt cx="2229758" cy="1485163"/>
            </a:xfrm>
          </p:grpSpPr>
          <p:pic>
            <p:nvPicPr>
              <p:cNvPr id="72" name="Picture 23" descr="N:\4all\intern\_SpecialDiagnostics\Publications\POF_FLASH_2018\pic\Logo-TUDarmstadt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0559" y="4684346"/>
                <a:ext cx="1175921" cy="5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N:\4all\intern\_SpecialDiagnostics\BAM\Unit.RF\Photos\RF-Pickups\RF-Unit_fig01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4" b="95760" l="8505" r="90979">
                            <a14:foregroundMark x1="25515" y1="46290" x2="31959" y2="46290"/>
                            <a14:foregroundMark x1="9794" y1="79152" x2="9278" y2="56890"/>
                            <a14:foregroundMark x1="88918" y1="81625" x2="89691" y2="73145"/>
                            <a14:foregroundMark x1="88402" y1="53357" x2="89948" y2="61131"/>
                            <a14:foregroundMark x1="15722" y1="49117" x2="26289" y2="44523"/>
                            <a14:foregroundMark x1="32216" y1="36042" x2="32216" y2="18375"/>
                            <a14:foregroundMark x1="78866" y1="46996" x2="84536" y2="50177"/>
                            <a14:foregroundMark x1="89433" y1="56537" x2="90206" y2="57951"/>
                            <a14:foregroundMark x1="90206" y1="63958" x2="90464" y2="78799"/>
                            <a14:foregroundMark x1="13144" y1="83392" x2="26804" y2="89399"/>
                            <a14:backgroundMark x1="31701" y1="42049" x2="31701" y2="42049"/>
                            <a14:backgroundMark x1="92784" y1="79859" x2="92784" y2="79859"/>
                            <a14:backgroundMark x1="91237" y1="83039" x2="92268" y2="72085"/>
                            <a14:backgroundMark x1="12629" y1="87986" x2="18299" y2="92226"/>
                            <a14:backgroundMark x1="13144" y1="87986" x2="22938" y2="90459"/>
                            <a14:backgroundMark x1="25773" y1="91166" x2="22680" y2="90813"/>
                            <a14:backgroundMark x1="16495" y1="87986" x2="12887" y2="855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8302" y="3811191"/>
                <a:ext cx="1260000" cy="919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" name="Textfeld 22">
                <a:extLst>
                  <a:ext uri="{FF2B5EF4-FFF2-40B4-BE49-F238E27FC236}">
                    <a16:creationId xmlns="" xmlns:a16="http://schemas.microsoft.com/office/drawing/2014/main" id="{BEC18B8B-0BA2-48ED-9B36-F76E0AA3D9B3}"/>
                  </a:ext>
                </a:extLst>
              </p:cNvPr>
              <p:cNvSpPr txBox="1"/>
              <p:nvPr/>
            </p:nvSpPr>
            <p:spPr>
              <a:xfrm>
                <a:off x="7577131" y="3739183"/>
                <a:ext cx="1810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Central RF component:</a:t>
                </a: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	New 40GHz</a:t>
                </a: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	    Pickup design</a:t>
                </a:r>
              </a:p>
            </p:txBody>
          </p:sp>
        </p:grpSp>
        <p:sp>
          <p:nvSpPr>
            <p:cNvPr id="71" name="Teardrop 70"/>
            <p:cNvSpPr/>
            <p:nvPr/>
          </p:nvSpPr>
          <p:spPr>
            <a:xfrm rot="19945171" flipH="1">
              <a:off x="5900683" y="3283211"/>
              <a:ext cx="2223068" cy="1578627"/>
            </a:xfrm>
            <a:prstGeom prst="teardrop">
              <a:avLst/>
            </a:prstGeom>
            <a:noFill/>
            <a:ln w="19050" cap="flat" cmpd="sng" algn="ctr">
              <a:solidFill>
                <a:srgbClr val="00A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109941" y="1313347"/>
            <a:ext cx="4176464" cy="1178435"/>
            <a:chOff x="467544" y="1879492"/>
            <a:chExt cx="4176464" cy="1178435"/>
          </a:xfrm>
        </p:grpSpPr>
        <p:grpSp>
          <p:nvGrpSpPr>
            <p:cNvPr id="76" name="Gruppieren 3">
              <a:extLst>
                <a:ext uri="{FF2B5EF4-FFF2-40B4-BE49-F238E27FC236}">
                  <a16:creationId xmlns="" xmlns:a16="http://schemas.microsoft.com/office/drawing/2014/main" id="{DEB2E77E-2175-4BE7-9C67-69F6D34F0624}"/>
                </a:ext>
              </a:extLst>
            </p:cNvPr>
            <p:cNvGrpSpPr/>
            <p:nvPr/>
          </p:nvGrpSpPr>
          <p:grpSpPr>
            <a:xfrm>
              <a:off x="467544" y="1879492"/>
              <a:ext cx="4176464" cy="1178435"/>
              <a:chOff x="514612" y="2642436"/>
              <a:chExt cx="4176464" cy="1178435"/>
            </a:xfrm>
          </p:grpSpPr>
          <p:grpSp>
            <p:nvGrpSpPr>
              <p:cNvPr id="79" name="Gruppieren 29">
                <a:extLst>
                  <a:ext uri="{FF2B5EF4-FFF2-40B4-BE49-F238E27FC236}">
                    <a16:creationId xmlns="" xmlns:a16="http://schemas.microsoft.com/office/drawing/2014/main" id="{0083CC96-74E5-4997-A3AF-01B0C88B1D44}"/>
                  </a:ext>
                </a:extLst>
              </p:cNvPr>
              <p:cNvGrpSpPr/>
              <p:nvPr/>
            </p:nvGrpSpPr>
            <p:grpSpPr>
              <a:xfrm>
                <a:off x="514612" y="2642436"/>
                <a:ext cx="3931884" cy="1021796"/>
                <a:chOff x="473616" y="2615915"/>
                <a:chExt cx="3931884" cy="1021796"/>
              </a:xfrm>
            </p:grpSpPr>
            <p:pic>
              <p:nvPicPr>
                <p:cNvPr id="81" name="Grafik 4">
                  <a:extLst>
                    <a:ext uri="{FF2B5EF4-FFF2-40B4-BE49-F238E27FC236}">
                      <a16:creationId xmlns="" xmlns:a16="http://schemas.microsoft.com/office/drawing/2014/main" id="{61A6337C-CA29-4F54-A175-20AF8AF03B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4096" r="98749">
                              <a14:foregroundMark x1="11263" y1="58772" x2="36405" y2="55702"/>
                              <a14:foregroundMark x1="53811" y1="15351" x2="60523" y2="42982"/>
                              <a14:foregroundMark x1="66667" y1="42982" x2="72810" y2="2105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73616" y="2615915"/>
                  <a:ext cx="3931884" cy="1021796"/>
                </a:xfrm>
                <a:prstGeom prst="rect">
                  <a:avLst/>
                </a:prstGeom>
              </p:spPr>
            </p:pic>
            <p:cxnSp>
              <p:nvCxnSpPr>
                <p:cNvPr id="82" name="Gerade Verbindung mit Pfeil 23">
                  <a:extLst>
                    <a:ext uri="{FF2B5EF4-FFF2-40B4-BE49-F238E27FC236}">
                      <a16:creationId xmlns="" xmlns:a16="http://schemas.microsoft.com/office/drawing/2014/main" id="{E3239BA8-2447-4F2A-8B4A-6DE47B853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29800" y="2941287"/>
                  <a:ext cx="262690" cy="144016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83" name="Gerade Verbindung mit Pfeil 23">
                  <a:extLst>
                    <a:ext uri="{FF2B5EF4-FFF2-40B4-BE49-F238E27FC236}">
                      <a16:creationId xmlns="" xmlns:a16="http://schemas.microsoft.com/office/drawing/2014/main" id="{E3239BA8-2447-4F2A-8B4A-6DE47B853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2561848" y="3118826"/>
                  <a:ext cx="262690" cy="144016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sp>
            <p:nvSpPr>
              <p:cNvPr id="80" name="Textfeld 6">
                <a:extLst>
                  <a:ext uri="{FF2B5EF4-FFF2-40B4-BE49-F238E27FC236}">
                    <a16:creationId xmlns="" xmlns:a16="http://schemas.microsoft.com/office/drawing/2014/main" id="{939FD2AA-1B3A-457C-8FE4-5D37B223C1E4}"/>
                  </a:ext>
                </a:extLst>
              </p:cNvPr>
              <p:cNvSpPr txBox="1"/>
              <p:nvPr/>
            </p:nvSpPr>
            <p:spPr>
              <a:xfrm>
                <a:off x="749816" y="3543872"/>
                <a:ext cx="39412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</a:rPr>
                  <a:t>Image:http</a:t>
                </a:r>
                <a:r>
                  <a:rPr kumimoji="0" lang="en-US" sz="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</a:rPr>
                  <a:t>://photon-science.desy.de/facilities/flash/</a:t>
                </a:r>
                <a:r>
                  <a:rPr kumimoji="0" lang="en-US" sz="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</a:rPr>
                  <a:t>the_free_electron_laser</a:t>
                </a:r>
                <a:r>
                  <a:rPr kumimoji="0" lang="en-US" sz="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</a:rPr>
                  <a:t>/</a:t>
                </a:r>
                <a:r>
                  <a:rPr kumimoji="0" lang="en-US" sz="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</a:rPr>
                  <a:t>how_it_works</a:t>
                </a:r>
                <a:r>
                  <a:rPr kumimoji="0" lang="en-US" sz="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</a:rPr>
                  <a:t>/</a:t>
                </a:r>
                <a:r>
                  <a:rPr kumimoji="0" lang="en-US" sz="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</a:rPr>
                  <a:t>bunch_compression</a:t>
                </a:r>
                <a:r>
                  <a:rPr kumimoji="0" lang="en-US" sz="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</a:rPr>
                  <a:t>/index_eng.html</a:t>
                </a:r>
              </a:p>
            </p:txBody>
          </p:sp>
        </p:grpSp>
        <p:sp>
          <p:nvSpPr>
            <p:cNvPr id="77" name="Textfeld 22">
              <a:extLst>
                <a:ext uri="{FF2B5EF4-FFF2-40B4-BE49-F238E27FC236}">
                  <a16:creationId xmlns="" xmlns:a16="http://schemas.microsoft.com/office/drawing/2014/main" id="{BEC18B8B-0BA2-48ED-9B36-F76E0AA3D9B3}"/>
                </a:ext>
              </a:extLst>
            </p:cNvPr>
            <p:cNvSpPr txBox="1"/>
            <p:nvPr/>
          </p:nvSpPr>
          <p:spPr>
            <a:xfrm rot="1800000">
              <a:off x="1399746" y="1900400"/>
              <a:ext cx="8643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Low Energy</a:t>
              </a:r>
            </a:p>
          </p:txBody>
        </p:sp>
        <p:sp>
          <p:nvSpPr>
            <p:cNvPr id="78" name="Textfeld 22">
              <a:extLst>
                <a:ext uri="{FF2B5EF4-FFF2-40B4-BE49-F238E27FC236}">
                  <a16:creationId xmlns="" xmlns:a16="http://schemas.microsoft.com/office/drawing/2014/main" id="{BEC18B8B-0BA2-48ED-9B36-F76E0AA3D9B3}"/>
                </a:ext>
              </a:extLst>
            </p:cNvPr>
            <p:cNvSpPr txBox="1"/>
            <p:nvPr/>
          </p:nvSpPr>
          <p:spPr>
            <a:xfrm rot="1800000">
              <a:off x="2688169" y="2569836"/>
              <a:ext cx="9497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High Energy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 rot="21308703">
            <a:off x="2347500" y="3769946"/>
            <a:ext cx="2429783" cy="1142458"/>
            <a:chOff x="163345" y="3632813"/>
            <a:chExt cx="2429783" cy="1142458"/>
          </a:xfrm>
        </p:grpSpPr>
        <p:sp>
          <p:nvSpPr>
            <p:cNvPr id="85" name="Textfeld 22">
              <a:extLst>
                <a:ext uri="{FF2B5EF4-FFF2-40B4-BE49-F238E27FC236}">
                  <a16:creationId xmlns="" xmlns:a16="http://schemas.microsoft.com/office/drawing/2014/main" id="{BEC18B8B-0BA2-48ED-9B36-F76E0AA3D9B3}"/>
                </a:ext>
              </a:extLst>
            </p:cNvPr>
            <p:cNvSpPr txBox="1"/>
            <p:nvPr/>
          </p:nvSpPr>
          <p:spPr>
            <a:xfrm>
              <a:off x="163345" y="3897320"/>
              <a:ext cx="948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RF Phase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 Changes</a:t>
              </a:r>
            </a:p>
          </p:txBody>
        </p:sp>
        <p:sp>
          <p:nvSpPr>
            <p:cNvPr id="86" name="Textfeld 22">
              <a:extLst>
                <a:ext uri="{FF2B5EF4-FFF2-40B4-BE49-F238E27FC236}">
                  <a16:creationId xmlns="" xmlns:a16="http://schemas.microsoft.com/office/drawing/2014/main" id="{BEC18B8B-0BA2-48ED-9B36-F76E0AA3D9B3}"/>
                </a:ext>
              </a:extLst>
            </p:cNvPr>
            <p:cNvSpPr txBox="1"/>
            <p:nvPr/>
          </p:nvSpPr>
          <p:spPr>
            <a:xfrm>
              <a:off x="1171457" y="4193042"/>
              <a:ext cx="14216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Laser Amplitude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Modulation</a:t>
              </a: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806087" y="3632813"/>
              <a:ext cx="1000536" cy="1142458"/>
              <a:chOff x="769460" y="3747524"/>
              <a:chExt cx="1000536" cy="1142458"/>
            </a:xfrm>
          </p:grpSpPr>
          <p:sp>
            <p:nvSpPr>
              <p:cNvPr id="88" name="Circular Arrow 87"/>
              <p:cNvSpPr/>
              <p:nvPr/>
            </p:nvSpPr>
            <p:spPr>
              <a:xfrm rot="164551">
                <a:off x="769460" y="3868431"/>
                <a:ext cx="972159" cy="1021551"/>
              </a:xfrm>
              <a:prstGeom prst="circularArrow">
                <a:avLst>
                  <a:gd name="adj1" fmla="val 18029"/>
                  <a:gd name="adj2" fmla="val 1006693"/>
                  <a:gd name="adj3" fmla="val 19872687"/>
                  <a:gd name="adj4" fmla="val 12198586"/>
                  <a:gd name="adj5" fmla="val 16462"/>
                </a:avLst>
              </a:prstGeom>
              <a:noFill/>
              <a:ln w="19050" cap="flat" cmpd="sng" algn="ctr">
                <a:solidFill>
                  <a:srgbClr val="00A6EB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Textfeld 22">
                <a:extLst>
                  <a:ext uri="{FF2B5EF4-FFF2-40B4-BE49-F238E27FC236}">
                    <a16:creationId xmlns="" xmlns:a16="http://schemas.microsoft.com/office/drawing/2014/main" id="{BEC18B8B-0BA2-48ED-9B36-F76E0AA3D9B3}"/>
                  </a:ext>
                </a:extLst>
              </p:cNvPr>
              <p:cNvSpPr txBox="1"/>
              <p:nvPr/>
            </p:nvSpPr>
            <p:spPr>
              <a:xfrm rot="284646">
                <a:off x="879013" y="3747524"/>
                <a:ext cx="89098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A6EB"/>
                    </a:solidFill>
                    <a:effectLst/>
                    <a:uLnTx/>
                    <a:uFillTx/>
                  </a:rPr>
                  <a:t>Translates into</a:t>
                </a:r>
              </a:p>
            </p:txBody>
          </p:sp>
        </p:grpSp>
      </p:grpSp>
      <p:sp>
        <p:nvSpPr>
          <p:cNvPr id="90" name="Textfeld 22">
            <a:extLst>
              <a:ext uri="{FF2B5EF4-FFF2-40B4-BE49-F238E27FC236}">
                <a16:creationId xmlns="" xmlns:a16="http://schemas.microsoft.com/office/drawing/2014/main" id="{BEC18B8B-0BA2-48ED-9B36-F76E0AA3D9B3}"/>
              </a:ext>
            </a:extLst>
          </p:cNvPr>
          <p:cNvSpPr txBox="1"/>
          <p:nvPr/>
        </p:nvSpPr>
        <p:spPr>
          <a:xfrm rot="755643">
            <a:off x="9259963" y="3816470"/>
            <a:ext cx="1620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A6EB"/>
                </a:solidFill>
                <a:effectLst/>
                <a:uLnTx/>
                <a:uFillTx/>
              </a:rPr>
              <a:t>Successful 	collaboration</a:t>
            </a:r>
          </a:p>
        </p:txBody>
      </p:sp>
      <p:sp>
        <p:nvSpPr>
          <p:cNvPr id="91" name="Textfeld 22">
            <a:extLst>
              <a:ext uri="{FF2B5EF4-FFF2-40B4-BE49-F238E27FC236}">
                <a16:creationId xmlns="" xmlns:a16="http://schemas.microsoft.com/office/drawing/2014/main" id="{BEC18B8B-0BA2-48ED-9B36-F76E0AA3D9B3}"/>
              </a:ext>
            </a:extLst>
          </p:cNvPr>
          <p:cNvSpPr txBox="1"/>
          <p:nvPr/>
        </p:nvSpPr>
        <p:spPr>
          <a:xfrm>
            <a:off x="5660845" y="5656158"/>
            <a:ext cx="2062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Central optical component: Commercial, Telecom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Electro-Optical Modulator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 EOM)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633767" y="4575928"/>
            <a:ext cx="3201105" cy="1980000"/>
            <a:chOff x="5763383" y="4545344"/>
            <a:chExt cx="3201105" cy="1980000"/>
          </a:xfrm>
        </p:grpSpPr>
        <p:pic>
          <p:nvPicPr>
            <p:cNvPr id="94" name="Grafik 4">
              <a:extLst>
                <a:ext uri="{FF2B5EF4-FFF2-40B4-BE49-F238E27FC236}">
                  <a16:creationId xmlns="" xmlns:a16="http://schemas.microsoft.com/office/drawing/2014/main" id="{264535F9-BDC9-430D-A452-737C876D4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3383" y="4545344"/>
              <a:ext cx="3201105" cy="1980000"/>
            </a:xfrm>
            <a:prstGeom prst="rect">
              <a:avLst/>
            </a:prstGeom>
          </p:spPr>
        </p:pic>
        <p:cxnSp>
          <p:nvCxnSpPr>
            <p:cNvPr id="95" name="Gerade Verbindung mit Pfeil 23">
              <a:extLst>
                <a:ext uri="{FF2B5EF4-FFF2-40B4-BE49-F238E27FC236}">
                  <a16:creationId xmlns="" xmlns:a16="http://schemas.microsoft.com/office/drawing/2014/main" id="{E3239BA8-2447-4F2A-8B4A-6DE47B8537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1275" y="6165304"/>
              <a:ext cx="338400" cy="1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6" name="Gerade Verbindung mit Pfeil 23">
              <a:extLst>
                <a:ext uri="{FF2B5EF4-FFF2-40B4-BE49-F238E27FC236}">
                  <a16:creationId xmlns="" xmlns:a16="http://schemas.microsoft.com/office/drawing/2014/main" id="{E3239BA8-2447-4F2A-8B4A-6DE47B85374D}"/>
                </a:ext>
              </a:extLst>
            </p:cNvPr>
            <p:cNvCxnSpPr>
              <a:cxnSpLocks/>
            </p:cNvCxnSpPr>
            <p:nvPr/>
          </p:nvCxnSpPr>
          <p:spPr>
            <a:xfrm>
              <a:off x="6564350" y="6157838"/>
              <a:ext cx="338400" cy="1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>
            <a:xfrm>
              <a:off x="6902750" y="4653136"/>
              <a:ext cx="0" cy="158417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>
            <a:xfrm>
              <a:off x="7201275" y="4653136"/>
              <a:ext cx="0" cy="158417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9" name="Textfeld 22">
              <a:extLst>
                <a:ext uri="{FF2B5EF4-FFF2-40B4-BE49-F238E27FC236}">
                  <a16:creationId xmlns="" xmlns:a16="http://schemas.microsoft.com/office/drawing/2014/main" id="{BEC18B8B-0BA2-48ED-9B36-F76E0AA3D9B3}"/>
                </a:ext>
              </a:extLst>
            </p:cNvPr>
            <p:cNvSpPr txBox="1"/>
            <p:nvPr/>
          </p:nvSpPr>
          <p:spPr>
            <a:xfrm rot="20819680">
              <a:off x="6706307" y="6227708"/>
              <a:ext cx="9899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10 - 15ps</a:t>
              </a:r>
            </a:p>
          </p:txBody>
        </p:sp>
      </p:grpSp>
      <p:sp>
        <p:nvSpPr>
          <p:cNvPr id="100" name="Textfeld 22">
            <a:extLst>
              <a:ext uri="{FF2B5EF4-FFF2-40B4-BE49-F238E27FC236}">
                <a16:creationId xmlns="" xmlns:a16="http://schemas.microsoft.com/office/drawing/2014/main" id="{BEC18B8B-0BA2-48ED-9B36-F76E0AA3D9B3}"/>
              </a:ext>
            </a:extLst>
          </p:cNvPr>
          <p:cNvSpPr txBox="1"/>
          <p:nvPr/>
        </p:nvSpPr>
        <p:spPr>
          <a:xfrm>
            <a:off x="7508056" y="4331532"/>
            <a:ext cx="11962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BAM RF Signal</a:t>
            </a:r>
          </a:p>
        </p:txBody>
      </p:sp>
      <p:sp>
        <p:nvSpPr>
          <p:cNvPr id="101" name="Right Arrow 100"/>
          <p:cNvSpPr/>
          <p:nvPr/>
        </p:nvSpPr>
        <p:spPr>
          <a:xfrm rot="5400000" flipH="1">
            <a:off x="4341590" y="3704941"/>
            <a:ext cx="216024" cy="240204"/>
          </a:xfrm>
          <a:prstGeom prst="rightArrow">
            <a:avLst/>
          </a:prstGeom>
          <a:noFill/>
          <a:ln w="19050" cap="flat" cmpd="sng" algn="ctr">
            <a:solidFill>
              <a:srgbClr val="00A6E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err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Circular Arrow 101"/>
          <p:cNvSpPr/>
          <p:nvPr/>
        </p:nvSpPr>
        <p:spPr>
          <a:xfrm rot="9936998">
            <a:off x="4784253" y="2085133"/>
            <a:ext cx="3400073" cy="2643016"/>
          </a:xfrm>
          <a:prstGeom prst="circularArrow">
            <a:avLst>
              <a:gd name="adj1" fmla="val 0"/>
              <a:gd name="adj2" fmla="val 210514"/>
              <a:gd name="adj3" fmla="val 20598214"/>
              <a:gd name="adj4" fmla="val 6320074"/>
              <a:gd name="adj5" fmla="val 2287"/>
            </a:avLst>
          </a:prstGeom>
          <a:solidFill>
            <a:srgbClr val="00A6EB"/>
          </a:solidFill>
          <a:ln w="19050" cap="flat" cmpd="sng" algn="ctr">
            <a:solidFill>
              <a:srgbClr val="00A6E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err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Teardrop 102"/>
          <p:cNvSpPr/>
          <p:nvPr/>
        </p:nvSpPr>
        <p:spPr>
          <a:xfrm rot="21275439">
            <a:off x="2527890" y="4684611"/>
            <a:ext cx="3414805" cy="1611354"/>
          </a:xfrm>
          <a:prstGeom prst="teardrop">
            <a:avLst>
              <a:gd name="adj" fmla="val 89475"/>
            </a:avLst>
          </a:prstGeom>
          <a:noFill/>
          <a:ln w="19050" cap="flat" cmpd="sng" algn="ctr">
            <a:solidFill>
              <a:srgbClr val="00A6E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err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8860073" y="5497036"/>
            <a:ext cx="108000" cy="108000"/>
          </a:xfrm>
          <a:prstGeom prst="ellipse">
            <a:avLst/>
          </a:prstGeom>
          <a:solidFill>
            <a:srgbClr val="00A6EB"/>
          </a:solidFill>
          <a:ln w="9525" cap="flat" cmpd="sng" algn="ctr">
            <a:solidFill>
              <a:srgbClr val="00A6E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err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European</a:t>
            </a:r>
            <a:r>
              <a:rPr lang="en-US" sz="900" baseline="0" dirty="0" smtClean="0"/>
              <a:t> XFEL Commissioning and Operation</a:t>
            </a:r>
            <a:endParaRPr lang="en-US" sz="900" dirty="0"/>
          </a:p>
        </p:txBody>
      </p:sp>
      <p:sp>
        <p:nvSpPr>
          <p:cNvPr id="92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Marie Kristin Czwalinna</a:t>
            </a:r>
            <a:r>
              <a:rPr lang="en-US" sz="900" dirty="0" smtClean="0"/>
              <a:t>, </a:t>
            </a:r>
            <a:r>
              <a:rPr lang="en-US" sz="900" dirty="0" smtClean="0"/>
              <a:t>DESY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00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Beam Arrival Time: </a:t>
            </a:r>
            <a:r>
              <a:rPr lang="en-US" dirty="0"/>
              <a:t>m</a:t>
            </a:r>
            <a:r>
              <a:rPr lang="en-US" dirty="0" smtClean="0"/>
              <a:t>easurements</a:t>
            </a:r>
            <a:r>
              <a:rPr lang="en-US" dirty="0"/>
              <a:t>, </a:t>
            </a:r>
            <a:r>
              <a:rPr lang="en-US" dirty="0" smtClean="0"/>
              <a:t>conclusion </a:t>
            </a:r>
            <a:r>
              <a:rPr lang="en-US" dirty="0"/>
              <a:t>&amp; o</a:t>
            </a:r>
            <a:r>
              <a:rPr lang="en-US" dirty="0" smtClean="0"/>
              <a:t>utlook</a:t>
            </a:r>
            <a:endParaRPr lang="en-US" dirty="0"/>
          </a:p>
        </p:txBody>
      </p:sp>
      <p:grpSp>
        <p:nvGrpSpPr>
          <p:cNvPr id="41" name="Group 1"/>
          <p:cNvGrpSpPr>
            <a:grpSpLocks noChangeAspect="1"/>
          </p:cNvGrpSpPr>
          <p:nvPr/>
        </p:nvGrpSpPr>
        <p:grpSpPr>
          <a:xfrm>
            <a:off x="6918763" y="1089556"/>
            <a:ext cx="3451727" cy="2499660"/>
            <a:chOff x="4170463" y="851628"/>
            <a:chExt cx="4914449" cy="3558930"/>
          </a:xfrm>
        </p:grpSpPr>
        <p:sp>
          <p:nvSpPr>
            <p:cNvPr id="42" name="Rectangle 9"/>
            <p:cNvSpPr/>
            <p:nvPr/>
          </p:nvSpPr>
          <p:spPr bwMode="auto">
            <a:xfrm>
              <a:off x="8577683" y="1234352"/>
              <a:ext cx="462057" cy="3176206"/>
            </a:xfrm>
            <a:prstGeom prst="rect">
              <a:avLst/>
            </a:prstGeom>
            <a:solidFill>
              <a:srgbClr val="0042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5pPr>
              <a:lvl6pPr marL="22860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6pPr>
              <a:lvl7pPr marL="27432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7pPr>
              <a:lvl8pPr marL="32004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8pPr>
              <a:lvl9pPr marL="36576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9pPr>
            </a:lstStyle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8" charset="-128"/>
                <a:cs typeface="+mn-cs"/>
              </a:endParaRPr>
            </a:p>
          </p:txBody>
        </p:sp>
        <p:pic>
          <p:nvPicPr>
            <p:cNvPr id="43" name="Picture 4" descr="BAM-histor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2793" y="1234353"/>
              <a:ext cx="3755230" cy="3165327"/>
            </a:xfrm>
            <a:prstGeom prst="rect">
              <a:avLst/>
            </a:prstGeom>
          </p:spPr>
        </p:pic>
        <p:sp>
          <p:nvSpPr>
            <p:cNvPr id="44" name="TextBox 8"/>
            <p:cNvSpPr txBox="1"/>
            <p:nvPr/>
          </p:nvSpPr>
          <p:spPr>
            <a:xfrm>
              <a:off x="4170463" y="2462654"/>
              <a:ext cx="729531" cy="32641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5pPr>
              <a:lvl6pPr marL="22860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6pPr>
              <a:lvl7pPr marL="27432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7pPr>
              <a:lvl8pPr marL="32004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8pPr>
              <a:lvl9pPr marL="36576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100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fs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endParaRPr>
            </a:p>
          </p:txBody>
        </p:sp>
        <p:sp>
          <p:nvSpPr>
            <p:cNvPr id="45" name="TextBox 11"/>
            <p:cNvSpPr txBox="1"/>
            <p:nvPr/>
          </p:nvSpPr>
          <p:spPr>
            <a:xfrm>
              <a:off x="4256048" y="2768557"/>
              <a:ext cx="629414" cy="32641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5pPr>
              <a:lvl6pPr marL="22860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6pPr>
              <a:lvl7pPr marL="27432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7pPr>
              <a:lvl8pPr marL="32004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8pPr>
              <a:lvl9pPr marL="36576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80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fs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endParaRPr>
            </a:p>
          </p:txBody>
        </p:sp>
        <p:sp>
          <p:nvSpPr>
            <p:cNvPr id="46" name="TextBox 14"/>
            <p:cNvSpPr txBox="1"/>
            <p:nvPr/>
          </p:nvSpPr>
          <p:spPr>
            <a:xfrm>
              <a:off x="4243224" y="3074461"/>
              <a:ext cx="629414" cy="32641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5pPr>
              <a:lvl6pPr marL="22860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6pPr>
              <a:lvl7pPr marL="27432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7pPr>
              <a:lvl8pPr marL="32004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8pPr>
              <a:lvl9pPr marL="36576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60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fs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endParaRPr>
            </a:p>
          </p:txBody>
        </p:sp>
        <p:sp>
          <p:nvSpPr>
            <p:cNvPr id="47" name="TextBox 15"/>
            <p:cNvSpPr txBox="1"/>
            <p:nvPr/>
          </p:nvSpPr>
          <p:spPr>
            <a:xfrm>
              <a:off x="4256048" y="3380365"/>
              <a:ext cx="629414" cy="32641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5pPr>
              <a:lvl6pPr marL="22860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6pPr>
              <a:lvl7pPr marL="27432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7pPr>
              <a:lvl8pPr marL="32004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8pPr>
              <a:lvl9pPr marL="36576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40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fs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endParaRPr>
            </a:p>
          </p:txBody>
        </p:sp>
        <p:sp>
          <p:nvSpPr>
            <p:cNvPr id="48" name="TextBox 16"/>
            <p:cNvSpPr txBox="1"/>
            <p:nvPr/>
          </p:nvSpPr>
          <p:spPr>
            <a:xfrm>
              <a:off x="4256048" y="3686271"/>
              <a:ext cx="629414" cy="32641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5pPr>
              <a:lvl6pPr marL="22860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6pPr>
              <a:lvl7pPr marL="27432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7pPr>
              <a:lvl8pPr marL="32004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8pPr>
              <a:lvl9pPr marL="36576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20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fs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endParaRPr>
            </a:p>
          </p:txBody>
        </p:sp>
        <p:sp>
          <p:nvSpPr>
            <p:cNvPr id="49" name="TextBox 17"/>
            <p:cNvSpPr txBox="1"/>
            <p:nvPr/>
          </p:nvSpPr>
          <p:spPr>
            <a:xfrm>
              <a:off x="4170463" y="2142025"/>
              <a:ext cx="729531" cy="32641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5pPr>
              <a:lvl6pPr marL="22860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6pPr>
              <a:lvl7pPr marL="27432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7pPr>
              <a:lvl8pPr marL="32004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8pPr>
              <a:lvl9pPr marL="36576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120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fs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endParaRPr>
            </a:p>
          </p:txBody>
        </p:sp>
        <p:sp>
          <p:nvSpPr>
            <p:cNvPr id="50" name="TextBox 18"/>
            <p:cNvSpPr txBox="1"/>
            <p:nvPr/>
          </p:nvSpPr>
          <p:spPr>
            <a:xfrm>
              <a:off x="8386071" y="3234066"/>
              <a:ext cx="698841" cy="394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5pPr>
              <a:lvl6pPr marL="22860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6pPr>
              <a:lvl7pPr marL="27432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7pPr>
              <a:lvl8pPr marL="32004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8pPr>
              <a:lvl9pPr marL="36576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53FEA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BC0</a:t>
              </a:r>
            </a:p>
          </p:txBody>
        </p:sp>
        <p:sp>
          <p:nvSpPr>
            <p:cNvPr id="51" name="TextBox 19"/>
            <p:cNvSpPr txBox="1"/>
            <p:nvPr/>
          </p:nvSpPr>
          <p:spPr>
            <a:xfrm>
              <a:off x="8386074" y="2381873"/>
              <a:ext cx="602985" cy="394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5pPr>
              <a:lvl6pPr marL="22860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6pPr>
              <a:lvl7pPr marL="27432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7pPr>
              <a:lvl8pPr marL="32004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8pPr>
              <a:lvl9pPr marL="36576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4F281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INJ</a:t>
              </a:r>
            </a:p>
          </p:txBody>
        </p:sp>
        <p:sp>
          <p:nvSpPr>
            <p:cNvPr id="52" name="TextBox 21"/>
            <p:cNvSpPr txBox="1"/>
            <p:nvPr/>
          </p:nvSpPr>
          <p:spPr>
            <a:xfrm>
              <a:off x="8386071" y="3517213"/>
              <a:ext cx="698841" cy="394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5pPr>
              <a:lvl6pPr marL="22860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6pPr>
              <a:lvl7pPr marL="27432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7pPr>
              <a:lvl8pPr marL="32004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8pPr>
              <a:lvl9pPr marL="36576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ED040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BC1</a:t>
              </a:r>
            </a:p>
          </p:txBody>
        </p:sp>
        <p:sp>
          <p:nvSpPr>
            <p:cNvPr id="53" name="TextBox 26"/>
            <p:cNvSpPr txBox="1"/>
            <p:nvPr/>
          </p:nvSpPr>
          <p:spPr>
            <a:xfrm>
              <a:off x="4805875" y="851628"/>
              <a:ext cx="17025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5pPr>
              <a:lvl6pPr marL="22860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6pPr>
              <a:lvl7pPr marL="27432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7pPr>
              <a:lvl8pPr marL="32004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8pPr>
              <a:lvl9pPr marL="3657600" algn="l" defTabSz="914400" rtl="0" eaLnBrk="1" latinLnBrk="0" hangingPunct="1">
                <a:defRPr sz="900" kern="12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Arrival time jitter [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fs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112" charset="-128"/>
                  <a:cs typeface="+mn-cs"/>
                </a:rPr>
                <a:t>]</a:t>
              </a:r>
            </a:p>
          </p:txBody>
        </p:sp>
      </p:grpSp>
      <p:sp>
        <p:nvSpPr>
          <p:cNvPr id="54" name="Textfeld 22">
            <a:extLst>
              <a:ext uri="{FF2B5EF4-FFF2-40B4-BE49-F238E27FC236}">
                <a16:creationId xmlns="" xmlns:a16="http://schemas.microsoft.com/office/drawing/2014/main" id="{BEC18B8B-0BA2-48ED-9B36-F76E0AA3D9B3}"/>
              </a:ext>
            </a:extLst>
          </p:cNvPr>
          <p:cNvSpPr txBox="1"/>
          <p:nvPr/>
        </p:nvSpPr>
        <p:spPr>
          <a:xfrm>
            <a:off x="7174960" y="3580619"/>
            <a:ext cx="3316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&gt;3 days history of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first bunch timing jitter, usually 30fs (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rms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55" name="Smiley Face 54"/>
          <p:cNvSpPr/>
          <p:nvPr/>
        </p:nvSpPr>
        <p:spPr>
          <a:xfrm>
            <a:off x="10068707" y="3646864"/>
            <a:ext cx="359508" cy="360000"/>
          </a:xfrm>
          <a:prstGeom prst="smileyFace">
            <a:avLst/>
          </a:prstGeom>
          <a:noFill/>
          <a:ln w="28575" cap="flat" cmpd="sng" algn="ctr">
            <a:solidFill>
              <a:srgbClr val="00A6E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err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2145896" y="3895608"/>
            <a:ext cx="4680000" cy="2522540"/>
            <a:chOff x="504128" y="3567726"/>
            <a:chExt cx="5220000" cy="2813602"/>
          </a:xfrm>
        </p:grpSpPr>
        <p:grpSp>
          <p:nvGrpSpPr>
            <p:cNvPr id="57" name="Group 56"/>
            <p:cNvGrpSpPr/>
            <p:nvPr/>
          </p:nvGrpSpPr>
          <p:grpSpPr>
            <a:xfrm>
              <a:off x="504128" y="4077072"/>
              <a:ext cx="5220000" cy="2304256"/>
              <a:chOff x="504128" y="4077072"/>
              <a:chExt cx="5220000" cy="2304256"/>
            </a:xfrm>
          </p:grpSpPr>
          <p:pic>
            <p:nvPicPr>
              <p:cNvPr id="64" name="Picture 21" descr="N:\4all\intern\_SpecialDiagnostics\Publications\POF_FLASH_2018\pic\BAM-and-BBF-Scheme-simpl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128" y="4296650"/>
                <a:ext cx="5220000" cy="20846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Rectangle 64"/>
              <p:cNvSpPr/>
              <p:nvPr/>
            </p:nvSpPr>
            <p:spPr>
              <a:xfrm>
                <a:off x="3487834" y="4077072"/>
                <a:ext cx="944195" cy="504056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2288585" y="3567726"/>
              <a:ext cx="3351142" cy="994809"/>
              <a:chOff x="2072561" y="3202706"/>
              <a:chExt cx="3351142" cy="994809"/>
            </a:xfrm>
          </p:grpSpPr>
          <p:sp>
            <p:nvSpPr>
              <p:cNvPr id="59" name="Circular Arrow 58"/>
              <p:cNvSpPr/>
              <p:nvPr/>
            </p:nvSpPr>
            <p:spPr>
              <a:xfrm rot="164551" flipH="1" flipV="1">
                <a:off x="3077078" y="3202706"/>
                <a:ext cx="972159" cy="974279"/>
              </a:xfrm>
              <a:prstGeom prst="circularArrow">
                <a:avLst>
                  <a:gd name="adj1" fmla="val 6603"/>
                  <a:gd name="adj2" fmla="val 1783280"/>
                  <a:gd name="adj3" fmla="val 20515340"/>
                  <a:gd name="adj4" fmla="val 12198586"/>
                  <a:gd name="adj5" fmla="val 15039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00A6EB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Textfeld 13">
                <a:extLst>
                  <a:ext uri="{FF2B5EF4-FFF2-40B4-BE49-F238E27FC236}">
                    <a16:creationId xmlns="" xmlns:a16="http://schemas.microsoft.com/office/drawing/2014/main" id="{1C8A5157-245D-40EE-A150-1C5CCC0250F3}"/>
                  </a:ext>
                </a:extLst>
              </p:cNvPr>
              <p:cNvSpPr txBox="1"/>
              <p:nvPr/>
            </p:nvSpPr>
            <p:spPr>
              <a:xfrm>
                <a:off x="2072561" y="3329811"/>
                <a:ext cx="15841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9FDF"/>
                    </a:solidFill>
                    <a:effectLst/>
                    <a:uLnTx/>
                    <a:uFillTx/>
                  </a:rPr>
                  <a:t>Beam Energy Jitter</a:t>
                </a:r>
              </a:p>
            </p:txBody>
          </p:sp>
          <p:sp>
            <p:nvSpPr>
              <p:cNvPr id="61" name="Textfeld 13">
                <a:extLst>
                  <a:ext uri="{FF2B5EF4-FFF2-40B4-BE49-F238E27FC236}">
                    <a16:creationId xmlns="" xmlns:a16="http://schemas.microsoft.com/office/drawing/2014/main" id="{1C8A5157-245D-40EE-A150-1C5CCC0250F3}"/>
                  </a:ext>
                </a:extLst>
              </p:cNvPr>
              <p:cNvSpPr txBox="1"/>
              <p:nvPr/>
            </p:nvSpPr>
            <p:spPr>
              <a:xfrm>
                <a:off x="3839527" y="3731394"/>
                <a:ext cx="15841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9FDF"/>
                    </a:solidFill>
                    <a:effectLst/>
                    <a:uLnTx/>
                    <a:uFillTx/>
                  </a:rPr>
                  <a:t>Arrival Time Jitter</a:t>
                </a:r>
              </a:p>
            </p:txBody>
          </p:sp>
          <p:sp>
            <p:nvSpPr>
              <p:cNvPr id="62" name="Textfeld 22">
                <a:extLst>
                  <a:ext uri="{FF2B5EF4-FFF2-40B4-BE49-F238E27FC236}">
                    <a16:creationId xmlns="" xmlns:a16="http://schemas.microsoft.com/office/drawing/2014/main" id="{BEC18B8B-0BA2-48ED-9B36-F76E0AA3D9B3}"/>
                  </a:ext>
                </a:extLst>
              </p:cNvPr>
              <p:cNvSpPr txBox="1"/>
              <p:nvPr/>
            </p:nvSpPr>
            <p:spPr>
              <a:xfrm rot="807098">
                <a:off x="3080857" y="3679812"/>
                <a:ext cx="890983" cy="503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A6EB"/>
                    </a:solidFill>
                    <a:effectLst/>
                    <a:uLnTx/>
                    <a:uFillTx/>
                  </a:rPr>
                  <a:t>Fast Feedback</a:t>
                </a:r>
              </a:p>
            </p:txBody>
          </p:sp>
          <p:sp>
            <p:nvSpPr>
              <p:cNvPr id="63" name="Circular Arrow 62"/>
              <p:cNvSpPr/>
              <p:nvPr/>
            </p:nvSpPr>
            <p:spPr>
              <a:xfrm rot="164551">
                <a:off x="3150546" y="3223236"/>
                <a:ext cx="972159" cy="974279"/>
              </a:xfrm>
              <a:prstGeom prst="circularArrow">
                <a:avLst>
                  <a:gd name="adj1" fmla="val 6603"/>
                  <a:gd name="adj2" fmla="val 1783280"/>
                  <a:gd name="adj3" fmla="val 20515340"/>
                  <a:gd name="adj4" fmla="val 12198586"/>
                  <a:gd name="adj5" fmla="val 15039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00A6EB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6" name="Picture 2" descr="D:\SVN\MSK_Hardware_SDiag_LbSyn\Project_SDiag\Label\MSK_SD_Logo_reworked_with-MSK-lettering_DESY-PR-color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5885" y="5739897"/>
            <a:ext cx="10429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1972893" y="1089556"/>
            <a:ext cx="4831921" cy="2520280"/>
            <a:chOff x="278859" y="713455"/>
            <a:chExt cx="5050395" cy="2520280"/>
          </a:xfrm>
        </p:grpSpPr>
        <p:pic>
          <p:nvPicPr>
            <p:cNvPr id="68" name="Picture 19" descr="N:\4all\intern\_SpecialDiagnostics\Publications\POF_FLASH_2018\pic\some-BAM-like-signal-shap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254" y="713455"/>
              <a:ext cx="2520000" cy="146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feld 22">
              <a:extLst>
                <a:ext uri="{FF2B5EF4-FFF2-40B4-BE49-F238E27FC236}">
                  <a16:creationId xmlns="" xmlns:a16="http://schemas.microsoft.com/office/drawing/2014/main" id="{BEC18B8B-0BA2-48ED-9B36-F76E0AA3D9B3}"/>
                </a:ext>
              </a:extLst>
            </p:cNvPr>
            <p:cNvSpPr txBox="1"/>
            <p:nvPr/>
          </p:nvSpPr>
          <p:spPr>
            <a:xfrm>
              <a:off x="278859" y="1110077"/>
              <a:ext cx="411093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Arrival Time Measurement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	Resolution 10 fs,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	General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functionality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quite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good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	but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identified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possible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ways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for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optimisation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/>
                <a:buChar char="à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Improvements on hardware side:</a:t>
              </a:r>
            </a:p>
            <a:p>
              <a:pPr marL="628650" marR="0" lvl="1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shorter RF cables. different RF components (next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Upgrade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)</a:t>
              </a:r>
            </a:p>
            <a:p>
              <a:pPr marL="628650" marR="0" lvl="1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Improved electronics (next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Upgrade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)</a:t>
              </a:r>
            </a:p>
            <a:p>
              <a:pPr marL="628650" marR="0" lvl="1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Smiley Face 69"/>
            <p:cNvSpPr/>
            <p:nvPr/>
          </p:nvSpPr>
          <p:spPr>
            <a:xfrm>
              <a:off x="393641" y="1475785"/>
              <a:ext cx="359508" cy="360000"/>
            </a:xfrm>
            <a:prstGeom prst="smileyFace">
              <a:avLst>
                <a:gd name="adj" fmla="val 22"/>
              </a:avLst>
            </a:prstGeom>
            <a:noFill/>
            <a:ln w="28575" cap="flat" cmpd="sng" algn="ctr">
              <a:solidFill>
                <a:srgbClr val="F28E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Smiley Face 70"/>
            <p:cNvSpPr>
              <a:spLocks noChangeAspect="1"/>
            </p:cNvSpPr>
            <p:nvPr/>
          </p:nvSpPr>
          <p:spPr>
            <a:xfrm>
              <a:off x="2947973" y="2185513"/>
              <a:ext cx="237600" cy="237600"/>
            </a:xfrm>
            <a:prstGeom prst="smileyFace">
              <a:avLst/>
            </a:prstGeom>
            <a:noFill/>
            <a:ln w="19050" cap="flat" cmpd="sng" algn="ctr">
              <a:solidFill>
                <a:srgbClr val="00A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" name="Teardrop 71"/>
          <p:cNvSpPr/>
          <p:nvPr/>
        </p:nvSpPr>
        <p:spPr>
          <a:xfrm rot="21071483" flipH="1">
            <a:off x="7001774" y="4495249"/>
            <a:ext cx="3288666" cy="1298772"/>
          </a:xfrm>
          <a:prstGeom prst="teardrop">
            <a:avLst>
              <a:gd name="adj" fmla="val 117986"/>
            </a:avLst>
          </a:prstGeom>
          <a:noFill/>
          <a:ln w="19050" cap="flat" cmpd="sng" algn="ctr">
            <a:solidFill>
              <a:srgbClr val="00A6E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err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Textfeld 22">
            <a:extLst>
              <a:ext uri="{FF2B5EF4-FFF2-40B4-BE49-F238E27FC236}">
                <a16:creationId xmlns="" xmlns:a16="http://schemas.microsoft.com/office/drawing/2014/main" id="{BEC18B8B-0BA2-48ED-9B36-F76E0AA3D9B3}"/>
              </a:ext>
            </a:extLst>
          </p:cNvPr>
          <p:cNvSpPr txBox="1"/>
          <p:nvPr/>
        </p:nvSpPr>
        <p:spPr>
          <a:xfrm rot="21346745">
            <a:off x="6987955" y="4710347"/>
            <a:ext cx="3316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Jitter can be further improved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   by a (fast) beam-based feedback system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   (long-term more sophisticated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Upgrade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" name="TextBox 26"/>
          <p:cNvSpPr txBox="1"/>
          <p:nvPr/>
        </p:nvSpPr>
        <p:spPr>
          <a:xfrm>
            <a:off x="2145896" y="3893458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Outlook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12" charset="-128"/>
              <a:cs typeface="+mn-cs"/>
            </a:endParaRPr>
          </a:p>
        </p:txBody>
      </p:sp>
      <p:sp>
        <p:nvSpPr>
          <p:cNvPr id="37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Marie Kristin Czwalinna</a:t>
            </a:r>
            <a:r>
              <a:rPr lang="en-US" sz="900" dirty="0" smtClean="0"/>
              <a:t>, </a:t>
            </a:r>
            <a:r>
              <a:rPr lang="en-US" sz="900" dirty="0" smtClean="0"/>
              <a:t>DESY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25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331464" y="948954"/>
            <a:ext cx="11123392" cy="3722909"/>
            <a:chOff x="331464" y="948954"/>
            <a:chExt cx="11123392" cy="3722909"/>
          </a:xfrm>
        </p:grpSpPr>
        <p:grpSp>
          <p:nvGrpSpPr>
            <p:cNvPr id="129" name="组 128"/>
            <p:cNvGrpSpPr/>
            <p:nvPr/>
          </p:nvGrpSpPr>
          <p:grpSpPr>
            <a:xfrm>
              <a:off x="331464" y="948954"/>
              <a:ext cx="11123392" cy="3722909"/>
              <a:chOff x="117706" y="1514827"/>
              <a:chExt cx="11776909" cy="3722909"/>
            </a:xfrm>
          </p:grpSpPr>
          <p:grpSp>
            <p:nvGrpSpPr>
              <p:cNvPr id="128" name="组 127"/>
              <p:cNvGrpSpPr/>
              <p:nvPr/>
            </p:nvGrpSpPr>
            <p:grpSpPr>
              <a:xfrm>
                <a:off x="117706" y="1514827"/>
                <a:ext cx="11776909" cy="3722909"/>
                <a:chOff x="117706" y="1514827"/>
                <a:chExt cx="11776909" cy="3722909"/>
              </a:xfrm>
            </p:grpSpPr>
            <p:grpSp>
              <p:nvGrpSpPr>
                <p:cNvPr id="127" name="组 126"/>
                <p:cNvGrpSpPr/>
                <p:nvPr/>
              </p:nvGrpSpPr>
              <p:grpSpPr>
                <a:xfrm>
                  <a:off x="117706" y="1514827"/>
                  <a:ext cx="11173686" cy="3722909"/>
                  <a:chOff x="117706" y="1514827"/>
                  <a:chExt cx="11173686" cy="3722909"/>
                </a:xfrm>
              </p:grpSpPr>
              <p:grpSp>
                <p:nvGrpSpPr>
                  <p:cNvPr id="112" name="组 111"/>
                  <p:cNvGrpSpPr/>
                  <p:nvPr/>
                </p:nvGrpSpPr>
                <p:grpSpPr>
                  <a:xfrm>
                    <a:off x="959137" y="1514827"/>
                    <a:ext cx="10332255" cy="3722909"/>
                    <a:chOff x="959137" y="1514827"/>
                    <a:chExt cx="10871200" cy="3722909"/>
                  </a:xfrm>
                </p:grpSpPr>
                <p:grpSp>
                  <p:nvGrpSpPr>
                    <p:cNvPr id="108" name="组 107"/>
                    <p:cNvGrpSpPr/>
                    <p:nvPr/>
                  </p:nvGrpSpPr>
                  <p:grpSpPr>
                    <a:xfrm>
                      <a:off x="959137" y="1514827"/>
                      <a:ext cx="10871200" cy="3722909"/>
                      <a:chOff x="959137" y="1514827"/>
                      <a:chExt cx="10871200" cy="3722909"/>
                    </a:xfrm>
                  </p:grpSpPr>
                  <p:grpSp>
                    <p:nvGrpSpPr>
                      <p:cNvPr id="68" name="组 67"/>
                      <p:cNvGrpSpPr/>
                      <p:nvPr/>
                    </p:nvGrpSpPr>
                    <p:grpSpPr>
                      <a:xfrm>
                        <a:off x="959137" y="1514827"/>
                        <a:ext cx="10871200" cy="3722909"/>
                        <a:chOff x="959137" y="1514827"/>
                        <a:chExt cx="10871200" cy="3722909"/>
                      </a:xfrm>
                    </p:grpSpPr>
                    <p:grpSp>
                      <p:nvGrpSpPr>
                        <p:cNvPr id="66" name="组 65"/>
                        <p:cNvGrpSpPr/>
                        <p:nvPr/>
                      </p:nvGrpSpPr>
                      <p:grpSpPr>
                        <a:xfrm>
                          <a:off x="959137" y="1514827"/>
                          <a:ext cx="10871200" cy="3722909"/>
                          <a:chOff x="695084" y="1502252"/>
                          <a:chExt cx="10871200" cy="3722909"/>
                        </a:xfrm>
                      </p:grpSpPr>
                      <p:grpSp>
                        <p:nvGrpSpPr>
                          <p:cNvPr id="65" name="组 64"/>
                          <p:cNvGrpSpPr/>
                          <p:nvPr/>
                        </p:nvGrpSpPr>
                        <p:grpSpPr>
                          <a:xfrm>
                            <a:off x="695084" y="1502252"/>
                            <a:ext cx="10871200" cy="3722909"/>
                            <a:chOff x="695084" y="1502252"/>
                            <a:chExt cx="10871200" cy="3722909"/>
                          </a:xfrm>
                        </p:grpSpPr>
                        <p:grpSp>
                          <p:nvGrpSpPr>
                            <p:cNvPr id="63" name="组 62"/>
                            <p:cNvGrpSpPr/>
                            <p:nvPr/>
                          </p:nvGrpSpPr>
                          <p:grpSpPr>
                            <a:xfrm>
                              <a:off x="695084" y="1502252"/>
                              <a:ext cx="10871200" cy="3722909"/>
                              <a:chOff x="695084" y="1502252"/>
                              <a:chExt cx="10871200" cy="3722909"/>
                            </a:xfrm>
                          </p:grpSpPr>
                          <p:grpSp>
                            <p:nvGrpSpPr>
                              <p:cNvPr id="5" name="组 4"/>
                              <p:cNvGrpSpPr/>
                              <p:nvPr/>
                            </p:nvGrpSpPr>
                            <p:grpSpPr>
                              <a:xfrm>
                                <a:off x="695084" y="1502252"/>
                                <a:ext cx="10871200" cy="3722909"/>
                                <a:chOff x="-65995" y="954295"/>
                                <a:chExt cx="9144000" cy="3945607"/>
                              </a:xfrm>
                            </p:grpSpPr>
                            <p:pic>
                              <p:nvPicPr>
                                <p:cNvPr id="6" name="图片 5" descr="屏幕快照 2016-09-04 下午10.25.32.png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2" cstate="print">
                                  <a:extLst>
                                    <a:ext uri="{28A0092B-C50C-407E-A947-70E740481C1C}">
                                      <a14:useLocalDpi xmlns:a14="http://schemas.microsoft.com/office/drawing/2010/main"/>
                                    </a:ext>
                                  </a:extLst>
                                </a:blip>
                                <a:srcRect/>
                                <a:stretch/>
                              </p:blipFill>
                              <p:spPr>
                                <a:xfrm>
                                  <a:off x="-65995" y="1203158"/>
                                  <a:ext cx="9144000" cy="3696744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sp>
                              <p:nvSpPr>
                                <p:cNvPr id="8" name="矩形 7"/>
                                <p:cNvSpPr/>
                                <p:nvPr/>
                              </p:nvSpPr>
                              <p:spPr>
                                <a:xfrm>
                                  <a:off x="4263162" y="954295"/>
                                  <a:ext cx="694950" cy="391425"/>
                                </a:xfrm>
                                <a:prstGeom prst="rect">
                                  <a:avLst/>
                                </a:prstGeom>
                              </p:spPr>
                              <p:txBody>
                                <a:bodyPr wrap="none">
                                  <a:spAutoFit/>
                                </a:bodyPr>
                                <a:lstStyle/>
                                <a:p>
                                  <a:r>
                                    <a:rPr lang="en-US" altLang="zh-CN" dirty="0">
                                      <a:solidFill>
                                        <a:srgbClr val="3366FF"/>
                                      </a:solidFill>
                                    </a:rPr>
                                    <a:t>180 m</a:t>
                                  </a:r>
                                  <a:endParaRPr lang="zh-CN" altLang="en-US" dirty="0">
                                    <a:solidFill>
                                      <a:srgbClr val="3366FF"/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" name="矩形 8"/>
                                <p:cNvSpPr/>
                                <p:nvPr/>
                              </p:nvSpPr>
                              <p:spPr>
                                <a:xfrm>
                                  <a:off x="8316032" y="2528196"/>
                                  <a:ext cx="640911" cy="391425"/>
                                </a:xfrm>
                                <a:prstGeom prst="rect">
                                  <a:avLst/>
                                </a:prstGeom>
                              </p:spPr>
                              <p:txBody>
                                <a:bodyPr wrap="none">
                                  <a:spAutoFit/>
                                </a:bodyPr>
                                <a:lstStyle/>
                                <a:p>
                                  <a:r>
                                    <a:rPr lang="en-US" altLang="zh-CN" dirty="0" smtClean="0">
                                      <a:solidFill>
                                        <a:srgbClr val="3366FF"/>
                                      </a:solidFill>
                                    </a:rPr>
                                    <a:t>2.4 </a:t>
                                  </a:r>
                                  <a:r>
                                    <a:rPr lang="en-US" altLang="zh-CN" dirty="0">
                                      <a:solidFill>
                                        <a:srgbClr val="3366FF"/>
                                      </a:solidFill>
                                    </a:rPr>
                                    <a:t>m</a:t>
                                  </a:r>
                                  <a:endParaRPr lang="zh-CN" altLang="en-US" dirty="0">
                                    <a:solidFill>
                                      <a:srgbClr val="3366FF"/>
                                    </a:solidFill>
                                  </a:endParaRPr>
                                </a:p>
                              </p:txBody>
                            </p:sp>
                            <p:cxnSp>
                              <p:nvCxnSpPr>
                                <p:cNvPr id="7" name="直线箭头连接符 6"/>
                                <p:cNvCxnSpPr/>
                                <p:nvPr/>
                              </p:nvCxnSpPr>
                              <p:spPr bwMode="auto">
                                <a:xfrm flipV="1">
                                  <a:off x="1093788" y="1434000"/>
                                  <a:ext cx="7104768" cy="1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w="12700" cap="flat" cmpd="sng" algn="ctr">
                                  <a:solidFill>
                                    <a:srgbClr val="0000FF"/>
                                  </a:solidFill>
                                  <a:prstDash val="solid"/>
                                  <a:round/>
                                  <a:headEnd type="arrow"/>
                                  <a:tailEnd type="arrow"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blurRad="63500" dist="38099" dir="2700000" algn="ctr" rotWithShape="0">
                                          <a:srgbClr val="000000">
                                            <a:alpha val="74998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cxnSp>
                          </p:grpSp>
                          <p:sp>
                            <p:nvSpPr>
                              <p:cNvPr id="62" name="矩形 61"/>
                              <p:cNvSpPr/>
                              <p:nvPr/>
                            </p:nvSpPr>
                            <p:spPr>
                              <a:xfrm>
                                <a:off x="10251595" y="3705799"/>
                                <a:ext cx="1074642" cy="61055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txBody>
                              <a:bodyPr rtlCol="0" anchor="ctr">
                                <a:noAutofit/>
                              </a:bodyPr>
                              <a:lstStyle/>
                              <a:p>
                                <a:pPr algn="ctr">
                                  <a:lnSpc>
                                    <a:spcPct val="113000"/>
                                  </a:lnSpc>
                                </a:pPr>
                                <a:endParaRPr kumimoji="1" lang="zh-CN" altLang="en-US" sz="1400" dirty="0" err="1" smtClean="0"/>
                              </a:p>
                            </p:txBody>
                          </p:sp>
                        </p:grpSp>
                        <p:cxnSp>
                          <p:nvCxnSpPr>
                            <p:cNvPr id="64" name="直线箭头连接符 63"/>
                            <p:cNvCxnSpPr/>
                            <p:nvPr/>
                          </p:nvCxnSpPr>
                          <p:spPr bwMode="auto">
                            <a:xfrm>
                              <a:off x="10542984" y="1942307"/>
                              <a:ext cx="0" cy="2444275"/>
                            </a:xfrm>
                            <a:prstGeom prst="straightConnector1">
                              <a:avLst/>
                            </a:prstGeom>
                            <a:noFill/>
                            <a:ln w="12700" cap="flat" cmpd="sng" algn="ctr">
                              <a:solidFill>
                                <a:srgbClr val="0000FF"/>
                              </a:solidFill>
                              <a:prstDash val="solid"/>
                              <a:round/>
                              <a:headEnd type="arrow"/>
                              <a:tailEnd type="arrow"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8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cxnSp>
                      </p:grpSp>
                      <p:sp>
                        <p:nvSpPr>
                          <p:cNvPr id="61" name="矩形 60"/>
                          <p:cNvSpPr/>
                          <p:nvPr/>
                        </p:nvSpPr>
                        <p:spPr>
                          <a:xfrm>
                            <a:off x="1025433" y="1636273"/>
                            <a:ext cx="1074642" cy="61055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txBody>
                          <a:bodyPr rtlCol="0" anchor="ctr">
                            <a:noAutofit/>
                          </a:bodyPr>
                          <a:lstStyle/>
                          <a:p>
                            <a:pPr algn="ctr">
                              <a:lnSpc>
                                <a:spcPct val="113000"/>
                              </a:lnSpc>
                            </a:pPr>
                            <a:endParaRPr kumimoji="1" lang="zh-CN" altLang="en-US" sz="1400" dirty="0" err="1" smtClean="0"/>
                          </a:p>
                        </p:txBody>
                      </p:sp>
                    </p:grpSp>
                    <p:pic>
                      <p:nvPicPr>
                        <p:cNvPr id="67" name="图片 66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3" cstate="print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 rot="5400000">
                          <a:off x="8383605" y="2672837"/>
                          <a:ext cx="1899646" cy="1023922"/>
                        </a:xfrm>
                        <a:prstGeom prst="rect">
                          <a:avLst/>
                        </a:prstGeom>
                        <a:ln w="38100" cmpd="sng">
                          <a:noFill/>
                        </a:ln>
                      </p:spPr>
                    </p:pic>
                  </p:grpSp>
                  <p:sp>
                    <p:nvSpPr>
                      <p:cNvPr id="105" name="矩形 104"/>
                      <p:cNvSpPr/>
                      <p:nvPr/>
                    </p:nvSpPr>
                    <p:spPr>
                      <a:xfrm>
                        <a:off x="8668792" y="4524665"/>
                        <a:ext cx="1074642" cy="610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pPr algn="ctr">
                          <a:lnSpc>
                            <a:spcPct val="113000"/>
                          </a:lnSpc>
                        </a:pPr>
                        <a:endParaRPr kumimoji="1" lang="en-US" altLang="zh-CN" sz="1400" dirty="0" smtClean="0"/>
                      </a:p>
                      <a:p>
                        <a:pPr algn="ctr">
                          <a:lnSpc>
                            <a:spcPct val="113000"/>
                          </a:lnSpc>
                        </a:pPr>
                        <a:endParaRPr kumimoji="1" lang="zh-CN" altLang="en-US" sz="1400" dirty="0" err="1" smtClean="0"/>
                      </a:p>
                    </p:txBody>
                  </p:sp>
                  <p:sp>
                    <p:nvSpPr>
                      <p:cNvPr id="106" name="矩形 105"/>
                      <p:cNvSpPr/>
                      <p:nvPr/>
                    </p:nvSpPr>
                    <p:spPr>
                      <a:xfrm>
                        <a:off x="5816022" y="3759102"/>
                        <a:ext cx="1074642" cy="610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pPr algn="ctr">
                          <a:lnSpc>
                            <a:spcPct val="113000"/>
                          </a:lnSpc>
                        </a:pPr>
                        <a:endParaRPr kumimoji="1" lang="zh-CN" altLang="en-US" sz="1400" dirty="0" err="1" smtClean="0"/>
                      </a:p>
                    </p:txBody>
                  </p:sp>
                  <p:sp>
                    <p:nvSpPr>
                      <p:cNvPr id="107" name="矩形 106"/>
                      <p:cNvSpPr/>
                      <p:nvPr/>
                    </p:nvSpPr>
                    <p:spPr>
                      <a:xfrm>
                        <a:off x="3428487" y="2918090"/>
                        <a:ext cx="1074642" cy="610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pPr algn="ctr">
                          <a:lnSpc>
                            <a:spcPct val="113000"/>
                          </a:lnSpc>
                        </a:pPr>
                        <a:endParaRPr kumimoji="1" lang="zh-CN" altLang="en-US" sz="1400" dirty="0" err="1" smtClean="0"/>
                      </a:p>
                    </p:txBody>
                  </p:sp>
                </p:grpSp>
                <p:sp>
                  <p:nvSpPr>
                    <p:cNvPr id="109" name="矩形 108"/>
                    <p:cNvSpPr/>
                    <p:nvPr/>
                  </p:nvSpPr>
                  <p:spPr>
                    <a:xfrm>
                      <a:off x="2383338" y="3986222"/>
                      <a:ext cx="5425074" cy="68522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pPr algn="ctr">
                        <a:lnSpc>
                          <a:spcPct val="113000"/>
                        </a:lnSpc>
                      </a:pPr>
                      <a:endParaRPr kumimoji="1" lang="en-US" altLang="zh-CN" sz="1400" dirty="0" smtClean="0"/>
                    </a:p>
                    <a:p>
                      <a:pPr algn="ctr">
                        <a:lnSpc>
                          <a:spcPct val="113000"/>
                        </a:lnSpc>
                      </a:pPr>
                      <a:endParaRPr kumimoji="1" lang="zh-CN" altLang="en-US" sz="1400" dirty="0" err="1" smtClean="0"/>
                    </a:p>
                  </p:txBody>
                </p:sp>
                <p:sp>
                  <p:nvSpPr>
                    <p:cNvPr id="110" name="矩形 109"/>
                    <p:cNvSpPr/>
                    <p:nvPr/>
                  </p:nvSpPr>
                  <p:spPr>
                    <a:xfrm>
                      <a:off x="2824939" y="2516469"/>
                      <a:ext cx="129935" cy="157035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pPr algn="ctr">
                        <a:lnSpc>
                          <a:spcPct val="113000"/>
                        </a:lnSpc>
                      </a:pPr>
                      <a:endParaRPr kumimoji="1" lang="en-US" altLang="zh-CN" sz="1400" dirty="0" smtClean="0"/>
                    </a:p>
                    <a:p>
                      <a:pPr algn="ctr">
                        <a:lnSpc>
                          <a:spcPct val="113000"/>
                        </a:lnSpc>
                      </a:pPr>
                      <a:endParaRPr kumimoji="1" lang="zh-CN" altLang="en-US" sz="1400" dirty="0" err="1" smtClean="0"/>
                    </a:p>
                  </p:txBody>
                </p:sp>
                <p:sp>
                  <p:nvSpPr>
                    <p:cNvPr id="111" name="矩形 110"/>
                    <p:cNvSpPr/>
                    <p:nvPr/>
                  </p:nvSpPr>
                  <p:spPr>
                    <a:xfrm>
                      <a:off x="4539190" y="2794617"/>
                      <a:ext cx="75443" cy="157035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pPr algn="ctr">
                        <a:lnSpc>
                          <a:spcPct val="113000"/>
                        </a:lnSpc>
                      </a:pPr>
                      <a:endParaRPr kumimoji="1" lang="en-US" altLang="zh-CN" sz="1400" dirty="0" smtClean="0"/>
                    </a:p>
                    <a:p>
                      <a:pPr algn="ctr">
                        <a:lnSpc>
                          <a:spcPct val="113000"/>
                        </a:lnSpc>
                      </a:pPr>
                      <a:endParaRPr kumimoji="1" lang="zh-CN" altLang="en-US" sz="1400" dirty="0" err="1" smtClean="0"/>
                    </a:p>
                  </p:txBody>
                </p:sp>
              </p:grpSp>
              <p:cxnSp>
                <p:nvCxnSpPr>
                  <p:cNvPr id="116" name="直线连接符 115"/>
                  <p:cNvCxnSpPr/>
                  <p:nvPr/>
                </p:nvCxnSpPr>
                <p:spPr>
                  <a:xfrm flipV="1">
                    <a:off x="217325" y="2452093"/>
                    <a:ext cx="977199" cy="22575"/>
                  </a:xfrm>
                  <a:prstGeom prst="line">
                    <a:avLst/>
                  </a:prstGeom>
                  <a:ln w="3175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7" name="圆角矩形 116"/>
                  <p:cNvSpPr/>
                  <p:nvPr/>
                </p:nvSpPr>
                <p:spPr>
                  <a:xfrm>
                    <a:off x="117706" y="2227088"/>
                    <a:ext cx="800098" cy="317785"/>
                  </a:xfrm>
                  <a:prstGeom prst="round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76200" cmpd="sng">
                    <a:solidFill>
                      <a:srgbClr val="EAE9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en-US" altLang="zh-CN" sz="1400" b="1" dirty="0" smtClean="0">
                        <a:latin typeface="Times"/>
                        <a:cs typeface="Times"/>
                      </a:rPr>
                      <a:t>L3</a:t>
                    </a:r>
                    <a:endParaRPr kumimoji="1" lang="zh-CN" altLang="en-US" sz="1400" b="1" dirty="0">
                      <a:latin typeface="Times"/>
                      <a:cs typeface="Times"/>
                    </a:endParaRPr>
                  </a:p>
                </p:txBody>
              </p:sp>
            </p:grpSp>
            <p:pic>
              <p:nvPicPr>
                <p:cNvPr id="121" name="Picture 2" descr="C:\Users\shanliu\Desktop\SASE2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1298781" y="4363466"/>
                  <a:ext cx="595834" cy="3527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2" name="直线连接符 121"/>
                <p:cNvCxnSpPr>
                  <a:endCxn id="121" idx="3"/>
                </p:cNvCxnSpPr>
                <p:nvPr/>
              </p:nvCxnSpPr>
              <p:spPr>
                <a:xfrm>
                  <a:off x="10959283" y="4539516"/>
                  <a:ext cx="935329" cy="309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3" name="内容占位符 5" descr="屏幕快照 2016-09-02 下午7.13.47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060637" y="2220054"/>
                <a:ext cx="1710055" cy="1057973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4942876" y="1244178"/>
              <a:ext cx="2454277" cy="3432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kumimoji="1" lang="en-US" altLang="zh-CN" sz="1200" dirty="0" smtClean="0"/>
                <a:t>MAIN COLLIMATOR LOCATIONS</a:t>
              </a:r>
              <a:endParaRPr kumimoji="1" lang="zh-CN" altLang="en-US" sz="1200" dirty="0" err="1" smtClean="0"/>
            </a:p>
          </p:txBody>
        </p:sp>
      </p:grpSp>
      <p:grpSp>
        <p:nvGrpSpPr>
          <p:cNvPr id="4" name="组 3"/>
          <p:cNvGrpSpPr/>
          <p:nvPr/>
        </p:nvGrpSpPr>
        <p:grpSpPr>
          <a:xfrm>
            <a:off x="0" y="2019299"/>
            <a:ext cx="2641600" cy="2099361"/>
            <a:chOff x="0" y="2019300"/>
            <a:chExt cx="2641600" cy="1939816"/>
          </a:xfrm>
        </p:grpSpPr>
        <p:pic>
          <p:nvPicPr>
            <p:cNvPr id="213" name="图片 212" descr="COL_end_new.png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18" r="6954"/>
            <a:stretch/>
          </p:blipFill>
          <p:spPr>
            <a:xfrm>
              <a:off x="0" y="2303116"/>
              <a:ext cx="2612716" cy="16560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88900" y="2019300"/>
              <a:ext cx="2552700" cy="3556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kumimoji="1" lang="en-US" altLang="zh-CN" sz="1400" dirty="0" smtClean="0"/>
                <a:t>Phase space before collimator</a:t>
              </a:r>
              <a:endParaRPr kumimoji="1" lang="zh-CN" altLang="en-US" sz="1400" dirty="0" err="1" smtClean="0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83783" y="2355069"/>
              <a:ext cx="2197100" cy="3556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lnSpc>
                  <a:spcPct val="112000"/>
                </a:lnSpc>
              </a:pPr>
              <a:r>
                <a:rPr kumimoji="1" lang="en-US" altLang="zh-CN" sz="1400" dirty="0" smtClean="0"/>
                <a:t>± 50 </a:t>
              </a:r>
              <a:r>
                <a:rPr kumimoji="1" lang="en-US" altLang="zh-CN" sz="1400" dirty="0" err="1" smtClean="0"/>
                <a:t>σ</a:t>
              </a:r>
              <a:r>
                <a:rPr kumimoji="1" lang="en-US" altLang="zh-CN" sz="1400" baseline="-25000" dirty="0" err="1" smtClean="0"/>
                <a:t>x,x</a:t>
              </a:r>
              <a:r>
                <a:rPr kumimoji="1" lang="en-US" altLang="zh-CN" sz="1400" baseline="-25000" dirty="0" smtClean="0"/>
                <a:t>’</a:t>
              </a:r>
            </a:p>
            <a:p>
              <a:pPr algn="ctr">
                <a:lnSpc>
                  <a:spcPct val="112000"/>
                </a:lnSpc>
              </a:pPr>
              <a:endParaRPr kumimoji="1" lang="en-US" altLang="zh-CN" sz="1400" baseline="-25000" dirty="0" smtClean="0"/>
            </a:p>
            <a:p>
              <a:pPr algn="ctr">
                <a:lnSpc>
                  <a:spcPct val="112000"/>
                </a:lnSpc>
              </a:pPr>
              <a:endParaRPr kumimoji="1" lang="en-US" altLang="zh-CN" sz="1400" baseline="-25000" dirty="0" smtClean="0"/>
            </a:p>
            <a:p>
              <a:pPr algn="ctr">
                <a:lnSpc>
                  <a:spcPct val="112000"/>
                </a:lnSpc>
              </a:pPr>
              <a:endParaRPr kumimoji="1" lang="zh-CN" altLang="en-US" sz="1400" dirty="0" err="1" smtClean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8320" y="347561"/>
            <a:ext cx="10956924" cy="780540"/>
          </a:xfrm>
        </p:spPr>
        <p:txBody>
          <a:bodyPr/>
          <a:lstStyle/>
          <a:p>
            <a:r>
              <a:rPr kumimoji="1" lang="en-US" altLang="zh-CN" dirty="0"/>
              <a:t>Beam </a:t>
            </a:r>
            <a:r>
              <a:rPr kumimoji="1" lang="en-US" altLang="zh-CN" dirty="0" smtClean="0"/>
              <a:t>Halo:  collimation principle</a:t>
            </a:r>
            <a:endParaRPr kumimoji="1" lang="zh-CN" altLang="en-US" dirty="0"/>
          </a:p>
        </p:txBody>
      </p:sp>
      <p:grpSp>
        <p:nvGrpSpPr>
          <p:cNvPr id="27" name="组 26"/>
          <p:cNvGrpSpPr/>
          <p:nvPr/>
        </p:nvGrpSpPr>
        <p:grpSpPr>
          <a:xfrm>
            <a:off x="5490191" y="3809305"/>
            <a:ext cx="3005376" cy="2360115"/>
            <a:chOff x="5447286" y="3809305"/>
            <a:chExt cx="3005376" cy="2360115"/>
          </a:xfrm>
        </p:grpSpPr>
        <p:grpSp>
          <p:nvGrpSpPr>
            <p:cNvPr id="20" name="组 19"/>
            <p:cNvGrpSpPr/>
            <p:nvPr/>
          </p:nvGrpSpPr>
          <p:grpSpPr>
            <a:xfrm>
              <a:off x="5447286" y="3809305"/>
              <a:ext cx="3005376" cy="2360115"/>
              <a:chOff x="5292823" y="3543300"/>
              <a:chExt cx="3005376" cy="2360115"/>
            </a:xfrm>
          </p:grpSpPr>
          <p:pic>
            <p:nvPicPr>
              <p:cNvPr id="211" name="图片 210" descr="COLM_4_comparison_zoom.png"/>
              <p:cNvPicPr>
                <a:picLocks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92823" y="3758743"/>
                <a:ext cx="3005376" cy="2144672"/>
              </a:xfrm>
              <a:prstGeom prst="rect">
                <a:avLst/>
              </a:prstGeom>
            </p:spPr>
          </p:pic>
          <p:cxnSp>
            <p:nvCxnSpPr>
              <p:cNvPr id="54" name="直线连接符 53"/>
              <p:cNvCxnSpPr/>
              <p:nvPr/>
            </p:nvCxnSpPr>
            <p:spPr bwMode="auto">
              <a:xfrm>
                <a:off x="6520791" y="3896022"/>
                <a:ext cx="9642" cy="1749976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直线连接符 54"/>
              <p:cNvCxnSpPr/>
              <p:nvPr/>
            </p:nvCxnSpPr>
            <p:spPr bwMode="auto">
              <a:xfrm flipH="1">
                <a:off x="7337083" y="3873960"/>
                <a:ext cx="11372" cy="1806360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文本框 58"/>
              <p:cNvSpPr txBox="1"/>
              <p:nvPr/>
            </p:nvSpPr>
            <p:spPr>
              <a:xfrm>
                <a:off x="5715000" y="3543300"/>
                <a:ext cx="2120900" cy="3556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lnSpc>
                    <a:spcPct val="112000"/>
                  </a:lnSpc>
                </a:pPr>
                <a:r>
                  <a:rPr kumimoji="1" lang="en-US" altLang="zh-CN" sz="1400" dirty="0"/>
                  <a:t>a</a:t>
                </a:r>
                <a:r>
                  <a:rPr kumimoji="1" lang="en-US" altLang="zh-CN" sz="1400" dirty="0" smtClean="0"/>
                  <a:t>fter 4</a:t>
                </a:r>
                <a:r>
                  <a:rPr kumimoji="1" lang="en-US" altLang="zh-CN" sz="1400" baseline="30000" dirty="0" smtClean="0"/>
                  <a:t>th</a:t>
                </a:r>
                <a:r>
                  <a:rPr kumimoji="1" lang="en-US" altLang="zh-CN" sz="1400" dirty="0" smtClean="0"/>
                  <a:t> collimator</a:t>
                </a:r>
                <a:endParaRPr kumimoji="1" lang="zh-CN" altLang="en-US" sz="1400" dirty="0" err="1" smtClean="0"/>
              </a:p>
            </p:txBody>
          </p:sp>
        </p:grpSp>
        <p:sp>
          <p:nvSpPr>
            <p:cNvPr id="53" name="文本框 52"/>
            <p:cNvSpPr txBox="1"/>
            <p:nvPr/>
          </p:nvSpPr>
          <p:spPr>
            <a:xfrm>
              <a:off x="5815168" y="4232448"/>
              <a:ext cx="1505866" cy="32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50000"/>
                </a:lnSpc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kumimoji="1" lang="en-US" altLang="zh-CN" sz="1000" b="1" dirty="0" smtClean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kumimoji="1" lang="en-US" altLang="zh-CN" sz="1000" b="1" dirty="0" smtClean="0">
                  <a:sym typeface="Wingdings"/>
                </a:rPr>
                <a:t> </a:t>
              </a:r>
              <a:r>
                <a:rPr kumimoji="1" lang="en-US" altLang="zh-CN" sz="900" b="1" dirty="0" smtClean="0"/>
                <a:t>w/o collimators</a:t>
              </a:r>
            </a:p>
            <a:p>
              <a:pPr>
                <a:lnSpc>
                  <a:spcPct val="50000"/>
                </a:lnSpc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kumimoji="1" lang="en-US" altLang="zh-CN" sz="900" b="1" dirty="0" smtClean="0">
                  <a:solidFill>
                    <a:srgbClr val="FF0000"/>
                  </a:solidFill>
                </a:rPr>
                <a:t>*  with  2mm collimators</a:t>
              </a:r>
              <a:endParaRPr kumimoji="1" lang="zh-CN" altLang="en-US" sz="900" b="1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2572256" y="2412999"/>
            <a:ext cx="2954153" cy="2332042"/>
            <a:chOff x="2726723" y="2468613"/>
            <a:chExt cx="2595776" cy="1889329"/>
          </a:xfrm>
        </p:grpSpPr>
        <p:pic>
          <p:nvPicPr>
            <p:cNvPr id="210" name="图片 209" descr="COLM_2_comparison_zoom.png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6723" y="2701942"/>
              <a:ext cx="2595776" cy="1656000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3061681" y="2865936"/>
              <a:ext cx="1310954" cy="258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50000"/>
                </a:lnSpc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kumimoji="1" lang="en-US" altLang="zh-CN" sz="900" b="1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kumimoji="1" lang="en-US" altLang="zh-CN" sz="900" b="1" dirty="0">
                  <a:sym typeface="Wingdings"/>
                </a:rPr>
                <a:t> </a:t>
              </a:r>
              <a:r>
                <a:rPr kumimoji="1" lang="en-US" altLang="zh-CN" sz="900" b="1" dirty="0" smtClean="0"/>
                <a:t>w/o collimators</a:t>
              </a:r>
            </a:p>
            <a:p>
              <a:pPr>
                <a:lnSpc>
                  <a:spcPct val="50000"/>
                </a:lnSpc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kumimoji="1" lang="en-US" altLang="zh-CN" sz="900" b="1" dirty="0" smtClean="0">
                  <a:solidFill>
                    <a:srgbClr val="FF0000"/>
                  </a:solidFill>
                </a:rPr>
                <a:t>* with 2mm collimators</a:t>
              </a:r>
              <a:endParaRPr kumimoji="1" lang="zh-CN" altLang="en-US" sz="900" b="1" dirty="0" smtClean="0">
                <a:solidFill>
                  <a:srgbClr val="FF0000"/>
                </a:solidFill>
              </a:endParaRPr>
            </a:p>
          </p:txBody>
        </p:sp>
        <p:cxnSp>
          <p:nvCxnSpPr>
            <p:cNvPr id="57" name="直线连接符 56"/>
            <p:cNvCxnSpPr/>
            <p:nvPr/>
          </p:nvCxnSpPr>
          <p:spPr bwMode="auto">
            <a:xfrm>
              <a:off x="3790585" y="2769276"/>
              <a:ext cx="3111" cy="1421162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8" name="直线连接符 57"/>
            <p:cNvCxnSpPr/>
            <p:nvPr/>
          </p:nvCxnSpPr>
          <p:spPr bwMode="auto">
            <a:xfrm>
              <a:off x="4480042" y="2768861"/>
              <a:ext cx="1211" cy="1413488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2" name="文本框 51"/>
            <p:cNvSpPr txBox="1"/>
            <p:nvPr/>
          </p:nvSpPr>
          <p:spPr>
            <a:xfrm>
              <a:off x="3005139" y="2468613"/>
              <a:ext cx="2197100" cy="3556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lnSpc>
                  <a:spcPct val="112000"/>
                </a:lnSpc>
              </a:pPr>
              <a:r>
                <a:rPr kumimoji="1" lang="en-US" altLang="zh-CN" sz="1400" dirty="0"/>
                <a:t>a</a:t>
              </a:r>
              <a:r>
                <a:rPr kumimoji="1" lang="en-US" altLang="zh-CN" sz="1400" dirty="0" smtClean="0"/>
                <a:t>fter 2</a:t>
              </a:r>
              <a:r>
                <a:rPr kumimoji="1" lang="en-US" altLang="zh-CN" sz="1400" baseline="30000" dirty="0" smtClean="0"/>
                <a:t>nd</a:t>
              </a:r>
              <a:r>
                <a:rPr kumimoji="1" lang="en-US" altLang="zh-CN" sz="1400" dirty="0" smtClean="0"/>
                <a:t> collimator</a:t>
              </a:r>
            </a:p>
            <a:p>
              <a:pPr algn="ctr">
                <a:lnSpc>
                  <a:spcPct val="112000"/>
                </a:lnSpc>
              </a:pPr>
              <a:endParaRPr kumimoji="1" lang="en-US" altLang="zh-CN" sz="1400" dirty="0" smtClean="0"/>
            </a:p>
            <a:p>
              <a:pPr algn="ctr">
                <a:lnSpc>
                  <a:spcPct val="112000"/>
                </a:lnSpc>
              </a:pPr>
              <a:endParaRPr kumimoji="1" lang="zh-CN" altLang="en-US" sz="1400" dirty="0" err="1" smtClean="0"/>
            </a:p>
          </p:txBody>
        </p:sp>
      </p:grpSp>
      <p:grpSp>
        <p:nvGrpSpPr>
          <p:cNvPr id="29" name="组 28"/>
          <p:cNvGrpSpPr/>
          <p:nvPr/>
        </p:nvGrpSpPr>
        <p:grpSpPr>
          <a:xfrm>
            <a:off x="8466815" y="4051300"/>
            <a:ext cx="3460618" cy="2572904"/>
            <a:chOff x="8466815" y="4051300"/>
            <a:chExt cx="3460618" cy="2572904"/>
          </a:xfrm>
        </p:grpSpPr>
        <p:grpSp>
          <p:nvGrpSpPr>
            <p:cNvPr id="28" name="组 27"/>
            <p:cNvGrpSpPr/>
            <p:nvPr/>
          </p:nvGrpSpPr>
          <p:grpSpPr>
            <a:xfrm>
              <a:off x="8466815" y="4051300"/>
              <a:ext cx="3148606" cy="2572904"/>
              <a:chOff x="8466815" y="4051300"/>
              <a:chExt cx="3148606" cy="2572904"/>
            </a:xfrm>
          </p:grpSpPr>
          <p:grpSp>
            <p:nvGrpSpPr>
              <p:cNvPr id="21" name="组 20"/>
              <p:cNvGrpSpPr/>
              <p:nvPr/>
            </p:nvGrpSpPr>
            <p:grpSpPr>
              <a:xfrm>
                <a:off x="8466815" y="4051300"/>
                <a:ext cx="3148606" cy="2572904"/>
                <a:chOff x="8466815" y="4051300"/>
                <a:chExt cx="3148606" cy="2572904"/>
              </a:xfrm>
            </p:grpSpPr>
            <p:grpSp>
              <p:nvGrpSpPr>
                <p:cNvPr id="11" name="组 10"/>
                <p:cNvGrpSpPr/>
                <p:nvPr/>
              </p:nvGrpSpPr>
              <p:grpSpPr>
                <a:xfrm>
                  <a:off x="8466815" y="4391461"/>
                  <a:ext cx="3148606" cy="2232743"/>
                  <a:chOff x="1" y="1549401"/>
                  <a:chExt cx="4514131" cy="2974976"/>
                </a:xfrm>
              </p:grpSpPr>
              <p:pic>
                <p:nvPicPr>
                  <p:cNvPr id="18" name="图片 17" descr="50sigma_1E4_xp_x_colend_effect.pdf"/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6112"/>
                  <a:stretch/>
                </p:blipFill>
                <p:spPr>
                  <a:xfrm rot="5400000">
                    <a:off x="769579" y="779823"/>
                    <a:ext cx="2974976" cy="4514131"/>
                  </a:xfrm>
                  <a:prstGeom prst="rect">
                    <a:avLst/>
                  </a:prstGeom>
                </p:spPr>
              </p:pic>
              <p:grpSp>
                <p:nvGrpSpPr>
                  <p:cNvPr id="13" name="组 12"/>
                  <p:cNvGrpSpPr/>
                  <p:nvPr/>
                </p:nvGrpSpPr>
                <p:grpSpPr>
                  <a:xfrm>
                    <a:off x="428625" y="1674376"/>
                    <a:ext cx="3586412" cy="2514793"/>
                    <a:chOff x="428625" y="1674376"/>
                    <a:chExt cx="3586412" cy="2514793"/>
                  </a:xfrm>
                </p:grpSpPr>
                <p:cxnSp>
                  <p:nvCxnSpPr>
                    <p:cNvPr id="14" name="直线连接符 13"/>
                    <p:cNvCxnSpPr/>
                    <p:nvPr/>
                  </p:nvCxnSpPr>
                  <p:spPr bwMode="auto">
                    <a:xfrm>
                      <a:off x="1877951" y="1674929"/>
                      <a:ext cx="0" cy="251424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5" name="直线连接符 14"/>
                    <p:cNvCxnSpPr/>
                    <p:nvPr/>
                  </p:nvCxnSpPr>
                  <p:spPr bwMode="auto">
                    <a:xfrm>
                      <a:off x="2611286" y="1674376"/>
                      <a:ext cx="0" cy="251424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6" name="直线连接符 15"/>
                    <p:cNvCxnSpPr/>
                    <p:nvPr/>
                  </p:nvCxnSpPr>
                  <p:spPr bwMode="auto">
                    <a:xfrm flipH="1">
                      <a:off x="428625" y="2689399"/>
                      <a:ext cx="3586412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7" name="直线连接符 16"/>
                    <p:cNvCxnSpPr/>
                    <p:nvPr/>
                  </p:nvCxnSpPr>
                  <p:spPr bwMode="auto">
                    <a:xfrm flipH="1">
                      <a:off x="555899" y="3186241"/>
                      <a:ext cx="3459138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sp>
              <p:nvSpPr>
                <p:cNvPr id="51" name="文本框 50"/>
                <p:cNvSpPr txBox="1"/>
                <p:nvPr/>
              </p:nvSpPr>
              <p:spPr>
                <a:xfrm>
                  <a:off x="8724900" y="4051300"/>
                  <a:ext cx="2552700" cy="3556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>
                    <a:lnSpc>
                      <a:spcPct val="112000"/>
                    </a:lnSpc>
                  </a:pPr>
                  <a:r>
                    <a:rPr kumimoji="1" lang="en-US" altLang="zh-CN" sz="1400" dirty="0"/>
                    <a:t>e</a:t>
                  </a:r>
                  <a:r>
                    <a:rPr kumimoji="1" lang="en-US" altLang="zh-CN" sz="1400" dirty="0" smtClean="0"/>
                    <a:t>nd of collimator section</a:t>
                  </a:r>
                  <a:endParaRPr kumimoji="1" lang="zh-CN" altLang="en-US" sz="1400" dirty="0" err="1" smtClean="0"/>
                </a:p>
              </p:txBody>
            </p:sp>
          </p:grpSp>
          <p:sp>
            <p:nvSpPr>
              <p:cNvPr id="72" name="文本框 71"/>
              <p:cNvSpPr txBox="1"/>
              <p:nvPr/>
            </p:nvSpPr>
            <p:spPr>
              <a:xfrm>
                <a:off x="8850911" y="4556459"/>
                <a:ext cx="1505866" cy="327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50000"/>
                  </a:lnSpc>
                  <a:spcBef>
                    <a:spcPts val="600"/>
                  </a:spcBef>
                  <a:buClr>
                    <a:schemeClr val="accent2"/>
                  </a:buClr>
                  <a:buSzPct val="80000"/>
                </a:pPr>
                <a:r>
                  <a:rPr kumimoji="1" lang="en-US" altLang="zh-CN" sz="1000" b="1" dirty="0" smtClean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kumimoji="1" lang="en-US" altLang="zh-CN" sz="1000" b="1" dirty="0" smtClean="0">
                    <a:sym typeface="Wingdings"/>
                  </a:rPr>
                  <a:t> </a:t>
                </a:r>
                <a:r>
                  <a:rPr kumimoji="1" lang="en-US" altLang="zh-CN" sz="900" b="1" dirty="0" smtClean="0"/>
                  <a:t>w/o collimators</a:t>
                </a:r>
              </a:p>
              <a:p>
                <a:pPr>
                  <a:lnSpc>
                    <a:spcPct val="50000"/>
                  </a:lnSpc>
                  <a:spcBef>
                    <a:spcPts val="600"/>
                  </a:spcBef>
                  <a:buClr>
                    <a:schemeClr val="accent2"/>
                  </a:buClr>
                  <a:buSzPct val="80000"/>
                </a:pPr>
                <a:r>
                  <a:rPr kumimoji="1" lang="en-US" altLang="zh-CN" sz="900" b="1" dirty="0" smtClean="0">
                    <a:solidFill>
                      <a:srgbClr val="FF0000"/>
                    </a:solidFill>
                  </a:rPr>
                  <a:t>*  with  2mm collimators</a:t>
                </a:r>
                <a:endParaRPr kumimoji="1" lang="zh-CN" altLang="en-US" sz="900" b="1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9" name="文本框 68"/>
            <p:cNvSpPr txBox="1"/>
            <p:nvPr/>
          </p:nvSpPr>
          <p:spPr>
            <a:xfrm>
              <a:off x="9730333" y="5879497"/>
              <a:ext cx="2197100" cy="3556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lnSpc>
                  <a:spcPct val="112000"/>
                </a:lnSpc>
              </a:pPr>
              <a:r>
                <a:rPr kumimoji="1" lang="en-US" altLang="zh-CN" sz="1400" dirty="0" smtClean="0">
                  <a:solidFill>
                    <a:srgbClr val="FF0000"/>
                  </a:solidFill>
                </a:rPr>
                <a:t>± 20 </a:t>
              </a:r>
              <a:r>
                <a:rPr kumimoji="1" lang="en-US" altLang="zh-CN" sz="1400" dirty="0" err="1" smtClean="0">
                  <a:solidFill>
                    <a:srgbClr val="FF0000"/>
                  </a:solidFill>
                </a:rPr>
                <a:t>σ</a:t>
              </a:r>
              <a:r>
                <a:rPr kumimoji="1" lang="en-US" altLang="zh-CN" sz="1400" baseline="-25000" dirty="0" err="1" smtClean="0">
                  <a:solidFill>
                    <a:srgbClr val="FF0000"/>
                  </a:solidFill>
                </a:rPr>
                <a:t>x,x</a:t>
              </a:r>
              <a:r>
                <a:rPr kumimoji="1" lang="en-US" altLang="zh-CN" sz="1400" baseline="-25000" dirty="0" smtClean="0">
                  <a:solidFill>
                    <a:srgbClr val="FF0000"/>
                  </a:solidFill>
                </a:rPr>
                <a:t>’</a:t>
              </a:r>
            </a:p>
            <a:p>
              <a:pPr algn="ctr">
                <a:lnSpc>
                  <a:spcPct val="112000"/>
                </a:lnSpc>
              </a:pPr>
              <a:endParaRPr kumimoji="1" lang="en-US" altLang="zh-CN" sz="1400" baseline="-25000" dirty="0" smtClean="0">
                <a:solidFill>
                  <a:srgbClr val="FF0000"/>
                </a:solidFill>
              </a:endParaRPr>
            </a:p>
            <a:p>
              <a:pPr algn="ctr">
                <a:lnSpc>
                  <a:spcPct val="112000"/>
                </a:lnSpc>
              </a:pPr>
              <a:endParaRPr kumimoji="1" lang="en-US" altLang="zh-CN" sz="1400" baseline="-25000" dirty="0" smtClean="0">
                <a:solidFill>
                  <a:srgbClr val="FF0000"/>
                </a:solidFill>
              </a:endParaRPr>
            </a:p>
            <a:p>
              <a:pPr algn="ctr">
                <a:lnSpc>
                  <a:spcPct val="112000"/>
                </a:lnSpc>
              </a:pPr>
              <a:endParaRPr kumimoji="1" lang="zh-CN" altLang="en-US" sz="1400" dirty="0" err="1" smtClean="0"/>
            </a:p>
          </p:txBody>
        </p:sp>
      </p:grpSp>
      <p:sp>
        <p:nvSpPr>
          <p:cNvPr id="71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Shan Liu</a:t>
            </a:r>
            <a:r>
              <a:rPr lang="en-US" sz="900" dirty="0" smtClean="0"/>
              <a:t>, </a:t>
            </a:r>
            <a:r>
              <a:rPr lang="en-US" sz="900" dirty="0" smtClean="0"/>
              <a:t>DESY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1563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组 235"/>
          <p:cNvGrpSpPr/>
          <p:nvPr/>
        </p:nvGrpSpPr>
        <p:grpSpPr>
          <a:xfrm>
            <a:off x="281169" y="1095556"/>
            <a:ext cx="11450312" cy="3588888"/>
            <a:chOff x="218298" y="1082980"/>
            <a:chExt cx="11973702" cy="3588888"/>
          </a:xfrm>
        </p:grpSpPr>
        <p:grpSp>
          <p:nvGrpSpPr>
            <p:cNvPr id="237" name="组 236"/>
            <p:cNvGrpSpPr/>
            <p:nvPr/>
          </p:nvGrpSpPr>
          <p:grpSpPr>
            <a:xfrm>
              <a:off x="218298" y="1082980"/>
              <a:ext cx="11775269" cy="3588888"/>
              <a:chOff x="117706" y="1648848"/>
              <a:chExt cx="11775269" cy="3588888"/>
            </a:xfrm>
          </p:grpSpPr>
          <p:grpSp>
            <p:nvGrpSpPr>
              <p:cNvPr id="266" name="组 265"/>
              <p:cNvGrpSpPr/>
              <p:nvPr/>
            </p:nvGrpSpPr>
            <p:grpSpPr>
              <a:xfrm>
                <a:off x="117706" y="1648848"/>
                <a:ext cx="11775269" cy="3588888"/>
                <a:chOff x="117706" y="1648848"/>
                <a:chExt cx="11775269" cy="3588888"/>
              </a:xfrm>
            </p:grpSpPr>
            <p:grpSp>
              <p:nvGrpSpPr>
                <p:cNvPr id="271" name="组 270"/>
                <p:cNvGrpSpPr/>
                <p:nvPr/>
              </p:nvGrpSpPr>
              <p:grpSpPr>
                <a:xfrm>
                  <a:off x="117706" y="1648848"/>
                  <a:ext cx="11173686" cy="3588888"/>
                  <a:chOff x="117706" y="1648848"/>
                  <a:chExt cx="11173686" cy="3588888"/>
                </a:xfrm>
              </p:grpSpPr>
              <p:grpSp>
                <p:nvGrpSpPr>
                  <p:cNvPr id="274" name="组 273"/>
                  <p:cNvGrpSpPr/>
                  <p:nvPr/>
                </p:nvGrpSpPr>
                <p:grpSpPr>
                  <a:xfrm>
                    <a:off x="959137" y="1648848"/>
                    <a:ext cx="10332255" cy="3588888"/>
                    <a:chOff x="959137" y="1648848"/>
                    <a:chExt cx="10871200" cy="3588888"/>
                  </a:xfrm>
                </p:grpSpPr>
                <p:grpSp>
                  <p:nvGrpSpPr>
                    <p:cNvPr id="277" name="组 276"/>
                    <p:cNvGrpSpPr/>
                    <p:nvPr/>
                  </p:nvGrpSpPr>
                  <p:grpSpPr>
                    <a:xfrm>
                      <a:off x="959137" y="1648848"/>
                      <a:ext cx="10871200" cy="3588888"/>
                      <a:chOff x="959137" y="1648848"/>
                      <a:chExt cx="10871200" cy="3588888"/>
                    </a:xfrm>
                  </p:grpSpPr>
                  <p:grpSp>
                    <p:nvGrpSpPr>
                      <p:cNvPr id="281" name="组 280"/>
                      <p:cNvGrpSpPr/>
                      <p:nvPr/>
                    </p:nvGrpSpPr>
                    <p:grpSpPr>
                      <a:xfrm>
                        <a:off x="959137" y="1648848"/>
                        <a:ext cx="10871200" cy="3588888"/>
                        <a:chOff x="695084" y="1636273"/>
                        <a:chExt cx="10871200" cy="3588888"/>
                      </a:xfrm>
                    </p:grpSpPr>
                    <p:grpSp>
                      <p:nvGrpSpPr>
                        <p:cNvPr id="285" name="组 284"/>
                        <p:cNvGrpSpPr/>
                        <p:nvPr/>
                      </p:nvGrpSpPr>
                      <p:grpSpPr>
                        <a:xfrm>
                          <a:off x="695084" y="1737069"/>
                          <a:ext cx="10871200" cy="3488092"/>
                          <a:chOff x="695084" y="1737069"/>
                          <a:chExt cx="10871200" cy="3488092"/>
                        </a:xfrm>
                      </p:grpSpPr>
                      <p:pic>
                        <p:nvPicPr>
                          <p:cNvPr id="287" name="图片 286" descr="屏幕快照 2016-09-04 下午10.25.32.png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" cstate="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/>
                        </p:blipFill>
                        <p:spPr>
                          <a:xfrm>
                            <a:off x="695084" y="1737069"/>
                            <a:ext cx="10871200" cy="3488092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288" name="矩形 287"/>
                          <p:cNvSpPr/>
                          <p:nvPr/>
                        </p:nvSpPr>
                        <p:spPr>
                          <a:xfrm>
                            <a:off x="10251595" y="3705799"/>
                            <a:ext cx="1074642" cy="61055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txBody>
                          <a:bodyPr rtlCol="0" anchor="ctr">
                            <a:noAutofit/>
                          </a:bodyPr>
                          <a:lstStyle/>
                          <a:p>
                            <a:pPr algn="ctr">
                              <a:lnSpc>
                                <a:spcPct val="113000"/>
                              </a:lnSpc>
                            </a:pPr>
                            <a:endParaRPr kumimoji="1" lang="zh-CN" altLang="en-US" sz="1400" dirty="0" err="1" smtClean="0"/>
                          </a:p>
                        </p:txBody>
                      </p:sp>
                    </p:grpSp>
                    <p:sp>
                      <p:nvSpPr>
                        <p:cNvPr id="286" name="矩形 285"/>
                        <p:cNvSpPr/>
                        <p:nvPr/>
                      </p:nvSpPr>
                      <p:spPr>
                        <a:xfrm>
                          <a:off x="1025433" y="1636273"/>
                          <a:ext cx="1074642" cy="61055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txBody>
                        <a:bodyPr rtlCol="0" anchor="ctr">
                          <a:noAutofit/>
                        </a:bodyPr>
                        <a:lstStyle/>
                        <a:p>
                          <a:pPr algn="ctr">
                            <a:lnSpc>
                              <a:spcPct val="113000"/>
                            </a:lnSpc>
                          </a:pPr>
                          <a:endParaRPr kumimoji="1" lang="zh-CN" altLang="en-US" sz="1400" dirty="0" err="1" smtClean="0"/>
                        </a:p>
                      </p:txBody>
                    </p:sp>
                  </p:grpSp>
                  <p:sp>
                    <p:nvSpPr>
                      <p:cNvPr id="282" name="矩形 281"/>
                      <p:cNvSpPr/>
                      <p:nvPr/>
                    </p:nvSpPr>
                    <p:spPr>
                      <a:xfrm>
                        <a:off x="8668792" y="4524665"/>
                        <a:ext cx="1074642" cy="610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pPr algn="ctr">
                          <a:lnSpc>
                            <a:spcPct val="113000"/>
                          </a:lnSpc>
                        </a:pPr>
                        <a:endParaRPr kumimoji="1" lang="en-US" altLang="zh-CN" sz="1400" dirty="0" smtClean="0"/>
                      </a:p>
                      <a:p>
                        <a:pPr algn="ctr">
                          <a:lnSpc>
                            <a:spcPct val="113000"/>
                          </a:lnSpc>
                        </a:pPr>
                        <a:endParaRPr kumimoji="1" lang="zh-CN" altLang="en-US" sz="1400" dirty="0" err="1" smtClean="0"/>
                      </a:p>
                    </p:txBody>
                  </p:sp>
                  <p:sp>
                    <p:nvSpPr>
                      <p:cNvPr id="283" name="矩形 282"/>
                      <p:cNvSpPr/>
                      <p:nvPr/>
                    </p:nvSpPr>
                    <p:spPr>
                      <a:xfrm>
                        <a:off x="5816022" y="3759102"/>
                        <a:ext cx="1074642" cy="610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pPr algn="ctr">
                          <a:lnSpc>
                            <a:spcPct val="113000"/>
                          </a:lnSpc>
                        </a:pPr>
                        <a:endParaRPr kumimoji="1" lang="zh-CN" altLang="en-US" sz="1400" dirty="0" err="1" smtClean="0"/>
                      </a:p>
                    </p:txBody>
                  </p:sp>
                  <p:sp>
                    <p:nvSpPr>
                      <p:cNvPr id="284" name="矩形 283"/>
                      <p:cNvSpPr/>
                      <p:nvPr/>
                    </p:nvSpPr>
                    <p:spPr>
                      <a:xfrm>
                        <a:off x="3428487" y="2918090"/>
                        <a:ext cx="1074642" cy="610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pPr algn="ctr">
                          <a:lnSpc>
                            <a:spcPct val="113000"/>
                          </a:lnSpc>
                        </a:pPr>
                        <a:endParaRPr kumimoji="1" lang="zh-CN" altLang="en-US" sz="1400" dirty="0" err="1" smtClean="0"/>
                      </a:p>
                    </p:txBody>
                  </p:sp>
                </p:grpSp>
                <p:sp>
                  <p:nvSpPr>
                    <p:cNvPr id="278" name="矩形 277"/>
                    <p:cNvSpPr/>
                    <p:nvPr/>
                  </p:nvSpPr>
                  <p:spPr>
                    <a:xfrm>
                      <a:off x="2383338" y="3986222"/>
                      <a:ext cx="5425074" cy="68522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pPr algn="ctr">
                        <a:lnSpc>
                          <a:spcPct val="113000"/>
                        </a:lnSpc>
                      </a:pPr>
                      <a:endParaRPr kumimoji="1" lang="en-US" altLang="zh-CN" sz="1400" dirty="0" smtClean="0"/>
                    </a:p>
                    <a:p>
                      <a:pPr algn="ctr">
                        <a:lnSpc>
                          <a:spcPct val="113000"/>
                        </a:lnSpc>
                      </a:pPr>
                      <a:endParaRPr kumimoji="1" lang="zh-CN" altLang="en-US" sz="1400" dirty="0" err="1" smtClean="0"/>
                    </a:p>
                  </p:txBody>
                </p:sp>
                <p:sp>
                  <p:nvSpPr>
                    <p:cNvPr id="279" name="矩形 278"/>
                    <p:cNvSpPr/>
                    <p:nvPr/>
                  </p:nvSpPr>
                  <p:spPr>
                    <a:xfrm>
                      <a:off x="2824939" y="2516469"/>
                      <a:ext cx="129935" cy="157035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pPr algn="ctr">
                        <a:lnSpc>
                          <a:spcPct val="113000"/>
                        </a:lnSpc>
                      </a:pPr>
                      <a:endParaRPr kumimoji="1" lang="en-US" altLang="zh-CN" sz="1400" dirty="0" smtClean="0"/>
                    </a:p>
                    <a:p>
                      <a:pPr algn="ctr">
                        <a:lnSpc>
                          <a:spcPct val="113000"/>
                        </a:lnSpc>
                      </a:pPr>
                      <a:endParaRPr kumimoji="1" lang="zh-CN" altLang="en-US" sz="1400" dirty="0" err="1" smtClean="0"/>
                    </a:p>
                  </p:txBody>
                </p:sp>
                <p:sp>
                  <p:nvSpPr>
                    <p:cNvPr id="280" name="矩形 279"/>
                    <p:cNvSpPr/>
                    <p:nvPr/>
                  </p:nvSpPr>
                  <p:spPr>
                    <a:xfrm>
                      <a:off x="4539190" y="2794617"/>
                      <a:ext cx="75443" cy="157035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pPr algn="ctr">
                        <a:lnSpc>
                          <a:spcPct val="113000"/>
                        </a:lnSpc>
                      </a:pPr>
                      <a:endParaRPr kumimoji="1" lang="en-US" altLang="zh-CN" sz="1400" dirty="0" smtClean="0"/>
                    </a:p>
                    <a:p>
                      <a:pPr algn="ctr">
                        <a:lnSpc>
                          <a:spcPct val="113000"/>
                        </a:lnSpc>
                      </a:pPr>
                      <a:endParaRPr kumimoji="1" lang="zh-CN" altLang="en-US" sz="1400" dirty="0" err="1" smtClean="0"/>
                    </a:p>
                  </p:txBody>
                </p:sp>
              </p:grpSp>
              <p:cxnSp>
                <p:nvCxnSpPr>
                  <p:cNvPr id="275" name="直线连接符 274"/>
                  <p:cNvCxnSpPr/>
                  <p:nvPr/>
                </p:nvCxnSpPr>
                <p:spPr>
                  <a:xfrm flipV="1">
                    <a:off x="217325" y="2452093"/>
                    <a:ext cx="977199" cy="22575"/>
                  </a:xfrm>
                  <a:prstGeom prst="line">
                    <a:avLst/>
                  </a:prstGeom>
                  <a:ln w="3175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6" name="圆角矩形 275"/>
                  <p:cNvSpPr/>
                  <p:nvPr/>
                </p:nvSpPr>
                <p:spPr>
                  <a:xfrm>
                    <a:off x="117706" y="2227088"/>
                    <a:ext cx="800098" cy="317785"/>
                  </a:xfrm>
                  <a:prstGeom prst="round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76200" cmpd="sng">
                    <a:solidFill>
                      <a:srgbClr val="EAE9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en-US" altLang="zh-CN" sz="1400" b="1" dirty="0" smtClean="0">
                        <a:latin typeface="Times"/>
                        <a:cs typeface="Times"/>
                      </a:rPr>
                      <a:t>L3</a:t>
                    </a:r>
                    <a:endParaRPr kumimoji="1" lang="zh-CN" altLang="en-US" sz="1400" b="1" dirty="0">
                      <a:latin typeface="Times"/>
                      <a:cs typeface="Times"/>
                    </a:endParaRPr>
                  </a:p>
                </p:txBody>
              </p:sp>
            </p:grpSp>
            <p:pic>
              <p:nvPicPr>
                <p:cNvPr id="272" name="Picture 2" descr="C:\Users\shanliu\Desktop\SASE2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1297142" y="4363466"/>
                  <a:ext cx="595833" cy="3527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73" name="直线连接符 272"/>
                <p:cNvCxnSpPr>
                  <a:endCxn id="272" idx="3"/>
                </p:cNvCxnSpPr>
                <p:nvPr/>
              </p:nvCxnSpPr>
              <p:spPr>
                <a:xfrm>
                  <a:off x="10957645" y="4539516"/>
                  <a:ext cx="935328" cy="309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" name="矩形 266"/>
              <p:cNvSpPr/>
              <p:nvPr/>
            </p:nvSpPr>
            <p:spPr>
              <a:xfrm>
                <a:off x="2816561" y="1799703"/>
                <a:ext cx="6715933" cy="602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>
                <a:noAutofit/>
              </a:bodyPr>
              <a:lstStyle/>
              <a:p>
                <a:pPr algn="ctr">
                  <a:lnSpc>
                    <a:spcPct val="113000"/>
                  </a:lnSpc>
                </a:pPr>
                <a:endParaRPr kumimoji="1" lang="en-US" altLang="zh-CN" sz="1400" dirty="0" smtClean="0"/>
              </a:p>
              <a:p>
                <a:pPr algn="ctr">
                  <a:lnSpc>
                    <a:spcPct val="113000"/>
                  </a:lnSpc>
                </a:pPr>
                <a:endParaRPr kumimoji="1" lang="zh-CN" altLang="en-US" sz="1400" dirty="0" err="1" smtClean="0"/>
              </a:p>
            </p:txBody>
          </p:sp>
          <p:sp>
            <p:nvSpPr>
              <p:cNvPr id="268" name="矩形 267"/>
              <p:cNvSpPr/>
              <p:nvPr/>
            </p:nvSpPr>
            <p:spPr>
              <a:xfrm>
                <a:off x="9360417" y="2392224"/>
                <a:ext cx="195772" cy="19460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>
                <a:noAutofit/>
              </a:bodyPr>
              <a:lstStyle/>
              <a:p>
                <a:pPr algn="ctr">
                  <a:lnSpc>
                    <a:spcPct val="113000"/>
                  </a:lnSpc>
                </a:pPr>
                <a:endParaRPr kumimoji="1" lang="en-US" altLang="zh-CN" sz="1400" dirty="0" smtClean="0"/>
              </a:p>
              <a:p>
                <a:pPr algn="ctr">
                  <a:lnSpc>
                    <a:spcPct val="113000"/>
                  </a:lnSpc>
                </a:pPr>
                <a:endParaRPr kumimoji="1" lang="zh-CN" altLang="en-US" sz="1400" dirty="0" err="1" smtClean="0"/>
              </a:p>
            </p:txBody>
          </p:sp>
          <p:sp>
            <p:nvSpPr>
              <p:cNvPr id="269" name="矩形 268"/>
              <p:cNvSpPr/>
              <p:nvPr/>
            </p:nvSpPr>
            <p:spPr>
              <a:xfrm>
                <a:off x="7739892" y="1978755"/>
                <a:ext cx="156537" cy="19697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>
                <a:noAutofit/>
              </a:bodyPr>
              <a:lstStyle/>
              <a:p>
                <a:pPr algn="ctr">
                  <a:lnSpc>
                    <a:spcPct val="113000"/>
                  </a:lnSpc>
                </a:pPr>
                <a:endParaRPr kumimoji="1" lang="en-US" altLang="zh-CN" sz="1400" dirty="0" smtClean="0"/>
              </a:p>
              <a:p>
                <a:pPr algn="ctr">
                  <a:lnSpc>
                    <a:spcPct val="113000"/>
                  </a:lnSpc>
                </a:pPr>
                <a:endParaRPr kumimoji="1" lang="zh-CN" altLang="en-US" sz="1400" dirty="0" err="1" smtClean="0"/>
              </a:p>
            </p:txBody>
          </p:sp>
          <p:sp>
            <p:nvSpPr>
              <p:cNvPr id="270" name="矩形 269"/>
              <p:cNvSpPr/>
              <p:nvPr/>
            </p:nvSpPr>
            <p:spPr>
              <a:xfrm>
                <a:off x="4572773" y="1949100"/>
                <a:ext cx="54435" cy="7811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>
                <a:noAutofit/>
              </a:bodyPr>
              <a:lstStyle/>
              <a:p>
                <a:pPr algn="ctr">
                  <a:lnSpc>
                    <a:spcPct val="113000"/>
                  </a:lnSpc>
                </a:pPr>
                <a:endParaRPr kumimoji="1" lang="en-US" altLang="zh-CN" sz="1400" dirty="0" smtClean="0"/>
              </a:p>
              <a:p>
                <a:pPr algn="ctr">
                  <a:lnSpc>
                    <a:spcPct val="113000"/>
                  </a:lnSpc>
                </a:pPr>
                <a:endParaRPr kumimoji="1" lang="zh-CN" altLang="en-US" sz="1400" dirty="0" err="1" smtClean="0"/>
              </a:p>
            </p:txBody>
          </p:sp>
        </p:grpSp>
        <p:grpSp>
          <p:nvGrpSpPr>
            <p:cNvPr id="238" name="组 237"/>
            <p:cNvGrpSpPr/>
            <p:nvPr/>
          </p:nvGrpSpPr>
          <p:grpSpPr>
            <a:xfrm>
              <a:off x="1056621" y="1238909"/>
              <a:ext cx="1395296" cy="1259302"/>
              <a:chOff x="1295526" y="2144298"/>
              <a:chExt cx="1168274" cy="1259302"/>
            </a:xfrm>
          </p:grpSpPr>
          <p:grpSp>
            <p:nvGrpSpPr>
              <p:cNvPr id="255" name="组 254"/>
              <p:cNvGrpSpPr/>
              <p:nvPr/>
            </p:nvGrpSpPr>
            <p:grpSpPr>
              <a:xfrm>
                <a:off x="1320800" y="2162872"/>
                <a:ext cx="1143000" cy="1240728"/>
                <a:chOff x="1524000" y="2239072"/>
                <a:chExt cx="1143000" cy="1240728"/>
              </a:xfrm>
            </p:grpSpPr>
            <p:cxnSp>
              <p:nvCxnSpPr>
                <p:cNvPr id="261" name="直线连接符 260"/>
                <p:cNvCxnSpPr/>
                <p:nvPr/>
              </p:nvCxnSpPr>
              <p:spPr>
                <a:xfrm flipH="1">
                  <a:off x="1589895" y="2666617"/>
                  <a:ext cx="486821" cy="191133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2" name="文本框 261"/>
                <p:cNvSpPr txBox="1"/>
                <p:nvPr/>
              </p:nvSpPr>
              <p:spPr>
                <a:xfrm>
                  <a:off x="2096675" y="2439705"/>
                  <a:ext cx="46679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zh-CN" sz="1100" b="1" dirty="0" smtClean="0">
                      <a:latin typeface="Times"/>
                      <a:cs typeface="Times"/>
                    </a:rPr>
                    <a:t>1597</a:t>
                  </a:r>
                  <a:endParaRPr kumimoji="1" lang="zh-CN" altLang="en-US" sz="1100" b="1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63" name="圆角矩形 262"/>
                <p:cNvSpPr/>
                <p:nvPr/>
              </p:nvSpPr>
              <p:spPr>
                <a:xfrm>
                  <a:off x="2101864" y="2316446"/>
                  <a:ext cx="488493" cy="345520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b="1"/>
                </a:p>
              </p:txBody>
            </p:sp>
            <p:sp>
              <p:nvSpPr>
                <p:cNvPr id="264" name="矩形 263"/>
                <p:cNvSpPr/>
                <p:nvPr/>
              </p:nvSpPr>
              <p:spPr>
                <a:xfrm>
                  <a:off x="1965720" y="2301190"/>
                  <a:ext cx="664251" cy="2616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en-US" altLang="zh-CN" sz="1100" b="1" dirty="0" smtClean="0">
                      <a:latin typeface="Times"/>
                      <a:cs typeface="Times"/>
                    </a:rPr>
                    <a:t>WS. L3</a:t>
                  </a:r>
                  <a:endParaRPr kumimoji="1" lang="en-US" altLang="zh-CN" sz="1100" b="1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65" name="矩形 264"/>
                <p:cNvSpPr/>
                <p:nvPr/>
              </p:nvSpPr>
              <p:spPr bwMode="auto">
                <a:xfrm>
                  <a:off x="1524000" y="2239072"/>
                  <a:ext cx="1143000" cy="1240728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zh-CN" altLang="en-US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</p:grpSp>
          <p:grpSp>
            <p:nvGrpSpPr>
              <p:cNvPr id="256" name="组 255"/>
              <p:cNvGrpSpPr/>
              <p:nvPr/>
            </p:nvGrpSpPr>
            <p:grpSpPr>
              <a:xfrm>
                <a:off x="1917770" y="2819642"/>
                <a:ext cx="539106" cy="564180"/>
                <a:chOff x="2019370" y="2946642"/>
                <a:chExt cx="539106" cy="564180"/>
              </a:xfrm>
            </p:grpSpPr>
            <p:sp>
              <p:nvSpPr>
                <p:cNvPr id="258" name="文本框 257"/>
                <p:cNvSpPr txBox="1"/>
                <p:nvPr/>
              </p:nvSpPr>
              <p:spPr>
                <a:xfrm>
                  <a:off x="2026287" y="3079935"/>
                  <a:ext cx="505987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zh-CN" sz="1100" b="1" dirty="0" smtClean="0">
                      <a:latin typeface="Times"/>
                      <a:cs typeface="Times"/>
                    </a:rPr>
                    <a:t>BLM</a:t>
                  </a:r>
                  <a:endParaRPr kumimoji="1" lang="en-US" altLang="zh-CN" sz="1100" b="1" dirty="0">
                    <a:latin typeface="Times"/>
                    <a:cs typeface="Times"/>
                  </a:endParaRPr>
                </a:p>
                <a:p>
                  <a:pPr algn="ctr"/>
                  <a:r>
                    <a:rPr kumimoji="1" lang="en-US" altLang="zh-CN" sz="1100" b="1" dirty="0" smtClean="0">
                      <a:latin typeface="Times"/>
                      <a:cs typeface="Times"/>
                    </a:rPr>
                    <a:t>1660</a:t>
                  </a:r>
                  <a:endParaRPr kumimoji="1" lang="zh-CN" altLang="en-US" sz="1100" b="1" dirty="0">
                    <a:latin typeface="Times"/>
                    <a:cs typeface="Times"/>
                  </a:endParaRPr>
                </a:p>
              </p:txBody>
            </p:sp>
            <p:cxnSp>
              <p:nvCxnSpPr>
                <p:cNvPr id="259" name="直线连接符 258"/>
                <p:cNvCxnSpPr>
                  <a:stCxn id="258" idx="0"/>
                </p:cNvCxnSpPr>
                <p:nvPr/>
              </p:nvCxnSpPr>
              <p:spPr>
                <a:xfrm flipH="1" flipV="1">
                  <a:off x="2134105" y="2946642"/>
                  <a:ext cx="145176" cy="133293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0" name="圆角矩形 259"/>
                <p:cNvSpPr/>
                <p:nvPr/>
              </p:nvSpPr>
              <p:spPr>
                <a:xfrm>
                  <a:off x="2019370" y="3135413"/>
                  <a:ext cx="539106" cy="326061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b="1"/>
                </a:p>
              </p:txBody>
            </p:sp>
          </p:grpSp>
          <p:sp>
            <p:nvSpPr>
              <p:cNvPr id="257" name="文本框 256"/>
              <p:cNvSpPr txBox="1"/>
              <p:nvPr/>
            </p:nvSpPr>
            <p:spPr>
              <a:xfrm>
                <a:off x="1295526" y="2144298"/>
                <a:ext cx="711200" cy="37067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kumimoji="1" lang="en-US" altLang="zh-CN" sz="1400" b="1" dirty="0" smtClean="0">
                    <a:solidFill>
                      <a:srgbClr val="0000FF"/>
                    </a:solidFill>
                  </a:rPr>
                  <a:t>before</a:t>
                </a:r>
                <a:endParaRPr kumimoji="1" lang="zh-CN" altLang="en-US" sz="1400" b="1" dirty="0" err="1" smtClean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39" name="组 238"/>
            <p:cNvGrpSpPr/>
            <p:nvPr/>
          </p:nvGrpSpPr>
          <p:grpSpPr>
            <a:xfrm>
              <a:off x="10143238" y="2900039"/>
              <a:ext cx="2048762" cy="1274806"/>
              <a:chOff x="3043938" y="2057525"/>
              <a:chExt cx="2048762" cy="1274806"/>
            </a:xfrm>
          </p:grpSpPr>
          <p:cxnSp>
            <p:nvCxnSpPr>
              <p:cNvPr id="240" name="直线连接符 239"/>
              <p:cNvCxnSpPr/>
              <p:nvPr/>
            </p:nvCxnSpPr>
            <p:spPr>
              <a:xfrm>
                <a:off x="3387360" y="2640715"/>
                <a:ext cx="616123" cy="49041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矩形 240"/>
              <p:cNvSpPr/>
              <p:nvPr/>
            </p:nvSpPr>
            <p:spPr>
              <a:xfrm>
                <a:off x="3096937" y="2326656"/>
                <a:ext cx="629919" cy="263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zh-CN" sz="1100" b="1" dirty="0" smtClean="0">
                    <a:latin typeface="Times"/>
                    <a:cs typeface="Times"/>
                  </a:rPr>
                  <a:t>1899</a:t>
                </a:r>
                <a:endParaRPr kumimoji="1" lang="en-US" altLang="zh-CN" sz="1100" b="1" dirty="0">
                  <a:latin typeface="Times"/>
                  <a:cs typeface="Times"/>
                </a:endParaRPr>
              </a:p>
            </p:txBody>
          </p:sp>
          <p:sp>
            <p:nvSpPr>
              <p:cNvPr id="242" name="文本框 241"/>
              <p:cNvSpPr txBox="1"/>
              <p:nvPr/>
            </p:nvSpPr>
            <p:spPr>
              <a:xfrm>
                <a:off x="3043938" y="2187846"/>
                <a:ext cx="77714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CN" sz="1100" b="1" dirty="0" smtClean="0">
                    <a:latin typeface="Times"/>
                    <a:cs typeface="Times"/>
                  </a:rPr>
                  <a:t>WS. TL</a:t>
                </a:r>
                <a:endParaRPr kumimoji="1" lang="zh-CN" altLang="en-US" sz="1100" b="1" dirty="0">
                  <a:latin typeface="Times"/>
                  <a:cs typeface="Times"/>
                </a:endParaRPr>
              </a:p>
            </p:txBody>
          </p:sp>
          <p:grpSp>
            <p:nvGrpSpPr>
              <p:cNvPr id="243" name="组 242"/>
              <p:cNvGrpSpPr/>
              <p:nvPr/>
            </p:nvGrpSpPr>
            <p:grpSpPr>
              <a:xfrm>
                <a:off x="3771793" y="2395193"/>
                <a:ext cx="660413" cy="723366"/>
                <a:chOff x="8496193" y="1658593"/>
                <a:chExt cx="660413" cy="723366"/>
              </a:xfrm>
            </p:grpSpPr>
            <p:cxnSp>
              <p:nvCxnSpPr>
                <p:cNvPr id="251" name="直线连接符 250"/>
                <p:cNvCxnSpPr/>
                <p:nvPr/>
              </p:nvCxnSpPr>
              <p:spPr>
                <a:xfrm>
                  <a:off x="8639865" y="2017289"/>
                  <a:ext cx="100592" cy="364670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2" name="文本框 251"/>
                <p:cNvSpPr txBox="1"/>
                <p:nvPr/>
              </p:nvSpPr>
              <p:spPr>
                <a:xfrm>
                  <a:off x="8606583" y="1796046"/>
                  <a:ext cx="46679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zh-CN" sz="1100" b="1" dirty="0" smtClean="0">
                      <a:latin typeface="Times"/>
                      <a:cs typeface="Times"/>
                    </a:rPr>
                    <a:t>1929</a:t>
                  </a:r>
                  <a:endParaRPr kumimoji="1" lang="zh-CN" altLang="en-US" sz="1100" b="1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53" name="圆角矩形 252"/>
                <p:cNvSpPr/>
                <p:nvPr/>
              </p:nvSpPr>
              <p:spPr>
                <a:xfrm>
                  <a:off x="8538988" y="1673724"/>
                  <a:ext cx="561277" cy="345520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b="1"/>
                </a:p>
              </p:txBody>
            </p:sp>
            <p:sp>
              <p:nvSpPr>
                <p:cNvPr id="254" name="矩形 253"/>
                <p:cNvSpPr/>
                <p:nvPr/>
              </p:nvSpPr>
              <p:spPr>
                <a:xfrm>
                  <a:off x="8496193" y="1658593"/>
                  <a:ext cx="660413" cy="261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kumimoji="1" lang="en-US" altLang="zh-CN" sz="1100" b="1" dirty="0" smtClean="0">
                      <a:latin typeface="Times"/>
                      <a:cs typeface="Times"/>
                    </a:rPr>
                    <a:t>WS. TL</a:t>
                  </a:r>
                  <a:endParaRPr kumimoji="1" lang="en-US" altLang="zh-CN" sz="1100" b="1" dirty="0">
                    <a:latin typeface="Times"/>
                    <a:cs typeface="Times"/>
                  </a:endParaRPr>
                </a:p>
              </p:txBody>
            </p:sp>
          </p:grpSp>
          <p:sp>
            <p:nvSpPr>
              <p:cNvPr id="244" name="圆角矩形 243"/>
              <p:cNvSpPr/>
              <p:nvPr/>
            </p:nvSpPr>
            <p:spPr>
              <a:xfrm>
                <a:off x="3113884" y="2245631"/>
                <a:ext cx="641271" cy="34552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/>
              </a:p>
            </p:txBody>
          </p:sp>
          <p:sp>
            <p:nvSpPr>
              <p:cNvPr id="245" name="矩形 244"/>
              <p:cNvSpPr/>
              <p:nvPr/>
            </p:nvSpPr>
            <p:spPr bwMode="auto">
              <a:xfrm>
                <a:off x="3073012" y="2077168"/>
                <a:ext cx="2019688" cy="1255163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zh-CN" alt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grpSp>
            <p:nvGrpSpPr>
              <p:cNvPr id="246" name="组 245"/>
              <p:cNvGrpSpPr/>
              <p:nvPr/>
            </p:nvGrpSpPr>
            <p:grpSpPr>
              <a:xfrm>
                <a:off x="4154370" y="2464770"/>
                <a:ext cx="792159" cy="666363"/>
                <a:chOff x="4903670" y="2744170"/>
                <a:chExt cx="792159" cy="666363"/>
              </a:xfrm>
            </p:grpSpPr>
            <p:sp>
              <p:nvSpPr>
                <p:cNvPr id="248" name="文本框 247"/>
                <p:cNvSpPr txBox="1"/>
                <p:nvPr/>
              </p:nvSpPr>
              <p:spPr>
                <a:xfrm>
                  <a:off x="5186696" y="2744170"/>
                  <a:ext cx="505987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zh-CN" sz="1100" b="1" dirty="0" smtClean="0">
                      <a:latin typeface="Times"/>
                      <a:cs typeface="Times"/>
                    </a:rPr>
                    <a:t>BLM</a:t>
                  </a:r>
                  <a:endParaRPr kumimoji="1" lang="en-US" altLang="zh-CN" sz="1100" b="1" dirty="0">
                    <a:latin typeface="Times"/>
                    <a:cs typeface="Times"/>
                  </a:endParaRPr>
                </a:p>
                <a:p>
                  <a:pPr algn="ctr"/>
                  <a:r>
                    <a:rPr kumimoji="1" lang="en-US" altLang="zh-CN" sz="1100" b="1" dirty="0" smtClean="0">
                      <a:latin typeface="Times"/>
                      <a:cs typeface="Times"/>
                    </a:rPr>
                    <a:t>1982</a:t>
                  </a:r>
                  <a:endParaRPr kumimoji="1" lang="zh-CN" altLang="en-US" sz="1100" b="1" dirty="0">
                    <a:latin typeface="Times"/>
                    <a:cs typeface="Times"/>
                  </a:endParaRPr>
                </a:p>
              </p:txBody>
            </p:sp>
            <p:cxnSp>
              <p:nvCxnSpPr>
                <p:cNvPr id="249" name="直线连接符 248"/>
                <p:cNvCxnSpPr/>
                <p:nvPr/>
              </p:nvCxnSpPr>
              <p:spPr>
                <a:xfrm flipH="1">
                  <a:off x="4903670" y="3108737"/>
                  <a:ext cx="326922" cy="301796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0" name="圆角矩形 249"/>
                <p:cNvSpPr/>
                <p:nvPr/>
              </p:nvSpPr>
              <p:spPr>
                <a:xfrm>
                  <a:off x="5192353" y="2786948"/>
                  <a:ext cx="503476" cy="321789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b="1"/>
                </a:p>
              </p:txBody>
            </p:sp>
          </p:grpSp>
          <p:sp>
            <p:nvSpPr>
              <p:cNvPr id="247" name="文本框 246"/>
              <p:cNvSpPr txBox="1"/>
              <p:nvPr/>
            </p:nvSpPr>
            <p:spPr>
              <a:xfrm>
                <a:off x="3889099" y="2057525"/>
                <a:ext cx="868820" cy="36941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kumimoji="1" lang="en-US" altLang="zh-CN" sz="1400" b="1" dirty="0" smtClean="0">
                    <a:solidFill>
                      <a:srgbClr val="FF0000"/>
                    </a:solidFill>
                  </a:rPr>
                  <a:t>after</a:t>
                </a:r>
                <a:endParaRPr kumimoji="1" lang="zh-CN" altLang="en-US" sz="1400" b="1" dirty="0" err="1" smtClean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189" y="347561"/>
            <a:ext cx="10956924" cy="780540"/>
          </a:xfrm>
        </p:spPr>
        <p:txBody>
          <a:bodyPr/>
          <a:lstStyle/>
          <a:p>
            <a:r>
              <a:rPr kumimoji="1" lang="en-US" altLang="zh-CN" dirty="0" smtClean="0"/>
              <a:t>Beam Halo: measurements</a:t>
            </a:r>
            <a:endParaRPr kumimoji="1" lang="zh-CN" altLang="en-US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609649" y="2209594"/>
            <a:ext cx="4305251" cy="7754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108" name="图片 10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38748" y="979198"/>
            <a:ext cx="848016" cy="1361751"/>
          </a:xfrm>
          <a:prstGeom prst="rect">
            <a:avLst/>
          </a:prstGeom>
        </p:spPr>
      </p:pic>
      <p:grpSp>
        <p:nvGrpSpPr>
          <p:cNvPr id="114" name="组 113"/>
          <p:cNvGrpSpPr/>
          <p:nvPr/>
        </p:nvGrpSpPr>
        <p:grpSpPr>
          <a:xfrm>
            <a:off x="8852049" y="528169"/>
            <a:ext cx="2803987" cy="2328624"/>
            <a:chOff x="8839475" y="440146"/>
            <a:chExt cx="2803987" cy="2328624"/>
          </a:xfrm>
        </p:grpSpPr>
        <p:pic>
          <p:nvPicPr>
            <p:cNvPr id="115" name="图片 114" descr="20140401-MK3_0310.jpg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23198" y="829937"/>
              <a:ext cx="1320264" cy="1936525"/>
            </a:xfrm>
            <a:prstGeom prst="rect">
              <a:avLst/>
            </a:prstGeom>
          </p:spPr>
        </p:pic>
        <p:pic>
          <p:nvPicPr>
            <p:cNvPr id="116" name="图片 115" descr="20170817-MX2_8637.jpg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9475" y="842516"/>
              <a:ext cx="1239972" cy="1926254"/>
            </a:xfrm>
            <a:prstGeom prst="rect">
              <a:avLst/>
            </a:prstGeom>
          </p:spPr>
        </p:pic>
        <p:sp>
          <p:nvSpPr>
            <p:cNvPr id="117" name="矩形 116"/>
            <p:cNvSpPr/>
            <p:nvPr/>
          </p:nvSpPr>
          <p:spPr>
            <a:xfrm>
              <a:off x="9141936" y="440146"/>
              <a:ext cx="7232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kern="0" dirty="0">
                  <a:solidFill>
                    <a:srgbClr val="000000"/>
                  </a:solidFill>
                </a:rPr>
                <a:t>WSD</a:t>
              </a:r>
              <a:endParaRPr lang="zh-CN" altLang="en-US" dirty="0"/>
            </a:p>
          </p:txBody>
        </p:sp>
        <p:sp>
          <p:nvSpPr>
            <p:cNvPr id="118" name="矩形 117"/>
            <p:cNvSpPr/>
            <p:nvPr/>
          </p:nvSpPr>
          <p:spPr>
            <a:xfrm>
              <a:off x="10602024" y="441648"/>
              <a:ext cx="6592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kern="0" dirty="0" smtClean="0">
                  <a:solidFill>
                    <a:srgbClr val="000000"/>
                  </a:solidFill>
                </a:rPr>
                <a:t>BLM</a:t>
              </a:r>
              <a:endParaRPr lang="zh-CN" altLang="en-US" dirty="0"/>
            </a:p>
          </p:txBody>
        </p:sp>
      </p:grpSp>
      <p:pic>
        <p:nvPicPr>
          <p:cNvPr id="119" name="图片 118" descr="TUP003f2(bottom-left)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9245" y="792215"/>
            <a:ext cx="2049550" cy="2002029"/>
          </a:xfrm>
          <a:prstGeom prst="rect">
            <a:avLst/>
          </a:prstGeom>
        </p:spPr>
      </p:pic>
      <p:grpSp>
        <p:nvGrpSpPr>
          <p:cNvPr id="120" name="组 119"/>
          <p:cNvGrpSpPr>
            <a:grpSpLocks/>
          </p:cNvGrpSpPr>
          <p:nvPr/>
        </p:nvGrpSpPr>
        <p:grpSpPr>
          <a:xfrm>
            <a:off x="218521" y="2914535"/>
            <a:ext cx="3600000" cy="2304000"/>
            <a:chOff x="294009" y="2360424"/>
            <a:chExt cx="4151631" cy="2452875"/>
          </a:xfrm>
        </p:grpSpPr>
        <p:pic>
          <p:nvPicPr>
            <p:cNvPr id="121" name="图片 120" descr="1597_X_BLM1660_Oct_zoom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009" y="2360424"/>
              <a:ext cx="4151631" cy="2452875"/>
            </a:xfrm>
            <a:prstGeom prst="rect">
              <a:avLst/>
            </a:prstGeom>
            <a:ln w="28575" cmpd="sng">
              <a:solidFill>
                <a:srgbClr val="0000FF"/>
              </a:solidFill>
            </a:ln>
          </p:spPr>
        </p:pic>
        <p:grpSp>
          <p:nvGrpSpPr>
            <p:cNvPr id="122" name="组 121"/>
            <p:cNvGrpSpPr/>
            <p:nvPr/>
          </p:nvGrpSpPr>
          <p:grpSpPr>
            <a:xfrm>
              <a:off x="2884496" y="2542417"/>
              <a:ext cx="982832" cy="2046208"/>
              <a:chOff x="9732926" y="613865"/>
              <a:chExt cx="982832" cy="1873367"/>
            </a:xfrm>
          </p:grpSpPr>
          <p:cxnSp>
            <p:nvCxnSpPr>
              <p:cNvPr id="126" name="直线连接符 125"/>
              <p:cNvCxnSpPr/>
              <p:nvPr/>
            </p:nvCxnSpPr>
            <p:spPr>
              <a:xfrm>
                <a:off x="9744030" y="629734"/>
                <a:ext cx="33126" cy="1857498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线连接符 126"/>
              <p:cNvCxnSpPr/>
              <p:nvPr/>
            </p:nvCxnSpPr>
            <p:spPr>
              <a:xfrm>
                <a:off x="10404431" y="613865"/>
                <a:ext cx="57057" cy="1863221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线箭头连接符 127"/>
              <p:cNvCxnSpPr/>
              <p:nvPr/>
            </p:nvCxnSpPr>
            <p:spPr>
              <a:xfrm>
                <a:off x="9782130" y="1964702"/>
                <a:ext cx="673100" cy="733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矩形 128"/>
              <p:cNvSpPr/>
              <p:nvPr/>
            </p:nvSpPr>
            <p:spPr>
              <a:xfrm>
                <a:off x="9732926" y="1526786"/>
                <a:ext cx="982832" cy="32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kumimoji="1" lang="en-US" altLang="zh-CN" sz="1400" dirty="0" smtClean="0">
                    <a:solidFill>
                      <a:srgbClr val="FF0000"/>
                    </a:solidFill>
                  </a:rPr>
                  <a:t>±20σ</a:t>
                </a:r>
                <a:r>
                  <a:rPr kumimoji="1" lang="en-US" altLang="zh-CN" sz="1400" baseline="-25000" dirty="0" smtClean="0">
                    <a:solidFill>
                      <a:srgbClr val="FF0000"/>
                    </a:solidFill>
                  </a:rPr>
                  <a:t>x</a:t>
                </a:r>
                <a:endParaRPr kumimoji="1" lang="zh-CN" altLang="en-US" sz="1400" baseline="-25000" dirty="0" err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23" name="矩形 122"/>
            <p:cNvSpPr/>
            <p:nvPr/>
          </p:nvSpPr>
          <p:spPr>
            <a:xfrm>
              <a:off x="1106044" y="3212216"/>
              <a:ext cx="864785" cy="422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2000"/>
                </a:lnSpc>
              </a:pPr>
              <a:r>
                <a:rPr kumimoji="1" lang="en-US" altLang="zh-CN" dirty="0" smtClean="0"/>
                <a:t>halo</a:t>
              </a:r>
              <a:endParaRPr kumimoji="1" lang="zh-CN" altLang="en-US" dirty="0" err="1"/>
            </a:p>
          </p:txBody>
        </p:sp>
        <p:cxnSp>
          <p:nvCxnSpPr>
            <p:cNvPr id="124" name="直线箭头连接符 123"/>
            <p:cNvCxnSpPr/>
            <p:nvPr/>
          </p:nvCxnSpPr>
          <p:spPr>
            <a:xfrm>
              <a:off x="1610065" y="3536469"/>
              <a:ext cx="364644" cy="2137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图片 124" descr="屏幕快照 2017-11-01 下午12.24.35.pn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210"/>
            <a:stretch/>
          </p:blipFill>
          <p:spPr>
            <a:xfrm>
              <a:off x="889000" y="2587760"/>
              <a:ext cx="1739900" cy="441189"/>
            </a:xfrm>
            <a:prstGeom prst="rect">
              <a:avLst/>
            </a:prstGeom>
          </p:spPr>
        </p:pic>
      </p:grpSp>
      <p:grpSp>
        <p:nvGrpSpPr>
          <p:cNvPr id="150" name="组 149"/>
          <p:cNvGrpSpPr/>
          <p:nvPr/>
        </p:nvGrpSpPr>
        <p:grpSpPr>
          <a:xfrm>
            <a:off x="4275135" y="4350894"/>
            <a:ext cx="3600000" cy="2295766"/>
            <a:chOff x="7558190" y="314227"/>
            <a:chExt cx="4644000" cy="2880000"/>
          </a:xfrm>
        </p:grpSpPr>
        <p:pic>
          <p:nvPicPr>
            <p:cNvPr id="133" name="图片 132" descr="1899_X_4mm_ppt.png"/>
            <p:cNvPicPr>
              <a:picLocks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8190" y="314227"/>
              <a:ext cx="4644000" cy="2880000"/>
            </a:xfrm>
            <a:prstGeom prst="rect">
              <a:avLst/>
            </a:prstGeom>
            <a:ln w="28575" cmpd="sng">
              <a:solidFill>
                <a:srgbClr val="FF0000"/>
              </a:solidFill>
            </a:ln>
          </p:spPr>
        </p:pic>
        <p:grpSp>
          <p:nvGrpSpPr>
            <p:cNvPr id="134" name="组 133"/>
            <p:cNvGrpSpPr/>
            <p:nvPr/>
          </p:nvGrpSpPr>
          <p:grpSpPr>
            <a:xfrm>
              <a:off x="9978832" y="581172"/>
              <a:ext cx="1812879" cy="2339436"/>
              <a:chOff x="12103786" y="116348"/>
              <a:chExt cx="2402066" cy="3245967"/>
            </a:xfrm>
          </p:grpSpPr>
          <p:cxnSp>
            <p:nvCxnSpPr>
              <p:cNvPr id="135" name="直线连接符 134"/>
              <p:cNvCxnSpPr/>
              <p:nvPr/>
            </p:nvCxnSpPr>
            <p:spPr>
              <a:xfrm flipH="1">
                <a:off x="12103786" y="144271"/>
                <a:ext cx="1292" cy="3218044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线连接符 135"/>
              <p:cNvCxnSpPr/>
              <p:nvPr/>
            </p:nvCxnSpPr>
            <p:spPr>
              <a:xfrm>
                <a:off x="14440885" y="116348"/>
                <a:ext cx="36617" cy="3163457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线箭头连接符 136"/>
              <p:cNvCxnSpPr/>
              <p:nvPr/>
            </p:nvCxnSpPr>
            <p:spPr>
              <a:xfrm>
                <a:off x="12140542" y="1272974"/>
                <a:ext cx="2333626" cy="2291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矩形 137"/>
              <p:cNvSpPr/>
              <p:nvPr/>
            </p:nvSpPr>
            <p:spPr>
              <a:xfrm>
                <a:off x="12706576" y="1318870"/>
                <a:ext cx="1799276" cy="11710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kumimoji="1" lang="en-US" altLang="zh-CN" sz="1600" dirty="0" smtClean="0">
                    <a:solidFill>
                      <a:srgbClr val="FF0000"/>
                    </a:solidFill>
                  </a:rPr>
                  <a:t>±20σ</a:t>
                </a:r>
                <a:r>
                  <a:rPr kumimoji="1" lang="en-US" altLang="zh-CN" sz="1600" baseline="-25000" dirty="0" smtClean="0">
                    <a:solidFill>
                      <a:srgbClr val="FF0000"/>
                    </a:solidFill>
                  </a:rPr>
                  <a:t>x</a:t>
                </a:r>
                <a:endParaRPr kumimoji="1" lang="zh-CN" altLang="en-US" sz="1600" baseline="-25000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12000"/>
                  </a:lnSpc>
                </a:pPr>
                <a:endParaRPr kumimoji="1" lang="zh-CN" altLang="en-US" dirty="0" err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49" name="组 148"/>
          <p:cNvGrpSpPr/>
          <p:nvPr/>
        </p:nvGrpSpPr>
        <p:grpSpPr>
          <a:xfrm>
            <a:off x="8424535" y="4338318"/>
            <a:ext cx="3570996" cy="2280761"/>
            <a:chOff x="7259169" y="3810000"/>
            <a:chExt cx="4470834" cy="2880000"/>
          </a:xfrm>
        </p:grpSpPr>
        <p:grpSp>
          <p:nvGrpSpPr>
            <p:cNvPr id="148" name="组 147"/>
            <p:cNvGrpSpPr/>
            <p:nvPr/>
          </p:nvGrpSpPr>
          <p:grpSpPr>
            <a:xfrm>
              <a:off x="7259169" y="3810000"/>
              <a:ext cx="4470834" cy="2880000"/>
              <a:chOff x="7259169" y="3810000"/>
              <a:chExt cx="4470834" cy="2880000"/>
            </a:xfrm>
          </p:grpSpPr>
          <p:pic>
            <p:nvPicPr>
              <p:cNvPr id="132" name="图片 131" descr="1929_X_4mm_ppt.png"/>
              <p:cNvPicPr>
                <a:picLocks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59169" y="3810000"/>
                <a:ext cx="4470834" cy="2880000"/>
              </a:xfrm>
              <a:prstGeom prst="rect">
                <a:avLst/>
              </a:prstGeom>
              <a:ln w="28575" cmpd="sng">
                <a:solidFill>
                  <a:srgbClr val="FF0000"/>
                </a:solidFill>
              </a:ln>
            </p:spPr>
          </p:pic>
          <p:sp>
            <p:nvSpPr>
              <p:cNvPr id="140" name="矩形 139"/>
              <p:cNvSpPr/>
              <p:nvPr/>
            </p:nvSpPr>
            <p:spPr>
              <a:xfrm>
                <a:off x="7779768" y="4112345"/>
                <a:ext cx="1500052" cy="12482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 dirty="0"/>
              </a:p>
            </p:txBody>
          </p:sp>
          <p:cxnSp>
            <p:nvCxnSpPr>
              <p:cNvPr id="141" name="直线连接符 140"/>
              <p:cNvCxnSpPr/>
              <p:nvPr/>
            </p:nvCxnSpPr>
            <p:spPr>
              <a:xfrm flipH="1">
                <a:off x="9699827" y="4065178"/>
                <a:ext cx="1918" cy="2311078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线箭头连接符 141"/>
              <p:cNvCxnSpPr/>
              <p:nvPr/>
            </p:nvCxnSpPr>
            <p:spPr>
              <a:xfrm flipV="1">
                <a:off x="9753600" y="5090704"/>
                <a:ext cx="1371474" cy="199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矩形 142"/>
              <p:cNvSpPr/>
              <p:nvPr/>
            </p:nvSpPr>
            <p:spPr>
              <a:xfrm>
                <a:off x="9777949" y="5191528"/>
                <a:ext cx="1448299" cy="458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2000"/>
                  </a:lnSpc>
                </a:pPr>
                <a:r>
                  <a:rPr kumimoji="1" lang="en-US" altLang="zh-CN" sz="1600" dirty="0" smtClean="0">
                    <a:solidFill>
                      <a:srgbClr val="FF0000"/>
                    </a:solidFill>
                  </a:rPr>
                  <a:t>±20σ</a:t>
                </a:r>
                <a:r>
                  <a:rPr kumimoji="1" lang="en-US" altLang="zh-CN" sz="1600" baseline="-25000" dirty="0" smtClean="0">
                    <a:solidFill>
                      <a:srgbClr val="FF0000"/>
                    </a:solidFill>
                  </a:rPr>
                  <a:t>x</a:t>
                </a:r>
                <a:endParaRPr kumimoji="1" lang="zh-CN" altLang="en-US" sz="1600" baseline="-250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45" name="直线连接符 144"/>
              <p:cNvCxnSpPr/>
              <p:nvPr/>
            </p:nvCxnSpPr>
            <p:spPr>
              <a:xfrm>
                <a:off x="11138802" y="4066874"/>
                <a:ext cx="56402" cy="2324606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4" name="图片 143" descr="1929_X_core.pn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45758" y="4172870"/>
              <a:ext cx="1570435" cy="462630"/>
            </a:xfrm>
            <a:prstGeom prst="rect">
              <a:avLst/>
            </a:prstGeom>
          </p:spPr>
        </p:pic>
      </p:grpSp>
      <p:cxnSp>
        <p:nvCxnSpPr>
          <p:cNvPr id="146" name="直线箭头连接符 145"/>
          <p:cNvCxnSpPr/>
          <p:nvPr/>
        </p:nvCxnSpPr>
        <p:spPr>
          <a:xfrm>
            <a:off x="7909004" y="4413768"/>
            <a:ext cx="52810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矩形 138"/>
          <p:cNvSpPr/>
          <p:nvPr/>
        </p:nvSpPr>
        <p:spPr>
          <a:xfrm>
            <a:off x="7025849" y="3855552"/>
            <a:ext cx="2323945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kumimoji="1" lang="en-US" altLang="zh-CN" dirty="0" smtClean="0"/>
              <a:t>90</a:t>
            </a:r>
            <a:r>
              <a:rPr kumimoji="1" lang="en-US" altLang="zh-CN" dirty="0" smtClean="0">
                <a:latin typeface="Lucida Grande"/>
                <a:ea typeface="Lucida Grande"/>
                <a:cs typeface="Lucida Grande"/>
              </a:rPr>
              <a:t>°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phase advance</a:t>
            </a:r>
            <a:endParaRPr kumimoji="1" lang="zh-CN" altLang="en-US" dirty="0" err="1"/>
          </a:p>
        </p:txBody>
      </p:sp>
      <p:sp>
        <p:nvSpPr>
          <p:cNvPr id="92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Shan Liu</a:t>
            </a:r>
            <a:r>
              <a:rPr lang="en-US" sz="900" dirty="0" smtClean="0"/>
              <a:t>, </a:t>
            </a:r>
            <a:r>
              <a:rPr lang="en-US" sz="900" dirty="0" smtClean="0"/>
              <a:t>DESY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812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Lasing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1260390"/>
            <a:ext cx="5891211" cy="4793566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lasing at about 1.6 keV (02/05)</a:t>
            </a:r>
          </a:p>
          <a:p>
            <a:r>
              <a:rPr lang="en-US" dirty="0" smtClean="0"/>
              <a:t>Undulator trajectory alignment (23/05)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lasing at about 6.2 keV (24/05)</a:t>
            </a:r>
          </a:p>
          <a:p>
            <a:r>
              <a:rPr lang="en-US" dirty="0" smtClean="0"/>
              <a:t>Photon beam transport (26/05)</a:t>
            </a:r>
          </a:p>
          <a:p>
            <a:r>
              <a:rPr lang="en-US" dirty="0" smtClean="0"/>
              <a:t>First photons in hutches (26/06)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729" y="531149"/>
            <a:ext cx="2042544" cy="236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"/>
          <a:stretch/>
        </p:blipFill>
        <p:spPr bwMode="auto">
          <a:xfrm>
            <a:off x="6219135" y="1713555"/>
            <a:ext cx="4388208" cy="392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" r="7621"/>
          <a:stretch/>
        </p:blipFill>
        <p:spPr bwMode="auto">
          <a:xfrm>
            <a:off x="634153" y="4043644"/>
            <a:ext cx="4795098" cy="227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0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Lasing Results: undulator trajectory alignment is 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1260390"/>
            <a:ext cx="4309138" cy="4793566"/>
          </a:xfrm>
        </p:spPr>
        <p:txBody>
          <a:bodyPr/>
          <a:lstStyle/>
          <a:p>
            <a:r>
              <a:rPr lang="en-US" dirty="0" smtClean="0"/>
              <a:t>Beam Based Alignment Results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70401"/>
              </p:ext>
            </p:extLst>
          </p:nvPr>
        </p:nvGraphicFramePr>
        <p:xfrm>
          <a:off x="655747" y="1616752"/>
          <a:ext cx="4437569" cy="2236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Graph" r:id="rId3" imgW="4155480" imgH="2900160" progId="Origin50.Graph">
                  <p:embed/>
                </p:oleObj>
              </mc:Choice>
              <mc:Fallback>
                <p:oleObj name="Graph" r:id="rId3" imgW="4155480" imgH="2900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747" y="1616752"/>
                        <a:ext cx="4437569" cy="2236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4454483"/>
              </p:ext>
            </p:extLst>
          </p:nvPr>
        </p:nvGraphicFramePr>
        <p:xfrm>
          <a:off x="693417" y="3488238"/>
          <a:ext cx="4422759" cy="2355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Graph" r:id="rId5" imgW="4155480" imgH="2900160" progId="Origin50.Graph">
                  <p:embed/>
                </p:oleObj>
              </mc:Choice>
              <mc:Fallback>
                <p:oleObj name="Graph" r:id="rId5" imgW="4155480" imgH="2900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17" y="3488238"/>
                        <a:ext cx="4422759" cy="2355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11"/>
          <p:cNvCxnSpPr/>
          <p:nvPr/>
        </p:nvCxnSpPr>
        <p:spPr bwMode="auto">
          <a:xfrm>
            <a:off x="3882888" y="1993536"/>
            <a:ext cx="11430" cy="91440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" name="TextBox 13"/>
          <p:cNvSpPr txBox="1"/>
          <p:nvPr/>
        </p:nvSpPr>
        <p:spPr>
          <a:xfrm>
            <a:off x="3894318" y="2244996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800 µm</a:t>
            </a:r>
            <a:endParaRPr lang="de-DE" sz="2000" dirty="0"/>
          </a:p>
        </p:txBody>
      </p:sp>
      <p:cxnSp>
        <p:nvCxnSpPr>
          <p:cNvPr id="9" name="Straight Arrow Connector 22"/>
          <p:cNvCxnSpPr/>
          <p:nvPr/>
        </p:nvCxnSpPr>
        <p:spPr bwMode="auto">
          <a:xfrm flipH="1">
            <a:off x="3880984" y="4437681"/>
            <a:ext cx="1904" cy="81885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" name="TextBox 24"/>
          <p:cNvSpPr txBox="1"/>
          <p:nvPr/>
        </p:nvSpPr>
        <p:spPr>
          <a:xfrm>
            <a:off x="4111488" y="4237626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30 µm</a:t>
            </a:r>
            <a:endParaRPr lang="de-DE" sz="2000" dirty="0"/>
          </a:p>
        </p:txBody>
      </p:sp>
      <p:cxnSp>
        <p:nvCxnSpPr>
          <p:cNvPr id="12" name="Gerade Verbindung mit Pfeil 21"/>
          <p:cNvCxnSpPr/>
          <p:nvPr/>
        </p:nvCxnSpPr>
        <p:spPr>
          <a:xfrm>
            <a:off x="2899957" y="3171039"/>
            <a:ext cx="4195" cy="1266642"/>
          </a:xfrm>
          <a:prstGeom prst="straightConnector1">
            <a:avLst/>
          </a:prstGeom>
          <a:ln w="28575">
            <a:solidFill>
              <a:schemeClr val="accent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6891339" y="1396830"/>
            <a:ext cx="4309138" cy="47935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8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Needs excellent diagnostics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12" y="2139103"/>
            <a:ext cx="6956196" cy="279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2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3632" y="334381"/>
            <a:ext cx="10956924" cy="780540"/>
          </a:xfrm>
        </p:spPr>
        <p:txBody>
          <a:bodyPr/>
          <a:lstStyle/>
          <a:p>
            <a:r>
              <a:rPr lang="en-US" dirty="0" smtClean="0"/>
              <a:t>First Lasing Results: 1200 X-Ray pulses / second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754" y="1275746"/>
            <a:ext cx="5812036" cy="331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253" y="4619529"/>
            <a:ext cx="2055511" cy="209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7981" y="3469303"/>
            <a:ext cx="4339257" cy="326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577759" y="1275746"/>
            <a:ext cx="5423741" cy="17230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2000" dirty="0" smtClean="0"/>
              <a:t>Starting Point: Well tuned machine 30 bunches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2000" dirty="0" smtClean="0"/>
              <a:t>RF and IBFB behaved well </a:t>
            </a:r>
            <a:r>
              <a:rPr lang="en-US" sz="2000" dirty="0" smtClean="0">
                <a:sym typeface="Wingdings" panose="05000000000000000000" pitchFamily="2" charset="2"/>
              </a:rPr>
              <a:t>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2000" dirty="0" smtClean="0">
                <a:sym typeface="Wingdings" panose="05000000000000000000" pitchFamily="2" charset="2"/>
              </a:rPr>
              <a:t>Stable Operation over hours </a:t>
            </a:r>
          </a:p>
        </p:txBody>
      </p:sp>
    </p:spTree>
    <p:extLst>
      <p:ext uri="{BB962C8B-B14F-4D97-AF65-F5344CB8AC3E}">
        <p14:creationId xmlns:p14="http://schemas.microsoft.com/office/powerpoint/2010/main" val="38930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along the linear accelerator</a:t>
            </a:r>
            <a:endParaRPr lang="de-DE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"/>
          <a:stretch/>
        </p:blipFill>
        <p:spPr bwMode="auto">
          <a:xfrm>
            <a:off x="4304" y="0"/>
            <a:ext cx="121999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0294703"/>
              </p:ext>
            </p:extLst>
          </p:nvPr>
        </p:nvGraphicFramePr>
        <p:xfrm>
          <a:off x="646004" y="1098962"/>
          <a:ext cx="9393345" cy="44499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35649"/>
                <a:gridCol w="7457696"/>
              </a:tblGrid>
              <a:tr h="73945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Magnets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103 Dipoles, 495 Quads, 59 Multipoles,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403 Correctors, 103 Quad-Movers, 2 Solenoids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841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Modules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101 x 1.3 GHz,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1 x 3.9 GHz, 27 RF Stations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5742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Diagnostics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457 BPMs, 64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Imaging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Stations,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36 Toroids, 9 Dark Current Monitors, 7 Beam Arrival Monitors, 4 Beam Halo Monitors, 4 Bunch Compression Monitors, 4 Elector Optical Monitors, 3 Coherent Radiation Detectors, 3 Faraday Cups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841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Fast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Devices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34 Kicker Magnets, 3 Transverse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Deflecting Structure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841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Undulator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 Laser Heater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Undulator, 91 SASE Undulator Segments</a:t>
                      </a:r>
                    </a:p>
                  </a:txBody>
                  <a:tcPr/>
                </a:tc>
              </a:tr>
              <a:tr h="73945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Vacuum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About 4200 m of cold &amp; warm beam vacuum, Collimators, Beam Stops, … </a:t>
                      </a:r>
                    </a:p>
                  </a:txBody>
                  <a:tcPr/>
                </a:tc>
              </a:tr>
              <a:tr h="428413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many more …………………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1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0"/>
          <a:stretch/>
        </p:blipFill>
        <p:spPr bwMode="auto">
          <a:xfrm>
            <a:off x="353684" y="1168265"/>
            <a:ext cx="4752000" cy="218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ser Run: facility performance</a:t>
            </a:r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03"/>
          <a:stretch/>
        </p:blipFill>
        <p:spPr bwMode="auto">
          <a:xfrm>
            <a:off x="352425" y="1767025"/>
            <a:ext cx="4752000" cy="204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wdecking\Desktop\2017-12-07T17 25 4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2" r="12171"/>
          <a:stretch/>
        </p:blipFill>
        <p:spPr bwMode="auto">
          <a:xfrm>
            <a:off x="5603238" y="1162505"/>
            <a:ext cx="6298250" cy="267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Gerade Verbindung mit Pfeil 11"/>
          <p:cNvCxnSpPr/>
          <p:nvPr/>
        </p:nvCxnSpPr>
        <p:spPr>
          <a:xfrm>
            <a:off x="2075745" y="3701273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11"/>
          <p:cNvCxnSpPr/>
          <p:nvPr/>
        </p:nvCxnSpPr>
        <p:spPr>
          <a:xfrm>
            <a:off x="542969" y="3701273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11"/>
          <p:cNvCxnSpPr/>
          <p:nvPr/>
        </p:nvCxnSpPr>
        <p:spPr>
          <a:xfrm>
            <a:off x="3577905" y="3701273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11"/>
          <p:cNvCxnSpPr/>
          <p:nvPr/>
        </p:nvCxnSpPr>
        <p:spPr>
          <a:xfrm>
            <a:off x="6111562" y="3704124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11"/>
          <p:cNvCxnSpPr/>
          <p:nvPr/>
        </p:nvCxnSpPr>
        <p:spPr>
          <a:xfrm>
            <a:off x="7607188" y="3700981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11"/>
          <p:cNvCxnSpPr/>
          <p:nvPr/>
        </p:nvCxnSpPr>
        <p:spPr>
          <a:xfrm>
            <a:off x="9129078" y="3704124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11"/>
          <p:cNvCxnSpPr/>
          <p:nvPr/>
        </p:nvCxnSpPr>
        <p:spPr>
          <a:xfrm>
            <a:off x="10635937" y="3704124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11"/>
          <p:cNvCxnSpPr/>
          <p:nvPr/>
        </p:nvCxnSpPr>
        <p:spPr>
          <a:xfrm>
            <a:off x="429861" y="2046634"/>
            <a:ext cx="11471627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8"/>
          <p:cNvSpPr txBox="1"/>
          <p:nvPr/>
        </p:nvSpPr>
        <p:spPr>
          <a:xfrm>
            <a:off x="6003424" y="1767025"/>
            <a:ext cx="1311588" cy="2796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>
                <a:solidFill>
                  <a:srgbClr val="FFC000"/>
                </a:solidFill>
              </a:rPr>
              <a:t>1000 µJ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2426" y="4027715"/>
            <a:ext cx="11549062" cy="91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/>
              <a:t>Seven 5 day user blocks starting 14/09</a:t>
            </a:r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/>
              <a:t>Availability (= SASE delivery above threshold) between 10% (Block 4) and 97% (Block 6&amp;7)</a:t>
            </a:r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/>
              <a:t>Little tuning needed (because of limited flexibility offered), but frequent small wavelength changes and variation of bunch number (1-30)</a:t>
            </a:r>
          </a:p>
        </p:txBody>
      </p:sp>
      <p:sp>
        <p:nvSpPr>
          <p:cNvPr id="38" name="Textfeld 12"/>
          <p:cNvSpPr txBox="1"/>
          <p:nvPr/>
        </p:nvSpPr>
        <p:spPr>
          <a:xfrm rot="17229487">
            <a:off x="6271650" y="2786794"/>
            <a:ext cx="1215334" cy="3103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dirty="0" smtClean="0">
                <a:solidFill>
                  <a:srgbClr val="FFC000"/>
                </a:solidFill>
                <a:sym typeface="Wingdings" panose="05000000000000000000" pitchFamily="2" charset="2"/>
              </a:rPr>
              <a:t>X-ray mirror replacement</a:t>
            </a:r>
            <a:endParaRPr lang="en-US" sz="1400" dirty="0" smtClean="0">
              <a:solidFill>
                <a:srgbClr val="FFC000"/>
              </a:solidFill>
            </a:endParaRPr>
          </a:p>
        </p:txBody>
      </p:sp>
      <p:sp>
        <p:nvSpPr>
          <p:cNvPr id="39" name="Textfeld 12"/>
          <p:cNvSpPr txBox="1"/>
          <p:nvPr/>
        </p:nvSpPr>
        <p:spPr>
          <a:xfrm rot="17229487">
            <a:off x="1607274" y="2745206"/>
            <a:ext cx="1215334" cy="3103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dirty="0" err="1" smtClean="0">
                <a:solidFill>
                  <a:srgbClr val="FFC000"/>
                </a:solidFill>
                <a:sym typeface="Wingdings" panose="05000000000000000000" pitchFamily="2" charset="2"/>
              </a:rPr>
              <a:t>Missteering</a:t>
            </a:r>
            <a:r>
              <a:rPr lang="en-US" sz="1400" dirty="0" smtClean="0">
                <a:solidFill>
                  <a:srgbClr val="FFC000"/>
                </a:solidFill>
                <a:sym typeface="Wingdings" panose="05000000000000000000" pitchFamily="2" charset="2"/>
              </a:rPr>
              <a:t> event</a:t>
            </a:r>
            <a:endParaRPr lang="en-US" sz="1400" dirty="0" smtClean="0">
              <a:solidFill>
                <a:srgbClr val="FFC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1066" y="3425862"/>
            <a:ext cx="11110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Block </a:t>
            </a:r>
            <a:r>
              <a:rPr lang="en-US" sz="1400" dirty="0" smtClean="0">
                <a:solidFill>
                  <a:srgbClr val="FFC000"/>
                </a:solidFill>
              </a:rPr>
              <a:t>1                    Block 2                   Block 3                                       Block 4                    Block 5                   Block 6                   Block 7</a:t>
            </a:r>
            <a:endParaRPr lang="de-DE" sz="1400" dirty="0"/>
          </a:p>
        </p:txBody>
      </p:sp>
      <p:sp>
        <p:nvSpPr>
          <p:cNvPr id="42" name="Textfeld 5"/>
          <p:cNvSpPr txBox="1"/>
          <p:nvPr/>
        </p:nvSpPr>
        <p:spPr>
          <a:xfrm>
            <a:off x="477467" y="1388815"/>
            <a:ext cx="4648385" cy="3504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dirty="0" smtClean="0">
                <a:solidFill>
                  <a:schemeClr val="bg1"/>
                </a:solidFill>
              </a:rPr>
              <a:t>Recording of SASE level</a:t>
            </a:r>
          </a:p>
        </p:txBody>
      </p:sp>
      <p:sp>
        <p:nvSpPr>
          <p:cNvPr id="44" name="Textfeld 8"/>
          <p:cNvSpPr txBox="1"/>
          <p:nvPr/>
        </p:nvSpPr>
        <p:spPr>
          <a:xfrm rot="16200000">
            <a:off x="4518172" y="2721111"/>
            <a:ext cx="1697069" cy="5655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1 month shutdown &amp; development</a:t>
            </a:r>
          </a:p>
        </p:txBody>
      </p:sp>
    </p:spTree>
    <p:extLst>
      <p:ext uri="{BB962C8B-B14F-4D97-AF65-F5344CB8AC3E}">
        <p14:creationId xmlns:p14="http://schemas.microsoft.com/office/powerpoint/2010/main" val="36432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Controls and Automation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10254" y="1825625"/>
            <a:ext cx="584354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XFELs small brother: FLASH</a:t>
            </a:r>
          </a:p>
          <a:p>
            <a:r>
              <a:rPr lang="en-US" dirty="0" smtClean="0"/>
              <a:t>All relevant hardware (e.g. uTCA, timing system) and software (DOOCS, TINE, </a:t>
            </a:r>
            <a:r>
              <a:rPr lang="is-IS" dirty="0" smtClean="0"/>
              <a:t>…) </a:t>
            </a:r>
            <a:r>
              <a:rPr lang="en-US" dirty="0" smtClean="0"/>
              <a:t>already in operation</a:t>
            </a:r>
          </a:p>
          <a:p>
            <a:r>
              <a:rPr lang="en-US" dirty="0" smtClean="0"/>
              <a:t>BUT: magnitude higher number of components!</a:t>
            </a:r>
          </a:p>
          <a:p>
            <a:r>
              <a:rPr lang="en-US" dirty="0" smtClean="0"/>
              <a:t>Need for ‘data reduction’ is essential!</a:t>
            </a:r>
          </a:p>
          <a:p>
            <a:pPr marL="0" indent="0" algn="ctr">
              <a:buNone/>
            </a:pPr>
            <a:r>
              <a:rPr lang="en-US" sz="3200" dirty="0" smtClean="0">
                <a:sym typeface="Wingdings"/>
              </a:rPr>
              <a:t> Automation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24" y="1555552"/>
            <a:ext cx="4722728" cy="146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97" y="3483480"/>
            <a:ext cx="3244132" cy="654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91" y="5060699"/>
            <a:ext cx="3455543" cy="1045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523841" y="4137539"/>
            <a:ext cx="144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 20 at FLASH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4293" y="6136679"/>
            <a:ext cx="141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200 at XFEL</a:t>
            </a:r>
            <a:endParaRPr lang="en-US" dirty="0"/>
          </a:p>
        </p:txBody>
      </p:sp>
      <p:sp>
        <p:nvSpPr>
          <p:cNvPr id="11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Raimund Kammering, </a:t>
            </a:r>
            <a:r>
              <a:rPr lang="en-US" sz="900" dirty="0" smtClean="0"/>
              <a:t>DESY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485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Controls and Automation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1260390"/>
            <a:ext cx="6945311" cy="4793566"/>
          </a:xfrm>
        </p:spPr>
        <p:txBody>
          <a:bodyPr/>
          <a:lstStyle/>
          <a:p>
            <a:r>
              <a:rPr lang="en-US" dirty="0" smtClean="0"/>
              <a:t>Data throughput tested on ’virtual’ XFEL</a:t>
            </a:r>
          </a:p>
          <a:p>
            <a:pPr lvl="1"/>
            <a:r>
              <a:rPr lang="en-US" dirty="0" smtClean="0"/>
              <a:t>can safely cope with XFEL producing data rates in the 1-2 GBs range</a:t>
            </a:r>
          </a:p>
          <a:p>
            <a:pPr lvl="1"/>
            <a:r>
              <a:rPr lang="en-US" dirty="0" smtClean="0">
                <a:sym typeface="Wingdings"/>
              </a:rPr>
              <a:t>now we are maintaining 9 billion system variables</a:t>
            </a:r>
          </a:p>
          <a:p>
            <a:r>
              <a:rPr lang="en-US" dirty="0" smtClean="0">
                <a:sym typeface="Wingdings"/>
              </a:rPr>
              <a:t>Very high degree of automation from first hours on</a:t>
            </a:r>
          </a:p>
          <a:p>
            <a:pPr lvl="1"/>
            <a:r>
              <a:rPr lang="en-US" dirty="0" smtClean="0">
                <a:sym typeface="Wingdings"/>
              </a:rPr>
              <a:t>Fully automated recovery of RF stations, many feedback loops (transversal + longitudinal), automatic optimization procedures, </a:t>
            </a:r>
            <a:r>
              <a:rPr lang="is-IS" dirty="0" smtClean="0">
                <a:sym typeface="Wingdings"/>
              </a:rPr>
              <a:t>…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Machine can be operated by single person with just at ‘few tools’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753" y="944484"/>
            <a:ext cx="3093885" cy="2100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753" y="3701186"/>
            <a:ext cx="3080698" cy="2204314"/>
          </a:xfrm>
          <a:prstGeom prst="rect">
            <a:avLst/>
          </a:prstGeom>
        </p:spPr>
      </p:pic>
      <p:sp>
        <p:nvSpPr>
          <p:cNvPr id="9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Raimund Kammering, </a:t>
            </a:r>
            <a:r>
              <a:rPr lang="en-US" sz="900" dirty="0" smtClean="0"/>
              <a:t>DESY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4851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Operation Organization: operation packages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199"/>
            <a:ext cx="11226410" cy="468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99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Operation Organization</a:t>
            </a:r>
            <a:r>
              <a:rPr lang="en-US" dirty="0" smtClean="0"/>
              <a:t>: DESY </a:t>
            </a:r>
            <a:r>
              <a:rPr lang="en-US" u="sng" dirty="0" smtClean="0"/>
              <a:t>M</a:t>
            </a:r>
            <a:r>
              <a:rPr lang="en-US" dirty="0" smtClean="0"/>
              <a:t>achine division matrix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699510"/>
            <a:ext cx="10944225" cy="391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8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the accelerator operation agreement: “</a:t>
            </a:r>
            <a:r>
              <a:rPr lang="en-US" dirty="0"/>
              <a:t>The Parties (European XFEL GmbH and DESY) give high priority to the scientific and technical evolution of the European XFEL facility. An R&amp;D budget will be assigned as part of the annual budget. </a:t>
            </a:r>
            <a:r>
              <a:rPr lang="en-US" b="1" dirty="0"/>
              <a:t>DESY will propose an R&amp;D program based on this and conduct it after coordination with European XFEL GmbH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Accelerator R&amp;D organized in 4 tiers</a:t>
            </a:r>
          </a:p>
          <a:p>
            <a:pPr lvl="1"/>
            <a:r>
              <a:rPr lang="en-US" dirty="0"/>
              <a:t>IMP: 	</a:t>
            </a:r>
            <a:r>
              <a:rPr lang="en-US" dirty="0" smtClean="0"/>
              <a:t>Improvement </a:t>
            </a:r>
            <a:r>
              <a:rPr lang="en-US" dirty="0"/>
              <a:t>of operational stability and efficiency</a:t>
            </a:r>
          </a:p>
          <a:p>
            <a:pPr lvl="1"/>
            <a:r>
              <a:rPr lang="en-US" dirty="0"/>
              <a:t>CW: 	</a:t>
            </a:r>
            <a:r>
              <a:rPr lang="en-US" dirty="0" smtClean="0"/>
              <a:t>Continuous </a:t>
            </a:r>
            <a:r>
              <a:rPr lang="en-US" dirty="0"/>
              <a:t>Wave (CW) operation of XFEL</a:t>
            </a:r>
          </a:p>
          <a:p>
            <a:pPr lvl="1"/>
            <a:r>
              <a:rPr lang="en-US" dirty="0"/>
              <a:t>EXT: 	</a:t>
            </a:r>
            <a:r>
              <a:rPr lang="en-US" dirty="0" smtClean="0"/>
              <a:t>Extension </a:t>
            </a:r>
            <a:r>
              <a:rPr lang="en-US" dirty="0"/>
              <a:t>of the facilities parameters and performance range</a:t>
            </a:r>
          </a:p>
          <a:p>
            <a:pPr lvl="1"/>
            <a:r>
              <a:rPr lang="en-US" dirty="0"/>
              <a:t>OPEN: 	</a:t>
            </a:r>
            <a:r>
              <a:rPr lang="en-US" dirty="0" smtClean="0"/>
              <a:t>Open </a:t>
            </a:r>
            <a:r>
              <a:rPr lang="en-US" dirty="0"/>
              <a:t>short term R&amp;D</a:t>
            </a:r>
          </a:p>
          <a:p>
            <a:pPr marL="357187" lvl="1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06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Improvement of operational stability and </a:t>
            </a:r>
            <a:r>
              <a:rPr lang="en-US" dirty="0" smtClean="0"/>
              <a:t>efficiency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Continuous R&amp;D to improve operational stability and efficiency of the existing facility. The direction of these activities might alter during operation, emphasis will be given to the following </a:t>
            </a:r>
            <a:r>
              <a:rPr lang="en-US" dirty="0" smtClean="0"/>
              <a:t>fields</a:t>
            </a:r>
          </a:p>
          <a:p>
            <a:r>
              <a:rPr lang="en-US" dirty="0"/>
              <a:t>Improved diagnostic capabilities: Studies for implementation of an X-band deflector</a:t>
            </a:r>
          </a:p>
          <a:p>
            <a:r>
              <a:rPr lang="en-US" dirty="0"/>
              <a:t>Improved feedback systems:  Development of faster and more accurate pick-ups and actuators for feedback systems  </a:t>
            </a:r>
          </a:p>
          <a:p>
            <a:r>
              <a:rPr lang="en-US" dirty="0"/>
              <a:t>Subsystems stability and reliability: new concepts in addition to improvements that are part of maintenance and repair</a:t>
            </a:r>
          </a:p>
          <a:p>
            <a:r>
              <a:rPr lang="en-US" dirty="0"/>
              <a:t>Automatization: applying novel methods from computer and controls </a:t>
            </a:r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23650" y="114300"/>
            <a:ext cx="768350" cy="911225"/>
          </a:xfrm>
          <a:prstGeom prst="rect">
            <a:avLst/>
          </a:prstGeom>
        </p:spPr>
        <p:txBody>
          <a:bodyPr/>
          <a:lstStyle/>
          <a:p>
            <a:fld id="{5D518E81-CA98-483E-BA30-586BB5DF9225}" type="slidenum">
              <a:rPr lang="en-GB" smtClean="0">
                <a:solidFill>
                  <a:srgbClr val="FFFFFF"/>
                </a:solidFill>
              </a:rPr>
              <a:pPr/>
              <a:t>36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4461217"/>
            <a:ext cx="10944224" cy="47935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FontTx/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015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CW operation of the European XFEL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Several R&amp;D topics to be pursued both by DESY and </a:t>
            </a:r>
            <a:r>
              <a:rPr lang="en-GB" i="1" dirty="0"/>
              <a:t>European XFEL</a:t>
            </a:r>
            <a:r>
              <a:rPr lang="en-GB" dirty="0"/>
              <a:t> with the goal for a credible proposal for an upgrade to the European XFEL. Common interest with DESYs ARD program, FLASH 2020.</a:t>
            </a:r>
          </a:p>
          <a:p>
            <a:r>
              <a:rPr lang="en-US" dirty="0"/>
              <a:t>Superconducting accelerator: cavity and module design, RF source, LLRF</a:t>
            </a:r>
          </a:p>
          <a:p>
            <a:r>
              <a:rPr lang="en-US" dirty="0"/>
              <a:t>Electron Source: reliable low emittance SC RF CW gun, Cathode &amp; laser development, SC and NC source development and characterization</a:t>
            </a:r>
          </a:p>
          <a:p>
            <a:r>
              <a:rPr lang="en-US" dirty="0"/>
              <a:t>Accelerator Subsystems: beam diagnostics, DAQ and controls, MPS, beam switch yard, undulators</a:t>
            </a:r>
          </a:p>
          <a:p>
            <a:r>
              <a:rPr lang="en-US" dirty="0"/>
              <a:t>Overall Facility Layout: adopting the facilities parameter space to obtain an integrated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23650" y="114300"/>
            <a:ext cx="768350" cy="911225"/>
          </a:xfrm>
          <a:prstGeom prst="rect">
            <a:avLst/>
          </a:prstGeom>
        </p:spPr>
        <p:txBody>
          <a:bodyPr/>
          <a:lstStyle/>
          <a:p>
            <a:fld id="{5D518E81-CA98-483E-BA30-586BB5DF9225}" type="slidenum">
              <a:rPr lang="en-GB" smtClean="0">
                <a:solidFill>
                  <a:srgbClr val="FFFFFF"/>
                </a:solidFill>
              </a:rPr>
              <a:pPr/>
              <a:t>37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4461217"/>
            <a:ext cx="10944224" cy="47935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FontTx/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802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Extension of the performance range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Electron </a:t>
            </a:r>
            <a:r>
              <a:rPr lang="en-US" dirty="0"/>
              <a:t>source: smaller emittances, shorter pulses, variation of parameters within bunch train; high duty cycle cold gun with improved reliability. </a:t>
            </a:r>
          </a:p>
          <a:p>
            <a:r>
              <a:rPr lang="en-US" dirty="0"/>
              <a:t>Electron bunch manipulations: Manipulations of the electron bunches to influence the spectral bandwidth or temporal bandwidth </a:t>
            </a:r>
          </a:p>
          <a:p>
            <a:r>
              <a:rPr lang="en-US" dirty="0"/>
              <a:t>Novel diagnostics: New electron bunch parameters (charge, length, temporal stability …) require novel diagnostic schemes</a:t>
            </a:r>
          </a:p>
          <a:p>
            <a:r>
              <a:rPr lang="en-US" dirty="0"/>
              <a:t>Novel radiation source schemes: investigations of novel source schemes (FEL, tapering, seeding, oscillator); concepts for the empty tunnels T3 and T5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23650" y="114300"/>
            <a:ext cx="768350" cy="911225"/>
          </a:xfrm>
          <a:prstGeom prst="rect">
            <a:avLst/>
          </a:prstGeom>
        </p:spPr>
        <p:txBody>
          <a:bodyPr/>
          <a:lstStyle/>
          <a:p>
            <a:fld id="{5D518E81-CA98-483E-BA30-586BB5DF9225}" type="slidenum">
              <a:rPr lang="en-GB" smtClean="0">
                <a:solidFill>
                  <a:srgbClr val="FFFFFF"/>
                </a:solidFill>
              </a:rPr>
              <a:pPr/>
              <a:t>38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4461217"/>
            <a:ext cx="10944224" cy="47935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FontTx/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34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Accelerator Status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489" y="1145132"/>
            <a:ext cx="8371830" cy="4793566"/>
          </a:xfrm>
        </p:spPr>
        <p:txBody>
          <a:bodyPr/>
          <a:lstStyle/>
          <a:p>
            <a:r>
              <a:rPr lang="en-US" dirty="0"/>
              <a:t>Accelerator has been commissioned according to schedule and towards expected </a:t>
            </a:r>
            <a:r>
              <a:rPr lang="en-US" dirty="0" smtClean="0"/>
              <a:t>parameters, about </a:t>
            </a:r>
            <a:r>
              <a:rPr lang="en-US" dirty="0"/>
              <a:t>6400 h of scheduled beam time, always being very close to the commissioning </a:t>
            </a:r>
            <a:r>
              <a:rPr lang="en-US" dirty="0" smtClean="0"/>
              <a:t>schedule</a:t>
            </a:r>
            <a:endParaRPr lang="en-US" b="1" dirty="0" smtClean="0"/>
          </a:p>
          <a:p>
            <a:r>
              <a:rPr lang="en-US" b="1" dirty="0" smtClean="0"/>
              <a:t>23 out of 25 RF</a:t>
            </a:r>
            <a:r>
              <a:rPr lang="en-US" dirty="0" smtClean="0"/>
              <a:t> stations </a:t>
            </a:r>
            <a:r>
              <a:rPr lang="en-US" dirty="0" smtClean="0"/>
              <a:t>commissioned</a:t>
            </a:r>
            <a:endParaRPr lang="en-US" dirty="0" smtClean="0"/>
          </a:p>
          <a:p>
            <a:r>
              <a:rPr lang="en-US" dirty="0" smtClean="0"/>
              <a:t>Maximum potential final energy obtained during dedicated LLRF </a:t>
            </a:r>
            <a:r>
              <a:rPr lang="en-US" dirty="0" smtClean="0"/>
              <a:t>studies </a:t>
            </a:r>
            <a:r>
              <a:rPr lang="en-US" b="1" dirty="0" smtClean="0"/>
              <a:t>16.1 </a:t>
            </a:r>
            <a:r>
              <a:rPr lang="en-US" b="1" dirty="0" smtClean="0"/>
              <a:t>GeV, </a:t>
            </a:r>
            <a:r>
              <a:rPr lang="en-US" dirty="0"/>
              <a:t>m</a:t>
            </a:r>
            <a:r>
              <a:rPr lang="en-US" dirty="0" smtClean="0"/>
              <a:t>aximum </a:t>
            </a:r>
            <a:r>
              <a:rPr lang="en-US" dirty="0" smtClean="0"/>
              <a:t>beam energy </a:t>
            </a:r>
            <a:r>
              <a:rPr lang="en-US" b="1" dirty="0" smtClean="0"/>
              <a:t>14.9 GeV</a:t>
            </a:r>
            <a:r>
              <a:rPr lang="en-US" dirty="0" smtClean="0"/>
              <a:t>, user operation with </a:t>
            </a:r>
            <a:r>
              <a:rPr lang="en-US" b="1" dirty="0" smtClean="0"/>
              <a:t>14.0 GeV</a:t>
            </a:r>
          </a:p>
          <a:p>
            <a:r>
              <a:rPr lang="en-US" dirty="0" smtClean="0"/>
              <a:t>Routine operation with </a:t>
            </a:r>
            <a:r>
              <a:rPr lang="en-US" b="1" dirty="0" smtClean="0"/>
              <a:t>300 bunches/second </a:t>
            </a:r>
            <a:r>
              <a:rPr lang="en-US" dirty="0" smtClean="0"/>
              <a:t>in user </a:t>
            </a:r>
            <a:r>
              <a:rPr lang="en-US" dirty="0" smtClean="0"/>
              <a:t>mode, test </a:t>
            </a:r>
            <a:r>
              <a:rPr lang="en-US" dirty="0" smtClean="0"/>
              <a:t>operation in linac mode with </a:t>
            </a:r>
            <a:r>
              <a:rPr lang="en-US" b="1" dirty="0" smtClean="0"/>
              <a:t>3000 bunches/second </a:t>
            </a:r>
            <a:r>
              <a:rPr lang="en-US" dirty="0" smtClean="0"/>
              <a:t>(≈ 18 kW beam power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User operation with SASE1, 9.3 keV, up to 1 </a:t>
            </a:r>
            <a:r>
              <a:rPr lang="en-US" dirty="0" err="1" smtClean="0"/>
              <a:t>mJ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4272" y="2261286"/>
            <a:ext cx="2196992" cy="164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95880" y="4220751"/>
            <a:ext cx="2195384" cy="17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0292768" y="3085772"/>
            <a:ext cx="877740" cy="36176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 smtClean="0"/>
          </a:p>
        </p:txBody>
      </p:sp>
      <p:sp>
        <p:nvSpPr>
          <p:cNvPr id="7" name="Oval 6"/>
          <p:cNvSpPr/>
          <p:nvPr/>
        </p:nvSpPr>
        <p:spPr>
          <a:xfrm>
            <a:off x="10506952" y="5487102"/>
            <a:ext cx="877740" cy="361763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31162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 a team …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3269" y="1466850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1123950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3552" y="2479284"/>
            <a:ext cx="8016935" cy="26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0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next year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SASE1: About 1600 h user operation</a:t>
            </a:r>
          </a:p>
          <a:p>
            <a:r>
              <a:rPr lang="en-US" dirty="0" smtClean="0"/>
              <a:t>SASE2: First e-beam in March, first lasing in May</a:t>
            </a:r>
          </a:p>
          <a:p>
            <a:pPr lvl="1"/>
            <a:r>
              <a:rPr lang="en-US" dirty="0" smtClean="0"/>
              <a:t>Commission laser and photon systems parallel to user runs</a:t>
            </a:r>
          </a:p>
          <a:p>
            <a:pPr lvl="1"/>
            <a:r>
              <a:rPr lang="en-US" dirty="0" smtClean="0"/>
              <a:t>Installation of Self-Seeding Chicanes (December)</a:t>
            </a:r>
          </a:p>
          <a:p>
            <a:pPr marL="357188" lvl="1">
              <a:spcBef>
                <a:spcPts val="1800"/>
              </a:spcBef>
              <a:buClr>
                <a:schemeClr val="bg2"/>
              </a:buClr>
              <a:buBlip>
                <a:blip r:embed="rId2"/>
              </a:buBlip>
            </a:pPr>
            <a:r>
              <a:rPr lang="en-US" dirty="0" smtClean="0"/>
              <a:t>SASE3: First lasing in February</a:t>
            </a:r>
            <a:r>
              <a:rPr lang="en-US" dirty="0"/>
              <a:t>, Eventually user operation late </a:t>
            </a:r>
            <a:r>
              <a:rPr lang="en-US" dirty="0" smtClean="0"/>
              <a:t>autumn</a:t>
            </a:r>
          </a:p>
          <a:p>
            <a:pPr marL="625476" lvl="2">
              <a:buClr>
                <a:schemeClr val="bg2"/>
              </a:buClr>
              <a:buBlip>
                <a:blip r:embed="rId2"/>
              </a:buBlip>
            </a:pPr>
            <a:r>
              <a:rPr lang="en-US" dirty="0"/>
              <a:t> </a:t>
            </a:r>
            <a:r>
              <a:rPr lang="en-US" dirty="0" smtClean="0"/>
              <a:t>photon systems commissioning influences SASE1 operation</a:t>
            </a:r>
          </a:p>
          <a:p>
            <a:r>
              <a:rPr lang="en-US" dirty="0" smtClean="0"/>
              <a:t>Accelerator:</a:t>
            </a:r>
          </a:p>
          <a:p>
            <a:pPr lvl="1"/>
            <a:r>
              <a:rPr lang="en-US" dirty="0" smtClean="0"/>
              <a:t>17.5 GeV by July (continue high gradient task force &amp; CS9 installation and commissioning)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3000 bunches/second lasing in SASE1 by mid of the </a:t>
            </a:r>
            <a:r>
              <a:rPr lang="en-US" dirty="0" smtClean="0">
                <a:solidFill>
                  <a:srgbClr val="000000"/>
                </a:solidFill>
              </a:rPr>
              <a:t>year (Possible </a:t>
            </a:r>
            <a:r>
              <a:rPr lang="en-US" dirty="0">
                <a:solidFill>
                  <a:srgbClr val="000000"/>
                </a:solidFill>
              </a:rPr>
              <a:t>limitation: dose rate in </a:t>
            </a:r>
            <a:r>
              <a:rPr lang="en-US" dirty="0" smtClean="0">
                <a:solidFill>
                  <a:srgbClr val="000000"/>
                </a:solidFill>
              </a:rPr>
              <a:t>undulators)</a:t>
            </a:r>
            <a:endParaRPr lang="en-US" dirty="0" smtClean="0"/>
          </a:p>
          <a:p>
            <a:pPr lvl="1"/>
            <a:r>
              <a:rPr lang="en-US" dirty="0" smtClean="0"/>
              <a:t>27000 bunches in XTL by December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685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2018 E-beam Parameters </a:t>
            </a:r>
            <a:endParaRPr lang="de-DE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107208"/>
              </p:ext>
            </p:extLst>
          </p:nvPr>
        </p:nvGraphicFramePr>
        <p:xfrm>
          <a:off x="261174" y="1221837"/>
          <a:ext cx="11181489" cy="4889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7699"/>
                <a:gridCol w="1245822"/>
                <a:gridCol w="1742942"/>
                <a:gridCol w="1415633"/>
                <a:gridCol w="1415633"/>
                <a:gridCol w="1363760"/>
              </a:tblGrid>
              <a:tr h="70997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 smtClean="0">
                          <a:effectLst/>
                          <a:latin typeface="+mn-lt"/>
                        </a:rPr>
                        <a:t>Quantity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 smtClean="0">
                          <a:effectLst/>
                          <a:latin typeface="+mn-lt"/>
                        </a:rPr>
                        <a:t>Project Goal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Achieved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effectLst/>
                          <a:latin typeface="+mn-lt"/>
                          <a:ea typeface="Times New Roman"/>
                        </a:rPr>
                        <a:t>Routine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2018 Goal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electron energy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GeV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8,12.5,14,17.5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6-14.9 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14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8/12.5/14/17.5 </a:t>
                      </a:r>
                      <a:r>
                        <a:rPr lang="en-GB" sz="2000" strike="noStrike" kern="800" dirty="0">
                          <a:effectLst/>
                          <a:latin typeface="+mn-lt"/>
                        </a:rPr>
                        <a:t>GeV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>
                          <a:effectLst/>
                          <a:latin typeface="+mn-lt"/>
                        </a:rPr>
                        <a:t>bunch charge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err="1" smtClean="0">
                          <a:effectLst/>
                          <a:latin typeface="+mn-lt"/>
                          <a:ea typeface="Times New Roman"/>
                        </a:rPr>
                        <a:t>pC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20 </a:t>
                      </a:r>
                      <a:r>
                        <a:rPr lang="en-GB" sz="2000" strike="noStrike" kern="800" dirty="0">
                          <a:effectLst/>
                          <a:latin typeface="+mn-lt"/>
                        </a:rPr>
                        <a:t>– </a:t>
                      </a: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1000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100,</a:t>
                      </a:r>
                      <a:r>
                        <a:rPr lang="en-GB" sz="2000" strike="noStrike" kern="800" baseline="0" dirty="0" smtClean="0">
                          <a:effectLst/>
                          <a:latin typeface="+mn-lt"/>
                        </a:rPr>
                        <a:t> 500</a:t>
                      </a: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 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500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100,</a:t>
                      </a:r>
                      <a:r>
                        <a:rPr lang="en-GB" sz="2000" strike="noStrike" kern="800" baseline="0" dirty="0" smtClean="0">
                          <a:effectLst/>
                          <a:latin typeface="+mn-lt"/>
                        </a:rPr>
                        <a:t> 500</a:t>
                      </a: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 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electron bunch length after compression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fs (FWHM)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2 – 180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20,</a:t>
                      </a:r>
                      <a:r>
                        <a:rPr lang="en-GB" sz="2000" strike="noStrike" kern="8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20,</a:t>
                      </a:r>
                      <a:r>
                        <a:rPr lang="en-GB" sz="2000" strike="noStrike" kern="8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8580" marR="68580" marT="0" marB="0" anchor="ctr"/>
                </a:tc>
              </a:tr>
              <a:tr h="74150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</a:rPr>
                        <a:t>slice</a:t>
                      </a:r>
                      <a:r>
                        <a:rPr lang="en-US" sz="2000" strike="noStrike" baseline="0" dirty="0" smtClean="0">
                          <a:effectLst/>
                          <a:latin typeface="+mn-lt"/>
                        </a:rPr>
                        <a:t> emittance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mm</a:t>
                      </a:r>
                      <a:r>
                        <a:rPr lang="en-US" sz="2000" strike="noStrike" baseline="0" dirty="0" smtClean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2000" strike="noStrike" baseline="0" dirty="0" err="1" smtClean="0">
                          <a:effectLst/>
                          <a:latin typeface="+mn-lt"/>
                          <a:ea typeface="Times New Roman"/>
                        </a:rPr>
                        <a:t>mrad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0.4 - 1.0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&lt;1.0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&lt;1.0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&lt;1.0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68580" marR="68580" marT="0" marB="0" anchor="ctr"/>
                </a:tc>
              </a:tr>
              <a:tr h="3717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>
                          <a:effectLst/>
                          <a:latin typeface="+mn-lt"/>
                        </a:rPr>
                        <a:t>beam power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kW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500 kW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18 kW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1.8 kW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50 kW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17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undulators in operation (lasing)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  <a:ea typeface="+mn-ea"/>
                        </a:rPr>
                        <a:t>SASE1-3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  <a:ea typeface="+mn-ea"/>
                        </a:rPr>
                        <a:t>SASE1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SASE1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SASE1-3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17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photon energy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keV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  <a:ea typeface="+mn-ea"/>
                        </a:rPr>
                        <a:t>0.25 - 25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  <a:ea typeface="+mn-ea"/>
                        </a:rPr>
                        <a:t>1,6,9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9-9.5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  <a:ea typeface="+mn-ea"/>
                        </a:rPr>
                        <a:t>6-15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17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  <a:ea typeface="+mn-ea"/>
                        </a:rPr>
                        <a:t>photon pulses / s / undulator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27000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60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30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300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17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</a:rPr>
                        <a:t>saturation power </a:t>
                      </a:r>
                      <a:r>
                        <a:rPr lang="en-US" sz="1200" strike="noStrike" dirty="0" smtClean="0">
                          <a:effectLst/>
                          <a:latin typeface="+mn-lt"/>
                        </a:rPr>
                        <a:t>(@ 14 GeV, 500 </a:t>
                      </a:r>
                      <a:r>
                        <a:rPr lang="en-US" sz="1200" strike="noStrike" dirty="0" err="1" smtClean="0">
                          <a:effectLst/>
                          <a:latin typeface="+mn-lt"/>
                        </a:rPr>
                        <a:t>pC</a:t>
                      </a:r>
                      <a:r>
                        <a:rPr lang="en-US" sz="1200" strike="noStrike" dirty="0" smtClean="0">
                          <a:effectLst/>
                          <a:latin typeface="+mn-lt"/>
                        </a:rPr>
                        <a:t>, 9 keV)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err="1" smtClean="0">
                          <a:effectLst/>
                          <a:latin typeface="+mn-lt"/>
                          <a:ea typeface="Times New Roman"/>
                        </a:rPr>
                        <a:t>mJ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0.4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65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842" y="1037668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 plan …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942" y="1276350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850" y="1956134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0000" y="1771650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4750" y="916034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6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8016" y="774454"/>
            <a:ext cx="4833259" cy="2568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help …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" y="1123949"/>
            <a:ext cx="5467350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3616" y="3571277"/>
            <a:ext cx="4782058" cy="259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0733274" y="2586220"/>
            <a:ext cx="1080000" cy="1864630"/>
            <a:chOff x="10031152" y="1212955"/>
            <a:chExt cx="1080000" cy="1864630"/>
          </a:xfrm>
        </p:grpSpPr>
        <p:pic>
          <p:nvPicPr>
            <p:cNvPr id="6" name="Content Placeholder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031152" y="1616115"/>
              <a:ext cx="1080000" cy="4289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4" descr="Paul Scherrer Institu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1152" y="2675226"/>
              <a:ext cx="1080000" cy="4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1152" y="1212955"/>
              <a:ext cx="1080000" cy="40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1152" y="2045051"/>
              <a:ext cx="1080000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46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-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960" y="1215081"/>
            <a:ext cx="5480349" cy="4793566"/>
          </a:xfrm>
        </p:spPr>
        <p:txBody>
          <a:bodyPr/>
          <a:lstStyle/>
          <a:p>
            <a:r>
              <a:rPr lang="en-US" dirty="0" smtClean="0"/>
              <a:t>Was the assembly okay ?</a:t>
            </a:r>
          </a:p>
          <a:p>
            <a:pPr lvl="1"/>
            <a:r>
              <a:rPr lang="en-US" dirty="0" smtClean="0"/>
              <a:t>Cool-down</a:t>
            </a:r>
          </a:p>
          <a:p>
            <a:r>
              <a:rPr lang="en-US" dirty="0" smtClean="0"/>
              <a:t>Does the injector perform ?</a:t>
            </a:r>
          </a:p>
          <a:p>
            <a:pPr lvl="1"/>
            <a:r>
              <a:rPr lang="en-US" dirty="0" smtClean="0"/>
              <a:t>Injector commissioning in parallel to accelerator installation</a:t>
            </a:r>
          </a:p>
          <a:p>
            <a:r>
              <a:rPr lang="en-US" dirty="0" smtClean="0"/>
              <a:t>Can we transport the beam ?</a:t>
            </a:r>
          </a:p>
          <a:p>
            <a:pPr lvl="1"/>
            <a:r>
              <a:rPr lang="en-US" dirty="0" smtClean="0"/>
              <a:t>Beam optics and model -&gt; Nina Golubeva</a:t>
            </a:r>
          </a:p>
          <a:p>
            <a:r>
              <a:rPr lang="en-US" dirty="0" smtClean="0"/>
              <a:t>Do all the sc modules work ?</a:t>
            </a:r>
          </a:p>
          <a:p>
            <a:pPr lvl="1"/>
            <a:r>
              <a:rPr lang="en-US" dirty="0" smtClean="0"/>
              <a:t>RF commissioning</a:t>
            </a:r>
          </a:p>
          <a:p>
            <a:pPr marL="357187" lvl="1" indent="0">
              <a:buNone/>
            </a:pPr>
            <a:endParaRPr lang="de-D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56637" y="1215081"/>
            <a:ext cx="5480349" cy="47935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How does the beam look like ?</a:t>
            </a:r>
          </a:p>
          <a:p>
            <a:pPr lvl="1"/>
            <a:r>
              <a:rPr lang="en-US" dirty="0" smtClean="0"/>
              <a:t>Arrival time -&gt; Marie Kristin Czwalinna</a:t>
            </a:r>
          </a:p>
          <a:p>
            <a:pPr lvl="1"/>
            <a:r>
              <a:rPr lang="en-US" dirty="0" smtClean="0"/>
              <a:t>Beam Halo -&gt; Shan Liu</a:t>
            </a:r>
          </a:p>
          <a:p>
            <a:r>
              <a:rPr lang="en-US" dirty="0" smtClean="0"/>
              <a:t>Does it lase?</a:t>
            </a:r>
          </a:p>
          <a:p>
            <a:pPr lvl="1"/>
            <a:r>
              <a:rPr lang="en-US" dirty="0" smtClean="0"/>
              <a:t>First lasing results</a:t>
            </a:r>
          </a:p>
          <a:p>
            <a:pPr lvl="1"/>
            <a:r>
              <a:rPr lang="en-US" dirty="0" smtClean="0"/>
              <a:t>User run</a:t>
            </a:r>
          </a:p>
          <a:p>
            <a:r>
              <a:rPr lang="en-US" dirty="0" smtClean="0"/>
              <a:t>Can we operate it?</a:t>
            </a:r>
          </a:p>
          <a:p>
            <a:pPr lvl="1"/>
            <a:r>
              <a:rPr lang="en-US" dirty="0" smtClean="0"/>
              <a:t>Organization</a:t>
            </a:r>
          </a:p>
          <a:p>
            <a:pPr lvl="1"/>
            <a:r>
              <a:rPr lang="en-US" dirty="0" smtClean="0"/>
              <a:t>Operation and automatization -&gt; Raimund Kammering</a:t>
            </a:r>
          </a:p>
          <a:p>
            <a:r>
              <a:rPr lang="en-US" dirty="0" smtClean="0"/>
              <a:t>What‘s next?</a:t>
            </a:r>
          </a:p>
          <a:p>
            <a:pPr lvl="1"/>
            <a:r>
              <a:rPr lang="en-US" dirty="0" smtClean="0"/>
              <a:t>European XFEL R&amp;D program</a:t>
            </a:r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3014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Cool-Down: </a:t>
            </a:r>
            <a:r>
              <a:rPr lang="de-DE" dirty="0" err="1" smtClean="0"/>
              <a:t>the</a:t>
            </a:r>
            <a:r>
              <a:rPr lang="de-DE" dirty="0" smtClean="0"/>
              <a:t> cryo-system</a:t>
            </a:r>
            <a:endParaRPr lang="de-DE" dirty="0"/>
          </a:p>
        </p:txBody>
      </p:sp>
      <p:pic>
        <p:nvPicPr>
          <p:cNvPr id="4" name="Picture 2" descr="D:\My Documents local\conferences\XFEL Users Meeting 1_2017\20170104-MX2_1786-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923" y="3855308"/>
            <a:ext cx="4398240" cy="240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0930" y="993589"/>
            <a:ext cx="4078233" cy="271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953" y="3855308"/>
            <a:ext cx="5501945" cy="240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934953" y="1147478"/>
            <a:ext cx="5353663" cy="22467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251555"/>
                </a:solidFill>
              </a:rPr>
              <a:t>Cryo plant with cold compressors and extended distribution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251555"/>
                </a:solidFill>
              </a:rPr>
              <a:t>Cooling capacity: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000" kern="0" dirty="0" smtClean="0">
                <a:solidFill>
                  <a:srgbClr val="251555"/>
                </a:solidFill>
              </a:rPr>
              <a:t>2K</a:t>
            </a:r>
            <a:r>
              <a:rPr lang="en-US" sz="2000" kern="0" dirty="0" smtClean="0">
                <a:solidFill>
                  <a:srgbClr val="251555"/>
                </a:solidFill>
              </a:rPr>
              <a:t>	</a:t>
            </a:r>
            <a:r>
              <a:rPr lang="pl-PL" sz="2000" kern="0" dirty="0" smtClean="0">
                <a:solidFill>
                  <a:srgbClr val="251555"/>
                </a:solidFill>
              </a:rPr>
              <a:t>: </a:t>
            </a:r>
            <a:r>
              <a:rPr lang="en-US" sz="2000" kern="0" dirty="0" smtClean="0">
                <a:solidFill>
                  <a:srgbClr val="251555"/>
                </a:solidFill>
              </a:rPr>
              <a:t>&gt;</a:t>
            </a:r>
            <a:r>
              <a:rPr lang="pl-PL" sz="2000" kern="0" dirty="0" smtClean="0">
                <a:solidFill>
                  <a:srgbClr val="251555"/>
                </a:solidFill>
              </a:rPr>
              <a:t>1</a:t>
            </a:r>
            <a:r>
              <a:rPr lang="de-DE" sz="2000" kern="0" dirty="0">
                <a:solidFill>
                  <a:srgbClr val="251555"/>
                </a:solidFill>
              </a:rPr>
              <a:t>.</a:t>
            </a:r>
            <a:r>
              <a:rPr lang="pl-PL" sz="2000" kern="0" dirty="0" smtClean="0">
                <a:solidFill>
                  <a:srgbClr val="251555"/>
                </a:solidFill>
              </a:rPr>
              <a:t>9 </a:t>
            </a:r>
            <a:r>
              <a:rPr lang="de-DE" sz="2000" kern="0" dirty="0" smtClean="0">
                <a:solidFill>
                  <a:srgbClr val="251555"/>
                </a:solidFill>
              </a:rPr>
              <a:t>k</a:t>
            </a:r>
            <a:r>
              <a:rPr lang="pl-PL" sz="2000" kern="0" dirty="0" smtClean="0">
                <a:solidFill>
                  <a:srgbClr val="251555"/>
                </a:solidFill>
              </a:rPr>
              <a:t>W </a:t>
            </a:r>
            <a:endParaRPr lang="en-US" sz="2000" kern="0" dirty="0">
              <a:solidFill>
                <a:srgbClr val="251555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000" kern="0" dirty="0" smtClean="0">
                <a:solidFill>
                  <a:srgbClr val="251555"/>
                </a:solidFill>
              </a:rPr>
              <a:t>5/8K</a:t>
            </a:r>
            <a:r>
              <a:rPr lang="en-US" sz="2000" kern="0" dirty="0" smtClean="0">
                <a:solidFill>
                  <a:srgbClr val="251555"/>
                </a:solidFill>
              </a:rPr>
              <a:t>	</a:t>
            </a:r>
            <a:r>
              <a:rPr lang="pl-PL" sz="2000" kern="0" dirty="0" smtClean="0">
                <a:solidFill>
                  <a:srgbClr val="251555"/>
                </a:solidFill>
              </a:rPr>
              <a:t>: </a:t>
            </a:r>
            <a:r>
              <a:rPr lang="en-US" sz="2000" kern="0" dirty="0">
                <a:solidFill>
                  <a:srgbClr val="251555"/>
                </a:solidFill>
              </a:rPr>
              <a:t>4</a:t>
            </a:r>
            <a:r>
              <a:rPr lang="pl-PL" sz="2000" kern="0" dirty="0" smtClean="0">
                <a:solidFill>
                  <a:srgbClr val="251555"/>
                </a:solidFill>
              </a:rPr>
              <a:t> </a:t>
            </a:r>
            <a:r>
              <a:rPr lang="de-DE" sz="2000" kern="0" dirty="0" smtClean="0">
                <a:solidFill>
                  <a:srgbClr val="251555"/>
                </a:solidFill>
              </a:rPr>
              <a:t>k</a:t>
            </a:r>
            <a:r>
              <a:rPr lang="pl-PL" sz="2000" kern="0" dirty="0" smtClean="0">
                <a:solidFill>
                  <a:srgbClr val="251555"/>
                </a:solidFill>
              </a:rPr>
              <a:t>W</a:t>
            </a:r>
            <a:r>
              <a:rPr lang="de-DE" sz="2000" kern="0" dirty="0" smtClean="0">
                <a:solidFill>
                  <a:srgbClr val="251555"/>
                </a:solidFill>
              </a:rPr>
              <a:t> 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000" kern="0" dirty="0" smtClean="0">
                <a:solidFill>
                  <a:srgbClr val="251555"/>
                </a:solidFill>
              </a:rPr>
              <a:t>40/80K</a:t>
            </a:r>
            <a:r>
              <a:rPr lang="en-US" sz="2000" kern="0" dirty="0" smtClean="0">
                <a:solidFill>
                  <a:srgbClr val="251555"/>
                </a:solidFill>
              </a:rPr>
              <a:t>	</a:t>
            </a:r>
            <a:r>
              <a:rPr lang="pl-PL" sz="2000" kern="0" dirty="0" smtClean="0">
                <a:solidFill>
                  <a:srgbClr val="251555"/>
                </a:solidFill>
              </a:rPr>
              <a:t>: 2</a:t>
            </a:r>
            <a:r>
              <a:rPr lang="de-DE" sz="2000" kern="0" dirty="0" smtClean="0">
                <a:solidFill>
                  <a:srgbClr val="251555"/>
                </a:solidFill>
              </a:rPr>
              <a:t>4</a:t>
            </a:r>
            <a:r>
              <a:rPr lang="pl-PL" sz="2000" kern="0" dirty="0" smtClean="0">
                <a:solidFill>
                  <a:srgbClr val="251555"/>
                </a:solidFill>
              </a:rPr>
              <a:t> </a:t>
            </a:r>
            <a:r>
              <a:rPr lang="de-DE" sz="2000" kern="0" dirty="0" smtClean="0">
                <a:solidFill>
                  <a:srgbClr val="251555"/>
                </a:solidFill>
              </a:rPr>
              <a:t>k</a:t>
            </a:r>
            <a:r>
              <a:rPr lang="pl-PL" sz="2000" kern="0" dirty="0" smtClean="0">
                <a:solidFill>
                  <a:srgbClr val="251555"/>
                </a:solidFill>
              </a:rPr>
              <a:t>W </a:t>
            </a:r>
            <a:endParaRPr lang="en-US" sz="2000" kern="0" dirty="0" smtClean="0">
              <a:solidFill>
                <a:srgbClr val="25155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251555"/>
                </a:solidFill>
              </a:rPr>
              <a:t>Linac is one 1.5 km long </a:t>
            </a:r>
            <a:r>
              <a:rPr lang="en-US" sz="2000" b="1" kern="0" dirty="0" smtClean="0">
                <a:solidFill>
                  <a:srgbClr val="251555"/>
                </a:solidFill>
              </a:rPr>
              <a:t>cryo-string</a:t>
            </a:r>
            <a:endParaRPr lang="en-US" sz="2000" b="1" kern="0" dirty="0">
              <a:solidFill>
                <a:srgbClr val="25155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5530" y="1040465"/>
            <a:ext cx="1574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Cryo Plant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7345" y="3904174"/>
            <a:ext cx="4881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Cold Compressors        He Distribution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1026" y="3903585"/>
            <a:ext cx="1574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Linac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Cool-Down: </a:t>
            </a:r>
            <a:r>
              <a:rPr lang="de-DE" dirty="0" err="1" smtClean="0"/>
              <a:t>the</a:t>
            </a:r>
            <a:r>
              <a:rPr lang="de-DE" dirty="0" smtClean="0"/>
              <a:t> cool down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2800" y="1596393"/>
            <a:ext cx="6219780" cy="38907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st="50800" dir="2400000" algn="ctr" rotWithShape="0">
              <a:schemeClr val="accent1"/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190674" y="5487102"/>
            <a:ext cx="12099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>
              <a:buNone/>
            </a:pPr>
            <a:r>
              <a:rPr lang="de-DE" sz="1800" dirty="0" smtClean="0"/>
              <a:t>10.12.2016</a:t>
            </a:r>
            <a:endParaRPr lang="de-DE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183130" y="5487102"/>
            <a:ext cx="1225042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rIns="0" rtlCol="0">
            <a:spAutoFit/>
          </a:bodyPr>
          <a:lstStyle/>
          <a:p>
            <a:pPr>
              <a:buNone/>
            </a:pPr>
            <a:r>
              <a:rPr lang="de-DE" sz="1800" dirty="0" smtClean="0"/>
              <a:t>27.12.2016</a:t>
            </a:r>
            <a:endParaRPr lang="de-DE" sz="1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484186" y="2275257"/>
            <a:ext cx="4846640" cy="917116"/>
            <a:chOff x="3762966" y="2880197"/>
            <a:chExt cx="4846640" cy="917116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flipH="1">
              <a:off x="3762966" y="3417072"/>
              <a:ext cx="610007" cy="380241"/>
            </a:xfrm>
            <a:prstGeom prst="straightConnector1">
              <a:avLst/>
            </a:prstGeom>
            <a:noFill/>
            <a:ln w="381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5" name="TextBox 1"/>
            <p:cNvSpPr txBox="1">
              <a:spLocks noChangeArrowheads="1"/>
            </p:cNvSpPr>
            <p:nvPr/>
          </p:nvSpPr>
          <p:spPr bwMode="auto">
            <a:xfrm>
              <a:off x="4372401" y="2880197"/>
              <a:ext cx="42372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1800" kern="0" dirty="0" smtClean="0"/>
                <a:t>Start asymmetrical operation of two cold boxes to speed up cooldown </a:t>
              </a:r>
              <a:endParaRPr kumimoji="0" lang="en-US" sz="1800" i="0" strike="noStrike" kern="0" cap="none" spc="0" normalizeH="0" baseline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11493" y="3900910"/>
            <a:ext cx="3188665" cy="1225678"/>
            <a:chOff x="890273" y="4505850"/>
            <a:chExt cx="3188665" cy="1225678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flipV="1">
              <a:off x="3078270" y="4505850"/>
              <a:ext cx="1000668" cy="329543"/>
            </a:xfrm>
            <a:prstGeom prst="straightConnector1">
              <a:avLst/>
            </a:prstGeom>
            <a:noFill/>
            <a:ln w="381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8" name="TextBox 1"/>
            <p:cNvSpPr txBox="1">
              <a:spLocks noChangeArrowheads="1"/>
            </p:cNvSpPr>
            <p:nvPr/>
          </p:nvSpPr>
          <p:spPr bwMode="auto">
            <a:xfrm>
              <a:off x="890273" y="4531199"/>
              <a:ext cx="265390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1800" kern="0" dirty="0" smtClean="0"/>
                <a:t>Recovery of cold return flows in cold boxes to enhance cryogenic capacity</a:t>
              </a:r>
              <a:endParaRPr kumimoji="0" lang="en-US" sz="1800" i="0" strike="noStrike" kern="0" cap="none" spc="0" normalizeH="0" baseline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82598" y="3626912"/>
            <a:ext cx="3948228" cy="934330"/>
            <a:chOff x="4661378" y="4231852"/>
            <a:chExt cx="3948228" cy="934330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flipH="1">
              <a:off x="4661378" y="4785940"/>
              <a:ext cx="495378" cy="380242"/>
            </a:xfrm>
            <a:prstGeom prst="straightConnector1">
              <a:avLst/>
            </a:prstGeom>
            <a:noFill/>
            <a:ln w="381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1" name="TextBox 1"/>
            <p:cNvSpPr txBox="1">
              <a:spLocks noChangeArrowheads="1"/>
            </p:cNvSpPr>
            <p:nvPr/>
          </p:nvSpPr>
          <p:spPr bwMode="auto">
            <a:xfrm>
              <a:off x="5168631" y="4231852"/>
              <a:ext cx="344097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1800" kern="0" dirty="0" smtClean="0"/>
                <a:t>Fast cooldown at temperatures below liquid nitrogen (no more thermal stress)</a:t>
              </a:r>
              <a:endParaRPr kumimoji="0" lang="en-US" sz="1800" i="0" strike="noStrike" kern="0" cap="none" spc="0" normalizeH="0" baseline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12462" y="1736438"/>
            <a:ext cx="4413605" cy="538819"/>
            <a:chOff x="3798789" y="3284219"/>
            <a:chExt cx="4413605" cy="538819"/>
          </a:xfrm>
        </p:grpSpPr>
        <p:cxnSp>
          <p:nvCxnSpPr>
            <p:cNvPr id="23" name="Straight Arrow Connector 22"/>
            <p:cNvCxnSpPr>
              <a:stCxn id="24" idx="1"/>
            </p:cNvCxnSpPr>
            <p:nvPr/>
          </p:nvCxnSpPr>
          <p:spPr bwMode="auto">
            <a:xfrm flipH="1">
              <a:off x="3798789" y="3468885"/>
              <a:ext cx="176400" cy="354153"/>
            </a:xfrm>
            <a:prstGeom prst="straightConnector1">
              <a:avLst/>
            </a:prstGeom>
            <a:noFill/>
            <a:ln w="381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4" name="TextBox 1"/>
            <p:cNvSpPr txBox="1">
              <a:spLocks noChangeArrowheads="1"/>
            </p:cNvSpPr>
            <p:nvPr/>
          </p:nvSpPr>
          <p:spPr bwMode="auto">
            <a:xfrm>
              <a:off x="3975189" y="3284219"/>
              <a:ext cx="42372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1800" kern="0" dirty="0" smtClean="0"/>
                <a:t>Cooldown with one </a:t>
              </a:r>
              <a:r>
                <a:rPr lang="en-US" sz="1800" kern="0" dirty="0" err="1" smtClean="0"/>
                <a:t>coldbox</a:t>
              </a:r>
              <a:endParaRPr kumimoji="0" lang="en-US" sz="1800" i="0" strike="noStrike" kern="0" cap="none" spc="0" normalizeH="0" baseline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 rot="20140963">
            <a:off x="3440208" y="2690090"/>
            <a:ext cx="478377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44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alibri"/>
              </a:rPr>
              <a:t>No cold leaks !</a:t>
            </a:r>
            <a:endParaRPr lang="en-US" sz="4400" b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87873" y="1265951"/>
            <a:ext cx="81370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800" dirty="0" smtClean="0"/>
              <a:t>T [K]</a:t>
            </a:r>
          </a:p>
          <a:p>
            <a:pPr>
              <a:buNone/>
            </a:pPr>
            <a:r>
              <a:rPr lang="en-US" sz="1800" dirty="0" smtClean="0"/>
              <a:t>300</a:t>
            </a:r>
            <a:endParaRPr lang="en-US" sz="14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1676974" y="5129973"/>
            <a:ext cx="6355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0</a:t>
            </a:r>
            <a:endParaRPr lang="en-US" sz="18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1676974" y="3981111"/>
            <a:ext cx="6355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76974" y="2824915"/>
            <a:ext cx="6355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2</a:t>
            </a:r>
            <a:r>
              <a:rPr lang="en-US" sz="1800" dirty="0" smtClean="0"/>
              <a:t>00</a:t>
            </a: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2435938" y="1152027"/>
            <a:ext cx="5786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1800" kern="0" dirty="0" smtClean="0"/>
              <a:t>Temperature at 9 positions along the linac versus time</a:t>
            </a:r>
            <a:endParaRPr kumimoji="0" lang="en-US" sz="1800" i="0" strike="noStrike" kern="0" cap="none" spc="0" normalizeH="0" baseline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018964" y="4956061"/>
            <a:ext cx="2091897" cy="369332"/>
            <a:chOff x="6659694" y="4820134"/>
            <a:chExt cx="2091897" cy="369332"/>
          </a:xfrm>
        </p:grpSpPr>
        <p:cxnSp>
          <p:nvCxnSpPr>
            <p:cNvPr id="32" name="Straight Arrow Connector 31"/>
            <p:cNvCxnSpPr>
              <a:stCxn id="33" idx="1"/>
            </p:cNvCxnSpPr>
            <p:nvPr/>
          </p:nvCxnSpPr>
          <p:spPr bwMode="auto">
            <a:xfrm flipH="1">
              <a:off x="6659694" y="5004800"/>
              <a:ext cx="481870" cy="94345"/>
            </a:xfrm>
            <a:prstGeom prst="straightConnector1">
              <a:avLst/>
            </a:prstGeom>
            <a:noFill/>
            <a:ln w="381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3" name="TextBox 1"/>
            <p:cNvSpPr txBox="1">
              <a:spLocks noChangeArrowheads="1"/>
            </p:cNvSpPr>
            <p:nvPr/>
          </p:nvSpPr>
          <p:spPr bwMode="auto">
            <a:xfrm>
              <a:off x="7141564" y="4820134"/>
              <a:ext cx="1610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1800" kern="0" dirty="0" smtClean="0"/>
                <a:t>Reached 4K</a:t>
              </a:r>
              <a:endParaRPr kumimoji="0" lang="en-US" sz="1800" i="0" strike="noStrike" kern="0" cap="none" spc="0" normalizeH="0" baseline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4186" y="4780681"/>
            <a:ext cx="1581049" cy="143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1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template-european-xfel-DESY-new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XFEL_PowerPoint_16x9.potx" id="{5D9E4C7F-CF90-47AA-9B5A-D1B8A1F64B49}" vid="{107EC11D-EED3-47DC-89A2-C8C245B9F565}"/>
    </a:ext>
  </a:extLst>
</a:theme>
</file>

<file path=ppt/theme/theme2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alt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alt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template-european-xfel-DESY-new</Template>
  <TotalTime>0</TotalTime>
  <Words>2782</Words>
  <Application>Microsoft Office PowerPoint</Application>
  <PresentationFormat>Custom</PresentationFormat>
  <Paragraphs>585</Paragraphs>
  <Slides>41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template-european-xfel-DESY-new</vt:lpstr>
      <vt:lpstr>DESY European XFEL</vt:lpstr>
      <vt:lpstr>Graph</vt:lpstr>
      <vt:lpstr>European XFEL – Results from 1 year of commissioning and operation</vt:lpstr>
      <vt:lpstr>View along the linear accelerator</vt:lpstr>
      <vt:lpstr>View along the linear accelerator</vt:lpstr>
      <vt:lpstr>Form a team …</vt:lpstr>
      <vt:lpstr>Make a plan …</vt:lpstr>
      <vt:lpstr>Get help …</vt:lpstr>
      <vt:lpstr>Commissioning - Challenges</vt:lpstr>
      <vt:lpstr>Cool-Down: the cryo-system</vt:lpstr>
      <vt:lpstr>Cool-Down: the cool down</vt:lpstr>
      <vt:lpstr>Cool-Down: cryo-system status after only 12 month of operation</vt:lpstr>
      <vt:lpstr>PowerPoint Presentation</vt:lpstr>
      <vt:lpstr>Injector commissioning</vt:lpstr>
      <vt:lpstr>Injector Commissioning: projected emittance</vt:lpstr>
      <vt:lpstr>Injector Commissioning: projected emittance</vt:lpstr>
      <vt:lpstr>Beam Optics: beam transport till 5/17</vt:lpstr>
      <vt:lpstr>Beam Optics: model for magnets</vt:lpstr>
      <vt:lpstr> Beam Optics: beam measurements </vt:lpstr>
      <vt:lpstr>RF Commissioning: XFEL rf system</vt:lpstr>
      <vt:lpstr>RF Commissioning: XFEL llrf system</vt:lpstr>
      <vt:lpstr>Reminder: MicroTCA.4 for accelerator controls </vt:lpstr>
      <vt:lpstr>RF Commissiong: process and results</vt:lpstr>
      <vt:lpstr>RF Commissioning: energy reach of European XFEL modules</vt:lpstr>
      <vt:lpstr>Beam Arrival Time: monitor system</vt:lpstr>
      <vt:lpstr>Beam Arrival Time: measurements, conclusion &amp; outlook</vt:lpstr>
      <vt:lpstr>Beam Halo:  collimation principle</vt:lpstr>
      <vt:lpstr>Beam Halo: measurements</vt:lpstr>
      <vt:lpstr>First Lasing Results</vt:lpstr>
      <vt:lpstr>First Lasing Results: undulator trajectory alignment is key</vt:lpstr>
      <vt:lpstr>First Lasing Results: 1200 X-Ray pulses / second</vt:lpstr>
      <vt:lpstr>User Run: facility performance</vt:lpstr>
      <vt:lpstr>Controls and Automation</vt:lpstr>
      <vt:lpstr>Controls and Automation</vt:lpstr>
      <vt:lpstr>Accelerator Operation Organization: operation packages</vt:lpstr>
      <vt:lpstr>Accelerator Operation Organization: DESY Machine division matrix</vt:lpstr>
      <vt:lpstr>Accelerator R&amp;D</vt:lpstr>
      <vt:lpstr>Improvement of operational stability and efficiency</vt:lpstr>
      <vt:lpstr>CW operation of the European XFEL</vt:lpstr>
      <vt:lpstr>Extension of the performance range</vt:lpstr>
      <vt:lpstr>Summary: Accelerator Status</vt:lpstr>
      <vt:lpstr>Plans for next year</vt:lpstr>
      <vt:lpstr>Outlook: 2018 E-beam Parameters 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XFEL – Results from 1 year of commissioning and operation</dc:title>
  <dc:creator>wdecking</dc:creator>
  <cp:lastModifiedBy>wdecking</cp:lastModifiedBy>
  <cp:revision>31</cp:revision>
  <dcterms:created xsi:type="dcterms:W3CDTF">2018-01-14T15:22:25Z</dcterms:created>
  <dcterms:modified xsi:type="dcterms:W3CDTF">2018-01-18T07:22:06Z</dcterms:modified>
</cp:coreProperties>
</file>