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1" r:id="rId2"/>
    <p:sldId id="313" r:id="rId3"/>
    <p:sldId id="319" r:id="rId4"/>
    <p:sldId id="302" r:id="rId5"/>
    <p:sldId id="306" r:id="rId6"/>
    <p:sldId id="307" r:id="rId7"/>
    <p:sldId id="308" r:id="rId8"/>
    <p:sldId id="309" r:id="rId9"/>
    <p:sldId id="311" r:id="rId10"/>
    <p:sldId id="320" r:id="rId11"/>
    <p:sldId id="312" r:id="rId12"/>
    <p:sldId id="317" r:id="rId13"/>
    <p:sldId id="31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se" initials="HW" lastIdx="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 autoAdjust="0"/>
  </p:normalViewPr>
  <p:slideViewPr>
    <p:cSldViewPr showGuides="1">
      <p:cViewPr varScale="1">
        <p:scale>
          <a:sx n="92" d="100"/>
          <a:sy n="92" d="100"/>
        </p:scale>
        <p:origin x="-606" y="-90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gi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Infrastructures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15379" y="5013176"/>
            <a:ext cx="11369548" cy="700373"/>
          </a:xfrm>
        </p:spPr>
        <p:txBody>
          <a:bodyPr/>
          <a:lstStyle/>
          <a:p>
            <a:r>
              <a:rPr lang="en-US" dirty="0" smtClean="0"/>
              <a:t>Hans Weise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dirty="0" smtClean="0"/>
              <a:t>Helmholtz </a:t>
            </a:r>
            <a:r>
              <a:rPr lang="de-DE" sz="1600" b="0" dirty="0" err="1"/>
              <a:t>P</a:t>
            </a:r>
            <a:r>
              <a:rPr lang="de-DE" sz="1600" b="0" dirty="0" err="1" smtClean="0"/>
              <a:t>rogram</a:t>
            </a:r>
            <a:r>
              <a:rPr lang="de-DE" sz="1600" b="0" dirty="0" smtClean="0"/>
              <a:t>: </a:t>
            </a:r>
            <a:r>
              <a:rPr lang="x-none" sz="1600" b="0" dirty="0" smtClean="0"/>
              <a:t>Matter &amp; Technology (MT)</a:t>
            </a:r>
            <a:endParaRPr lang="en-GB" sz="1600" b="0" dirty="0" smtClean="0"/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</a:t>
            </a:r>
            <a:r>
              <a:rPr lang="x-none" sz="1600" b="0" dirty="0" smtClean="0"/>
              <a:t>Accelerator Research &amp; Development (</a:t>
            </a:r>
            <a:r>
              <a:rPr lang="x-none" sz="1600" b="0" smtClean="0"/>
              <a:t>ARD)</a:t>
            </a:r>
            <a:endParaRPr lang="en-GB" sz="1600" b="0" dirty="0" smtClean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Brains and Facilities</a:t>
            </a:r>
            <a:endParaRPr lang="en-US" sz="2000" dirty="0"/>
          </a:p>
        </p:txBody>
      </p:sp>
      <p:pic>
        <p:nvPicPr>
          <p:cNvPr id="20" name="Picture 19" descr="2014-10-09_Plasma-Beschleuniger_HME-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71" y="260648"/>
            <a:ext cx="2484277" cy="16561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0" y="258108"/>
            <a:ext cx="2664296" cy="16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Y-Laser_001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058" y="2041837"/>
            <a:ext cx="5292589" cy="1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Photo Injector Test Facility in </a:t>
            </a:r>
            <a:r>
              <a:rPr lang="en-US" dirty="0" err="1"/>
              <a:t>Zeuthen</a:t>
            </a:r>
            <a:r>
              <a:rPr lang="en-US" dirty="0"/>
              <a:t> (PITZ)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than 15 years of experience in photo injector R&amp;D with advanced diagnostics</a:t>
            </a:r>
          </a:p>
          <a:p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7524750" cy="49749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PITZ is a test facility for RF guns, lasers, RF and diagnostic components</a:t>
            </a:r>
          </a:p>
          <a:p>
            <a:pPr marL="0" indent="0">
              <a:buNone/>
            </a:pPr>
            <a:r>
              <a:rPr lang="en-US" dirty="0" smtClean="0"/>
              <a:t>All RF guns for FLASH &amp; XFEL were conditioned and characterized at PITZ.</a:t>
            </a:r>
          </a:p>
          <a:p>
            <a:pPr lvl="1"/>
            <a:r>
              <a:rPr lang="en-US" dirty="0" smtClean="0"/>
              <a:t>dedicated diagnostics for </a:t>
            </a:r>
            <a:r>
              <a:rPr lang="en-US" b="1" dirty="0" smtClean="0"/>
              <a:t>in-depth electron beam characterization </a:t>
            </a:r>
            <a:r>
              <a:rPr lang="en-US" dirty="0" smtClean="0"/>
              <a:t>and optimization for a wide bunch charge range</a:t>
            </a:r>
          </a:p>
          <a:p>
            <a:pPr lvl="1"/>
            <a:r>
              <a:rPr lang="en-US" b="1" dirty="0" smtClean="0"/>
              <a:t>new developments</a:t>
            </a:r>
            <a:r>
              <a:rPr lang="en-US" dirty="0" smtClean="0"/>
              <a:t>, e.g. most advanced photo cathode laser systems, </a:t>
            </a:r>
            <a:br>
              <a:rPr lang="en-US" dirty="0" smtClean="0"/>
            </a:br>
            <a:r>
              <a:rPr lang="en-US" dirty="0" smtClean="0"/>
              <a:t>plasma acceleration, THz, micro-bunch shaping with dielectric structures, …</a:t>
            </a:r>
          </a:p>
          <a:p>
            <a:pPr marL="266700" lvl="1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139FDF"/>
                </a:solidFill>
              </a:rPr>
              <a:t>ARD activities</a:t>
            </a:r>
            <a:r>
              <a:rPr lang="en-US" b="1" dirty="0" smtClean="0"/>
              <a:t> </a:t>
            </a:r>
            <a:r>
              <a:rPr lang="en-US" dirty="0" smtClean="0"/>
              <a:t>aim for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ultimate beams for short wavelength FELs + applications</a:t>
            </a:r>
            <a:r>
              <a:rPr lang="en-US" dirty="0" smtClean="0"/>
              <a:t>, e.g. </a:t>
            </a:r>
          </a:p>
          <a:p>
            <a:pPr lvl="1"/>
            <a:r>
              <a:rPr lang="en-US" dirty="0" smtClean="0"/>
              <a:t>beam quality (3D gun laser shaping)</a:t>
            </a:r>
          </a:p>
          <a:p>
            <a:pPr lvl="1"/>
            <a:r>
              <a:rPr lang="en-US" dirty="0"/>
              <a:t>stability </a:t>
            </a:r>
            <a:r>
              <a:rPr lang="en-US" dirty="0" smtClean="0"/>
              <a:t>and reliability (gun system design)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basic studies on beam-driven plasma acceleration </a:t>
            </a:r>
            <a:r>
              <a:rPr lang="en-US" dirty="0" smtClean="0"/>
              <a:t>for particle and </a:t>
            </a:r>
            <a:r>
              <a:rPr lang="en-US" dirty="0" err="1" smtClean="0"/>
              <a:t>astro</a:t>
            </a:r>
            <a:r>
              <a:rPr lang="en-US" dirty="0" smtClean="0"/>
              <a:t>-particle physics, e.g. </a:t>
            </a:r>
          </a:p>
          <a:p>
            <a:pPr lvl="1"/>
            <a:r>
              <a:rPr lang="en-US" dirty="0" smtClean="0"/>
              <a:t>self-modulation of long particle beams, high transformer ratios, laboratory astrophysics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SINBAD (</a:t>
            </a:r>
            <a:r>
              <a:rPr lang="en-US" sz="2000" u="sng" dirty="0" smtClean="0"/>
              <a:t>S</a:t>
            </a:r>
            <a:r>
              <a:rPr lang="en-US" sz="2000" dirty="0" smtClean="0"/>
              <a:t>hort </a:t>
            </a:r>
            <a:r>
              <a:rPr lang="en-US" sz="2000" u="sng" dirty="0" err="1" smtClean="0"/>
              <a:t>IN</a:t>
            </a:r>
            <a:r>
              <a:rPr lang="en-US" sz="2000" dirty="0" err="1" smtClean="0"/>
              <a:t>novative</a:t>
            </a:r>
            <a:r>
              <a:rPr lang="en-US" sz="2000" dirty="0" smtClean="0"/>
              <a:t> </a:t>
            </a:r>
            <a:r>
              <a:rPr lang="en-US" sz="2000" u="sng" dirty="0" smtClean="0"/>
              <a:t>B</a:t>
            </a:r>
            <a:r>
              <a:rPr lang="en-US" sz="2000" dirty="0" smtClean="0"/>
              <a:t>unches and </a:t>
            </a:r>
            <a:r>
              <a:rPr lang="en-US" sz="2000" u="sng" dirty="0" smtClean="0"/>
              <a:t>A</a:t>
            </a:r>
            <a:r>
              <a:rPr lang="en-US" sz="2000" dirty="0" smtClean="0"/>
              <a:t>ccelerators at </a:t>
            </a:r>
            <a:r>
              <a:rPr lang="en-US" sz="2000" u="sng" dirty="0" smtClean="0"/>
              <a:t>D</a:t>
            </a:r>
            <a:r>
              <a:rPr lang="en-US" sz="2000" dirty="0" smtClean="0"/>
              <a:t>ESY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upcoming, long-term dedicated accelerator R&amp;D facility at </a:t>
            </a:r>
            <a:r>
              <a:rPr lang="en-US" dirty="0" smtClean="0"/>
              <a:t>DESY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6768132" cy="4883823"/>
          </a:xfrm>
        </p:spPr>
        <p:txBody>
          <a:bodyPr/>
          <a:lstStyle/>
          <a:p>
            <a:r>
              <a:rPr lang="en-US" b="1" dirty="0" smtClean="0"/>
              <a:t>Dedicated accelerator R&amp;D infrastructure                               </a:t>
            </a:r>
            <a:r>
              <a:rPr lang="en-US" dirty="0" smtClean="0"/>
              <a:t>currently under construction (reusing the old DORIS tunnel)</a:t>
            </a:r>
          </a:p>
          <a:p>
            <a:r>
              <a:rPr lang="en-US" b="1" dirty="0" smtClean="0">
                <a:solidFill>
                  <a:srgbClr val="139FDF"/>
                </a:solidFill>
              </a:rPr>
              <a:t>Main science cases:</a:t>
            </a:r>
          </a:p>
          <a:p>
            <a:pPr lvl="1"/>
            <a:r>
              <a:rPr lang="en-US" dirty="0" smtClean="0"/>
              <a:t>ultra-fast science (</a:t>
            </a:r>
            <a:r>
              <a:rPr lang="en-US" b="1" dirty="0" smtClean="0">
                <a:solidFill>
                  <a:schemeClr val="accent2"/>
                </a:solidFill>
              </a:rPr>
              <a:t>fs to as-regime electron pulses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various </a:t>
            </a:r>
            <a:r>
              <a:rPr lang="en-US" b="1" dirty="0" smtClean="0">
                <a:solidFill>
                  <a:schemeClr val="accent2"/>
                </a:solidFill>
              </a:rPr>
              <a:t>laser-driven approaches </a:t>
            </a:r>
            <a:r>
              <a:rPr lang="en-US" dirty="0" smtClean="0"/>
              <a:t>aiming for </a:t>
            </a:r>
            <a:r>
              <a:rPr lang="en-US" b="1" dirty="0" smtClean="0">
                <a:solidFill>
                  <a:schemeClr val="accent2"/>
                </a:solidFill>
              </a:rPr>
              <a:t>high gradient acceleration</a:t>
            </a:r>
            <a:r>
              <a:rPr lang="en-US" dirty="0" smtClean="0"/>
              <a:t> with external or internal electron beam injection</a:t>
            </a:r>
          </a:p>
          <a:p>
            <a:r>
              <a:rPr lang="en-US" b="1" dirty="0" smtClean="0">
                <a:solidFill>
                  <a:srgbClr val="139FDF"/>
                </a:solidFill>
              </a:rPr>
              <a:t>100 MeV ARES linac for ultra short bunches (fs)</a:t>
            </a:r>
          </a:p>
          <a:p>
            <a:pPr lvl="1"/>
            <a:r>
              <a:rPr lang="en-US" dirty="0" smtClean="0"/>
              <a:t>Study </a:t>
            </a:r>
            <a:r>
              <a:rPr lang="en-US" b="1" dirty="0" smtClean="0"/>
              <a:t>high brightness from RF photo injectors </a:t>
            </a:r>
            <a:r>
              <a:rPr lang="en-US" dirty="0" smtClean="0"/>
              <a:t>and ultra-short bunch production</a:t>
            </a:r>
          </a:p>
          <a:p>
            <a:pPr lvl="1"/>
            <a:r>
              <a:rPr lang="en-US" dirty="0" smtClean="0"/>
              <a:t>Inject into various laser-driven approaches e.g. DLA</a:t>
            </a:r>
          </a:p>
          <a:p>
            <a:pPr lvl="1"/>
            <a:r>
              <a:rPr lang="en-US" b="1" dirty="0" smtClean="0"/>
              <a:t>Start beam commissioning in spring 2019</a:t>
            </a:r>
          </a:p>
          <a:p>
            <a:pPr lvl="1"/>
            <a:r>
              <a:rPr lang="en-US" dirty="0" smtClean="0"/>
              <a:t>Upgrade with high power laser for LWFA in planning via ATHENA</a:t>
            </a:r>
          </a:p>
          <a:p>
            <a:r>
              <a:rPr lang="en-US" b="1" dirty="0" err="1" smtClean="0">
                <a:solidFill>
                  <a:srgbClr val="139FDF"/>
                </a:solidFill>
              </a:rPr>
              <a:t>Attosecond</a:t>
            </a:r>
            <a:r>
              <a:rPr lang="en-US" b="1" dirty="0" smtClean="0">
                <a:solidFill>
                  <a:srgbClr val="139FDF"/>
                </a:solidFill>
              </a:rPr>
              <a:t> </a:t>
            </a:r>
            <a:r>
              <a:rPr lang="en-US" b="1" dirty="0">
                <a:solidFill>
                  <a:srgbClr val="139FDF"/>
                </a:solidFill>
              </a:rPr>
              <a:t>X-ray </a:t>
            </a:r>
            <a:r>
              <a:rPr lang="en-US" b="1" dirty="0" smtClean="0">
                <a:solidFill>
                  <a:srgbClr val="139FDF"/>
                </a:solidFill>
              </a:rPr>
              <a:t>Science: Imaging </a:t>
            </a:r>
            <a:r>
              <a:rPr lang="en-US" b="1" dirty="0">
                <a:solidFill>
                  <a:srgbClr val="139FDF"/>
                </a:solidFill>
              </a:rPr>
              <a:t>and </a:t>
            </a:r>
            <a:r>
              <a:rPr lang="en-US" b="1" dirty="0" smtClean="0">
                <a:solidFill>
                  <a:srgbClr val="139FDF"/>
                </a:solidFill>
              </a:rPr>
              <a:t>Spectroscopy (AXSIS)</a:t>
            </a:r>
          </a:p>
          <a:p>
            <a:pPr lvl="1"/>
            <a:r>
              <a:rPr lang="en-US" dirty="0" smtClean="0"/>
              <a:t>ERC-funded collaboration on acceleration in dielectric loaded waveguides using THz lasers</a:t>
            </a:r>
          </a:p>
          <a:p>
            <a:endParaRPr lang="en-US" dirty="0"/>
          </a:p>
        </p:txBody>
      </p:sp>
      <p:pic>
        <p:nvPicPr>
          <p:cNvPr id="21" name="Picture 10"/>
          <p:cNvPicPr/>
          <p:nvPr/>
        </p:nvPicPr>
        <p:blipFill>
          <a:blip r:embed="rId2"/>
          <a:stretch/>
        </p:blipFill>
        <p:spPr>
          <a:xfrm>
            <a:off x="8466180" y="5555091"/>
            <a:ext cx="948150" cy="89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/>
          <p:cNvPicPr/>
          <p:nvPr/>
        </p:nvPicPr>
        <p:blipFill>
          <a:blip r:embed="rId3"/>
          <a:stretch/>
        </p:blipFill>
        <p:spPr>
          <a:xfrm>
            <a:off x="10206375" y="5617379"/>
            <a:ext cx="987994" cy="83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28" y="3957294"/>
            <a:ext cx="3289448" cy="6525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5158"/>
          <a:stretch/>
        </p:blipFill>
        <p:spPr>
          <a:xfrm>
            <a:off x="10587034" y="4656492"/>
            <a:ext cx="1222950" cy="676816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/>
        </p:blipFill>
        <p:spPr>
          <a:xfrm>
            <a:off x="8940255" y="4581128"/>
            <a:ext cx="1266120" cy="88884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7"/>
          <a:stretch/>
        </p:blipFill>
        <p:spPr>
          <a:xfrm>
            <a:off x="7454404" y="4697280"/>
            <a:ext cx="934765" cy="940602"/>
          </a:xfrm>
          <a:prstGeom prst="rect">
            <a:avLst/>
          </a:prstGeom>
          <a:ln>
            <a:noFill/>
          </a:ln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>
          <a:xfrm>
            <a:off x="7454900" y="1449388"/>
            <a:ext cx="4329113" cy="2411412"/>
          </a:xfrm>
        </p:spPr>
      </p:pic>
    </p:spTree>
    <p:extLst>
      <p:ext uri="{BB962C8B-B14F-4D97-AF65-F5344CB8AC3E}">
        <p14:creationId xmlns:p14="http://schemas.microsoft.com/office/powerpoint/2010/main" val="4610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User facility with dedicated accelerator R&amp;D and FEL study blocks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8936" y="1196752"/>
            <a:ext cx="3239740" cy="2664295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 common accelerator part and three electron beamlines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139FDF"/>
                </a:solidFill>
              </a:rPr>
              <a:t>FLASH1</a:t>
            </a:r>
            <a:r>
              <a:rPr lang="en-US" dirty="0" smtClean="0">
                <a:solidFill>
                  <a:srgbClr val="139FDF"/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139FDF"/>
                </a:solidFill>
              </a:rPr>
              <a:t> </a:t>
            </a:r>
            <a:r>
              <a:rPr lang="en-US" b="1" dirty="0" smtClean="0">
                <a:solidFill>
                  <a:srgbClr val="139FDF"/>
                </a:solidFill>
              </a:rPr>
              <a:t>FLASH2</a:t>
            </a:r>
            <a:r>
              <a:rPr lang="en-US" dirty="0" smtClean="0"/>
              <a:t>: undulator beamlines with subsequent photon beamlines</a:t>
            </a:r>
          </a:p>
          <a:p>
            <a:pPr lvl="1"/>
            <a:r>
              <a:rPr lang="en-US" b="1" dirty="0" err="1">
                <a:solidFill>
                  <a:srgbClr val="139FDF"/>
                </a:solidFill>
              </a:rPr>
              <a:t>FLASH</a:t>
            </a:r>
            <a:r>
              <a:rPr lang="en-US" dirty="0" err="1">
                <a:solidFill>
                  <a:srgbClr val="139FDF"/>
                </a:solidFill>
              </a:rPr>
              <a:t>Forward</a:t>
            </a:r>
            <a:r>
              <a:rPr lang="en-US" dirty="0" smtClean="0"/>
              <a:t> a pioneering research plasma-</a:t>
            </a:r>
            <a:r>
              <a:rPr lang="en-US" dirty="0" err="1" smtClean="0"/>
              <a:t>wakefield</a:t>
            </a:r>
            <a:r>
              <a:rPr lang="en-US" dirty="0" smtClean="0"/>
              <a:t> acceleration experiment</a:t>
            </a:r>
            <a:endParaRPr lang="en-US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14520"/>
            <a:ext cx="8616280" cy="2570231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360" y="3789040"/>
            <a:ext cx="7548500" cy="2664296"/>
          </a:xfrm>
        </p:spPr>
        <p:txBody>
          <a:bodyPr/>
          <a:lstStyle/>
          <a:p>
            <a:r>
              <a:rPr lang="en-US" b="1" dirty="0" smtClean="0"/>
              <a:t>The total available beam time is distributed:</a:t>
            </a:r>
          </a:p>
          <a:p>
            <a:pPr lvl="1"/>
            <a:r>
              <a:rPr lang="en-US" dirty="0" smtClean="0"/>
              <a:t>photon user experiments (60%), parallel operation of FLASH1 and FLASH2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FLASH studies (30%) </a:t>
            </a:r>
            <a:r>
              <a:rPr lang="en-US" dirty="0" smtClean="0"/>
              <a:t>- machine and photon beamline development - this includes </a:t>
            </a:r>
            <a:r>
              <a:rPr lang="en-US" b="1" dirty="0" smtClean="0"/>
              <a:t>user preparation</a:t>
            </a:r>
            <a:r>
              <a:rPr lang="en-US" dirty="0" smtClean="0"/>
              <a:t>, but also </a:t>
            </a:r>
            <a:r>
              <a:rPr lang="en-US" b="1" dirty="0" smtClean="0"/>
              <a:t>improvement of diagnostics, optimization of FEL performance</a:t>
            </a:r>
            <a:r>
              <a:rPr lang="en-US" dirty="0" smtClean="0"/>
              <a:t> like single-spike operation, test of lasing schemes like frequency </a:t>
            </a:r>
            <a:r>
              <a:rPr lang="en-US" dirty="0" err="1" smtClean="0"/>
              <a:t>doubler</a:t>
            </a:r>
            <a:r>
              <a:rPr lang="en-US" dirty="0" smtClean="0"/>
              <a:t> and harmonic lasing self-seeding 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general accelerator R&amp;D (10%)</a:t>
            </a:r>
            <a:r>
              <a:rPr lang="en-US" dirty="0" smtClean="0"/>
              <a:t> - this includes seeding development, plasma-</a:t>
            </a:r>
            <a:r>
              <a:rPr lang="en-US" dirty="0" err="1" smtClean="0"/>
              <a:t>wakefield</a:t>
            </a:r>
            <a:r>
              <a:rPr lang="en-US" dirty="0" smtClean="0"/>
              <a:t> acceleration research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b="20875"/>
          <a:stretch>
            <a:fillRect/>
          </a:stretch>
        </p:blipFill>
        <p:spPr bwMode="auto">
          <a:xfrm>
            <a:off x="8446098" y="5157241"/>
            <a:ext cx="3708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256240" y="6237312"/>
            <a:ext cx="391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first beam in </a:t>
            </a:r>
            <a:r>
              <a:rPr lang="en-US" sz="1400" b="1" dirty="0" err="1">
                <a:solidFill>
                  <a:srgbClr val="139FDF"/>
                </a:solidFill>
              </a:rPr>
              <a:t>FLASH</a:t>
            </a:r>
            <a:r>
              <a:rPr lang="en-US" sz="1400" dirty="0" err="1">
                <a:solidFill>
                  <a:srgbClr val="139FDF"/>
                </a:solidFill>
              </a:rPr>
              <a:t>Forward</a:t>
            </a:r>
            <a:r>
              <a:rPr lang="en-US" sz="1400" dirty="0" smtClean="0"/>
              <a:t> </a:t>
            </a:r>
            <a:r>
              <a:rPr lang="en-US" sz="1400" dirty="0"/>
              <a:t>- August 31, 2017</a:t>
            </a:r>
            <a:endParaRPr lang="de-DE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56" y="3782655"/>
            <a:ext cx="4052216" cy="10081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290674" y="4813934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Multi beamline operation</a:t>
            </a:r>
            <a:endParaRPr lang="de-DE" sz="1400" dirty="0"/>
          </a:p>
        </p:txBody>
      </p:sp>
      <p:sp>
        <p:nvSpPr>
          <p:cNvPr id="17" name="Rectangle 16"/>
          <p:cNvSpPr/>
          <p:nvPr/>
        </p:nvSpPr>
        <p:spPr>
          <a:xfrm>
            <a:off x="9506542" y="5229200"/>
            <a:ext cx="1872208" cy="100811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32484" y="3522494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139FDF"/>
                </a:solidFill>
              </a:rPr>
              <a:t>FLASH2</a:t>
            </a:r>
            <a:endParaRPr lang="de-DE" sz="1600" dirty="0">
              <a:solidFill>
                <a:srgbClr val="139FD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02084" y="3522494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39FDF"/>
                </a:solidFill>
              </a:rPr>
              <a:t>FLASH1</a:t>
            </a:r>
            <a:endParaRPr lang="de-DE" sz="1600" dirty="0">
              <a:solidFill>
                <a:srgbClr val="13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Brains and facilities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DESY, accelerator design, construction and operation has a long tradition.</a:t>
            </a:r>
          </a:p>
          <a:p>
            <a:pPr marL="0" indent="0">
              <a:buNone/>
            </a:pPr>
            <a:r>
              <a:rPr lang="en-US" dirty="0" smtClean="0"/>
              <a:t>Consolidated knowledge is the basis for new R&amp;D ideas. </a:t>
            </a:r>
          </a:p>
          <a:p>
            <a:pPr marL="0" indent="0">
              <a:buNone/>
            </a:pPr>
            <a:r>
              <a:rPr lang="en-US" dirty="0" smtClean="0"/>
              <a:t>Highly motivated teams operate existing and create new R&amp;D infrastructures.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healthy </a:t>
            </a:r>
            <a:r>
              <a:rPr lang="en-US" b="1" dirty="0" smtClean="0">
                <a:solidFill>
                  <a:srgbClr val="139FDF"/>
                </a:solidFill>
              </a:rPr>
              <a:t>ARD environment includes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Enthusiastic brains </a:t>
            </a:r>
            <a:r>
              <a:rPr lang="en-US" b="1" dirty="0" smtClean="0"/>
              <a:t>– old stagers and young scientists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Technical platforms </a:t>
            </a:r>
            <a:r>
              <a:rPr lang="en-US" b="1" dirty="0" smtClean="0"/>
              <a:t>– material studies and component development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Facilities</a:t>
            </a:r>
            <a:r>
              <a:rPr lang="en-US" b="1" dirty="0" smtClean="0"/>
              <a:t> – treatment, testing and beam</a:t>
            </a:r>
          </a:p>
          <a:p>
            <a:pPr marL="0" indent="-9525">
              <a:buNone/>
            </a:pPr>
            <a:endParaRPr lang="en-US" dirty="0"/>
          </a:p>
          <a:p>
            <a:pPr marL="0" indent="-9525">
              <a:buNone/>
            </a:pPr>
            <a:endParaRPr lang="en-US" b="1" i="1" dirty="0" smtClean="0"/>
          </a:p>
          <a:p>
            <a:pPr marL="0" indent="-9525">
              <a:buNone/>
            </a:pPr>
            <a:r>
              <a:rPr lang="en-US" b="1" i="1" dirty="0" smtClean="0"/>
              <a:t>We are all looking forward to seeing excellent results supporting the recently developed DESY strategy.  </a:t>
            </a:r>
            <a:endParaRPr lang="en-US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2140"/>
          <a:stretch>
            <a:fillRect/>
          </a:stretch>
        </p:blipFill>
        <p:spPr bwMode="auto">
          <a:xfrm>
            <a:off x="8075611" y="1449389"/>
            <a:ext cx="3708401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05064"/>
            <a:ext cx="3706812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9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Accelerator Research at DESY 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R&amp;D needs infrastructure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4" y="1628800"/>
            <a:ext cx="7704138" cy="4643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847528" y="2060848"/>
            <a:ext cx="3692450" cy="10752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47528" y="2060848"/>
            <a:ext cx="3838897" cy="14574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/>
          <p:nvPr/>
        </p:nvCxnSpPr>
        <p:spPr>
          <a:xfrm>
            <a:off x="1847528" y="2060848"/>
            <a:ext cx="4104456" cy="17658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Straight Connector 6148"/>
          <p:cNvCxnSpPr>
            <a:endCxn id="25" idx="1"/>
          </p:cNvCxnSpPr>
          <p:nvPr/>
        </p:nvCxnSpPr>
        <p:spPr>
          <a:xfrm>
            <a:off x="1847528" y="2060848"/>
            <a:ext cx="5781997" cy="38351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Straight Connector 6150"/>
          <p:cNvCxnSpPr/>
          <p:nvPr/>
        </p:nvCxnSpPr>
        <p:spPr>
          <a:xfrm>
            <a:off x="1847528" y="2060848"/>
            <a:ext cx="3024336" cy="16967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2477" y="1317252"/>
            <a:ext cx="25922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SRF Technology</a:t>
            </a:r>
          </a:p>
          <a:p>
            <a:r>
              <a:rPr lang="en-US" sz="1600" b="1" dirty="0" smtClean="0">
                <a:solidFill>
                  <a:srgbClr val="0099CC"/>
                </a:solidFill>
              </a:rPr>
              <a:t>ARD ST1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iobium</a:t>
            </a:r>
          </a:p>
          <a:p>
            <a:pPr lvl="1"/>
            <a:r>
              <a:rPr lang="en-US" sz="1600" dirty="0"/>
              <a:t>material </a:t>
            </a:r>
            <a:r>
              <a:rPr lang="en-US" sz="1600" dirty="0" smtClean="0"/>
              <a:t>analysis</a:t>
            </a:r>
          </a:p>
          <a:p>
            <a:pPr lvl="1"/>
            <a:r>
              <a:rPr lang="en-US" sz="1600" dirty="0" smtClean="0"/>
              <a:t>cavities / modules</a:t>
            </a:r>
          </a:p>
          <a:p>
            <a:pPr lvl="1"/>
            <a:r>
              <a:rPr lang="en-US" sz="1600" dirty="0" smtClean="0"/>
              <a:t>SRF gun</a:t>
            </a:r>
          </a:p>
        </p:txBody>
      </p:sp>
      <p:sp>
        <p:nvSpPr>
          <p:cNvPr id="6153" name="TextBox 6152"/>
          <p:cNvSpPr txBox="1"/>
          <p:nvPr/>
        </p:nvSpPr>
        <p:spPr>
          <a:xfrm>
            <a:off x="10011656" y="273668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SINBAD</a:t>
            </a:r>
          </a:p>
          <a:p>
            <a:r>
              <a:rPr lang="de-DE" sz="1600" b="1" dirty="0" smtClean="0">
                <a:solidFill>
                  <a:srgbClr val="0099CC"/>
                </a:solidFill>
              </a:rPr>
              <a:t>AXSIS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51975" y="353513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LUX</a:t>
            </a:r>
          </a:p>
          <a:p>
            <a:r>
              <a:rPr lang="de-DE" sz="1600" b="1" dirty="0" smtClean="0">
                <a:solidFill>
                  <a:srgbClr val="0099CC"/>
                </a:solidFill>
              </a:rPr>
              <a:t>REGAE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50669" y="1556792"/>
            <a:ext cx="184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FLASH1 &amp; 2</a:t>
            </a:r>
          </a:p>
          <a:p>
            <a:r>
              <a:rPr lang="de-DE" sz="1600" b="1" dirty="0" err="1" smtClean="0">
                <a:solidFill>
                  <a:srgbClr val="0099CC"/>
                </a:solidFill>
              </a:rPr>
              <a:t>FLASHForward</a:t>
            </a:r>
            <a:endParaRPr lang="de-DE" sz="1600" b="1" dirty="0" smtClean="0">
              <a:solidFill>
                <a:srgbClr val="0099CC"/>
              </a:solidFill>
            </a:endParaRPr>
          </a:p>
        </p:txBody>
      </p:sp>
      <p:cxnSp>
        <p:nvCxnSpPr>
          <p:cNvPr id="6155" name="Straight Connector 6154"/>
          <p:cNvCxnSpPr/>
          <p:nvPr/>
        </p:nvCxnSpPr>
        <p:spPr>
          <a:xfrm flipH="1">
            <a:off x="6836569" y="1484784"/>
            <a:ext cx="2787823" cy="15841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Straight Connector 6156"/>
          <p:cNvCxnSpPr/>
          <p:nvPr/>
        </p:nvCxnSpPr>
        <p:spPr>
          <a:xfrm flipH="1">
            <a:off x="6779419" y="1484784"/>
            <a:ext cx="2844973" cy="25038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Straight Connector 6158"/>
          <p:cNvCxnSpPr/>
          <p:nvPr/>
        </p:nvCxnSpPr>
        <p:spPr>
          <a:xfrm flipH="1">
            <a:off x="6816080" y="1484784"/>
            <a:ext cx="2787824" cy="30657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Straight Connector 6160"/>
          <p:cNvCxnSpPr>
            <a:stCxn id="45" idx="2"/>
          </p:cNvCxnSpPr>
          <p:nvPr/>
        </p:nvCxnSpPr>
        <p:spPr>
          <a:xfrm>
            <a:off x="6273404" y="2141567"/>
            <a:ext cx="460771" cy="994539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153" idx="1"/>
          </p:cNvCxnSpPr>
          <p:nvPr/>
        </p:nvCxnSpPr>
        <p:spPr>
          <a:xfrm flipH="1">
            <a:off x="6946368" y="3029077"/>
            <a:ext cx="3065288" cy="959517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1"/>
          </p:cNvCxnSpPr>
          <p:nvPr/>
        </p:nvCxnSpPr>
        <p:spPr>
          <a:xfrm flipH="1">
            <a:off x="6816081" y="3827522"/>
            <a:ext cx="3435894" cy="753606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5625492" y="4553970"/>
            <a:ext cx="170001" cy="103031"/>
          </a:xfrm>
          <a:custGeom>
            <a:avLst/>
            <a:gdLst>
              <a:gd name="connsiteX0" fmla="*/ 33485 w 170001"/>
              <a:gd name="connsiteY0" fmla="*/ 0 h 103031"/>
              <a:gd name="connsiteX1" fmla="*/ 170001 w 170001"/>
              <a:gd name="connsiteY1" fmla="*/ 30909 h 103031"/>
              <a:gd name="connsiteX2" fmla="*/ 126213 w 170001"/>
              <a:gd name="connsiteY2" fmla="*/ 103031 h 103031"/>
              <a:gd name="connsiteX3" fmla="*/ 0 w 170001"/>
              <a:gd name="connsiteY3" fmla="*/ 69545 h 103031"/>
              <a:gd name="connsiteX4" fmla="*/ 33485 w 170001"/>
              <a:gd name="connsiteY4" fmla="*/ 0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01" h="103031">
                <a:moveTo>
                  <a:pt x="33485" y="0"/>
                </a:moveTo>
                <a:lnTo>
                  <a:pt x="170001" y="30909"/>
                </a:lnTo>
                <a:lnTo>
                  <a:pt x="126213" y="103031"/>
                </a:lnTo>
                <a:lnTo>
                  <a:pt x="0" y="69545"/>
                </a:lnTo>
                <a:lnTo>
                  <a:pt x="33485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48034" y="2924175"/>
            <a:ext cx="3069610" cy="3138488"/>
            <a:chOff x="4748034" y="2924175"/>
            <a:chExt cx="3069610" cy="3138488"/>
          </a:xfrm>
        </p:grpSpPr>
        <p:grpSp>
          <p:nvGrpSpPr>
            <p:cNvPr id="38" name="Group 37"/>
            <p:cNvGrpSpPr/>
            <p:nvPr/>
          </p:nvGrpSpPr>
          <p:grpSpPr>
            <a:xfrm>
              <a:off x="4748034" y="2924175"/>
              <a:ext cx="3069610" cy="3138488"/>
              <a:chOff x="4748034" y="2924175"/>
              <a:chExt cx="3069610" cy="31384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5857875" y="3564731"/>
                <a:ext cx="483394" cy="385763"/>
              </a:xfrm>
              <a:custGeom>
                <a:avLst/>
                <a:gdLst>
                  <a:gd name="connsiteX0" fmla="*/ 285750 w 483394"/>
                  <a:gd name="connsiteY0" fmla="*/ 385763 h 385763"/>
                  <a:gd name="connsiteX1" fmla="*/ 483394 w 483394"/>
                  <a:gd name="connsiteY1" fmla="*/ 59532 h 385763"/>
                  <a:gd name="connsiteX2" fmla="*/ 197644 w 483394"/>
                  <a:gd name="connsiteY2" fmla="*/ 0 h 385763"/>
                  <a:gd name="connsiteX3" fmla="*/ 0 w 483394"/>
                  <a:gd name="connsiteY3" fmla="*/ 330994 h 385763"/>
                  <a:gd name="connsiteX4" fmla="*/ 285750 w 483394"/>
                  <a:gd name="connsiteY4" fmla="*/ 385763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394" h="385763">
                    <a:moveTo>
                      <a:pt x="285750" y="385763"/>
                    </a:moveTo>
                    <a:lnTo>
                      <a:pt x="483394" y="59532"/>
                    </a:lnTo>
                    <a:lnTo>
                      <a:pt x="197644" y="0"/>
                    </a:lnTo>
                    <a:lnTo>
                      <a:pt x="0" y="330994"/>
                    </a:lnTo>
                    <a:lnTo>
                      <a:pt x="285750" y="3857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350669" y="2924175"/>
                <a:ext cx="378619" cy="383381"/>
              </a:xfrm>
              <a:custGeom>
                <a:avLst/>
                <a:gdLst>
                  <a:gd name="connsiteX0" fmla="*/ 0 w 378619"/>
                  <a:gd name="connsiteY0" fmla="*/ 7144 h 383381"/>
                  <a:gd name="connsiteX1" fmla="*/ 30956 w 378619"/>
                  <a:gd name="connsiteY1" fmla="*/ 383381 h 383381"/>
                  <a:gd name="connsiteX2" fmla="*/ 378619 w 378619"/>
                  <a:gd name="connsiteY2" fmla="*/ 373856 h 383381"/>
                  <a:gd name="connsiteX3" fmla="*/ 352425 w 378619"/>
                  <a:gd name="connsiteY3" fmla="*/ 0 h 383381"/>
                  <a:gd name="connsiteX4" fmla="*/ 0 w 378619"/>
                  <a:gd name="connsiteY4" fmla="*/ 7144 h 38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619" h="383381">
                    <a:moveTo>
                      <a:pt x="0" y="7144"/>
                    </a:moveTo>
                    <a:lnTo>
                      <a:pt x="30956" y="383381"/>
                    </a:lnTo>
                    <a:lnTo>
                      <a:pt x="378619" y="373856"/>
                    </a:lnTo>
                    <a:lnTo>
                      <a:pt x="352425" y="0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567363" y="3476625"/>
                <a:ext cx="238125" cy="83344"/>
              </a:xfrm>
              <a:custGeom>
                <a:avLst/>
                <a:gdLst>
                  <a:gd name="connsiteX0" fmla="*/ 0 w 238125"/>
                  <a:gd name="connsiteY0" fmla="*/ 16669 h 83344"/>
                  <a:gd name="connsiteX1" fmla="*/ 7143 w 238125"/>
                  <a:gd name="connsiteY1" fmla="*/ 83344 h 83344"/>
                  <a:gd name="connsiteX2" fmla="*/ 238125 w 238125"/>
                  <a:gd name="connsiteY2" fmla="*/ 69056 h 83344"/>
                  <a:gd name="connsiteX3" fmla="*/ 230981 w 238125"/>
                  <a:gd name="connsiteY3" fmla="*/ 0 h 83344"/>
                  <a:gd name="connsiteX4" fmla="*/ 0 w 238125"/>
                  <a:gd name="connsiteY4" fmla="*/ 16669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83344">
                    <a:moveTo>
                      <a:pt x="0" y="16669"/>
                    </a:moveTo>
                    <a:lnTo>
                      <a:pt x="7143" y="83344"/>
                    </a:lnTo>
                    <a:lnTo>
                      <a:pt x="238125" y="69056"/>
                    </a:lnTo>
                    <a:lnTo>
                      <a:pt x="230981" y="0"/>
                    </a:lnTo>
                    <a:lnTo>
                      <a:pt x="0" y="1666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538913" y="2971800"/>
                <a:ext cx="390525" cy="328613"/>
              </a:xfrm>
              <a:custGeom>
                <a:avLst/>
                <a:gdLst>
                  <a:gd name="connsiteX0" fmla="*/ 319087 w 390525"/>
                  <a:gd name="connsiteY0" fmla="*/ 0 h 328613"/>
                  <a:gd name="connsiteX1" fmla="*/ 0 w 390525"/>
                  <a:gd name="connsiteY1" fmla="*/ 297656 h 328613"/>
                  <a:gd name="connsiteX2" fmla="*/ 85725 w 390525"/>
                  <a:gd name="connsiteY2" fmla="*/ 328613 h 328613"/>
                  <a:gd name="connsiteX3" fmla="*/ 390525 w 390525"/>
                  <a:gd name="connsiteY3" fmla="*/ 47625 h 328613"/>
                  <a:gd name="connsiteX4" fmla="*/ 319087 w 390525"/>
                  <a:gd name="connsiteY4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28613">
                    <a:moveTo>
                      <a:pt x="319087" y="0"/>
                    </a:moveTo>
                    <a:lnTo>
                      <a:pt x="0" y="297656"/>
                    </a:lnTo>
                    <a:lnTo>
                      <a:pt x="85725" y="328613"/>
                    </a:lnTo>
                    <a:lnTo>
                      <a:pt x="390525" y="47625"/>
                    </a:lnTo>
                    <a:lnTo>
                      <a:pt x="31908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357938" y="3826669"/>
                <a:ext cx="838200" cy="323850"/>
              </a:xfrm>
              <a:custGeom>
                <a:avLst/>
                <a:gdLst>
                  <a:gd name="connsiteX0" fmla="*/ 35718 w 838200"/>
                  <a:gd name="connsiteY0" fmla="*/ 66675 h 323850"/>
                  <a:gd name="connsiteX1" fmla="*/ 107156 w 838200"/>
                  <a:gd name="connsiteY1" fmla="*/ 14287 h 323850"/>
                  <a:gd name="connsiteX2" fmla="*/ 164306 w 838200"/>
                  <a:gd name="connsiteY2" fmla="*/ 0 h 323850"/>
                  <a:gd name="connsiteX3" fmla="*/ 254793 w 838200"/>
                  <a:gd name="connsiteY3" fmla="*/ 0 h 323850"/>
                  <a:gd name="connsiteX4" fmla="*/ 345281 w 838200"/>
                  <a:gd name="connsiteY4" fmla="*/ 9525 h 323850"/>
                  <a:gd name="connsiteX5" fmla="*/ 447675 w 838200"/>
                  <a:gd name="connsiteY5" fmla="*/ 28575 h 323850"/>
                  <a:gd name="connsiteX6" fmla="*/ 585787 w 838200"/>
                  <a:gd name="connsiteY6" fmla="*/ 57150 h 323850"/>
                  <a:gd name="connsiteX7" fmla="*/ 731043 w 838200"/>
                  <a:gd name="connsiteY7" fmla="*/ 92869 h 323850"/>
                  <a:gd name="connsiteX8" fmla="*/ 788193 w 838200"/>
                  <a:gd name="connsiteY8" fmla="*/ 114300 h 323850"/>
                  <a:gd name="connsiteX9" fmla="*/ 828675 w 838200"/>
                  <a:gd name="connsiteY9" fmla="*/ 150019 h 323850"/>
                  <a:gd name="connsiteX10" fmla="*/ 838200 w 838200"/>
                  <a:gd name="connsiteY10" fmla="*/ 197644 h 323850"/>
                  <a:gd name="connsiteX11" fmla="*/ 812006 w 838200"/>
                  <a:gd name="connsiteY11" fmla="*/ 254794 h 323850"/>
                  <a:gd name="connsiteX12" fmla="*/ 759618 w 838200"/>
                  <a:gd name="connsiteY12" fmla="*/ 295275 h 323850"/>
                  <a:gd name="connsiteX13" fmla="*/ 692943 w 838200"/>
                  <a:gd name="connsiteY13" fmla="*/ 311944 h 323850"/>
                  <a:gd name="connsiteX14" fmla="*/ 602456 w 838200"/>
                  <a:gd name="connsiteY14" fmla="*/ 323850 h 323850"/>
                  <a:gd name="connsiteX15" fmla="*/ 476250 w 838200"/>
                  <a:gd name="connsiteY15" fmla="*/ 309562 h 323850"/>
                  <a:gd name="connsiteX16" fmla="*/ 304800 w 838200"/>
                  <a:gd name="connsiteY16" fmla="*/ 269081 h 323850"/>
                  <a:gd name="connsiteX17" fmla="*/ 126206 w 838200"/>
                  <a:gd name="connsiteY17" fmla="*/ 228600 h 323850"/>
                  <a:gd name="connsiteX18" fmla="*/ 45243 w 838200"/>
                  <a:gd name="connsiteY18" fmla="*/ 197644 h 323850"/>
                  <a:gd name="connsiteX19" fmla="*/ 7143 w 838200"/>
                  <a:gd name="connsiteY19" fmla="*/ 159544 h 323850"/>
                  <a:gd name="connsiteX20" fmla="*/ 0 w 838200"/>
                  <a:gd name="connsiteY20" fmla="*/ 111919 h 323850"/>
                  <a:gd name="connsiteX21" fmla="*/ 35718 w 838200"/>
                  <a:gd name="connsiteY21" fmla="*/ 66675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38200" h="323850">
                    <a:moveTo>
                      <a:pt x="35718" y="66675"/>
                    </a:moveTo>
                    <a:lnTo>
                      <a:pt x="107156" y="14287"/>
                    </a:lnTo>
                    <a:lnTo>
                      <a:pt x="164306" y="0"/>
                    </a:lnTo>
                    <a:lnTo>
                      <a:pt x="254793" y="0"/>
                    </a:lnTo>
                    <a:lnTo>
                      <a:pt x="345281" y="9525"/>
                    </a:lnTo>
                    <a:lnTo>
                      <a:pt x="447675" y="28575"/>
                    </a:lnTo>
                    <a:lnTo>
                      <a:pt x="585787" y="57150"/>
                    </a:lnTo>
                    <a:lnTo>
                      <a:pt x="731043" y="92869"/>
                    </a:lnTo>
                    <a:lnTo>
                      <a:pt x="788193" y="114300"/>
                    </a:lnTo>
                    <a:lnTo>
                      <a:pt x="828675" y="150019"/>
                    </a:lnTo>
                    <a:lnTo>
                      <a:pt x="838200" y="197644"/>
                    </a:lnTo>
                    <a:lnTo>
                      <a:pt x="812006" y="254794"/>
                    </a:lnTo>
                    <a:lnTo>
                      <a:pt x="759618" y="295275"/>
                    </a:lnTo>
                    <a:lnTo>
                      <a:pt x="692943" y="311944"/>
                    </a:lnTo>
                    <a:lnTo>
                      <a:pt x="602456" y="323850"/>
                    </a:lnTo>
                    <a:lnTo>
                      <a:pt x="476250" y="309562"/>
                    </a:lnTo>
                    <a:lnTo>
                      <a:pt x="304800" y="269081"/>
                    </a:lnTo>
                    <a:lnTo>
                      <a:pt x="126206" y="228600"/>
                    </a:lnTo>
                    <a:lnTo>
                      <a:pt x="45243" y="197644"/>
                    </a:lnTo>
                    <a:lnTo>
                      <a:pt x="7143" y="159544"/>
                    </a:lnTo>
                    <a:lnTo>
                      <a:pt x="0" y="111919"/>
                    </a:lnTo>
                    <a:lnTo>
                      <a:pt x="35718" y="666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722269" y="4433888"/>
                <a:ext cx="114300" cy="190500"/>
              </a:xfrm>
              <a:custGeom>
                <a:avLst/>
                <a:gdLst>
                  <a:gd name="connsiteX0" fmla="*/ 38100 w 114300"/>
                  <a:gd name="connsiteY0" fmla="*/ 0 h 190500"/>
                  <a:gd name="connsiteX1" fmla="*/ 0 w 114300"/>
                  <a:gd name="connsiteY1" fmla="*/ 61912 h 190500"/>
                  <a:gd name="connsiteX2" fmla="*/ 114300 w 114300"/>
                  <a:gd name="connsiteY2" fmla="*/ 116681 h 190500"/>
                  <a:gd name="connsiteX3" fmla="*/ 76200 w 114300"/>
                  <a:gd name="connsiteY3" fmla="*/ 190500 h 190500"/>
                  <a:gd name="connsiteX4" fmla="*/ 19050 w 114300"/>
                  <a:gd name="connsiteY4" fmla="*/ 171450 h 190500"/>
                  <a:gd name="connsiteX5" fmla="*/ 102394 w 114300"/>
                  <a:gd name="connsiteY5" fmla="*/ 21431 h 190500"/>
                  <a:gd name="connsiteX6" fmla="*/ 38100 w 114300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90500">
                    <a:moveTo>
                      <a:pt x="38100" y="0"/>
                    </a:moveTo>
                    <a:lnTo>
                      <a:pt x="0" y="61912"/>
                    </a:lnTo>
                    <a:lnTo>
                      <a:pt x="114300" y="116681"/>
                    </a:lnTo>
                    <a:lnTo>
                      <a:pt x="76200" y="190500"/>
                    </a:lnTo>
                    <a:lnTo>
                      <a:pt x="19050" y="171450"/>
                    </a:lnTo>
                    <a:lnTo>
                      <a:pt x="102394" y="21431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605713" y="5822156"/>
                <a:ext cx="211931" cy="240507"/>
              </a:xfrm>
              <a:custGeom>
                <a:avLst/>
                <a:gdLst>
                  <a:gd name="connsiteX0" fmla="*/ 0 w 211931"/>
                  <a:gd name="connsiteY0" fmla="*/ 14288 h 240507"/>
                  <a:gd name="connsiteX1" fmla="*/ 23812 w 211931"/>
                  <a:gd name="connsiteY1" fmla="*/ 73819 h 240507"/>
                  <a:gd name="connsiteX2" fmla="*/ 95250 w 211931"/>
                  <a:gd name="connsiteY2" fmla="*/ 240507 h 240507"/>
                  <a:gd name="connsiteX3" fmla="*/ 211931 w 211931"/>
                  <a:gd name="connsiteY3" fmla="*/ 223838 h 240507"/>
                  <a:gd name="connsiteX4" fmla="*/ 114300 w 211931"/>
                  <a:gd name="connsiteY4" fmla="*/ 0 h 240507"/>
                  <a:gd name="connsiteX5" fmla="*/ 0 w 211931"/>
                  <a:gd name="connsiteY5" fmla="*/ 14288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931" h="240507">
                    <a:moveTo>
                      <a:pt x="0" y="14288"/>
                    </a:moveTo>
                    <a:lnTo>
                      <a:pt x="23812" y="73819"/>
                    </a:lnTo>
                    <a:lnTo>
                      <a:pt x="95250" y="240507"/>
                    </a:lnTo>
                    <a:lnTo>
                      <a:pt x="211931" y="223838"/>
                    </a:lnTo>
                    <a:lnTo>
                      <a:pt x="114300" y="0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748034" y="3708943"/>
                <a:ext cx="222488" cy="237158"/>
              </a:xfrm>
              <a:custGeom>
                <a:avLst/>
                <a:gdLst>
                  <a:gd name="connsiteX0" fmla="*/ 0 w 222488"/>
                  <a:gd name="connsiteY0" fmla="*/ 7335 h 237158"/>
                  <a:gd name="connsiteX1" fmla="*/ 44009 w 222488"/>
                  <a:gd name="connsiteY1" fmla="*/ 237158 h 237158"/>
                  <a:gd name="connsiteX2" fmla="*/ 222488 w 222488"/>
                  <a:gd name="connsiteY2" fmla="*/ 217598 h 237158"/>
                  <a:gd name="connsiteX3" fmla="*/ 183369 w 222488"/>
                  <a:gd name="connsiteY3" fmla="*/ 0 h 237158"/>
                  <a:gd name="connsiteX4" fmla="*/ 0 w 222488"/>
                  <a:gd name="connsiteY4" fmla="*/ 7335 h 23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88" h="237158">
                    <a:moveTo>
                      <a:pt x="0" y="7335"/>
                    </a:moveTo>
                    <a:lnTo>
                      <a:pt x="44009" y="237158"/>
                    </a:lnTo>
                    <a:lnTo>
                      <a:pt x="222488" y="217598"/>
                    </a:lnTo>
                    <a:lnTo>
                      <a:pt x="183369" y="0"/>
                    </a:lnTo>
                    <a:lnTo>
                      <a:pt x="0" y="73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rot="-120000" flipV="1">
              <a:off x="6280208" y="2943758"/>
              <a:ext cx="435769" cy="6805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0251974" y="4332000"/>
            <a:ext cx="1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PITZ</a:t>
            </a:r>
          </a:p>
          <a:p>
            <a:r>
              <a:rPr lang="de-DE" sz="1600" b="1" dirty="0" smtClean="0">
                <a:solidFill>
                  <a:srgbClr val="0099CC"/>
                </a:solidFill>
              </a:rPr>
              <a:t>DESY, Zeuthen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12424" y="4941168"/>
            <a:ext cx="1992562" cy="1390222"/>
            <a:chOff x="9912424" y="4941168"/>
            <a:chExt cx="1992562" cy="13902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12424" y="4941168"/>
              <a:ext cx="1992562" cy="13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10090150" y="5610225"/>
              <a:ext cx="336550" cy="127000"/>
            </a:xfrm>
            <a:custGeom>
              <a:avLst/>
              <a:gdLst>
                <a:gd name="connsiteX0" fmla="*/ 0 w 336550"/>
                <a:gd name="connsiteY0" fmla="*/ 0 h 127000"/>
                <a:gd name="connsiteX1" fmla="*/ 152400 w 336550"/>
                <a:gd name="connsiteY1" fmla="*/ 0 h 127000"/>
                <a:gd name="connsiteX2" fmla="*/ 152400 w 336550"/>
                <a:gd name="connsiteY2" fmla="*/ 12700 h 127000"/>
                <a:gd name="connsiteX3" fmla="*/ 336550 w 336550"/>
                <a:gd name="connsiteY3" fmla="*/ 9525 h 127000"/>
                <a:gd name="connsiteX4" fmla="*/ 333375 w 336550"/>
                <a:gd name="connsiteY4" fmla="*/ 127000 h 127000"/>
                <a:gd name="connsiteX5" fmla="*/ 187325 w 336550"/>
                <a:gd name="connsiteY5" fmla="*/ 127000 h 127000"/>
                <a:gd name="connsiteX6" fmla="*/ 187325 w 336550"/>
                <a:gd name="connsiteY6" fmla="*/ 76200 h 127000"/>
                <a:gd name="connsiteX7" fmla="*/ 142875 w 336550"/>
                <a:gd name="connsiteY7" fmla="*/ 73025 h 127000"/>
                <a:gd name="connsiteX8" fmla="*/ 142875 w 336550"/>
                <a:gd name="connsiteY8" fmla="*/ 104775 h 127000"/>
                <a:gd name="connsiteX9" fmla="*/ 6350 w 336550"/>
                <a:gd name="connsiteY9" fmla="*/ 101600 h 127000"/>
                <a:gd name="connsiteX10" fmla="*/ 0 w 336550"/>
                <a:gd name="connsiteY10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50" h="127000">
                  <a:moveTo>
                    <a:pt x="0" y="0"/>
                  </a:moveTo>
                  <a:lnTo>
                    <a:pt x="152400" y="0"/>
                  </a:lnTo>
                  <a:lnTo>
                    <a:pt x="152400" y="12700"/>
                  </a:lnTo>
                  <a:lnTo>
                    <a:pt x="336550" y="9525"/>
                  </a:lnTo>
                  <a:cubicBezTo>
                    <a:pt x="335492" y="48683"/>
                    <a:pt x="334433" y="87842"/>
                    <a:pt x="333375" y="127000"/>
                  </a:cubicBezTo>
                  <a:lnTo>
                    <a:pt x="187325" y="127000"/>
                  </a:lnTo>
                  <a:lnTo>
                    <a:pt x="187325" y="76200"/>
                  </a:lnTo>
                  <a:lnTo>
                    <a:pt x="142875" y="73025"/>
                  </a:lnTo>
                  <a:lnTo>
                    <a:pt x="142875" y="104775"/>
                  </a:lnTo>
                  <a:lnTo>
                    <a:pt x="635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Straight Connector 21"/>
          <p:cNvCxnSpPr>
            <a:endCxn id="14" idx="2"/>
          </p:cNvCxnSpPr>
          <p:nvPr/>
        </p:nvCxnSpPr>
        <p:spPr>
          <a:xfrm flipH="1">
            <a:off x="10242550" y="4916775"/>
            <a:ext cx="461962" cy="706150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4" idx="7"/>
          </p:cNvCxnSpPr>
          <p:nvPr/>
        </p:nvCxnSpPr>
        <p:spPr>
          <a:xfrm>
            <a:off x="9603904" y="1556792"/>
            <a:ext cx="629121" cy="41264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20136" y="692696"/>
            <a:ext cx="475252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Ultra-short bunches &amp; novel accelerators</a:t>
            </a:r>
          </a:p>
          <a:p>
            <a:r>
              <a:rPr lang="en-US" sz="1600" b="1" dirty="0" smtClean="0">
                <a:solidFill>
                  <a:srgbClr val="0099CC"/>
                </a:solidFill>
              </a:rPr>
              <a:t>ARD ST3 &amp; ST4</a:t>
            </a:r>
          </a:p>
          <a:p>
            <a:pPr lvl="1"/>
            <a:r>
              <a:rPr lang="en-US" sz="1600" dirty="0" err="1" smtClean="0"/>
              <a:t>ps</a:t>
            </a:r>
            <a:r>
              <a:rPr lang="en-US" sz="1600" dirty="0" smtClean="0"/>
              <a:t> &amp; fs electron/photon beams</a:t>
            </a:r>
          </a:p>
          <a:p>
            <a:pPr lvl="1"/>
            <a:r>
              <a:rPr lang="en-US" sz="1600" dirty="0" smtClean="0"/>
              <a:t>FEL seeding</a:t>
            </a:r>
          </a:p>
          <a:p>
            <a:pPr lvl="1"/>
            <a:r>
              <a:rPr lang="en-US" sz="1600" dirty="0" smtClean="0"/>
              <a:t>SINBAD: ARES &amp;  AXSIS</a:t>
            </a:r>
          </a:p>
          <a:p>
            <a:pPr lvl="1"/>
            <a:r>
              <a:rPr lang="en-US" sz="1600" dirty="0" smtClean="0"/>
              <a:t>beam and laser-driven plasma acceleration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prototype compact FELs</a:t>
            </a:r>
          </a:p>
        </p:txBody>
      </p:sp>
    </p:spTree>
    <p:extLst>
      <p:ext uri="{BB962C8B-B14F-4D97-AF65-F5344CB8AC3E}">
        <p14:creationId xmlns:p14="http://schemas.microsoft.com/office/powerpoint/2010/main" val="1811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Technology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ARD ST1 emphasizes SRF cavities operated continuous wave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Superconducting radiofrequency </a:t>
            </a:r>
            <a:r>
              <a:rPr lang="en-US" b="1" dirty="0" smtClean="0"/>
              <a:t>(SRF) accelerators are a figurehead </a:t>
            </a:r>
            <a:r>
              <a:rPr lang="en-US" dirty="0" smtClean="0"/>
              <a:t>of DESY‘s engagement in the design, construction and operation of accelerators for science.</a:t>
            </a:r>
          </a:p>
          <a:p>
            <a:r>
              <a:rPr lang="en-US" dirty="0" smtClean="0"/>
              <a:t>The European XFEL is </a:t>
            </a:r>
            <a:r>
              <a:rPr lang="en-US" b="1" dirty="0" smtClean="0"/>
              <a:t>the longest SRF linac worldwide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fully successful technology transfer </a:t>
            </a:r>
            <a:r>
              <a:rPr lang="en-US" dirty="0" smtClean="0"/>
              <a:t>to industry reached a point where other worldwide projects (LCLS-II, ESS, new SRF based FELs at e.g. SINAP, China) are profiting greatly from DESY efforts.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139FDF"/>
                </a:solidFill>
              </a:rPr>
              <a:t>ARD ST1 </a:t>
            </a:r>
            <a:r>
              <a:rPr lang="en-US" dirty="0" smtClean="0"/>
              <a:t>goal is to keep both </a:t>
            </a:r>
            <a:r>
              <a:rPr lang="en-US" b="1" dirty="0" smtClean="0">
                <a:solidFill>
                  <a:schemeClr val="accent2"/>
                </a:solidFill>
              </a:rPr>
              <a:t>expertise and top-ranking position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SRF technology.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07988" y="4286994"/>
            <a:ext cx="7560220" cy="22383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Continuous wave (</a:t>
            </a:r>
            <a:r>
              <a:rPr lang="en-US" b="1" dirty="0" err="1" smtClean="0">
                <a:solidFill>
                  <a:schemeClr val="accent2"/>
                </a:solidFill>
              </a:rPr>
              <a:t>cw</a:t>
            </a:r>
            <a:r>
              <a:rPr lang="en-US" b="1" dirty="0" smtClean="0">
                <a:solidFill>
                  <a:schemeClr val="accent2"/>
                </a:solidFill>
              </a:rPr>
              <a:t>) SRF is of special interest. </a:t>
            </a:r>
            <a:r>
              <a:rPr lang="en-US" dirty="0" smtClean="0"/>
              <a:t>The time structure of </a:t>
            </a:r>
            <a:r>
              <a:rPr lang="en-US" dirty="0" err="1" smtClean="0"/>
              <a:t>cw</a:t>
            </a:r>
            <a:r>
              <a:rPr lang="en-US" dirty="0" smtClean="0"/>
              <a:t> FEL photon pulses is adopted to the needs of photon beam users. </a:t>
            </a:r>
            <a:r>
              <a:rPr lang="en-US" b="1" dirty="0" smtClean="0"/>
              <a:t>Almost any macro pulse structure can be offered.</a:t>
            </a:r>
          </a:p>
          <a:p>
            <a:pPr lvl="2"/>
            <a:r>
              <a:rPr lang="en-US" dirty="0" smtClean="0"/>
              <a:t>Due to beam dynamic requirements the first sections of the European XFEL linac would need </a:t>
            </a:r>
            <a:r>
              <a:rPr lang="en-US" dirty="0" err="1" smtClean="0"/>
              <a:t>cw</a:t>
            </a:r>
            <a:r>
              <a:rPr lang="en-US" dirty="0" smtClean="0"/>
              <a:t> accelerator modules operated around 25 MV/m.</a:t>
            </a:r>
          </a:p>
          <a:p>
            <a:pPr lvl="2"/>
            <a:r>
              <a:rPr lang="en-US" b="1" dirty="0" err="1" smtClean="0">
                <a:solidFill>
                  <a:schemeClr val="accent2"/>
                </a:solidFill>
              </a:rPr>
              <a:t>cw</a:t>
            </a:r>
            <a:r>
              <a:rPr lang="en-US" b="1" dirty="0" smtClean="0">
                <a:solidFill>
                  <a:schemeClr val="accent2"/>
                </a:solidFill>
              </a:rPr>
              <a:t> cavities </a:t>
            </a:r>
            <a:r>
              <a:rPr lang="en-US" dirty="0" smtClean="0"/>
              <a:t>– installed in the low-energy sections - </a:t>
            </a:r>
            <a:r>
              <a:rPr lang="en-US" b="1" dirty="0" smtClean="0">
                <a:solidFill>
                  <a:schemeClr val="accent2"/>
                </a:solidFill>
              </a:rPr>
              <a:t>at sufficiently high gradient would offer highest flexibility. </a:t>
            </a:r>
            <a:r>
              <a:rPr lang="en-US" dirty="0" smtClean="0"/>
              <a:t>The European XFEL would operate in </a:t>
            </a:r>
            <a:r>
              <a:rPr lang="en-US" b="1" dirty="0" smtClean="0"/>
              <a:t>pulsed / long pulse / </a:t>
            </a:r>
            <a:r>
              <a:rPr lang="en-US" b="1" dirty="0" err="1" smtClean="0"/>
              <a:t>cw</a:t>
            </a:r>
            <a:r>
              <a:rPr lang="en-US" b="1" dirty="0" smtClean="0"/>
              <a:t> mode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pic>
        <p:nvPicPr>
          <p:cNvPr id="21" name="Picture 2" descr="D:\My Documents local\conferences\XFEL Users Meeting 1_2017\20170104-MX2_1786-HDR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0607" y="112474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European XFEL high energy linac section</a:t>
            </a:r>
          </a:p>
        </p:txBody>
      </p:sp>
    </p:spTree>
    <p:extLst>
      <p:ext uri="{BB962C8B-B14F-4D97-AF65-F5344CB8AC3E}">
        <p14:creationId xmlns:p14="http://schemas.microsoft.com/office/powerpoint/2010/main" val="4104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Cavity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Niobium scanning and surface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814662"/>
          </a:xfrm>
        </p:spPr>
        <p:txBody>
          <a:bodyPr/>
          <a:lstStyle/>
          <a:p>
            <a:r>
              <a:rPr lang="en-US" b="1" dirty="0" smtClean="0"/>
              <a:t>Detailed examination </a:t>
            </a:r>
            <a:r>
              <a:rPr lang="en-US" dirty="0"/>
              <a:t>of </a:t>
            </a:r>
            <a:r>
              <a:rPr lang="en-US" dirty="0" smtClean="0"/>
              <a:t>niobium sheets is a </a:t>
            </a:r>
            <a:r>
              <a:rPr lang="en-US" i="1" dirty="0" smtClean="0"/>
              <a:t>sine qua non </a:t>
            </a:r>
            <a:r>
              <a:rPr lang="en-US" dirty="0" smtClean="0"/>
              <a:t>condition for large </a:t>
            </a:r>
            <a:r>
              <a:rPr lang="en-US" dirty="0"/>
              <a:t>series </a:t>
            </a:r>
            <a:r>
              <a:rPr lang="en-US" dirty="0" smtClean="0"/>
              <a:t>production </a:t>
            </a:r>
            <a:r>
              <a:rPr lang="en-US" dirty="0"/>
              <a:t>of superconducting </a:t>
            </a:r>
            <a:r>
              <a:rPr lang="en-US" dirty="0" smtClean="0"/>
              <a:t>cavities.</a:t>
            </a:r>
          </a:p>
          <a:p>
            <a:r>
              <a:rPr lang="en-US" dirty="0" smtClean="0"/>
              <a:t>DESY operates a specially developed </a:t>
            </a:r>
            <a:r>
              <a:rPr lang="en-US" b="1" dirty="0" smtClean="0"/>
              <a:t>eddy current device </a:t>
            </a:r>
            <a:r>
              <a:rPr lang="en-US" dirty="0" smtClean="0"/>
              <a:t>to search for inclusions. For the European XFEL more than 16,000 sheets were scanned. Different vendors were qualified.</a:t>
            </a:r>
          </a:p>
          <a:p>
            <a:r>
              <a:rPr lang="en-US" dirty="0" smtClean="0"/>
              <a:t>DESY’s </a:t>
            </a:r>
            <a:r>
              <a:rPr lang="en-US" b="1" dirty="0" smtClean="0">
                <a:solidFill>
                  <a:srgbClr val="139FDF"/>
                </a:solidFill>
              </a:rPr>
              <a:t>ARD program </a:t>
            </a:r>
            <a:r>
              <a:rPr lang="en-US" dirty="0" smtClean="0"/>
              <a:t>aims for </a:t>
            </a:r>
            <a:r>
              <a:rPr lang="en-US" b="1" dirty="0" smtClean="0">
                <a:solidFill>
                  <a:schemeClr val="accent2"/>
                </a:solidFill>
              </a:rPr>
              <a:t>high performance and highest quality factor SRF cavities.</a:t>
            </a:r>
            <a:r>
              <a:rPr lang="en-US" dirty="0" smtClean="0"/>
              <a:t> Cavity production starts with the niobium specification.</a:t>
            </a:r>
          </a:p>
          <a:p>
            <a:r>
              <a:rPr lang="en-US" dirty="0" smtClean="0"/>
              <a:t>Being active member in the worldwide SRF community DESY has taken over the scanning QC for </a:t>
            </a:r>
            <a:r>
              <a:rPr lang="en-US" dirty="0"/>
              <a:t>the </a:t>
            </a:r>
            <a:r>
              <a:rPr lang="en-US" dirty="0" smtClean="0"/>
              <a:t>complete production </a:t>
            </a:r>
            <a:r>
              <a:rPr lang="en-US" dirty="0"/>
              <a:t>of LCLS-II </a:t>
            </a:r>
            <a:r>
              <a:rPr lang="en-US" dirty="0" smtClean="0"/>
              <a:t>cavities. ESS cavity material is next.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59696" y="4509120"/>
            <a:ext cx="4680520" cy="17281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r>
              <a:rPr lang="en-US" sz="1400" dirty="0" smtClean="0"/>
              <a:t>The </a:t>
            </a:r>
            <a:r>
              <a:rPr lang="en-US" sz="1400" dirty="0"/>
              <a:t>achieved visible sheet’s depth is approximately </a:t>
            </a:r>
            <a:r>
              <a:rPr lang="en-US" sz="1400" dirty="0" smtClean="0"/>
              <a:t> 500 </a:t>
            </a:r>
            <a:r>
              <a:rPr lang="en-US" sz="1400" dirty="0"/>
              <a:t>µm, and the minimal detectable inclusion size </a:t>
            </a:r>
            <a:r>
              <a:rPr lang="en-US" sz="1400" dirty="0" smtClean="0"/>
              <a:t>is </a:t>
            </a:r>
            <a:r>
              <a:rPr lang="en-US" sz="1400" dirty="0"/>
              <a:t>about 80 µm. The scanning result is used to </a:t>
            </a:r>
            <a:r>
              <a:rPr lang="en-US" sz="1400" dirty="0" smtClean="0"/>
              <a:t>decide on </a:t>
            </a:r>
            <a:r>
              <a:rPr lang="en-US" sz="1400" dirty="0"/>
              <a:t>the RF active surface i.e. the later inner side of the accelerating structure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Identified defects are studied in a well equipped metallurgy laboratory at DESY.</a:t>
            </a:r>
            <a:endParaRPr lang="de-DE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8" y="4365104"/>
            <a:ext cx="286196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icture 4" descr="D:\DESY Home\My Documents\admin_XFEL\XFEL MAC\XFEL_MAC_5_2011\Umstempelungslabor_2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</a:t>
            </a:r>
            <a:r>
              <a:rPr lang="en-US" dirty="0" smtClean="0"/>
              <a:t>Cavity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RF testing after surface </a:t>
            </a:r>
            <a:r>
              <a:rPr lang="en-US" dirty="0"/>
              <a:t>t</a:t>
            </a:r>
            <a:r>
              <a:rPr lang="en-US" dirty="0" smtClean="0"/>
              <a:t>reatment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7524750" cy="2886669"/>
          </a:xfrm>
        </p:spPr>
        <p:txBody>
          <a:bodyPr/>
          <a:lstStyle/>
          <a:p>
            <a:r>
              <a:rPr lang="en-US" dirty="0" smtClean="0"/>
              <a:t>DESY operates several </a:t>
            </a:r>
            <a:r>
              <a:rPr lang="en-US" b="1" dirty="0" smtClean="0"/>
              <a:t>vertical test stands </a:t>
            </a:r>
            <a:r>
              <a:rPr lang="en-US" dirty="0" smtClean="0"/>
              <a:t>/ </a:t>
            </a:r>
            <a:r>
              <a:rPr lang="en-US" dirty="0" err="1" smtClean="0"/>
              <a:t>dewars</a:t>
            </a:r>
            <a:r>
              <a:rPr lang="en-US" dirty="0" smtClean="0"/>
              <a:t> </a:t>
            </a:r>
            <a:r>
              <a:rPr lang="en-US" b="1" dirty="0" smtClean="0"/>
              <a:t>to characterize cavities. </a:t>
            </a:r>
            <a:r>
              <a:rPr lang="en-US" dirty="0" smtClean="0"/>
              <a:t>In total 6 inserts are used to take either up to 4 standard 1.3 GHz cavities, or </a:t>
            </a:r>
            <a:r>
              <a:rPr lang="en-US" b="1" dirty="0" smtClean="0"/>
              <a:t>other structures like SRF guns </a:t>
            </a:r>
            <a:r>
              <a:rPr lang="en-US" dirty="0" smtClean="0"/>
              <a:t>into the cryostat.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4293097"/>
            <a:ext cx="5471988" cy="201622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r>
              <a:rPr lang="en-US" sz="1400" dirty="0" smtClean="0"/>
              <a:t>Meanwhile </a:t>
            </a:r>
            <a:r>
              <a:rPr lang="en-US" sz="1400" dirty="0"/>
              <a:t>inserts </a:t>
            </a:r>
            <a:endParaRPr lang="en-US" sz="1400" dirty="0" smtClean="0"/>
          </a:p>
          <a:p>
            <a:pPr lvl="1"/>
            <a:r>
              <a:rPr lang="en-US" sz="1400" dirty="0" smtClean="0"/>
              <a:t>are </a:t>
            </a:r>
            <a:r>
              <a:rPr lang="en-US" sz="1400" b="1" dirty="0"/>
              <a:t>adaptive for different cavity types</a:t>
            </a:r>
            <a:r>
              <a:rPr lang="en-US" sz="1400" dirty="0"/>
              <a:t>, and </a:t>
            </a:r>
            <a:endParaRPr lang="en-US" sz="1400" dirty="0" smtClean="0"/>
          </a:p>
          <a:p>
            <a:pPr lvl="1"/>
            <a:r>
              <a:rPr lang="en-US" sz="1400" dirty="0" smtClean="0"/>
              <a:t>usually </a:t>
            </a:r>
            <a:r>
              <a:rPr lang="en-US" sz="1400" dirty="0"/>
              <a:t>have an </a:t>
            </a:r>
            <a:r>
              <a:rPr lang="en-US" sz="1400" b="1" dirty="0"/>
              <a:t>adjustable RF antenna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We measure Q(E) incl. pass-band and locate quenches using second-sound and temperature map.</a:t>
            </a:r>
          </a:p>
          <a:p>
            <a:pPr lvl="1"/>
            <a:r>
              <a:rPr lang="en-US" sz="1400" dirty="0" smtClean="0"/>
              <a:t>Sensors </a:t>
            </a:r>
            <a:r>
              <a:rPr lang="en-US" sz="1400" dirty="0"/>
              <a:t>checking radiation caused by field emission and magnetic flux complete the picture.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285678"/>
            <a:ext cx="2037209" cy="41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>
          <a:xfrm>
            <a:off x="407368" y="2348880"/>
            <a:ext cx="5543996" cy="1548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139FDF"/>
                </a:solidFill>
              </a:rPr>
              <a:t>ARD ST1 </a:t>
            </a:r>
            <a:r>
              <a:rPr lang="en-US" dirty="0" smtClean="0"/>
              <a:t>profits strongly from the </a:t>
            </a:r>
            <a:r>
              <a:rPr lang="en-US" b="1" dirty="0" smtClean="0">
                <a:solidFill>
                  <a:schemeClr val="accent2"/>
                </a:solidFill>
              </a:rPr>
              <a:t>cavity test infrastructure.</a:t>
            </a:r>
            <a:r>
              <a:rPr lang="en-US" dirty="0" smtClean="0"/>
              <a:t> All DESY developed cavities were and are tested here. </a:t>
            </a:r>
          </a:p>
          <a:p>
            <a:r>
              <a:rPr lang="en-US" dirty="0" smtClean="0"/>
              <a:t>For the European XFEL over 1200 cavity tests were carried out. Now DESY supports LCLS-II, ESS and others.</a:t>
            </a:r>
            <a:endParaRPr lang="en-US" dirty="0"/>
          </a:p>
        </p:txBody>
      </p:sp>
      <p:pic>
        <p:nvPicPr>
          <p:cNvPr id="1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32" y="3933056"/>
            <a:ext cx="3708000" cy="25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:\user\groups\mpy\4all\public\XFEL Pictures\20140603_VisitAMTF\images\large\20140603-MK3_5459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31" y="1449389"/>
            <a:ext cx="3708401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Module Assembly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cavity </a:t>
            </a:r>
            <a:r>
              <a:rPr lang="en-US" dirty="0"/>
              <a:t>s</a:t>
            </a:r>
            <a:r>
              <a:rPr lang="en-US" dirty="0" smtClean="0"/>
              <a:t>tring to the finished </a:t>
            </a:r>
            <a:r>
              <a:rPr lang="en-US" dirty="0"/>
              <a:t>m</a:t>
            </a:r>
            <a:r>
              <a:rPr lang="en-US" dirty="0" smtClean="0"/>
              <a:t>odule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At DESY </a:t>
            </a:r>
            <a:r>
              <a:rPr lang="en-US" b="1" dirty="0" smtClean="0"/>
              <a:t>dedicated assembly </a:t>
            </a:r>
            <a:r>
              <a:rPr lang="en-US" b="1" dirty="0"/>
              <a:t>infrastructure </a:t>
            </a:r>
            <a:r>
              <a:rPr lang="en-US" dirty="0"/>
              <a:t>for the </a:t>
            </a:r>
            <a:r>
              <a:rPr lang="en-US" dirty="0" smtClean="0"/>
              <a:t>assembly </a:t>
            </a:r>
            <a:r>
              <a:rPr lang="en-US" dirty="0"/>
              <a:t>/ dis-assembly and repair of superconducting accelerator </a:t>
            </a:r>
            <a:r>
              <a:rPr lang="en-US" dirty="0" smtClean="0"/>
              <a:t>modules is available.</a:t>
            </a:r>
          </a:p>
          <a:p>
            <a:r>
              <a:rPr lang="en-US" b="1" dirty="0">
                <a:solidFill>
                  <a:schemeClr val="accent1"/>
                </a:solidFill>
              </a:rPr>
              <a:t>ARD</a:t>
            </a:r>
            <a:r>
              <a:rPr lang="en-US" dirty="0"/>
              <a:t> related R&amp;D like </a:t>
            </a:r>
            <a:r>
              <a:rPr lang="en-US" b="1" dirty="0">
                <a:solidFill>
                  <a:schemeClr val="accent2"/>
                </a:solidFill>
              </a:rPr>
              <a:t>CW tests </a:t>
            </a:r>
            <a:r>
              <a:rPr lang="en-US" dirty="0"/>
              <a:t>of improved standard XFEL modules is only possible due to this infrastructure and the related expertise of many colleagues.</a:t>
            </a:r>
          </a:p>
          <a:p>
            <a:r>
              <a:rPr lang="en-US" b="1" dirty="0" smtClean="0"/>
              <a:t>DESY </a:t>
            </a:r>
            <a:r>
              <a:rPr lang="en-US" b="1" dirty="0"/>
              <a:t>has developed the respective infrastructure </a:t>
            </a:r>
            <a:r>
              <a:rPr lang="en-US" dirty="0"/>
              <a:t>and uses it for standard European XFEL or FLASH modules</a:t>
            </a:r>
            <a:r>
              <a:rPr lang="en-US" dirty="0" smtClean="0"/>
              <a:t>. Other infrastructures worldwide e.g. at    CE Saclay but also </a:t>
            </a:r>
            <a:r>
              <a:rPr lang="en-US" dirty="0" err="1" smtClean="0"/>
              <a:t>Fermilab</a:t>
            </a:r>
            <a:r>
              <a:rPr lang="en-US" dirty="0" smtClean="0"/>
              <a:t> and KEK mimic the DESY facilities.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162570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r>
              <a:rPr lang="en-US" sz="1400" dirty="0"/>
              <a:t>While the string of accelerating cavities is assembled in </a:t>
            </a:r>
            <a:r>
              <a:rPr lang="en-US" sz="1400" b="1" dirty="0"/>
              <a:t>ISO4 clean rooms</a:t>
            </a:r>
            <a:r>
              <a:rPr lang="en-US" sz="1400" dirty="0"/>
              <a:t>, the further assembly of the closed vacuum system to the so-called cold mass which is the inner structure of the cryostat is done in dedicated assembly areas.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b="1" dirty="0"/>
              <a:t>outside clean room assembly work </a:t>
            </a:r>
            <a:r>
              <a:rPr lang="en-US" sz="1400" dirty="0"/>
              <a:t>includes installation of frequency tuners, magnetic shields and others. </a:t>
            </a:r>
            <a:endParaRPr lang="en-US" sz="1400" dirty="0" smtClean="0"/>
          </a:p>
          <a:p>
            <a:r>
              <a:rPr lang="en-US" sz="1400" b="1" dirty="0" smtClean="0"/>
              <a:t>Skilled teams </a:t>
            </a:r>
            <a:r>
              <a:rPr lang="en-US" sz="1400" dirty="0" smtClean="0"/>
              <a:t>are responsible for all work.</a:t>
            </a:r>
            <a:endParaRPr lang="de-DE" sz="1400" dirty="0"/>
          </a:p>
        </p:txBody>
      </p:sp>
      <p:pic>
        <p:nvPicPr>
          <p:cNvPr id="16" name="Picture 20" descr="S:\user\groups\mdi\dnoelle\public\XFEL_3.9GHzModule\images\large\20150715-MK3_4553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" b="1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Module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Module R&amp;D includes extensive testing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Several horizontal test stands </a:t>
            </a:r>
            <a:r>
              <a:rPr lang="en-US" dirty="0" smtClean="0"/>
              <a:t>are available for </a:t>
            </a:r>
            <a:r>
              <a:rPr lang="en-US" dirty="0"/>
              <a:t>the characterization of completely assembled superconducting accelerator </a:t>
            </a:r>
            <a:r>
              <a:rPr lang="en-US" dirty="0" smtClean="0"/>
              <a:t>modules. Three </a:t>
            </a:r>
            <a:r>
              <a:rPr lang="en-US" dirty="0"/>
              <a:t>test stands were used for the European XFEL series testing.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ARD ST1 </a:t>
            </a:r>
            <a:r>
              <a:rPr lang="en-US" dirty="0" smtClean="0"/>
              <a:t>program uses all test stands plus </a:t>
            </a:r>
            <a:r>
              <a:rPr lang="en-US" b="1" dirty="0" smtClean="0"/>
              <a:t>one </a:t>
            </a:r>
            <a:r>
              <a:rPr lang="en-US" b="1" dirty="0"/>
              <a:t>additional test stand </a:t>
            </a:r>
            <a:r>
              <a:rPr lang="en-US" dirty="0" smtClean="0"/>
              <a:t>for </a:t>
            </a:r>
            <a:r>
              <a:rPr lang="en-US" dirty="0"/>
              <a:t>more </a:t>
            </a:r>
            <a:r>
              <a:rPr lang="en-US" b="1" dirty="0">
                <a:solidFill>
                  <a:schemeClr val="accent2"/>
                </a:solidFill>
              </a:rPr>
              <a:t>sophisticated studies including long pulse or even continuous wave </a:t>
            </a:r>
            <a:r>
              <a:rPr lang="en-US" dirty="0"/>
              <a:t>operation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Precise amplitude and phase control culminates in </a:t>
            </a:r>
            <a:r>
              <a:rPr lang="en-US" b="1" dirty="0" err="1" smtClean="0"/>
              <a:t>atto</a:t>
            </a:r>
            <a:r>
              <a:rPr lang="en-US" b="1" dirty="0" smtClean="0"/>
              <a:t>-second LLRF R&amp;D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CW asks for </a:t>
            </a:r>
            <a:r>
              <a:rPr lang="en-US" b="1" dirty="0" smtClean="0"/>
              <a:t>RF </a:t>
            </a:r>
            <a:r>
              <a:rPr lang="en-US" b="1" dirty="0"/>
              <a:t>power coupler </a:t>
            </a:r>
            <a:r>
              <a:rPr lang="en-US" dirty="0" smtClean="0"/>
              <a:t>development (tuning range and copper thickness).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4365104"/>
            <a:ext cx="7524750" cy="14401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pPr lvl="1"/>
            <a:r>
              <a:rPr lang="en-US" sz="1400" dirty="0" smtClean="0"/>
              <a:t>Established </a:t>
            </a:r>
            <a:r>
              <a:rPr lang="en-US" sz="1400" dirty="0"/>
              <a:t>test procedures start with the initial incoming inspection of the modules. </a:t>
            </a:r>
            <a:endParaRPr lang="en-US" sz="1400" dirty="0" smtClean="0"/>
          </a:p>
          <a:p>
            <a:pPr lvl="1"/>
            <a:r>
              <a:rPr lang="en-US" sz="1400" dirty="0" smtClean="0"/>
              <a:t>Vacuum </a:t>
            </a:r>
            <a:r>
              <a:rPr lang="en-US" sz="1400" dirty="0"/>
              <a:t>and cryogenic system of the test stand which is installed in a shielding enclosure are attached. </a:t>
            </a:r>
            <a:endParaRPr lang="en-US" sz="1400" dirty="0" smtClean="0"/>
          </a:p>
          <a:p>
            <a:pPr lvl="1"/>
            <a:r>
              <a:rPr lang="en-US" sz="1400" dirty="0" smtClean="0"/>
              <a:t>Waveguides </a:t>
            </a:r>
            <a:r>
              <a:rPr lang="en-US" sz="1400" dirty="0"/>
              <a:t>connect to the radio frequency supply. </a:t>
            </a:r>
          </a:p>
        </p:txBody>
      </p:sp>
      <p:pic>
        <p:nvPicPr>
          <p:cNvPr id="12" name="Picture 4" descr="C:\Users\swierj\Desktop\Prezentacja Niemcy\SAM_0264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72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My Documents local\admin_XFEL\XFEL SAC\SAC 2015_9\20150828-MK3_73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7" y="1448157"/>
            <a:ext cx="3708401" cy="24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DESY </a:t>
            </a:r>
            <a:r>
              <a:rPr lang="de-DE" dirty="0" smtClean="0"/>
              <a:t>Infrastructure &amp; Expertise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Highly developed infrastructure enables high-tech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223792" y="1406427"/>
            <a:ext cx="3708946" cy="2454374"/>
          </a:xfrm>
        </p:spPr>
        <p:txBody>
          <a:bodyPr/>
          <a:lstStyle/>
          <a:p>
            <a:r>
              <a:rPr lang="en-US" b="1" dirty="0" smtClean="0"/>
              <a:t>Particle-clean vacuum </a:t>
            </a:r>
            <a:r>
              <a:rPr lang="en-US" dirty="0" smtClean="0"/>
              <a:t>is indispensable for the success of SRF technology.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All DESY vacuum systems benefit.</a:t>
            </a:r>
            <a:endParaRPr lang="en-US" dirty="0"/>
          </a:p>
          <a:p>
            <a:pPr lvl="1"/>
            <a:r>
              <a:rPr lang="en-US" b="1" dirty="0" smtClean="0"/>
              <a:t>Superconducting magnets </a:t>
            </a:r>
            <a:r>
              <a:rPr lang="en-US" dirty="0" smtClean="0"/>
              <a:t>are measured in dedicated test stands.</a:t>
            </a:r>
          </a:p>
          <a:p>
            <a:pPr lvl="1"/>
            <a:r>
              <a:rPr lang="en-US" dirty="0" smtClean="0"/>
              <a:t>XFEL series of 103 magnets.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23792" y="3963533"/>
            <a:ext cx="3708946" cy="2454374"/>
          </a:xfrm>
        </p:spPr>
        <p:txBody>
          <a:bodyPr/>
          <a:lstStyle/>
          <a:p>
            <a:r>
              <a:rPr lang="en-US" b="1" dirty="0" smtClean="0"/>
              <a:t>Normal-conducting magnets </a:t>
            </a:r>
            <a:r>
              <a:rPr lang="en-US" dirty="0" smtClean="0"/>
              <a:t>are specified and measured at DESY.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Fabrication usually at partner labs.</a:t>
            </a:r>
          </a:p>
          <a:p>
            <a:pPr lvl="1"/>
            <a:r>
              <a:rPr lang="en-US" b="1" dirty="0" smtClean="0"/>
              <a:t>RF laboratories </a:t>
            </a:r>
            <a:r>
              <a:rPr lang="en-US" dirty="0" smtClean="0"/>
              <a:t>can handle sophisticated power systems</a:t>
            </a:r>
          </a:p>
          <a:p>
            <a:pPr lvl="1"/>
            <a:r>
              <a:rPr lang="en-US" dirty="0" smtClean="0"/>
              <a:t>RF guns, </a:t>
            </a:r>
            <a:r>
              <a:rPr lang="en-US" dirty="0" err="1" smtClean="0"/>
              <a:t>bunchers</a:t>
            </a:r>
            <a:r>
              <a:rPr lang="en-US" dirty="0" smtClean="0"/>
              <a:t>, transverse deflecting systems.  </a:t>
            </a:r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1" y="1449389"/>
            <a:ext cx="3708401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S:\user\groups\mpy\4all\public\XFEL Pictures\20140806_AboutGirdersModulesAndMagnets\images\small\20140806-MKX_5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0" y="3981336"/>
            <a:ext cx="3708000" cy="2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Placeholder 16"/>
          <p:cNvPicPr>
            <a:picLocks noGrp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6012" y="4005064"/>
            <a:ext cx="3708000" cy="2412000"/>
          </a:xfrm>
        </p:spPr>
      </p:pic>
    </p:spTree>
    <p:extLst>
      <p:ext uri="{BB962C8B-B14F-4D97-AF65-F5344CB8AC3E}">
        <p14:creationId xmlns:p14="http://schemas.microsoft.com/office/powerpoint/2010/main" val="5353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Infrastructure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ARD Infrastructures | Hans Weise @ PoF III Center Evaluation DESY, 5 – 9 February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Collaborative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ARD ST1 related infrastructure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Highly developed infrastructure is </a:t>
            </a:r>
            <a:r>
              <a:rPr lang="en-US" b="1" dirty="0" smtClean="0"/>
              <a:t>operated by skilled teams </a:t>
            </a:r>
            <a:r>
              <a:rPr lang="en-US" dirty="0" smtClean="0"/>
              <a:t>to the benefit of </a:t>
            </a:r>
          </a:p>
          <a:p>
            <a:pPr lvl="1"/>
            <a:r>
              <a:rPr lang="en-US" b="1" dirty="0" smtClean="0">
                <a:solidFill>
                  <a:srgbClr val="139FDF"/>
                </a:solidFill>
              </a:rPr>
              <a:t>ARD</a:t>
            </a:r>
            <a:r>
              <a:rPr lang="en-US" dirty="0" smtClean="0">
                <a:solidFill>
                  <a:srgbClr val="139FDF"/>
                </a:solidFill>
              </a:rPr>
              <a:t> (DESY and partner laboratories e.g. HZDR, HZB, HIM Mainz)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European XFEL </a:t>
            </a:r>
            <a:r>
              <a:rPr lang="en-US" dirty="0" smtClean="0"/>
              <a:t>and DESY‘s </a:t>
            </a:r>
            <a:r>
              <a:rPr lang="en-US" b="1" dirty="0" smtClean="0">
                <a:solidFill>
                  <a:schemeClr val="accent2"/>
                </a:solidFill>
              </a:rPr>
              <a:t>FLASH</a:t>
            </a:r>
            <a:r>
              <a:rPr lang="en-US" dirty="0" smtClean="0"/>
              <a:t> facility</a:t>
            </a:r>
          </a:p>
          <a:p>
            <a:pPr lvl="1"/>
            <a:r>
              <a:rPr lang="en-US" dirty="0" smtClean="0"/>
              <a:t>Major </a:t>
            </a:r>
            <a:r>
              <a:rPr lang="en-US" b="1" dirty="0" smtClean="0">
                <a:solidFill>
                  <a:schemeClr val="accent2"/>
                </a:solidFill>
              </a:rPr>
              <a:t>research facilities worldwide </a:t>
            </a:r>
            <a:r>
              <a:rPr lang="en-US" dirty="0" smtClean="0"/>
              <a:t>(LCLS-II, ESS, new FELs)</a:t>
            </a:r>
          </a:p>
          <a:p>
            <a:r>
              <a:rPr lang="en-US" dirty="0" smtClean="0"/>
              <a:t>Access to DESY infrastructure guarantees</a:t>
            </a:r>
          </a:p>
          <a:p>
            <a:pPr lvl="1"/>
            <a:r>
              <a:rPr lang="en-US" dirty="0" smtClean="0"/>
              <a:t>Sharing of </a:t>
            </a:r>
            <a:r>
              <a:rPr lang="en-US" b="1" dirty="0" smtClean="0"/>
              <a:t>expertise</a:t>
            </a:r>
          </a:p>
          <a:p>
            <a:pPr lvl="1"/>
            <a:r>
              <a:rPr lang="en-US" dirty="0" smtClean="0"/>
              <a:t>Participation in new and recent </a:t>
            </a:r>
            <a:r>
              <a:rPr lang="en-US" b="1" dirty="0" smtClean="0"/>
              <a:t>developments</a:t>
            </a:r>
          </a:p>
          <a:p>
            <a:pPr lvl="1"/>
            <a:r>
              <a:rPr lang="en-US" b="1" dirty="0" smtClean="0"/>
              <a:t>Sustainability</a:t>
            </a:r>
            <a:r>
              <a:rPr lang="en-US" dirty="0" smtClean="0"/>
              <a:t> by keeping a </a:t>
            </a:r>
            <a:r>
              <a:rPr lang="en-US" b="1" dirty="0" smtClean="0">
                <a:solidFill>
                  <a:schemeClr val="accent2"/>
                </a:solidFill>
              </a:rPr>
              <a:t>highly motivated team</a:t>
            </a:r>
          </a:p>
          <a:p>
            <a:pPr marL="266700" lvl="1" indent="0">
              <a:buNone/>
            </a:pPr>
            <a:r>
              <a:rPr lang="en-US" dirty="0" smtClean="0"/>
              <a:t>	support many SRF community members</a:t>
            </a:r>
          </a:p>
          <a:p>
            <a:pPr marL="266700" lvl="1" indent="0">
              <a:buNone/>
            </a:pPr>
            <a:r>
              <a:rPr lang="en-US" dirty="0" smtClean="0"/>
              <a:t>	DESY as brand name</a:t>
            </a:r>
          </a:p>
          <a:p>
            <a:pPr marL="266700" lvl="1" indent="0">
              <a:buNone/>
            </a:pPr>
            <a:r>
              <a:rPr lang="en-US" dirty="0" smtClean="0"/>
              <a:t>	discretionary budget due to service contracts</a:t>
            </a: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/>
        </p:blipFill>
        <p:spPr bwMode="auto">
          <a:xfrm>
            <a:off x="351794" y="5343495"/>
            <a:ext cx="1728192" cy="112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18" y="5349620"/>
            <a:ext cx="1711758" cy="11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888764" y="764704"/>
            <a:ext cx="3607836" cy="1615746"/>
            <a:chOff x="7680176" y="764704"/>
            <a:chExt cx="3607836" cy="1615746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176" y="993533"/>
              <a:ext cx="1271538" cy="87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264" y="764704"/>
              <a:ext cx="1785844" cy="90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6" descr="https://indico.mitp.uni-mainz.de/event/86/picture/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879" y="1706197"/>
              <a:ext cx="1515133" cy="67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864028" y="2852936"/>
            <a:ext cx="5136628" cy="884786"/>
            <a:chOff x="6864028" y="2852936"/>
            <a:chExt cx="5136628" cy="884786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28" y="2891422"/>
              <a:ext cx="2857897" cy="80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9899622" y="2852936"/>
              <a:ext cx="2101034" cy="884786"/>
              <a:chOff x="9899622" y="2852936"/>
              <a:chExt cx="2101034" cy="884786"/>
            </a:xfrm>
          </p:grpSpPr>
          <p:pic>
            <p:nvPicPr>
              <p:cNvPr id="8209" name="Picture 1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7177" y="2852936"/>
                <a:ext cx="1965924" cy="420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9622" y="3280975"/>
                <a:ext cx="2101034" cy="456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7390641" y="4061109"/>
            <a:ext cx="4510182" cy="1024075"/>
            <a:chOff x="7390641" y="4061109"/>
            <a:chExt cx="4510182" cy="1024075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641" y="4086593"/>
              <a:ext cx="1804671" cy="97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9999455" y="4061109"/>
              <a:ext cx="1901368" cy="1024075"/>
              <a:chOff x="10027280" y="4061109"/>
              <a:chExt cx="1901368" cy="1024075"/>
            </a:xfrm>
          </p:grpSpPr>
          <p:pic>
            <p:nvPicPr>
              <p:cNvPr id="8215" name="Picture 2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1900" y="4061109"/>
                <a:ext cx="1152128" cy="592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16" name="Picture 2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7280" y="4672755"/>
                <a:ext cx="1901368" cy="412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709218" y="5339917"/>
            <a:ext cx="4136230" cy="814234"/>
            <a:chOff x="7709218" y="5339917"/>
            <a:chExt cx="4136230" cy="814234"/>
          </a:xfrm>
        </p:grpSpPr>
        <p:pic>
          <p:nvPicPr>
            <p:cNvPr id="8204" name="Picture 12" descr="http://clic-study.web.cern.ch/sites/clic-study.web.cern.ch/themes/cliccern/img/collaborators/sinap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218" y="5339917"/>
              <a:ext cx="1167517" cy="814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http://english.pku.edu.cn/images/2014images/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830" y="5467446"/>
              <a:ext cx="1790618" cy="55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7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1656</Words>
  <Application>Microsoft Office PowerPoint</Application>
  <PresentationFormat>Custom</PresentationFormat>
  <Paragraphs>161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ARD master</vt:lpstr>
      <vt:lpstr>ARD Infrastructures</vt:lpstr>
      <vt:lpstr>Accelerator Research at DESY </vt:lpstr>
      <vt:lpstr>Superconducting Technology</vt:lpstr>
      <vt:lpstr>SRF Cavity Production</vt:lpstr>
      <vt:lpstr>SRF Cavity Testing</vt:lpstr>
      <vt:lpstr>Accelerator Module Assembly</vt:lpstr>
      <vt:lpstr>Accelerator Module Testing</vt:lpstr>
      <vt:lpstr>General DESY Infrastructure &amp; Expertise</vt:lpstr>
      <vt:lpstr>Sustainable Infrastructure</vt:lpstr>
      <vt:lpstr>The Photo Injector Test Facility in Zeuthen (PITZ)</vt:lpstr>
      <vt:lpstr>SINBAD (Short INnovative Bunches and Accelerators at DESY) </vt:lpstr>
      <vt:lpstr>FLASH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gun development at DESY</dc:title>
  <dc:creator>elmar.vogel@desy.de</dc:creator>
  <cp:lastModifiedBy>Weise</cp:lastModifiedBy>
  <cp:revision>147</cp:revision>
  <dcterms:created xsi:type="dcterms:W3CDTF">2017-10-27T13:42:35Z</dcterms:created>
  <dcterms:modified xsi:type="dcterms:W3CDTF">2018-01-17T09:09:26Z</dcterms:modified>
</cp:coreProperties>
</file>