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6"/>
  </p:notesMasterIdLst>
  <p:handoutMasterIdLst>
    <p:handoutMasterId r:id="rId17"/>
  </p:handoutMasterIdLst>
  <p:sldIdLst>
    <p:sldId id="281" r:id="rId3"/>
    <p:sldId id="313" r:id="rId4"/>
    <p:sldId id="318" r:id="rId5"/>
    <p:sldId id="285" r:id="rId6"/>
    <p:sldId id="283" r:id="rId7"/>
    <p:sldId id="293" r:id="rId8"/>
    <p:sldId id="303" r:id="rId9"/>
    <p:sldId id="309" r:id="rId10"/>
    <p:sldId id="288" r:id="rId11"/>
    <p:sldId id="328" r:id="rId12"/>
    <p:sldId id="326" r:id="rId13"/>
    <p:sldId id="327" r:id="rId14"/>
    <p:sldId id="329" r:id="rId15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E1B"/>
    <a:srgbClr val="00CC00"/>
    <a:srgbClr val="0000FF"/>
    <a:srgbClr val="13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3" autoAdjust="0"/>
    <p:restoredTop sz="85397" autoAdjust="0"/>
  </p:normalViewPr>
  <p:slideViewPr>
    <p:cSldViewPr showGuides="1">
      <p:cViewPr>
        <p:scale>
          <a:sx n="90" d="100"/>
          <a:sy n="90" d="100"/>
        </p:scale>
        <p:origin x="-882" y="-714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67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3127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16.01.2018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16.01.2018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274" y="4777194"/>
            <a:ext cx="5330190" cy="4485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13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 panose="05000000000000000000" pitchFamily="2" charset="2"/>
              </a:rPr>
              <a:t>0.1deg/% humidity @ 1.3 GHz</a:t>
            </a:r>
          </a:p>
          <a:p>
            <a: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+-20% humidity</a:t>
            </a:r>
            <a:r>
              <a:rPr lang="en-US" baseline="0" dirty="0" smtClean="0"/>
              <a:t> change </a:t>
            </a:r>
            <a:r>
              <a:rPr lang="en-US" baseline="0" dirty="0" smtClean="0">
                <a:sym typeface="Wingdings" panose="05000000000000000000" pitchFamily="2" charset="2"/>
              </a:rPr>
              <a:t> +-2 deg. RF phase</a:t>
            </a:r>
          </a:p>
          <a:p>
            <a:endParaRPr lang="en-US" dirty="0" smtClean="0"/>
          </a:p>
          <a:p>
            <a: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/>
              <a:t>Absolute amplitude and relative phase calibration from pulse to pulse</a:t>
            </a:r>
          </a:p>
          <a:p>
            <a:r>
              <a:rPr lang="en-US" dirty="0" smtClean="0"/>
              <a:t>80mdeg </a:t>
            </a:r>
            <a:r>
              <a:rPr lang="en-US" dirty="0" smtClean="0">
                <a:sym typeface="Wingdings" panose="05000000000000000000" pitchFamily="2" charset="2"/>
              </a:rPr>
              <a:t> 160 fs/% RH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0.5mdeg    1 fs/% RH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61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DWC scheme still needed!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08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DESY was received an HGF award in order to build the </a:t>
            </a:r>
            <a:r>
              <a:rPr lang="en-US" dirty="0" err="1" smtClean="0"/>
              <a:t>MicroTCA</a:t>
            </a:r>
            <a:r>
              <a:rPr lang="en-US" dirty="0" smtClean="0"/>
              <a:t> Innovation Lab (or </a:t>
            </a:r>
            <a:r>
              <a:rPr lang="en-US" dirty="0" err="1" smtClean="0"/>
              <a:t>TechLab</a:t>
            </a:r>
            <a:r>
              <a:rPr lang="en-US" dirty="0" smtClean="0"/>
              <a:t>) which is the ideal framework for Technology Transfer and which has caught the interest of many customers for LLRF systems already.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04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Other resonant modes acc./decelerate beam 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Loaded QL (unloaded Q</a:t>
            </a:r>
            <a:r>
              <a:rPr lang="en-US" baseline="-25000" dirty="0" smtClean="0"/>
              <a:t>0</a:t>
            </a:r>
            <a:r>
              <a:rPr lang="en-US" dirty="0" smtClean="0"/>
              <a:t> and/or external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ext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34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LAOLA: </a:t>
            </a:r>
            <a:r>
              <a:rPr lang="en-US" b="1" dirty="0" smtClean="0"/>
              <a:t>La</a:t>
            </a:r>
            <a:r>
              <a:rPr lang="en-US" dirty="0" smtClean="0"/>
              <a:t>boratory f</a:t>
            </a:r>
            <a:r>
              <a:rPr lang="en-US" b="1" dirty="0" smtClean="0"/>
              <a:t>o</a:t>
            </a:r>
            <a:r>
              <a:rPr lang="en-US" dirty="0" smtClean="0"/>
              <a:t>r </a:t>
            </a:r>
            <a:r>
              <a:rPr lang="en-US" b="1" dirty="0" smtClean="0"/>
              <a:t>L</a:t>
            </a:r>
            <a:r>
              <a:rPr lang="en-US" dirty="0" smtClean="0"/>
              <a:t>aser- and beam-driven plasma </a:t>
            </a:r>
            <a:r>
              <a:rPr lang="en-US" b="1" dirty="0" smtClean="0"/>
              <a:t>A</a:t>
            </a:r>
            <a:r>
              <a:rPr lang="en-US" dirty="0" smtClean="0"/>
              <a:t>cceleration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9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Precision RF controls | Sven Pfeiffer | </a:t>
            </a:r>
            <a:r>
              <a:rPr lang="en-US" dirty="0" err="1" smtClean="0"/>
              <a:t>PoF</a:t>
            </a:r>
            <a:r>
              <a:rPr lang="en-US" dirty="0" smtClean="0"/>
              <a:t> III Center Evaluation DESY, 5 – 9 February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Precision RF controls | Sven Pfeiffer | </a:t>
            </a:r>
            <a:r>
              <a:rPr lang="en-US" dirty="0" err="1" smtClean="0"/>
              <a:t>PoF</a:t>
            </a:r>
            <a:r>
              <a:rPr lang="en-US" dirty="0" smtClean="0"/>
              <a:t> III Center Evaluation DESY, 5 – 9 February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0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Precision RF controls | Sven Pfeiffer  |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1424" y="6556139"/>
            <a:ext cx="9289032" cy="165431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Presentation Title | Firstname Lastname  |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84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1424" y="6556139"/>
            <a:ext cx="9289032" cy="165431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Presentation Title | Firstname Lastname  |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503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1424" y="6565566"/>
            <a:ext cx="9289032" cy="165431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Presentation Title | Firstname Lastname  |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995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Precision RF controls | Sven Pfeiffer | </a:t>
            </a:r>
            <a:r>
              <a:rPr lang="en-US" dirty="0" err="1" smtClean="0"/>
              <a:t>PoF</a:t>
            </a:r>
            <a:r>
              <a:rPr lang="en-US" dirty="0" smtClean="0"/>
              <a:t> III Center Evaluation DESY, 5 – 9 February 2018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‹Nr.›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4948"/>
            <a:ext cx="419950" cy="12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2" y="6546379"/>
            <a:ext cx="592831" cy="2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66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45434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‹Nr.›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75854"/>
            <a:ext cx="419951" cy="1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538054"/>
            <a:ext cx="591254" cy="2088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Precision RF controls | Sven Pfeiffer  |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png"/><Relationship Id="rId7" Type="http://schemas.openxmlformats.org/officeDocument/2006/relationships/image" Target="../media/image5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63.png"/><Relationship Id="rId4" Type="http://schemas.openxmlformats.org/officeDocument/2006/relationships/image" Target="../media/image6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5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7.png"/><Relationship Id="rId4" Type="http://schemas.openxmlformats.org/officeDocument/2006/relationships/tags" Target="../tags/tag6.xm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36.gif"/><Relationship Id="rId7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0.jpeg"/><Relationship Id="rId5" Type="http://schemas.openxmlformats.org/officeDocument/2006/relationships/image" Target="../media/image45.pn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pic>
        <p:nvPicPr>
          <p:cNvPr id="16" name="Picture 3" descr="C:\sflash\presentations\2017_04_FELseminar_EEHG\img\camera_blur.png"/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27352" r="12392" b="15303"/>
          <a:stretch/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9" y="349612"/>
            <a:ext cx="6120060" cy="1819248"/>
          </a:xfrm>
        </p:spPr>
        <p:txBody>
          <a:bodyPr/>
          <a:lstStyle/>
          <a:p>
            <a:r>
              <a:rPr lang="en-US" noProof="0" dirty="0"/>
              <a:t>Precision 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RF controls </a:t>
            </a:r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600" b="0" noProof="0" dirty="0" smtClean="0"/>
              <a:t>Helmholtz Program: Matter &amp; Technology (MT)</a:t>
            </a:r>
          </a:p>
          <a:p>
            <a:r>
              <a:rPr lang="en-US" sz="1600" b="0" noProof="0" dirty="0" err="1" smtClean="0"/>
              <a:t>PoF</a:t>
            </a:r>
            <a:r>
              <a:rPr lang="en-US" sz="1600" b="0" noProof="0" dirty="0" smtClean="0"/>
              <a:t> III Topic: Accelerator Research &amp; Development (ARD)</a:t>
            </a:r>
          </a:p>
          <a:p>
            <a:r>
              <a:rPr lang="en-US" sz="1600" b="0" noProof="0" dirty="0" smtClean="0"/>
              <a:t>DESY Research Unit: </a:t>
            </a:r>
            <a:r>
              <a:rPr lang="en-US" sz="1600" b="0" dirty="0" smtClean="0"/>
              <a:t>ARD - ST3</a:t>
            </a:r>
            <a:endParaRPr lang="en-US" sz="1600" b="0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 smtClean="0"/>
              <a:t>Sven Pfeiffer  </a:t>
            </a:r>
            <a:endParaRPr lang="en-US" noProof="0" dirty="0"/>
          </a:p>
          <a:p>
            <a:r>
              <a:rPr lang="en-US" noProof="0" dirty="0"/>
              <a:t>C</a:t>
            </a:r>
            <a:r>
              <a:rPr lang="en-US" noProof="0" dirty="0" smtClean="0"/>
              <a:t>enter Evaluation DESY, 5 – 9 February 2018</a:t>
            </a:r>
            <a:endParaRPr lang="en-US" noProof="0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335014"/>
            <a:ext cx="11376025" cy="889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… for accelerating structures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20" name="Picture 19" descr="2014-10-09_Plasma-Beschleuniger_HME-0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371" y="260648"/>
            <a:ext cx="2484277" cy="165618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60" y="258108"/>
            <a:ext cx="2664296" cy="165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ESY-Laser_0011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4" b="57576"/>
          <a:stretch/>
        </p:blipFill>
        <p:spPr>
          <a:xfrm>
            <a:off x="6636058" y="2041837"/>
            <a:ext cx="5292589" cy="11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	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Precision RF controls | Sven Pfeiffer | </a:t>
            </a:r>
            <a:r>
              <a:rPr lang="en-US" smtClean="0"/>
              <a:t>PoF III Center Evaluation DESY, 5 – 9 February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ieren 58"/>
          <p:cNvGrpSpPr/>
          <p:nvPr/>
        </p:nvGrpSpPr>
        <p:grpSpPr>
          <a:xfrm>
            <a:off x="6888088" y="3753036"/>
            <a:ext cx="5040560" cy="1415313"/>
            <a:chOff x="6672064" y="1653647"/>
            <a:chExt cx="5040560" cy="1415313"/>
          </a:xfrm>
        </p:grpSpPr>
        <p:pic>
          <p:nvPicPr>
            <p:cNvPr id="60" name="Picture 4" descr="U:\Presentations DESY\20180207_MT_PoFIII\as_recei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064" y="1653647"/>
              <a:ext cx="5040560" cy="1415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Ellipse 60"/>
            <p:cNvSpPr/>
            <p:nvPr/>
          </p:nvSpPr>
          <p:spPr>
            <a:xfrm>
              <a:off x="11510581" y="2454355"/>
              <a:ext cx="180020" cy="1714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2" name="Ellipse 61"/>
            <p:cNvSpPr/>
            <p:nvPr/>
          </p:nvSpPr>
          <p:spPr>
            <a:xfrm>
              <a:off x="9804412" y="2742387"/>
              <a:ext cx="180020" cy="171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additional examples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Few highlights…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Disturbance minimization for RF-guns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Drift compensation module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Digitizer </a:t>
            </a:r>
            <a:r>
              <a:rPr lang="en-US" b="1" dirty="0" smtClean="0"/>
              <a:t>Optimization &amp; LO Generation Module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Receiver with </a:t>
            </a:r>
            <a:r>
              <a:rPr lang="en-US" b="1" dirty="0" err="1" smtClean="0"/>
              <a:t>atto</a:t>
            </a:r>
            <a:r>
              <a:rPr lang="en-US" b="1" dirty="0" smtClean="0"/>
              <a:t>-second resolution</a:t>
            </a:r>
            <a:endParaRPr lang="en-US" b="1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Precision RF controls | Sven Pfeiffer | </a:t>
            </a:r>
            <a:r>
              <a:rPr lang="en-US" smtClean="0"/>
              <a:t>PoF III Center Evaluation DESY, 5 – 9 February 2018</a:t>
            </a:r>
          </a:p>
          <a:p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6139883" y="960857"/>
            <a:ext cx="5608745" cy="2397533"/>
            <a:chOff x="1020097" y="2528900"/>
            <a:chExt cx="7626440" cy="3378707"/>
          </a:xfrm>
        </p:grpSpPr>
        <p:sp>
          <p:nvSpPr>
            <p:cNvPr id="10" name="Rechteck 9"/>
            <p:cNvSpPr/>
            <p:nvPr/>
          </p:nvSpPr>
          <p:spPr>
            <a:xfrm>
              <a:off x="6819334" y="2528900"/>
              <a:ext cx="972108" cy="4680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Cavity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Gleichschenkliges Dreieck 10"/>
            <p:cNvSpPr/>
            <p:nvPr/>
          </p:nvSpPr>
          <p:spPr>
            <a:xfrm rot="5400000">
              <a:off x="4731988" y="3681029"/>
              <a:ext cx="684076" cy="54006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338846" y="3717032"/>
              <a:ext cx="504056" cy="4680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~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274559" y="3681027"/>
              <a:ext cx="1109710" cy="5400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Actuator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020511" y="5298814"/>
              <a:ext cx="1797285" cy="6087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LLRF Controller</a:t>
              </a:r>
            </a:p>
          </p:txBody>
        </p:sp>
        <p:cxnSp>
          <p:nvCxnSpPr>
            <p:cNvPr id="15" name="Gerade Verbindung 14"/>
            <p:cNvCxnSpPr/>
            <p:nvPr/>
          </p:nvCxnSpPr>
          <p:spPr>
            <a:xfrm flipH="1">
              <a:off x="7704347" y="2996952"/>
              <a:ext cx="2" cy="1404223"/>
            </a:xfrm>
            <a:prstGeom prst="line">
              <a:avLst/>
            </a:prstGeom>
            <a:ln w="25400"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>
              <a:endCxn id="14" idx="3"/>
            </p:cNvCxnSpPr>
            <p:nvPr/>
          </p:nvCxnSpPr>
          <p:spPr>
            <a:xfrm flipH="1">
              <a:off x="5817796" y="5603211"/>
              <a:ext cx="1886367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>
              <a:stCxn id="14" idx="1"/>
            </p:cNvCxnSpPr>
            <p:nvPr/>
          </p:nvCxnSpPr>
          <p:spPr>
            <a:xfrm flipH="1">
              <a:off x="2810540" y="5603211"/>
              <a:ext cx="120997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endCxn id="13" idx="2"/>
            </p:cNvCxnSpPr>
            <p:nvPr/>
          </p:nvCxnSpPr>
          <p:spPr>
            <a:xfrm flipV="1">
              <a:off x="2829415" y="4221087"/>
              <a:ext cx="0" cy="139201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>
              <a:stCxn id="12" idx="6"/>
              <a:endCxn id="13" idx="1"/>
            </p:cNvCxnSpPr>
            <p:nvPr/>
          </p:nvCxnSpPr>
          <p:spPr>
            <a:xfrm>
              <a:off x="1842902" y="3951058"/>
              <a:ext cx="431658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>
              <a:stCxn id="13" idx="3"/>
              <a:endCxn id="11" idx="3"/>
            </p:cNvCxnSpPr>
            <p:nvPr/>
          </p:nvCxnSpPr>
          <p:spPr>
            <a:xfrm>
              <a:off x="3384269" y="3951058"/>
              <a:ext cx="1419727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>
              <a:stCxn id="11" idx="0"/>
            </p:cNvCxnSpPr>
            <p:nvPr/>
          </p:nvCxnSpPr>
          <p:spPr>
            <a:xfrm flipV="1">
              <a:off x="5344056" y="3946925"/>
              <a:ext cx="1568204" cy="41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V="1">
              <a:off x="6912260" y="2995210"/>
              <a:ext cx="0" cy="9517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>
              <a:stCxn id="10" idx="3"/>
            </p:cNvCxnSpPr>
            <p:nvPr/>
          </p:nvCxnSpPr>
          <p:spPr>
            <a:xfrm>
              <a:off x="7791442" y="2762926"/>
              <a:ext cx="378042" cy="1977"/>
            </a:xfrm>
            <a:prstGeom prst="line">
              <a:avLst/>
            </a:prstGeom>
            <a:ln w="762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>
              <a:endCxn id="10" idx="1"/>
            </p:cNvCxnSpPr>
            <p:nvPr/>
          </p:nvCxnSpPr>
          <p:spPr>
            <a:xfrm>
              <a:off x="6441292" y="2762925"/>
              <a:ext cx="378042" cy="1"/>
            </a:xfrm>
            <a:prstGeom prst="line">
              <a:avLst/>
            </a:prstGeom>
            <a:ln w="762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6108255" y="2734934"/>
              <a:ext cx="216024" cy="55983"/>
            </a:xfrm>
            <a:prstGeom prst="ellipse">
              <a:avLst/>
            </a:prstGeom>
            <a:solidFill>
              <a:srgbClr val="F28E00"/>
            </a:solidFill>
            <a:ln w="635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>
              <a:off x="6027246" y="2600908"/>
              <a:ext cx="378042" cy="0"/>
            </a:xfrm>
            <a:prstGeom prst="straightConnector1">
              <a:avLst/>
            </a:prstGeom>
            <a:ln w="22225">
              <a:solidFill>
                <a:srgbClr val="F28E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1020097" y="4231269"/>
              <a:ext cx="1138984" cy="60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Master Oscillator</a:t>
              </a:r>
              <a:endParaRPr lang="en-US" sz="1100" dirty="0"/>
            </a:p>
          </p:txBody>
        </p:sp>
        <p:pic>
          <p:nvPicPr>
            <p:cNvPr id="28" name="Grafik 2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878" y="3484105"/>
              <a:ext cx="620650" cy="138303"/>
            </a:xfrm>
            <a:prstGeom prst="rect">
              <a:avLst/>
            </a:prstGeom>
          </p:spPr>
        </p:pic>
        <p:sp>
          <p:nvSpPr>
            <p:cNvPr id="30" name="Ellipse 29"/>
            <p:cNvSpPr/>
            <p:nvPr/>
          </p:nvSpPr>
          <p:spPr>
            <a:xfrm>
              <a:off x="8338856" y="2723319"/>
              <a:ext cx="216024" cy="55983"/>
            </a:xfrm>
            <a:prstGeom prst="ellipse">
              <a:avLst/>
            </a:prstGeom>
            <a:solidFill>
              <a:srgbClr val="F28E00"/>
            </a:solidFill>
            <a:ln w="635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31" name="Gerade Verbindung mit Pfeil 30"/>
            <p:cNvCxnSpPr/>
            <p:nvPr/>
          </p:nvCxnSpPr>
          <p:spPr>
            <a:xfrm>
              <a:off x="8268495" y="2600908"/>
              <a:ext cx="378042" cy="0"/>
            </a:xfrm>
            <a:prstGeom prst="straightConnector1">
              <a:avLst/>
            </a:prstGeom>
            <a:ln w="22225">
              <a:solidFill>
                <a:srgbClr val="F28E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4482121" y="3237520"/>
              <a:ext cx="1139850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Amplifier</a:t>
              </a:r>
              <a:endParaRPr lang="en-US" sz="1100" b="1" dirty="0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4355977" y="2566645"/>
              <a:ext cx="1570286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Electron beam</a:t>
              </a:r>
              <a:endParaRPr lang="en-US" sz="1100" dirty="0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7218293" y="4396780"/>
              <a:ext cx="972108" cy="4680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Sensor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Gerade Verbindung 34"/>
            <p:cNvCxnSpPr/>
            <p:nvPr/>
          </p:nvCxnSpPr>
          <p:spPr>
            <a:xfrm>
              <a:off x="7704351" y="4864832"/>
              <a:ext cx="0" cy="75007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5299923" y="3568265"/>
              <a:ext cx="1768241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High power ~MV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3347734" y="3571670"/>
              <a:ext cx="1554174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Low power ~V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5" name="Grafik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888940"/>
            <a:ext cx="3331249" cy="2681940"/>
          </a:xfrm>
          <a:prstGeom prst="rect">
            <a:avLst/>
          </a:prstGeom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598"/>
          <a:stretch/>
        </p:blipFill>
        <p:spPr bwMode="auto">
          <a:xfrm>
            <a:off x="3395700" y="2816932"/>
            <a:ext cx="3960440" cy="127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28" y="5003815"/>
            <a:ext cx="2844316" cy="152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92" descr="C:\Users\schlarb\AppData\Local\Temp\UniLOGM_inside_fron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450" y="5409220"/>
            <a:ext cx="4396014" cy="114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Sub-10 </a:t>
            </a:r>
            <a:r>
              <a:rPr lang="en-US" dirty="0"/>
              <a:t>fs RF Regulation at REGAE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Electron Beams for Time Resolved Diffraction Experiments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6408092" cy="41828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</a:t>
            </a:r>
            <a:r>
              <a:rPr lang="en-US" b="1" dirty="0"/>
              <a:t>facility for laser driven plasma-</a:t>
            </a:r>
            <a:r>
              <a:rPr lang="en-US" b="1" dirty="0" err="1"/>
              <a:t>wakefield</a:t>
            </a:r>
            <a:r>
              <a:rPr lang="en-US" b="1" dirty="0"/>
              <a:t> acceleration (LAOLA) </a:t>
            </a:r>
            <a:endParaRPr lang="en-US" b="1" dirty="0" smtClean="0"/>
          </a:p>
          <a:p>
            <a:r>
              <a:rPr lang="en-US" dirty="0" smtClean="0"/>
              <a:t>Generation </a:t>
            </a:r>
            <a:r>
              <a:rPr lang="en-US" dirty="0"/>
              <a:t>of sub-10 fs electron bunches </a:t>
            </a:r>
          </a:p>
          <a:p>
            <a:pPr lvl="1"/>
            <a:r>
              <a:rPr lang="en-US" dirty="0" smtClean="0"/>
              <a:t>Timing </a:t>
            </a:r>
            <a:r>
              <a:rPr lang="en-US" dirty="0"/>
              <a:t>stability: &lt;10 fs at the target 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low charge: 150..300 </a:t>
            </a:r>
            <a:r>
              <a:rPr lang="en-US" dirty="0" err="1"/>
              <a:t>fC</a:t>
            </a:r>
            <a:r>
              <a:rPr lang="en-US" dirty="0"/>
              <a:t> </a:t>
            </a:r>
          </a:p>
          <a:p>
            <a:r>
              <a:rPr lang="en-US" dirty="0" smtClean="0"/>
              <a:t>RF </a:t>
            </a:r>
            <a:r>
              <a:rPr lang="en-US" dirty="0"/>
              <a:t>parameter of the REGAE accelerator: </a:t>
            </a:r>
          </a:p>
          <a:p>
            <a:pPr lvl="1"/>
            <a:r>
              <a:rPr lang="en-US" dirty="0" smtClean="0"/>
              <a:t>RF-gun </a:t>
            </a:r>
            <a:r>
              <a:rPr lang="en-US" dirty="0"/>
              <a:t>and </a:t>
            </a:r>
            <a:r>
              <a:rPr lang="en-US" dirty="0" err="1"/>
              <a:t>buncher</a:t>
            </a:r>
            <a:r>
              <a:rPr lang="en-US" dirty="0"/>
              <a:t> cavity </a:t>
            </a:r>
            <a:r>
              <a:rPr lang="en-US" dirty="0" smtClean="0"/>
              <a:t> @ 2.998 GHz (</a:t>
            </a:r>
            <a:r>
              <a:rPr lang="en-US" dirty="0"/>
              <a:t>S-band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6 </a:t>
            </a:r>
            <a:r>
              <a:rPr lang="en-US" dirty="0" err="1"/>
              <a:t>μs</a:t>
            </a:r>
            <a:r>
              <a:rPr lang="en-US" dirty="0"/>
              <a:t> pulse length and up to 50 Hz repetition rate </a:t>
            </a:r>
            <a:endParaRPr lang="en-US" dirty="0" smtClean="0"/>
          </a:p>
          <a:p>
            <a:pPr lvl="1"/>
            <a:r>
              <a:rPr lang="en-US" dirty="0" smtClean="0"/>
              <a:t>Driven </a:t>
            </a:r>
            <a:r>
              <a:rPr lang="en-US" dirty="0"/>
              <a:t>by one klystron, with motorized waveguide phase shifter </a:t>
            </a:r>
          </a:p>
          <a:p>
            <a:pPr lvl="1"/>
            <a:r>
              <a:rPr lang="en-US" dirty="0" smtClean="0"/>
              <a:t>Pre-amplifier from XFEL-TDS</a:t>
            </a:r>
          </a:p>
          <a:p>
            <a:r>
              <a:rPr lang="en-US" dirty="0" smtClean="0"/>
              <a:t>Single cavity regulation</a:t>
            </a:r>
          </a:p>
          <a:p>
            <a:pPr lvl="1"/>
            <a:r>
              <a:rPr lang="en-US" dirty="0" smtClean="0"/>
              <a:t>RF-gun in feedback</a:t>
            </a:r>
          </a:p>
          <a:p>
            <a:pPr lvl="1"/>
            <a:r>
              <a:rPr lang="en-US" dirty="0" err="1" smtClean="0"/>
              <a:t>Buncher</a:t>
            </a:r>
            <a:r>
              <a:rPr lang="en-US" dirty="0" smtClean="0"/>
              <a:t> is uncontrolled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Precision RF controls | Sven Pfeiffer | </a:t>
            </a:r>
            <a:r>
              <a:rPr lang="en-US" smtClean="0"/>
              <a:t>PoF III Center Evaluation DESY, 5 – 9 February 2018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5047366"/>
            <a:ext cx="2628292" cy="14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8629139" y="1340768"/>
            <a:ext cx="3371517" cy="5069782"/>
            <a:chOff x="9133195" y="1340768"/>
            <a:chExt cx="3371517" cy="5069782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85"/>
            <a:stretch/>
          </p:blipFill>
          <p:spPr bwMode="auto">
            <a:xfrm>
              <a:off x="9133195" y="1340768"/>
              <a:ext cx="3299509" cy="344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413"/>
            <a:stretch/>
          </p:blipFill>
          <p:spPr bwMode="auto">
            <a:xfrm>
              <a:off x="9188647" y="4706721"/>
              <a:ext cx="3316065" cy="1703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feld 9"/>
          <p:cNvSpPr txBox="1"/>
          <p:nvPr/>
        </p:nvSpPr>
        <p:spPr>
          <a:xfrm>
            <a:off x="5796023" y="4382524"/>
            <a:ext cx="2964273" cy="73866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Achieved RMS </a:t>
            </a:r>
            <a:r>
              <a:rPr lang="en-US" sz="1400" dirty="0"/>
              <a:t>phase stability</a:t>
            </a:r>
            <a:r>
              <a:rPr lang="en-US" sz="1400" dirty="0" smtClean="0"/>
              <a:t>:</a:t>
            </a:r>
            <a:endParaRPr lang="en-US" sz="1400" dirty="0"/>
          </a:p>
          <a:p>
            <a:pPr algn="ctr"/>
            <a:r>
              <a:rPr lang="nl-NL" sz="1400" b="1" dirty="0" smtClean="0">
                <a:solidFill>
                  <a:srgbClr val="FF0000"/>
                </a:solidFill>
              </a:rPr>
              <a:t>In-loop</a:t>
            </a:r>
            <a:r>
              <a:rPr lang="nl-NL" sz="1400" b="1" dirty="0">
                <a:solidFill>
                  <a:srgbClr val="FF0000"/>
                </a:solidFill>
              </a:rPr>
              <a:t>: 9.0 mdeg (8.3 fs</a:t>
            </a:r>
            <a:r>
              <a:rPr lang="nl-NL" sz="14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Out-of-loop: 14.3 </a:t>
            </a:r>
            <a:r>
              <a:rPr lang="en-US" sz="1400" b="1" dirty="0" err="1">
                <a:solidFill>
                  <a:srgbClr val="FF0000"/>
                </a:solidFill>
              </a:rPr>
              <a:t>mdeg</a:t>
            </a:r>
            <a:r>
              <a:rPr lang="en-US" sz="1400" b="1" dirty="0">
                <a:solidFill>
                  <a:srgbClr val="FF0000"/>
                </a:solidFill>
              </a:rPr>
              <a:t> (13.2 fs) </a:t>
            </a:r>
            <a:r>
              <a:rPr lang="nl-NL" sz="1400" b="1" dirty="0" smtClean="0">
                <a:solidFill>
                  <a:srgbClr val="FF0000"/>
                </a:solidFill>
              </a:rPr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8436260" y="3501009"/>
            <a:ext cx="1044116" cy="12057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8684591" y="4977172"/>
            <a:ext cx="54375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 rot="16200000">
            <a:off x="7954514" y="5369669"/>
            <a:ext cx="118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Out of </a:t>
            </a:r>
            <a:r>
              <a:rPr lang="en-US" sz="1600" dirty="0" smtClean="0"/>
              <a:t>loop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00" y="116632"/>
            <a:ext cx="4932548" cy="126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www.m-i-tax.de/content/_art/logo_uni_hh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08" y="1787084"/>
            <a:ext cx="1854266" cy="43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Talks\logos\logo_desy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18" y="1733910"/>
            <a:ext cx="555738" cy="5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94" y="2456892"/>
            <a:ext cx="1964434" cy="147616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6"/>
          <a:stretch/>
        </p:blipFill>
        <p:spPr bwMode="auto">
          <a:xfrm>
            <a:off x="6137752" y="3392996"/>
            <a:ext cx="5862904" cy="291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Pre-selection of components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>
                <a:solidFill>
                  <a:srgbClr val="F28E00"/>
                </a:solidFill>
              </a:rPr>
              <a:t>Phase </a:t>
            </a:r>
            <a:r>
              <a:rPr lang="en-US" noProof="0" dirty="0" smtClean="0">
                <a:solidFill>
                  <a:srgbClr val="F28E00"/>
                </a:solidFill>
              </a:rPr>
              <a:t>noise </a:t>
            </a:r>
            <a:r>
              <a:rPr lang="en-US" noProof="0" dirty="0">
                <a:solidFill>
                  <a:srgbClr val="F28E00"/>
                </a:solidFill>
              </a:rPr>
              <a:t>and </a:t>
            </a:r>
            <a:r>
              <a:rPr lang="en-US" noProof="0" dirty="0" smtClean="0">
                <a:solidFill>
                  <a:srgbClr val="F28E00"/>
                </a:solidFill>
              </a:rPr>
              <a:t>timing jitter analysis at REGAE</a:t>
            </a:r>
            <a:endParaRPr lang="en-US" noProof="0" dirty="0">
              <a:solidFill>
                <a:srgbClr val="F28E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platzhalter 111"/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407988" y="1406426"/>
                <a:ext cx="6372088" cy="51549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Analysis along the actuator chain to identify main noise sources</a:t>
                </a:r>
              </a:p>
              <a:p>
                <a:pPr lvl="1"/>
                <a:r>
                  <a:rPr lang="en-US" dirty="0" smtClean="0"/>
                  <a:t>High speed sampling ( ADC 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𝑛𝑉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𝐻𝑧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)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Averaged in region </a:t>
                </a:r>
                <a:r>
                  <a:rPr lang="en-US" kern="0" dirty="0" smtClean="0"/>
                  <a:t>of </a:t>
                </a:r>
                <a:r>
                  <a:rPr lang="en-US" kern="0" dirty="0"/>
                  <a:t>interest: </a:t>
                </a:r>
                <a:r>
                  <a:rPr lang="en-US" kern="0" dirty="0" smtClean="0"/>
                  <a:t>1 </a:t>
                </a:r>
                <a:r>
                  <a:rPr lang="en-US" kern="0" dirty="0"/>
                  <a:t>μs (125 </a:t>
                </a:r>
                <a:r>
                  <a:rPr lang="en-US" kern="0" dirty="0" smtClean="0"/>
                  <a:t>samples)</a:t>
                </a:r>
                <a:r>
                  <a:rPr lang="en-US" kern="0" dirty="0"/>
                  <a:t/>
                </a:r>
                <a:br>
                  <a:rPr lang="en-US" kern="0" dirty="0"/>
                </a:br>
                <a:r>
                  <a:rPr lang="en-US" kern="0" dirty="0"/>
                  <a:t>=&gt; 1 </a:t>
                </a:r>
                <a:r>
                  <a:rPr lang="en-US" kern="0" dirty="0" smtClean="0"/>
                  <a:t>MHz ADC bandwidth (200 kHz cavity BW)</a:t>
                </a:r>
              </a:p>
              <a:p>
                <a:pPr lvl="1"/>
                <a:endParaRPr lang="en-US" kern="0" dirty="0" smtClean="0"/>
              </a:p>
              <a:p>
                <a:pPr lvl="1"/>
                <a:endParaRPr lang="en-US" kern="0" dirty="0"/>
              </a:p>
              <a:p>
                <a:pPr lvl="1"/>
                <a:endParaRPr lang="en-US" kern="0" dirty="0" smtClean="0"/>
              </a:p>
              <a:p>
                <a:pPr marL="266700" lvl="1" indent="0">
                  <a:buNone/>
                </a:pPr>
                <a:endParaRPr lang="en-US" kern="0" dirty="0"/>
              </a:p>
              <a:p>
                <a:pPr lvl="1"/>
                <a:endParaRPr lang="en-US" kern="0" dirty="0" smtClean="0"/>
              </a:p>
              <a:p>
                <a:pPr lvl="1"/>
                <a:endParaRPr lang="en-US" kern="0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Pre-amplifier </a:t>
                </a:r>
                <a:r>
                  <a:rPr lang="en-US" dirty="0"/>
                  <a:t>and </a:t>
                </a:r>
                <a:r>
                  <a:rPr lang="en-US" dirty="0" smtClean="0"/>
                  <a:t>klystron (modulator) </a:t>
                </a:r>
                <a:r>
                  <a:rPr lang="en-US" dirty="0"/>
                  <a:t>increase noise </a:t>
                </a:r>
                <a:r>
                  <a:rPr lang="en-US" dirty="0" smtClean="0"/>
                  <a:t>factor</a:t>
                </a:r>
              </a:p>
              <a:p>
                <a:pPr lvl="1"/>
                <a:r>
                  <a:rPr lang="en-US" dirty="0" err="1" smtClean="0"/>
                  <a:t>dφ</a:t>
                </a:r>
                <a:r>
                  <a:rPr lang="en-US" dirty="0" smtClean="0"/>
                  <a:t> </a:t>
                </a:r>
                <a:r>
                  <a:rPr lang="en-US" dirty="0"/>
                  <a:t>= 0.012…0.053 </a:t>
                </a:r>
                <a:r>
                  <a:rPr lang="en-US" dirty="0" smtClean="0"/>
                  <a:t>deg.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Find limiting elements in signal chain and replace/optimize them!</a:t>
                </a:r>
              </a:p>
              <a:p>
                <a:pPr marL="0" indent="0" algn="ctr">
                  <a:buNone/>
                </a:pPr>
                <a:r>
                  <a:rPr lang="en-US" b="1" dirty="0" smtClean="0">
                    <a:sym typeface="Wingdings" panose="05000000000000000000" pitchFamily="2" charset="2"/>
                  </a:rPr>
                  <a:t> Here pre-amplifier was broken! </a:t>
                </a:r>
                <a:endParaRPr lang="en-US" b="1" dirty="0"/>
              </a:p>
            </p:txBody>
          </p:sp>
        </mc:Choice>
        <mc:Fallback xmlns="">
          <p:sp>
            <p:nvSpPr>
              <p:cNvPr id="112" name="Textplatzhalter 1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407988" y="1406426"/>
                <a:ext cx="6372088" cy="5154922"/>
              </a:xfrm>
              <a:blipFill rotWithShape="1">
                <a:blip r:embed="rId4"/>
                <a:stretch>
                  <a:fillRect l="-2010" t="-1302" r="-574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8" name="Gruppieren 227"/>
          <p:cNvGrpSpPr/>
          <p:nvPr/>
        </p:nvGrpSpPr>
        <p:grpSpPr>
          <a:xfrm>
            <a:off x="371364" y="2781300"/>
            <a:ext cx="5724635" cy="2465015"/>
            <a:chOff x="5248594" y="907427"/>
            <a:chExt cx="6710817" cy="2708760"/>
          </a:xfrm>
        </p:grpSpPr>
        <p:pic>
          <p:nvPicPr>
            <p:cNvPr id="2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48594" y="907427"/>
              <a:ext cx="3724546" cy="270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" name="Textfeld 221"/>
            <p:cNvSpPr txBox="1"/>
            <p:nvPr/>
          </p:nvSpPr>
          <p:spPr>
            <a:xfrm>
              <a:off x="9230895" y="1110238"/>
              <a:ext cx="2433075" cy="7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750 pulses (1 minute)</a:t>
              </a:r>
            </a:p>
            <a:p>
              <a:pPr algn="ctr"/>
              <a:r>
                <a:rPr lang="en-US" sz="1200" dirty="0" smtClean="0"/>
                <a:t>Mean (bold blue/red line)</a:t>
              </a:r>
            </a:p>
            <a:p>
              <a:pPr algn="ctr"/>
              <a:r>
                <a:rPr lang="en-US" sz="1200" dirty="0" smtClean="0"/>
                <a:t>1 chosen RF pulse (black)</a:t>
              </a:r>
              <a:endParaRPr lang="en-US" sz="1200" dirty="0"/>
            </a:p>
          </p:txBody>
        </p:sp>
        <p:cxnSp>
          <p:nvCxnSpPr>
            <p:cNvPr id="223" name="Straight Arrow Connector 12"/>
            <p:cNvCxnSpPr>
              <a:stCxn id="222" idx="1"/>
            </p:cNvCxnSpPr>
            <p:nvPr/>
          </p:nvCxnSpPr>
          <p:spPr>
            <a:xfrm flipH="1">
              <a:off x="7732692" y="1483398"/>
              <a:ext cx="1498203" cy="4197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Textfeld 223"/>
            <p:cNvSpPr txBox="1"/>
            <p:nvPr/>
          </p:nvSpPr>
          <p:spPr>
            <a:xfrm>
              <a:off x="9109240" y="2733987"/>
              <a:ext cx="2132664" cy="5073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kern="0" dirty="0"/>
                <a:t>Average over </a:t>
              </a:r>
              <a:r>
                <a:rPr lang="en-US" sz="1200" kern="0" dirty="0" smtClean="0"/>
                <a:t>1µs gives 1 point in time plot</a:t>
              </a:r>
              <a:endParaRPr lang="en-US" sz="1200" dirty="0"/>
            </a:p>
          </p:txBody>
        </p:sp>
        <p:cxnSp>
          <p:nvCxnSpPr>
            <p:cNvPr id="225" name="Straight Arrow Connector 12"/>
            <p:cNvCxnSpPr/>
            <p:nvPr/>
          </p:nvCxnSpPr>
          <p:spPr>
            <a:xfrm>
              <a:off x="7732692" y="2373319"/>
              <a:ext cx="4226719" cy="4965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feld 225"/>
            <p:cNvSpPr txBox="1"/>
            <p:nvPr/>
          </p:nvSpPr>
          <p:spPr>
            <a:xfrm>
              <a:off x="9143999" y="2016728"/>
              <a:ext cx="2505286" cy="304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ADC sampling with 125 MHz</a:t>
              </a:r>
              <a:endParaRPr lang="en-US" sz="1200" dirty="0"/>
            </a:p>
          </p:txBody>
        </p:sp>
        <p:cxnSp>
          <p:nvCxnSpPr>
            <p:cNvPr id="227" name="Straight Arrow Connector 12"/>
            <p:cNvCxnSpPr>
              <a:stCxn id="226" idx="1"/>
            </p:cNvCxnSpPr>
            <p:nvPr/>
          </p:nvCxnSpPr>
          <p:spPr>
            <a:xfrm flipH="1">
              <a:off x="8287455" y="2168923"/>
              <a:ext cx="856545" cy="167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/>
              <a:t>Precision RF controls | Sven Pfeiffer  | </a:t>
            </a:r>
            <a:r>
              <a:rPr lang="en-US" dirty="0" err="1"/>
              <a:t>PoF</a:t>
            </a:r>
            <a:r>
              <a:rPr lang="en-US" dirty="0"/>
              <a:t> III Center Evaluation DESY, 5 – 9 February 2018</a:t>
            </a:r>
          </a:p>
        </p:txBody>
      </p:sp>
      <p:grpSp>
        <p:nvGrpSpPr>
          <p:cNvPr id="126" name="Gruppieren 125"/>
          <p:cNvGrpSpPr/>
          <p:nvPr/>
        </p:nvGrpSpPr>
        <p:grpSpPr>
          <a:xfrm>
            <a:off x="5987988" y="575102"/>
            <a:ext cx="5760640" cy="2783289"/>
            <a:chOff x="813560" y="1985276"/>
            <a:chExt cx="7832977" cy="3922331"/>
          </a:xfrm>
        </p:grpSpPr>
        <p:sp>
          <p:nvSpPr>
            <p:cNvPr id="219" name="Rechteck 218"/>
            <p:cNvSpPr/>
            <p:nvPr/>
          </p:nvSpPr>
          <p:spPr>
            <a:xfrm>
              <a:off x="6819334" y="2528900"/>
              <a:ext cx="972108" cy="4680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Cavity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20" name="Gleichschenkliges Dreieck 219"/>
            <p:cNvSpPr/>
            <p:nvPr/>
          </p:nvSpPr>
          <p:spPr>
            <a:xfrm rot="5400000">
              <a:off x="4731988" y="3681029"/>
              <a:ext cx="684076" cy="54006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29" name="Ellipse 228"/>
            <p:cNvSpPr/>
            <p:nvPr/>
          </p:nvSpPr>
          <p:spPr>
            <a:xfrm>
              <a:off x="1338846" y="3717032"/>
              <a:ext cx="504056" cy="4680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~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2274559" y="3681027"/>
              <a:ext cx="1109710" cy="5400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Actuator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020511" y="5298814"/>
              <a:ext cx="1797285" cy="6087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LLRF Controller</a:t>
              </a:r>
            </a:p>
          </p:txBody>
        </p:sp>
        <p:cxnSp>
          <p:nvCxnSpPr>
            <p:cNvPr id="232" name="Gerade Verbindung 231"/>
            <p:cNvCxnSpPr/>
            <p:nvPr/>
          </p:nvCxnSpPr>
          <p:spPr>
            <a:xfrm flipH="1">
              <a:off x="7704347" y="2996952"/>
              <a:ext cx="2" cy="1404223"/>
            </a:xfrm>
            <a:prstGeom prst="line">
              <a:avLst/>
            </a:prstGeom>
            <a:ln w="25400"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Gerade Verbindung mit Pfeil 232"/>
            <p:cNvCxnSpPr>
              <a:endCxn id="231" idx="3"/>
            </p:cNvCxnSpPr>
            <p:nvPr/>
          </p:nvCxnSpPr>
          <p:spPr>
            <a:xfrm flipH="1">
              <a:off x="5817796" y="5603211"/>
              <a:ext cx="1886367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 Verbindung 233"/>
            <p:cNvCxnSpPr>
              <a:stCxn id="231" idx="1"/>
            </p:cNvCxnSpPr>
            <p:nvPr/>
          </p:nvCxnSpPr>
          <p:spPr>
            <a:xfrm flipH="1">
              <a:off x="2810540" y="5603211"/>
              <a:ext cx="120997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Gerade Verbindung mit Pfeil 234"/>
            <p:cNvCxnSpPr>
              <a:endCxn id="230" idx="2"/>
            </p:cNvCxnSpPr>
            <p:nvPr/>
          </p:nvCxnSpPr>
          <p:spPr>
            <a:xfrm flipV="1">
              <a:off x="2829415" y="4221087"/>
              <a:ext cx="0" cy="139201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 Verbindung mit Pfeil 235"/>
            <p:cNvCxnSpPr>
              <a:stCxn id="229" idx="6"/>
              <a:endCxn id="230" idx="1"/>
            </p:cNvCxnSpPr>
            <p:nvPr/>
          </p:nvCxnSpPr>
          <p:spPr>
            <a:xfrm>
              <a:off x="1842902" y="3951058"/>
              <a:ext cx="431658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 Verbindung mit Pfeil 236"/>
            <p:cNvCxnSpPr>
              <a:stCxn id="230" idx="3"/>
              <a:endCxn id="220" idx="3"/>
            </p:cNvCxnSpPr>
            <p:nvPr/>
          </p:nvCxnSpPr>
          <p:spPr>
            <a:xfrm>
              <a:off x="3384269" y="3951058"/>
              <a:ext cx="1419727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rade Verbindung 237"/>
            <p:cNvCxnSpPr>
              <a:stCxn id="220" idx="0"/>
            </p:cNvCxnSpPr>
            <p:nvPr/>
          </p:nvCxnSpPr>
          <p:spPr>
            <a:xfrm flipV="1">
              <a:off x="5344056" y="3946925"/>
              <a:ext cx="1568204" cy="41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Gerade Verbindung mit Pfeil 238"/>
            <p:cNvCxnSpPr/>
            <p:nvPr/>
          </p:nvCxnSpPr>
          <p:spPr>
            <a:xfrm flipV="1">
              <a:off x="6912260" y="2995210"/>
              <a:ext cx="0" cy="9517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 Verbindung 239"/>
            <p:cNvCxnSpPr>
              <a:stCxn id="219" idx="3"/>
            </p:cNvCxnSpPr>
            <p:nvPr/>
          </p:nvCxnSpPr>
          <p:spPr>
            <a:xfrm>
              <a:off x="7791442" y="2762926"/>
              <a:ext cx="378042" cy="1977"/>
            </a:xfrm>
            <a:prstGeom prst="line">
              <a:avLst/>
            </a:prstGeom>
            <a:ln w="762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 Verbindung 240"/>
            <p:cNvCxnSpPr>
              <a:endCxn id="219" idx="1"/>
            </p:cNvCxnSpPr>
            <p:nvPr/>
          </p:nvCxnSpPr>
          <p:spPr>
            <a:xfrm>
              <a:off x="6441292" y="2762925"/>
              <a:ext cx="378042" cy="1"/>
            </a:xfrm>
            <a:prstGeom prst="line">
              <a:avLst/>
            </a:prstGeom>
            <a:ln w="762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Ellipse 241"/>
            <p:cNvSpPr/>
            <p:nvPr/>
          </p:nvSpPr>
          <p:spPr>
            <a:xfrm>
              <a:off x="6108255" y="2734934"/>
              <a:ext cx="216024" cy="55983"/>
            </a:xfrm>
            <a:prstGeom prst="ellipse">
              <a:avLst/>
            </a:prstGeom>
            <a:solidFill>
              <a:srgbClr val="F28E00"/>
            </a:solidFill>
            <a:ln w="635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243" name="Gerade Verbindung mit Pfeil 242"/>
            <p:cNvCxnSpPr/>
            <p:nvPr/>
          </p:nvCxnSpPr>
          <p:spPr>
            <a:xfrm>
              <a:off x="6027246" y="2600908"/>
              <a:ext cx="378042" cy="0"/>
            </a:xfrm>
            <a:prstGeom prst="straightConnector1">
              <a:avLst/>
            </a:prstGeom>
            <a:ln w="22225">
              <a:solidFill>
                <a:srgbClr val="F28E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feld 243"/>
            <p:cNvSpPr txBox="1"/>
            <p:nvPr/>
          </p:nvSpPr>
          <p:spPr>
            <a:xfrm>
              <a:off x="813560" y="4232905"/>
              <a:ext cx="1138984" cy="607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Master Oscillator</a:t>
              </a:r>
              <a:endParaRPr lang="en-US" sz="1100" dirty="0"/>
            </a:p>
          </p:txBody>
        </p:sp>
        <p:pic>
          <p:nvPicPr>
            <p:cNvPr id="245" name="Grafik 24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878" y="3484105"/>
              <a:ext cx="620650" cy="138303"/>
            </a:xfrm>
            <a:prstGeom prst="rect">
              <a:avLst/>
            </a:prstGeom>
          </p:spPr>
        </p:pic>
        <p:sp>
          <p:nvSpPr>
            <p:cNvPr id="246" name="Textfeld 245"/>
            <p:cNvSpPr txBox="1"/>
            <p:nvPr/>
          </p:nvSpPr>
          <p:spPr>
            <a:xfrm>
              <a:off x="5915005" y="1985276"/>
              <a:ext cx="2687968" cy="368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/>
                <a:t>Bandwidth: 200kHz@3GHz</a:t>
              </a:r>
              <a:endParaRPr lang="en-US" sz="1100" b="1" dirty="0"/>
            </a:p>
          </p:txBody>
        </p:sp>
        <p:sp>
          <p:nvSpPr>
            <p:cNvPr id="247" name="Ellipse 246"/>
            <p:cNvSpPr/>
            <p:nvPr/>
          </p:nvSpPr>
          <p:spPr>
            <a:xfrm>
              <a:off x="8338856" y="2723319"/>
              <a:ext cx="216024" cy="55983"/>
            </a:xfrm>
            <a:prstGeom prst="ellipse">
              <a:avLst/>
            </a:prstGeom>
            <a:solidFill>
              <a:srgbClr val="F28E00"/>
            </a:solidFill>
            <a:ln w="635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248" name="Gerade Verbindung mit Pfeil 247"/>
            <p:cNvCxnSpPr/>
            <p:nvPr/>
          </p:nvCxnSpPr>
          <p:spPr>
            <a:xfrm>
              <a:off x="8268495" y="2600908"/>
              <a:ext cx="378042" cy="0"/>
            </a:xfrm>
            <a:prstGeom prst="straightConnector1">
              <a:avLst/>
            </a:prstGeom>
            <a:ln w="22225">
              <a:solidFill>
                <a:srgbClr val="F28E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Textfeld 248"/>
            <p:cNvSpPr txBox="1"/>
            <p:nvPr/>
          </p:nvSpPr>
          <p:spPr>
            <a:xfrm>
              <a:off x="4482121" y="3237520"/>
              <a:ext cx="1139850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Amplifier</a:t>
              </a:r>
              <a:endParaRPr lang="en-US" sz="1100" b="1" dirty="0"/>
            </a:p>
          </p:txBody>
        </p:sp>
        <p:sp>
          <p:nvSpPr>
            <p:cNvPr id="250" name="Textfeld 249"/>
            <p:cNvSpPr txBox="1"/>
            <p:nvPr/>
          </p:nvSpPr>
          <p:spPr>
            <a:xfrm>
              <a:off x="4355977" y="2566645"/>
              <a:ext cx="1570286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Electron beam</a:t>
              </a:r>
              <a:endParaRPr lang="en-US" sz="1100" dirty="0"/>
            </a:p>
          </p:txBody>
        </p:sp>
        <p:sp>
          <p:nvSpPr>
            <p:cNvPr id="251" name="Rechteck 250"/>
            <p:cNvSpPr/>
            <p:nvPr/>
          </p:nvSpPr>
          <p:spPr>
            <a:xfrm>
              <a:off x="7218293" y="4396780"/>
              <a:ext cx="972108" cy="4680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Sensor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52" name="Gerade Verbindung 251"/>
            <p:cNvCxnSpPr/>
            <p:nvPr/>
          </p:nvCxnSpPr>
          <p:spPr>
            <a:xfrm>
              <a:off x="7704351" y="4864832"/>
              <a:ext cx="0" cy="75007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Textfeld 252"/>
            <p:cNvSpPr txBox="1"/>
            <p:nvPr/>
          </p:nvSpPr>
          <p:spPr>
            <a:xfrm>
              <a:off x="5299923" y="3568265"/>
              <a:ext cx="1768241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High power ~MV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254" name="Textfeld 253"/>
            <p:cNvSpPr txBox="1"/>
            <p:nvPr/>
          </p:nvSpPr>
          <p:spPr>
            <a:xfrm>
              <a:off x="3347733" y="3419455"/>
              <a:ext cx="1554174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Low power ~V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8010018" y="2024844"/>
            <a:ext cx="246221" cy="721309"/>
            <a:chOff x="8010018" y="2024844"/>
            <a:chExt cx="246221" cy="721309"/>
          </a:xfrm>
        </p:grpSpPr>
        <p:grpSp>
          <p:nvGrpSpPr>
            <p:cNvPr id="9" name="Gruppieren 8"/>
            <p:cNvGrpSpPr/>
            <p:nvPr/>
          </p:nvGrpSpPr>
          <p:grpSpPr>
            <a:xfrm>
              <a:off x="8010018" y="2262100"/>
              <a:ext cx="246221" cy="484053"/>
              <a:chOff x="8010018" y="2262100"/>
              <a:chExt cx="246221" cy="484053"/>
            </a:xfrm>
          </p:grpSpPr>
          <p:sp>
            <p:nvSpPr>
              <p:cNvPr id="257" name="Textfeld 256"/>
              <p:cNvSpPr txBox="1"/>
              <p:nvPr/>
            </p:nvSpPr>
            <p:spPr>
              <a:xfrm rot="16200000">
                <a:off x="7905342" y="2395255"/>
                <a:ext cx="4555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ADC</a:t>
                </a:r>
                <a:endParaRPr lang="en-US" sz="1000" dirty="0"/>
              </a:p>
            </p:txBody>
          </p:sp>
          <p:grpSp>
            <p:nvGrpSpPr>
              <p:cNvPr id="8" name="Gruppieren 7"/>
              <p:cNvGrpSpPr/>
              <p:nvPr/>
            </p:nvGrpSpPr>
            <p:grpSpPr>
              <a:xfrm>
                <a:off x="8040216" y="2262100"/>
                <a:ext cx="215830" cy="446820"/>
                <a:chOff x="8040216" y="2262100"/>
                <a:chExt cx="215830" cy="446820"/>
              </a:xfrm>
            </p:grpSpPr>
            <p:cxnSp>
              <p:nvCxnSpPr>
                <p:cNvPr id="258" name="Gerade Verbindung 257"/>
                <p:cNvCxnSpPr/>
                <p:nvPr/>
              </p:nvCxnSpPr>
              <p:spPr bwMode="auto">
                <a:xfrm>
                  <a:off x="8040216" y="2444343"/>
                  <a:ext cx="0" cy="2541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9" name="Gerade Verbindung 258"/>
                <p:cNvCxnSpPr/>
                <p:nvPr/>
              </p:nvCxnSpPr>
              <p:spPr bwMode="auto">
                <a:xfrm>
                  <a:off x="8255851" y="2454739"/>
                  <a:ext cx="0" cy="2541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0" name="Gerade Verbindung 259"/>
                <p:cNvCxnSpPr/>
                <p:nvPr/>
              </p:nvCxnSpPr>
              <p:spPr bwMode="auto">
                <a:xfrm>
                  <a:off x="8040216" y="2708920"/>
                  <a:ext cx="215635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1" name="Gerade Verbindung 260"/>
                <p:cNvCxnSpPr/>
                <p:nvPr/>
              </p:nvCxnSpPr>
              <p:spPr bwMode="auto">
                <a:xfrm flipV="1">
                  <a:off x="8040216" y="2262100"/>
                  <a:ext cx="107817" cy="182243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2" name="Gerade Verbindung 261"/>
                <p:cNvCxnSpPr/>
                <p:nvPr/>
              </p:nvCxnSpPr>
              <p:spPr bwMode="auto">
                <a:xfrm flipH="1" flipV="1">
                  <a:off x="8148228" y="2262100"/>
                  <a:ext cx="107818" cy="1926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19" name="Gerade Verbindung 18"/>
            <p:cNvCxnSpPr/>
            <p:nvPr/>
          </p:nvCxnSpPr>
          <p:spPr>
            <a:xfrm>
              <a:off x="8148033" y="2024844"/>
              <a:ext cx="0" cy="25202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Gerade Verbindung 262"/>
            <p:cNvCxnSpPr/>
            <p:nvPr/>
          </p:nvCxnSpPr>
          <p:spPr>
            <a:xfrm flipH="1">
              <a:off x="8025458" y="2026967"/>
              <a:ext cx="12277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4" name="Gruppieren 263"/>
          <p:cNvGrpSpPr/>
          <p:nvPr/>
        </p:nvGrpSpPr>
        <p:grpSpPr>
          <a:xfrm>
            <a:off x="6773735" y="2024844"/>
            <a:ext cx="246221" cy="721309"/>
            <a:chOff x="8010018" y="2024844"/>
            <a:chExt cx="246221" cy="721309"/>
          </a:xfrm>
        </p:grpSpPr>
        <p:grpSp>
          <p:nvGrpSpPr>
            <p:cNvPr id="265" name="Gruppieren 264"/>
            <p:cNvGrpSpPr/>
            <p:nvPr/>
          </p:nvGrpSpPr>
          <p:grpSpPr>
            <a:xfrm>
              <a:off x="8010018" y="2262100"/>
              <a:ext cx="246221" cy="484053"/>
              <a:chOff x="8010018" y="2262100"/>
              <a:chExt cx="246221" cy="484053"/>
            </a:xfrm>
          </p:grpSpPr>
          <p:sp>
            <p:nvSpPr>
              <p:cNvPr id="268" name="Textfeld 267"/>
              <p:cNvSpPr txBox="1"/>
              <p:nvPr/>
            </p:nvSpPr>
            <p:spPr>
              <a:xfrm rot="16200000">
                <a:off x="7905342" y="2395255"/>
                <a:ext cx="4555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ADC</a:t>
                </a:r>
                <a:endParaRPr lang="en-US" sz="1000" dirty="0"/>
              </a:p>
            </p:txBody>
          </p:sp>
          <p:grpSp>
            <p:nvGrpSpPr>
              <p:cNvPr id="269" name="Gruppieren 268"/>
              <p:cNvGrpSpPr/>
              <p:nvPr/>
            </p:nvGrpSpPr>
            <p:grpSpPr>
              <a:xfrm>
                <a:off x="8040216" y="2262100"/>
                <a:ext cx="215830" cy="446820"/>
                <a:chOff x="8040216" y="2262100"/>
                <a:chExt cx="215830" cy="446820"/>
              </a:xfrm>
            </p:grpSpPr>
            <p:cxnSp>
              <p:nvCxnSpPr>
                <p:cNvPr id="270" name="Gerade Verbindung 269"/>
                <p:cNvCxnSpPr/>
                <p:nvPr/>
              </p:nvCxnSpPr>
              <p:spPr bwMode="auto">
                <a:xfrm>
                  <a:off x="8040216" y="2444343"/>
                  <a:ext cx="0" cy="2541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1" name="Gerade Verbindung 270"/>
                <p:cNvCxnSpPr/>
                <p:nvPr/>
              </p:nvCxnSpPr>
              <p:spPr bwMode="auto">
                <a:xfrm>
                  <a:off x="8255851" y="2454739"/>
                  <a:ext cx="0" cy="2541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2" name="Gerade Verbindung 271"/>
                <p:cNvCxnSpPr/>
                <p:nvPr/>
              </p:nvCxnSpPr>
              <p:spPr bwMode="auto">
                <a:xfrm>
                  <a:off x="8040216" y="2708920"/>
                  <a:ext cx="215635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3" name="Gerade Verbindung 272"/>
                <p:cNvCxnSpPr/>
                <p:nvPr/>
              </p:nvCxnSpPr>
              <p:spPr bwMode="auto">
                <a:xfrm flipV="1">
                  <a:off x="8040216" y="2262100"/>
                  <a:ext cx="107817" cy="182243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4" name="Gerade Verbindung 273"/>
                <p:cNvCxnSpPr/>
                <p:nvPr/>
              </p:nvCxnSpPr>
              <p:spPr bwMode="auto">
                <a:xfrm flipH="1" flipV="1">
                  <a:off x="8148228" y="2262100"/>
                  <a:ext cx="107818" cy="1926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266" name="Gerade Verbindung 265"/>
            <p:cNvCxnSpPr/>
            <p:nvPr/>
          </p:nvCxnSpPr>
          <p:spPr>
            <a:xfrm>
              <a:off x="8148033" y="2024844"/>
              <a:ext cx="0" cy="25202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 flipH="1">
              <a:off x="8025458" y="2026967"/>
              <a:ext cx="12277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5" name="Gruppieren 274"/>
          <p:cNvGrpSpPr/>
          <p:nvPr/>
        </p:nvGrpSpPr>
        <p:grpSpPr>
          <a:xfrm>
            <a:off x="9522187" y="2026967"/>
            <a:ext cx="246221" cy="721309"/>
            <a:chOff x="8010018" y="2024844"/>
            <a:chExt cx="246221" cy="721309"/>
          </a:xfrm>
        </p:grpSpPr>
        <p:grpSp>
          <p:nvGrpSpPr>
            <p:cNvPr id="276" name="Gruppieren 275"/>
            <p:cNvGrpSpPr/>
            <p:nvPr/>
          </p:nvGrpSpPr>
          <p:grpSpPr>
            <a:xfrm>
              <a:off x="8010018" y="2262100"/>
              <a:ext cx="246221" cy="484053"/>
              <a:chOff x="8010018" y="2262100"/>
              <a:chExt cx="246221" cy="484053"/>
            </a:xfrm>
          </p:grpSpPr>
          <p:sp>
            <p:nvSpPr>
              <p:cNvPr id="279" name="Textfeld 278"/>
              <p:cNvSpPr txBox="1"/>
              <p:nvPr/>
            </p:nvSpPr>
            <p:spPr>
              <a:xfrm rot="16200000">
                <a:off x="7905342" y="2395255"/>
                <a:ext cx="4555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ADC</a:t>
                </a:r>
                <a:endParaRPr lang="en-US" sz="1000" dirty="0"/>
              </a:p>
            </p:txBody>
          </p:sp>
          <p:grpSp>
            <p:nvGrpSpPr>
              <p:cNvPr id="280" name="Gruppieren 279"/>
              <p:cNvGrpSpPr/>
              <p:nvPr/>
            </p:nvGrpSpPr>
            <p:grpSpPr>
              <a:xfrm>
                <a:off x="8040216" y="2262100"/>
                <a:ext cx="215830" cy="446820"/>
                <a:chOff x="8040216" y="2262100"/>
                <a:chExt cx="215830" cy="446820"/>
              </a:xfrm>
            </p:grpSpPr>
            <p:cxnSp>
              <p:nvCxnSpPr>
                <p:cNvPr id="281" name="Gerade Verbindung 280"/>
                <p:cNvCxnSpPr/>
                <p:nvPr/>
              </p:nvCxnSpPr>
              <p:spPr bwMode="auto">
                <a:xfrm>
                  <a:off x="8040216" y="2444343"/>
                  <a:ext cx="0" cy="2541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2" name="Gerade Verbindung 281"/>
                <p:cNvCxnSpPr/>
                <p:nvPr/>
              </p:nvCxnSpPr>
              <p:spPr bwMode="auto">
                <a:xfrm>
                  <a:off x="8255851" y="2454739"/>
                  <a:ext cx="0" cy="2541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3" name="Gerade Verbindung 282"/>
                <p:cNvCxnSpPr/>
                <p:nvPr/>
              </p:nvCxnSpPr>
              <p:spPr bwMode="auto">
                <a:xfrm>
                  <a:off x="8040216" y="2708920"/>
                  <a:ext cx="215635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4" name="Gerade Verbindung 283"/>
                <p:cNvCxnSpPr/>
                <p:nvPr/>
              </p:nvCxnSpPr>
              <p:spPr bwMode="auto">
                <a:xfrm flipV="1">
                  <a:off x="8040216" y="2262100"/>
                  <a:ext cx="107817" cy="182243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5" name="Gerade Verbindung 284"/>
                <p:cNvCxnSpPr/>
                <p:nvPr/>
              </p:nvCxnSpPr>
              <p:spPr bwMode="auto">
                <a:xfrm flipH="1" flipV="1">
                  <a:off x="8148228" y="2262100"/>
                  <a:ext cx="107818" cy="1926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277" name="Gerade Verbindung 276"/>
            <p:cNvCxnSpPr/>
            <p:nvPr/>
          </p:nvCxnSpPr>
          <p:spPr>
            <a:xfrm>
              <a:off x="8148033" y="2024844"/>
              <a:ext cx="0" cy="25202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Gerade Verbindung 277"/>
            <p:cNvCxnSpPr/>
            <p:nvPr/>
          </p:nvCxnSpPr>
          <p:spPr>
            <a:xfrm flipH="1">
              <a:off x="8025458" y="2026967"/>
              <a:ext cx="12277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6" name="Gleichschenkliges Dreieck 285"/>
          <p:cNvSpPr/>
          <p:nvPr/>
        </p:nvSpPr>
        <p:spPr>
          <a:xfrm rot="5400000">
            <a:off x="8250110" y="1841804"/>
            <a:ext cx="265424" cy="253163"/>
          </a:xfrm>
          <a:prstGeom prst="triangle">
            <a:avLst/>
          </a:prstGeom>
          <a:solidFill>
            <a:schemeClr val="bg1"/>
          </a:solidFill>
          <a:ln w="19050">
            <a:solidFill>
              <a:srgbClr val="139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287" name="Gruppieren 286"/>
          <p:cNvGrpSpPr/>
          <p:nvPr/>
        </p:nvGrpSpPr>
        <p:grpSpPr>
          <a:xfrm>
            <a:off x="8580276" y="2023615"/>
            <a:ext cx="246221" cy="721309"/>
            <a:chOff x="8010018" y="2024844"/>
            <a:chExt cx="246221" cy="721309"/>
          </a:xfrm>
        </p:grpSpPr>
        <p:grpSp>
          <p:nvGrpSpPr>
            <p:cNvPr id="288" name="Gruppieren 287"/>
            <p:cNvGrpSpPr/>
            <p:nvPr/>
          </p:nvGrpSpPr>
          <p:grpSpPr>
            <a:xfrm>
              <a:off x="8010018" y="2262100"/>
              <a:ext cx="246221" cy="484053"/>
              <a:chOff x="8010018" y="2262100"/>
              <a:chExt cx="246221" cy="484053"/>
            </a:xfrm>
          </p:grpSpPr>
          <p:sp>
            <p:nvSpPr>
              <p:cNvPr id="291" name="Textfeld 290"/>
              <p:cNvSpPr txBox="1"/>
              <p:nvPr/>
            </p:nvSpPr>
            <p:spPr>
              <a:xfrm rot="16200000">
                <a:off x="7905342" y="2395255"/>
                <a:ext cx="4555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ADC</a:t>
                </a:r>
                <a:endParaRPr lang="en-US" sz="1000" dirty="0"/>
              </a:p>
            </p:txBody>
          </p:sp>
          <p:grpSp>
            <p:nvGrpSpPr>
              <p:cNvPr id="292" name="Gruppieren 291"/>
              <p:cNvGrpSpPr/>
              <p:nvPr/>
            </p:nvGrpSpPr>
            <p:grpSpPr>
              <a:xfrm>
                <a:off x="8040216" y="2262100"/>
                <a:ext cx="215830" cy="446820"/>
                <a:chOff x="8040216" y="2262100"/>
                <a:chExt cx="215830" cy="446820"/>
              </a:xfrm>
            </p:grpSpPr>
            <p:cxnSp>
              <p:nvCxnSpPr>
                <p:cNvPr id="293" name="Gerade Verbindung 292"/>
                <p:cNvCxnSpPr/>
                <p:nvPr/>
              </p:nvCxnSpPr>
              <p:spPr bwMode="auto">
                <a:xfrm>
                  <a:off x="8040216" y="2444343"/>
                  <a:ext cx="0" cy="2541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4" name="Gerade Verbindung 293"/>
                <p:cNvCxnSpPr/>
                <p:nvPr/>
              </p:nvCxnSpPr>
              <p:spPr bwMode="auto">
                <a:xfrm>
                  <a:off x="8255851" y="2454739"/>
                  <a:ext cx="0" cy="2541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5" name="Gerade Verbindung 294"/>
                <p:cNvCxnSpPr/>
                <p:nvPr/>
              </p:nvCxnSpPr>
              <p:spPr bwMode="auto">
                <a:xfrm>
                  <a:off x="8040216" y="2708920"/>
                  <a:ext cx="215635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6" name="Gerade Verbindung 295"/>
                <p:cNvCxnSpPr/>
                <p:nvPr/>
              </p:nvCxnSpPr>
              <p:spPr bwMode="auto">
                <a:xfrm flipV="1">
                  <a:off x="8040216" y="2262100"/>
                  <a:ext cx="107817" cy="182243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7" name="Gerade Verbindung 296"/>
                <p:cNvCxnSpPr/>
                <p:nvPr/>
              </p:nvCxnSpPr>
              <p:spPr bwMode="auto">
                <a:xfrm flipH="1" flipV="1">
                  <a:off x="8148228" y="2262100"/>
                  <a:ext cx="107818" cy="1926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289" name="Gerade Verbindung 288"/>
            <p:cNvCxnSpPr/>
            <p:nvPr/>
          </p:nvCxnSpPr>
          <p:spPr>
            <a:xfrm>
              <a:off x="8148033" y="2024844"/>
              <a:ext cx="0" cy="25202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Gerade Verbindung 289"/>
            <p:cNvCxnSpPr/>
            <p:nvPr/>
          </p:nvCxnSpPr>
          <p:spPr>
            <a:xfrm flipH="1">
              <a:off x="8025458" y="2026967"/>
              <a:ext cx="12277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8" name="Textfeld 297"/>
          <p:cNvSpPr txBox="1"/>
          <p:nvPr/>
        </p:nvSpPr>
        <p:spPr>
          <a:xfrm>
            <a:off x="6600056" y="2708920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11.5 fs</a:t>
            </a:r>
            <a:endParaRPr lang="en-US" sz="1100" b="1" dirty="0"/>
          </a:p>
        </p:txBody>
      </p:sp>
      <p:sp>
        <p:nvSpPr>
          <p:cNvPr id="299" name="Textfeld 298"/>
          <p:cNvSpPr txBox="1"/>
          <p:nvPr/>
        </p:nvSpPr>
        <p:spPr>
          <a:xfrm>
            <a:off x="7824192" y="2708920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13.5 fs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300" name="Textfeld 299"/>
          <p:cNvSpPr txBox="1"/>
          <p:nvPr/>
        </p:nvSpPr>
        <p:spPr>
          <a:xfrm>
            <a:off x="8426042" y="2708920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39.4 fs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01" name="Textfeld 300"/>
          <p:cNvSpPr txBox="1"/>
          <p:nvPr/>
        </p:nvSpPr>
        <p:spPr>
          <a:xfrm>
            <a:off x="9362146" y="2708920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70C0"/>
                </a:solidFill>
              </a:rPr>
              <a:t>52.7 fs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302" name="Textfeld 301"/>
          <p:cNvSpPr txBox="1"/>
          <p:nvPr/>
        </p:nvSpPr>
        <p:spPr>
          <a:xfrm>
            <a:off x="6299846" y="2699338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</a:t>
            </a:r>
            <a:r>
              <a:rPr lang="el-GR" sz="1100" b="1" dirty="0" smtClean="0"/>
              <a:t>φ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160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erade Verbindung mit Pfeil 92"/>
          <p:cNvCxnSpPr>
            <a:stCxn id="88" idx="3"/>
            <a:endCxn id="124" idx="1"/>
          </p:cNvCxnSpPr>
          <p:nvPr/>
        </p:nvCxnSpPr>
        <p:spPr>
          <a:xfrm>
            <a:off x="8800989" y="2445299"/>
            <a:ext cx="1897260" cy="7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0" name="Picture 107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52694" r="12517" b="15802"/>
          <a:stretch/>
        </p:blipFill>
        <p:spPr>
          <a:xfrm>
            <a:off x="5195900" y="4470688"/>
            <a:ext cx="2698315" cy="165861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hteck 35"/>
          <p:cNvSpPr/>
          <p:nvPr/>
        </p:nvSpPr>
        <p:spPr>
          <a:xfrm>
            <a:off x="5123892" y="4404113"/>
            <a:ext cx="2777671" cy="17611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pic>
        <p:nvPicPr>
          <p:cNvPr id="4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90" y="4041068"/>
            <a:ext cx="3558422" cy="20882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Precision </a:t>
            </a:r>
            <a:r>
              <a:rPr lang="en-US" dirty="0"/>
              <a:t>RF </a:t>
            </a:r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Achieve a specified amplitude and phase stability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471988" cy="88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Feedback and regulate the signal to be </a:t>
            </a:r>
            <a:r>
              <a:rPr lang="en-US" b="1" dirty="0" smtClean="0"/>
              <a:t>controlled</a:t>
            </a:r>
          </a:p>
          <a:p>
            <a:r>
              <a:rPr lang="en-US" dirty="0" smtClean="0"/>
              <a:t>Important for e.g. </a:t>
            </a:r>
            <a:r>
              <a:rPr lang="en-US" dirty="0"/>
              <a:t>FEL stability, pump-probe experiments, external </a:t>
            </a:r>
            <a:r>
              <a:rPr lang="en-US" dirty="0" smtClean="0"/>
              <a:t>injection into plasma bubble, …</a:t>
            </a:r>
          </a:p>
        </p:txBody>
      </p:sp>
      <p:sp>
        <p:nvSpPr>
          <p:cNvPr id="55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dirty="0" smtClean="0"/>
              <a:t>Precision RF controls | Sven Pfeiffer  |</a:t>
            </a:r>
            <a:r>
              <a:rPr lang="en-GB" dirty="0" smtClean="0"/>
              <a:t> </a:t>
            </a:r>
            <a:r>
              <a:rPr lang="en-US" dirty="0" err="1"/>
              <a:t>PoF</a:t>
            </a:r>
            <a:r>
              <a:rPr lang="en-US" dirty="0"/>
              <a:t> III Center Evaluation DESY, 5 – 9 February 2018</a:t>
            </a:r>
            <a:endParaRPr lang="en-US" noProof="0" dirty="0"/>
          </a:p>
        </p:txBody>
      </p:sp>
      <p:grpSp>
        <p:nvGrpSpPr>
          <p:cNvPr id="99" name="Gruppieren 98"/>
          <p:cNvGrpSpPr/>
          <p:nvPr/>
        </p:nvGrpSpPr>
        <p:grpSpPr>
          <a:xfrm>
            <a:off x="6319904" y="476672"/>
            <a:ext cx="5428724" cy="2881719"/>
            <a:chOff x="1264878" y="1846565"/>
            <a:chExt cx="7381659" cy="4061042"/>
          </a:xfrm>
        </p:grpSpPr>
        <p:sp>
          <p:nvSpPr>
            <p:cNvPr id="100" name="Rechteck 99"/>
            <p:cNvSpPr/>
            <p:nvPr/>
          </p:nvSpPr>
          <p:spPr>
            <a:xfrm>
              <a:off x="6819334" y="2528900"/>
              <a:ext cx="972108" cy="4680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Cavity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01" name="Gleichschenkliges Dreieck 100"/>
            <p:cNvSpPr/>
            <p:nvPr/>
          </p:nvSpPr>
          <p:spPr>
            <a:xfrm rot="5400000">
              <a:off x="4731988" y="3681029"/>
              <a:ext cx="684076" cy="54006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1338846" y="3717032"/>
              <a:ext cx="504056" cy="4680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~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2274559" y="3681027"/>
              <a:ext cx="1109710" cy="5400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Actuator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020511" y="5298814"/>
              <a:ext cx="1797285" cy="6087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LLRF Controller</a:t>
              </a:r>
            </a:p>
          </p:txBody>
        </p:sp>
        <p:cxnSp>
          <p:nvCxnSpPr>
            <p:cNvPr id="105" name="Gerade Verbindung 104"/>
            <p:cNvCxnSpPr/>
            <p:nvPr/>
          </p:nvCxnSpPr>
          <p:spPr>
            <a:xfrm flipH="1">
              <a:off x="7704347" y="2996952"/>
              <a:ext cx="2" cy="1404223"/>
            </a:xfrm>
            <a:prstGeom prst="line">
              <a:avLst/>
            </a:prstGeom>
            <a:ln w="25400"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mit Pfeil 105"/>
            <p:cNvCxnSpPr>
              <a:endCxn id="104" idx="3"/>
            </p:cNvCxnSpPr>
            <p:nvPr/>
          </p:nvCxnSpPr>
          <p:spPr>
            <a:xfrm flipH="1">
              <a:off x="5817796" y="5603211"/>
              <a:ext cx="1886367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>
              <a:stCxn id="104" idx="1"/>
            </p:cNvCxnSpPr>
            <p:nvPr/>
          </p:nvCxnSpPr>
          <p:spPr>
            <a:xfrm flipH="1">
              <a:off x="2810540" y="5603211"/>
              <a:ext cx="120997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/>
            <p:cNvCxnSpPr>
              <a:endCxn id="103" idx="2"/>
            </p:cNvCxnSpPr>
            <p:nvPr/>
          </p:nvCxnSpPr>
          <p:spPr>
            <a:xfrm flipV="1">
              <a:off x="2829415" y="4221087"/>
              <a:ext cx="0" cy="139201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mit Pfeil 108"/>
            <p:cNvCxnSpPr>
              <a:stCxn id="102" idx="6"/>
              <a:endCxn id="103" idx="1"/>
            </p:cNvCxnSpPr>
            <p:nvPr/>
          </p:nvCxnSpPr>
          <p:spPr>
            <a:xfrm>
              <a:off x="1842902" y="3951058"/>
              <a:ext cx="431658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>
              <a:stCxn id="103" idx="3"/>
              <a:endCxn id="101" idx="3"/>
            </p:cNvCxnSpPr>
            <p:nvPr/>
          </p:nvCxnSpPr>
          <p:spPr>
            <a:xfrm>
              <a:off x="3384269" y="3951058"/>
              <a:ext cx="1419727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>
              <a:stCxn id="101" idx="0"/>
            </p:cNvCxnSpPr>
            <p:nvPr/>
          </p:nvCxnSpPr>
          <p:spPr>
            <a:xfrm flipV="1">
              <a:off x="5344056" y="3946925"/>
              <a:ext cx="1568204" cy="41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/>
            <p:nvPr/>
          </p:nvCxnSpPr>
          <p:spPr>
            <a:xfrm flipV="1">
              <a:off x="6912260" y="2995210"/>
              <a:ext cx="0" cy="9517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>
              <a:stCxn id="100" idx="3"/>
            </p:cNvCxnSpPr>
            <p:nvPr/>
          </p:nvCxnSpPr>
          <p:spPr>
            <a:xfrm>
              <a:off x="7791442" y="2762926"/>
              <a:ext cx="378042" cy="1977"/>
            </a:xfrm>
            <a:prstGeom prst="line">
              <a:avLst/>
            </a:prstGeom>
            <a:ln w="762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>
              <a:endCxn id="100" idx="1"/>
            </p:cNvCxnSpPr>
            <p:nvPr/>
          </p:nvCxnSpPr>
          <p:spPr>
            <a:xfrm>
              <a:off x="6441292" y="2762925"/>
              <a:ext cx="378042" cy="1"/>
            </a:xfrm>
            <a:prstGeom prst="line">
              <a:avLst/>
            </a:prstGeom>
            <a:ln w="762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Ellipse 114"/>
            <p:cNvSpPr/>
            <p:nvPr/>
          </p:nvSpPr>
          <p:spPr>
            <a:xfrm>
              <a:off x="6108255" y="2734934"/>
              <a:ext cx="216024" cy="55983"/>
            </a:xfrm>
            <a:prstGeom prst="ellipse">
              <a:avLst/>
            </a:prstGeom>
            <a:solidFill>
              <a:srgbClr val="F28E00"/>
            </a:solidFill>
            <a:ln w="635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116" name="Gerade Verbindung mit Pfeil 115"/>
            <p:cNvCxnSpPr/>
            <p:nvPr/>
          </p:nvCxnSpPr>
          <p:spPr>
            <a:xfrm>
              <a:off x="6027246" y="2600908"/>
              <a:ext cx="378042" cy="0"/>
            </a:xfrm>
            <a:prstGeom prst="straightConnector1">
              <a:avLst/>
            </a:prstGeom>
            <a:ln w="22225">
              <a:solidFill>
                <a:srgbClr val="F28E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8" name="Grafik 11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878" y="3484105"/>
              <a:ext cx="620650" cy="138303"/>
            </a:xfrm>
            <a:prstGeom prst="rect">
              <a:avLst/>
            </a:prstGeom>
          </p:spPr>
        </p:pic>
        <p:sp>
          <p:nvSpPr>
            <p:cNvPr id="119" name="Textfeld 118"/>
            <p:cNvSpPr txBox="1"/>
            <p:nvPr/>
          </p:nvSpPr>
          <p:spPr>
            <a:xfrm>
              <a:off x="6595054" y="1846565"/>
              <a:ext cx="1327855" cy="607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Energy gain</a:t>
              </a:r>
            </a:p>
            <a:p>
              <a:pPr algn="ctr"/>
              <a:r>
                <a:rPr lang="en-US" sz="1100" dirty="0" smtClean="0"/>
                <a:t>Energy </a:t>
              </a:r>
              <a:r>
                <a:rPr lang="en-US" sz="1100" dirty="0"/>
                <a:t>c</a:t>
              </a:r>
              <a:r>
                <a:rPr lang="en-US" sz="1100" dirty="0" smtClean="0"/>
                <a:t>hirp</a:t>
              </a:r>
              <a:endParaRPr lang="en-US" sz="1100" dirty="0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8338856" y="2723319"/>
              <a:ext cx="216024" cy="55983"/>
            </a:xfrm>
            <a:prstGeom prst="ellipse">
              <a:avLst/>
            </a:prstGeom>
            <a:solidFill>
              <a:srgbClr val="F28E00"/>
            </a:solidFill>
            <a:ln w="635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121" name="Gerade Verbindung mit Pfeil 120"/>
            <p:cNvCxnSpPr/>
            <p:nvPr/>
          </p:nvCxnSpPr>
          <p:spPr>
            <a:xfrm>
              <a:off x="8268495" y="2600908"/>
              <a:ext cx="378042" cy="0"/>
            </a:xfrm>
            <a:prstGeom prst="straightConnector1">
              <a:avLst/>
            </a:prstGeom>
            <a:ln w="22225">
              <a:solidFill>
                <a:srgbClr val="F28E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feld 121"/>
            <p:cNvSpPr txBox="1"/>
            <p:nvPr/>
          </p:nvSpPr>
          <p:spPr>
            <a:xfrm>
              <a:off x="4482121" y="3237520"/>
              <a:ext cx="1139850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Amplifier</a:t>
              </a:r>
              <a:endParaRPr lang="en-US" sz="1100" b="1" dirty="0"/>
            </a:p>
          </p:txBody>
        </p:sp>
        <p:sp>
          <p:nvSpPr>
            <p:cNvPr id="123" name="Textfeld 122"/>
            <p:cNvSpPr txBox="1"/>
            <p:nvPr/>
          </p:nvSpPr>
          <p:spPr>
            <a:xfrm>
              <a:off x="4355977" y="2566645"/>
              <a:ext cx="1570286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Electron beam</a:t>
              </a:r>
              <a:endParaRPr lang="en-US" sz="1100" dirty="0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7218293" y="4396780"/>
              <a:ext cx="972108" cy="4680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Sensor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5" name="Gerade Verbindung 124"/>
            <p:cNvCxnSpPr/>
            <p:nvPr/>
          </p:nvCxnSpPr>
          <p:spPr>
            <a:xfrm>
              <a:off x="7704351" y="4864832"/>
              <a:ext cx="0" cy="75007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feld 125"/>
            <p:cNvSpPr txBox="1"/>
            <p:nvPr/>
          </p:nvSpPr>
          <p:spPr>
            <a:xfrm>
              <a:off x="5299923" y="3568265"/>
              <a:ext cx="1768241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High power ~MV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27" name="Textfeld 126"/>
            <p:cNvSpPr txBox="1"/>
            <p:nvPr/>
          </p:nvSpPr>
          <p:spPr>
            <a:xfrm>
              <a:off x="3347734" y="3571670"/>
              <a:ext cx="1554174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Low power ~V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7963102" y="3702514"/>
            <a:ext cx="4001550" cy="2822250"/>
            <a:chOff x="7963102" y="3702514"/>
            <a:chExt cx="4001550" cy="2822250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3102" y="4077072"/>
              <a:ext cx="3996444" cy="65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feld 39"/>
            <p:cNvSpPr txBox="1"/>
            <p:nvPr/>
          </p:nvSpPr>
          <p:spPr>
            <a:xfrm>
              <a:off x="8328248" y="6309320"/>
              <a:ext cx="189186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9C9E9F"/>
                  </a:solidFill>
                </a:rPr>
                <a:t>http://</a:t>
              </a:r>
              <a:r>
                <a:rPr lang="en-US" sz="800" dirty="0" smtClean="0">
                  <a:solidFill>
                    <a:srgbClr val="9C9E9F"/>
                  </a:solidFill>
                </a:rPr>
                <a:t>pitz.desy.de/news/2011/galerie</a:t>
              </a:r>
              <a:r>
                <a:rPr lang="en-US" sz="800" dirty="0">
                  <a:solidFill>
                    <a:srgbClr val="9C9E9F"/>
                  </a:solidFill>
                </a:rPr>
                <a:t>/</a:t>
              </a:r>
            </a:p>
          </p:txBody>
        </p:sp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706" y="4725144"/>
              <a:ext cx="3772930" cy="159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feld 41"/>
            <p:cNvSpPr txBox="1"/>
            <p:nvPr/>
          </p:nvSpPr>
          <p:spPr>
            <a:xfrm>
              <a:off x="8014115" y="3702514"/>
              <a:ext cx="39505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9C9E9F"/>
                  </a:solidFill>
                </a:rPr>
                <a:t>http://newsline.linearcollider.org/2012/03/29/advances-in-scrf-cavity-performance-in-the-technical-design-phase/tesla-type-cavity-2/</a:t>
              </a:r>
            </a:p>
          </p:txBody>
        </p:sp>
      </p:grpSp>
      <p:pic>
        <p:nvPicPr>
          <p:cNvPr id="1026" name="Picture 2" descr="http://www.hitechglobal.com/images/Virtex7_V2000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5013176"/>
            <a:ext cx="1626071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feld 46"/>
          <p:cNvSpPr txBox="1"/>
          <p:nvPr/>
        </p:nvSpPr>
        <p:spPr>
          <a:xfrm>
            <a:off x="4763852" y="5949280"/>
            <a:ext cx="3950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http://www.hitechglobal.com/images/Virtex7_V2000T.jpg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5340" y="6129300"/>
            <a:ext cx="4392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5BC5F1"/>
                </a:solidFill>
              </a:rPr>
              <a:t>[1] PhD Thesis, M. </a:t>
            </a:r>
            <a:r>
              <a:rPr lang="en-US" sz="900" b="1" dirty="0" err="1" smtClean="0">
                <a:solidFill>
                  <a:srgbClr val="5BC5F1"/>
                </a:solidFill>
              </a:rPr>
              <a:t>Heuer</a:t>
            </a:r>
            <a:r>
              <a:rPr lang="en-US" sz="900" b="1" dirty="0" smtClean="0">
                <a:solidFill>
                  <a:srgbClr val="5BC5F1"/>
                </a:solidFill>
              </a:rPr>
              <a:t>, 2017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6903730" y="1967089"/>
            <a:ext cx="1494937" cy="1749943"/>
            <a:chOff x="6903730" y="1967089"/>
            <a:chExt cx="1494937" cy="1749943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6903730" y="1967089"/>
              <a:ext cx="968439" cy="1632348"/>
              <a:chOff x="6903730" y="1967089"/>
              <a:chExt cx="968439" cy="1632348"/>
            </a:xfrm>
          </p:grpSpPr>
          <p:cxnSp>
            <p:nvCxnSpPr>
              <p:cNvPr id="11" name="Gerade Verbindung 10"/>
              <p:cNvCxnSpPr/>
              <p:nvPr/>
            </p:nvCxnSpPr>
            <p:spPr>
              <a:xfrm>
                <a:off x="6903730" y="1967089"/>
                <a:ext cx="0" cy="163234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mit Pfeil 67"/>
              <p:cNvCxnSpPr>
                <a:endCxn id="88" idx="1"/>
              </p:cNvCxnSpPr>
              <p:nvPr/>
            </p:nvCxnSpPr>
            <p:spPr>
              <a:xfrm>
                <a:off x="6903730" y="2445298"/>
                <a:ext cx="968439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Gerade Verbindung mit Pfeil 70"/>
              <p:cNvCxnSpPr/>
              <p:nvPr/>
            </p:nvCxnSpPr>
            <p:spPr>
              <a:xfrm>
                <a:off x="6903730" y="2096852"/>
                <a:ext cx="16437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7" name="Gerade Verbindung mit Pfeil 76"/>
            <p:cNvCxnSpPr/>
            <p:nvPr/>
          </p:nvCxnSpPr>
          <p:spPr>
            <a:xfrm>
              <a:off x="6903730" y="3599438"/>
              <a:ext cx="30839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7212124" y="3455422"/>
              <a:ext cx="11865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Diagnostic etc.</a:t>
              </a:r>
            </a:p>
          </p:txBody>
        </p:sp>
      </p:grpSp>
      <p:sp>
        <p:nvSpPr>
          <p:cNvPr id="83" name="Textfeld 82"/>
          <p:cNvSpPr txBox="1"/>
          <p:nvPr/>
        </p:nvSpPr>
        <p:spPr>
          <a:xfrm>
            <a:off x="695400" y="4350586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C5F1"/>
                </a:solidFill>
              </a:rPr>
              <a:t>[1]</a:t>
            </a:r>
          </a:p>
        </p:txBody>
      </p:sp>
      <p:sp>
        <p:nvSpPr>
          <p:cNvPr id="51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07454" y="2348881"/>
            <a:ext cx="7524750" cy="370841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noProof="0" dirty="0" smtClean="0"/>
              <a:t>Cavity </a:t>
            </a:r>
          </a:p>
          <a:p>
            <a:pPr marL="619125" lvl="1" indent="-342900"/>
            <a:r>
              <a:rPr lang="en-US" dirty="0" smtClean="0"/>
              <a:t>Bandwidth from 1 Hz to 1 MHz range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High power amplifier </a:t>
            </a:r>
          </a:p>
          <a:p>
            <a:pPr lvl="1"/>
            <a:r>
              <a:rPr lang="en-US" dirty="0" smtClean="0"/>
              <a:t>Klystron, solid state amplifier</a:t>
            </a:r>
            <a:r>
              <a:rPr lang="en-US" dirty="0"/>
              <a:t>, inductive output </a:t>
            </a:r>
            <a:r>
              <a:rPr lang="en-US" dirty="0" smtClean="0"/>
              <a:t>tube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Master Oscillator (1.3 GHz, 3 GHz, 12 GHz, </a:t>
            </a:r>
            <a:r>
              <a:rPr lang="en-US" dirty="0" smtClean="0"/>
              <a:t>…)</a:t>
            </a:r>
          </a:p>
          <a:p>
            <a:pPr lvl="1"/>
            <a:r>
              <a:rPr lang="en-US" dirty="0" smtClean="0"/>
              <a:t>Local oscillators synchronized to master oscillator on fs level</a:t>
            </a:r>
            <a:endParaRPr lang="en-US" dirty="0"/>
          </a:p>
          <a:p>
            <a:pPr marL="266700" lvl="1" indent="0">
              <a:buNone/>
            </a:pPr>
            <a:r>
              <a:rPr lang="en-US" b="1" dirty="0" smtClean="0">
                <a:solidFill>
                  <a:srgbClr val="FF9E1B"/>
                </a:solidFill>
              </a:rPr>
              <a:t> 	</a:t>
            </a:r>
            <a:r>
              <a:rPr lang="en-US" b="1" dirty="0" smtClean="0">
                <a:solidFill>
                  <a:srgbClr val="FF9E1B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9E1B"/>
                </a:solidFill>
              </a:rPr>
              <a:t>See </a:t>
            </a:r>
            <a:r>
              <a:rPr lang="en-US" b="1" dirty="0" smtClean="0">
                <a:solidFill>
                  <a:srgbClr val="FF9E1B"/>
                </a:solidFill>
              </a:rPr>
              <a:t>precision synchronization </a:t>
            </a:r>
            <a:r>
              <a:rPr lang="en-US" b="1" dirty="0">
                <a:solidFill>
                  <a:srgbClr val="FF9E1B"/>
                </a:solidFill>
              </a:rPr>
              <a:t>poster </a:t>
            </a:r>
            <a:endParaRPr lang="en-US" b="1" dirty="0" smtClean="0">
              <a:solidFill>
                <a:srgbClr val="FF9E1B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Low Level RF system (Sensor, Controller, Actuator)</a:t>
            </a:r>
          </a:p>
          <a:p>
            <a:pPr lvl="1"/>
            <a:r>
              <a:rPr lang="en-US" noProof="0" dirty="0" smtClean="0"/>
              <a:t>Digital, high precision and low latency system</a:t>
            </a:r>
          </a:p>
          <a:p>
            <a:pPr lvl="1"/>
            <a:r>
              <a:rPr lang="en-US" dirty="0" smtClean="0"/>
              <a:t>Filtering, averaging, data processing on FPGA</a:t>
            </a:r>
          </a:p>
          <a:p>
            <a:pPr lvl="1"/>
            <a:r>
              <a:rPr lang="en-US" dirty="0" smtClean="0"/>
              <a:t>Key technology in last years </a:t>
            </a:r>
          </a:p>
        </p:txBody>
      </p:sp>
      <p:grpSp>
        <p:nvGrpSpPr>
          <p:cNvPr id="52" name="Gruppieren 51"/>
          <p:cNvGrpSpPr/>
          <p:nvPr/>
        </p:nvGrpSpPr>
        <p:grpSpPr>
          <a:xfrm>
            <a:off x="10288522" y="2096852"/>
            <a:ext cx="257615" cy="383428"/>
            <a:chOff x="10288522" y="2110049"/>
            <a:chExt cx="257615" cy="383428"/>
          </a:xfrm>
        </p:grpSpPr>
        <p:sp>
          <p:nvSpPr>
            <p:cNvPr id="43" name="Ellipse 42"/>
            <p:cNvSpPr/>
            <p:nvPr/>
          </p:nvSpPr>
          <p:spPr>
            <a:xfrm>
              <a:off x="10361924" y="2420888"/>
              <a:ext cx="72000" cy="7258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 rot="383655">
              <a:off x="10288522" y="2110049"/>
              <a:ext cx="257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!</a:t>
              </a:r>
            </a:p>
          </p:txBody>
        </p:sp>
      </p:grpSp>
      <p:sp>
        <p:nvSpPr>
          <p:cNvPr id="88" name="Rechteck 87"/>
          <p:cNvSpPr/>
          <p:nvPr/>
        </p:nvSpPr>
        <p:spPr>
          <a:xfrm>
            <a:off x="7872169" y="2253685"/>
            <a:ext cx="928820" cy="383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Local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Oscillator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6122448" y="2132856"/>
            <a:ext cx="837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Master Oscillator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345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7" grpId="0"/>
      <p:bldP spid="7" grpId="0"/>
      <p:bldP spid="83" grpId="0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6368362" cy="505878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System </a:t>
            </a:r>
            <a:r>
              <a:rPr lang="en-US" dirty="0" smtClean="0">
                <a:sym typeface="Wingdings" panose="05000000000000000000" pitchFamily="2" charset="2"/>
              </a:rPr>
              <a:t>characterization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RF Feedback </a:t>
            </a:r>
            <a:r>
              <a:rPr lang="en-US" dirty="0">
                <a:sym typeface="Wingdings" panose="05000000000000000000" pitchFamily="2" charset="2"/>
              </a:rPr>
              <a:t>controller design </a:t>
            </a:r>
            <a:endParaRPr lang="en-US" dirty="0" smtClean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Iterative </a:t>
            </a:r>
            <a:r>
              <a:rPr lang="en-US" dirty="0">
                <a:sym typeface="Wingdings" panose="05000000000000000000" pitchFamily="2" charset="2"/>
              </a:rPr>
              <a:t>learning controller design </a:t>
            </a:r>
            <a:endParaRPr lang="en-US" dirty="0" smtClean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Beam-based feedback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RF controls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</a:t>
            </a:r>
            <a:r>
              <a:rPr lang="en-US" dirty="0"/>
              <a:t>at FLASH and European XFEL </a:t>
            </a:r>
            <a:r>
              <a:rPr lang="en-US" dirty="0" smtClean="0"/>
              <a:t>operated in pulsed mode</a:t>
            </a:r>
            <a:endParaRPr lang="en-US" dirty="0"/>
          </a:p>
        </p:txBody>
      </p:sp>
      <p:grpSp>
        <p:nvGrpSpPr>
          <p:cNvPr id="75" name="Gruppieren 74"/>
          <p:cNvGrpSpPr/>
          <p:nvPr/>
        </p:nvGrpSpPr>
        <p:grpSpPr>
          <a:xfrm>
            <a:off x="6122448" y="960857"/>
            <a:ext cx="5626180" cy="2397533"/>
            <a:chOff x="996389" y="2528900"/>
            <a:chExt cx="7650148" cy="3378707"/>
          </a:xfrm>
        </p:grpSpPr>
        <p:sp>
          <p:nvSpPr>
            <p:cNvPr id="76" name="Rechteck 75"/>
            <p:cNvSpPr/>
            <p:nvPr/>
          </p:nvSpPr>
          <p:spPr>
            <a:xfrm>
              <a:off x="6819334" y="2528900"/>
              <a:ext cx="972108" cy="4680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Cavity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Gleichschenkliges Dreieck 76"/>
            <p:cNvSpPr/>
            <p:nvPr/>
          </p:nvSpPr>
          <p:spPr>
            <a:xfrm rot="5400000">
              <a:off x="4731988" y="3681029"/>
              <a:ext cx="684076" cy="54006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8" name="Ellipse 77"/>
            <p:cNvSpPr/>
            <p:nvPr/>
          </p:nvSpPr>
          <p:spPr>
            <a:xfrm>
              <a:off x="1338846" y="3717032"/>
              <a:ext cx="504056" cy="4680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~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hteck 78"/>
            <p:cNvSpPr/>
            <p:nvPr/>
          </p:nvSpPr>
          <p:spPr>
            <a:xfrm>
              <a:off x="2274559" y="3681027"/>
              <a:ext cx="1109710" cy="5400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Actuator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Rechteck 79"/>
            <p:cNvSpPr/>
            <p:nvPr/>
          </p:nvSpPr>
          <p:spPr>
            <a:xfrm>
              <a:off x="4020511" y="5298814"/>
              <a:ext cx="1797285" cy="6087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LLRF Controller</a:t>
              </a:r>
            </a:p>
          </p:txBody>
        </p:sp>
        <p:cxnSp>
          <p:nvCxnSpPr>
            <p:cNvPr id="81" name="Gerade Verbindung 80"/>
            <p:cNvCxnSpPr/>
            <p:nvPr/>
          </p:nvCxnSpPr>
          <p:spPr>
            <a:xfrm flipH="1">
              <a:off x="7704347" y="2996952"/>
              <a:ext cx="2" cy="1404223"/>
            </a:xfrm>
            <a:prstGeom prst="line">
              <a:avLst/>
            </a:prstGeom>
            <a:ln w="25400"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>
              <a:endCxn id="80" idx="3"/>
            </p:cNvCxnSpPr>
            <p:nvPr/>
          </p:nvCxnSpPr>
          <p:spPr>
            <a:xfrm flipH="1">
              <a:off x="5817796" y="5603211"/>
              <a:ext cx="1886367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>
              <a:stCxn id="80" idx="1"/>
            </p:cNvCxnSpPr>
            <p:nvPr/>
          </p:nvCxnSpPr>
          <p:spPr>
            <a:xfrm flipH="1">
              <a:off x="2810540" y="5603211"/>
              <a:ext cx="120997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>
              <a:endCxn id="79" idx="2"/>
            </p:cNvCxnSpPr>
            <p:nvPr/>
          </p:nvCxnSpPr>
          <p:spPr>
            <a:xfrm flipV="1">
              <a:off x="2829415" y="4221087"/>
              <a:ext cx="0" cy="139201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>
              <a:stCxn id="78" idx="6"/>
              <a:endCxn id="79" idx="1"/>
            </p:cNvCxnSpPr>
            <p:nvPr/>
          </p:nvCxnSpPr>
          <p:spPr>
            <a:xfrm>
              <a:off x="1842902" y="3951058"/>
              <a:ext cx="431658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85"/>
            <p:cNvCxnSpPr>
              <a:stCxn id="79" idx="3"/>
              <a:endCxn id="77" idx="3"/>
            </p:cNvCxnSpPr>
            <p:nvPr/>
          </p:nvCxnSpPr>
          <p:spPr>
            <a:xfrm>
              <a:off x="3384269" y="3951058"/>
              <a:ext cx="1419727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>
              <a:stCxn id="77" idx="0"/>
            </p:cNvCxnSpPr>
            <p:nvPr/>
          </p:nvCxnSpPr>
          <p:spPr>
            <a:xfrm flipV="1">
              <a:off x="5344056" y="3946925"/>
              <a:ext cx="1568204" cy="41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mit Pfeil 87"/>
            <p:cNvCxnSpPr/>
            <p:nvPr/>
          </p:nvCxnSpPr>
          <p:spPr>
            <a:xfrm flipV="1">
              <a:off x="6912260" y="2995210"/>
              <a:ext cx="0" cy="9517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>
              <a:stCxn id="76" idx="3"/>
            </p:cNvCxnSpPr>
            <p:nvPr/>
          </p:nvCxnSpPr>
          <p:spPr>
            <a:xfrm>
              <a:off x="7791442" y="2762926"/>
              <a:ext cx="378042" cy="1977"/>
            </a:xfrm>
            <a:prstGeom prst="line">
              <a:avLst/>
            </a:prstGeom>
            <a:ln w="762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>
              <a:endCxn id="76" idx="1"/>
            </p:cNvCxnSpPr>
            <p:nvPr/>
          </p:nvCxnSpPr>
          <p:spPr>
            <a:xfrm>
              <a:off x="6441292" y="2762925"/>
              <a:ext cx="378042" cy="1"/>
            </a:xfrm>
            <a:prstGeom prst="line">
              <a:avLst/>
            </a:prstGeom>
            <a:ln w="762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lipse 90"/>
            <p:cNvSpPr/>
            <p:nvPr/>
          </p:nvSpPr>
          <p:spPr>
            <a:xfrm>
              <a:off x="6108255" y="2734934"/>
              <a:ext cx="216024" cy="55983"/>
            </a:xfrm>
            <a:prstGeom prst="ellipse">
              <a:avLst/>
            </a:prstGeom>
            <a:solidFill>
              <a:srgbClr val="F28E00"/>
            </a:solidFill>
            <a:ln w="635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92" name="Gerade Verbindung mit Pfeil 91"/>
            <p:cNvCxnSpPr/>
            <p:nvPr/>
          </p:nvCxnSpPr>
          <p:spPr>
            <a:xfrm>
              <a:off x="6027246" y="2600908"/>
              <a:ext cx="378042" cy="0"/>
            </a:xfrm>
            <a:prstGeom prst="straightConnector1">
              <a:avLst/>
            </a:prstGeom>
            <a:ln w="22225">
              <a:solidFill>
                <a:srgbClr val="F28E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996389" y="4180532"/>
              <a:ext cx="1138984" cy="60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Master Oscillator</a:t>
              </a:r>
              <a:endParaRPr lang="en-US" sz="1100" dirty="0"/>
            </a:p>
          </p:txBody>
        </p:sp>
        <p:pic>
          <p:nvPicPr>
            <p:cNvPr id="94" name="Grafik 9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878" y="3484105"/>
              <a:ext cx="620650" cy="138303"/>
            </a:xfrm>
            <a:prstGeom prst="rect">
              <a:avLst/>
            </a:prstGeom>
          </p:spPr>
        </p:pic>
        <p:sp>
          <p:nvSpPr>
            <p:cNvPr id="96" name="Ellipse 95"/>
            <p:cNvSpPr/>
            <p:nvPr/>
          </p:nvSpPr>
          <p:spPr>
            <a:xfrm>
              <a:off x="8338856" y="2723319"/>
              <a:ext cx="216024" cy="55983"/>
            </a:xfrm>
            <a:prstGeom prst="ellipse">
              <a:avLst/>
            </a:prstGeom>
            <a:solidFill>
              <a:srgbClr val="F28E00"/>
            </a:solidFill>
            <a:ln w="635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97" name="Gerade Verbindung mit Pfeil 96"/>
            <p:cNvCxnSpPr/>
            <p:nvPr/>
          </p:nvCxnSpPr>
          <p:spPr>
            <a:xfrm>
              <a:off x="8268495" y="2600908"/>
              <a:ext cx="378042" cy="0"/>
            </a:xfrm>
            <a:prstGeom prst="straightConnector1">
              <a:avLst/>
            </a:prstGeom>
            <a:ln w="22225">
              <a:solidFill>
                <a:srgbClr val="F28E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97"/>
            <p:cNvSpPr txBox="1"/>
            <p:nvPr/>
          </p:nvSpPr>
          <p:spPr>
            <a:xfrm>
              <a:off x="4482121" y="3237520"/>
              <a:ext cx="1139850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Amplifier</a:t>
              </a:r>
              <a:endParaRPr lang="en-US" sz="1100" b="1" dirty="0"/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4355977" y="2566645"/>
              <a:ext cx="1570286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Electron beam</a:t>
              </a:r>
              <a:endParaRPr lang="en-US" sz="1100" dirty="0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7218293" y="4396780"/>
              <a:ext cx="972108" cy="4680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Sensor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1" name="Gerade Verbindung 100"/>
            <p:cNvCxnSpPr/>
            <p:nvPr/>
          </p:nvCxnSpPr>
          <p:spPr>
            <a:xfrm>
              <a:off x="7704351" y="4864832"/>
              <a:ext cx="0" cy="75007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feld 101"/>
            <p:cNvSpPr txBox="1"/>
            <p:nvPr/>
          </p:nvSpPr>
          <p:spPr>
            <a:xfrm>
              <a:off x="5299923" y="3568265"/>
              <a:ext cx="1768241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High power ~MV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3347734" y="3571670"/>
              <a:ext cx="1554174" cy="38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Low power ~V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43" name="Grafik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68" y="1124744"/>
            <a:ext cx="2281310" cy="1995605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388" y="3429000"/>
            <a:ext cx="2340260" cy="26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afik 4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4976" r="7218" b="10084"/>
          <a:stretch/>
        </p:blipFill>
        <p:spPr>
          <a:xfrm>
            <a:off x="5627492" y="3957188"/>
            <a:ext cx="3420836" cy="270998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47" name="Gruppieren 46"/>
          <p:cNvGrpSpPr/>
          <p:nvPr/>
        </p:nvGrpSpPr>
        <p:grpSpPr>
          <a:xfrm>
            <a:off x="9007383" y="980728"/>
            <a:ext cx="2957269" cy="2686647"/>
            <a:chOff x="9007383" y="980728"/>
            <a:chExt cx="2957269" cy="2686647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9007383" y="1304765"/>
              <a:ext cx="2864807" cy="2362610"/>
              <a:chOff x="7488517" y="1160739"/>
              <a:chExt cx="2938571" cy="2520289"/>
            </a:xfrm>
          </p:grpSpPr>
          <p:cxnSp>
            <p:nvCxnSpPr>
              <p:cNvPr id="50" name="Gerade Verbindung 49"/>
              <p:cNvCxnSpPr/>
              <p:nvPr/>
            </p:nvCxnSpPr>
            <p:spPr>
              <a:xfrm>
                <a:off x="10427088" y="1160739"/>
                <a:ext cx="0" cy="2520289"/>
              </a:xfrm>
              <a:prstGeom prst="line">
                <a:avLst/>
              </a:prstGeom>
              <a:ln w="28575">
                <a:solidFill>
                  <a:srgbClr val="FF9E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/>
            </p:nvCxnSpPr>
            <p:spPr>
              <a:xfrm flipV="1">
                <a:off x="7488518" y="3670318"/>
                <a:ext cx="2938570" cy="10710"/>
              </a:xfrm>
              <a:prstGeom prst="line">
                <a:avLst/>
              </a:prstGeom>
              <a:ln w="28575">
                <a:solidFill>
                  <a:srgbClr val="FF9E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>
                <a:stCxn id="80" idx="2"/>
              </p:cNvCxnSpPr>
              <p:nvPr/>
            </p:nvCxnSpPr>
            <p:spPr>
              <a:xfrm flipH="1">
                <a:off x="7488517" y="3351422"/>
                <a:ext cx="1" cy="318896"/>
              </a:xfrm>
              <a:prstGeom prst="line">
                <a:avLst/>
              </a:prstGeom>
              <a:ln w="28575">
                <a:solidFill>
                  <a:srgbClr val="FF9E1B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Ellipse 48"/>
            <p:cNvSpPr/>
            <p:nvPr/>
          </p:nvSpPr>
          <p:spPr>
            <a:xfrm>
              <a:off x="11784632" y="980728"/>
              <a:ext cx="180020" cy="323455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5735960" y="3501008"/>
            <a:ext cx="3202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b="1" i="1" dirty="0" smtClean="0">
                <a:solidFill>
                  <a:srgbClr val="FF0000"/>
                </a:solidFill>
              </a:rPr>
              <a:t>Typical RF stability at XFEL/FLASH</a:t>
            </a:r>
          </a:p>
          <a:p>
            <a:pPr algn="ctr"/>
            <a:r>
              <a:rPr lang="el-GR" altLang="en-US" sz="1400" b="1" i="1" dirty="0" smtClean="0">
                <a:solidFill>
                  <a:srgbClr val="FF0000"/>
                </a:solidFill>
              </a:rPr>
              <a:t>Δ</a:t>
            </a:r>
            <a:r>
              <a:rPr lang="en-US" altLang="en-US" sz="1400" b="1" i="1" dirty="0">
                <a:solidFill>
                  <a:srgbClr val="FF0000"/>
                </a:solidFill>
              </a:rPr>
              <a:t>A/A </a:t>
            </a:r>
            <a:r>
              <a:rPr lang="en-US" altLang="en-US" sz="1400" b="1" i="1" dirty="0" smtClean="0">
                <a:solidFill>
                  <a:srgbClr val="FF0000"/>
                </a:solidFill>
              </a:rPr>
              <a:t>≈ </a:t>
            </a:r>
            <a:r>
              <a:rPr lang="en-US" altLang="en-US" sz="1400" b="1" i="1" dirty="0">
                <a:solidFill>
                  <a:srgbClr val="FF0000"/>
                </a:solidFill>
              </a:rPr>
              <a:t>0.008 </a:t>
            </a:r>
            <a:r>
              <a:rPr lang="en-US" altLang="en-US" sz="1400" b="1" i="1" dirty="0" smtClean="0">
                <a:solidFill>
                  <a:srgbClr val="FF0000"/>
                </a:solidFill>
              </a:rPr>
              <a:t>% and </a:t>
            </a:r>
            <a:r>
              <a:rPr lang="el-GR" altLang="en-US" sz="1400" b="1" i="1" dirty="0" smtClean="0">
                <a:solidFill>
                  <a:srgbClr val="FF0000"/>
                </a:solidFill>
              </a:rPr>
              <a:t>Δφ</a:t>
            </a:r>
            <a:r>
              <a:rPr lang="en-US" alt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1400" b="1" i="1" dirty="0">
                <a:solidFill>
                  <a:srgbClr val="FF0000"/>
                </a:solidFill>
              </a:rPr>
              <a:t>≈</a:t>
            </a:r>
            <a:r>
              <a:rPr lang="en-US" alt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1400" b="1" i="1" dirty="0">
                <a:solidFill>
                  <a:srgbClr val="FF0000"/>
                </a:solidFill>
              </a:rPr>
              <a:t>7 </a:t>
            </a:r>
            <a:r>
              <a:rPr lang="en-US" altLang="en-US" sz="1400" b="1" i="1" dirty="0" err="1">
                <a:solidFill>
                  <a:srgbClr val="FF0000"/>
                </a:solidFill>
              </a:rPr>
              <a:t>mdeg</a:t>
            </a:r>
            <a:r>
              <a:rPr lang="en-US" altLang="en-US" sz="1400" b="1" i="1" dirty="0" smtClean="0">
                <a:solidFill>
                  <a:srgbClr val="FF0000"/>
                </a:solidFill>
              </a:rPr>
              <a:t>.</a:t>
            </a:r>
            <a:endParaRPr lang="en-US" altLang="en-US" sz="1400" b="1" i="1" dirty="0">
              <a:solidFill>
                <a:srgbClr val="FF0000"/>
              </a:solidFill>
            </a:endParaRPr>
          </a:p>
        </p:txBody>
      </p: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4963253" y="260648"/>
            <a:ext cx="35450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 smtClean="0">
                <a:solidFill>
                  <a:srgbClr val="FF0000"/>
                </a:solidFill>
              </a:rPr>
              <a:t>Specification for RF </a:t>
            </a:r>
            <a:r>
              <a:rPr lang="en-US" altLang="en-US" sz="1400" b="1" dirty="0">
                <a:solidFill>
                  <a:srgbClr val="FF0000"/>
                </a:solidFill>
              </a:rPr>
              <a:t>Field </a:t>
            </a:r>
            <a:r>
              <a:rPr lang="en-US" altLang="en-US" sz="1400" b="1" dirty="0" smtClean="0">
                <a:solidFill>
                  <a:srgbClr val="FF0000"/>
                </a:solidFill>
              </a:rPr>
              <a:t>Control</a:t>
            </a:r>
            <a:endParaRPr lang="en-US" altLang="en-US" sz="1400" b="1" dirty="0">
              <a:solidFill>
                <a:srgbClr val="FF0000"/>
              </a:solidFill>
            </a:endParaRPr>
          </a:p>
          <a:p>
            <a:pPr algn="ctr"/>
            <a:r>
              <a:rPr lang="el-GR" altLang="en-US" sz="1400" b="1" i="1" dirty="0">
                <a:solidFill>
                  <a:srgbClr val="FF0000"/>
                </a:solidFill>
              </a:rPr>
              <a:t>Δ</a:t>
            </a:r>
            <a:r>
              <a:rPr lang="en-US" altLang="en-US" sz="1400" b="1" i="1" dirty="0">
                <a:solidFill>
                  <a:srgbClr val="FF0000"/>
                </a:solidFill>
              </a:rPr>
              <a:t>A/A &lt; </a:t>
            </a:r>
            <a:r>
              <a:rPr lang="en-US" altLang="en-US" sz="1400" b="1" i="1" dirty="0" smtClean="0">
                <a:solidFill>
                  <a:srgbClr val="FF0000"/>
                </a:solidFill>
              </a:rPr>
              <a:t>0.01 </a:t>
            </a:r>
            <a:r>
              <a:rPr lang="en-US" altLang="en-US" sz="1400" b="1" i="1" dirty="0">
                <a:solidFill>
                  <a:srgbClr val="FF0000"/>
                </a:solidFill>
              </a:rPr>
              <a:t>% </a:t>
            </a:r>
            <a:r>
              <a:rPr lang="en-US" altLang="en-US" sz="1400" b="1" i="1" dirty="0" smtClean="0">
                <a:solidFill>
                  <a:srgbClr val="FF0000"/>
                </a:solidFill>
              </a:rPr>
              <a:t>and </a:t>
            </a:r>
            <a:r>
              <a:rPr lang="el-GR" altLang="en-US" sz="1400" b="1" i="1" dirty="0" smtClean="0">
                <a:solidFill>
                  <a:srgbClr val="FF0000"/>
                </a:solidFill>
              </a:rPr>
              <a:t>Δφ</a:t>
            </a:r>
            <a:r>
              <a:rPr lang="en-US" altLang="en-US" sz="1400" b="1" i="1" dirty="0" smtClean="0">
                <a:solidFill>
                  <a:srgbClr val="FF0000"/>
                </a:solidFill>
              </a:rPr>
              <a:t> &lt; 10 </a:t>
            </a:r>
            <a:r>
              <a:rPr lang="en-US" altLang="en-US" sz="1400" b="1" i="1" dirty="0" err="1">
                <a:solidFill>
                  <a:srgbClr val="FF0000"/>
                </a:solidFill>
              </a:rPr>
              <a:t>mdeg</a:t>
            </a:r>
            <a:r>
              <a:rPr lang="en-US" altLang="en-US" sz="1400" b="1" i="1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altLang="en-US" sz="1400" b="1" i="1" dirty="0">
              <a:solidFill>
                <a:srgbClr val="FF0000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55340" y="6057292"/>
            <a:ext cx="2196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5BC5F1"/>
                </a:solidFill>
              </a:rPr>
              <a:t>[1] PhD Thesis, </a:t>
            </a:r>
            <a:r>
              <a:rPr lang="en-US" sz="900" b="1" dirty="0" err="1" smtClean="0">
                <a:solidFill>
                  <a:srgbClr val="5BC5F1"/>
                </a:solidFill>
              </a:rPr>
              <a:t>C.Schmidt</a:t>
            </a:r>
            <a:r>
              <a:rPr lang="en-US" sz="900" b="1" dirty="0" smtClean="0">
                <a:solidFill>
                  <a:srgbClr val="5BC5F1"/>
                </a:solidFill>
              </a:rPr>
              <a:t>, 2010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395700" y="2118338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C5F1"/>
                </a:solidFill>
              </a:rPr>
              <a:t>[1]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2963652" y="2802414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C5F1"/>
                </a:solidFill>
              </a:rPr>
              <a:t>[2]</a:t>
            </a:r>
          </a:p>
        </p:txBody>
      </p:sp>
      <p:grpSp>
        <p:nvGrpSpPr>
          <p:cNvPr id="7172" name="Gruppieren 7171"/>
          <p:cNvGrpSpPr/>
          <p:nvPr/>
        </p:nvGrpSpPr>
        <p:grpSpPr>
          <a:xfrm>
            <a:off x="9056789" y="3713072"/>
            <a:ext cx="2691839" cy="2740264"/>
            <a:chOff x="9056789" y="3891491"/>
            <a:chExt cx="2691839" cy="2516148"/>
          </a:xfrm>
        </p:grpSpPr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6789" y="3891491"/>
              <a:ext cx="2691839" cy="251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uppieren 11"/>
            <p:cNvGrpSpPr/>
            <p:nvPr/>
          </p:nvGrpSpPr>
          <p:grpSpPr>
            <a:xfrm>
              <a:off x="9732395" y="4115642"/>
              <a:ext cx="1800052" cy="1805008"/>
              <a:chOff x="9656067" y="4333748"/>
              <a:chExt cx="1712939" cy="1709566"/>
            </a:xfrm>
          </p:grpSpPr>
          <p:sp>
            <p:nvSpPr>
              <p:cNvPr id="111" name="Text Box 9"/>
              <p:cNvSpPr txBox="1">
                <a:spLocks noChangeArrowheads="1"/>
              </p:cNvSpPr>
              <p:nvPr/>
            </p:nvSpPr>
            <p:spPr bwMode="auto">
              <a:xfrm>
                <a:off x="10375572" y="5774068"/>
                <a:ext cx="993434" cy="2692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0876" rIns="90000" bIns="45000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9pPr>
              </a:lstStyle>
              <a:p>
                <a:r>
                  <a:rPr lang="en-US" altLang="en-US" sz="1400" b="1" dirty="0" smtClean="0">
                    <a:solidFill>
                      <a:srgbClr val="0070C0"/>
                    </a:solidFill>
                  </a:rPr>
                  <a:t>13 fs (</a:t>
                </a:r>
                <a:r>
                  <a:rPr lang="en-US" altLang="en-US" sz="1400" b="1" dirty="0" err="1" smtClean="0">
                    <a:solidFill>
                      <a:srgbClr val="0070C0"/>
                    </a:solidFill>
                  </a:rPr>
                  <a:t>rms</a:t>
                </a:r>
                <a:r>
                  <a:rPr lang="en-US" altLang="en-US" sz="1400" b="1" dirty="0" smtClean="0">
                    <a:solidFill>
                      <a:srgbClr val="0070C0"/>
                    </a:solidFill>
                  </a:rPr>
                  <a:t>)</a:t>
                </a:r>
                <a:endParaRPr lang="en-US" alt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5" name="Text Box 9"/>
              <p:cNvSpPr txBox="1">
                <a:spLocks noChangeArrowheads="1"/>
              </p:cNvSpPr>
              <p:nvPr/>
            </p:nvSpPr>
            <p:spPr bwMode="auto">
              <a:xfrm>
                <a:off x="9656067" y="4333748"/>
                <a:ext cx="980063" cy="2692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0876" rIns="90000" bIns="45000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 Gothic" charset="-128"/>
                  </a:defRPr>
                </a:lvl9pPr>
              </a:lstStyle>
              <a:p>
                <a:r>
                  <a:rPr lang="en-US" altLang="en-US" sz="1400" b="1" dirty="0" smtClean="0">
                    <a:solidFill>
                      <a:srgbClr val="E35D50"/>
                    </a:solidFill>
                  </a:rPr>
                  <a:t>26 fs (</a:t>
                </a:r>
                <a:r>
                  <a:rPr lang="en-US" altLang="en-US" sz="1400" b="1" dirty="0" err="1" smtClean="0">
                    <a:solidFill>
                      <a:srgbClr val="E35D50"/>
                    </a:solidFill>
                  </a:rPr>
                  <a:t>rms</a:t>
                </a:r>
                <a:r>
                  <a:rPr lang="en-US" altLang="en-US" sz="1400" b="1" dirty="0" smtClean="0">
                    <a:solidFill>
                      <a:srgbClr val="E35D50"/>
                    </a:solidFill>
                  </a:rPr>
                  <a:t>)</a:t>
                </a:r>
                <a:endParaRPr lang="en-US" altLang="en-US" sz="1400" b="1" dirty="0">
                  <a:solidFill>
                    <a:srgbClr val="E35D50"/>
                  </a:solidFill>
                </a:endParaRPr>
              </a:p>
            </p:txBody>
          </p:sp>
        </p:grpSp>
        <p:cxnSp>
          <p:nvCxnSpPr>
            <p:cNvPr id="26" name="Gerade Verbindung 25"/>
            <p:cNvCxnSpPr/>
            <p:nvPr/>
          </p:nvCxnSpPr>
          <p:spPr>
            <a:xfrm>
              <a:off x="11018541" y="4473116"/>
              <a:ext cx="442055" cy="0"/>
            </a:xfrm>
            <a:prstGeom prst="line">
              <a:avLst/>
            </a:prstGeom>
            <a:ln>
              <a:solidFill>
                <a:srgbClr val="E35D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/>
          </p:nvCxnSpPr>
          <p:spPr>
            <a:xfrm>
              <a:off x="11028548" y="5229200"/>
              <a:ext cx="442055" cy="0"/>
            </a:xfrm>
            <a:prstGeom prst="line">
              <a:avLst/>
            </a:prstGeom>
            <a:ln>
              <a:solidFill>
                <a:srgbClr val="E35D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>
              <a:off x="10514485" y="4797152"/>
              <a:ext cx="44205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>
              <a:off x="10514485" y="5193196"/>
              <a:ext cx="44205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11244572" y="4473116"/>
              <a:ext cx="5003" cy="756084"/>
            </a:xfrm>
            <a:prstGeom prst="straightConnector1">
              <a:avLst/>
            </a:prstGeom>
            <a:ln>
              <a:solidFill>
                <a:srgbClr val="E35D50"/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Gerade Verbindung mit Pfeil 116"/>
            <p:cNvCxnSpPr/>
            <p:nvPr/>
          </p:nvCxnSpPr>
          <p:spPr>
            <a:xfrm>
              <a:off x="10740516" y="4797152"/>
              <a:ext cx="0" cy="396044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/>
        </p:nvGrpSpPr>
        <p:grpSpPr>
          <a:xfrm>
            <a:off x="3107670" y="3645024"/>
            <a:ext cx="2412266" cy="2605982"/>
            <a:chOff x="3537462" y="3872067"/>
            <a:chExt cx="1792157" cy="1296074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37462" y="3872067"/>
              <a:ext cx="1763250" cy="129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79" t="8176" r="468" b="80111"/>
            <a:stretch/>
          </p:blipFill>
          <p:spPr bwMode="auto">
            <a:xfrm>
              <a:off x="4597370" y="4570077"/>
              <a:ext cx="732249" cy="13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Textfeld 55"/>
          <p:cNvSpPr txBox="1"/>
          <p:nvPr/>
        </p:nvSpPr>
        <p:spPr>
          <a:xfrm>
            <a:off x="155340" y="6222504"/>
            <a:ext cx="2254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5BC5F1"/>
                </a:solidFill>
              </a:rPr>
              <a:t>[2] PhD </a:t>
            </a:r>
            <a:r>
              <a:rPr lang="en-US" sz="900" b="1" dirty="0">
                <a:solidFill>
                  <a:srgbClr val="5BC5F1"/>
                </a:solidFill>
              </a:rPr>
              <a:t>Thesis, </a:t>
            </a:r>
            <a:r>
              <a:rPr lang="en-US" sz="900" b="1" dirty="0" err="1">
                <a:solidFill>
                  <a:srgbClr val="5BC5F1"/>
                </a:solidFill>
              </a:rPr>
              <a:t>S.Pfeiffer</a:t>
            </a:r>
            <a:r>
              <a:rPr lang="en-US" sz="900" b="1" dirty="0">
                <a:solidFill>
                  <a:srgbClr val="5BC5F1"/>
                </a:solidFill>
              </a:rPr>
              <a:t>, </a:t>
            </a:r>
            <a:r>
              <a:rPr lang="en-US" sz="900" b="1" dirty="0" smtClean="0">
                <a:solidFill>
                  <a:srgbClr val="5BC5F1"/>
                </a:solidFill>
              </a:rPr>
              <a:t>2014</a:t>
            </a:r>
            <a:endParaRPr lang="en-US" sz="900" b="1" dirty="0">
              <a:solidFill>
                <a:srgbClr val="5BC5F1"/>
              </a:solidFill>
            </a:endParaRPr>
          </a:p>
        </p:txBody>
      </p:sp>
      <p:sp>
        <p:nvSpPr>
          <p:cNvPr id="7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/>
              <a:t>Precision RF controls | Sven Pfeiffer  | </a:t>
            </a:r>
            <a:r>
              <a:rPr lang="en-US" dirty="0" err="1"/>
              <a:t>PoF</a:t>
            </a:r>
            <a:r>
              <a:rPr lang="en-US" dirty="0"/>
              <a:t> III Center Evaluation DESY, 5 – 9 February 2018</a:t>
            </a:r>
          </a:p>
        </p:txBody>
      </p:sp>
    </p:spTree>
    <p:extLst>
      <p:ext uri="{BB962C8B-B14F-4D97-AF65-F5344CB8AC3E}">
        <p14:creationId xmlns:p14="http://schemas.microsoft.com/office/powerpoint/2010/main" val="9852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16" grpId="0"/>
      <p:bldP spid="71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03" y="764704"/>
            <a:ext cx="3331249" cy="26819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Disturbance </a:t>
            </a:r>
            <a:r>
              <a:rPr lang="en-US" noProof="0" dirty="0" smtClean="0"/>
              <a:t>minimization </a:t>
            </a:r>
            <a:r>
              <a:rPr lang="en-US" noProof="0" dirty="0" smtClean="0"/>
              <a:t>of RF-guns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Precise temperature regulation for RF-guns in pulsed mode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5471988" cy="5046909"/>
          </a:xfrm>
        </p:spPr>
        <p:txBody>
          <a:bodyPr/>
          <a:lstStyle/>
          <a:p>
            <a:pPr marL="0" indent="0">
              <a:buNone/>
            </a:pPr>
            <a:r>
              <a:rPr lang="en-US" b="1" noProof="0" dirty="0" smtClean="0"/>
              <a:t>Use pulse width modulation to control temperature</a:t>
            </a:r>
          </a:p>
          <a:p>
            <a:pPr lvl="1"/>
            <a:r>
              <a:rPr lang="en-US" noProof="0" dirty="0" smtClean="0"/>
              <a:t>Too low/high temperature </a:t>
            </a:r>
            <a:r>
              <a:rPr lang="en-US" noProof="0" dirty="0" smtClean="0">
                <a:sym typeface="Wingdings" panose="05000000000000000000" pitchFamily="2" charset="2"/>
              </a:rPr>
              <a:t> RF pulse longer/shorter</a:t>
            </a:r>
          </a:p>
          <a:p>
            <a:pPr lvl="1"/>
            <a:endParaRPr lang="en-US" noProof="0" dirty="0" smtClean="0">
              <a:sym typeface="Wingdings" panose="05000000000000000000" pitchFamily="2" charset="2"/>
            </a:endParaRPr>
          </a:p>
          <a:p>
            <a:pPr lvl="1"/>
            <a:endParaRPr lang="en-US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noProof="0" dirty="0" smtClean="0">
                <a:sym typeface="Wingdings" panose="05000000000000000000" pitchFamily="2" charset="2"/>
              </a:rPr>
              <a:t>Results at FLASH for RF-gun with long RF pulse length </a:t>
            </a:r>
          </a:p>
          <a:p>
            <a:pPr lvl="1"/>
            <a:r>
              <a:rPr lang="en-US" noProof="0" dirty="0" smtClean="0">
                <a:latin typeface="+mj-lt"/>
                <a:cs typeface="Times New Roman"/>
                <a:sym typeface="Wingdings" panose="05000000000000000000" pitchFamily="2" charset="2"/>
              </a:rPr>
              <a:t>LLRF signals provide 20 µK temperature resolution</a:t>
            </a:r>
            <a:endParaRPr lang="en-US" noProof="0" dirty="0" smtClean="0">
              <a:latin typeface="+mj-lt"/>
              <a:sym typeface="Wingdings" panose="05000000000000000000" pitchFamily="2" charset="2"/>
            </a:endParaRPr>
          </a:p>
          <a:p>
            <a:pPr lvl="1"/>
            <a:r>
              <a:rPr lang="en-US" dirty="0" smtClean="0"/>
              <a:t>Experience with LLRF feedback: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noProof="0" dirty="0" smtClean="0"/>
          </a:p>
          <a:p>
            <a:pPr lvl="1"/>
            <a:endParaRPr lang="en-US" dirty="0"/>
          </a:p>
          <a:p>
            <a:pPr lvl="1"/>
            <a:endParaRPr lang="en-US" noProof="0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9E1B"/>
                </a:solidFill>
              </a:rPr>
              <a:t>Permanently in operation at FLASH, XFEL &amp; PITZ</a:t>
            </a:r>
            <a:endParaRPr lang="en-US" b="1" noProof="0" dirty="0">
              <a:solidFill>
                <a:srgbClr val="FF9E1B"/>
              </a:solidFill>
            </a:endParaRPr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-351"/>
          <a:stretch/>
        </p:blipFill>
        <p:spPr>
          <a:xfrm>
            <a:off x="6672064" y="3609020"/>
            <a:ext cx="4926449" cy="287714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fik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02" y="4797152"/>
            <a:ext cx="2023675" cy="224306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6340" y="836712"/>
            <a:ext cx="292693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8" y="4784177"/>
            <a:ext cx="2030134" cy="235111"/>
          </a:xfrm>
          <a:prstGeom prst="rect">
            <a:avLst/>
          </a:prstGeom>
        </p:spPr>
      </p:pic>
      <p:cxnSp>
        <p:nvCxnSpPr>
          <p:cNvPr id="36" name="Gerade Verbindung mit Pfeil 35"/>
          <p:cNvCxnSpPr/>
          <p:nvPr/>
        </p:nvCxnSpPr>
        <p:spPr>
          <a:xfrm>
            <a:off x="3215680" y="4221088"/>
            <a:ext cx="538047" cy="0"/>
          </a:xfrm>
          <a:prstGeom prst="straightConnector1">
            <a:avLst/>
          </a:prstGeom>
          <a:ln w="57150">
            <a:solidFill>
              <a:srgbClr val="E35D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/>
              <a:t>Precision RF controls | Sven Pfeiffer  | </a:t>
            </a:r>
            <a:r>
              <a:rPr lang="en-US" dirty="0" err="1"/>
              <a:t>PoF</a:t>
            </a:r>
            <a:r>
              <a:rPr lang="en-US" dirty="0"/>
              <a:t> III Center Evaluation DESY, 5 – 9 February 2018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3215680" y="4869160"/>
            <a:ext cx="538047" cy="0"/>
          </a:xfrm>
          <a:prstGeom prst="straightConnector1">
            <a:avLst/>
          </a:prstGeom>
          <a:ln w="57150">
            <a:solidFill>
              <a:srgbClr val="E35D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4113076"/>
            <a:ext cx="1724493" cy="23476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48" y="4105127"/>
            <a:ext cx="1780448" cy="22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Drift Compensation Module (DCM)</a:t>
            </a:r>
            <a:endParaRPr lang="en-US" noProof="0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Drift </a:t>
            </a:r>
            <a:r>
              <a:rPr lang="en-US" dirty="0"/>
              <a:t>compensation for </a:t>
            </a:r>
            <a:r>
              <a:rPr lang="en-US" dirty="0" smtClean="0"/>
              <a:t>low level RF stations </a:t>
            </a:r>
            <a:r>
              <a:rPr lang="en-US" dirty="0"/>
              <a:t>on a grand scale </a:t>
            </a:r>
          </a:p>
          <a:p>
            <a:endParaRPr lang="en-US" noProof="0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5"/>
          </p:nvPr>
        </p:nvSpPr>
        <p:spPr>
          <a:xfrm>
            <a:off x="407989" y="1406426"/>
            <a:ext cx="6048052" cy="37759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Compensate </a:t>
            </a:r>
            <a:r>
              <a:rPr lang="en-US" b="1" dirty="0"/>
              <a:t>temperature and humidity effects </a:t>
            </a:r>
            <a:r>
              <a:rPr lang="en-US" b="1" dirty="0" smtClean="0"/>
              <a:t>in electronics  </a:t>
            </a:r>
            <a:endParaRPr lang="en-US" b="1" dirty="0"/>
          </a:p>
          <a:p>
            <a:r>
              <a:rPr lang="en-US" dirty="0" smtClean="0"/>
              <a:t>Crucial </a:t>
            </a:r>
            <a:r>
              <a:rPr lang="en-US" dirty="0"/>
              <a:t>factor </a:t>
            </a:r>
            <a:r>
              <a:rPr lang="en-US" dirty="0" smtClean="0"/>
              <a:t>for short- </a:t>
            </a:r>
            <a:r>
              <a:rPr lang="en-US" dirty="0"/>
              <a:t>and long-term stability of the RF </a:t>
            </a:r>
            <a:r>
              <a:rPr lang="en-US" dirty="0" smtClean="0"/>
              <a:t>field</a:t>
            </a:r>
          </a:p>
          <a:p>
            <a:r>
              <a:rPr lang="en-US" dirty="0" smtClean="0"/>
              <a:t>Verification in laboratory (and accelerator environment)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Adapted </a:t>
            </a:r>
            <a:r>
              <a:rPr lang="en-US" b="1" dirty="0"/>
              <a:t>for 3.0 GHz and 3.9 GHz (REGAE, SINBAD, XFEL,…)</a:t>
            </a:r>
          </a:p>
          <a:p>
            <a:pPr lvl="1"/>
            <a:r>
              <a:rPr lang="en-US" dirty="0"/>
              <a:t>Installation and tests Q1/2018 (new firmware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smtClean="0"/>
              <a:t>Continuous wave DCM</a:t>
            </a:r>
          </a:p>
          <a:p>
            <a:pPr lvl="1"/>
            <a:r>
              <a:rPr lang="en-US" dirty="0" smtClean="0"/>
              <a:t>Pilot tone technique currently under test</a:t>
            </a:r>
            <a:endParaRPr lang="en-US" dirty="0"/>
          </a:p>
          <a:p>
            <a:endParaRPr lang="en-US" dirty="0"/>
          </a:p>
          <a:p>
            <a:endParaRPr 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598"/>
          <a:stretch/>
        </p:blipFill>
        <p:spPr bwMode="auto">
          <a:xfrm>
            <a:off x="6492572" y="1412776"/>
            <a:ext cx="5511968" cy="17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/>
              <a:t>Precision RF controls | Sven Pfeiffer  | </a:t>
            </a:r>
            <a:r>
              <a:rPr lang="en-US" dirty="0" err="1"/>
              <a:t>PoF</a:t>
            </a:r>
            <a:r>
              <a:rPr lang="en-US" dirty="0"/>
              <a:t> III Center Evaluation DESY, 5 – 9 February 2018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1707" y="6219567"/>
            <a:ext cx="1691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139FDF"/>
                </a:solidFill>
              </a:rPr>
              <a:t>[1] PhD thesis: J. </a:t>
            </a:r>
            <a:r>
              <a:rPr lang="en-US" sz="900" b="1" dirty="0" err="1" smtClean="0">
                <a:solidFill>
                  <a:srgbClr val="139FDF"/>
                </a:solidFill>
              </a:rPr>
              <a:t>Piekarski</a:t>
            </a:r>
            <a:endParaRPr lang="en-US" sz="900" b="1" dirty="0" smtClean="0">
              <a:solidFill>
                <a:srgbClr val="139FDF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695400" y="4581128"/>
            <a:ext cx="2412268" cy="1532140"/>
            <a:chOff x="3935760" y="4941168"/>
            <a:chExt cx="2412268" cy="1532140"/>
          </a:xfrm>
        </p:grpSpPr>
        <p:sp>
          <p:nvSpPr>
            <p:cNvPr id="26" name="Rectangle 26"/>
            <p:cNvSpPr/>
            <p:nvPr/>
          </p:nvSpPr>
          <p:spPr bwMode="auto">
            <a:xfrm>
              <a:off x="3935760" y="4941168"/>
              <a:ext cx="2376264" cy="15321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27" name="Picture 2" descr="http://www.desy.de/e141261/e158573/e158803/e158807/@@DESYTopicHeaderHeadline?lang=e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240984" y="5404273"/>
              <a:ext cx="1035036" cy="364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812" y="5049180"/>
              <a:ext cx="1116124" cy="285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33"/>
            <p:cNvSpPr/>
            <p:nvPr/>
          </p:nvSpPr>
          <p:spPr>
            <a:xfrm>
              <a:off x="4179657" y="5517232"/>
              <a:ext cx="8002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800" b="1" dirty="0" smtClean="0">
                  <a:solidFill>
                    <a:srgbClr val="0070C0"/>
                  </a:solidFill>
                </a:rPr>
                <a:t>ELBE</a:t>
              </a:r>
              <a:endParaRPr lang="de-DE" sz="1800" b="1" dirty="0">
                <a:solidFill>
                  <a:srgbClr val="0070C0"/>
                </a:solidFill>
              </a:endParaRPr>
            </a:p>
          </p:txBody>
        </p:sp>
        <p:pic>
          <p:nvPicPr>
            <p:cNvPr id="30" name="Picture 6" descr="http://www.helmholtz-berlin.de/media/bilder/zentrum/perspektiven/berlinpro/berlinpro_hzb_rgb_500x16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860" y="5877272"/>
              <a:ext cx="1080120" cy="35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13"/>
            <p:cNvSpPr txBox="1">
              <a:spLocks noChangeArrowheads="1"/>
            </p:cNvSpPr>
            <p:nvPr/>
          </p:nvSpPr>
          <p:spPr bwMode="auto">
            <a:xfrm>
              <a:off x="3971764" y="6057292"/>
              <a:ext cx="2376264" cy="416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ts val="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782638" indent="-285750" algn="l" rtl="0" eaLnBrk="0" fontAlgn="base" hangingPunct="0">
                <a:lnSpc>
                  <a:spcPts val="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589C"/>
                </a:buClr>
                <a:buSzPct val="100000"/>
                <a:buFont typeface="Wingdings" charset="2"/>
                <a:buChar char="§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1190625" indent="-228600" algn="l" rtl="0" eaLnBrk="0" fontAlgn="base" hangingPunct="0">
                <a:lnSpc>
                  <a:spcPts val="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589C"/>
                </a:buClr>
                <a:buSzPct val="100000"/>
                <a:buFont typeface="Wingdings" charset="2"/>
                <a:buChar char="§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598613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2019300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4765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9337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3909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8481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R="0" lvl="0" algn="ctr" defTabSz="914400" rtl="0" eaLnBrk="1" fontAlgn="base" latinLnBrk="0" hangingPunct="1">
                <a:lnSpc>
                  <a:spcPts val="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589C"/>
                </a:buClr>
                <a:buSzPct val="125000"/>
                <a:tabLst/>
                <a:defRPr/>
              </a:pPr>
              <a:r>
                <a:rPr kumimoji="0" lang="en-US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 charset="0"/>
                </a:rPr>
                <a:t>&amp; other L/S/C-band facilities</a:t>
              </a:r>
              <a:r>
                <a:rPr kumimoji="0" lang="en-US" altLang="de-DE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 charset="0"/>
                </a:rPr>
                <a:t> </a:t>
              </a:r>
              <a:endPara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 charset="0"/>
              </a:endParaRPr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5826120" y="2046330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C5F1"/>
                </a:solidFill>
              </a:rPr>
              <a:t>[1]</a:t>
            </a:r>
          </a:p>
        </p:txBody>
      </p:sp>
      <p:grpSp>
        <p:nvGrpSpPr>
          <p:cNvPr id="2052" name="Gruppieren 2051"/>
          <p:cNvGrpSpPr/>
          <p:nvPr/>
        </p:nvGrpSpPr>
        <p:grpSpPr>
          <a:xfrm>
            <a:off x="5272578" y="3802203"/>
            <a:ext cx="6699113" cy="2723141"/>
            <a:chOff x="5272578" y="3802203"/>
            <a:chExt cx="6699113" cy="2723141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40" b="2738"/>
            <a:stretch/>
          </p:blipFill>
          <p:spPr bwMode="auto">
            <a:xfrm>
              <a:off x="5272578" y="3802203"/>
              <a:ext cx="6699113" cy="2723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" name="Rechteck 2048"/>
            <p:cNvSpPr/>
            <p:nvPr/>
          </p:nvSpPr>
          <p:spPr>
            <a:xfrm>
              <a:off x="11172564" y="4378489"/>
              <a:ext cx="504056" cy="1306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52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26" t="47332" r="4105" b="49570"/>
            <a:stretch/>
          </p:blipFill>
          <p:spPr bwMode="auto">
            <a:xfrm>
              <a:off x="10344472" y="4376082"/>
              <a:ext cx="848692" cy="13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hteck 52"/>
            <p:cNvSpPr/>
            <p:nvPr/>
          </p:nvSpPr>
          <p:spPr>
            <a:xfrm>
              <a:off x="8364252" y="4577544"/>
              <a:ext cx="487324" cy="147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47" name="Gruppieren 46"/>
            <p:cNvGrpSpPr/>
            <p:nvPr/>
          </p:nvGrpSpPr>
          <p:grpSpPr>
            <a:xfrm>
              <a:off x="7462186" y="3999600"/>
              <a:ext cx="1092675" cy="748950"/>
              <a:chOff x="7655890" y="4059171"/>
              <a:chExt cx="1010460" cy="670851"/>
            </a:xfrm>
          </p:grpSpPr>
          <p:pic>
            <p:nvPicPr>
              <p:cNvPr id="48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81" t="51822" r="46553" b="44121"/>
              <a:stretch/>
            </p:blipFill>
            <p:spPr bwMode="auto">
              <a:xfrm>
                <a:off x="7655890" y="4574044"/>
                <a:ext cx="834191" cy="155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Line 116"/>
              <p:cNvSpPr>
                <a:spLocks noChangeShapeType="1"/>
              </p:cNvSpPr>
              <p:nvPr/>
            </p:nvSpPr>
            <p:spPr bwMode="auto">
              <a:xfrm flipH="1">
                <a:off x="8490086" y="4059171"/>
                <a:ext cx="17626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/>
                </a:pPr>
                <a:endParaRPr lang="de-DE" sz="1800" b="1" kern="0">
                  <a:solidFill>
                    <a:sysClr val="windowText" lastClr="000000"/>
                  </a:solidFill>
                  <a:ea typeface="ＭＳ Ｐゴシック"/>
                </a:endParaRPr>
              </a:p>
            </p:txBody>
          </p:sp>
          <p:sp>
            <p:nvSpPr>
              <p:cNvPr id="49" name="Line 115"/>
              <p:cNvSpPr>
                <a:spLocks noChangeShapeType="1"/>
              </p:cNvSpPr>
              <p:nvPr/>
            </p:nvSpPr>
            <p:spPr bwMode="auto">
              <a:xfrm flipH="1">
                <a:off x="8569503" y="4068589"/>
                <a:ext cx="3072" cy="5908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4" name="Textfeld 33"/>
          <p:cNvSpPr txBox="1"/>
          <p:nvPr/>
        </p:nvSpPr>
        <p:spPr>
          <a:xfrm>
            <a:off x="5913678" y="3465004"/>
            <a:ext cx="24865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261748"/>
                </a:solidFill>
                <a:ea typeface="ＭＳ Ｐゴシック"/>
              </a:rPr>
              <a:t>Humidity</a:t>
            </a:r>
            <a:r>
              <a:rPr lang="de-DE" sz="1600" dirty="0" smtClean="0">
                <a:solidFill>
                  <a:srgbClr val="261748"/>
                </a:solidFill>
                <a:ea typeface="ＭＳ Ｐゴシック"/>
              </a:rPr>
              <a:t> </a:t>
            </a:r>
            <a:r>
              <a:rPr lang="de-DE" sz="1600" dirty="0" err="1" smtClean="0">
                <a:solidFill>
                  <a:srgbClr val="261748"/>
                </a:solidFill>
                <a:ea typeface="ＭＳ Ｐゴシック"/>
              </a:rPr>
              <a:t>response</a:t>
            </a:r>
            <a:r>
              <a:rPr lang="de-DE" sz="1600" dirty="0" smtClean="0">
                <a:solidFill>
                  <a:srgbClr val="261748"/>
                </a:solidFill>
                <a:ea typeface="ＭＳ Ｐゴシック"/>
              </a:rPr>
              <a:t> in lab:</a:t>
            </a:r>
            <a:endParaRPr lang="de-DE" sz="1600" dirty="0">
              <a:solidFill>
                <a:srgbClr val="261748"/>
              </a:solidFill>
              <a:ea typeface="ＭＳ Ｐゴシック"/>
            </a:endParaRPr>
          </a:p>
        </p:txBody>
      </p:sp>
      <p:sp>
        <p:nvSpPr>
          <p:cNvPr id="37" name="Text Box 117"/>
          <p:cNvSpPr txBox="1">
            <a:spLocks noChangeArrowheads="1"/>
          </p:cNvSpPr>
          <p:nvPr/>
        </p:nvSpPr>
        <p:spPr bwMode="auto">
          <a:xfrm>
            <a:off x="8472264" y="3479522"/>
            <a:ext cx="24363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kern="0" dirty="0" smtClean="0">
                <a:solidFill>
                  <a:srgbClr val="FF0000"/>
                </a:solidFill>
                <a:cs typeface="Arial" pitchFamily="34" charset="0"/>
              </a:rPr>
              <a:t>1/160 </a:t>
            </a:r>
            <a:r>
              <a:rPr lang="de-DE" sz="1400" kern="0" dirty="0" err="1" smtClean="0">
                <a:solidFill>
                  <a:srgbClr val="FF0000"/>
                </a:solidFill>
                <a:cs typeface="Arial" pitchFamily="34" charset="0"/>
              </a:rPr>
              <a:t>reduction</a:t>
            </a:r>
            <a:r>
              <a:rPr lang="de-DE" sz="1400" kern="0" dirty="0" smtClean="0">
                <a:solidFill>
                  <a:srgbClr val="FF0000"/>
                </a:solidFill>
                <a:cs typeface="Arial" pitchFamily="34" charset="0"/>
              </a:rPr>
              <a:t> (@1.3GHz)</a:t>
            </a:r>
            <a:endParaRPr lang="de-DE" sz="1400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0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Further </a:t>
            </a:r>
            <a:r>
              <a:rPr lang="en-US" dirty="0" smtClean="0"/>
              <a:t>Optimizations and Developments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... towards </a:t>
            </a:r>
            <a:r>
              <a:rPr lang="en-US" dirty="0" err="1" smtClean="0"/>
              <a:t>attosecond</a:t>
            </a:r>
            <a:r>
              <a:rPr lang="en-US" dirty="0" smtClean="0"/>
              <a:t> regulation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07987" y="1406426"/>
            <a:ext cx="6336085" cy="4110805"/>
          </a:xfrm>
        </p:spPr>
        <p:txBody>
          <a:bodyPr/>
          <a:lstStyle/>
          <a:p>
            <a:pPr marL="0" indent="0">
              <a:buNone/>
            </a:pPr>
            <a:r>
              <a:rPr lang="en-US" b="1" noProof="0" dirty="0" smtClean="0"/>
              <a:t>Modification of 10 channel 125 MSPS SIS8300L digitizer board</a:t>
            </a:r>
          </a:p>
          <a:p>
            <a:r>
              <a:rPr lang="en-US" noProof="0" dirty="0" smtClean="0">
                <a:sym typeface="Wingdings" panose="05000000000000000000" pitchFamily="2" charset="2"/>
              </a:rPr>
              <a:t>Spectrum clean up</a:t>
            </a:r>
          </a:p>
          <a:p>
            <a:r>
              <a:rPr lang="en-US" dirty="0" smtClean="0"/>
              <a:t>Several </a:t>
            </a:r>
            <a:r>
              <a:rPr lang="en-US" dirty="0"/>
              <a:t>iterations </a:t>
            </a:r>
            <a:r>
              <a:rPr lang="en-US" dirty="0" smtClean="0"/>
              <a:t>required (</a:t>
            </a:r>
            <a:r>
              <a:rPr lang="en-US" dirty="0" smtClean="0">
                <a:sym typeface="Wingdings" panose="05000000000000000000" pitchFamily="2" charset="2"/>
              </a:rPr>
              <a:t>PCB optimization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noProof="0" dirty="0" smtClean="0"/>
              <a:t>Improved signal to noise ratio significantly </a:t>
            </a:r>
          </a:p>
          <a:p>
            <a:r>
              <a:rPr lang="en-US" dirty="0" smtClean="0"/>
              <a:t>Close cooperation with industrial partner: </a:t>
            </a:r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pPr marL="0" indent="0">
              <a:buNone/>
            </a:pPr>
            <a:r>
              <a:rPr lang="en-US" b="1" dirty="0" smtClean="0"/>
              <a:t>Development of Universal </a:t>
            </a:r>
            <a:r>
              <a:rPr lang="en-US" b="1" dirty="0"/>
              <a:t>Local Oscillator Module </a:t>
            </a:r>
            <a:r>
              <a:rPr lang="en-US" b="1" dirty="0" smtClean="0"/>
              <a:t>(</a:t>
            </a:r>
            <a:r>
              <a:rPr lang="en-US" b="1" dirty="0" err="1" smtClean="0"/>
              <a:t>UniLOGM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Range: 500MHz</a:t>
            </a:r>
            <a:r>
              <a:rPr lang="en-US" dirty="0"/>
              <a:t>….6 </a:t>
            </a:r>
            <a:r>
              <a:rPr lang="en-US" dirty="0" smtClean="0"/>
              <a:t>GHz </a:t>
            </a:r>
            <a:endParaRPr lang="en-US" dirty="0"/>
          </a:p>
          <a:p>
            <a:r>
              <a:rPr lang="en-US" noProof="0" dirty="0" smtClean="0"/>
              <a:t>Spurious spectral lines identified and optimized</a:t>
            </a:r>
            <a:endParaRPr lang="en-US" noProof="0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6780076" y="606170"/>
            <a:ext cx="5076562" cy="3506906"/>
            <a:chOff x="6708068" y="570166"/>
            <a:chExt cx="5256584" cy="3506906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6708068" y="570166"/>
              <a:ext cx="5256584" cy="3506906"/>
              <a:chOff x="3431704" y="30372"/>
              <a:chExt cx="5105139" cy="4916135"/>
            </a:xfrm>
          </p:grpSpPr>
          <p:grpSp>
            <p:nvGrpSpPr>
              <p:cNvPr id="15" name="Gruppieren 14"/>
              <p:cNvGrpSpPr/>
              <p:nvPr/>
            </p:nvGrpSpPr>
            <p:grpSpPr>
              <a:xfrm>
                <a:off x="3431704" y="30372"/>
                <a:ext cx="5105139" cy="4916135"/>
                <a:chOff x="6735779" y="30372"/>
                <a:chExt cx="5105139" cy="4916135"/>
              </a:xfrm>
            </p:grpSpPr>
            <p:pic>
              <p:nvPicPr>
                <p:cNvPr id="9" name="Picture 2" descr="U:\Presentations DESY\20150623_Wismar\SIS8300L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136058" y="353556"/>
                  <a:ext cx="4704860" cy="45929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Nach oben gekrümmter Pfeil 9"/>
                <p:cNvSpPr/>
                <p:nvPr/>
              </p:nvSpPr>
              <p:spPr bwMode="auto">
                <a:xfrm rot="5400000">
                  <a:off x="6379451" y="2276576"/>
                  <a:ext cx="1128658" cy="416001"/>
                </a:xfrm>
                <a:prstGeom prst="curved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Ellipse 10"/>
                <p:cNvSpPr/>
                <p:nvPr/>
              </p:nvSpPr>
              <p:spPr bwMode="auto">
                <a:xfrm>
                  <a:off x="8442329" y="1463940"/>
                  <a:ext cx="443035" cy="942356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" name="Textfeld 12"/>
                <p:cNvSpPr txBox="1"/>
                <p:nvPr/>
              </p:nvSpPr>
              <p:spPr>
                <a:xfrm>
                  <a:off x="7894393" y="30372"/>
                  <a:ext cx="1121455" cy="474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Early Rev.</a:t>
                  </a:r>
                  <a:endParaRPr lang="en-US" sz="1600" dirty="0"/>
                </a:p>
              </p:txBody>
            </p:sp>
          </p:grpSp>
          <p:sp>
            <p:nvSpPr>
              <p:cNvPr id="14" name="Textfeld 13"/>
              <p:cNvSpPr txBox="1"/>
              <p:nvPr/>
            </p:nvSpPr>
            <p:spPr>
              <a:xfrm>
                <a:off x="6798925" y="30372"/>
                <a:ext cx="1097275" cy="474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Final Rev.</a:t>
                </a:r>
                <a:endParaRPr lang="en-US" sz="1600" dirty="0"/>
              </a:p>
            </p:txBody>
          </p:sp>
          <p:cxnSp>
            <p:nvCxnSpPr>
              <p:cNvPr id="12" name="Gerade Verbindung mit Pfeil 11"/>
              <p:cNvCxnSpPr/>
              <p:nvPr/>
            </p:nvCxnSpPr>
            <p:spPr bwMode="auto">
              <a:xfrm>
                <a:off x="5375920" y="2406296"/>
                <a:ext cx="110759" cy="38644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" name="TextBox 5"/>
            <p:cNvSpPr txBox="1"/>
            <p:nvPr/>
          </p:nvSpPr>
          <p:spPr>
            <a:xfrm rot="1078229">
              <a:off x="8682222" y="1162896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i="1" dirty="0" smtClean="0"/>
                <a:t>2013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078229">
              <a:off x="11158183" y="1187823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i="1" dirty="0" smtClean="0"/>
                <a:t>2015</a:t>
              </a:r>
            </a:p>
          </p:txBody>
        </p:sp>
      </p:grpSp>
      <p:pic>
        <p:nvPicPr>
          <p:cNvPr id="1026" name="Picture 2" descr="struc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92" y="2732803"/>
            <a:ext cx="991940" cy="33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/>
              <a:t>Precision RF controls | Sven Pfeiffer  | </a:t>
            </a:r>
            <a:r>
              <a:rPr lang="en-US" dirty="0" err="1"/>
              <a:t>PoF</a:t>
            </a:r>
            <a:r>
              <a:rPr lang="en-US" dirty="0"/>
              <a:t> III Center Evaluation DESY, 5 – 9 February 2018</a:t>
            </a:r>
          </a:p>
        </p:txBody>
      </p:sp>
      <p:pic>
        <p:nvPicPr>
          <p:cNvPr id="20" name="Picture 92" descr="C:\Users\schlarb\AppData\Local\Temp\UniLOGM_inside_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2" y="5024261"/>
            <a:ext cx="4396014" cy="114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ieren 20"/>
          <p:cNvGrpSpPr/>
          <p:nvPr/>
        </p:nvGrpSpPr>
        <p:grpSpPr>
          <a:xfrm>
            <a:off x="7034300" y="4257093"/>
            <a:ext cx="4858344" cy="2185214"/>
            <a:chOff x="7742602" y="2910982"/>
            <a:chExt cx="4339131" cy="1858422"/>
          </a:xfrm>
        </p:grpSpPr>
        <p:pic>
          <p:nvPicPr>
            <p:cNvPr id="22" name="Picture 102" descr="C:\Users\schlarb\AppData\Local\Temp\UniLOGM39_1_PN_TJ_LO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7" t="2050" r="6302" b="50317"/>
            <a:stretch/>
          </p:blipFill>
          <p:spPr bwMode="auto">
            <a:xfrm>
              <a:off x="7742602" y="2910982"/>
              <a:ext cx="4339131" cy="1850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13"/>
            <p:cNvSpPr txBox="1">
              <a:spLocks noChangeArrowheads="1"/>
            </p:cNvSpPr>
            <p:nvPr/>
          </p:nvSpPr>
          <p:spPr bwMode="auto">
            <a:xfrm>
              <a:off x="9481365" y="3125320"/>
              <a:ext cx="1635681" cy="367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ts val="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782638" indent="-285750" algn="l" rtl="0" eaLnBrk="0" fontAlgn="base" hangingPunct="0">
                <a:lnSpc>
                  <a:spcPts val="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589C"/>
                </a:buClr>
                <a:buSzPct val="100000"/>
                <a:buFont typeface="Wingdings" charset="2"/>
                <a:buChar char="§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1190625" indent="-228600" algn="l" rtl="0" eaLnBrk="0" fontAlgn="base" hangingPunct="0">
                <a:lnSpc>
                  <a:spcPts val="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589C"/>
                </a:buClr>
                <a:buSzPct val="100000"/>
                <a:buFont typeface="Wingdings" charset="2"/>
                <a:buChar char="§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598613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2019300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4765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9337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3909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8481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589C"/>
                </a:buClr>
                <a:buSzPct val="125000"/>
                <a:tabLst/>
                <a:defRPr/>
              </a:pPr>
              <a:r>
                <a:rPr kumimoji="0" lang="en-US" altLang="de-D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sym typeface="Arial" charset="0"/>
                </a:rPr>
                <a:t>Integrated timing jitter: </a:t>
              </a:r>
            </a:p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589C"/>
                </a:buClr>
                <a:buSzPct val="125000"/>
                <a:tabLst/>
                <a:defRPr/>
              </a:pPr>
              <a:r>
                <a:rPr kumimoji="0" lang="en-US" altLang="de-D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sym typeface="Arial" charset="0"/>
                </a:rPr>
                <a:t>&lt;1.2fs@10Hz-1MHz</a:t>
              </a:r>
            </a:p>
          </p:txBody>
        </p:sp>
        <p:cxnSp>
          <p:nvCxnSpPr>
            <p:cNvPr id="25" name="Straight Arrow Connector 41"/>
            <p:cNvCxnSpPr/>
            <p:nvPr/>
          </p:nvCxnSpPr>
          <p:spPr bwMode="auto">
            <a:xfrm flipH="1" flipV="1">
              <a:off x="11079690" y="4192296"/>
              <a:ext cx="225210" cy="3516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42"/>
            <p:cNvSpPr txBox="1"/>
            <p:nvPr/>
          </p:nvSpPr>
          <p:spPr>
            <a:xfrm>
              <a:off x="11002481" y="4533829"/>
              <a:ext cx="950627" cy="23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>
                  <a:solidFill>
                    <a:srgbClr val="0000FF"/>
                  </a:solidFill>
                </a:rPr>
                <a:t>identified</a:t>
              </a:r>
              <a:endParaRPr lang="de-DE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7" name="Straight Arrow Connector 43"/>
            <p:cNvCxnSpPr/>
            <p:nvPr/>
          </p:nvCxnSpPr>
          <p:spPr bwMode="auto">
            <a:xfrm flipH="1" flipV="1">
              <a:off x="11304899" y="4192296"/>
              <a:ext cx="102151" cy="3516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44"/>
            <p:cNvCxnSpPr/>
            <p:nvPr/>
          </p:nvCxnSpPr>
          <p:spPr bwMode="auto">
            <a:xfrm flipH="1" flipV="1">
              <a:off x="10824313" y="4159968"/>
              <a:ext cx="378435" cy="3839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3"/>
            <p:cNvSpPr txBox="1"/>
            <p:nvPr/>
          </p:nvSpPr>
          <p:spPr>
            <a:xfrm>
              <a:off x="8436260" y="3081636"/>
              <a:ext cx="1104284" cy="261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@3.9 GHz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4979876" y="4813184"/>
            <a:ext cx="2052228" cy="1532140"/>
            <a:chOff x="4259796" y="4941168"/>
            <a:chExt cx="2052228" cy="1532140"/>
          </a:xfrm>
        </p:grpSpPr>
        <p:sp>
          <p:nvSpPr>
            <p:cNvPr id="31" name="Rectangle 26"/>
            <p:cNvSpPr/>
            <p:nvPr/>
          </p:nvSpPr>
          <p:spPr bwMode="auto">
            <a:xfrm>
              <a:off x="4259796" y="4941168"/>
              <a:ext cx="2052228" cy="15321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33" name="Picture 1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848" y="5049180"/>
              <a:ext cx="1116124" cy="285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4503693" y="5275884"/>
              <a:ext cx="8002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800" b="1" dirty="0" smtClean="0">
                  <a:solidFill>
                    <a:srgbClr val="0070C0"/>
                  </a:solidFill>
                </a:rPr>
                <a:t>ELBE</a:t>
              </a:r>
              <a:endParaRPr lang="de-DE" sz="1800" b="1" dirty="0">
                <a:solidFill>
                  <a:srgbClr val="0070C0"/>
                </a:solidFill>
              </a:endParaRPr>
            </a:p>
          </p:txBody>
        </p:sp>
        <p:pic>
          <p:nvPicPr>
            <p:cNvPr id="35" name="Picture 6" descr="http://www.helmholtz-berlin.de/media/bilder/zentrum/perspektiven/berlinpro/berlinpro_hzb_rgb_500x165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0" r="4999"/>
            <a:stretch/>
          </p:blipFill>
          <p:spPr bwMode="auto">
            <a:xfrm>
              <a:off x="4329884" y="5576808"/>
              <a:ext cx="956026" cy="35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13"/>
            <p:cNvSpPr txBox="1">
              <a:spLocks noChangeArrowheads="1"/>
            </p:cNvSpPr>
            <p:nvPr/>
          </p:nvSpPr>
          <p:spPr bwMode="auto">
            <a:xfrm>
              <a:off x="4511824" y="5861240"/>
              <a:ext cx="1728192" cy="416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ts val="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782638" indent="-285750" algn="l" rtl="0" eaLnBrk="0" fontAlgn="base" hangingPunct="0">
                <a:lnSpc>
                  <a:spcPts val="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589C"/>
                </a:buClr>
                <a:buSzPct val="100000"/>
                <a:buFont typeface="Wingdings" charset="2"/>
                <a:buChar char="§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1190625" indent="-228600" algn="l" rtl="0" eaLnBrk="0" fontAlgn="base" hangingPunct="0">
                <a:lnSpc>
                  <a:spcPts val="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589C"/>
                </a:buClr>
                <a:buSzPct val="100000"/>
                <a:buFont typeface="Wingdings" charset="2"/>
                <a:buChar char="§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598613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2019300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4765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9337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3909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8481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589C"/>
                </a:buClr>
                <a:buSzPct val="125000"/>
                <a:tabLst/>
                <a:defRPr/>
              </a:pPr>
              <a:r>
                <a:rPr kumimoji="0" lang="en-US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 charset="0"/>
                </a:rPr>
                <a:t>&amp; other L/S/C-band </a:t>
              </a:r>
            </a:p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589C"/>
                </a:buClr>
                <a:buSzPct val="125000"/>
                <a:tabLst/>
                <a:defRPr/>
              </a:pPr>
              <a:r>
                <a:rPr kumimoji="0" lang="en-US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 charset="0"/>
                </a:rPr>
                <a:t>facilities</a:t>
              </a:r>
              <a:r>
                <a:rPr kumimoji="0" lang="en-US" altLang="de-DE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 charset="0"/>
                </a:rPr>
                <a:t> </a:t>
              </a:r>
              <a:endPara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 charset="0"/>
              </a:endParaRPr>
            </a:p>
          </p:txBody>
        </p:sp>
        <p:pic>
          <p:nvPicPr>
            <p:cNvPr id="32" name="Picture 2" descr="http://www.desy.de/e141261/e158573/e158803/e158807/@@DESYTopicHeaderHeadline?lang=e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00"/>
            <a:stretch/>
          </p:blipFill>
          <p:spPr bwMode="auto">
            <a:xfrm>
              <a:off x="5327306" y="5404273"/>
              <a:ext cx="948714" cy="364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feld 37"/>
          <p:cNvSpPr txBox="1"/>
          <p:nvPr/>
        </p:nvSpPr>
        <p:spPr>
          <a:xfrm>
            <a:off x="7572164" y="1315797"/>
            <a:ext cx="883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f</a:t>
            </a:r>
            <a:r>
              <a:rPr lang="en-US" sz="1000" baseline="-25000" dirty="0" err="1" smtClean="0"/>
              <a:t>IF</a:t>
            </a:r>
            <a:r>
              <a:rPr lang="en-US" sz="1000" dirty="0" smtClean="0"/>
              <a:t> = 27 MHz</a:t>
            </a:r>
          </a:p>
        </p:txBody>
      </p:sp>
    </p:spTree>
    <p:extLst>
      <p:ext uri="{BB962C8B-B14F-4D97-AF65-F5344CB8AC3E}">
        <p14:creationId xmlns:p14="http://schemas.microsoft.com/office/powerpoint/2010/main" val="73822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de-DE" dirty="0" smtClean="0"/>
              <a:t>Study: Receiver </a:t>
            </a:r>
            <a:r>
              <a:rPr lang="en-US" altLang="de-DE" dirty="0"/>
              <a:t>with </a:t>
            </a:r>
            <a:r>
              <a:rPr lang="en-US" altLang="de-DE" dirty="0" err="1" smtClean="0"/>
              <a:t>attosecond</a:t>
            </a:r>
            <a:r>
              <a:rPr lang="en-US" altLang="de-DE" dirty="0" smtClean="0"/>
              <a:t>-resolution</a:t>
            </a:r>
            <a:endParaRPr lang="en-US" alt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8532329" cy="379252"/>
          </a:xfrm>
        </p:spPr>
        <p:txBody>
          <a:bodyPr/>
          <a:lstStyle/>
          <a:p>
            <a:r>
              <a:rPr lang="en-US" dirty="0" smtClean="0"/>
              <a:t>In cooperation with TU Hamburg-</a:t>
            </a:r>
            <a:r>
              <a:rPr lang="en-US" dirty="0" err="1" smtClean="0"/>
              <a:t>Harburg</a:t>
            </a:r>
            <a:r>
              <a:rPr lang="en-US" dirty="0" smtClean="0"/>
              <a:t> (master student)</a:t>
            </a:r>
            <a:endParaRPr lang="en-US" dirty="0"/>
          </a:p>
        </p:txBody>
      </p:sp>
      <p:sp>
        <p:nvSpPr>
          <p:cNvPr id="25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/>
              <a:t>Precision RF controls | Sven Pfeiffer  | </a:t>
            </a:r>
            <a:r>
              <a:rPr lang="en-US" dirty="0" err="1"/>
              <a:t>PoF</a:t>
            </a:r>
            <a:r>
              <a:rPr lang="en-US" dirty="0"/>
              <a:t> III Center Evaluation DESY, 5 – 9 February 2018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04" y="3681028"/>
            <a:ext cx="5364596" cy="270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5771964" y="1628800"/>
            <a:ext cx="5040560" cy="1415313"/>
            <a:chOff x="6672064" y="1653647"/>
            <a:chExt cx="5040560" cy="1415313"/>
          </a:xfrm>
        </p:grpSpPr>
        <p:pic>
          <p:nvPicPr>
            <p:cNvPr id="2052" name="Picture 4" descr="U:\Presentations DESY\20180207_MT_PoFIII\as_recei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064" y="1653647"/>
              <a:ext cx="5040560" cy="1415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Ellipse 17"/>
            <p:cNvSpPr/>
            <p:nvPr/>
          </p:nvSpPr>
          <p:spPr>
            <a:xfrm>
              <a:off x="11510581" y="2454355"/>
              <a:ext cx="180020" cy="1714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9804412" y="2742387"/>
              <a:ext cx="180020" cy="171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platzhalter 23"/>
          <p:cNvSpPr>
            <a:spLocks noGrp="1"/>
          </p:cNvSpPr>
          <p:nvPr>
            <p:ph type="body" sz="quarter" idx="15"/>
          </p:nvPr>
        </p:nvSpPr>
        <p:spPr>
          <a:xfrm>
            <a:off x="407988" y="1412776"/>
            <a:ext cx="6192068" cy="4752528"/>
          </a:xfrm>
        </p:spPr>
        <p:txBody>
          <a:bodyPr/>
          <a:lstStyle/>
          <a:p>
            <a:r>
              <a:rPr lang="en-US" noProof="0" dirty="0" smtClean="0"/>
              <a:t>Laboratory measurement setup to precisely measure the phase</a:t>
            </a:r>
          </a:p>
          <a:p>
            <a:r>
              <a:rPr lang="en-US" dirty="0" smtClean="0"/>
              <a:t>Device Under Test (DUT) is voltage controlled phase shifter</a:t>
            </a:r>
          </a:p>
          <a:p>
            <a:pPr lvl="1"/>
            <a:r>
              <a:rPr lang="en-US" dirty="0" smtClean="0"/>
              <a:t>Cavity probe signal in application </a:t>
            </a:r>
            <a:endParaRPr lang="en-US" noProof="0" dirty="0" smtClean="0"/>
          </a:p>
          <a:p>
            <a:r>
              <a:rPr lang="en-US" dirty="0" smtClean="0"/>
              <a:t>Interferometer based method to suppress the carrier</a:t>
            </a:r>
          </a:p>
          <a:p>
            <a:endParaRPr lang="en-US" noProof="0" dirty="0"/>
          </a:p>
          <a:p>
            <a:endParaRPr lang="en-US" noProof="0" dirty="0"/>
          </a:p>
          <a:p>
            <a:pPr marL="0" indent="0">
              <a:buNone/>
            </a:pPr>
            <a:r>
              <a:rPr lang="en-US" b="1" dirty="0" smtClean="0">
                <a:ea typeface="ＭＳ Ｐゴシック"/>
              </a:rPr>
              <a:t>Outlook: Technical </a:t>
            </a:r>
            <a:r>
              <a:rPr lang="en-US" b="1" dirty="0">
                <a:ea typeface="ＭＳ Ｐゴシック"/>
              </a:rPr>
              <a:t>realization </a:t>
            </a:r>
            <a:r>
              <a:rPr lang="en-US" b="1" dirty="0" smtClean="0">
                <a:ea typeface="ＭＳ Ｐゴシック"/>
              </a:rPr>
              <a:t>(2018-20</a:t>
            </a:r>
            <a:r>
              <a:rPr lang="en-US" b="1" dirty="0">
                <a:ea typeface="ＭＳ Ｐゴシック"/>
              </a:rPr>
              <a:t>??):</a:t>
            </a:r>
          </a:p>
          <a:p>
            <a:r>
              <a:rPr lang="en-US" dirty="0" smtClean="0">
                <a:ea typeface="ＭＳ Ｐゴシック"/>
              </a:rPr>
              <a:t>Many challenges to be addressed </a:t>
            </a:r>
            <a:r>
              <a:rPr lang="en-US" dirty="0" smtClean="0">
                <a:ea typeface="ＭＳ Ｐゴシック"/>
                <a:sym typeface="Wingdings" panose="05000000000000000000" pitchFamily="2" charset="2"/>
              </a:rPr>
              <a:t> l</a:t>
            </a:r>
            <a:r>
              <a:rPr lang="en-US" dirty="0" smtClean="0">
                <a:ea typeface="ＭＳ Ｐゴシック"/>
              </a:rPr>
              <a:t>ong-term development</a:t>
            </a:r>
          </a:p>
          <a:p>
            <a:r>
              <a:rPr lang="en-US" dirty="0" smtClean="0">
                <a:ea typeface="ＭＳ Ｐゴシック"/>
              </a:rPr>
              <a:t>Pulsed mode vs. continuous mode operation</a:t>
            </a:r>
          </a:p>
          <a:p>
            <a:r>
              <a:rPr lang="en-US" dirty="0" smtClean="0">
                <a:ea typeface="ＭＳ Ｐゴシック"/>
              </a:rPr>
              <a:t>Carrier </a:t>
            </a:r>
            <a:r>
              <a:rPr lang="en-US" dirty="0">
                <a:ea typeface="ＭＳ Ｐゴシック"/>
              </a:rPr>
              <a:t>tracking </a:t>
            </a:r>
            <a:r>
              <a:rPr lang="en-US" dirty="0" smtClean="0">
                <a:ea typeface="ＭＳ Ｐゴシック"/>
              </a:rPr>
              <a:t>algorithm, ...</a:t>
            </a:r>
            <a:endParaRPr lang="en-US" dirty="0">
              <a:ea typeface="ＭＳ Ｐゴシック"/>
            </a:endParaRPr>
          </a:p>
          <a:p>
            <a:r>
              <a:rPr lang="en-US" noProof="0" dirty="0" smtClean="0"/>
              <a:t>Development of ultra low noise attenuator and phase shifter</a:t>
            </a:r>
          </a:p>
          <a:p>
            <a:r>
              <a:rPr lang="en-US" noProof="0" dirty="0" smtClean="0"/>
              <a:t>…</a:t>
            </a:r>
          </a:p>
          <a:p>
            <a:endParaRPr lang="en-US" noProof="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9588388" y="104463"/>
            <a:ext cx="2485157" cy="1576157"/>
            <a:chOff x="9337314" y="113476"/>
            <a:chExt cx="2782678" cy="1803356"/>
          </a:xfrm>
        </p:grpSpPr>
        <p:pic>
          <p:nvPicPr>
            <p:cNvPr id="30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48175" y="113476"/>
              <a:ext cx="2771817" cy="1803356"/>
            </a:xfrm>
            <a:prstGeom prst="rect">
              <a:avLst/>
            </a:prstGeom>
            <a:ln w="38100" cap="sq">
              <a:solidFill>
                <a:schemeClr val="tx2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9337314" y="1592796"/>
              <a:ext cx="1547218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9E1B"/>
                  </a:solidFill>
                </a:rPr>
                <a:t>Louise Springer</a:t>
              </a:r>
              <a:endParaRPr lang="en-US" sz="1400" b="1" dirty="0" smtClean="0">
                <a:solidFill>
                  <a:srgbClr val="FF9E1B"/>
                </a:solidFill>
              </a:endParaRPr>
            </a:p>
          </p:txBody>
        </p:sp>
      </p:grpSp>
      <p:sp>
        <p:nvSpPr>
          <p:cNvPr id="40" name="TextBox 4"/>
          <p:cNvSpPr txBox="1"/>
          <p:nvPr/>
        </p:nvSpPr>
        <p:spPr>
          <a:xfrm>
            <a:off x="6492044" y="6376682"/>
            <a:ext cx="52690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" dirty="0" smtClean="0">
                <a:solidFill>
                  <a:schemeClr val="bg1">
                    <a:lumMod val="75000"/>
                  </a:schemeClr>
                </a:solidFill>
              </a:rPr>
              <a:t>CarrierSupp_noMod_M10_524k_20171129T1352.mat; SIS8300V2, DWC8VM1, </a:t>
            </a:r>
            <a:r>
              <a:rPr lang="de-DE" sz="600" dirty="0" err="1" smtClean="0">
                <a:solidFill>
                  <a:schemeClr val="bg1">
                    <a:lumMod val="75000"/>
                  </a:schemeClr>
                </a:solidFill>
              </a:rPr>
              <a:t>fs</a:t>
            </a:r>
            <a:r>
              <a:rPr lang="de-DE" sz="600" dirty="0" smtClean="0">
                <a:solidFill>
                  <a:schemeClr val="bg1">
                    <a:lumMod val="75000"/>
                  </a:schemeClr>
                </a:solidFill>
              </a:rPr>
              <a:t> =81.25MHz, IF=54MHz, N=512K, D=1600</a:t>
            </a:r>
            <a:endParaRPr lang="de-DE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39" y="836712"/>
            <a:ext cx="1188132" cy="500813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6276020" y="2717540"/>
            <a:ext cx="5544618" cy="2115616"/>
            <a:chOff x="6276020" y="2717540"/>
            <a:chExt cx="5544618" cy="2115616"/>
          </a:xfrm>
        </p:grpSpPr>
        <p:sp>
          <p:nvSpPr>
            <p:cNvPr id="2048" name="Rechteck 2047"/>
            <p:cNvSpPr/>
            <p:nvPr/>
          </p:nvSpPr>
          <p:spPr>
            <a:xfrm>
              <a:off x="6600056" y="3847356"/>
              <a:ext cx="1800200" cy="265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6276020" y="2717540"/>
              <a:ext cx="5544618" cy="2115616"/>
              <a:chOff x="6276020" y="2717540"/>
              <a:chExt cx="5544618" cy="2115616"/>
            </a:xfrm>
          </p:grpSpPr>
          <p:cxnSp>
            <p:nvCxnSpPr>
              <p:cNvPr id="27" name="Gerade Verbindung mit Pfeil 26"/>
              <p:cNvCxnSpPr/>
              <p:nvPr/>
            </p:nvCxnSpPr>
            <p:spPr>
              <a:xfrm flipH="1">
                <a:off x="9912426" y="2717540"/>
                <a:ext cx="720078" cy="2115616"/>
              </a:xfrm>
              <a:prstGeom prst="straightConnector1">
                <a:avLst/>
              </a:prstGeom>
              <a:ln w="28575">
                <a:solidFill>
                  <a:srgbClr val="00CC0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mit Pfeil 31"/>
              <p:cNvCxnSpPr/>
              <p:nvPr/>
            </p:nvCxnSpPr>
            <p:spPr>
              <a:xfrm flipH="1">
                <a:off x="8508268" y="2960948"/>
                <a:ext cx="413569" cy="1224136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11"/>
              <p:cNvGrpSpPr/>
              <p:nvPr/>
            </p:nvGrpSpPr>
            <p:grpSpPr>
              <a:xfrm>
                <a:off x="9912426" y="3140968"/>
                <a:ext cx="1908212" cy="738664"/>
                <a:chOff x="9860486" y="3464423"/>
                <a:chExt cx="2167863" cy="738664"/>
              </a:xfrm>
            </p:grpSpPr>
            <p:sp>
              <p:nvSpPr>
                <p:cNvPr id="37" name="Rectangle 10"/>
                <p:cNvSpPr/>
                <p:nvPr/>
              </p:nvSpPr>
              <p:spPr>
                <a:xfrm>
                  <a:off x="9901389" y="3483587"/>
                  <a:ext cx="1999240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 sz="16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TextBox 1"/>
                <p:cNvSpPr txBox="1"/>
                <p:nvPr/>
              </p:nvSpPr>
              <p:spPr>
                <a:xfrm>
                  <a:off x="9860486" y="3464423"/>
                  <a:ext cx="2167863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DE" sz="1400" b="1" dirty="0" smtClean="0">
                      <a:solidFill>
                        <a:srgbClr val="33CC33"/>
                      </a:solidFill>
                    </a:rPr>
                    <a:t>0.045mdeg </a:t>
                  </a:r>
                  <a:r>
                    <a:rPr lang="de-DE" sz="1400" b="1" dirty="0" smtClean="0">
                      <a:solidFill>
                        <a:srgbClr val="33CC33"/>
                      </a:solidFill>
                    </a:rPr>
                    <a:t>(</a:t>
                  </a:r>
                  <a:r>
                    <a:rPr lang="de-DE" sz="1400" b="1" dirty="0" err="1" smtClean="0">
                      <a:solidFill>
                        <a:srgbClr val="33CC33"/>
                      </a:solidFill>
                    </a:rPr>
                    <a:t>rms</a:t>
                  </a:r>
                  <a:r>
                    <a:rPr lang="de-DE" sz="1400" b="1" dirty="0" smtClean="0">
                      <a:solidFill>
                        <a:srgbClr val="33CC33"/>
                      </a:solidFill>
                    </a:rPr>
                    <a:t>),</a:t>
                  </a:r>
                </a:p>
                <a:p>
                  <a:r>
                    <a:rPr lang="de-DE" sz="1400" b="1" dirty="0">
                      <a:solidFill>
                        <a:srgbClr val="33CC33"/>
                      </a:solidFill>
                    </a:rPr>
                    <a:t>≈</a:t>
                  </a:r>
                  <a:r>
                    <a:rPr lang="de-DE" sz="1400" b="1" dirty="0" smtClean="0">
                      <a:solidFill>
                        <a:srgbClr val="33CC33"/>
                      </a:solidFill>
                    </a:rPr>
                    <a:t>96as</a:t>
                  </a:r>
                  <a:endParaRPr lang="de-DE" sz="1400" b="1" dirty="0">
                    <a:solidFill>
                      <a:srgbClr val="33CC33"/>
                    </a:solidFill>
                  </a:endParaRPr>
                </a:p>
                <a:p>
                  <a:endParaRPr lang="de-DE" sz="1400" b="1" dirty="0" smtClean="0">
                    <a:solidFill>
                      <a:srgbClr val="33CC33"/>
                    </a:solidFill>
                  </a:endParaRPr>
                </a:p>
              </p:txBody>
            </p:sp>
          </p:grpSp>
          <p:grpSp>
            <p:nvGrpSpPr>
              <p:cNvPr id="33" name="Group 27"/>
              <p:cNvGrpSpPr/>
              <p:nvPr/>
            </p:nvGrpSpPr>
            <p:grpSpPr>
              <a:xfrm>
                <a:off x="8341716" y="3140968"/>
                <a:ext cx="1498702" cy="523220"/>
                <a:chOff x="10105910" y="3178445"/>
                <a:chExt cx="2105410" cy="516080"/>
              </a:xfrm>
            </p:grpSpPr>
            <p:sp>
              <p:nvSpPr>
                <p:cNvPr id="35" name="Rectangle 28"/>
                <p:cNvSpPr/>
                <p:nvPr/>
              </p:nvSpPr>
              <p:spPr>
                <a:xfrm>
                  <a:off x="10110922" y="3197356"/>
                  <a:ext cx="1999240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 sz="16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TextBox 31"/>
                <p:cNvSpPr txBox="1"/>
                <p:nvPr/>
              </p:nvSpPr>
              <p:spPr>
                <a:xfrm>
                  <a:off x="10105910" y="3178445"/>
                  <a:ext cx="2105410" cy="516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DE" sz="1400" b="1" dirty="0">
                      <a:solidFill>
                        <a:srgbClr val="0000FF"/>
                      </a:solidFill>
                    </a:rPr>
                    <a:t>2.6mdeg (</a:t>
                  </a:r>
                  <a:r>
                    <a:rPr lang="de-DE" sz="1400" b="1" dirty="0" err="1">
                      <a:solidFill>
                        <a:srgbClr val="0000FF"/>
                      </a:solidFill>
                    </a:rPr>
                    <a:t>rms</a:t>
                  </a:r>
                  <a:r>
                    <a:rPr lang="de-DE" sz="1400" b="1" dirty="0" smtClean="0">
                      <a:solidFill>
                        <a:srgbClr val="0000FF"/>
                      </a:solidFill>
                    </a:rPr>
                    <a:t>),</a:t>
                  </a:r>
                  <a:endParaRPr lang="de-DE" sz="1400" b="1" dirty="0">
                    <a:solidFill>
                      <a:srgbClr val="0000FF"/>
                    </a:solidFill>
                  </a:endParaRPr>
                </a:p>
                <a:p>
                  <a:r>
                    <a:rPr lang="de-DE" sz="1400" b="1" dirty="0" smtClean="0">
                      <a:solidFill>
                        <a:srgbClr val="0000FF"/>
                      </a:solidFill>
                    </a:rPr>
                    <a:t>≈</a:t>
                  </a:r>
                  <a:r>
                    <a:rPr lang="de-DE" sz="1400" b="1" dirty="0" smtClean="0">
                      <a:solidFill>
                        <a:srgbClr val="0000FF"/>
                      </a:solidFill>
                    </a:rPr>
                    <a:t>5.5fs</a:t>
                  </a:r>
                  <a:endParaRPr lang="de-DE" sz="1400" b="1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34" name="TextBox 14"/>
              <p:cNvSpPr txBox="1"/>
              <p:nvPr/>
            </p:nvSpPr>
            <p:spPr>
              <a:xfrm>
                <a:off x="6276020" y="3140968"/>
                <a:ext cx="23104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Reduction factor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&gt;50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:</a:t>
                </a:r>
              </a:p>
            </p:txBody>
          </p:sp>
          <p:sp>
            <p:nvSpPr>
              <p:cNvPr id="29" name="TextBox 26"/>
              <p:cNvSpPr txBox="1"/>
              <p:nvPr/>
            </p:nvSpPr>
            <p:spPr>
              <a:xfrm>
                <a:off x="6528048" y="3825044"/>
                <a:ext cx="19802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dirty="0" smtClean="0"/>
                  <a:t>@ 1.3GHz [0.1Hz, 20kHz]</a:t>
                </a:r>
                <a:endParaRPr lang="de-DE" sz="1600" dirty="0" smtClean="0"/>
              </a:p>
            </p:txBody>
          </p:sp>
        </p:grpSp>
      </p:grpSp>
      <p:sp>
        <p:nvSpPr>
          <p:cNvPr id="31" name="TextBox 4"/>
          <p:cNvSpPr txBox="1"/>
          <p:nvPr/>
        </p:nvSpPr>
        <p:spPr>
          <a:xfrm>
            <a:off x="1710220" y="5811650"/>
            <a:ext cx="463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200" dirty="0" smtClean="0"/>
              <a:t>Blue: </a:t>
            </a:r>
            <a:r>
              <a:rPr lang="de-DE" sz="1200" dirty="0" err="1" smtClean="0"/>
              <a:t>signal</a:t>
            </a:r>
            <a:r>
              <a:rPr lang="de-DE" sz="1200" dirty="0" smtClean="0"/>
              <a:t> in front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interferometer</a:t>
            </a:r>
            <a:r>
              <a:rPr lang="de-DE" sz="1200" dirty="0" smtClean="0"/>
              <a:t> (non-</a:t>
            </a:r>
            <a:r>
              <a:rPr lang="de-DE" sz="1200" dirty="0" err="1" smtClean="0"/>
              <a:t>suppressed</a:t>
            </a:r>
            <a:r>
              <a:rPr lang="de-DE" sz="1200" dirty="0" smtClean="0"/>
              <a:t> </a:t>
            </a:r>
            <a:r>
              <a:rPr lang="de-DE" sz="1200" dirty="0" err="1" smtClean="0"/>
              <a:t>carrier</a:t>
            </a:r>
            <a:r>
              <a:rPr lang="de-DE" sz="1200" dirty="0" smtClean="0"/>
              <a:t>)</a:t>
            </a:r>
          </a:p>
          <a:p>
            <a:r>
              <a:rPr lang="de-DE" sz="1200" dirty="0" smtClean="0"/>
              <a:t>Green: </a:t>
            </a:r>
            <a:r>
              <a:rPr lang="de-DE" sz="1200" dirty="0" err="1" smtClean="0"/>
              <a:t>signal</a:t>
            </a:r>
            <a:r>
              <a:rPr lang="de-DE" sz="1200" dirty="0" smtClean="0"/>
              <a:t> </a:t>
            </a:r>
            <a:r>
              <a:rPr lang="de-DE" sz="1200" dirty="0" err="1"/>
              <a:t>behind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interferometer</a:t>
            </a:r>
            <a:r>
              <a:rPr lang="de-DE" sz="1200" dirty="0"/>
              <a:t> (</a:t>
            </a:r>
            <a:r>
              <a:rPr lang="de-DE" sz="1200" dirty="0" err="1"/>
              <a:t>suppressed</a:t>
            </a:r>
            <a:r>
              <a:rPr lang="de-DE" sz="1200" dirty="0"/>
              <a:t> </a:t>
            </a:r>
            <a:r>
              <a:rPr lang="de-DE" sz="1200" dirty="0" err="1"/>
              <a:t>carrier</a:t>
            </a:r>
            <a:r>
              <a:rPr lang="de-DE" sz="1200" dirty="0" smtClean="0"/>
              <a:t>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125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Technology Transfer and Cooperation</a:t>
            </a:r>
            <a:endParaRPr lang="en-US" sz="2400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Foster the modern crate standard </a:t>
            </a:r>
            <a:r>
              <a:rPr lang="en-US" dirty="0" err="1" smtClean="0"/>
              <a:t>MicroTCA</a:t>
            </a:r>
            <a:r>
              <a:rPr lang="en-US" dirty="0" smtClean="0"/>
              <a:t> to industry and research…		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07988" y="1412776"/>
            <a:ext cx="7524750" cy="5010905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HGF Validation </a:t>
            </a:r>
            <a:r>
              <a:rPr lang="de-DE" b="1" dirty="0" err="1" smtClean="0"/>
              <a:t>fund</a:t>
            </a:r>
            <a:r>
              <a:rPr lang="de-DE" b="1" dirty="0" smtClean="0"/>
              <a:t>: „</a:t>
            </a:r>
            <a:r>
              <a:rPr lang="de-DE" b="1" dirty="0" err="1" smtClean="0"/>
              <a:t>MicroTCA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Industry</a:t>
            </a:r>
            <a:r>
              <a:rPr lang="de-DE" b="1" dirty="0" smtClean="0"/>
              <a:t>“, 2012-2014 </a:t>
            </a:r>
          </a:p>
          <a:p>
            <a:pPr lvl="1"/>
            <a:r>
              <a:rPr lang="en-US" dirty="0" smtClean="0"/>
              <a:t>Extension of RF controls boards to cover wide application 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/>
              <a:t>Wide frequency range: 10MHz - 6 GHz</a:t>
            </a:r>
          </a:p>
          <a:p>
            <a:pPr lvl="2">
              <a:spcAft>
                <a:spcPts val="600"/>
              </a:spcAft>
            </a:pPr>
            <a:r>
              <a:rPr lang="en-US" sz="1400" dirty="0"/>
              <a:t>Supplementary </a:t>
            </a:r>
            <a:r>
              <a:rPr lang="en-US" sz="1400" dirty="0" smtClean="0"/>
              <a:t>modules</a:t>
            </a:r>
          </a:p>
          <a:p>
            <a:pPr lvl="1"/>
            <a:r>
              <a:rPr lang="en-US" dirty="0" smtClean="0"/>
              <a:t>Product licensed to industry, now available for other labs </a:t>
            </a:r>
          </a:p>
          <a:p>
            <a:pPr marL="0" indent="0">
              <a:buNone/>
            </a:pPr>
            <a:r>
              <a:rPr lang="en-US" b="1" dirty="0" smtClean="0"/>
              <a:t>Support for HGF research centers in ARD </a:t>
            </a:r>
            <a:r>
              <a:rPr lang="en-US" dirty="0" smtClean="0"/>
              <a:t>(ELBE/FLUTE/</a:t>
            </a:r>
            <a:r>
              <a:rPr lang="en-US" dirty="0" err="1" smtClean="0"/>
              <a:t>bERLinPro</a:t>
            </a:r>
            <a:r>
              <a:rPr lang="en-US" noProof="0" dirty="0" smtClean="0"/>
              <a:t>)</a:t>
            </a:r>
          </a:p>
          <a:p>
            <a:pPr lvl="1"/>
            <a:r>
              <a:rPr lang="en-US" dirty="0" smtClean="0"/>
              <a:t>System setup, share firmware/software, training of colleagues </a:t>
            </a:r>
          </a:p>
          <a:p>
            <a:pPr lvl="1"/>
            <a:r>
              <a:rPr lang="en-US" dirty="0" smtClean="0"/>
              <a:t>Access to facility, new algorithm development, topical workshops</a:t>
            </a:r>
            <a:endParaRPr lang="en-US" noProof="0" dirty="0" smtClean="0"/>
          </a:p>
          <a:p>
            <a:pPr marL="0" indent="0">
              <a:buNone/>
            </a:pPr>
            <a:r>
              <a:rPr lang="en-US" b="1" noProof="0" dirty="0" smtClean="0"/>
              <a:t>Software framework </a:t>
            </a:r>
            <a:r>
              <a:rPr lang="en-US" noProof="0" dirty="0" smtClean="0"/>
              <a:t>(</a:t>
            </a:r>
            <a:r>
              <a:rPr lang="en-US" noProof="0" dirty="0" err="1" smtClean="0"/>
              <a:t>ChimeraTK</a:t>
            </a:r>
            <a:r>
              <a:rPr lang="en-US" noProof="0" dirty="0" smtClean="0"/>
              <a:t>) </a:t>
            </a:r>
          </a:p>
          <a:p>
            <a:pPr lvl="1"/>
            <a:r>
              <a:rPr lang="en-US" dirty="0" smtClean="0"/>
              <a:t>To be compatible with modern control systems </a:t>
            </a:r>
            <a:endParaRPr lang="en-US" noProof="0" dirty="0" smtClean="0"/>
          </a:p>
          <a:p>
            <a:pPr marL="0" indent="0">
              <a:buNone/>
            </a:pPr>
            <a:r>
              <a:rPr lang="en-US" b="1" dirty="0"/>
              <a:t>Awarded</a:t>
            </a:r>
            <a:r>
              <a:rPr lang="en-US" dirty="0"/>
              <a:t> </a:t>
            </a:r>
            <a:r>
              <a:rPr lang="en-US" b="1" noProof="0" dirty="0" smtClean="0"/>
              <a:t>HGF Innovation Lab., 10/2016</a:t>
            </a:r>
          </a:p>
          <a:p>
            <a:pPr lvl="1"/>
            <a:r>
              <a:rPr lang="en-US" noProof="0" dirty="0" smtClean="0"/>
              <a:t>Ideal framework for Technology Transfer </a:t>
            </a:r>
          </a:p>
          <a:p>
            <a:pPr lvl="1"/>
            <a:r>
              <a:rPr lang="en-US" dirty="0" smtClean="0"/>
              <a:t>Several customers for LLRF </a:t>
            </a:r>
            <a:r>
              <a:rPr lang="en-US" dirty="0"/>
              <a:t>s</a:t>
            </a:r>
            <a:r>
              <a:rPr lang="en-US" dirty="0" smtClean="0"/>
              <a:t>ystem already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36160" y="836712"/>
            <a:ext cx="4536504" cy="2452346"/>
            <a:chOff x="7536160" y="836712"/>
            <a:chExt cx="4536504" cy="245234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160" y="1088740"/>
              <a:ext cx="4536504" cy="2200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752184" y="836712"/>
              <a:ext cx="3796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&gt;20 products developed, &gt;10 licensed to industry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51884" y="4695462"/>
            <a:ext cx="2057294" cy="1685866"/>
            <a:chOff x="5051884" y="4869160"/>
            <a:chExt cx="2057294" cy="168586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892" y="5121188"/>
              <a:ext cx="1911784" cy="143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051884" y="4869160"/>
              <a:ext cx="20572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err="1" smtClean="0"/>
                <a:t>MicroTCA</a:t>
              </a:r>
              <a:r>
                <a:rPr lang="de-DE" sz="1200" b="1" dirty="0" smtClean="0"/>
                <a:t> </a:t>
              </a:r>
              <a:r>
                <a:rPr lang="de-DE" sz="1200" b="1" dirty="0" err="1" smtClean="0"/>
                <a:t>Techology</a:t>
              </a:r>
              <a:r>
                <a:rPr lang="de-DE" sz="1200" b="1" dirty="0" smtClean="0"/>
                <a:t> Lab.</a:t>
              </a:r>
              <a:endParaRPr lang="de-DE" sz="1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08168" y="4545124"/>
            <a:ext cx="4026167" cy="1980220"/>
            <a:chOff x="7608168" y="4581128"/>
            <a:chExt cx="4026167" cy="1980220"/>
          </a:xfrm>
        </p:grpSpPr>
        <p:pic>
          <p:nvPicPr>
            <p:cNvPr id="4099" name="Picture 3" descr="D:\HGF\ARD\MT Annual Meeting 20170131\Talk\ChimeraTK_adapter_TUDcolo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168" y="4833156"/>
              <a:ext cx="3342793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608168" y="4581128"/>
              <a:ext cx="4026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err="1" smtClean="0"/>
                <a:t>Example</a:t>
              </a:r>
              <a:r>
                <a:rPr lang="de-DE" sz="1200" b="1" dirty="0" smtClean="0"/>
                <a:t>: </a:t>
              </a:r>
              <a:r>
                <a:rPr lang="de-DE" sz="1200" b="1" dirty="0" err="1" smtClean="0"/>
                <a:t>ChimeraTK</a:t>
              </a:r>
              <a:r>
                <a:rPr lang="de-DE" sz="1200" b="1" dirty="0" smtClean="0"/>
                <a:t> </a:t>
              </a:r>
              <a:r>
                <a:rPr lang="de-DE" sz="1200" b="1" dirty="0" err="1" smtClean="0"/>
                <a:t>for</a:t>
              </a:r>
              <a:r>
                <a:rPr lang="de-DE" sz="1200" b="1" dirty="0" smtClean="0"/>
                <a:t> ELBE </a:t>
              </a:r>
              <a:r>
                <a:rPr lang="de-DE" sz="1200" b="1" dirty="0" err="1" smtClean="0"/>
                <a:t>with</a:t>
              </a:r>
              <a:r>
                <a:rPr lang="de-DE" sz="1200" b="1" dirty="0" smtClean="0"/>
                <a:t> OPC-UA </a:t>
              </a:r>
              <a:r>
                <a:rPr lang="de-DE" sz="1200" b="1" dirty="0" err="1" smtClean="0"/>
                <a:t>adapter</a:t>
              </a:r>
              <a:endParaRPr lang="de-DE" sz="1200" b="1" dirty="0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2184" y="5733256"/>
              <a:ext cx="740283" cy="726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7500156" y="3320988"/>
            <a:ext cx="4500262" cy="1122879"/>
            <a:chOff x="3035660" y="6957392"/>
            <a:chExt cx="4500262" cy="1122879"/>
          </a:xfrm>
        </p:grpSpPr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684" y="7029400"/>
              <a:ext cx="910693" cy="23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6" descr="http://www.helmholtz-berlin.de/media/bilder/zentrum/perspektiven/berlinpro/berlinpro_hzb_rgb_500x16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024" y="6957392"/>
              <a:ext cx="1013362" cy="33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907868" y="7004429"/>
              <a:ext cx="5988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de-DE" sz="1200" b="1" dirty="0" smtClean="0">
                  <a:solidFill>
                    <a:srgbClr val="0070C0"/>
                  </a:solidFill>
                </a:rPr>
                <a:t>ELBE</a:t>
              </a:r>
              <a:endParaRPr lang="de-DE" sz="1200" b="1" dirty="0">
                <a:solidFill>
                  <a:srgbClr val="0070C0"/>
                </a:solidFill>
              </a:endParaRPr>
            </a:p>
          </p:txBody>
        </p:sp>
        <p:pic>
          <p:nvPicPr>
            <p:cNvPr id="27" name="Picture 5" descr="D:\HGF\ARD\MT Annual Meeting 20170131\Talk\2016-02-25 11-00-53.179306496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660" y="7209420"/>
              <a:ext cx="1548179" cy="870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795" y="7211222"/>
              <a:ext cx="1152127" cy="864096"/>
            </a:xfrm>
            <a:prstGeom prst="rect">
              <a:avLst/>
            </a:prstGeom>
          </p:spPr>
        </p:pic>
        <p:pic>
          <p:nvPicPr>
            <p:cNvPr id="29" name="Picture 2" descr="C:\Users\schlarb\AppData\Local\Temp\scp09871\afs\desy.de\user\s\schlarb\tt\setup_HZDR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868" y="7212912"/>
              <a:ext cx="1134649" cy="85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/>
              <a:t>Precision RF controls | Sven Pfeiffer  | </a:t>
            </a:r>
            <a:r>
              <a:rPr lang="en-US" dirty="0" err="1"/>
              <a:t>PoF</a:t>
            </a:r>
            <a:r>
              <a:rPr lang="en-US" dirty="0"/>
              <a:t> III Center Evaluation DESY, 5 – 9 February 2018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679092" y="368660"/>
            <a:ext cx="4175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9E1B"/>
                </a:solidFill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olidFill>
                  <a:srgbClr val="FF9E1B"/>
                </a:solidFill>
              </a:rPr>
              <a:t>General </a:t>
            </a:r>
            <a:r>
              <a:rPr lang="en-US" sz="1600" b="1" dirty="0">
                <a:solidFill>
                  <a:srgbClr val="FF9E1B"/>
                </a:solidFill>
              </a:rPr>
              <a:t>Topics, </a:t>
            </a:r>
            <a:r>
              <a:rPr lang="en-US" sz="1600" b="1" dirty="0" smtClean="0">
                <a:solidFill>
                  <a:srgbClr val="FF9E1B"/>
                </a:solidFill>
              </a:rPr>
              <a:t>Innovation, A. </a:t>
            </a:r>
            <a:r>
              <a:rPr lang="en-US" sz="1600" b="1" dirty="0" err="1" smtClean="0">
                <a:solidFill>
                  <a:srgbClr val="FF9E1B"/>
                </a:solidFill>
              </a:rPr>
              <a:t>Willner</a:t>
            </a:r>
            <a:r>
              <a:rPr lang="en-US" sz="1600" b="1" dirty="0" smtClean="0">
                <a:solidFill>
                  <a:srgbClr val="FF9E1B"/>
                </a:solidFill>
              </a:rPr>
              <a:t> </a:t>
            </a:r>
            <a:endParaRPr lang="en-US" sz="1600" b="1" dirty="0" smtClean="0">
              <a:solidFill>
                <a:srgbClr val="FF9E1B"/>
              </a:solidFill>
            </a:endParaRPr>
          </a:p>
        </p:txBody>
      </p:sp>
      <p:pic>
        <p:nvPicPr>
          <p:cNvPr id="30" name="Picture 2" descr="https://www.helmholtz.de/fileadmin/user_upload/04_mediathek/Logos_2017/2017_H_Logo_RGB_untereinander_E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5689654"/>
            <a:ext cx="2882059" cy="87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/>
              <a:t>and outlook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Precision regulation for now and in next years…		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9972488" cy="50109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139FDF"/>
                </a:solidFill>
              </a:rPr>
              <a:t>Key developments in last years</a:t>
            </a:r>
          </a:p>
          <a:p>
            <a:r>
              <a:rPr lang="en-US" dirty="0" smtClean="0"/>
              <a:t>New modern crate standard established </a:t>
            </a:r>
          </a:p>
          <a:p>
            <a:pPr marL="533400" lvl="2">
              <a:tabLst>
                <a:tab pos="266700" algn="l"/>
              </a:tabLst>
            </a:pPr>
            <a:r>
              <a:rPr lang="en-US" dirty="0" smtClean="0"/>
              <a:t>Product licensed to industry and available for other labs </a:t>
            </a:r>
          </a:p>
          <a:p>
            <a:pPr marL="533400" lvl="2">
              <a:tabLst>
                <a:tab pos="266700" algn="l"/>
              </a:tabLst>
            </a:pPr>
            <a:r>
              <a:rPr lang="en-US" dirty="0" smtClean="0"/>
              <a:t>Additional components for drift minimization, local oscillator generation, laser-based synchronization, ...</a:t>
            </a:r>
          </a:p>
          <a:p>
            <a:pPr marL="533400" lvl="2">
              <a:tabLst>
                <a:tab pos="266700" algn="l"/>
              </a:tabLst>
            </a:pPr>
            <a:r>
              <a:rPr lang="en-US" dirty="0" smtClean="0"/>
              <a:t>Optimization of components e.g. digitizer board, single cavity regulation scheme, …</a:t>
            </a:r>
          </a:p>
          <a:p>
            <a:r>
              <a:rPr lang="en-US" dirty="0" smtClean="0"/>
              <a:t>RF regulation performance improved by factor of 10 in last 10 years</a:t>
            </a:r>
          </a:p>
          <a:p>
            <a:pPr lvl="1"/>
            <a:r>
              <a:rPr lang="en-US" dirty="0" smtClean="0"/>
              <a:t>New regulation algorithm were developed to achieve RF specification</a:t>
            </a:r>
          </a:p>
          <a:p>
            <a:pPr marL="2667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Beam-based feedbacks with intra-train arrival time stability down to fs-level</a:t>
            </a:r>
          </a:p>
          <a:p>
            <a:pPr marL="2667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Pulse width modulation for RF-guns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139FDF"/>
                </a:solidFill>
              </a:rPr>
              <a:t>New developments </a:t>
            </a:r>
            <a:r>
              <a:rPr lang="en-US" sz="1800" b="1" dirty="0">
                <a:solidFill>
                  <a:srgbClr val="139FDF"/>
                </a:solidFill>
              </a:rPr>
              <a:t>in </a:t>
            </a:r>
            <a:r>
              <a:rPr lang="en-US" sz="1800" b="1" dirty="0" smtClean="0">
                <a:solidFill>
                  <a:srgbClr val="139FDF"/>
                </a:solidFill>
              </a:rPr>
              <a:t>next </a:t>
            </a:r>
            <a:r>
              <a:rPr lang="en-US" sz="1800" b="1" dirty="0">
                <a:solidFill>
                  <a:srgbClr val="139FDF"/>
                </a:solidFill>
              </a:rPr>
              <a:t>years</a:t>
            </a:r>
          </a:p>
          <a:p>
            <a:pPr lvl="1"/>
            <a:r>
              <a:rPr lang="en-US" noProof="0" dirty="0" smtClean="0"/>
              <a:t>Focus on </a:t>
            </a:r>
            <a:r>
              <a:rPr lang="en-US" noProof="0" dirty="0" smtClean="0"/>
              <a:t>CW operation </a:t>
            </a:r>
            <a:r>
              <a:rPr lang="en-US" noProof="0" dirty="0" smtClean="0"/>
              <a:t>and ultra-short RF pulses</a:t>
            </a:r>
          </a:p>
          <a:p>
            <a:pPr lvl="2"/>
            <a:r>
              <a:rPr lang="en-US" dirty="0" smtClean="0"/>
              <a:t>First traveling wave structure at SINBAD in RF feedback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Atto</a:t>
            </a:r>
            <a:r>
              <a:rPr lang="en-US" noProof="0" dirty="0" smtClean="0"/>
              <a:t>-second receiver development </a:t>
            </a:r>
          </a:p>
          <a:p>
            <a:pPr lvl="1"/>
            <a:r>
              <a:rPr lang="en-US" dirty="0" smtClean="0"/>
              <a:t>…</a:t>
            </a:r>
            <a:endParaRPr lang="en-US" noProof="0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/>
              <a:t>Precision RF controls | Sven Pfeiffer  | </a:t>
            </a:r>
            <a:r>
              <a:rPr lang="en-US" dirty="0" err="1"/>
              <a:t>PoF</a:t>
            </a:r>
            <a:r>
              <a:rPr lang="en-US" dirty="0"/>
              <a:t> III Center Evaluation DESY, 5 – 9 February 2018</a:t>
            </a:r>
          </a:p>
        </p:txBody>
      </p:sp>
      <p:sp>
        <p:nvSpPr>
          <p:cNvPr id="7" name="Textfeld 6"/>
          <p:cNvSpPr txBox="1"/>
          <p:nvPr/>
        </p:nvSpPr>
        <p:spPr>
          <a:xfrm rot="520870">
            <a:off x="5352331" y="1064397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rgbClr val="FF9E1B"/>
                </a:solidFill>
              </a:rPr>
              <a:t>Thank</a:t>
            </a:r>
            <a:r>
              <a:rPr lang="de-DE" sz="3600" b="1" dirty="0" smtClean="0">
                <a:solidFill>
                  <a:srgbClr val="FF9E1B"/>
                </a:solidFill>
              </a:rPr>
              <a:t> </a:t>
            </a:r>
            <a:r>
              <a:rPr lang="de-DE" sz="3600" b="1" dirty="0" err="1" smtClean="0">
                <a:solidFill>
                  <a:srgbClr val="FF9E1B"/>
                </a:solidFill>
              </a:rPr>
              <a:t>you</a:t>
            </a:r>
            <a:r>
              <a:rPr lang="de-DE" sz="3600" b="1" dirty="0" smtClean="0">
                <a:solidFill>
                  <a:srgbClr val="FF9E1B"/>
                </a:solidFill>
              </a:rPr>
              <a:t> </a:t>
            </a:r>
            <a:r>
              <a:rPr lang="de-DE" sz="3600" b="1" dirty="0" err="1" smtClean="0">
                <a:solidFill>
                  <a:srgbClr val="FF9E1B"/>
                </a:solidFill>
              </a:rPr>
              <a:t>for</a:t>
            </a:r>
            <a:r>
              <a:rPr lang="de-DE" sz="3600" b="1" dirty="0" smtClean="0">
                <a:solidFill>
                  <a:srgbClr val="FF9E1B"/>
                </a:solidFill>
              </a:rPr>
              <a:t> </a:t>
            </a:r>
            <a:r>
              <a:rPr lang="de-DE" sz="3600" b="1" dirty="0" err="1" smtClean="0">
                <a:solidFill>
                  <a:srgbClr val="FF9E1B"/>
                </a:solidFill>
              </a:rPr>
              <a:t>your</a:t>
            </a:r>
            <a:r>
              <a:rPr lang="de-DE" sz="3600" b="1" dirty="0" smtClean="0">
                <a:solidFill>
                  <a:srgbClr val="FF9E1B"/>
                </a:solidFill>
              </a:rPr>
              <a:t> </a:t>
            </a:r>
            <a:r>
              <a:rPr lang="de-DE" sz="3600" b="1" dirty="0" err="1" smtClean="0">
                <a:solidFill>
                  <a:srgbClr val="FF9E1B"/>
                </a:solidFill>
              </a:rPr>
              <a:t>attention</a:t>
            </a:r>
            <a:r>
              <a:rPr lang="de-DE" sz="3600" b="1" dirty="0" smtClean="0">
                <a:solidFill>
                  <a:srgbClr val="FF9E1B"/>
                </a:solidFill>
              </a:rPr>
              <a:t>!</a:t>
            </a:r>
            <a:endParaRPr lang="en-US" sz="3600" b="1" dirty="0" err="1" smtClean="0">
              <a:solidFill>
                <a:srgbClr val="FF9E1B"/>
              </a:solidFill>
            </a:endParaRPr>
          </a:p>
        </p:txBody>
      </p:sp>
      <p:pic>
        <p:nvPicPr>
          <p:cNvPr id="8" name="Bildplatzhalter 42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b="745"/>
          <a:stretch/>
        </p:blipFill>
        <p:spPr>
          <a:xfrm>
            <a:off x="7824192" y="3320988"/>
            <a:ext cx="3985117" cy="3026157"/>
          </a:xfrm>
        </p:spPr>
      </p:pic>
    </p:spTree>
    <p:extLst>
      <p:ext uri="{BB962C8B-B14F-4D97-AF65-F5344CB8AC3E}">
        <p14:creationId xmlns:p14="http://schemas.microsoft.com/office/powerpoint/2010/main" val="9860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5"/>
  <p:tag name="ORIGINALWIDTH" val="407,25"/>
  <p:tag name="OUTPUTDPI" val="1200"/>
  <p:tag name="LATEXADDIN" val="\documentclass{article}&#10;\usepackage{amsmath}&#10;\pagestyle{empty}&#10;\begin{document}&#10;&#10;$A \sin \omega t$&#10;&#10;&#10;\end{document}"/>
  <p:tag name="IGUANATEXSIZE" val="15"/>
  <p:tag name="IGUANATEXCURSOR" val="84"/>
  <p:tag name="TRANSPARENCY" val="Wahr"/>
  <p:tag name="FILENAME" val=""/>
  <p:tag name="INPUTTYPE" val="0"/>
  <p:tag name="LATEXENGINEID" val="0"/>
  <p:tag name="TEMPFOLDER" val="D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5"/>
  <p:tag name="ORIGINALWIDTH" val="407,25"/>
  <p:tag name="OUTPUTDPI" val="1200"/>
  <p:tag name="LATEXADDIN" val="\documentclass{article}&#10;\usepackage{amsmath}&#10;\pagestyle{empty}&#10;\begin{document}&#10;&#10;$A \sin \omega t$&#10;&#10;&#10;\end{document}"/>
  <p:tag name="IGUANATEXSIZE" val="15"/>
  <p:tag name="IGUANATEXCURSOR" val="84"/>
  <p:tag name="TRANSPARENCY" val="Wahr"/>
  <p:tag name="FILENAME" val=""/>
  <p:tag name="INPUTTYPE" val="0"/>
  <p:tag name="LATEXENGINEID" val="0"/>
  <p:tag name="TEMPFOLDER" val="D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136,108"/>
  <p:tag name="LATEXADDIN" val="\documentclass{article}&#10;\newcommand{\bbma} {\begin{bmatrix}}&#10;\newcommand{\ebma} {\end{bmatrix}}&#10;\newcommand{\bpma} {\begin{pmatrix}}&#10;\newcommand{\epma} {\end{pmatrix}}&#10;\newcommand{\vs}[1]{\vspace{#1mm}}&#10;\usepackage[fleqn]{amsmath}&#10;\pagestyle{empty}&#10;\begin{document}&#10;&#10;\begin{flalign*}&#10;%\Delta A/A &amp;= 0.0048\% \text{(rms)} \\ &#10;\Delta \phi &amp;= 0.011 \text{deg (rms)}&#10;\end{flalign*}&#10;&#10;\end{document}"/>
  <p:tag name="IGUANATEXSIZE" val="16"/>
  <p:tag name="IGUANATEXCURSOR" val="285"/>
  <p:tag name="TRANSPARENCY" val="Wahr"/>
  <p:tag name="FILENAME" val=""/>
  <p:tag name="LATEXENGINEID" val="0"/>
  <p:tag name="TEMPFOLDER" val="\\win.desy.de\home\sesp0915\My Documents\temp\"/>
  <p:tag name="LATEXFORMHEIGHT" val="312"/>
  <p:tag name="LATEXFORMWIDTH" val="384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136,108"/>
  <p:tag name="LATEXADDIN" val="\documentclass{article}&#10;\newcommand{\bbma} {\begin{bmatrix}}&#10;\newcommand{\ebma} {\end{bmatrix}}&#10;\newcommand{\bpma} {\begin{pmatrix}}&#10;\newcommand{\epma} {\end{pmatrix}}&#10;\newcommand{\vs}[1]{\vspace{#1mm}}&#10;\usepackage[fleqn]{amsmath}&#10;\pagestyle{empty}&#10;\begin{document}&#10;\begin{flalign*}&#10;%\Delta A/A &amp;= 0.0054\% \text{(rms)} \\ &#10;\Delta \phi &amp;= 0.023 \text{deg (rms)}&#10;\end{flalign*}&#10;&#10;\end{document}"/>
  <p:tag name="IGUANATEXSIZE" val="16"/>
  <p:tag name="IGUANATEXCURSOR" val="284"/>
  <p:tag name="TRANSPARENCY" val="Wahr"/>
  <p:tag name="FILENAME" val=""/>
  <p:tag name="LATEXENGINEID" val="0"/>
  <p:tag name="TEMPFOLDER" val="\\win.desy.de\home\sesp0915\My Documents\temp\"/>
  <p:tag name="LATEXFORMHEIGHT" val="312"/>
  <p:tag name="LATEXFORMWIDTH" val="384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965,1295"/>
  <p:tag name="LATEXADDIN" val="\documentclass{article}&#10;\newcommand{\bbma} {\begin{bmatrix}}&#10;\newcommand{\ebma} {\end{bmatrix}}&#10;\newcommand{\bpma} {\begin{pmatrix}}&#10;\newcommand{\epma} {\end{pmatrix}}&#10;\newcommand{\vs}[1]{\vspace{#1mm}}&#10;\usepackage[fleqn]{amsmath}&#10;\pagestyle{empty}&#10;\begin{document}&#10;\begin{flalign*}&#10;\Delta T &amp;\approx 14 \text{mK} \text{(rms)} &#10;\end{flalign*}&#10;\end{document}"/>
  <p:tag name="IGUANATEXSIZE" val="16"/>
  <p:tag name="IGUANATEXCURSOR" val="342"/>
  <p:tag name="TRANSPARENCY" val="Wahr"/>
  <p:tag name="FILENAME" val=""/>
  <p:tag name="LATEXENGINEID" val="0"/>
  <p:tag name="TEMPFOLDER" val="\\win.desy.de\home\sesp0915\My Documents\temp\"/>
  <p:tag name="LATEXFORMHEIGHT" val="312"/>
  <p:tag name="LATEXFORMWIDTH" val="384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999,6251"/>
  <p:tag name="LATEXADDIN" val="\documentclass{article}&#10;\newcommand{\bbma} {\begin{bmatrix}}&#10;\newcommand{\ebma} {\end{bmatrix}}&#10;\newcommand{\bpma} {\begin{pmatrix}}&#10;\newcommand{\epma} {\end{pmatrix}}&#10;\newcommand{\vs}[1]{\vspace{#1mm}}&#10;\usepackage[fleqn]{amsmath}&#10;\pagestyle{empty}&#10;\begin{document}&#10;&#10;\begin{flalign*}&#10;\Delta T &amp;\approx 2.5 \text{mK} \text{(rms)} &#10;\end{flalign*}&#10;&#10;\end{document}"/>
  <p:tag name="IGUANATEXSIZE" val="16"/>
  <p:tag name="IGUANATEXCURSOR" val="329"/>
  <p:tag name="TRANSPARENCY" val="Wahr"/>
  <p:tag name="FILENAME" val=""/>
  <p:tag name="LATEXENGINEID" val="0"/>
  <p:tag name="TEMPFOLDER" val="\\win.desy.de\home\sesp0915\My Documents\temp\"/>
  <p:tag name="LATEXFORMHEIGHT" val="312"/>
  <p:tag name="LATEXFORMWIDTH" val="384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5"/>
  <p:tag name="ORIGINALWIDTH" val="407,25"/>
  <p:tag name="OUTPUTDPI" val="1200"/>
  <p:tag name="LATEXADDIN" val="\documentclass{article}&#10;\usepackage{amsmath}&#10;\pagestyle{empty}&#10;\begin{document}&#10;&#10;$A \sin \omega t$&#10;&#10;&#10;\end{document}"/>
  <p:tag name="IGUANATEXSIZE" val="15"/>
  <p:tag name="IGUANATEXCURSOR" val="84"/>
  <p:tag name="TRANSPARENCY" val="Wahr"/>
  <p:tag name="FILENAME" val=""/>
  <p:tag name="INPUTTYPE" val="0"/>
  <p:tag name="LATEXENGINEID" val="0"/>
  <p:tag name="TEMPFOLDER" val="D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5"/>
  <p:tag name="ORIGINALWIDTH" val="407,25"/>
  <p:tag name="OUTPUTDPI" val="1200"/>
  <p:tag name="LATEXADDIN" val="\documentclass{article}&#10;\usepackage{amsmath}&#10;\pagestyle{empty}&#10;\begin{document}&#10;&#10;$A \sin \omega t$&#10;&#10;&#10;\end{document}"/>
  <p:tag name="IGUANATEXSIZE" val="15"/>
  <p:tag name="IGUANATEXCURSOR" val="84"/>
  <p:tag name="TRANSPARENCY" val="Wahr"/>
  <p:tag name="FILENAME" val=""/>
  <p:tag name="INPUTTYPE" val="0"/>
  <p:tag name="LATEXENGINEID" val="0"/>
  <p:tag name="TEMPFOLDER" val="D:\temp\"/>
</p:tagLst>
</file>

<file path=ppt/theme/theme1.xml><?xml version="1.0" encoding="utf-8"?>
<a:theme xmlns:a="http://schemas.openxmlformats.org/drawingml/2006/main" name="ARD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DTS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0</TotalTime>
  <Words>1560</Words>
  <Application>Microsoft Office PowerPoint</Application>
  <PresentationFormat>Benutzerdefiniert</PresentationFormat>
  <Paragraphs>292</Paragraphs>
  <Slides>13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ARD master</vt:lpstr>
      <vt:lpstr>DTS Master</vt:lpstr>
      <vt:lpstr>Precision  RF controls </vt:lpstr>
      <vt:lpstr>Precision RF controls</vt:lpstr>
      <vt:lpstr>Precision RF controls</vt:lpstr>
      <vt:lpstr>Disturbance minimization of RF-guns</vt:lpstr>
      <vt:lpstr>Drift Compensation Module (DCM)</vt:lpstr>
      <vt:lpstr>Further Optimizations and Developments</vt:lpstr>
      <vt:lpstr>Study: Receiver with attosecond-resolution</vt:lpstr>
      <vt:lpstr>Technology Transfer and Cooperation</vt:lpstr>
      <vt:lpstr>Summary and outlook</vt:lpstr>
      <vt:lpstr>Backup Slides </vt:lpstr>
      <vt:lpstr>Classification of additional examples</vt:lpstr>
      <vt:lpstr>Sub-10 fs RF Regulation at REGAE</vt:lpstr>
      <vt:lpstr>Pre-selection of components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Pfeiffer, Sven</cp:lastModifiedBy>
  <cp:revision>293</cp:revision>
  <cp:lastPrinted>2018-01-08T14:27:16Z</cp:lastPrinted>
  <dcterms:created xsi:type="dcterms:W3CDTF">2017-10-27T13:42:35Z</dcterms:created>
  <dcterms:modified xsi:type="dcterms:W3CDTF">2018-01-17T13:20:48Z</dcterms:modified>
</cp:coreProperties>
</file>