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5"/>
  </p:notesMasterIdLst>
  <p:handoutMasterIdLst>
    <p:handoutMasterId r:id="rId16"/>
  </p:handoutMasterIdLst>
  <p:sldIdLst>
    <p:sldId id="281" r:id="rId3"/>
    <p:sldId id="276" r:id="rId4"/>
    <p:sldId id="297" r:id="rId5"/>
    <p:sldId id="302" r:id="rId6"/>
    <p:sldId id="282" r:id="rId7"/>
    <p:sldId id="284" r:id="rId8"/>
    <p:sldId id="303" r:id="rId9"/>
    <p:sldId id="288" r:id="rId10"/>
    <p:sldId id="293" r:id="rId11"/>
    <p:sldId id="295" r:id="rId12"/>
    <p:sldId id="296" r:id="rId13"/>
    <p:sldId id="30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schke, Detlef" initials="DR" lastIdx="21" clrIdx="0"/>
  <p:cmAuthor id="1" name="Weise" initials="HW" lastIdx="23" clrIdx="1"/>
  <p:cmAuthor id="2" name="Doolally Nick" initials="DN" lastIdx="5" clrIdx="2">
    <p:extLst/>
  </p:cmAuthor>
  <p:cmAuthor id="3" name="Doolally Nick" initials="DN [2]" lastIdx="1" clrIdx="3">
    <p:extLst/>
  </p:cmAuthor>
  <p:cmAuthor id="4" name="Doolally Nick" initials="DN [3]" lastIdx="1" clrIdx="4">
    <p:extLst/>
  </p:cmAuthor>
  <p:cmAuthor id="5" name="Doolally Nick" initials="DN [4]" lastIdx="1" clrIdx="5">
    <p:extLst/>
  </p:cmAuthor>
  <p:cmAuthor id="6" name="Doolally Nick" initials="DN [5]" lastIdx="1" clrIdx="6">
    <p:extLst/>
  </p:cmAuthor>
  <p:cmAuthor id="7" name="Doolally Nick" initials="DN [6]" lastIdx="1" clrIdx="7">
    <p:extLst/>
  </p:cmAuthor>
  <p:cmAuthor id="8" name="Doolally Nick" initials="DN [7]" lastIdx="1" clrIdx="8">
    <p:extLst/>
  </p:cmAuthor>
  <p:cmAuthor id="9" name="Doolally Nick" initials="DN [8]" lastIdx="1" clrIdx="9">
    <p:extLst/>
  </p:cmAuthor>
  <p:cmAuthor id="10" name="Doolally Nick" initials="DN [9]" lastIdx="1" clrIdx="10">
    <p:extLst/>
  </p:cmAuthor>
  <p:cmAuthor id="11" name="Doolally Nick" initials="DN [10]" lastIdx="1" clrIdx="11">
    <p:extLst/>
  </p:cmAuthor>
  <p:cmAuthor id="12" name="Doolally Nick" initials="DN [11]" lastIdx="1" clrIdx="1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4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-108" y="-25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989137171893"/>
          <c:y val="4.3150534294375403E-2"/>
          <c:w val="0.85198390977302096"/>
          <c:h val="0.80268208267081198"/>
        </c:manualLayout>
      </c:layout>
      <c:scatterChart>
        <c:scatterStyle val="lineMarker"/>
        <c:varyColors val="0"/>
        <c:ser>
          <c:idx val="0"/>
          <c:order val="0"/>
          <c:tx>
            <c:v>Qo vs Eacc</c:v>
          </c:tx>
          <c:spPr>
            <a:ln w="28575">
              <a:solidFill>
                <a:srgbClr val="0070C0"/>
              </a:solidFill>
            </a:ln>
          </c:spPr>
          <c:dPt>
            <c:idx val="4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FF0000"/>
                </a:solidFill>
              </c:spPr>
            </c:marker>
            <c:bubble3D val="0"/>
            <c:spPr>
              <a:ln>
                <a:solidFill>
                  <a:srgbClr val="0070C0"/>
                </a:solidFill>
              </a:ln>
            </c:spPr>
          </c:dPt>
          <c:dPt>
            <c:idx val="9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0"/>
            <c:marker>
              <c:symbol val="diamond"/>
              <c:size val="7"/>
              <c:spPr>
                <a:solidFill>
                  <a:srgbClr val="FF0000"/>
                </a:solidFill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</c:dPt>
          <c:dPt>
            <c:idx val="14"/>
            <c:marker>
              <c:symbol val="circle"/>
              <c:size val="8"/>
              <c:spPr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7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8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9"/>
            <c:marker>
              <c:symbol val="diamond"/>
              <c:size val="11"/>
              <c:spPr>
                <a:solidFill>
                  <a:srgbClr val="FF0000"/>
                </a:solidFill>
                <a:ln w="19050">
                  <a:solidFill>
                    <a:srgbClr val="000000">
                      <a:lumMod val="95000"/>
                      <a:lumOff val="5000"/>
                    </a:srgbClr>
                  </a:solidFill>
                </a:ln>
              </c:spPr>
            </c:marker>
            <c:bubble3D val="0"/>
          </c:dPt>
          <c:xVal>
            <c:numRef>
              <c:f>'Data-April 2017'!$B$4:$B$23</c:f>
              <c:numCache>
                <c:formatCode>General</c:formatCode>
                <c:ptCount val="20"/>
                <c:pt idx="0">
                  <c:v>5.35</c:v>
                </c:pt>
                <c:pt idx="1">
                  <c:v>7.28</c:v>
                </c:pt>
                <c:pt idx="2">
                  <c:v>8.75</c:v>
                </c:pt>
                <c:pt idx="3">
                  <c:v>10.199999999999999</c:v>
                </c:pt>
                <c:pt idx="4">
                  <c:v>11.1</c:v>
                </c:pt>
                <c:pt idx="5">
                  <c:v>11.7</c:v>
                </c:pt>
                <c:pt idx="6">
                  <c:v>13.37</c:v>
                </c:pt>
                <c:pt idx="7">
                  <c:v>13.94</c:v>
                </c:pt>
                <c:pt idx="8">
                  <c:v>14.89</c:v>
                </c:pt>
                <c:pt idx="9">
                  <c:v>15.41</c:v>
                </c:pt>
                <c:pt idx="10">
                  <c:v>16.399999999999999</c:v>
                </c:pt>
                <c:pt idx="11">
                  <c:v>16.8</c:v>
                </c:pt>
                <c:pt idx="12">
                  <c:v>17.100000000000001</c:v>
                </c:pt>
                <c:pt idx="13">
                  <c:v>17.170000000000009</c:v>
                </c:pt>
                <c:pt idx="14">
                  <c:v>17.2</c:v>
                </c:pt>
                <c:pt idx="15">
                  <c:v>18.5</c:v>
                </c:pt>
                <c:pt idx="16">
                  <c:v>18.7</c:v>
                </c:pt>
                <c:pt idx="17">
                  <c:v>18.899999999999999</c:v>
                </c:pt>
                <c:pt idx="18">
                  <c:v>19.850000000000001</c:v>
                </c:pt>
                <c:pt idx="19">
                  <c:v>20.12</c:v>
                </c:pt>
              </c:numCache>
            </c:numRef>
          </c:xVal>
          <c:yVal>
            <c:numRef>
              <c:f>'Data-April 2017'!$C$4:$C$23</c:f>
              <c:numCache>
                <c:formatCode>General</c:formatCode>
                <c:ptCount val="20"/>
                <c:pt idx="0">
                  <c:v>3.3</c:v>
                </c:pt>
                <c:pt idx="1">
                  <c:v>3.1</c:v>
                </c:pt>
                <c:pt idx="2">
                  <c:v>3</c:v>
                </c:pt>
                <c:pt idx="3">
                  <c:v>2.8</c:v>
                </c:pt>
                <c:pt idx="4">
                  <c:v>2.8</c:v>
                </c:pt>
                <c:pt idx="5">
                  <c:v>2.59</c:v>
                </c:pt>
                <c:pt idx="6">
                  <c:v>2.56</c:v>
                </c:pt>
                <c:pt idx="7">
                  <c:v>2.5299999999999998</c:v>
                </c:pt>
                <c:pt idx="8">
                  <c:v>2.2400000000000002</c:v>
                </c:pt>
                <c:pt idx="9">
                  <c:v>2.34</c:v>
                </c:pt>
                <c:pt idx="10">
                  <c:v>2.25</c:v>
                </c:pt>
                <c:pt idx="11">
                  <c:v>2.2200000000000002</c:v>
                </c:pt>
                <c:pt idx="12">
                  <c:v>2.29</c:v>
                </c:pt>
                <c:pt idx="13">
                  <c:v>2.15</c:v>
                </c:pt>
                <c:pt idx="14">
                  <c:v>2.33</c:v>
                </c:pt>
                <c:pt idx="15">
                  <c:v>2.0499999999999998</c:v>
                </c:pt>
                <c:pt idx="16">
                  <c:v>2.2400000000000002</c:v>
                </c:pt>
                <c:pt idx="17">
                  <c:v>2.2400000000000002</c:v>
                </c:pt>
                <c:pt idx="18">
                  <c:v>2.16</c:v>
                </c:pt>
                <c:pt idx="19">
                  <c:v>2.09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485120"/>
        <c:axId val="74495488"/>
      </c:scatterChart>
      <c:valAx>
        <c:axId val="7448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Eacc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/>
                </a:r>
                <a:br>
                  <a:rPr lang="de-DE" sz="1400" dirty="0" smtClean="0">
                    <a:solidFill>
                      <a:schemeClr val="tx1"/>
                    </a:solidFill>
                  </a:rPr>
                </a:br>
                <a:r>
                  <a:rPr lang="de-DE" sz="1400" dirty="0" smtClean="0">
                    <a:solidFill>
                      <a:schemeClr val="tx1"/>
                    </a:solidFill>
                  </a:rPr>
                  <a:t>[</a:t>
                </a:r>
                <a:r>
                  <a:rPr lang="de-DE" sz="1400" dirty="0">
                    <a:solidFill>
                      <a:schemeClr val="tx1"/>
                    </a:solidFill>
                  </a:rPr>
                  <a:t>MV/m]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de-DE"/>
          </a:p>
        </c:txPr>
        <c:crossAx val="74495488"/>
        <c:crosses val="autoZero"/>
        <c:crossBetween val="midCat"/>
      </c:valAx>
      <c:valAx>
        <c:axId val="74495488"/>
        <c:scaling>
          <c:logBase val="10"/>
          <c:orientation val="minMax"/>
        </c:scaling>
        <c:delete val="0"/>
        <c:axPos val="l"/>
        <c:minorGridlines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de-DE" sz="1400">
                    <a:solidFill>
                      <a:schemeClr val="tx1"/>
                    </a:solidFill>
                  </a:rPr>
                  <a:t>Qo </a:t>
                </a:r>
              </a:p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de-DE" sz="1400">
                    <a:solidFill>
                      <a:schemeClr val="tx1"/>
                    </a:solidFill>
                  </a:rPr>
                  <a:t>[1E10]</a:t>
                </a:r>
              </a:p>
            </c:rich>
          </c:tx>
          <c:layout>
            <c:manualLayout>
              <c:xMode val="edge"/>
              <c:yMode val="edge"/>
              <c:x val="0"/>
              <c:y val="0.2797635103274209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de-DE"/>
          </a:p>
        </c:txPr>
        <c:crossAx val="7448512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>
        <a:lumMod val="95000"/>
      </a:srgbClr>
    </a:solidFill>
    <a:ln>
      <a:solidFill>
        <a:srgbClr val="FFFFFF"/>
      </a:solidFill>
    </a:ln>
  </c:spPr>
  <c:txPr>
    <a:bodyPr/>
    <a:lstStyle/>
    <a:p>
      <a:pPr>
        <a:defRPr sz="2000"/>
      </a:pPr>
      <a:endParaRPr lang="de-DE"/>
    </a:p>
  </c:txPr>
  <c:externalData r:id="rId2">
    <c:autoUpdate val="0"/>
  </c:externalData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7T11:56:29.887" idx="5">
    <p:pos x="7145" y="300"/>
    <p:text>Needs work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0.61961</cdr:x>
      <cdr:y>0.57357</cdr:y>
    </cdr:from>
    <cdr:to>
      <cdr:x>0.66424</cdr:x>
      <cdr:y>0.94085</cdr:y>
    </cdr:to>
    <cdr:sp macro="" textlink="">
      <cdr:nvSpPr>
        <cdr:cNvPr id="2" name="TextBox 1"/>
        <cdr:cNvSpPr txBox="1"/>
      </cdr:nvSpPr>
      <cdr:spPr>
        <a:xfrm xmlns:a="http://schemas.openxmlformats.org/drawingml/2006/main" rot="17109412">
          <a:off x="3524498" y="2256372"/>
          <a:ext cx="1163671" cy="285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de-DE" sz="1200" b="1" dirty="0">
              <a:solidFill>
                <a:srgbClr val="FF0000"/>
              </a:solidFill>
            </a:rPr>
            <a:t>DF=22,</a:t>
          </a:r>
          <a:r>
            <a:rPr lang="de-DE" sz="1200" b="1" baseline="0" dirty="0">
              <a:solidFill>
                <a:srgbClr val="FF0000"/>
              </a:solidFill>
            </a:rPr>
            <a:t> 37, </a:t>
          </a:r>
          <a:r>
            <a:rPr lang="de-DE" sz="1200" b="1" baseline="0" dirty="0" smtClean="0">
              <a:solidFill>
                <a:srgbClr val="FF0000"/>
              </a:solidFill>
            </a:rPr>
            <a:t>52 %</a:t>
          </a:r>
          <a:endParaRPr lang="de-DE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0.11294</cdr:x>
      <cdr:y>0.61364</cdr:y>
    </cdr:from>
    <cdr:to>
      <cdr:x>0.39528</cdr:x>
      <cdr:y>0.77273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6064" y="1944216"/>
          <a:ext cx="144016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b="1" noProof="0" dirty="0" smtClean="0">
              <a:solidFill>
                <a:srgbClr val="0070C0"/>
              </a:solidFill>
            </a:rPr>
            <a:t>Blue markers</a:t>
          </a:r>
          <a:r>
            <a:rPr lang="en-US" sz="1200" b="1" baseline="0" noProof="0" dirty="0" smtClean="0">
              <a:solidFill>
                <a:srgbClr val="0070C0"/>
              </a:solidFill>
            </a:rPr>
            <a:t> </a:t>
          </a:r>
          <a:r>
            <a:rPr lang="en-US" sz="1200" b="1" noProof="0" dirty="0" smtClean="0">
              <a:solidFill>
                <a:srgbClr val="0070C0"/>
              </a:solidFill>
            </a:rPr>
            <a:t>- cw</a:t>
          </a:r>
        </a:p>
        <a:p xmlns:a="http://schemas.openxmlformats.org/drawingml/2006/main">
          <a:pPr algn="l"/>
          <a:r>
            <a:rPr lang="en-US" sz="1200" b="1" noProof="0" dirty="0" smtClean="0">
              <a:solidFill>
                <a:srgbClr val="FF0000"/>
              </a:solidFill>
            </a:rPr>
            <a:t>Red markers - lp</a:t>
          </a:r>
          <a:endParaRPr lang="en-US" sz="1200" b="1" noProof="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0.76134</cdr:x>
      <cdr:y>0.10593</cdr:y>
    </cdr:from>
    <cdr:to>
      <cdr:x>0.80088</cdr:x>
      <cdr:y>0.56974</cdr:y>
    </cdr:to>
    <cdr:sp macro="" textlink="">
      <cdr:nvSpPr>
        <cdr:cNvPr id="6" name="TextBox 1"/>
        <cdr:cNvSpPr txBox="1"/>
      </cdr:nvSpPr>
      <cdr:spPr>
        <a:xfrm xmlns:a="http://schemas.openxmlformats.org/drawingml/2006/main" rot="17109412">
          <a:off x="4261909" y="943879"/>
          <a:ext cx="1469516" cy="252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 dirty="0">
              <a:solidFill>
                <a:srgbClr val="FF0000"/>
              </a:solidFill>
            </a:rPr>
            <a:t>DF=22, 33.5</a:t>
          </a:r>
          <a:r>
            <a:rPr lang="de-DE" sz="1200" b="1" baseline="0" dirty="0">
              <a:solidFill>
                <a:srgbClr val="FF0000"/>
              </a:solidFill>
            </a:rPr>
            <a:t>%</a:t>
          </a:r>
          <a:endParaRPr lang="de-DE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0.49101</cdr:x>
      <cdr:y>0.18717</cdr:y>
    </cdr:from>
    <cdr:to>
      <cdr:x>0.53053</cdr:x>
      <cdr:y>0.47923</cdr:y>
    </cdr:to>
    <cdr:sp macro="" textlink="">
      <cdr:nvSpPr>
        <cdr:cNvPr id="7" name="TextBox 1"/>
        <cdr:cNvSpPr txBox="1"/>
      </cdr:nvSpPr>
      <cdr:spPr>
        <a:xfrm xmlns:a="http://schemas.openxmlformats.org/drawingml/2006/main" rot="17109412">
          <a:off x="2804633" y="929299"/>
          <a:ext cx="925362" cy="252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 dirty="0" smtClean="0">
              <a:solidFill>
                <a:srgbClr val="FF0000"/>
              </a:solidFill>
            </a:rPr>
            <a:t>DF=36.7 </a:t>
          </a:r>
          <a:r>
            <a:rPr lang="de-DE" sz="1200" b="1" baseline="0" dirty="0" smtClean="0">
              <a:solidFill>
                <a:srgbClr val="FF0000"/>
              </a:solidFill>
            </a:rPr>
            <a:t>%</a:t>
          </a:r>
          <a:endParaRPr lang="de-DE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0.57174</cdr:x>
      <cdr:y>0.19224</cdr:y>
    </cdr:from>
    <cdr:to>
      <cdr:x>0.63283</cdr:x>
      <cdr:y>0.52001</cdr:y>
    </cdr:to>
    <cdr:sp macro="" textlink="">
      <cdr:nvSpPr>
        <cdr:cNvPr id="8" name="TextBox 1"/>
        <cdr:cNvSpPr txBox="1"/>
      </cdr:nvSpPr>
      <cdr:spPr>
        <a:xfrm xmlns:a="http://schemas.openxmlformats.org/drawingml/2006/main" rot="17109412">
          <a:off x="3333498" y="932945"/>
          <a:ext cx="1038478" cy="390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 dirty="0" smtClean="0">
              <a:solidFill>
                <a:srgbClr val="FF0000"/>
              </a:solidFill>
            </a:rPr>
            <a:t>DF=34.8 %</a:t>
          </a:r>
          <a:endParaRPr lang="de-DE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0.63694</cdr:x>
      <cdr:y>0.25031</cdr:y>
    </cdr:from>
    <cdr:to>
      <cdr:x>0.67383</cdr:x>
      <cdr:y>0.5337</cdr:y>
    </cdr:to>
    <cdr:sp macro="" textlink="">
      <cdr:nvSpPr>
        <cdr:cNvPr id="9" name="TextBox 1"/>
        <cdr:cNvSpPr txBox="1"/>
      </cdr:nvSpPr>
      <cdr:spPr>
        <a:xfrm xmlns:a="http://schemas.openxmlformats.org/drawingml/2006/main" rot="17109412">
          <a:off x="3743495" y="1124032"/>
          <a:ext cx="897873" cy="235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 dirty="0" smtClean="0">
              <a:solidFill>
                <a:srgbClr val="FF0000"/>
              </a:solidFill>
            </a:rPr>
            <a:t>DF=36 %</a:t>
          </a:r>
          <a:endParaRPr lang="de-DE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0.7015</cdr:x>
      <cdr:y>0.58822</cdr:y>
    </cdr:from>
    <cdr:to>
      <cdr:x>0.7399</cdr:x>
      <cdr:y>0.871</cdr:y>
    </cdr:to>
    <cdr:sp macro="" textlink="">
      <cdr:nvSpPr>
        <cdr:cNvPr id="10" name="TextBox 1"/>
        <cdr:cNvSpPr txBox="1"/>
      </cdr:nvSpPr>
      <cdr:spPr>
        <a:xfrm xmlns:a="http://schemas.openxmlformats.org/drawingml/2006/main" rot="17109412">
          <a:off x="4162253" y="2188844"/>
          <a:ext cx="895941" cy="24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 dirty="0" smtClean="0">
              <a:solidFill>
                <a:srgbClr val="FF0000"/>
              </a:solidFill>
            </a:rPr>
            <a:t>DF=34.3 %</a:t>
          </a:r>
          <a:endParaRPr lang="de-DE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0.79788</cdr:x>
      <cdr:y>0.25654</cdr:y>
    </cdr:from>
    <cdr:to>
      <cdr:x>0.83318</cdr:x>
      <cdr:y>0.57157</cdr:y>
    </cdr:to>
    <cdr:sp macro="" textlink="">
      <cdr:nvSpPr>
        <cdr:cNvPr id="11" name="TextBox 1"/>
        <cdr:cNvSpPr txBox="1"/>
      </cdr:nvSpPr>
      <cdr:spPr>
        <a:xfrm xmlns:a="http://schemas.openxmlformats.org/drawingml/2006/main" rot="17109412">
          <a:off x="4717779" y="1198965"/>
          <a:ext cx="998136" cy="225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 dirty="0" smtClean="0">
              <a:solidFill>
                <a:srgbClr val="FF0000"/>
              </a:solidFill>
            </a:rPr>
            <a:t>DF=32 %</a:t>
          </a:r>
          <a:endParaRPr lang="de-DE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0.76889</cdr:x>
      <cdr:y>0.55129</cdr:y>
    </cdr:from>
    <cdr:to>
      <cdr:x>0.82578</cdr:x>
      <cdr:y>0.90411</cdr:y>
    </cdr:to>
    <cdr:sp macro="" textlink="">
      <cdr:nvSpPr>
        <cdr:cNvPr id="12" name="TextBox 1"/>
        <cdr:cNvSpPr txBox="1"/>
      </cdr:nvSpPr>
      <cdr:spPr>
        <a:xfrm xmlns:a="http://schemas.openxmlformats.org/drawingml/2006/main" rot="17109412">
          <a:off x="3508057" y="2160524"/>
          <a:ext cx="1117858" cy="29018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 dirty="0" smtClean="0">
              <a:solidFill>
                <a:srgbClr val="FF0000"/>
              </a:solidFill>
            </a:rPr>
            <a:t>DF=43.2 %</a:t>
          </a:r>
          <a:endParaRPr lang="de-DE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0.72748</cdr:x>
      <cdr:y>0</cdr:y>
    </cdr:from>
    <cdr:to>
      <cdr:x>0.80413</cdr:x>
      <cdr:y>0.54248</cdr:y>
    </cdr:to>
    <cdr:sp macro="" textlink="">
      <cdr:nvSpPr>
        <cdr:cNvPr id="13" name="TextBox 1"/>
        <cdr:cNvSpPr txBox="1"/>
      </cdr:nvSpPr>
      <cdr:spPr>
        <a:xfrm xmlns:a="http://schemas.openxmlformats.org/drawingml/2006/main" rot="17109412">
          <a:off x="3046775" y="-2527865"/>
          <a:ext cx="1718757" cy="390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36000" rIns="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de-DE" sz="1200" b="1" dirty="0" smtClean="0">
              <a:solidFill>
                <a:schemeClr val="accent1"/>
              </a:solidFill>
            </a:rPr>
            <a:t>113W@ 17.2MV/m </a:t>
          </a:r>
          <a:r>
            <a:rPr lang="de-DE" sz="1200" b="1" dirty="0">
              <a:solidFill>
                <a:schemeClr val="accent1"/>
              </a:solidFill>
            </a:rPr>
            <a:t>cw, 2h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17.01.2018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17.01.2018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Superconducting Cavity R&amp;D| </a:t>
            </a:r>
            <a:r>
              <a:rPr lang="en-GB" dirty="0" err="1" smtClean="0"/>
              <a:t>Detlef</a:t>
            </a:r>
            <a:r>
              <a:rPr lang="en-GB" dirty="0" smtClean="0"/>
              <a:t> </a:t>
            </a:r>
            <a:r>
              <a:rPr lang="en-GB" dirty="0" err="1" smtClean="0"/>
              <a:t>Reschke</a:t>
            </a:r>
            <a:r>
              <a:rPr lang="en-GB" dirty="0" smtClean="0"/>
              <a:t> @ POF </a:t>
            </a:r>
            <a:r>
              <a:rPr lang="en-GB" dirty="0" err="1" smtClean="0"/>
              <a:t>IIICenter</a:t>
            </a:r>
            <a:r>
              <a:rPr lang="en-GB" dirty="0" smtClean="0"/>
              <a:t> Evaluation DESY , 5 – 9 February 2018</a:t>
            </a:r>
          </a:p>
          <a:p>
            <a:endParaRPr lang="en-US" dirty="0" smtClean="0"/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82809"/>
            <a:ext cx="9415652" cy="194989"/>
          </a:xfrm>
        </p:spPr>
        <p:txBody>
          <a:bodyPr/>
          <a:lstStyle/>
          <a:p>
            <a:r>
              <a:rPr lang="en-GB" noProof="0" smtClean="0"/>
              <a:t>Presentation Title | Firstname Lastname 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03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GB" noProof="0" smtClean="0"/>
              <a:t>Presentation Title | Firstname Lastname 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Superconducting Cavity R&amp;D| </a:t>
            </a:r>
            <a:r>
              <a:rPr lang="en-GB" dirty="0" err="1" smtClean="0"/>
              <a:t>Detlef</a:t>
            </a:r>
            <a:r>
              <a:rPr lang="en-GB" dirty="0" smtClean="0"/>
              <a:t> </a:t>
            </a:r>
            <a:r>
              <a:rPr lang="en-GB" dirty="0" err="1" smtClean="0"/>
              <a:t>Reschke</a:t>
            </a:r>
            <a:r>
              <a:rPr lang="en-GB" dirty="0" smtClean="0"/>
              <a:t> @ POF </a:t>
            </a:r>
            <a:r>
              <a:rPr lang="en-GB" dirty="0" err="1" smtClean="0"/>
              <a:t>IIICenter</a:t>
            </a:r>
            <a:r>
              <a:rPr lang="en-GB" dirty="0" smtClean="0"/>
              <a:t> Evaluation DESY , 5 – 9 February 2018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45434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58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7.wdp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6" name="Picture 3" descr="C:\sflash\presentations\2017_04_FELseminar_EEHG\img\camera_blur.png"/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27352" r="12392" b="15303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692225"/>
          </a:xfrm>
        </p:spPr>
        <p:txBody>
          <a:bodyPr/>
          <a:lstStyle/>
          <a:p>
            <a:r>
              <a:rPr lang="en-US" dirty="0" smtClean="0"/>
              <a:t>Superconducting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Cavity R&amp;D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15379" y="5013176"/>
            <a:ext cx="11369548" cy="700373"/>
          </a:xfrm>
        </p:spPr>
        <p:txBody>
          <a:bodyPr/>
          <a:lstStyle/>
          <a:p>
            <a:r>
              <a:rPr lang="en-US" dirty="0" smtClean="0"/>
              <a:t>Detlef Reschke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enter Evaluation DESY, 5 – 9 February 2018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 dirty="0" smtClean="0"/>
              <a:t>Helmholtz </a:t>
            </a:r>
            <a:r>
              <a:rPr lang="de-DE" sz="1600" b="0" dirty="0" err="1"/>
              <a:t>P</a:t>
            </a:r>
            <a:r>
              <a:rPr lang="de-DE" sz="1600" b="0" dirty="0" err="1" smtClean="0"/>
              <a:t>rogram</a:t>
            </a:r>
            <a:r>
              <a:rPr lang="de-DE" sz="1600" b="0" dirty="0" smtClean="0"/>
              <a:t>: </a:t>
            </a:r>
            <a:r>
              <a:rPr lang="x-none" sz="1600" b="0" dirty="0" smtClean="0"/>
              <a:t>Matter &amp; Technology (MT)</a:t>
            </a:r>
            <a:endParaRPr lang="en-GB" sz="1600" b="0" dirty="0" smtClean="0"/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</a:t>
            </a:r>
            <a:r>
              <a:rPr lang="x-none" sz="1600" b="0" dirty="0" smtClean="0"/>
              <a:t>Accelerator Research &amp; Development (ARD)</a:t>
            </a:r>
            <a:endParaRPr lang="en-GB" sz="1600" b="0" dirty="0" smtClean="0"/>
          </a:p>
          <a:p>
            <a:r>
              <a:rPr lang="de-DE" sz="1600" b="0" dirty="0" smtClean="0"/>
              <a:t>DESY Research Unit: ARD - </a:t>
            </a:r>
            <a:r>
              <a:rPr lang="en-GB" sz="1600" b="0" dirty="0" smtClean="0"/>
              <a:t>ST1 Superconducting Technology</a:t>
            </a:r>
            <a:endParaRPr lang="en-GB" sz="1600" b="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335014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Towards continuous wave operation</a:t>
            </a:r>
            <a:endParaRPr lang="en-US" sz="2000" dirty="0"/>
          </a:p>
        </p:txBody>
      </p:sp>
      <p:pic>
        <p:nvPicPr>
          <p:cNvPr id="20" name="Picture 19" descr="2014-10-09_Plasma-Beschleuniger_HME-0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379" y="260648"/>
            <a:ext cx="2484277" cy="1656184"/>
          </a:xfrm>
          <a:prstGeom prst="rect">
            <a:avLst/>
          </a:prstGeom>
        </p:spPr>
      </p:pic>
      <p:pic>
        <p:nvPicPr>
          <p:cNvPr id="13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60" y="258108"/>
            <a:ext cx="2520000" cy="16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Y-Laser_0011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4" b="57576"/>
          <a:stretch/>
        </p:blipFill>
        <p:spPr>
          <a:xfrm>
            <a:off x="6852360" y="2041837"/>
            <a:ext cx="5148295" cy="1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Activities on Nitrogen Infusion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Deepen our understanding and establish the process 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340768"/>
            <a:ext cx="7524750" cy="511256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omposition </a:t>
            </a:r>
            <a:r>
              <a:rPr lang="en-US" b="1" dirty="0">
                <a:solidFill>
                  <a:schemeClr val="accent2"/>
                </a:solidFill>
              </a:rPr>
              <a:t>and relevance of the star-like structures </a:t>
            </a:r>
            <a:r>
              <a:rPr lang="en-US" dirty="0"/>
              <a:t>found on samples after </a:t>
            </a:r>
            <a:r>
              <a:rPr lang="en-US" dirty="0" smtClean="0"/>
              <a:t>heat </a:t>
            </a:r>
            <a:r>
              <a:rPr lang="en-US" dirty="0"/>
              <a:t>treatment in </a:t>
            </a:r>
            <a:r>
              <a:rPr lang="en-US" dirty="0" smtClean="0"/>
              <a:t>DESY vacuum furnace (TEM at TU Hamburg)</a:t>
            </a:r>
          </a:p>
          <a:p>
            <a:endParaRPr lang="en-US" dirty="0" smtClean="0"/>
          </a:p>
          <a:p>
            <a:r>
              <a:rPr lang="en-US" dirty="0" smtClean="0"/>
              <a:t>For samples and cavities:</a:t>
            </a:r>
          </a:p>
          <a:p>
            <a:pPr lvl="1"/>
            <a:r>
              <a:rPr lang="en-US" dirty="0" smtClean="0"/>
              <a:t>Compare single-crystal</a:t>
            </a:r>
            <a:r>
              <a:rPr lang="en-US" dirty="0"/>
              <a:t>, </a:t>
            </a:r>
            <a:r>
              <a:rPr lang="en-US" dirty="0" smtClean="0"/>
              <a:t>large-grain </a:t>
            </a:r>
            <a:r>
              <a:rPr lang="en-US" dirty="0"/>
              <a:t>and </a:t>
            </a:r>
            <a:r>
              <a:rPr lang="en-US" dirty="0" smtClean="0"/>
              <a:t>fine-grain </a:t>
            </a:r>
            <a:r>
              <a:rPr lang="en-US" dirty="0"/>
              <a:t>samples for effects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grain </a:t>
            </a:r>
            <a:r>
              <a:rPr lang="en-US" b="1" dirty="0"/>
              <a:t>boundaries </a:t>
            </a:r>
            <a:r>
              <a:rPr lang="en-US" dirty="0"/>
              <a:t>and </a:t>
            </a:r>
            <a:r>
              <a:rPr lang="en-US" b="1" dirty="0"/>
              <a:t>grain </a:t>
            </a:r>
            <a:r>
              <a:rPr lang="en-US" b="1" dirty="0" smtClean="0"/>
              <a:t>orientation</a:t>
            </a:r>
            <a:endParaRPr lang="en-US" dirty="0" smtClean="0"/>
          </a:p>
          <a:p>
            <a:pPr lvl="1"/>
            <a:r>
              <a:rPr lang="en-US" dirty="0" smtClean="0"/>
              <a:t>Investigate </a:t>
            </a:r>
            <a:r>
              <a:rPr lang="en-US" dirty="0"/>
              <a:t>impact of </a:t>
            </a:r>
            <a:r>
              <a:rPr lang="en-US" dirty="0" smtClean="0"/>
              <a:t>gases </a:t>
            </a:r>
            <a:r>
              <a:rPr lang="en-US" dirty="0"/>
              <a:t>other than </a:t>
            </a:r>
            <a:r>
              <a:rPr lang="en-US" dirty="0" smtClean="0"/>
              <a:t>nitrogen → </a:t>
            </a:r>
            <a:r>
              <a:rPr lang="en-US" b="1" dirty="0" smtClean="0">
                <a:solidFill>
                  <a:srgbClr val="FF9E1B"/>
                </a:solidFill>
              </a:rPr>
              <a:t>Interstitial gases </a:t>
            </a:r>
            <a:r>
              <a:rPr lang="en-US" dirty="0" smtClean="0"/>
              <a:t>in </a:t>
            </a:r>
            <a:r>
              <a:rPr lang="en-US" dirty="0" err="1" smtClean="0"/>
              <a:t>Nb</a:t>
            </a:r>
            <a:endParaRPr lang="en-US" dirty="0"/>
          </a:p>
          <a:p>
            <a:pPr marL="266700" lvl="1" indent="0">
              <a:buNone/>
            </a:pPr>
            <a:endParaRPr lang="en-US" dirty="0" smtClean="0"/>
          </a:p>
          <a:p>
            <a:pPr marL="266700" lvl="1" indent="0">
              <a:buNone/>
            </a:pPr>
            <a:endParaRPr lang="en-US" dirty="0"/>
          </a:p>
          <a:p>
            <a:r>
              <a:rPr lang="en-US" dirty="0" smtClean="0"/>
              <a:t>Focus:	Optimum </a:t>
            </a:r>
            <a:r>
              <a:rPr lang="en-US" dirty="0"/>
              <a:t>parameter set for </a:t>
            </a:r>
            <a:r>
              <a:rPr lang="en-US" b="1" dirty="0">
                <a:solidFill>
                  <a:schemeClr val="accent2"/>
                </a:solidFill>
              </a:rPr>
              <a:t>robust and reproducible nitrogen infusion </a:t>
            </a:r>
            <a:r>
              <a:rPr lang="en-US" b="1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process </a:t>
            </a:r>
            <a:r>
              <a:rPr lang="en-US" dirty="0">
                <a:solidFill>
                  <a:srgbClr val="000000"/>
                </a:solidFill>
              </a:rPr>
              <a:t>with the ultimate goal </a:t>
            </a:r>
            <a:r>
              <a:rPr lang="en-US" dirty="0" smtClean="0">
                <a:solidFill>
                  <a:srgbClr val="000000"/>
                </a:solidFill>
              </a:rPr>
              <a:t>of industrialization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112224" y="809812"/>
            <a:ext cx="3960440" cy="5571516"/>
            <a:chOff x="8112224" y="809812"/>
            <a:chExt cx="3960440" cy="55715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809812"/>
              <a:ext cx="3708000" cy="27632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4364989"/>
              <a:ext cx="3651968" cy="9721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5409105"/>
              <a:ext cx="3651968" cy="9721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150734" y="831298"/>
              <a:ext cx="2481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chemeClr val="bg1"/>
                  </a:solidFill>
                </a:rPr>
                <a:t>SEM after </a:t>
              </a:r>
              <a:r>
                <a:rPr lang="de-DE" sz="1600" dirty="0" err="1" smtClean="0">
                  <a:solidFill>
                    <a:schemeClr val="bg1"/>
                  </a:solidFill>
                </a:rPr>
                <a:t>heat</a:t>
              </a:r>
              <a:r>
                <a:rPr lang="de-DE" sz="1600" dirty="0" smtClean="0">
                  <a:solidFill>
                    <a:schemeClr val="bg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bg1"/>
                  </a:solidFill>
                </a:rPr>
                <a:t>treatment</a:t>
              </a:r>
              <a:endParaRPr lang="de-DE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28448" y="6093181"/>
              <a:ext cx="161639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TEM-EDS: Carbon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72464" y="5013061"/>
              <a:ext cx="1446477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400" dirty="0" smtClean="0"/>
                <a:t>TEM on FIB Cuts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256240" y="1124744"/>
              <a:ext cx="1224136" cy="246221"/>
              <a:chOff x="8256240" y="44624"/>
              <a:chExt cx="1224136" cy="246221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8256240" y="260648"/>
                <a:ext cx="1224136" cy="0"/>
              </a:xfrm>
              <a:prstGeom prst="line">
                <a:avLst/>
              </a:prstGeom>
              <a:ln w="9525">
                <a:solidFill>
                  <a:srgbClr val="FFFF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616280" y="44624"/>
                <a:ext cx="4716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FF00"/>
                    </a:solidFill>
                  </a:rPr>
                  <a:t>2 </a:t>
                </a:r>
                <a:r>
                  <a:rPr lang="en-US" sz="1000" dirty="0" err="1" smtClean="0">
                    <a:solidFill>
                      <a:srgbClr val="FFFF00"/>
                    </a:solidFill>
                    <a:cs typeface="Arial"/>
                  </a:rPr>
                  <a:t>μ</a:t>
                </a:r>
                <a:r>
                  <a:rPr lang="en-US" sz="1000" dirty="0" err="1" smtClean="0">
                    <a:solidFill>
                      <a:srgbClr val="FFFF00"/>
                    </a:solidFill>
                  </a:rPr>
                  <a:t>m</a:t>
                </a:r>
                <a:endParaRPr lang="en-US" sz="1000" dirty="0" smtClean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50" t="67214" r="14459" b="11196"/>
            <a:stretch/>
          </p:blipFill>
          <p:spPr>
            <a:xfrm>
              <a:off x="10992544" y="1412776"/>
              <a:ext cx="1080120" cy="10603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10704512" y="2708920"/>
              <a:ext cx="504056" cy="432048"/>
            </a:xfrm>
            <a:prstGeom prst="rect">
              <a:avLst/>
            </a:pr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0704512" y="1412776"/>
              <a:ext cx="288032" cy="1296144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208568" y="2492896"/>
              <a:ext cx="864096" cy="648072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0992544" y="1412776"/>
              <a:ext cx="1080120" cy="1080120"/>
            </a:xfrm>
            <a:prstGeom prst="rect">
              <a:avLst/>
            </a:pr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28248" y="3717032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‘star-like’ precipitates identified as carbon using advanced surface analysis techniques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0488488" y="2996952"/>
              <a:ext cx="432048" cy="7200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0344472" y="4149080"/>
              <a:ext cx="0" cy="43204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9552384" y="4149080"/>
              <a:ext cx="648072" cy="1440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4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200180" cy="3174702"/>
          </a:xfrm>
        </p:spPr>
        <p:txBody>
          <a:bodyPr/>
          <a:lstStyle/>
          <a:p>
            <a:r>
              <a:rPr lang="en-US" dirty="0" smtClean="0"/>
              <a:t>Over twenty years of R&amp;D, culminating in the successful production of over 800 cavities for the European XFEL, has established DESY as a world-wide </a:t>
            </a:r>
            <a:r>
              <a:rPr lang="en-US" b="1" dirty="0">
                <a:solidFill>
                  <a:schemeClr val="accent2"/>
                </a:solidFill>
              </a:rPr>
              <a:t>center of excellence for SRF technology </a:t>
            </a:r>
            <a:endParaRPr lang="en-US" dirty="0" smtClean="0"/>
          </a:p>
          <a:p>
            <a:r>
              <a:rPr lang="en-US" dirty="0" smtClean="0"/>
              <a:t>The cavity fabrication processes for LCLS-2 and ESS are strongly based on the those developed by DESY and INFN Milano for the European XFEL cavity production</a:t>
            </a:r>
          </a:p>
          <a:p>
            <a:r>
              <a:rPr lang="en-US" dirty="0" smtClean="0"/>
              <a:t>R&amp;D has restarted in the last year as part of </a:t>
            </a:r>
            <a:r>
              <a:rPr lang="en-US" b="1" dirty="0" smtClean="0">
                <a:solidFill>
                  <a:srgbClr val="009FDF"/>
                </a:solidFill>
              </a:rPr>
              <a:t>ARD,</a:t>
            </a:r>
            <a:r>
              <a:rPr lang="en-US" dirty="0" smtClean="0"/>
              <a:t> focusing on </a:t>
            </a:r>
            <a:r>
              <a:rPr lang="en-US" b="1" dirty="0" smtClean="0">
                <a:solidFill>
                  <a:schemeClr val="accent2"/>
                </a:solidFill>
              </a:rPr>
              <a:t>Large-Grain Niobium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FF9E1B"/>
                </a:solidFill>
              </a:rPr>
              <a:t>Nitrogen Infusion</a:t>
            </a:r>
            <a:r>
              <a:rPr lang="en-US" dirty="0" smtClean="0"/>
              <a:t> process, in support of a </a:t>
            </a:r>
            <a:r>
              <a:rPr lang="en-US" b="1" dirty="0" err="1" smtClean="0">
                <a:solidFill>
                  <a:srgbClr val="FF9E1B"/>
                </a:solidFill>
              </a:rPr>
              <a:t>cw</a:t>
            </a:r>
            <a:r>
              <a:rPr lang="en-US" b="1" dirty="0" smtClean="0">
                <a:solidFill>
                  <a:srgbClr val="FF9E1B"/>
                </a:solidFill>
              </a:rPr>
              <a:t> upgrade </a:t>
            </a:r>
            <a:r>
              <a:rPr lang="en-US" dirty="0" smtClean="0"/>
              <a:t>of the European XFEL and an </a:t>
            </a:r>
            <a:r>
              <a:rPr lang="en-US" b="1" dirty="0" smtClean="0">
                <a:solidFill>
                  <a:srgbClr val="FF9E1B"/>
                </a:solidFill>
              </a:rPr>
              <a:t>improved fundamental understanding </a:t>
            </a:r>
            <a:r>
              <a:rPr lang="en-US" dirty="0"/>
              <a:t>of </a:t>
            </a:r>
            <a:r>
              <a:rPr lang="en-US" dirty="0" smtClean="0"/>
              <a:t>SRF</a:t>
            </a:r>
            <a:endParaRPr lang="en-US" dirty="0" smtClean="0"/>
          </a:p>
          <a:p>
            <a:r>
              <a:rPr lang="en-US" dirty="0"/>
              <a:t>Collaborations with </a:t>
            </a:r>
            <a:r>
              <a:rPr lang="en-US" b="1" dirty="0" smtClean="0"/>
              <a:t>national </a:t>
            </a:r>
            <a:r>
              <a:rPr lang="en-US" b="1" dirty="0"/>
              <a:t>and international partners </a:t>
            </a:r>
            <a:r>
              <a:rPr lang="en-US" dirty="0" smtClean="0"/>
              <a:t>from universities,</a:t>
            </a:r>
            <a:br>
              <a:rPr lang="en-US" dirty="0" smtClean="0"/>
            </a:br>
            <a:r>
              <a:rPr lang="en-US" dirty="0" smtClean="0"/>
              <a:t>labs and industry</a:t>
            </a:r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484784"/>
            <a:ext cx="3708000" cy="21761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25" name="Group 24"/>
          <p:cNvGrpSpPr/>
          <p:nvPr/>
        </p:nvGrpSpPr>
        <p:grpSpPr>
          <a:xfrm>
            <a:off x="7968208" y="4149080"/>
            <a:ext cx="4104456" cy="1991378"/>
            <a:chOff x="2047091" y="1844824"/>
            <a:chExt cx="5333221" cy="2539496"/>
          </a:xfrm>
        </p:grpSpPr>
        <p:pic>
          <p:nvPicPr>
            <p:cNvPr id="26" name="Picture 4" descr="Bildergebnis für DES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443" y="2651770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https://www.tub.tuhh.de/wp-content/uploads/2012/06/TUHH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15" y="2852936"/>
              <a:ext cx="132589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s://ncadvertiser.com/wp-content/uploads/sites/29/2013/12/KEK-JAPA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749" y="3032936"/>
              <a:ext cx="53322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http://www.fnal.gov/faw/designstandards/filesfordownload/FNAL-Logo-NAL-Blu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881" y="3502438"/>
              <a:ext cx="1029529" cy="220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https://www.jlab.org/div_dept/dir_off/public_affairs/logo/JLab_logo_text_white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091" y="2693028"/>
              <a:ext cx="1351884" cy="29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upload.wikimedia.org/wikipedia/commons/thumb/6/6b/Helmholtz-Zentrum_Berlin_f%C3%BCr_Materialien_und_Energie_Logo.svg/1200px-Helmholtz-Zentrum_Berlin_f%C3%BCr_Materialien_und_Energie_Logo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056906"/>
              <a:ext cx="1042229" cy="35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s://seeklogo.com/images/C/cern-european-organization-for-nuclear-research-logo-15622E4F00-seeklogo.co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599" y="1844824"/>
              <a:ext cx="445361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s://www.uni-rostock.de/typo3temp/_processed_/1/e/csm_rostock_logo_0afd2db082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0828"/>
            <a:stretch/>
          </p:blipFill>
          <p:spPr bwMode="auto">
            <a:xfrm>
              <a:off x="4278225" y="1844872"/>
              <a:ext cx="137389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https://www.tu-darmstadt.de/media/corporate_design/cd_grafiken/tud_logo_web_druck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412" y="2420888"/>
              <a:ext cx="937107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Bildergebnis für research instrument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424" y="3851003"/>
              <a:ext cx="932560" cy="49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ildergebnis für peking universit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275" y="3278083"/>
              <a:ext cx="654973" cy="654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Bildergebnis für INFN Milan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78" y="3645047"/>
              <a:ext cx="738621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Bildergebnis für Heraeus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220" y="3933008"/>
              <a:ext cx="857972" cy="144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Bildergebnis für Ettore Zanon S.p.A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060320"/>
              <a:ext cx="874800" cy="32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xtLst/>
          </p:spPr>
        </p:pic>
        <p:pic>
          <p:nvPicPr>
            <p:cNvPr id="40" name="Picture 16" descr="Bildergebnis für European XFEL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78" y="226102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P:\Documents\NeueVersion\ifj_logo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978" y="1916832"/>
              <a:ext cx="409777" cy="530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767408" y="4869160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addition of </a:t>
            </a:r>
            <a:r>
              <a:rPr lang="en-US" b="1" dirty="0">
                <a:solidFill>
                  <a:srgbClr val="FF9E1B"/>
                </a:solidFill>
              </a:rPr>
              <a:t>advanced</a:t>
            </a:r>
            <a:r>
              <a:rPr lang="en-US" dirty="0"/>
              <a:t> </a:t>
            </a:r>
            <a:r>
              <a:rPr lang="en-US" b="1" dirty="0">
                <a:solidFill>
                  <a:srgbClr val="FF9E1B"/>
                </a:solidFill>
              </a:rPr>
              <a:t>surface analysis </a:t>
            </a:r>
            <a:r>
              <a:rPr lang="en-US" dirty="0"/>
              <a:t>capabilities to the </a:t>
            </a:r>
            <a:r>
              <a:rPr lang="en-US" dirty="0" smtClean="0"/>
              <a:t>existing </a:t>
            </a:r>
            <a:r>
              <a:rPr lang="en-US" b="1" dirty="0" smtClean="0">
                <a:solidFill>
                  <a:schemeClr val="accent2"/>
                </a:solidFill>
              </a:rPr>
              <a:t>world-class </a:t>
            </a:r>
            <a:r>
              <a:rPr lang="en-US" b="1" dirty="0">
                <a:solidFill>
                  <a:schemeClr val="accent2"/>
                </a:solidFill>
              </a:rPr>
              <a:t>SRF infrastructure</a:t>
            </a:r>
            <a:r>
              <a:rPr lang="en-US" dirty="0"/>
              <a:t> and </a:t>
            </a:r>
            <a:r>
              <a:rPr lang="en-US" b="1" dirty="0" smtClean="0">
                <a:solidFill>
                  <a:schemeClr val="accent2"/>
                </a:solidFill>
              </a:rPr>
              <a:t>expertise</a:t>
            </a:r>
            <a:r>
              <a:rPr lang="en-US" dirty="0" smtClean="0"/>
              <a:t> </a:t>
            </a:r>
            <a:r>
              <a:rPr lang="en-US" dirty="0"/>
              <a:t>will guarantee DESY’s continued excellence and leadership in SRF </a:t>
            </a:r>
            <a:r>
              <a:rPr lang="en-US" dirty="0" smtClean="0"/>
              <a:t>technology</a:t>
            </a:r>
            <a:endParaRPr lang="en-US" dirty="0"/>
          </a:p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5282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 is the Star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Our greatest asset is </a:t>
            </a:r>
            <a:r>
              <a:rPr lang="en-US" smtClean="0"/>
              <a:t>our experts</a:t>
            </a:r>
            <a:endParaRPr lang="en-US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856364" cy="2454374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32" y="1124744"/>
            <a:ext cx="7920000" cy="52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XFEL Cavity </a:t>
            </a:r>
            <a:r>
              <a:rPr lang="en-US" dirty="0"/>
              <a:t>P</a:t>
            </a:r>
            <a:r>
              <a:rPr lang="en-US" dirty="0" smtClean="0"/>
              <a:t>roduction in Retrospect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3"/>
            <a:ext cx="5887260" cy="178290"/>
          </a:xfrm>
        </p:spPr>
        <p:txBody>
          <a:bodyPr/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Superconducting Cavity 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largest industrial cavity production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340767"/>
            <a:ext cx="7524750" cy="506527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Successful European XFEL cavities</a:t>
            </a:r>
          </a:p>
          <a:p>
            <a:r>
              <a:rPr lang="en-US" dirty="0" smtClean="0"/>
              <a:t>More than </a:t>
            </a:r>
            <a:r>
              <a:rPr lang="en-US" b="1" dirty="0" smtClean="0">
                <a:solidFill>
                  <a:schemeClr val="accent2"/>
                </a:solidFill>
              </a:rPr>
              <a:t>800 high-performing cavities </a:t>
            </a:r>
            <a:r>
              <a:rPr lang="en-US" dirty="0" smtClean="0"/>
              <a:t>mechanically manufactured and surface treated in industry under supervision of DESY and INFN Milano</a:t>
            </a:r>
          </a:p>
          <a:p>
            <a:endParaRPr lang="en-US" dirty="0" smtClean="0"/>
          </a:p>
          <a:p>
            <a:r>
              <a:rPr lang="en-US" dirty="0" smtClean="0"/>
              <a:t>Specification for Nb material, fabrication and surface treatment based on </a:t>
            </a:r>
            <a:br>
              <a:rPr lang="en-US" dirty="0" smtClean="0"/>
            </a:br>
            <a:r>
              <a:rPr lang="en-US" dirty="0" smtClean="0"/>
              <a:t>state-of-the-art of 2009 including:</a:t>
            </a:r>
          </a:p>
          <a:p>
            <a:pPr lvl="1"/>
            <a:r>
              <a:rPr lang="en-US" dirty="0" smtClean="0"/>
              <a:t>Fine-grain niobium sheets</a:t>
            </a:r>
          </a:p>
          <a:p>
            <a:pPr lvl="1"/>
            <a:r>
              <a:rPr lang="en-US" dirty="0" err="1" smtClean="0"/>
              <a:t>Electropolishing</a:t>
            </a:r>
            <a:r>
              <a:rPr lang="en-US" dirty="0" smtClean="0"/>
              <a:t> (EP) for smooth surfaces, high-vacuum heat treatment, </a:t>
            </a:r>
            <a:br>
              <a:rPr lang="en-US" dirty="0" smtClean="0"/>
            </a:br>
            <a:r>
              <a:rPr lang="en-US" dirty="0" smtClean="0"/>
              <a:t>ultra-clean final water rinsing and assembly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All series cavities usable for module assembly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avity performance in the vertical acceptance test exceeded specification</a:t>
            </a:r>
            <a:endParaRPr lang="en-US" dirty="0" smtClean="0"/>
          </a:p>
          <a:p>
            <a:pPr lvl="1"/>
            <a:r>
              <a:rPr lang="en-US" dirty="0" smtClean="0"/>
              <a:t>Average accelerating gradient: ~30 MV/m and average </a:t>
            </a:r>
            <a:r>
              <a:rPr lang="en-US" dirty="0"/>
              <a:t>Q-value </a:t>
            </a:r>
            <a:r>
              <a:rPr lang="en-US" dirty="0" smtClean="0"/>
              <a:t>1.4 x 10</a:t>
            </a:r>
            <a:r>
              <a:rPr lang="en-US" baseline="30000" dirty="0" smtClean="0"/>
              <a:t>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(average design gradient  23.6 MV/m</a:t>
            </a:r>
            <a:r>
              <a:rPr lang="en-US" sz="1400" dirty="0"/>
              <a:t> </a:t>
            </a:r>
            <a:r>
              <a:rPr lang="en-US" sz="1400" dirty="0" smtClean="0"/>
              <a:t>and Q-value</a:t>
            </a:r>
            <a:r>
              <a:rPr lang="en-US" sz="1400" dirty="0"/>
              <a:t> </a:t>
            </a:r>
            <a:r>
              <a:rPr lang="en-US" sz="1400" dirty="0" smtClean="0"/>
              <a:t>1.0 x 10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Q-value</a:t>
            </a:r>
            <a:r>
              <a:rPr lang="en-US" dirty="0" smtClean="0"/>
              <a:t> defines the dynamic fraction of the </a:t>
            </a:r>
            <a:r>
              <a:rPr lang="en-US" dirty="0" err="1" smtClean="0"/>
              <a:t>cryo</a:t>
            </a:r>
            <a:r>
              <a:rPr lang="en-US" dirty="0" smtClean="0"/>
              <a:t> losses with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1/Q-value</a:t>
            </a:r>
            <a:r>
              <a:rPr lang="en-US" dirty="0" smtClean="0"/>
              <a:t> 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rf</a:t>
            </a:r>
            <a:r>
              <a:rPr lang="en-US" baseline="-25000" dirty="0" smtClean="0"/>
              <a:t>-loss</a:t>
            </a:r>
            <a:r>
              <a:rPr lang="en-US" dirty="0" smtClean="0"/>
              <a:t> </a:t>
            </a:r>
            <a:r>
              <a:rPr lang="en-US" b="1" dirty="0" smtClean="0"/>
              <a:t>~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cryo,dyn</a:t>
            </a:r>
            <a:endParaRPr lang="en-US" b="1" dirty="0" smtClean="0"/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8" y="1162529"/>
            <a:ext cx="1877254" cy="252000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1162529"/>
            <a:ext cx="1562085" cy="25200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861320"/>
            <a:ext cx="3816424" cy="244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9912424" y="3871731"/>
            <a:ext cx="0" cy="214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2000" y="5286094"/>
            <a:ext cx="416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/>
              <a:t>D. Reschke et al., PhysRevAccelBeams.20.042004 (2017)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2000" y="2132856"/>
            <a:ext cx="434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W. Singer et al., </a:t>
            </a:r>
            <a:r>
              <a:rPr lang="en-US" sz="1200" i="1" dirty="0" smtClean="0"/>
              <a:t>PhysRevAccelBeams.19.092001 (2016)</a:t>
            </a: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>W. Singer et al., </a:t>
            </a:r>
            <a:r>
              <a:rPr lang="en-US" sz="1200" i="1" dirty="0" err="1"/>
              <a:t>Supercond</a:t>
            </a:r>
            <a:r>
              <a:rPr lang="en-US" sz="1200" i="1" dirty="0"/>
              <a:t>. Sci. Technol. 28 (2015) 0850014</a:t>
            </a:r>
            <a:endParaRPr lang="de-DE" sz="1200" i="1" dirty="0" err="1" smtClean="0"/>
          </a:p>
        </p:txBody>
      </p:sp>
    </p:spTree>
    <p:extLst>
      <p:ext uri="{BB962C8B-B14F-4D97-AF65-F5344CB8AC3E}">
        <p14:creationId xmlns:p14="http://schemas.microsoft.com/office/powerpoint/2010/main" val="259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SRF Cavity R&amp;D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Towards highest quality factors at high gradients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340768"/>
            <a:ext cx="7524750" cy="194421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European XFEL </a:t>
            </a:r>
            <a:r>
              <a:rPr lang="en-US" b="1" dirty="0" err="1" smtClean="0"/>
              <a:t>cw</a:t>
            </a:r>
            <a:r>
              <a:rPr lang="en-US" b="1" dirty="0" smtClean="0"/>
              <a:t> upgrade</a:t>
            </a:r>
          </a:p>
          <a:p>
            <a:r>
              <a:rPr lang="en-US" dirty="0" smtClean="0"/>
              <a:t>Proposed European XFEL upgrade to </a:t>
            </a:r>
            <a:r>
              <a:rPr lang="en-US" b="1" dirty="0" smtClean="0"/>
              <a:t>support </a:t>
            </a:r>
            <a:r>
              <a:rPr lang="en-US" b="1" dirty="0" err="1" smtClean="0"/>
              <a:t>cw</a:t>
            </a:r>
            <a:r>
              <a:rPr lang="en-US" b="1" dirty="0" smtClean="0"/>
              <a:t> operation</a:t>
            </a:r>
            <a:r>
              <a:rPr lang="en-US" dirty="0" smtClean="0"/>
              <a:t> requires replacement of 17 cryomodules in the low energy part of the accelerator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Highest </a:t>
            </a:r>
            <a:r>
              <a:rPr lang="en-US" b="1" dirty="0">
                <a:solidFill>
                  <a:schemeClr val="accent2"/>
                </a:solidFill>
              </a:rPr>
              <a:t>achievable Q-values </a:t>
            </a:r>
            <a:r>
              <a:rPr lang="en-US" dirty="0"/>
              <a:t>for low dynamic losses </a:t>
            </a:r>
            <a:r>
              <a:rPr lang="en-US" dirty="0" smtClean="0"/>
              <a:t>in </a:t>
            </a:r>
            <a:r>
              <a:rPr lang="en-US" dirty="0" err="1"/>
              <a:t>cw</a:t>
            </a:r>
            <a:r>
              <a:rPr lang="en-US" dirty="0"/>
              <a:t> mode </a:t>
            </a:r>
            <a:r>
              <a:rPr lang="en-US" b="1" u="sng" dirty="0" smtClean="0"/>
              <a:t>and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high accelerating gradients </a:t>
            </a:r>
            <a:r>
              <a:rPr lang="en-US" dirty="0"/>
              <a:t>in pulse </a:t>
            </a:r>
            <a:r>
              <a:rPr lang="en-US" dirty="0" smtClean="0"/>
              <a:t>mode are necessary for the new 136 cavities 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07368" y="3645024"/>
            <a:ext cx="7416204" cy="1656184"/>
          </a:xfrm>
        </p:spPr>
        <p:txBody>
          <a:bodyPr/>
          <a:lstStyle/>
          <a:p>
            <a:pPr marL="0" lvl="1" indent="0">
              <a:buNone/>
              <a:tabLst>
                <a:tab pos="266700" algn="l"/>
              </a:tabLst>
            </a:pPr>
            <a:r>
              <a:rPr lang="en-US" b="1" dirty="0" smtClean="0"/>
              <a:t>R&amp;D after the European XFEL cavity fabrication</a:t>
            </a:r>
          </a:p>
          <a:p>
            <a:pPr marL="285750" lvl="1" indent="-285750">
              <a:tabLst>
                <a:tab pos="266700" algn="l"/>
              </a:tabLst>
            </a:pPr>
            <a:r>
              <a:rPr lang="en-US" dirty="0" smtClean="0"/>
              <a:t>During the </a:t>
            </a:r>
            <a:r>
              <a:rPr lang="en-US" dirty="0"/>
              <a:t>European XFEL cavity production </a:t>
            </a:r>
            <a:r>
              <a:rPr lang="en-US" dirty="0" smtClean="0"/>
              <a:t>almost </a:t>
            </a:r>
            <a:r>
              <a:rPr lang="en-US" dirty="0"/>
              <a:t>no R&amp;D activity was possible at </a:t>
            </a:r>
            <a:r>
              <a:rPr lang="en-US" dirty="0" smtClean="0"/>
              <a:t>DESY </a:t>
            </a:r>
            <a:endParaRPr lang="en-US" dirty="0" smtClean="0"/>
          </a:p>
          <a:p>
            <a:pPr marL="285750" lvl="1" indent="-285750">
              <a:tabLst>
                <a:tab pos="266700" algn="l"/>
              </a:tabLst>
            </a:pPr>
            <a:r>
              <a:rPr lang="en-US" dirty="0"/>
              <a:t>In the last year we </a:t>
            </a:r>
            <a:r>
              <a:rPr lang="en-US" b="1" dirty="0"/>
              <a:t>restarted our R&amp;D </a:t>
            </a:r>
            <a:r>
              <a:rPr lang="en-US" dirty="0" smtClean="0"/>
              <a:t>activities based on highly-experienced “old stagers” and young </a:t>
            </a:r>
            <a:r>
              <a:rPr lang="en-US" dirty="0" smtClean="0"/>
              <a:t>scientists, </a:t>
            </a:r>
            <a:r>
              <a:rPr lang="en-US" dirty="0" smtClean="0"/>
              <a:t>with a strong emphasis on surface </a:t>
            </a:r>
            <a:r>
              <a:rPr lang="en-US" dirty="0" smtClean="0"/>
              <a:t>analysis</a:t>
            </a:r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121"/>
          <a:stretch>
            <a:fillRect/>
          </a:stretch>
        </p:blipFill>
        <p:spPr>
          <a:xfrm>
            <a:off x="7896200" y="3501008"/>
            <a:ext cx="4095208" cy="2664296"/>
          </a:xfrm>
        </p:spPr>
      </p:pic>
      <p:cxnSp>
        <p:nvCxnSpPr>
          <p:cNvPr id="12" name="Straight Arrow Connector 11"/>
          <p:cNvCxnSpPr/>
          <p:nvPr/>
        </p:nvCxnSpPr>
        <p:spPr>
          <a:xfrm flipV="1">
            <a:off x="10344472" y="4191245"/>
            <a:ext cx="108012" cy="317875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82" b="11067"/>
          <a:stretch/>
        </p:blipFill>
        <p:spPr>
          <a:xfrm>
            <a:off x="8328248" y="1039951"/>
            <a:ext cx="3563984" cy="22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DESY R&amp;D topics within ARD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Improved niobium material and surface treatment</a:t>
            </a:r>
            <a:endParaRPr lang="en-US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07988" y="1268760"/>
            <a:ext cx="7524750" cy="4824536"/>
          </a:xfrm>
        </p:spPr>
        <p:txBody>
          <a:bodyPr/>
          <a:lstStyle/>
          <a:p>
            <a:pPr marL="266700" lvl="1" indent="-266700">
              <a:tabLst>
                <a:tab pos="266700" algn="l"/>
              </a:tabLst>
            </a:pPr>
            <a:r>
              <a:rPr lang="en-US" b="1" dirty="0" smtClean="0"/>
              <a:t>Two </a:t>
            </a:r>
            <a:r>
              <a:rPr lang="en-US" b="1" dirty="0"/>
              <a:t>R&amp;D topics</a:t>
            </a:r>
            <a:r>
              <a:rPr lang="en-US" dirty="0"/>
              <a:t> </a:t>
            </a:r>
            <a:r>
              <a:rPr lang="en-US" dirty="0" smtClean="0"/>
              <a:t>were </a:t>
            </a:r>
            <a:r>
              <a:rPr lang="en-US" dirty="0"/>
              <a:t>identified </a:t>
            </a:r>
            <a:endParaRPr lang="en-US" dirty="0" smtClean="0"/>
          </a:p>
          <a:p>
            <a:pPr marL="533400" lvl="2">
              <a:buClr>
                <a:schemeClr val="tx1"/>
              </a:buClr>
              <a:tabLst>
                <a:tab pos="266700" algn="l"/>
              </a:tabLst>
            </a:pPr>
            <a:r>
              <a:rPr lang="en-US" b="1" dirty="0">
                <a:solidFill>
                  <a:schemeClr val="accent2"/>
                </a:solidFill>
              </a:rPr>
              <a:t>L</a:t>
            </a:r>
            <a:r>
              <a:rPr lang="en-US" b="1" dirty="0" smtClean="0">
                <a:solidFill>
                  <a:schemeClr val="accent2"/>
                </a:solidFill>
              </a:rPr>
              <a:t>arge-grain </a:t>
            </a:r>
            <a:r>
              <a:rPr lang="en-US" b="1" dirty="0">
                <a:solidFill>
                  <a:schemeClr val="accent2"/>
                </a:solidFill>
              </a:rPr>
              <a:t>niobium </a:t>
            </a:r>
            <a:r>
              <a:rPr lang="en-US" dirty="0"/>
              <a:t>disks for cavity production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the existing world-leading </a:t>
            </a:r>
            <a:r>
              <a:rPr lang="en-US" dirty="0"/>
              <a:t>experience at </a:t>
            </a:r>
            <a:r>
              <a:rPr lang="en-US" dirty="0" smtClean="0"/>
              <a:t>DESY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Nitrogen </a:t>
            </a:r>
            <a:r>
              <a:rPr lang="en-US" b="1" dirty="0">
                <a:solidFill>
                  <a:schemeClr val="accent2"/>
                </a:solidFill>
              </a:rPr>
              <a:t>infusion </a:t>
            </a:r>
            <a:r>
              <a:rPr lang="mr-IN" dirty="0" smtClean="0"/>
              <a:t>–</a:t>
            </a:r>
            <a:r>
              <a:rPr lang="en-US" dirty="0" smtClean="0"/>
              <a:t> a novel surface </a:t>
            </a:r>
            <a:r>
              <a:rPr lang="en-US" dirty="0"/>
              <a:t>treatment applying a </a:t>
            </a:r>
            <a:r>
              <a:rPr lang="en-US" b="1" dirty="0">
                <a:solidFill>
                  <a:schemeClr val="accent2"/>
                </a:solidFill>
              </a:rPr>
              <a:t>partial pressure of nitrogen during </a:t>
            </a:r>
            <a:r>
              <a:rPr lang="en-US" b="1" dirty="0" smtClean="0">
                <a:solidFill>
                  <a:schemeClr val="accent2"/>
                </a:solidFill>
              </a:rPr>
              <a:t>heat treatment</a:t>
            </a:r>
            <a:r>
              <a:rPr lang="en-US" dirty="0" smtClean="0"/>
              <a:t> </a:t>
            </a:r>
            <a:r>
              <a:rPr lang="en-US" dirty="0" smtClean="0"/>
              <a:t>recently developed </a:t>
            </a:r>
            <a:r>
              <a:rPr lang="en-US" dirty="0" smtClean="0"/>
              <a:t>at </a:t>
            </a:r>
            <a:r>
              <a:rPr lang="en-US" dirty="0" err="1" smtClean="0"/>
              <a:t>Fermilab</a:t>
            </a:r>
            <a:endParaRPr lang="en-US" dirty="0"/>
          </a:p>
          <a:p>
            <a:pPr lvl="2"/>
            <a:r>
              <a:rPr lang="en-US" dirty="0" smtClean="0"/>
              <a:t>Important for DESY to establish expertise in </a:t>
            </a:r>
            <a:r>
              <a:rPr lang="en-US" dirty="0"/>
              <a:t>this relatively new </a:t>
            </a:r>
            <a:r>
              <a:rPr lang="en-US" dirty="0" smtClean="0"/>
              <a:t>field</a:t>
            </a:r>
          </a:p>
          <a:p>
            <a:endParaRPr lang="en-US" dirty="0" smtClean="0"/>
          </a:p>
          <a:p>
            <a:r>
              <a:rPr lang="en-US" dirty="0" smtClean="0"/>
              <a:t>Common advantages of both R&amp;D activities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 err="1" smtClean="0"/>
              <a:t>wrt</a:t>
            </a:r>
            <a:r>
              <a:rPr lang="en-US" dirty="0" smtClean="0"/>
              <a:t>. an </a:t>
            </a:r>
            <a:r>
              <a:rPr lang="en-US" b="1" dirty="0" smtClean="0"/>
              <a:t>improved </a:t>
            </a:r>
            <a:r>
              <a:rPr lang="en-US" b="1" dirty="0"/>
              <a:t>cavity performance </a:t>
            </a:r>
            <a:endParaRPr lang="en-US" b="1" dirty="0" smtClean="0"/>
          </a:p>
          <a:p>
            <a:pPr lvl="1"/>
            <a:r>
              <a:rPr lang="en-US" dirty="0" smtClean="0"/>
              <a:t>High potential for a </a:t>
            </a:r>
            <a:r>
              <a:rPr lang="en-US" b="1" dirty="0" smtClean="0"/>
              <a:t>better </a:t>
            </a:r>
            <a:r>
              <a:rPr lang="en-US" b="1" dirty="0"/>
              <a:t>fundamental </a:t>
            </a:r>
            <a:r>
              <a:rPr lang="en-US" b="1" dirty="0" smtClean="0"/>
              <a:t>understanding </a:t>
            </a:r>
          </a:p>
          <a:p>
            <a:pPr lvl="1"/>
            <a:r>
              <a:rPr lang="en-US" dirty="0"/>
              <a:t>Modifications of the existing </a:t>
            </a:r>
            <a:r>
              <a:rPr lang="en-US" b="1" dirty="0"/>
              <a:t>proven cavity production </a:t>
            </a:r>
            <a:r>
              <a:rPr lang="en-US" dirty="0"/>
              <a:t>process 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previous </a:t>
            </a:r>
            <a:r>
              <a:rPr lang="en-US" dirty="0" smtClean="0"/>
              <a:t>experiences</a:t>
            </a:r>
          </a:p>
          <a:p>
            <a:pPr lvl="1"/>
            <a:r>
              <a:rPr lang="en-US" dirty="0" smtClean="0"/>
              <a:t>Realistic within given time frame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4" t="21748" r="2285" b="25784"/>
          <a:stretch/>
        </p:blipFill>
        <p:spPr>
          <a:xfrm>
            <a:off x="8637680" y="3573016"/>
            <a:ext cx="3279750" cy="2578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3219" b="5863"/>
          <a:stretch/>
        </p:blipFill>
        <p:spPr>
          <a:xfrm>
            <a:off x="8607451" y="1103587"/>
            <a:ext cx="3309978" cy="23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made of Large-Grain </a:t>
            </a:r>
            <a:r>
              <a:rPr lang="en-US" dirty="0"/>
              <a:t>N</a:t>
            </a:r>
            <a:r>
              <a:rPr lang="en-US" dirty="0" smtClean="0"/>
              <a:t>iobium </a:t>
            </a:r>
            <a:r>
              <a:rPr lang="en-US" dirty="0"/>
              <a:t>D</a:t>
            </a:r>
            <a:r>
              <a:rPr lang="en-US" dirty="0" smtClean="0"/>
              <a:t>isks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Material – beyond standard production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381027"/>
            <a:ext cx="7524750" cy="2254248"/>
          </a:xfrm>
        </p:spPr>
        <p:txBody>
          <a:bodyPr/>
          <a:lstStyle/>
          <a:p>
            <a:r>
              <a:rPr lang="en-US" b="1" dirty="0" smtClean="0"/>
              <a:t>Fine-grain (</a:t>
            </a:r>
            <a:r>
              <a:rPr lang="en-US" b="1" dirty="0" err="1" smtClean="0"/>
              <a:t>fg</a:t>
            </a:r>
            <a:r>
              <a:rPr lang="en-US" b="1" dirty="0" smtClean="0"/>
              <a:t>) niobium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Established industrial production of rolled sheets with </a:t>
            </a:r>
            <a:r>
              <a:rPr lang="en-US" dirty="0"/>
              <a:t>a </a:t>
            </a:r>
            <a:r>
              <a:rPr lang="en-US" dirty="0" smtClean="0"/>
              <a:t>typical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/>
              <a:t>grain </a:t>
            </a:r>
            <a:r>
              <a:rPr lang="en-US" b="1" dirty="0"/>
              <a:t>size of </a:t>
            </a:r>
            <a:r>
              <a:rPr lang="en-US" b="1" dirty="0" smtClean="0"/>
              <a:t>~50 </a:t>
            </a:r>
            <a:r>
              <a:rPr lang="en-US" b="1" dirty="0" smtClean="0"/>
              <a:t>µm</a:t>
            </a:r>
            <a:endParaRPr lang="en-US" dirty="0" smtClean="0"/>
          </a:p>
          <a:p>
            <a:pPr lvl="1"/>
            <a:r>
              <a:rPr lang="en-US" dirty="0" smtClean="0"/>
              <a:t>Well-known mechanical and physical properties; commercially available; </a:t>
            </a:r>
            <a:br>
              <a:rPr lang="en-US" dirty="0" smtClean="0"/>
            </a:br>
            <a:r>
              <a:rPr lang="en-US" dirty="0" smtClean="0"/>
              <a:t>used for </a:t>
            </a:r>
            <a:r>
              <a:rPr lang="en-US" b="1" dirty="0" smtClean="0"/>
              <a:t>all recent SRF accelerator projects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(European XFEL, LCLS-2, ESS, MESA)</a:t>
            </a:r>
          </a:p>
          <a:p>
            <a:pPr lvl="2"/>
            <a:r>
              <a:rPr lang="en-US" sz="1400" dirty="0" smtClean="0"/>
              <a:t>Multi-step fabrication process requires thorough QC/QA including eddy current </a:t>
            </a:r>
            <a:r>
              <a:rPr lang="en-US" sz="1400" dirty="0" smtClean="0"/>
              <a:t>scanning</a:t>
            </a:r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56" y="332656"/>
            <a:ext cx="3096000" cy="208823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7988" y="3789040"/>
            <a:ext cx="7056164" cy="2454374"/>
          </a:xfrm>
        </p:spPr>
        <p:txBody>
          <a:bodyPr/>
          <a:lstStyle/>
          <a:p>
            <a:r>
              <a:rPr lang="en-US" b="1" dirty="0" smtClean="0"/>
              <a:t>Large-grain (</a:t>
            </a:r>
            <a:r>
              <a:rPr lang="en-US" b="1" dirty="0" err="1" smtClean="0"/>
              <a:t>lg</a:t>
            </a:r>
            <a:r>
              <a:rPr lang="en-US" b="1" dirty="0" smtClean="0"/>
              <a:t>) </a:t>
            </a:r>
            <a:r>
              <a:rPr lang="en-US" b="1" dirty="0"/>
              <a:t>niobium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Cut </a:t>
            </a:r>
            <a:r>
              <a:rPr lang="en-US" b="1" dirty="0">
                <a:solidFill>
                  <a:schemeClr val="accent2"/>
                </a:solidFill>
              </a:rPr>
              <a:t>niobium disks </a:t>
            </a:r>
            <a:r>
              <a:rPr lang="en-US" b="1" dirty="0" smtClean="0">
                <a:solidFill>
                  <a:schemeClr val="accent2"/>
                </a:solidFill>
              </a:rPr>
              <a:t>from </a:t>
            </a:r>
            <a:r>
              <a:rPr lang="en-US" b="1" dirty="0">
                <a:solidFill>
                  <a:schemeClr val="accent2"/>
                </a:solidFill>
              </a:rPr>
              <a:t>the ingot</a:t>
            </a:r>
            <a:r>
              <a:rPr lang="en-US" dirty="0"/>
              <a:t> with a typical </a:t>
            </a:r>
            <a:r>
              <a:rPr lang="en-US" b="1" dirty="0"/>
              <a:t>grain size of a few </a:t>
            </a:r>
            <a:r>
              <a:rPr lang="en-US" b="1" dirty="0" smtClean="0"/>
              <a:t>cm</a:t>
            </a:r>
          </a:p>
          <a:p>
            <a:pPr lvl="1"/>
            <a:r>
              <a:rPr lang="en-US" dirty="0" smtClean="0"/>
              <a:t>First R&amp;D done during preparation phase for European XFEL </a:t>
            </a:r>
          </a:p>
          <a:p>
            <a:endParaRPr lang="en-US" dirty="0"/>
          </a:p>
          <a:p>
            <a:endParaRPr lang="de-DE" dirty="0"/>
          </a:p>
        </p:txBody>
      </p:sp>
      <p:pic>
        <p:nvPicPr>
          <p:cNvPr id="14" name="Picture Placeholder 9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" b="6621"/>
          <a:stretch>
            <a:fillRect/>
          </a:stretch>
        </p:blipFill>
        <p:spPr>
          <a:xfrm>
            <a:off x="8904656" y="4367104"/>
            <a:ext cx="3096000" cy="2014224"/>
          </a:xfrm>
        </p:spPr>
      </p:pic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2000" y="4725144"/>
            <a:ext cx="382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/>
              <a:t>W. Singer et al., PhysRevSTAB.16.012003 (2013)</a:t>
            </a:r>
            <a:br>
              <a:rPr lang="de-DE" sz="1200" i="1" dirty="0" smtClean="0"/>
            </a:br>
            <a:r>
              <a:rPr lang="de-DE" sz="1200" i="1" dirty="0" smtClean="0"/>
              <a:t>A. </a:t>
            </a:r>
            <a:r>
              <a:rPr lang="de-DE" sz="1200" i="1" dirty="0" err="1"/>
              <a:t>Ermakov</a:t>
            </a:r>
            <a:r>
              <a:rPr lang="de-DE" sz="1200" i="1" dirty="0"/>
              <a:t> et al 2008 J. Phys.: </a:t>
            </a:r>
            <a:r>
              <a:rPr lang="de-DE" sz="1200" i="1" dirty="0" err="1"/>
              <a:t>Conf</a:t>
            </a:r>
            <a:r>
              <a:rPr lang="de-DE" sz="1200" i="1" dirty="0"/>
              <a:t>. </a:t>
            </a:r>
            <a:r>
              <a:rPr lang="de-DE" sz="1200" i="1" dirty="0" err="1"/>
              <a:t>Ser</a:t>
            </a:r>
            <a:r>
              <a:rPr lang="de-DE" sz="1200" i="1" dirty="0"/>
              <a:t>. </a:t>
            </a:r>
            <a:r>
              <a:rPr lang="de-DE" sz="1200" b="1" i="1" dirty="0"/>
              <a:t>97 </a:t>
            </a:r>
            <a:r>
              <a:rPr lang="de-DE" sz="1200" i="1" dirty="0"/>
              <a:t>012014</a:t>
            </a:r>
            <a:endParaRPr lang="de-DE" sz="1200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56" y="2492896"/>
            <a:ext cx="3096000" cy="18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Large-Grain Niobium Cavities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Higher Q-value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07988" y="2132856"/>
            <a:ext cx="5976044" cy="38884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Vertical test results</a:t>
            </a:r>
          </a:p>
          <a:p>
            <a:r>
              <a:rPr lang="en-US" dirty="0"/>
              <a:t>About </a:t>
            </a:r>
            <a:r>
              <a:rPr lang="en-US" b="1" dirty="0">
                <a:solidFill>
                  <a:schemeClr val="accent2"/>
                </a:solidFill>
              </a:rPr>
              <a:t>20% higher Q-value</a:t>
            </a:r>
            <a:r>
              <a:rPr lang="en-US" dirty="0"/>
              <a:t> </a:t>
            </a:r>
            <a:r>
              <a:rPr lang="en-US" dirty="0" smtClean="0"/>
              <a:t>on average for </a:t>
            </a:r>
            <a:r>
              <a:rPr lang="en-US" dirty="0"/>
              <a:t>standard EP surface treatment </a:t>
            </a:r>
            <a:r>
              <a:rPr lang="en-US" dirty="0" smtClean="0"/>
              <a:t>up </a:t>
            </a:r>
            <a:r>
              <a:rPr lang="en-US" dirty="0"/>
              <a:t>to 15 </a:t>
            </a:r>
            <a:r>
              <a:rPr lang="en-US" dirty="0" smtClean="0"/>
              <a:t>MV/m</a:t>
            </a:r>
            <a:endParaRPr lang="en-US" dirty="0"/>
          </a:p>
          <a:p>
            <a:pPr lvl="1"/>
            <a:r>
              <a:rPr lang="en-US" sz="1400" dirty="0"/>
              <a:t>No difference in accelerating </a:t>
            </a:r>
            <a:r>
              <a:rPr lang="en-US" sz="1400" dirty="0" smtClean="0"/>
              <a:t>gradient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Large-Grain XM-3 </a:t>
            </a:r>
            <a:r>
              <a:rPr lang="en-US" b="1" dirty="0"/>
              <a:t>p</a:t>
            </a:r>
            <a:r>
              <a:rPr lang="en-US" b="1" dirty="0" smtClean="0"/>
              <a:t>re-series cryomodule </a:t>
            </a:r>
          </a:p>
          <a:p>
            <a:r>
              <a:rPr lang="en-US" dirty="0" smtClean="0"/>
              <a:t>European XFEL pre-series cryomodule XM-3 with </a:t>
            </a:r>
            <a:br>
              <a:rPr lang="en-US" dirty="0" smtClean="0"/>
            </a:br>
            <a:r>
              <a:rPr lang="en-US" dirty="0" smtClean="0"/>
              <a:t>7 large-grain + 1 fine-grain cavities</a:t>
            </a:r>
          </a:p>
          <a:p>
            <a:pPr>
              <a:buClr>
                <a:schemeClr val="tx1"/>
              </a:buClr>
            </a:pPr>
            <a:r>
              <a:rPr lang="en-US" b="1" dirty="0" err="1" smtClean="0">
                <a:solidFill>
                  <a:schemeClr val="accent2"/>
                </a:solidFill>
              </a:rPr>
              <a:t>cw</a:t>
            </a:r>
            <a:r>
              <a:rPr lang="en-US" b="1" dirty="0" smtClean="0">
                <a:solidFill>
                  <a:schemeClr val="accent2"/>
                </a:solidFill>
              </a:rPr>
              <a:t> operation with excellent results and stability.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→ </a:t>
            </a:r>
            <a:r>
              <a:rPr lang="en-US" dirty="0" smtClean="0"/>
              <a:t>stable operation at 17 MV/m and Q-value </a:t>
            </a:r>
            <a:r>
              <a:rPr lang="en-US" dirty="0"/>
              <a:t>of </a:t>
            </a:r>
            <a:r>
              <a:rPr lang="en-US" dirty="0" smtClean="0"/>
              <a:t>2.3 x 10</a:t>
            </a:r>
            <a:r>
              <a:rPr lang="en-US" baseline="30000" dirty="0" smtClean="0"/>
              <a:t>10  </a:t>
            </a:r>
            <a:r>
              <a:rPr lang="en-US" dirty="0" smtClean="0"/>
              <a:t>at 2K</a:t>
            </a:r>
            <a:endParaRPr lang="en-US" baseline="30000" dirty="0" smtClean="0"/>
          </a:p>
          <a:p>
            <a:r>
              <a:rPr lang="en-US" dirty="0"/>
              <a:t>L</a:t>
            </a:r>
            <a:r>
              <a:rPr lang="en-US" dirty="0" smtClean="0"/>
              <a:t>ong term (&gt;7y) operation of two further </a:t>
            </a:r>
            <a:r>
              <a:rPr lang="en-US" dirty="0" err="1" smtClean="0"/>
              <a:t>lg</a:t>
            </a:r>
            <a:r>
              <a:rPr lang="en-US" dirty="0" smtClean="0"/>
              <a:t> cavities in FLASH modules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15304"/>
              </p:ext>
            </p:extLst>
          </p:nvPr>
        </p:nvGraphicFramePr>
        <p:xfrm>
          <a:off x="6600056" y="1340768"/>
          <a:ext cx="547260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platzhalter 7"/>
          <p:cNvSpPr txBox="1">
            <a:spLocks/>
          </p:cNvSpPr>
          <p:nvPr/>
        </p:nvSpPr>
        <p:spPr>
          <a:xfrm>
            <a:off x="389242" y="1268760"/>
            <a:ext cx="5706758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11 nine-cell cavities and several one-/three-cell cavities fabricated with </a:t>
            </a:r>
            <a:r>
              <a:rPr lang="en-US" b="1" dirty="0" smtClean="0">
                <a:solidFill>
                  <a:schemeClr val="accent2"/>
                </a:solidFill>
              </a:rPr>
              <a:t>world-class cavity performance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</p:spTree>
    <p:extLst>
      <p:ext uri="{BB962C8B-B14F-4D97-AF65-F5344CB8AC3E}">
        <p14:creationId xmlns:p14="http://schemas.microsoft.com/office/powerpoint/2010/main" val="8703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for Large-Grain </a:t>
            </a:r>
            <a:r>
              <a:rPr lang="en-US" dirty="0"/>
              <a:t>N</a:t>
            </a:r>
            <a:r>
              <a:rPr lang="en-US" dirty="0" smtClean="0"/>
              <a:t>iobium </a:t>
            </a:r>
            <a:r>
              <a:rPr lang="en-US" dirty="0"/>
              <a:t>C</a:t>
            </a:r>
            <a:r>
              <a:rPr lang="en-US" dirty="0" smtClean="0"/>
              <a:t>avities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Engineering and surface analysis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340768"/>
            <a:ext cx="7524750" cy="4968552"/>
          </a:xfrm>
        </p:spPr>
        <p:txBody>
          <a:bodyPr/>
          <a:lstStyle/>
          <a:p>
            <a:r>
              <a:rPr lang="en-US" b="1" dirty="0" smtClean="0"/>
              <a:t>Material specification </a:t>
            </a:r>
            <a:r>
              <a:rPr lang="en-US" dirty="0" smtClean="0"/>
              <a:t>to be defined</a:t>
            </a:r>
          </a:p>
          <a:p>
            <a:pPr lvl="1"/>
            <a:r>
              <a:rPr lang="en-US" dirty="0" smtClean="0"/>
              <a:t>Well-defined </a:t>
            </a:r>
            <a:r>
              <a:rPr lang="en-US" b="1" dirty="0" smtClean="0"/>
              <a:t>cutting process </a:t>
            </a:r>
            <a:r>
              <a:rPr lang="en-US" dirty="0" smtClean="0"/>
              <a:t>for </a:t>
            </a:r>
            <a:r>
              <a:rPr lang="en-US" dirty="0"/>
              <a:t>less risk of contamination, </a:t>
            </a:r>
            <a:br>
              <a:rPr lang="en-US" dirty="0"/>
            </a:br>
            <a:r>
              <a:rPr lang="en-US" dirty="0" smtClean="0"/>
              <a:t>good surface </a:t>
            </a:r>
            <a:r>
              <a:rPr lang="en-US" dirty="0"/>
              <a:t>roughness and better thickness tolerances </a:t>
            </a:r>
            <a:endParaRPr lang="en-US" dirty="0" smtClean="0"/>
          </a:p>
          <a:p>
            <a:pPr lvl="1"/>
            <a:r>
              <a:rPr lang="en-US" dirty="0" smtClean="0"/>
              <a:t>Compatibility with </a:t>
            </a:r>
            <a:r>
              <a:rPr lang="en-US" b="1" dirty="0"/>
              <a:t>Pressure Equipment Directive </a:t>
            </a:r>
            <a:r>
              <a:rPr lang="en-US" dirty="0"/>
              <a:t>(PED).</a:t>
            </a:r>
            <a:br>
              <a:rPr lang="en-US" dirty="0"/>
            </a:br>
            <a:r>
              <a:rPr lang="en-US" dirty="0"/>
              <a:t>→ Investigation of mechanical properties for </a:t>
            </a:r>
            <a:r>
              <a:rPr lang="en-US" dirty="0" err="1"/>
              <a:t>lg</a:t>
            </a:r>
            <a:r>
              <a:rPr lang="en-US" dirty="0"/>
              <a:t> disks from different vendors</a:t>
            </a:r>
            <a:endParaRPr lang="en-US" dirty="0" smtClean="0"/>
          </a:p>
          <a:p>
            <a:r>
              <a:rPr lang="en-US" dirty="0" smtClean="0"/>
              <a:t>Specification for </a:t>
            </a:r>
            <a:r>
              <a:rPr lang="en-US" b="1" dirty="0" smtClean="0"/>
              <a:t>mechanical forming </a:t>
            </a:r>
            <a:r>
              <a:rPr lang="en-US" dirty="0" smtClean="0"/>
              <a:t>and</a:t>
            </a:r>
            <a:r>
              <a:rPr lang="en-US" b="1" dirty="0" smtClean="0"/>
              <a:t> welding process </a:t>
            </a:r>
            <a:r>
              <a:rPr lang="en-US" dirty="0" smtClean="0"/>
              <a:t>to be defined</a:t>
            </a:r>
          </a:p>
          <a:p>
            <a:r>
              <a:rPr lang="en-US" dirty="0" smtClean="0"/>
              <a:t>Goal of </a:t>
            </a:r>
            <a:r>
              <a:rPr lang="en-US" dirty="0"/>
              <a:t>a stable</a:t>
            </a:r>
            <a:r>
              <a:rPr lang="en-US" b="1" dirty="0"/>
              <a:t> </a:t>
            </a:r>
            <a:r>
              <a:rPr lang="en-US" b="1" dirty="0" smtClean="0"/>
              <a:t>industrial high-performance cavity production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Surface-sensitive </a:t>
            </a:r>
            <a:r>
              <a:rPr lang="en-US" b="1" dirty="0">
                <a:solidFill>
                  <a:schemeClr val="accent2"/>
                </a:solidFill>
              </a:rPr>
              <a:t>characterization techniques</a:t>
            </a:r>
            <a:r>
              <a:rPr lang="en-US" dirty="0"/>
              <a:t> down to atomic level </a:t>
            </a:r>
            <a:r>
              <a:rPr lang="en-US" dirty="0" smtClean="0"/>
              <a:t>applied on samples</a:t>
            </a:r>
          </a:p>
          <a:p>
            <a:pPr lvl="1"/>
            <a:r>
              <a:rPr lang="en-US" dirty="0" smtClean="0"/>
              <a:t>Investigation of </a:t>
            </a:r>
            <a:r>
              <a:rPr lang="en-US" b="1" dirty="0" smtClean="0"/>
              <a:t>grain boundaries </a:t>
            </a:r>
            <a:r>
              <a:rPr lang="en-US" dirty="0" smtClean="0"/>
              <a:t>(</a:t>
            </a:r>
            <a:r>
              <a:rPr lang="en-US" dirty="0"/>
              <a:t>less than </a:t>
            </a:r>
            <a:r>
              <a:rPr lang="en-US" dirty="0" err="1" smtClean="0"/>
              <a:t>fg</a:t>
            </a:r>
            <a:r>
              <a:rPr lang="en-US" dirty="0" smtClean="0"/>
              <a:t>)→ </a:t>
            </a:r>
            <a:r>
              <a:rPr lang="en-US" dirty="0" smtClean="0"/>
              <a:t>responsible for rf </a:t>
            </a:r>
            <a:r>
              <a:rPr lang="en-US" dirty="0" smtClean="0"/>
              <a:t>losses?</a:t>
            </a:r>
          </a:p>
          <a:p>
            <a:pPr lvl="1"/>
            <a:r>
              <a:rPr lang="en-US" dirty="0" smtClean="0"/>
              <a:t>Identification of sample surface properties which correlate with cavity performance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Collaborations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err="1" smtClean="0"/>
              <a:t>Heraeus</a:t>
            </a:r>
            <a:r>
              <a:rPr lang="en-US" dirty="0" smtClean="0"/>
              <a:t> Deutschland GmbH  &amp;  Peking University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" r="2624"/>
          <a:stretch>
            <a:fillRect/>
          </a:stretch>
        </p:blipFill>
        <p:spPr>
          <a:xfrm>
            <a:off x="8832304" y="908719"/>
            <a:ext cx="2991600" cy="1945308"/>
          </a:xfrm>
        </p:spPr>
      </p:pic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34"/>
          <a:stretch/>
        </p:blipFill>
        <p:spPr>
          <a:xfrm>
            <a:off x="8832303" y="2924944"/>
            <a:ext cx="2991600" cy="33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Treatments in a Partial </a:t>
            </a:r>
            <a:r>
              <a:rPr lang="en-US" dirty="0"/>
              <a:t>P</a:t>
            </a:r>
            <a:r>
              <a:rPr lang="en-US" dirty="0" smtClean="0"/>
              <a:t>ressure of Nitrogen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Improvement of the surface treatment process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268760"/>
            <a:ext cx="7524750" cy="5148280"/>
          </a:xfrm>
        </p:spPr>
        <p:txBody>
          <a:bodyPr/>
          <a:lstStyle/>
          <a:p>
            <a:r>
              <a:rPr lang="en-US" dirty="0" smtClean="0"/>
              <a:t>Recently, significant </a:t>
            </a:r>
            <a:r>
              <a:rPr lang="en-US" dirty="0"/>
              <a:t>developments </a:t>
            </a:r>
            <a:r>
              <a:rPr lang="en-US" dirty="0" smtClean="0"/>
              <a:t>in surface </a:t>
            </a:r>
            <a:r>
              <a:rPr lang="en-US" dirty="0"/>
              <a:t>treatment </a:t>
            </a:r>
            <a:r>
              <a:rPr lang="en-US" dirty="0" smtClean="0"/>
              <a:t>have been made by applying </a:t>
            </a:r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partial pressure of nitrogen during the heat </a:t>
            </a:r>
            <a:r>
              <a:rPr lang="en-US" b="1" dirty="0" smtClean="0">
                <a:solidFill>
                  <a:schemeClr val="accent2"/>
                </a:solidFill>
              </a:rPr>
              <a:t>treatment</a:t>
            </a:r>
            <a:endParaRPr lang="en-US" dirty="0" smtClean="0"/>
          </a:p>
          <a:p>
            <a:r>
              <a:rPr lang="en-US" b="1" dirty="0" smtClean="0"/>
              <a:t>Nitrogen </a:t>
            </a:r>
            <a:r>
              <a:rPr lang="en-US" b="1" dirty="0" smtClean="0"/>
              <a:t>infusion</a:t>
            </a:r>
            <a:endParaRPr lang="en-US" dirty="0" smtClean="0"/>
          </a:p>
          <a:p>
            <a:pPr lvl="1"/>
            <a:r>
              <a:rPr lang="en-US" dirty="0" smtClean="0"/>
              <a:t>Heat treatments at </a:t>
            </a:r>
            <a:r>
              <a:rPr lang="en-US" dirty="0"/>
              <a:t>800°C </a:t>
            </a:r>
            <a:r>
              <a:rPr lang="en-US" dirty="0" smtClean="0"/>
              <a:t>and </a:t>
            </a:r>
            <a:r>
              <a:rPr lang="en-US" dirty="0"/>
              <a:t>120°C </a:t>
            </a:r>
            <a:r>
              <a:rPr lang="en-US" dirty="0" smtClean="0"/>
              <a:t>merged with a partial pressure of nitrogen at 120°C.</a:t>
            </a:r>
          </a:p>
          <a:p>
            <a:pPr lvl="1"/>
            <a:r>
              <a:rPr lang="en-US" dirty="0" smtClean="0"/>
              <a:t>No additional final EP treatment (as in standard EP process) necessary</a:t>
            </a:r>
          </a:p>
          <a:p>
            <a:pPr lvl="1"/>
            <a:r>
              <a:rPr lang="en-US" dirty="0"/>
              <a:t>High Q-values and high gradients reported, but process still not </a:t>
            </a:r>
            <a:r>
              <a:rPr lang="en-US" dirty="0" smtClean="0"/>
              <a:t>reproducible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/>
              <a:t>Nitrogen infusion at DESY</a:t>
            </a:r>
          </a:p>
          <a:p>
            <a:pPr lvl="1"/>
            <a:r>
              <a:rPr lang="en-US" dirty="0"/>
              <a:t>Process and </a:t>
            </a:r>
            <a:r>
              <a:rPr lang="en-US" dirty="0" smtClean="0"/>
              <a:t>furnace infrastructure </a:t>
            </a:r>
            <a:r>
              <a:rPr lang="en-US" dirty="0"/>
              <a:t>for </a:t>
            </a:r>
            <a:r>
              <a:rPr lang="en-US" b="1" dirty="0"/>
              <a:t>clean and well-defined handling </a:t>
            </a:r>
            <a:r>
              <a:rPr lang="en-US" dirty="0"/>
              <a:t>of </a:t>
            </a:r>
            <a:r>
              <a:rPr lang="en-US" dirty="0" smtClean="0"/>
              <a:t>cavities</a:t>
            </a:r>
          </a:p>
          <a:p>
            <a:pPr lvl="1"/>
            <a:r>
              <a:rPr lang="en-US" dirty="0"/>
              <a:t>First cavity treatments </a:t>
            </a:r>
            <a:r>
              <a:rPr lang="en-US" dirty="0" smtClean="0"/>
              <a:t>have not reproduced </a:t>
            </a:r>
            <a:r>
              <a:rPr lang="en-US" dirty="0" err="1" smtClean="0"/>
              <a:t>Fermilab</a:t>
            </a:r>
            <a:r>
              <a:rPr lang="en-US" dirty="0" smtClean="0"/>
              <a:t> results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→ </a:t>
            </a:r>
            <a:r>
              <a:rPr lang="en-US" dirty="0" smtClean="0"/>
              <a:t>Indications of a </a:t>
            </a:r>
            <a:r>
              <a:rPr lang="en-US" b="1" dirty="0"/>
              <a:t>possible (hydro)-carbon contamination </a:t>
            </a:r>
            <a:r>
              <a:rPr lang="en-US" dirty="0"/>
              <a:t>of our </a:t>
            </a:r>
            <a:r>
              <a:rPr lang="en-US" dirty="0" smtClean="0"/>
              <a:t>furnace</a:t>
            </a:r>
          </a:p>
          <a:p>
            <a:pPr lvl="1"/>
            <a:r>
              <a:rPr lang="en-US" dirty="0"/>
              <a:t>Ongoing investigations on the </a:t>
            </a:r>
            <a:r>
              <a:rPr lang="en-US" b="1" dirty="0"/>
              <a:t>improvement of the cavity </a:t>
            </a:r>
            <a:r>
              <a:rPr lang="en-US" b="1" dirty="0" smtClean="0"/>
              <a:t>process</a:t>
            </a:r>
            <a:br>
              <a:rPr lang="en-US" b="1" dirty="0" smtClean="0"/>
            </a:br>
            <a:r>
              <a:rPr lang="en-US" dirty="0" smtClean="0"/>
              <a:t>→ Process </a:t>
            </a:r>
            <a:r>
              <a:rPr lang="en-US" dirty="0"/>
              <a:t>parameters are compared with </a:t>
            </a:r>
            <a:r>
              <a:rPr lang="en-US" dirty="0" err="1"/>
              <a:t>Fermilab</a:t>
            </a:r>
            <a:r>
              <a:rPr lang="en-US" dirty="0"/>
              <a:t>, </a:t>
            </a:r>
            <a:r>
              <a:rPr lang="en-US" dirty="0" err="1"/>
              <a:t>JLab</a:t>
            </a:r>
            <a:r>
              <a:rPr lang="en-US" dirty="0"/>
              <a:t> and </a:t>
            </a:r>
            <a:r>
              <a:rPr lang="en-US" dirty="0" smtClean="0"/>
              <a:t>KEK</a:t>
            </a:r>
            <a:br>
              <a:rPr lang="en-US" dirty="0" smtClean="0"/>
            </a:br>
            <a:r>
              <a:rPr lang="en-US" dirty="0" smtClean="0"/>
              <a:t>→ Qualified </a:t>
            </a:r>
            <a:r>
              <a:rPr lang="en-US" dirty="0"/>
              <a:t>single-cell cavity and samples sent to </a:t>
            </a:r>
            <a:r>
              <a:rPr lang="en-US" dirty="0" err="1" smtClean="0"/>
              <a:t>Fermilab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→ Collaboration </a:t>
            </a:r>
            <a:r>
              <a:rPr lang="en-US" dirty="0"/>
              <a:t>with industrial cavity vendor started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4" b="24590"/>
          <a:stretch/>
        </p:blipFill>
        <p:spPr>
          <a:xfrm>
            <a:off x="8184232" y="1052736"/>
            <a:ext cx="3748362" cy="2736304"/>
          </a:xfrm>
          <a:prstGeom prst="rect">
            <a:avLst/>
          </a:prstGeom>
        </p:spPr>
      </p:pic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t="3817" r="13387" b="2013"/>
          <a:stretch/>
        </p:blipFill>
        <p:spPr>
          <a:xfrm>
            <a:off x="8256240" y="3933056"/>
            <a:ext cx="3708000" cy="22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Infusion at DESY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Surface analysis of samples emphasized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268760"/>
            <a:ext cx="7524750" cy="511256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Surface-sensitive characterization techniques</a:t>
            </a:r>
            <a:r>
              <a:rPr lang="en-US" dirty="0" smtClean="0"/>
              <a:t> down to atomic level </a:t>
            </a:r>
            <a:r>
              <a:rPr lang="en-US" dirty="0"/>
              <a:t>of samples in parallel to surface treatments and vertical rf testing of cavities </a:t>
            </a:r>
            <a:r>
              <a:rPr lang="en-US" dirty="0" smtClean="0"/>
              <a:t>are applied</a:t>
            </a:r>
          </a:p>
          <a:p>
            <a:endParaRPr lang="en-US" dirty="0" smtClean="0"/>
          </a:p>
          <a:p>
            <a:r>
              <a:rPr lang="en-US" dirty="0" smtClean="0"/>
              <a:t>To understand the </a:t>
            </a:r>
            <a:r>
              <a:rPr lang="en-US" b="1" dirty="0" smtClean="0">
                <a:solidFill>
                  <a:schemeClr val="accent2"/>
                </a:solidFill>
              </a:rPr>
              <a:t>role of nitrogen </a:t>
            </a:r>
            <a:r>
              <a:rPr lang="en-US" dirty="0" smtClean="0"/>
              <a:t>in the infusion process: </a:t>
            </a:r>
          </a:p>
          <a:p>
            <a:pPr lvl="1"/>
            <a:r>
              <a:rPr lang="en-US" dirty="0" smtClean="0"/>
              <a:t>Sample treatment in a suitable UHV chamber on high-purity, UHV-annealed single crystal Nb (100) – as a </a:t>
            </a:r>
            <a:r>
              <a:rPr lang="en-US" b="1" dirty="0" smtClean="0"/>
              <a:t>model system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Basic </a:t>
            </a:r>
            <a:r>
              <a:rPr lang="en-US" b="1" dirty="0" smtClean="0">
                <a:solidFill>
                  <a:schemeClr val="accent2"/>
                </a:solidFill>
              </a:rPr>
              <a:t>understanding of the surface </a:t>
            </a:r>
            <a:r>
              <a:rPr lang="en-US" dirty="0" err="1" smtClean="0"/>
              <a:t>wrt</a:t>
            </a:r>
            <a:r>
              <a:rPr lang="en-US" dirty="0" smtClean="0"/>
              <a:t>. oxides, nitrides, hydrides and interstitials </a:t>
            </a:r>
            <a:r>
              <a:rPr lang="en-US" dirty="0"/>
              <a:t>(</a:t>
            </a:r>
            <a:r>
              <a:rPr lang="en-US" i="1" dirty="0" smtClean="0"/>
              <a:t>in-situ XRR and XRD experiments, XPS, SEM, AFM).</a:t>
            </a:r>
          </a:p>
          <a:p>
            <a:pPr lvl="1"/>
            <a:endParaRPr lang="en-US" i="1" dirty="0" smtClean="0"/>
          </a:p>
          <a:p>
            <a:r>
              <a:rPr lang="en-US" b="1" dirty="0"/>
              <a:t>First results </a:t>
            </a:r>
            <a:r>
              <a:rPr lang="en-US" dirty="0"/>
              <a:t>of </a:t>
            </a:r>
            <a:r>
              <a:rPr lang="en-US" i="1" dirty="0"/>
              <a:t>In-situ XRR &amp; XPS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NbO</a:t>
            </a:r>
            <a:r>
              <a:rPr lang="en-US" dirty="0"/>
              <a:t> phase is present, but </a:t>
            </a:r>
            <a:r>
              <a:rPr lang="en-US" b="1" dirty="0">
                <a:solidFill>
                  <a:schemeClr val="accent2"/>
                </a:solidFill>
              </a:rPr>
              <a:t>no nitride phase identified after Nitrogen Infusion </a:t>
            </a:r>
            <a:r>
              <a:rPr lang="en-US" dirty="0"/>
              <a:t>process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76672"/>
            <a:ext cx="2510895" cy="3240000"/>
          </a:xfrm>
          <a:prstGeom prst="rect">
            <a:avLst/>
          </a:prstGeom>
        </p:spPr>
      </p:pic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Superconducting Cavity </a:t>
            </a:r>
            <a:r>
              <a:rPr lang="en-GB" dirty="0" smtClean="0">
                <a:solidFill>
                  <a:prstClr val="black"/>
                </a:solidFill>
              </a:rPr>
              <a:t>R&amp;D | </a:t>
            </a:r>
            <a:r>
              <a:rPr lang="en-GB" dirty="0">
                <a:solidFill>
                  <a:prstClr val="black"/>
                </a:solidFill>
              </a:rPr>
              <a:t>Detlef Reschke @ POF </a:t>
            </a:r>
            <a:r>
              <a:rPr lang="en-GB" dirty="0" smtClean="0">
                <a:solidFill>
                  <a:prstClr val="black"/>
                </a:solidFill>
              </a:rPr>
              <a:t>III </a:t>
            </a:r>
            <a:r>
              <a:rPr lang="en-GB" dirty="0" err="1" smtClean="0">
                <a:solidFill>
                  <a:prstClr val="black"/>
                </a:solidFill>
              </a:rPr>
              <a:t>Center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Evaluation DESY , 5 – 9 February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5720" y="1819673"/>
            <a:ext cx="4801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A. </a:t>
            </a:r>
            <a:r>
              <a:rPr lang="en-US" sz="1200" i="1" dirty="0" err="1"/>
              <a:t>Dangwal</a:t>
            </a:r>
            <a:r>
              <a:rPr lang="en-US" sz="1200" i="1" dirty="0"/>
              <a:t> Pandey et al., submitted to </a:t>
            </a:r>
            <a:r>
              <a:rPr lang="en-US" sz="1200" i="1" dirty="0" smtClean="0"/>
              <a:t>Journal of Materials Science</a:t>
            </a:r>
            <a:endParaRPr lang="de-DE" sz="1200" i="1" dirty="0" err="1" smtClean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789040"/>
            <a:ext cx="3708000" cy="27411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8000" y="5085184"/>
            <a:ext cx="159591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see Poster #31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338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1103</Words>
  <Application>Microsoft Office PowerPoint</Application>
  <PresentationFormat>Custom</PresentationFormat>
  <Paragraphs>146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ARD master</vt:lpstr>
      <vt:lpstr>DTS Master</vt:lpstr>
      <vt:lpstr>Superconducting Cavity R&amp;D</vt:lpstr>
      <vt:lpstr>European XFEL Cavity Production in Retrospect</vt:lpstr>
      <vt:lpstr>Goals of SRF Cavity R&amp;D</vt:lpstr>
      <vt:lpstr>DESY R&amp;D topics within ARD</vt:lpstr>
      <vt:lpstr>Cavities made of Large-Grain Niobium Disks</vt:lpstr>
      <vt:lpstr>Performance of Large-Grain Niobium Cavities </vt:lpstr>
      <vt:lpstr>R&amp;D for Large-Grain Niobium Cavities</vt:lpstr>
      <vt:lpstr>Heat Treatments in a Partial Pressure of Nitrogen</vt:lpstr>
      <vt:lpstr>Nitrogen Infusion at DESY</vt:lpstr>
      <vt:lpstr>Next Activities on Nitrogen Infusion</vt:lpstr>
      <vt:lpstr>Summary</vt:lpstr>
      <vt:lpstr>The Team is the Star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Reschke, Detlef</cp:lastModifiedBy>
  <cp:revision>267</cp:revision>
  <dcterms:created xsi:type="dcterms:W3CDTF">2017-10-27T13:42:35Z</dcterms:created>
  <dcterms:modified xsi:type="dcterms:W3CDTF">2018-01-17T15:29:24Z</dcterms:modified>
</cp:coreProperties>
</file>