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1"/>
  </p:notesMasterIdLst>
  <p:handoutMasterIdLst>
    <p:handoutMasterId r:id="rId22"/>
  </p:handoutMasterIdLst>
  <p:sldIdLst>
    <p:sldId id="281" r:id="rId3"/>
    <p:sldId id="304" r:id="rId4"/>
    <p:sldId id="283" r:id="rId5"/>
    <p:sldId id="308" r:id="rId6"/>
    <p:sldId id="290" r:id="rId7"/>
    <p:sldId id="291" r:id="rId8"/>
    <p:sldId id="287" r:id="rId9"/>
    <p:sldId id="302" r:id="rId10"/>
    <p:sldId id="305" r:id="rId11"/>
    <p:sldId id="307" r:id="rId12"/>
    <p:sldId id="295" r:id="rId13"/>
    <p:sldId id="285" r:id="rId14"/>
    <p:sldId id="299" r:id="rId15"/>
    <p:sldId id="301" r:id="rId16"/>
    <p:sldId id="293" r:id="rId17"/>
    <p:sldId id="286" r:id="rId18"/>
    <p:sldId id="310" r:id="rId19"/>
    <p:sldId id="311" r:id="rId20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2161" autoAdjust="0"/>
  </p:normalViewPr>
  <p:slideViewPr>
    <p:cSldViewPr showGuides="1">
      <p:cViewPr>
        <p:scale>
          <a:sx n="110" d="100"/>
          <a:sy n="110" d="100"/>
        </p:scale>
        <p:origin x="-636" y="-51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17.01.2018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829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17.01.2018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4487692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829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77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XUV Seeding at FLASH | Christoph </a:t>
            </a:r>
            <a:r>
              <a:rPr lang="en-GB" dirty="0" err="1" smtClean="0"/>
              <a:t>Lechner</a:t>
            </a:r>
            <a:r>
              <a:rPr lang="en-GB" dirty="0" smtClean="0"/>
              <a:t>  | </a:t>
            </a:r>
            <a:r>
              <a:rPr lang="en-US" dirty="0" err="1" smtClean="0"/>
              <a:t>PoF</a:t>
            </a:r>
            <a:r>
              <a:rPr lang="en-US" dirty="0" smtClean="0"/>
              <a:t> III Center Evaluation DESY, 5 – 9 February 2018</a:t>
            </a:r>
          </a:p>
          <a:p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XUV Seeding at FLASH | Christoph </a:t>
            </a:r>
            <a:r>
              <a:rPr lang="en-GB" dirty="0" err="1" smtClean="0"/>
              <a:t>Lechner</a:t>
            </a:r>
            <a:r>
              <a:rPr lang="en-GB" dirty="0" smtClean="0"/>
              <a:t>  | </a:t>
            </a:r>
            <a:r>
              <a:rPr lang="en-US" dirty="0" err="1" smtClean="0"/>
              <a:t>PoF</a:t>
            </a:r>
            <a:r>
              <a:rPr lang="en-US" dirty="0" smtClean="0"/>
              <a:t> III Center Evaluation DESY, 5 – 9 February 2018</a:t>
            </a:r>
          </a:p>
          <a:p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01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82809"/>
            <a:ext cx="9415652" cy="194989"/>
          </a:xfrm>
        </p:spPr>
        <p:txBody>
          <a:bodyPr/>
          <a:lstStyle/>
          <a:p>
            <a:r>
              <a:rPr lang="en-GB" dirty="0" smtClean="0"/>
              <a:t>XUV Seeding at FLASH | Christoph </a:t>
            </a:r>
            <a:r>
              <a:rPr lang="en-GB" dirty="0" err="1" smtClean="0"/>
              <a:t>Lechner</a:t>
            </a:r>
            <a:r>
              <a:rPr lang="en-GB" dirty="0" smtClean="0"/>
              <a:t> | </a:t>
            </a:r>
            <a:r>
              <a:rPr lang="en-US" dirty="0" err="1" smtClean="0"/>
              <a:t>PoF</a:t>
            </a:r>
            <a:r>
              <a:rPr lang="en-US" dirty="0" smtClean="0"/>
              <a:t> III Center Evaluation DESY, 5 – 9 February 2018</a:t>
            </a:r>
          </a:p>
          <a:p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84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03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1424" y="6565566"/>
            <a:ext cx="9289032" cy="165431"/>
          </a:xfrm>
        </p:spPr>
        <p:txBody>
          <a:bodyPr/>
          <a:lstStyle/>
          <a:p>
            <a:r>
              <a:rPr lang="en-GB" noProof="0" smtClean="0"/>
              <a:t>Presentation Title | Firstname Lastname  |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95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XUV Seeding at FLASH | Christoph </a:t>
            </a:r>
            <a:r>
              <a:rPr lang="en-GB" dirty="0" err="1" smtClean="0"/>
              <a:t>Lechner</a:t>
            </a:r>
            <a:r>
              <a:rPr lang="en-GB" dirty="0" smtClean="0"/>
              <a:t>  | 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‹Nr.›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4948"/>
            <a:ext cx="419950" cy="12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2" y="6546379"/>
            <a:ext cx="592831" cy="2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66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Presentation Title | Firstname Lastname  | 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45434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‹Nr.›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75854"/>
            <a:ext cx="419951" cy="1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538054"/>
            <a:ext cx="591254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6" name="Picture 3" descr="C:\sflash\presentations\2017_04_FELseminar_EEHG\img\camera_blur.png"/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27352" r="12392" b="15303"/>
          <a:stretch/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XUV </a:t>
            </a:r>
            <a:r>
              <a:rPr lang="en-GB" dirty="0" smtClean="0"/>
              <a:t>Seeding</a:t>
            </a:r>
            <a:br>
              <a:rPr lang="en-GB" dirty="0" smtClean="0"/>
            </a:br>
            <a:r>
              <a:rPr lang="en-GB" dirty="0" smtClean="0"/>
              <a:t>at </a:t>
            </a:r>
            <a:r>
              <a:rPr lang="en-GB" dirty="0"/>
              <a:t>FLASH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15379" y="5013176"/>
            <a:ext cx="11369548" cy="700373"/>
          </a:xfrm>
        </p:spPr>
        <p:txBody>
          <a:bodyPr/>
          <a:lstStyle/>
          <a:p>
            <a:r>
              <a:rPr lang="en-US" dirty="0" smtClean="0"/>
              <a:t>Christoph </a:t>
            </a:r>
            <a:r>
              <a:rPr lang="en-US" dirty="0" err="1" smtClean="0"/>
              <a:t>Lechner</a:t>
            </a:r>
            <a:endParaRPr lang="en-US" dirty="0" smtClean="0"/>
          </a:p>
          <a:p>
            <a:r>
              <a:rPr lang="en-US" dirty="0" smtClean="0"/>
              <a:t>Center Evaluation DESY, 5 – 9 February 2018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b="0" dirty="0" smtClean="0"/>
              <a:t>Helmholtz </a:t>
            </a:r>
            <a:r>
              <a:rPr lang="de-DE" sz="1600" b="0" dirty="0" err="1"/>
              <a:t>P</a:t>
            </a:r>
            <a:r>
              <a:rPr lang="de-DE" sz="1600" b="0" dirty="0" err="1" smtClean="0"/>
              <a:t>rogram</a:t>
            </a:r>
            <a:r>
              <a:rPr lang="de-DE" sz="1600" b="0" dirty="0" smtClean="0"/>
              <a:t>: </a:t>
            </a:r>
            <a:r>
              <a:rPr lang="x-none" sz="1600" b="0" dirty="0" smtClean="0"/>
              <a:t>Matter &amp; Technology (MT)</a:t>
            </a:r>
            <a:endParaRPr lang="en-GB" sz="1600" b="0" dirty="0" smtClean="0"/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</a:t>
            </a:r>
            <a:r>
              <a:rPr lang="x-none" sz="1600" b="0" dirty="0" smtClean="0"/>
              <a:t>Accelerator Research &amp; Development (ARD)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US" sz="1600" b="0" dirty="0" smtClean="0"/>
              <a:t>ARD/ST3 </a:t>
            </a:r>
            <a:r>
              <a:rPr lang="en-US" sz="1600" b="0" dirty="0"/>
              <a:t>"</a:t>
            </a:r>
            <a:r>
              <a:rPr lang="en-US" sz="1600" b="0" dirty="0" err="1"/>
              <a:t>ps</a:t>
            </a:r>
            <a:r>
              <a:rPr lang="en-US" sz="1600" b="0" dirty="0"/>
              <a:t> - fs Electron and Photon Beams"</a:t>
            </a:r>
            <a:endParaRPr lang="en-GB" sz="1600" b="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335014"/>
            <a:ext cx="11376025" cy="889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pic>
        <p:nvPicPr>
          <p:cNvPr id="20" name="Picture 19" descr="2014-10-09_Plasma-Beschleuniger_HME-0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371" y="260648"/>
            <a:ext cx="2484277" cy="165618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60" y="258108"/>
            <a:ext cx="2664296" cy="165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SY-Laser_0011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4" b="57576"/>
          <a:stretch/>
        </p:blipFill>
        <p:spPr>
          <a:xfrm>
            <a:off x="6636058" y="2041837"/>
            <a:ext cx="5292589" cy="1171139"/>
          </a:xfrm>
          <a:prstGeom prst="rect">
            <a:avLst/>
          </a:prstGeom>
        </p:spPr>
      </p:pic>
      <p:pic>
        <p:nvPicPr>
          <p:cNvPr id="1026" name="Picture 2" descr="C:\sflash\presentations\2018_pof\logos\fsp-fel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4293096"/>
            <a:ext cx="730159" cy="7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sflash\presentations\2018_pof\logos\logo_tu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152" y="5184906"/>
            <a:ext cx="1619048" cy="2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sflash\presentations\2018_pof\logos\up-uhh-log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27361" r="14677" b="13467"/>
          <a:stretch/>
        </p:blipFill>
        <p:spPr bwMode="auto">
          <a:xfrm>
            <a:off x="9552384" y="4380881"/>
            <a:ext cx="1644816" cy="6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1" name="Picture 2" descr="C:\sflash\presentations\2018_pof\logos\fsp-fe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95" y="5301208"/>
            <a:ext cx="876191" cy="8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sflash\presentations\2018_pof\logos\logo_t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41" y="5500653"/>
            <a:ext cx="3238095" cy="52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sflash\presentations\2018_pof\logos\up-uhh-log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27361" r="14677" b="13467"/>
          <a:stretch/>
        </p:blipFill>
        <p:spPr bwMode="auto">
          <a:xfrm>
            <a:off x="3100580" y="5279289"/>
            <a:ext cx="2492146" cy="95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sflash\presentations\2018_pof\logos\DESY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94" y="5229200"/>
            <a:ext cx="1032381" cy="10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55440" y="2239704"/>
            <a:ext cx="1008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Sven Ackermann*, Armin </a:t>
            </a:r>
            <a:r>
              <a:rPr lang="de-DE" dirty="0" err="1" smtClean="0"/>
              <a:t>Azima</a:t>
            </a:r>
            <a:r>
              <a:rPr lang="de-DE" dirty="0" smtClean="0"/>
              <a:t>, Jörn </a:t>
            </a:r>
            <a:r>
              <a:rPr lang="de-DE" dirty="0" err="1" smtClean="0"/>
              <a:t>Bödewadt</a:t>
            </a:r>
            <a:r>
              <a:rPr lang="de-DE" dirty="0" smtClean="0"/>
              <a:t>*, Hauke Biss</a:t>
            </a:r>
            <a:r>
              <a:rPr lang="de-DE" dirty="0"/>
              <a:t>, </a:t>
            </a:r>
            <a:r>
              <a:rPr lang="de-DE" dirty="0" smtClean="0"/>
              <a:t>Martin Dohlus, </a:t>
            </a:r>
            <a:r>
              <a:rPr lang="de-DE" dirty="0" err="1" smtClean="0"/>
              <a:t>Nagitha</a:t>
            </a:r>
            <a:r>
              <a:rPr lang="de-DE" dirty="0" smtClean="0"/>
              <a:t> </a:t>
            </a:r>
            <a:r>
              <a:rPr lang="de-DE" dirty="0" err="1" smtClean="0"/>
              <a:t>Ekanayake</a:t>
            </a:r>
            <a:r>
              <a:rPr lang="de-DE" dirty="0" smtClean="0"/>
              <a:t>*, Vanessa </a:t>
            </a:r>
            <a:r>
              <a:rPr lang="de-DE" dirty="0" err="1" smtClean="0"/>
              <a:t>Grattoni</a:t>
            </a:r>
            <a:r>
              <a:rPr lang="de-DE" dirty="0"/>
              <a:t>, </a:t>
            </a:r>
            <a:r>
              <a:rPr lang="de-DE" dirty="0" smtClean="0"/>
              <a:t>Kirsten Hacker*, Mehdi </a:t>
            </a:r>
            <a:r>
              <a:rPr lang="de-DE" dirty="0" err="1" smtClean="0"/>
              <a:t>Kazemi</a:t>
            </a:r>
            <a:r>
              <a:rPr lang="de-DE" dirty="0" smtClean="0"/>
              <a:t>, Leslie L. </a:t>
            </a:r>
            <a:r>
              <a:rPr lang="de-DE" dirty="0" err="1" smtClean="0"/>
              <a:t>Lazzarino</a:t>
            </a:r>
            <a:r>
              <a:rPr lang="de-DE" dirty="0" smtClean="0"/>
              <a:t>, Christoph Lechner, Bastian </a:t>
            </a:r>
            <a:r>
              <a:rPr lang="de-DE" dirty="0" err="1" smtClean="0"/>
              <a:t>Manschwetus</a:t>
            </a:r>
            <a:r>
              <a:rPr lang="de-DE" dirty="0" smtClean="0"/>
              <a:t>, </a:t>
            </a:r>
            <a:r>
              <a:rPr lang="de-DE" dirty="0" err="1" smtClean="0"/>
              <a:t>Theophilos</a:t>
            </a:r>
            <a:r>
              <a:rPr lang="de-DE" dirty="0"/>
              <a:t> </a:t>
            </a:r>
            <a:r>
              <a:rPr lang="de-DE" dirty="0" err="1" smtClean="0"/>
              <a:t>Maltezopoulos</a:t>
            </a:r>
            <a:r>
              <a:rPr lang="de-DE" dirty="0" smtClean="0"/>
              <a:t>*, </a:t>
            </a:r>
            <a:r>
              <a:rPr lang="de-DE" dirty="0" err="1" smtClean="0"/>
              <a:t>Velizar</a:t>
            </a:r>
            <a:r>
              <a:rPr lang="de-DE" dirty="0" smtClean="0"/>
              <a:t> </a:t>
            </a:r>
            <a:r>
              <a:rPr lang="de-DE" dirty="0" err="1" smtClean="0"/>
              <a:t>Miltchev</a:t>
            </a:r>
            <a:r>
              <a:rPr lang="de-DE" dirty="0" smtClean="0"/>
              <a:t>, Tim Plath</a:t>
            </a:r>
            <a:r>
              <a:rPr lang="de-DE" dirty="0"/>
              <a:t>, </a:t>
            </a:r>
            <a:r>
              <a:rPr lang="de-DE" dirty="0" smtClean="0"/>
              <a:t>Andreas </a:t>
            </a:r>
            <a:r>
              <a:rPr lang="de-DE" dirty="0" err="1" smtClean="0"/>
              <a:t>Przystawik</a:t>
            </a:r>
            <a:r>
              <a:rPr lang="de-DE" dirty="0" smtClean="0"/>
              <a:t>, Yannik </a:t>
            </a:r>
            <a:r>
              <a:rPr lang="de-DE" dirty="0" err="1" smtClean="0"/>
              <a:t>Ristau</a:t>
            </a:r>
            <a:r>
              <a:rPr lang="de-DE" dirty="0" smtClean="0"/>
              <a:t>, Sergey </a:t>
            </a:r>
            <a:r>
              <a:rPr lang="de-DE" dirty="0" err="1" smtClean="0"/>
              <a:t>Usenko</a:t>
            </a:r>
            <a:r>
              <a:rPr lang="de-DE" dirty="0" smtClean="0"/>
              <a:t>, Mathias Vogt, Johann </a:t>
            </a:r>
            <a:r>
              <a:rPr lang="de-DE" dirty="0" err="1" smtClean="0"/>
              <a:t>Zemella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en-US" dirty="0" smtClean="0"/>
              <a:t>Ralph </a:t>
            </a:r>
            <a:r>
              <a:rPr lang="en-US" dirty="0" err="1" smtClean="0"/>
              <a:t>Assmann</a:t>
            </a:r>
            <a:r>
              <a:rPr lang="en-US" dirty="0" smtClean="0"/>
              <a:t>, </a:t>
            </a:r>
            <a:r>
              <a:rPr lang="en-US" dirty="0"/>
              <a:t>Markus </a:t>
            </a:r>
            <a:r>
              <a:rPr lang="en-US" dirty="0" err="1"/>
              <a:t>Drescher</a:t>
            </a:r>
            <a:r>
              <a:rPr lang="en-US" dirty="0"/>
              <a:t>, Bart Faatz</a:t>
            </a:r>
            <a:r>
              <a:rPr lang="en-US" dirty="0" smtClean="0"/>
              <a:t>, Ingmar</a:t>
            </a:r>
            <a:r>
              <a:rPr lang="en-US" dirty="0"/>
              <a:t> </a:t>
            </a:r>
            <a:r>
              <a:rPr lang="en-US" dirty="0" err="1"/>
              <a:t>Hartl</a:t>
            </a:r>
            <a:r>
              <a:rPr lang="en-US" dirty="0" smtClean="0"/>
              <a:t>, </a:t>
            </a:r>
            <a:r>
              <a:rPr lang="en-US" dirty="0"/>
              <a:t>Wolfgang </a:t>
            </a:r>
            <a:r>
              <a:rPr lang="en-US" dirty="0" err="1"/>
              <a:t>Hillert</a:t>
            </a:r>
            <a:r>
              <a:rPr lang="en-US" dirty="0"/>
              <a:t>, </a:t>
            </a:r>
            <a:r>
              <a:rPr lang="en-US" dirty="0" err="1" smtClean="0"/>
              <a:t>Shaukat</a:t>
            </a:r>
            <a:r>
              <a:rPr lang="en-US" dirty="0"/>
              <a:t> </a:t>
            </a:r>
            <a:r>
              <a:rPr lang="en-US" dirty="0" smtClean="0"/>
              <a:t>Khan, Tim Laarmann, </a:t>
            </a:r>
            <a:r>
              <a:rPr lang="en-US" dirty="0" err="1" smtClean="0"/>
              <a:t>Jörg</a:t>
            </a:r>
            <a:r>
              <a:rPr lang="en-US" dirty="0" smtClean="0"/>
              <a:t> Rossbach, </a:t>
            </a:r>
            <a:r>
              <a:rPr lang="en-US" dirty="0" err="1" smtClean="0"/>
              <a:t>Wilfried</a:t>
            </a:r>
            <a:r>
              <a:rPr lang="en-US" dirty="0" smtClean="0"/>
              <a:t> Wurth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811015" y="4941168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former team member</a:t>
            </a:r>
          </a:p>
        </p:txBody>
      </p:sp>
    </p:spTree>
    <p:extLst>
      <p:ext uri="{BB962C8B-B14F-4D97-AF65-F5344CB8AC3E}">
        <p14:creationId xmlns:p14="http://schemas.microsoft.com/office/powerpoint/2010/main" val="19956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XUV Seeding at FLASH | Christoph Lechner |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863932" y="3198168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Additional </a:t>
            </a:r>
            <a:r>
              <a:rPr lang="de-DE" sz="2400" dirty="0" err="1" smtClean="0"/>
              <a:t>Slides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9868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/>
              <a:t>Spectral</a:t>
            </a:r>
            <a:r>
              <a:rPr lang="de-DE" sz="3200" dirty="0"/>
              <a:t> Properties </a:t>
            </a:r>
            <a:r>
              <a:rPr lang="de-DE" sz="3200" dirty="0" err="1"/>
              <a:t>of</a:t>
            </a:r>
            <a:r>
              <a:rPr lang="de-DE" sz="3200" dirty="0"/>
              <a:t> FEL </a:t>
            </a:r>
            <a:r>
              <a:rPr lang="de-DE" sz="3200" dirty="0" smtClean="0"/>
              <a:t>Radiation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XUV Seeding at FLASH | Christoph Lechner |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87" y="1268760"/>
            <a:ext cx="397906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3"/>
          <p:cNvSpPr/>
          <p:nvPr/>
        </p:nvSpPr>
        <p:spPr bwMode="auto">
          <a:xfrm>
            <a:off x="533400" y="1809750"/>
            <a:ext cx="1981200" cy="43815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5"/>
          <p:cNvCxnSpPr/>
          <p:nvPr/>
        </p:nvCxnSpPr>
        <p:spPr bwMode="auto">
          <a:xfrm>
            <a:off x="923925" y="2371725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6"/>
          <p:cNvCxnSpPr/>
          <p:nvPr/>
        </p:nvCxnSpPr>
        <p:spPr bwMode="auto">
          <a:xfrm>
            <a:off x="1228725" y="2371725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7"/>
          <p:cNvCxnSpPr/>
          <p:nvPr/>
        </p:nvCxnSpPr>
        <p:spPr bwMode="auto">
          <a:xfrm>
            <a:off x="1533525" y="2371725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8"/>
          <p:cNvCxnSpPr/>
          <p:nvPr/>
        </p:nvCxnSpPr>
        <p:spPr bwMode="auto">
          <a:xfrm>
            <a:off x="1838325" y="2371725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9"/>
          <p:cNvCxnSpPr/>
          <p:nvPr/>
        </p:nvCxnSpPr>
        <p:spPr bwMode="auto">
          <a:xfrm>
            <a:off x="2143125" y="2371725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0"/>
          <p:cNvCxnSpPr/>
          <p:nvPr/>
        </p:nvCxnSpPr>
        <p:spPr bwMode="auto">
          <a:xfrm>
            <a:off x="619125" y="2371725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9"/>
          <p:cNvSpPr/>
          <p:nvPr/>
        </p:nvSpPr>
        <p:spPr bwMode="auto">
          <a:xfrm>
            <a:off x="542925" y="4451201"/>
            <a:ext cx="1981200" cy="43815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24"/>
          <p:cNvCxnSpPr/>
          <p:nvPr/>
        </p:nvCxnSpPr>
        <p:spPr bwMode="auto">
          <a:xfrm>
            <a:off x="542925" y="5013176"/>
            <a:ext cx="1981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"/>
          <a:stretch/>
        </p:blipFill>
        <p:spPr bwMode="auto">
          <a:xfrm>
            <a:off x="2893020" y="3961879"/>
            <a:ext cx="3779044" cy="252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/>
          <p:cNvSpPr txBox="1"/>
          <p:nvPr/>
        </p:nvSpPr>
        <p:spPr>
          <a:xfrm>
            <a:off x="465667" y="1016005"/>
            <a:ext cx="3386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SASE FEL</a:t>
            </a:r>
            <a:endParaRPr lang="en-US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5666" y="3810526"/>
            <a:ext cx="5706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de-DE" sz="16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b="1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Seeding</a:t>
            </a:r>
            <a:endParaRPr lang="en-US" sz="16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Straight Connector 12"/>
          <p:cNvCxnSpPr/>
          <p:nvPr/>
        </p:nvCxnSpPr>
        <p:spPr bwMode="auto">
          <a:xfrm flipH="1">
            <a:off x="542925" y="2371725"/>
            <a:ext cx="228600" cy="3884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4"/>
          <p:cNvSpPr txBox="1"/>
          <p:nvPr/>
        </p:nvSpPr>
        <p:spPr>
          <a:xfrm>
            <a:off x="35496" y="2717798"/>
            <a:ext cx="2834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fraction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electron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bunch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coherently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radiating</a:t>
            </a:r>
            <a:endParaRPr lang="de-DE" sz="16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6876256" y="1515673"/>
            <a:ext cx="4692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Start-up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shot-noise</a:t>
            </a:r>
            <a:endParaRPr lang="de-DE" sz="16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Bunch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length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exceeds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several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lengths</a:t>
            </a:r>
            <a:endParaRPr lang="de-DE" sz="16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Multiple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modes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present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noisy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spectrum</a:t>
            </a:r>
            <a:endParaRPr lang="en-US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8"/>
          <p:cNvSpPr txBox="1"/>
          <p:nvPr/>
        </p:nvSpPr>
        <p:spPr>
          <a:xfrm>
            <a:off x="6852592" y="4532148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Coherent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signal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over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longer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distance</a:t>
            </a:r>
            <a:endParaRPr lang="de-DE" sz="1600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Spectrum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single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Gaussian</a:t>
            </a:r>
            <a:r>
              <a:rPr lang="de-DE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 smtClean="0">
                <a:ea typeface="Open Sans" panose="020B0606030504020204" pitchFamily="34" charset="0"/>
                <a:cs typeface="Open Sans" panose="020B0606030504020204" pitchFamily="34" charset="0"/>
              </a:rPr>
              <a:t>mode</a:t>
            </a:r>
            <a:endParaRPr lang="en-US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Outlook: Investigation </a:t>
            </a:r>
            <a:r>
              <a:rPr lang="de-DE" dirty="0" err="1" smtClean="0"/>
              <a:t>of</a:t>
            </a:r>
            <a:r>
              <a:rPr lang="de-DE" dirty="0" smtClean="0"/>
              <a:t> EEHG </a:t>
            </a:r>
            <a:r>
              <a:rPr lang="de-DE" dirty="0" err="1" smtClean="0"/>
              <a:t>Seeding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XUV Seeding at FLASH | Christoph Lechner |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2"/>
          <p:cNvSpPr txBox="1">
            <a:spLocks/>
          </p:cNvSpPr>
          <p:nvPr/>
        </p:nvSpPr>
        <p:spPr>
          <a:xfrm>
            <a:off x="928820" y="6582809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XUV Seeding at FLASH | Christoph Lechner |</a:t>
            </a:r>
            <a:endParaRPr lang="en-US" dirty="0"/>
          </a:p>
        </p:txBody>
      </p:sp>
      <p:pic>
        <p:nvPicPr>
          <p:cNvPr id="7" name="Picture 2" descr="H:\bew\seeding_results\imgs\POVray_complete_BL\sflash_beam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29665"/>
          <a:stretch/>
        </p:blipFill>
        <p:spPr bwMode="auto">
          <a:xfrm>
            <a:off x="-100582" y="2492896"/>
            <a:ext cx="12389270" cy="30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89924" y="4099138"/>
            <a:ext cx="137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Modulator 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5178" y="2413284"/>
            <a:ext cx="137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Modulator 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143672" y="2843644"/>
            <a:ext cx="110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Chicane 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244408" y="3212976"/>
            <a:ext cx="110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Chicane 2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7752184" y="764704"/>
            <a:ext cx="4410075" cy="3096344"/>
            <a:chOff x="4716016" y="764704"/>
            <a:chExt cx="4410075" cy="3096344"/>
          </a:xfrm>
        </p:grpSpPr>
        <p:cxnSp>
          <p:nvCxnSpPr>
            <p:cNvPr id="13" name="Gerade Verbindung mit Pfeil 12"/>
            <p:cNvCxnSpPr/>
            <p:nvPr/>
          </p:nvCxnSpPr>
          <p:spPr>
            <a:xfrm>
              <a:off x="7560332" y="2492896"/>
              <a:ext cx="0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543"/>
            <a:stretch/>
          </p:blipFill>
          <p:spPr bwMode="auto">
            <a:xfrm>
              <a:off x="4716016" y="764704"/>
              <a:ext cx="4410075" cy="180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uppieren 14"/>
          <p:cNvGrpSpPr/>
          <p:nvPr/>
        </p:nvGrpSpPr>
        <p:grpSpPr>
          <a:xfrm>
            <a:off x="35496" y="764704"/>
            <a:ext cx="4410075" cy="2376264"/>
            <a:chOff x="35496" y="764704"/>
            <a:chExt cx="4410075" cy="237626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51"/>
            <a:stretch/>
          </p:blipFill>
          <p:spPr bwMode="auto">
            <a:xfrm>
              <a:off x="35496" y="764704"/>
              <a:ext cx="4410075" cy="183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Gerade Verbindung mit Pfeil 16"/>
            <p:cNvCxnSpPr/>
            <p:nvPr/>
          </p:nvCxnSpPr>
          <p:spPr>
            <a:xfrm flipH="1">
              <a:off x="107504" y="2492896"/>
              <a:ext cx="576064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>
            <a:off x="4732792" y="3717032"/>
            <a:ext cx="4303704" cy="3102948"/>
            <a:chOff x="4732792" y="3717032"/>
            <a:chExt cx="4303704" cy="3102948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" b="29483"/>
            <a:stretch/>
          </p:blipFill>
          <p:spPr bwMode="auto">
            <a:xfrm>
              <a:off x="4732792" y="5013176"/>
              <a:ext cx="4303704" cy="180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Gerade Verbindung mit Pfeil 19"/>
            <p:cNvCxnSpPr/>
            <p:nvPr/>
          </p:nvCxnSpPr>
          <p:spPr>
            <a:xfrm flipH="1" flipV="1">
              <a:off x="5159896" y="3717032"/>
              <a:ext cx="245282" cy="15121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27090" y="3397642"/>
            <a:ext cx="4328886" cy="3408062"/>
            <a:chOff x="27090" y="3397642"/>
            <a:chExt cx="4328886" cy="3408062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1" b="29973"/>
            <a:stretch/>
          </p:blipFill>
          <p:spPr bwMode="auto">
            <a:xfrm>
              <a:off x="27090" y="5011455"/>
              <a:ext cx="4328886" cy="1794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Gerade Verbindung mit Pfeil 22"/>
            <p:cNvCxnSpPr/>
            <p:nvPr/>
          </p:nvCxnSpPr>
          <p:spPr>
            <a:xfrm flipV="1">
              <a:off x="1943542" y="3397642"/>
              <a:ext cx="120010" cy="17595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feld 23"/>
          <p:cNvSpPr txBox="1"/>
          <p:nvPr/>
        </p:nvSpPr>
        <p:spPr>
          <a:xfrm>
            <a:off x="9840416" y="572454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G. </a:t>
            </a:r>
            <a:r>
              <a:rPr lang="de-DE" sz="1600" dirty="0" err="1" smtClean="0"/>
              <a:t>Stupakov</a:t>
            </a:r>
            <a:r>
              <a:rPr lang="de-DE" sz="1600" dirty="0" smtClean="0"/>
              <a:t>, PRL 102, 074801 (2009)</a:t>
            </a:r>
          </a:p>
        </p:txBody>
      </p:sp>
    </p:spTree>
    <p:extLst>
      <p:ext uri="{BB962C8B-B14F-4D97-AF65-F5344CB8AC3E}">
        <p14:creationId xmlns:p14="http://schemas.microsoft.com/office/powerpoint/2010/main" val="39209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XUV Seeding at FLASH | Christoph Lechner |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34603" r="35839" b="29461"/>
          <a:stretch/>
        </p:blipFill>
        <p:spPr bwMode="auto">
          <a:xfrm>
            <a:off x="3352800" y="3733800"/>
            <a:ext cx="515569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ropbox\Arbeitsordner\IPAC17\sflash_beamlin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7" b="37397"/>
          <a:stretch/>
        </p:blipFill>
        <p:spPr bwMode="auto">
          <a:xfrm>
            <a:off x="304800" y="1644353"/>
            <a:ext cx="8553450" cy="179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785317" y="325896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Seed S1</a:t>
            </a:r>
            <a:endParaRPr lang="en-US" dirty="0"/>
          </a:p>
        </p:txBody>
      </p:sp>
      <p:sp>
        <p:nvSpPr>
          <p:cNvPr id="8" name="Freihandform 7"/>
          <p:cNvSpPr/>
          <p:nvPr/>
        </p:nvSpPr>
        <p:spPr>
          <a:xfrm>
            <a:off x="2192507" y="2634953"/>
            <a:ext cx="335582" cy="498012"/>
          </a:xfrm>
          <a:custGeom>
            <a:avLst/>
            <a:gdLst>
              <a:gd name="connsiteX0" fmla="*/ 0 w 671164"/>
              <a:gd name="connsiteY0" fmla="*/ 784569 h 784569"/>
              <a:gd name="connsiteX1" fmla="*/ 162370 w 671164"/>
              <a:gd name="connsiteY1" fmla="*/ 536741 h 784569"/>
              <a:gd name="connsiteX2" fmla="*/ 273466 w 671164"/>
              <a:gd name="connsiteY2" fmla="*/ 152180 h 784569"/>
              <a:gd name="connsiteX3" fmla="*/ 333286 w 671164"/>
              <a:gd name="connsiteY3" fmla="*/ 6902 h 784569"/>
              <a:gd name="connsiteX4" fmla="*/ 435836 w 671164"/>
              <a:gd name="connsiteY4" fmla="*/ 58177 h 784569"/>
              <a:gd name="connsiteX5" fmla="*/ 487111 w 671164"/>
              <a:gd name="connsiteY5" fmla="*/ 357279 h 784569"/>
              <a:gd name="connsiteX6" fmla="*/ 555477 w 671164"/>
              <a:gd name="connsiteY6" fmla="*/ 664928 h 784569"/>
              <a:gd name="connsiteX7" fmla="*/ 658027 w 671164"/>
              <a:gd name="connsiteY7" fmla="*/ 767478 h 784569"/>
              <a:gd name="connsiteX8" fmla="*/ 666572 w 671164"/>
              <a:gd name="connsiteY8" fmla="*/ 750386 h 7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164" h="784569">
                <a:moveTo>
                  <a:pt x="0" y="784569"/>
                </a:moveTo>
                <a:cubicBezTo>
                  <a:pt x="58396" y="713354"/>
                  <a:pt x="116792" y="642139"/>
                  <a:pt x="162370" y="536741"/>
                </a:cubicBezTo>
                <a:cubicBezTo>
                  <a:pt x="207948" y="431343"/>
                  <a:pt x="244980" y="240486"/>
                  <a:pt x="273466" y="152180"/>
                </a:cubicBezTo>
                <a:cubicBezTo>
                  <a:pt x="301952" y="63873"/>
                  <a:pt x="306224" y="22569"/>
                  <a:pt x="333286" y="6902"/>
                </a:cubicBezTo>
                <a:cubicBezTo>
                  <a:pt x="360348" y="-8765"/>
                  <a:pt x="410199" y="-219"/>
                  <a:pt x="435836" y="58177"/>
                </a:cubicBezTo>
                <a:cubicBezTo>
                  <a:pt x="461474" y="116573"/>
                  <a:pt x="467171" y="256154"/>
                  <a:pt x="487111" y="357279"/>
                </a:cubicBezTo>
                <a:cubicBezTo>
                  <a:pt x="507051" y="458404"/>
                  <a:pt x="526991" y="596562"/>
                  <a:pt x="555477" y="664928"/>
                </a:cubicBezTo>
                <a:cubicBezTo>
                  <a:pt x="583963" y="733294"/>
                  <a:pt x="639511" y="753235"/>
                  <a:pt x="658027" y="767478"/>
                </a:cubicBezTo>
                <a:cubicBezTo>
                  <a:pt x="676543" y="781721"/>
                  <a:pt x="671557" y="766053"/>
                  <a:pt x="666572" y="7503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7571" y="6488668"/>
            <a:ext cx="17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PRELIMINARY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Outlook: Investigation </a:t>
            </a:r>
            <a:r>
              <a:rPr lang="de-DE" dirty="0" err="1" smtClean="0"/>
              <a:t>of</a:t>
            </a:r>
            <a:r>
              <a:rPr lang="de-DE" dirty="0" smtClean="0"/>
              <a:t> EEHG </a:t>
            </a:r>
            <a:r>
              <a:rPr lang="de-DE" dirty="0" err="1" smtClean="0"/>
              <a:t>Seeding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XUV Seeding at FLASH | Christoph Lechner |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2"/>
          <p:cNvSpPr txBox="1">
            <a:spLocks/>
          </p:cNvSpPr>
          <p:nvPr/>
        </p:nvSpPr>
        <p:spPr>
          <a:xfrm>
            <a:off x="928820" y="6582809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XUV Seeding at FLASH | Christoph Lechner |</a:t>
            </a:r>
            <a:endParaRPr lang="en-US" dirty="0"/>
          </a:p>
        </p:txBody>
      </p:sp>
      <p:pic>
        <p:nvPicPr>
          <p:cNvPr id="7" name="Picture 2" descr="H:\bew\seeding_results\imgs\POVray_complete_BL\sflash_beam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29665"/>
          <a:stretch/>
        </p:blipFill>
        <p:spPr bwMode="auto">
          <a:xfrm>
            <a:off x="-100582" y="2492896"/>
            <a:ext cx="12389270" cy="30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89924" y="4099138"/>
            <a:ext cx="137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Modulator 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5178" y="2413284"/>
            <a:ext cx="137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Modulator 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143672" y="2843644"/>
            <a:ext cx="110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Chicane 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244408" y="3212976"/>
            <a:ext cx="110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Chicane 2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7752184" y="764704"/>
            <a:ext cx="4410075" cy="3096344"/>
            <a:chOff x="4716016" y="764704"/>
            <a:chExt cx="4410075" cy="3096344"/>
          </a:xfrm>
        </p:grpSpPr>
        <p:cxnSp>
          <p:nvCxnSpPr>
            <p:cNvPr id="13" name="Gerade Verbindung mit Pfeil 12"/>
            <p:cNvCxnSpPr/>
            <p:nvPr/>
          </p:nvCxnSpPr>
          <p:spPr>
            <a:xfrm>
              <a:off x="7560332" y="2492896"/>
              <a:ext cx="0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543"/>
            <a:stretch/>
          </p:blipFill>
          <p:spPr bwMode="auto">
            <a:xfrm>
              <a:off x="4716016" y="764704"/>
              <a:ext cx="4410075" cy="180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uppieren 14"/>
          <p:cNvGrpSpPr/>
          <p:nvPr/>
        </p:nvGrpSpPr>
        <p:grpSpPr>
          <a:xfrm>
            <a:off x="35496" y="764704"/>
            <a:ext cx="4410075" cy="2376264"/>
            <a:chOff x="35496" y="764704"/>
            <a:chExt cx="4410075" cy="237626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51"/>
            <a:stretch/>
          </p:blipFill>
          <p:spPr bwMode="auto">
            <a:xfrm>
              <a:off x="35496" y="764704"/>
              <a:ext cx="4410075" cy="183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Gerade Verbindung mit Pfeil 16"/>
            <p:cNvCxnSpPr/>
            <p:nvPr/>
          </p:nvCxnSpPr>
          <p:spPr>
            <a:xfrm flipH="1">
              <a:off x="107504" y="2492896"/>
              <a:ext cx="576064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>
            <a:off x="4732792" y="3717032"/>
            <a:ext cx="4303704" cy="3102948"/>
            <a:chOff x="4732792" y="3717032"/>
            <a:chExt cx="4303704" cy="3102948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" b="29483"/>
            <a:stretch/>
          </p:blipFill>
          <p:spPr bwMode="auto">
            <a:xfrm>
              <a:off x="4732792" y="5013176"/>
              <a:ext cx="4303704" cy="180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Gerade Verbindung mit Pfeil 19"/>
            <p:cNvCxnSpPr/>
            <p:nvPr/>
          </p:nvCxnSpPr>
          <p:spPr>
            <a:xfrm flipH="1" flipV="1">
              <a:off x="5159896" y="3717032"/>
              <a:ext cx="245282" cy="15121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27090" y="3397642"/>
            <a:ext cx="4328886" cy="3408062"/>
            <a:chOff x="27090" y="3397642"/>
            <a:chExt cx="4328886" cy="3408062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1" b="29973"/>
            <a:stretch/>
          </p:blipFill>
          <p:spPr bwMode="auto">
            <a:xfrm>
              <a:off x="27090" y="5011455"/>
              <a:ext cx="4328886" cy="1794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Gerade Verbindung mit Pfeil 22"/>
            <p:cNvCxnSpPr/>
            <p:nvPr/>
          </p:nvCxnSpPr>
          <p:spPr>
            <a:xfrm flipV="1">
              <a:off x="1943542" y="3397642"/>
              <a:ext cx="120010" cy="17595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feld 23"/>
          <p:cNvSpPr txBox="1"/>
          <p:nvPr/>
        </p:nvSpPr>
        <p:spPr>
          <a:xfrm>
            <a:off x="9840416" y="572454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G. </a:t>
            </a:r>
            <a:r>
              <a:rPr lang="de-DE" sz="1600" dirty="0" err="1" smtClean="0"/>
              <a:t>Stupakov</a:t>
            </a:r>
            <a:r>
              <a:rPr lang="de-DE" sz="1600" dirty="0" smtClean="0"/>
              <a:t>, PRL 102, 074801 (2009)</a:t>
            </a:r>
          </a:p>
        </p:txBody>
      </p:sp>
    </p:spTree>
    <p:extLst>
      <p:ext uri="{BB962C8B-B14F-4D97-AF65-F5344CB8AC3E}">
        <p14:creationId xmlns:p14="http://schemas.microsoft.com/office/powerpoint/2010/main" val="29871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ropbox\Arbeitsordner\IPAC17\sflash_beam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7" b="37397"/>
          <a:stretch/>
        </p:blipFill>
        <p:spPr bwMode="auto">
          <a:xfrm>
            <a:off x="3663230" y="5454502"/>
            <a:ext cx="8553450" cy="15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Time-</a:t>
            </a:r>
            <a:r>
              <a:rPr lang="de-DE" dirty="0" err="1" smtClean="0"/>
              <a:t>Resolved</a:t>
            </a:r>
            <a:r>
              <a:rPr lang="de-DE" dirty="0" smtClean="0"/>
              <a:t> </a:t>
            </a:r>
            <a:r>
              <a:rPr lang="de-DE" dirty="0" err="1" smtClean="0"/>
              <a:t>Characterization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Photon Pulses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XUV Seeding at FLASH | Christoph Lechner |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Bunches </a:t>
            </a:r>
            <a:r>
              <a:rPr lang="de-DE" dirty="0" err="1" smtClean="0"/>
              <a:t>with</a:t>
            </a:r>
            <a:r>
              <a:rPr lang="de-DE" dirty="0" smtClean="0"/>
              <a:t> RF-</a:t>
            </a:r>
            <a:r>
              <a:rPr lang="de-DE" dirty="0" err="1" smtClean="0"/>
              <a:t>Deflector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23392" y="585810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T. Plath, et al., Scientific </a:t>
            </a:r>
            <a:r>
              <a:rPr lang="de-DE" sz="1400" dirty="0"/>
              <a:t>Reports 7, </a:t>
            </a:r>
            <a:r>
              <a:rPr lang="de-DE" sz="1400" dirty="0" smtClean="0"/>
              <a:t>2431 </a:t>
            </a:r>
            <a:r>
              <a:rPr lang="de-DE" sz="1400" dirty="0"/>
              <a:t>(2017) </a:t>
            </a:r>
            <a:endParaRPr lang="de-DE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"/>
          <a:stretch/>
        </p:blipFill>
        <p:spPr bwMode="auto">
          <a:xfrm>
            <a:off x="1301115" y="1052736"/>
            <a:ext cx="9589770" cy="432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4367808" y="6597352"/>
            <a:ext cx="561662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456040" y="6546830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sFLASH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2749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Design for Seeding at FLASH2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XUV Seeding at FLASH | Christoph Lechner |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" y="1400860"/>
            <a:ext cx="121872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57200" y="3832448"/>
            <a:ext cx="8229600" cy="298092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Step-by-step implementation proposed:</a:t>
            </a:r>
          </a:p>
          <a:p>
            <a:pPr lvl="1"/>
            <a:r>
              <a:rPr lang="en-US" dirty="0" smtClean="0"/>
              <a:t>Phase 1A: 10Hz single-pulse HGHG seeding</a:t>
            </a:r>
          </a:p>
          <a:p>
            <a:pPr lvl="1"/>
            <a:r>
              <a:rPr lang="en-US" dirty="0" smtClean="0"/>
              <a:t>Phase 1B: 100kHz “burst mode” HGHG seeding</a:t>
            </a:r>
          </a:p>
          <a:p>
            <a:pPr lvl="1"/>
            <a:r>
              <a:rPr lang="en-US" dirty="0" smtClean="0"/>
              <a:t>Phase 2: “Echo-enabled harmonic generation” (EEHG) seeding</a:t>
            </a:r>
          </a:p>
          <a:p>
            <a:r>
              <a:rPr lang="en-US" dirty="0" smtClean="0"/>
              <a:t>HGHG seeding at h=14 (approx. 19 nm) with 1-GeV electron beam</a:t>
            </a:r>
          </a:p>
          <a:p>
            <a:r>
              <a:rPr lang="en-US" dirty="0" smtClean="0"/>
              <a:t>With “harmonic afterburner” seeded operation at 50 nm – 10 nm</a:t>
            </a:r>
          </a:p>
          <a:p>
            <a:r>
              <a:rPr lang="en-US" dirty="0" smtClean="0"/>
              <a:t>FEL peak powers exceeding 1 GW</a:t>
            </a:r>
          </a:p>
        </p:txBody>
      </p:sp>
      <p:sp>
        <p:nvSpPr>
          <p:cNvPr id="14" name="Rechteck 13"/>
          <p:cNvSpPr/>
          <p:nvPr/>
        </p:nvSpPr>
        <p:spPr>
          <a:xfrm>
            <a:off x="7248128" y="1628800"/>
            <a:ext cx="792088" cy="28803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960096" y="2420888"/>
            <a:ext cx="1232520" cy="28803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79976" y="2442374"/>
            <a:ext cx="3350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r>
              <a:rPr lang="en-US" sz="1600" dirty="0" smtClean="0"/>
              <a:t>lready existing FLASH2 </a:t>
            </a:r>
            <a:r>
              <a:rPr lang="en-US" sz="1600" dirty="0" err="1" smtClean="0"/>
              <a:t>undulator</a:t>
            </a:r>
            <a:endParaRPr lang="en-US" sz="1600" dirty="0"/>
          </a:p>
        </p:txBody>
      </p:sp>
      <p:sp>
        <p:nvSpPr>
          <p:cNvPr id="16" name="Rechteck 15"/>
          <p:cNvSpPr/>
          <p:nvPr/>
        </p:nvSpPr>
        <p:spPr>
          <a:xfrm>
            <a:off x="2711624" y="1196752"/>
            <a:ext cx="1008112" cy="3600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271464" y="2852936"/>
            <a:ext cx="864096" cy="4052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712932" y="1340768"/>
            <a:ext cx="3184445" cy="16820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1703512" y="306024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Rebuild currently unused beamline section</a:t>
            </a:r>
          </a:p>
        </p:txBody>
      </p:sp>
    </p:spTree>
    <p:extLst>
      <p:ext uri="{BB962C8B-B14F-4D97-AF65-F5344CB8AC3E}">
        <p14:creationId xmlns:p14="http://schemas.microsoft.com/office/powerpoint/2010/main" val="5039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Design for Seeding at FLASH2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XUV Seeding at FLASH | Christoph Lechner |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8" y="1268760"/>
            <a:ext cx="4688182" cy="662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r="12434" b="6191"/>
          <a:stretch/>
        </p:blipFill>
        <p:spPr bwMode="auto">
          <a:xfrm>
            <a:off x="5292080" y="1268760"/>
            <a:ext cx="2989278" cy="528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1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8"/>
          <a:stretch/>
        </p:blipFill>
        <p:spPr bwMode="auto">
          <a:xfrm>
            <a:off x="-1075275" y="620688"/>
            <a:ext cx="646184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Principle of the Free-Electron Laser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XUV Seeding at FLASH | Christoph </a:t>
            </a:r>
            <a:r>
              <a:rPr lang="en-GB" dirty="0" err="1" smtClean="0"/>
              <a:t>Lechner</a:t>
            </a:r>
            <a:r>
              <a:rPr lang="en-GB" dirty="0" smtClean="0"/>
              <a:t> | </a:t>
            </a:r>
            <a:r>
              <a:rPr lang="en-US" dirty="0" err="1"/>
              <a:t>PoF</a:t>
            </a:r>
            <a:r>
              <a:rPr lang="en-US" dirty="0"/>
              <a:t> III Center Evaluation DESY, 5 – 9 February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2" t="16978" r="23628" b="27392"/>
          <a:stretch/>
        </p:blipFill>
        <p:spPr bwMode="auto">
          <a:xfrm>
            <a:off x="47328" y="1807949"/>
            <a:ext cx="5339238" cy="412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http://rogercortesi.com/eqn/tempimagedir/eqn837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010272"/>
            <a:ext cx="1782223" cy="3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726580" y="1052736"/>
            <a:ext cx="605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=&gt; </a:t>
            </a:r>
            <a:r>
              <a:rPr lang="en-US" sz="1600" b="1" dirty="0" smtClean="0"/>
              <a:t>ultra-short</a:t>
            </a:r>
            <a:r>
              <a:rPr lang="en-US" sz="1600" dirty="0" smtClean="0"/>
              <a:t> photon pulses with </a:t>
            </a:r>
            <a:r>
              <a:rPr lang="en-US" sz="1600" b="1" dirty="0" smtClean="0"/>
              <a:t>GW</a:t>
            </a:r>
            <a:r>
              <a:rPr lang="en-US" sz="1600" dirty="0" smtClean="0"/>
              <a:t>-peak power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8616280" y="2465601"/>
            <a:ext cx="3594147" cy="3239726"/>
            <a:chOff x="8694541" y="2465601"/>
            <a:chExt cx="3594147" cy="32397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7" r="4892" b="6777"/>
            <a:stretch/>
          </p:blipFill>
          <p:spPr bwMode="auto">
            <a:xfrm>
              <a:off x="8694541" y="3284984"/>
              <a:ext cx="3594147" cy="242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9270605" y="2465601"/>
              <a:ext cx="29213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Seeded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operation</a:t>
              </a:r>
              <a:endParaRPr lang="de-DE" sz="1600" dirty="0" smtClean="0"/>
            </a:p>
            <a:p>
              <a:pPr marL="285750" indent="-285750">
                <a:buFont typeface="Arial" charset="0"/>
                <a:buChar char="•"/>
              </a:pPr>
              <a:r>
                <a:rPr lang="de-DE" sz="1600" dirty="0" smtClean="0"/>
                <a:t>FEL </a:t>
              </a:r>
              <a:r>
                <a:rPr lang="de-DE" sz="1600" dirty="0" err="1" smtClean="0"/>
                <a:t>controlled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by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external</a:t>
              </a:r>
              <a:r>
                <a:rPr lang="de-DE" sz="1600" dirty="0" smtClean="0"/>
                <a:t>, </a:t>
              </a:r>
              <a:r>
                <a:rPr lang="de-DE" sz="1600" dirty="0" err="1" smtClean="0"/>
                <a:t>coherent</a:t>
              </a:r>
              <a:r>
                <a:rPr lang="de-DE" sz="1600" dirty="0" smtClean="0"/>
                <a:t> light pulse</a:t>
              </a:r>
            </a:p>
            <a:p>
              <a:pPr marL="285750" indent="-285750">
                <a:buFont typeface="Arial" charset="0"/>
                <a:buChar char="•"/>
              </a:pPr>
              <a:endParaRPr lang="de-DE" sz="1600" dirty="0" smtClean="0"/>
            </a:p>
            <a:p>
              <a:pPr marL="285750" indent="-285750">
                <a:buFont typeface="Arial" charset="0"/>
                <a:buChar char="•"/>
              </a:pPr>
              <a:endParaRPr lang="en-US" sz="1600" dirty="0" err="1" smtClean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303912" y="2492896"/>
            <a:ext cx="3450131" cy="3096344"/>
            <a:chOff x="5382173" y="2492896"/>
            <a:chExt cx="3450131" cy="3096344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7" t="7222" r="3537" b="5154"/>
            <a:stretch/>
          </p:blipFill>
          <p:spPr bwMode="auto">
            <a:xfrm>
              <a:off x="5382173" y="3335778"/>
              <a:ext cx="3450131" cy="225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5807968" y="2492896"/>
              <a:ext cx="21739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SASE </a:t>
              </a:r>
              <a:r>
                <a:rPr lang="de-DE" sz="1600" dirty="0" err="1"/>
                <a:t>operation</a:t>
              </a:r>
              <a:endParaRPr lang="en-US" sz="1600" dirty="0"/>
            </a:p>
            <a:p>
              <a:pPr marL="285750" indent="-285750">
                <a:buFont typeface="Arial" charset="0"/>
                <a:buChar char="•"/>
              </a:pPr>
              <a:r>
                <a:rPr lang="en-US" sz="1600" dirty="0" smtClean="0"/>
                <a:t>Stochastic start-up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de-DE" sz="1600" dirty="0" err="1" smtClean="0"/>
                <a:t>Noisy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spectrum</a:t>
              </a:r>
              <a:endParaRPr lang="en-US" sz="1600" dirty="0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9192344" y="5733256"/>
            <a:ext cx="292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Seeding transforms the FEL into a fully coherent light source</a:t>
            </a:r>
          </a:p>
        </p:txBody>
      </p:sp>
    </p:spTree>
    <p:extLst>
      <p:ext uri="{BB962C8B-B14F-4D97-AF65-F5344CB8AC3E}">
        <p14:creationId xmlns:p14="http://schemas.microsoft.com/office/powerpoint/2010/main" val="37464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24680" y="4293096"/>
            <a:ext cx="4114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5"/>
          <a:stretch/>
        </p:blipFill>
        <p:spPr bwMode="auto">
          <a:xfrm>
            <a:off x="-40294" y="620688"/>
            <a:ext cx="13193078" cy="166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High-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r>
              <a:rPr lang="de-DE" dirty="0" smtClean="0"/>
              <a:t> Generation (HGHG)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XUV Seeding at FLASH | Christoph </a:t>
            </a:r>
            <a:r>
              <a:rPr lang="en-GB" dirty="0" err="1" smtClean="0"/>
              <a:t>Lechner</a:t>
            </a:r>
            <a:r>
              <a:rPr lang="en-GB" dirty="0" smtClean="0"/>
              <a:t> | </a:t>
            </a:r>
            <a:r>
              <a:rPr lang="en-US" dirty="0" err="1"/>
              <a:t>PoF</a:t>
            </a:r>
            <a:r>
              <a:rPr lang="en-US" dirty="0"/>
              <a:t> III Center Evaluation DESY, 5 – 9 February 2018</a:t>
            </a:r>
          </a:p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311373" y="2132856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modulator</a:t>
            </a:r>
            <a:endParaRPr lang="en-US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871864" y="908720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chicane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0453818" y="2132856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radiator</a:t>
            </a:r>
            <a:endParaRPr lang="en-US" sz="2400" b="1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6872023" y="1535142"/>
            <a:ext cx="4552569" cy="4510197"/>
            <a:chOff x="6872023" y="1535142"/>
            <a:chExt cx="4552569" cy="4510197"/>
          </a:xfrm>
        </p:grpSpPr>
        <p:pic>
          <p:nvPicPr>
            <p:cNvPr id="2075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023" y="2564904"/>
              <a:ext cx="4552569" cy="348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Gerade Verbindung mit Pfeil 10"/>
            <p:cNvCxnSpPr/>
            <p:nvPr/>
          </p:nvCxnSpPr>
          <p:spPr>
            <a:xfrm flipV="1">
              <a:off x="8184232" y="1535142"/>
              <a:ext cx="0" cy="12457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" name="Gerade Verbindung mit Pfeil 11"/>
          <p:cNvCxnSpPr/>
          <p:nvPr/>
        </p:nvCxnSpPr>
        <p:spPr>
          <a:xfrm flipV="1">
            <a:off x="551384" y="1556792"/>
            <a:ext cx="0" cy="2916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00521" y="6002124"/>
            <a:ext cx="3184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Proposed in:</a:t>
            </a:r>
          </a:p>
          <a:p>
            <a:r>
              <a:rPr lang="en-US" sz="1400" dirty="0" smtClean="0"/>
              <a:t>L.H. Yu, Phys. Rev. A 44, 5178 (1991)</a:t>
            </a:r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4223792" y="5826750"/>
            <a:ext cx="3025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Bunching</a:t>
            </a:r>
            <a:r>
              <a:rPr lang="de-DE" sz="1600" dirty="0" smtClean="0"/>
              <a:t> </a:t>
            </a:r>
            <a:r>
              <a:rPr lang="de-DE" sz="1600" dirty="0" err="1" smtClean="0"/>
              <a:t>factor</a:t>
            </a:r>
            <a:r>
              <a:rPr lang="de-DE" sz="1600" dirty="0" smtClean="0"/>
              <a:t> at </a:t>
            </a:r>
            <a:r>
              <a:rPr lang="de-DE" sz="1600" dirty="0" err="1" smtClean="0"/>
              <a:t>harmonic</a:t>
            </a:r>
            <a:r>
              <a:rPr lang="de-DE" sz="1600" dirty="0" smtClean="0"/>
              <a:t> </a:t>
            </a:r>
            <a:r>
              <a:rPr lang="de-DE" sz="1600" i="1" dirty="0" smtClean="0"/>
              <a:t>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688212" y="1590456"/>
            <a:ext cx="4335780" cy="2701738"/>
            <a:chOff x="1688212" y="1590456"/>
            <a:chExt cx="4335780" cy="2701738"/>
          </a:xfrm>
        </p:grpSpPr>
        <p:cxnSp>
          <p:nvCxnSpPr>
            <p:cNvPr id="21" name="Gerade Verbindung mit Pfeil 20"/>
            <p:cNvCxnSpPr/>
            <p:nvPr/>
          </p:nvCxnSpPr>
          <p:spPr>
            <a:xfrm flipV="1">
              <a:off x="4286274" y="1590456"/>
              <a:ext cx="0" cy="11904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084" name="Gruppieren 2083"/>
            <p:cNvGrpSpPr/>
            <p:nvPr/>
          </p:nvGrpSpPr>
          <p:grpSpPr>
            <a:xfrm>
              <a:off x="1688212" y="2564904"/>
              <a:ext cx="4335780" cy="1727290"/>
              <a:chOff x="911424" y="2564904"/>
              <a:chExt cx="4335780" cy="1727290"/>
            </a:xfrm>
          </p:grpSpPr>
          <p:pic>
            <p:nvPicPr>
              <p:cNvPr id="2074" name="Picture 1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890"/>
              <a:stretch/>
            </p:blipFill>
            <p:spPr bwMode="auto">
              <a:xfrm>
                <a:off x="911424" y="2564904"/>
                <a:ext cx="4335780" cy="1727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1" name="Gerade Verbindung 40"/>
              <p:cNvCxnSpPr/>
              <p:nvPr/>
            </p:nvCxnSpPr>
            <p:spPr>
              <a:xfrm>
                <a:off x="1487488" y="3369523"/>
                <a:ext cx="65775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/>
            </p:nvCxnSpPr>
            <p:spPr>
              <a:xfrm flipH="1">
                <a:off x="1964216" y="3060684"/>
                <a:ext cx="55701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46"/>
              <p:cNvCxnSpPr/>
              <p:nvPr/>
            </p:nvCxnSpPr>
            <p:spPr>
              <a:xfrm>
                <a:off x="2044500" y="3068960"/>
                <a:ext cx="0" cy="30056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2" name="Picture 4" descr="http://rogercortesi.com/eqn/tempimagedir/eqn944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0392" y="3140183"/>
                <a:ext cx="348615" cy="158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 descr="http://rogercortesi.com/eqn/tempimagedir/eqn94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15" y="6137483"/>
            <a:ext cx="4143375" cy="6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4007768" y="5301208"/>
            <a:ext cx="8206754" cy="1656184"/>
            <a:chOff x="4007768" y="5301208"/>
            <a:chExt cx="8206754" cy="1656184"/>
          </a:xfrm>
        </p:grpSpPr>
        <p:pic>
          <p:nvPicPr>
            <p:cNvPr id="1027" name="Picture 3" descr="C:\sflash\presentations\2018_pof\pov\x\sflash_beamline_forPOF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9" t="35243" b="42079"/>
            <a:stretch/>
          </p:blipFill>
          <p:spPr bwMode="auto">
            <a:xfrm>
              <a:off x="4007768" y="5402329"/>
              <a:ext cx="8206754" cy="1555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9768408" y="544522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TDS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419182" y="5301208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radiator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727848" y="6041360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chicane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079776" y="5315108"/>
              <a:ext cx="9380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modulator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347039" y="1011540"/>
            <a:ext cx="6613057" cy="3497580"/>
            <a:chOff x="347039" y="1084113"/>
            <a:chExt cx="6613057" cy="349758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38"/>
            <a:stretch/>
          </p:blipFill>
          <p:spPr bwMode="auto">
            <a:xfrm>
              <a:off x="347039" y="1084113"/>
              <a:ext cx="6613057" cy="349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eck 12"/>
            <p:cNvSpPr/>
            <p:nvPr/>
          </p:nvSpPr>
          <p:spPr>
            <a:xfrm>
              <a:off x="3640069" y="1772816"/>
              <a:ext cx="191077" cy="172819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 descr="C:\Dropbox\Arbeitsordner\IPAC17\sflash_beamlin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7" b="37397"/>
          <a:stretch/>
        </p:blipFill>
        <p:spPr bwMode="auto">
          <a:xfrm>
            <a:off x="3125408" y="-1971600"/>
            <a:ext cx="8553450" cy="15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Generation </a:t>
            </a:r>
            <a:r>
              <a:rPr lang="de-DE" dirty="0" err="1" smtClean="0"/>
              <a:t>and</a:t>
            </a:r>
            <a:r>
              <a:rPr lang="de-DE" dirty="0" smtClean="0"/>
              <a:t>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Seeded</a:t>
            </a:r>
            <a:r>
              <a:rPr lang="de-DE" dirty="0" smtClean="0"/>
              <a:t> FEL Pulses at </a:t>
            </a:r>
            <a:r>
              <a:rPr lang="de-DE" dirty="0" err="1" smtClean="0"/>
              <a:t>sFLASH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XUV Seeding at FLASH | Christoph </a:t>
            </a:r>
            <a:r>
              <a:rPr lang="en-GB" dirty="0" err="1" smtClean="0"/>
              <a:t>Lechner</a:t>
            </a:r>
            <a:r>
              <a:rPr lang="en-GB" dirty="0" smtClean="0"/>
              <a:t> | </a:t>
            </a:r>
            <a:r>
              <a:rPr lang="en-US" dirty="0" err="1"/>
              <a:t>PoF</a:t>
            </a:r>
            <a:r>
              <a:rPr lang="en-US" dirty="0"/>
              <a:t> III Center Evaluation DESY, 5 – 9 February 2018</a:t>
            </a:r>
          </a:p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Bunches </a:t>
            </a:r>
            <a:r>
              <a:rPr lang="de-DE" dirty="0" err="1" smtClean="0"/>
              <a:t>with</a:t>
            </a:r>
            <a:r>
              <a:rPr lang="de-DE" dirty="0" smtClean="0"/>
              <a:t> RF </a:t>
            </a:r>
            <a:r>
              <a:rPr lang="de-DE" dirty="0" err="1" smtClean="0"/>
              <a:t>Deflector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4007768" y="6503858"/>
            <a:ext cx="518457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096000" y="6453336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sFLASH</a:t>
            </a:r>
            <a:endParaRPr lang="de-DE" sz="1600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21966"/>
              </p:ext>
            </p:extLst>
          </p:nvPr>
        </p:nvGraphicFramePr>
        <p:xfrm>
          <a:off x="407368" y="4620736"/>
          <a:ext cx="3024336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6224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Electron</a:t>
                      </a:r>
                      <a:r>
                        <a:rPr lang="de-DE" sz="1400" dirty="0" smtClean="0"/>
                        <a:t> beam </a:t>
                      </a:r>
                      <a:r>
                        <a:rPr lang="de-DE" sz="1400" dirty="0" err="1" smtClean="0"/>
                        <a:t>energy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685 </a:t>
                      </a:r>
                      <a:r>
                        <a:rPr lang="de-DE" sz="1400" dirty="0" err="1" smtClean="0"/>
                        <a:t>MeV</a:t>
                      </a:r>
                      <a:endParaRPr 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Peak </a:t>
                      </a:r>
                      <a:r>
                        <a:rPr lang="de-DE" sz="1400" dirty="0" err="1" smtClean="0"/>
                        <a:t>current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0.62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kA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Seed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laser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wavelength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267 </a:t>
                      </a:r>
                      <a:r>
                        <a:rPr lang="de-DE" sz="1400" dirty="0" err="1" smtClean="0"/>
                        <a:t>nm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" name="Gruppieren 16"/>
          <p:cNvGrpSpPr/>
          <p:nvPr/>
        </p:nvGrpSpPr>
        <p:grpSpPr>
          <a:xfrm>
            <a:off x="7444084" y="999778"/>
            <a:ext cx="4700588" cy="3929063"/>
            <a:chOff x="7444084" y="1516161"/>
            <a:chExt cx="4700588" cy="39290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084" y="1516161"/>
              <a:ext cx="4700588" cy="392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0272464" y="2564904"/>
              <a:ext cx="1584176" cy="15841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831146" y="4559509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Demonstrated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SASE FELs at LCLS: C. Behrens, et al., Nat. </a:t>
            </a:r>
            <a:r>
              <a:rPr lang="de-DE" sz="1400" dirty="0" err="1" smtClean="0"/>
              <a:t>Commun</a:t>
            </a:r>
            <a:r>
              <a:rPr lang="de-DE" sz="1400" dirty="0" smtClean="0"/>
              <a:t>. 5, 4762 (2014)</a:t>
            </a:r>
            <a:endParaRPr lang="en-US" sz="1400" dirty="0" err="1" smtClean="0"/>
          </a:p>
        </p:txBody>
      </p:sp>
      <p:sp>
        <p:nvSpPr>
          <p:cNvPr id="15" name="Rechteckige Legende 14"/>
          <p:cNvSpPr/>
          <p:nvPr/>
        </p:nvSpPr>
        <p:spPr>
          <a:xfrm>
            <a:off x="4295800" y="1198970"/>
            <a:ext cx="1368152" cy="432048"/>
          </a:xfrm>
          <a:prstGeom prst="wedgeRectCallout">
            <a:avLst>
              <a:gd name="adj1" fmla="val 21290"/>
              <a:gd name="adj2" fmla="val 10576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</a:rPr>
              <a:t>seeded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area</a:t>
            </a:r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0521" y="6002124"/>
            <a:ext cx="255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T. Plath, et al., </a:t>
            </a:r>
            <a:r>
              <a:rPr lang="de-DE" sz="1400" dirty="0" err="1"/>
              <a:t>Sci</a:t>
            </a:r>
            <a:r>
              <a:rPr lang="de-DE" sz="1400" dirty="0"/>
              <a:t>. Rep. 7, 2431 (2017)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05767" y="5770151"/>
            <a:ext cx="30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First measurement at seeded FEL:</a:t>
            </a:r>
          </a:p>
        </p:txBody>
      </p:sp>
    </p:spTree>
    <p:extLst>
      <p:ext uri="{BB962C8B-B14F-4D97-AF65-F5344CB8AC3E}">
        <p14:creationId xmlns:p14="http://schemas.microsoft.com/office/powerpoint/2010/main" val="1375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and Analysis of Seeded FEL Pulses at </a:t>
            </a:r>
            <a:r>
              <a:rPr lang="en-US" dirty="0" err="1" smtClean="0"/>
              <a:t>sFLASH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XUV Seeding at FLASH | Christoph </a:t>
            </a:r>
            <a:r>
              <a:rPr lang="en-GB" dirty="0" err="1" smtClean="0"/>
              <a:t>Lechner</a:t>
            </a:r>
            <a:r>
              <a:rPr lang="en-GB" dirty="0" smtClean="0"/>
              <a:t> | </a:t>
            </a:r>
            <a:r>
              <a:rPr lang="en-US" dirty="0" err="1"/>
              <a:t>PoF</a:t>
            </a:r>
            <a:r>
              <a:rPr lang="en-US" dirty="0"/>
              <a:t> III Center Evaluation DESY, 5 – 9 February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Extraction from Electron Bunches with RF Deflector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8112224" y="-459432"/>
            <a:ext cx="4407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Seed</a:t>
            </a:r>
            <a:r>
              <a:rPr lang="de-DE" sz="1600" dirty="0" smtClean="0"/>
              <a:t> pulse </a:t>
            </a:r>
            <a:r>
              <a:rPr lang="de-DE" sz="1600" dirty="0" err="1" smtClean="0"/>
              <a:t>is</a:t>
            </a:r>
            <a:r>
              <a:rPr lang="de-DE" sz="1600" dirty="0" smtClean="0"/>
              <a:t> probe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local</a:t>
            </a:r>
            <a:r>
              <a:rPr lang="de-DE" sz="1600" dirty="0" smtClean="0"/>
              <a:t> FEL </a:t>
            </a:r>
            <a:r>
              <a:rPr lang="de-DE" sz="1600" dirty="0" err="1" smtClean="0"/>
              <a:t>performance</a:t>
            </a:r>
            <a:endParaRPr lang="en-US" sz="1600" dirty="0" err="1" smtClean="0"/>
          </a:p>
        </p:txBody>
      </p:sp>
      <p:sp>
        <p:nvSpPr>
          <p:cNvPr id="9" name="Textfeld 8"/>
          <p:cNvSpPr txBox="1"/>
          <p:nvPr/>
        </p:nvSpPr>
        <p:spPr>
          <a:xfrm>
            <a:off x="300521" y="6002124"/>
            <a:ext cx="255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T. Plath, et al., </a:t>
            </a:r>
            <a:r>
              <a:rPr lang="de-DE" sz="1400" dirty="0" err="1"/>
              <a:t>Sci</a:t>
            </a:r>
            <a:r>
              <a:rPr lang="de-DE" sz="1400" dirty="0"/>
              <a:t>. Rep. 7, 2431 (2017)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824192" y="451202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Unique hardware configuration </a:t>
            </a:r>
            <a:r>
              <a:rPr lang="en-US" sz="1600" dirty="0" smtClean="0"/>
              <a:t>(TDS setup at the exit of seeded FEL) enables detailed study of the seeded FEL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335360" y="1134428"/>
            <a:ext cx="7160324" cy="4658520"/>
            <a:chOff x="335360" y="1134428"/>
            <a:chExt cx="7160324" cy="46585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60" y="1134428"/>
              <a:ext cx="7160324" cy="458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3442276" y="5538376"/>
              <a:ext cx="504056" cy="20634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385284" y="5546727"/>
              <a:ext cx="6319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time [fs]</a:t>
              </a:r>
            </a:p>
          </p:txBody>
        </p:sp>
      </p:grpSp>
      <p:sp>
        <p:nvSpPr>
          <p:cNvPr id="7" name="Legende mit Linie 1 6"/>
          <p:cNvSpPr/>
          <p:nvPr/>
        </p:nvSpPr>
        <p:spPr>
          <a:xfrm>
            <a:off x="7824192" y="3068960"/>
            <a:ext cx="3672408" cy="1296144"/>
          </a:xfrm>
          <a:prstGeom prst="borderCallout1">
            <a:avLst>
              <a:gd name="adj1" fmla="val 20514"/>
              <a:gd name="adj2" fmla="val -2627"/>
              <a:gd name="adj3" fmla="val -39239"/>
              <a:gd name="adj4" fmla="val -6750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Measured emittance and current profiles and Ming </a:t>
            </a:r>
            <a:r>
              <a:rPr lang="en-US" sz="1600" dirty="0" err="1" smtClean="0">
                <a:solidFill>
                  <a:schemeClr val="tx1"/>
                </a:solidFill>
              </a:rPr>
              <a:t>Xie</a:t>
            </a:r>
            <a:r>
              <a:rPr lang="en-US" sz="1600" dirty="0" smtClean="0">
                <a:solidFill>
                  <a:schemeClr val="tx1"/>
                </a:solidFill>
              </a:rPr>
              <a:t> formalism very nicely model lasing in different regions of electron bunch</a:t>
            </a:r>
          </a:p>
        </p:txBody>
      </p:sp>
    </p:spTree>
    <p:extLst>
      <p:ext uri="{BB962C8B-B14F-4D97-AF65-F5344CB8AC3E}">
        <p14:creationId xmlns:p14="http://schemas.microsoft.com/office/powerpoint/2010/main" val="19357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THz Streaking of Photon Pulses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XUV Seeding at FLASH | Christoph </a:t>
            </a:r>
            <a:r>
              <a:rPr lang="en-GB" dirty="0" err="1" smtClean="0"/>
              <a:t>Lechner</a:t>
            </a:r>
            <a:r>
              <a:rPr lang="en-GB" dirty="0" smtClean="0"/>
              <a:t> | </a:t>
            </a:r>
            <a:r>
              <a:rPr lang="en-US" dirty="0" err="1"/>
              <a:t>PoF</a:t>
            </a:r>
            <a:r>
              <a:rPr lang="en-US" dirty="0"/>
              <a:t> III Center Evaluation DESY, 5 – 9 February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Newly applied at DESY for seeded pulses</a:t>
            </a:r>
            <a:endParaRPr lang="en-US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-312712" y="1916832"/>
            <a:ext cx="8848251" cy="4542631"/>
            <a:chOff x="-240704" y="1190624"/>
            <a:chExt cx="8848251" cy="454263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7"/>
            <a:stretch/>
          </p:blipFill>
          <p:spPr bwMode="auto">
            <a:xfrm>
              <a:off x="-240704" y="1190624"/>
              <a:ext cx="8848251" cy="454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1991544" y="1268760"/>
              <a:ext cx="20162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Time-of-flight electron detector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12576720" y="628744"/>
            <a:ext cx="4464000" cy="3348000"/>
            <a:chOff x="9613056" y="3033328"/>
            <a:chExt cx="4464000" cy="3348000"/>
          </a:xfrm>
        </p:grpSpPr>
        <p:sp>
          <p:nvSpPr>
            <p:cNvPr id="9" name="Rechteck 8"/>
            <p:cNvSpPr/>
            <p:nvPr/>
          </p:nvSpPr>
          <p:spPr bwMode="auto">
            <a:xfrm>
              <a:off x="9613056" y="3033328"/>
              <a:ext cx="4464000" cy="334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3056" y="3033328"/>
              <a:ext cx="4464000" cy="334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404664"/>
            <a:ext cx="5212080" cy="28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8040217" y="364502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Combining measurements at both slopes gives access to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chirp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duration</a:t>
            </a:r>
          </a:p>
          <a:p>
            <a:r>
              <a:rPr lang="en-US" sz="1600" dirty="0" smtClean="0"/>
              <a:t>of photon pulses</a:t>
            </a:r>
            <a:endParaRPr lang="en-US" sz="1600" dirty="0" smtClean="0"/>
          </a:p>
        </p:txBody>
      </p:sp>
      <p:sp>
        <p:nvSpPr>
          <p:cNvPr id="14" name="Rechteck 13"/>
          <p:cNvSpPr/>
          <p:nvPr/>
        </p:nvSpPr>
        <p:spPr>
          <a:xfrm>
            <a:off x="5663952" y="4938538"/>
            <a:ext cx="576064" cy="2160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023992" y="5046550"/>
            <a:ext cx="216024" cy="1826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00521" y="6002124"/>
            <a:ext cx="255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</a:t>
            </a:r>
            <a:r>
              <a:rPr lang="en-US" sz="1400" dirty="0" err="1"/>
              <a:t>Azima</a:t>
            </a:r>
            <a:r>
              <a:rPr lang="en-US" sz="1400" dirty="0"/>
              <a:t>, et al., New J. Phys. 20, 013010 (2018)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5447928" y="4705980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THz</a:t>
            </a:r>
          </a:p>
          <a:p>
            <a:r>
              <a:rPr lang="en-US" sz="1400" dirty="0" smtClean="0"/>
              <a:t>source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312024" y="4437112"/>
            <a:ext cx="72167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seed</a:t>
            </a:r>
          </a:p>
          <a:p>
            <a:pPr algn="r"/>
            <a:r>
              <a:rPr lang="en-US" sz="1400" dirty="0" smtClean="0"/>
              <a:t>source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10448812" y="764704"/>
            <a:ext cx="801028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H="1" flipV="1">
            <a:off x="11136560" y="836712"/>
            <a:ext cx="839479" cy="151216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5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It Together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XUV Seeding at FLASH | Christoph </a:t>
            </a:r>
            <a:r>
              <a:rPr lang="en-GB" dirty="0" err="1" smtClean="0"/>
              <a:t>Lechner</a:t>
            </a:r>
            <a:r>
              <a:rPr lang="en-GB" dirty="0" smtClean="0"/>
              <a:t> | </a:t>
            </a:r>
            <a:r>
              <a:rPr lang="en-US" dirty="0" err="1"/>
              <a:t>PoF</a:t>
            </a:r>
            <a:r>
              <a:rPr lang="en-US" dirty="0"/>
              <a:t> III Center Evaluation DESY, 5 – 9 February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Comparison of the two characterization methods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3" y="1335881"/>
            <a:ext cx="7465219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159896" y="2831042"/>
            <a:ext cx="2232248" cy="74197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84232" y="315548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THz streaking: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Access optical phase of FEL pulses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err="1" smtClean="0"/>
              <a:t>Chirp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seeded</a:t>
            </a:r>
            <a:r>
              <a:rPr lang="de-DE" sz="1600" dirty="0" smtClean="0"/>
              <a:t> FEL </a:t>
            </a:r>
            <a:r>
              <a:rPr lang="de-DE" sz="1600" dirty="0" err="1" smtClean="0"/>
              <a:t>pulses</a:t>
            </a:r>
            <a:r>
              <a:rPr lang="de-DE" sz="1600" dirty="0"/>
              <a:t/>
            </a:r>
            <a:br>
              <a:rPr lang="de-DE" sz="1600" dirty="0"/>
            </a:br>
            <a:endParaRPr lang="en-US" sz="1600" dirty="0" smtClean="0"/>
          </a:p>
        </p:txBody>
      </p:sp>
      <p:grpSp>
        <p:nvGrpSpPr>
          <p:cNvPr id="7" name="Gruppieren 6"/>
          <p:cNvGrpSpPr/>
          <p:nvPr/>
        </p:nvGrpSpPr>
        <p:grpSpPr>
          <a:xfrm>
            <a:off x="91603" y="1166812"/>
            <a:ext cx="7948613" cy="4524375"/>
            <a:chOff x="91603" y="1166812"/>
            <a:chExt cx="7948613" cy="45243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03" y="1166812"/>
              <a:ext cx="7948613" cy="452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4871864" y="2388744"/>
              <a:ext cx="2880320" cy="104025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http://rogercortesi.com/eqn/tempimagedir/eqn879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157" y="2276872"/>
              <a:ext cx="2568035" cy="36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rogercortesi.com/eqn/tempimagedir/eqn879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117" y="2706597"/>
              <a:ext cx="2775490" cy="392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feld 15"/>
          <p:cNvSpPr txBox="1"/>
          <p:nvPr/>
        </p:nvSpPr>
        <p:spPr>
          <a:xfrm>
            <a:off x="300521" y="6002124"/>
            <a:ext cx="255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</a:t>
            </a:r>
            <a:r>
              <a:rPr lang="en-US" sz="1400" dirty="0" err="1"/>
              <a:t>Azima</a:t>
            </a:r>
            <a:r>
              <a:rPr lang="en-US" sz="1400" dirty="0"/>
              <a:t>, et al., New J. Phys. 20, 013010 (2018)</a:t>
            </a:r>
            <a:endParaRPr lang="de-DE" sz="1400" dirty="0"/>
          </a:p>
        </p:txBody>
      </p:sp>
      <p:pic>
        <p:nvPicPr>
          <p:cNvPr id="14" name="Picture 4" descr="http://rogercortesi.com/eqn/tempimagedir/eqn746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221088"/>
            <a:ext cx="273843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2864752" y="1992005"/>
            <a:ext cx="3384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TDS-based analysis: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Non-invasive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Access to envelope of FEL pulses</a:t>
            </a:r>
          </a:p>
          <a:p>
            <a:endParaRPr lang="en-US" sz="1600" dirty="0" smtClean="0"/>
          </a:p>
          <a:p>
            <a:r>
              <a:rPr lang="en-US" sz="1600" dirty="0" smtClean="0"/>
              <a:t>THz streaking: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Access to optical phase of FEL pulses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err="1" smtClean="0"/>
              <a:t>Chirp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seeded</a:t>
            </a:r>
            <a:r>
              <a:rPr lang="de-DE" sz="1600" dirty="0" smtClean="0"/>
              <a:t> FEL </a:t>
            </a:r>
            <a:r>
              <a:rPr lang="de-DE" sz="1600" dirty="0" err="1" smtClean="0"/>
              <a:t>pulses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c=(-1940</a:t>
            </a:r>
            <a:r>
              <a:rPr lang="en-US" sz="1600" dirty="0" smtClean="0"/>
              <a:t>±800) THz/</a:t>
            </a:r>
            <a:r>
              <a:rPr lang="en-US" sz="1600" dirty="0" err="1" smtClean="0"/>
              <a:t>ps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804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Outlook: Echo-Enabled </a:t>
            </a:r>
            <a:r>
              <a:rPr lang="de-DE" dirty="0" err="1" smtClean="0"/>
              <a:t>Harmonic</a:t>
            </a:r>
            <a:r>
              <a:rPr lang="de-DE" dirty="0" smtClean="0"/>
              <a:t> Generation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XUV Seeding at FLASH | Christoph </a:t>
            </a:r>
            <a:r>
              <a:rPr lang="en-GB" dirty="0" err="1" smtClean="0"/>
              <a:t>Lechner</a:t>
            </a:r>
            <a:r>
              <a:rPr lang="en-GB" dirty="0" smtClean="0"/>
              <a:t> | </a:t>
            </a:r>
            <a:r>
              <a:rPr lang="en-US" dirty="0" err="1"/>
              <a:t>PoF</a:t>
            </a:r>
            <a:r>
              <a:rPr lang="en-US" dirty="0"/>
              <a:t> III Center Evaluation DESY, 5 – 9 February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07368" y="1199654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Echo-enabled harmonic generation (EEHG):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dirty="0" err="1" smtClean="0"/>
              <a:t>Seeding</a:t>
            </a:r>
            <a:r>
              <a:rPr lang="de-DE" sz="1600" dirty="0" smtClean="0"/>
              <a:t> </a:t>
            </a:r>
            <a:r>
              <a:rPr lang="de-DE" sz="1600" dirty="0" err="1" smtClean="0"/>
              <a:t>adds</a:t>
            </a:r>
            <a:r>
              <a:rPr lang="de-DE" sz="1600" dirty="0" smtClean="0"/>
              <a:t> </a:t>
            </a:r>
            <a:r>
              <a:rPr lang="de-DE" sz="1600" dirty="0" err="1" smtClean="0"/>
              <a:t>less</a:t>
            </a:r>
            <a:r>
              <a:rPr lang="de-DE" sz="1600" dirty="0" smtClean="0"/>
              <a:t> </a:t>
            </a:r>
            <a:r>
              <a:rPr lang="de-DE" sz="1600" dirty="0" err="1" smtClean="0"/>
              <a:t>energy</a:t>
            </a:r>
            <a:r>
              <a:rPr lang="de-DE" sz="1600" dirty="0" smtClean="0"/>
              <a:t> </a:t>
            </a:r>
            <a:r>
              <a:rPr lang="de-DE" sz="1600" dirty="0" err="1" smtClean="0"/>
              <a:t>spread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electron</a:t>
            </a:r>
            <a:r>
              <a:rPr lang="de-DE" sz="1600" dirty="0" smtClean="0"/>
              <a:t> beam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Electron </a:t>
            </a:r>
            <a:r>
              <a:rPr lang="en-US" sz="1600" dirty="0"/>
              <a:t>beam imperfections have smaller impact on generated </a:t>
            </a:r>
            <a:r>
              <a:rPr lang="en-US" sz="1600" dirty="0" smtClean="0"/>
              <a:t>photons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Promising candidate for seeding at significantly higher </a:t>
            </a:r>
            <a:r>
              <a:rPr lang="en-US" sz="1600" dirty="0" smtClean="0"/>
              <a:t>harmonics</a:t>
            </a:r>
            <a:endParaRPr lang="en-US" sz="1600" dirty="0"/>
          </a:p>
          <a:p>
            <a:pPr marL="285750" indent="-285750">
              <a:buFont typeface="Arial" charset="0"/>
              <a:buChar char="•"/>
            </a:pPr>
            <a:endParaRPr lang="en-US" sz="1600" dirty="0" err="1"/>
          </a:p>
        </p:txBody>
      </p:sp>
      <p:pic>
        <p:nvPicPr>
          <p:cNvPr id="6" name="Picture 2" descr="H:\bew\seeding_results\imgs\POVray_complete_BL\sflash_beamli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29665"/>
          <a:stretch/>
        </p:blipFill>
        <p:spPr bwMode="auto">
          <a:xfrm>
            <a:off x="-100582" y="2314892"/>
            <a:ext cx="12389270" cy="30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7752184" y="1262156"/>
            <a:ext cx="4410075" cy="2412268"/>
            <a:chOff x="4716016" y="764704"/>
            <a:chExt cx="4410075" cy="2412268"/>
          </a:xfrm>
        </p:grpSpPr>
        <p:cxnSp>
          <p:nvCxnSpPr>
            <p:cNvPr id="8" name="Gerade Verbindung mit Pfeil 7"/>
            <p:cNvCxnSpPr/>
            <p:nvPr/>
          </p:nvCxnSpPr>
          <p:spPr>
            <a:xfrm>
              <a:off x="7560332" y="2492896"/>
              <a:ext cx="0" cy="6840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543"/>
            <a:stretch/>
          </p:blipFill>
          <p:spPr bwMode="auto">
            <a:xfrm>
              <a:off x="4716016" y="764704"/>
              <a:ext cx="4410075" cy="180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pieren 9"/>
          <p:cNvGrpSpPr/>
          <p:nvPr/>
        </p:nvGrpSpPr>
        <p:grpSpPr>
          <a:xfrm>
            <a:off x="4732792" y="3429000"/>
            <a:ext cx="4303704" cy="3096344"/>
            <a:chOff x="4732792" y="3723636"/>
            <a:chExt cx="4303704" cy="309634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" b="29483"/>
            <a:stretch/>
          </p:blipFill>
          <p:spPr bwMode="auto">
            <a:xfrm>
              <a:off x="4732792" y="5013176"/>
              <a:ext cx="4303704" cy="180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Gerade Verbindung mit Pfeil 11"/>
            <p:cNvCxnSpPr/>
            <p:nvPr/>
          </p:nvCxnSpPr>
          <p:spPr>
            <a:xfrm flipH="1" flipV="1">
              <a:off x="5159896" y="3723636"/>
              <a:ext cx="122642" cy="12895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300521" y="6002124"/>
            <a:ext cx="2555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G. Stupakov, </a:t>
            </a:r>
            <a:r>
              <a:rPr lang="nb-NO" sz="1400" dirty="0" smtClean="0"/>
              <a:t>Phys. Rev. Lett. </a:t>
            </a:r>
            <a:r>
              <a:rPr lang="nb-NO" sz="1400" dirty="0"/>
              <a:t>102, 074801 (2009)</a:t>
            </a:r>
          </a:p>
        </p:txBody>
      </p:sp>
    </p:spTree>
    <p:extLst>
      <p:ext uri="{BB962C8B-B14F-4D97-AF65-F5344CB8AC3E}">
        <p14:creationId xmlns:p14="http://schemas.microsoft.com/office/powerpoint/2010/main" val="30067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XUV Seeding at FLASH | Christoph </a:t>
            </a:r>
            <a:r>
              <a:rPr lang="en-US" dirty="0" err="1" smtClean="0"/>
              <a:t>Lechner</a:t>
            </a:r>
            <a:r>
              <a:rPr lang="en-GB" dirty="0" smtClean="0"/>
              <a:t> | </a:t>
            </a:r>
            <a:r>
              <a:rPr lang="en-US" dirty="0" err="1"/>
              <a:t>PoF</a:t>
            </a:r>
            <a:r>
              <a:rPr lang="en-US" dirty="0"/>
              <a:t> III Center Evaluation DESY, 5 – 9 February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07368" y="974333"/>
            <a:ext cx="7056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DESY is one of the photon science labs developing seeding in the last </a:t>
            </a:r>
            <a:r>
              <a:rPr lang="en-US" sz="1600" dirty="0" smtClean="0"/>
              <a:t>decade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sFLASH</a:t>
            </a:r>
            <a:r>
              <a:rPr lang="en-US" sz="1600" dirty="0" smtClean="0"/>
              <a:t> is a dedicated seeding test facility at FLASH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HGHG seeding was implemented to support first photon science experiments at </a:t>
            </a:r>
            <a:r>
              <a:rPr lang="en-US" sz="1600" dirty="0" err="1" smtClean="0"/>
              <a:t>sFLASH</a:t>
            </a:r>
            <a:r>
              <a:rPr lang="en-US" sz="1600" dirty="0" smtClean="0"/>
              <a:t>, therefore profiting both accelerator and photon science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Highlights include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b="1" dirty="0" smtClean="0"/>
              <a:t>Direct-HHG seeding at 38nm </a:t>
            </a:r>
            <a:r>
              <a:rPr lang="en-US" sz="1600" dirty="0" smtClean="0"/>
              <a:t>(S. Ackermann, et al., Phys. Rev. Lett. 111, 114801 (2013)), shortest wavelength demonstrated so far with this technique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b="1" dirty="0" smtClean="0"/>
              <a:t>HGHG seeding down to 11th harmonic (24.2 nm)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b="1" dirty="0" smtClean="0"/>
              <a:t>World-wide first </a:t>
            </a:r>
            <a:r>
              <a:rPr lang="en-US" sz="1600" b="1" dirty="0" smtClean="0"/>
              <a:t>TDS measurements of seeded FEL process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b="1" dirty="0" smtClean="0"/>
              <a:t>World-wide first </a:t>
            </a:r>
            <a:r>
              <a:rPr lang="en-US" sz="1600" b="1" dirty="0" smtClean="0"/>
              <a:t>THz streaking of seeded photon pulses</a:t>
            </a:r>
            <a:r>
              <a:rPr lang="en-US" sz="1600" dirty="0" smtClean="0"/>
              <a:t>: allows determining optical phase of FEL pulse, a critical information for frontier photon science</a:t>
            </a:r>
          </a:p>
          <a:p>
            <a:pPr marL="742950" lvl="1" indent="-285750"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Next steps: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Improved HGHG seeding for ARD and photon science experiments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Study of an </a:t>
            </a:r>
            <a:r>
              <a:rPr lang="en-US" sz="1600" dirty="0" smtClean="0"/>
              <a:t>EEHG option for FLASH and its upgrades</a:t>
            </a:r>
          </a:p>
          <a:p>
            <a:pPr marL="742950" lvl="1" indent="-285750">
              <a:buFont typeface="Arial" charset="0"/>
              <a:buChar char="•"/>
            </a:pPr>
            <a:endParaRPr lang="en-US" sz="1600" dirty="0" smtClean="0"/>
          </a:p>
        </p:txBody>
      </p: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7778530" y="2852936"/>
            <a:ext cx="4006102" cy="2280285"/>
            <a:chOff x="91603" y="1166812"/>
            <a:chExt cx="7948613" cy="45243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03" y="1166812"/>
              <a:ext cx="7948613" cy="452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hteck 12"/>
            <p:cNvSpPr/>
            <p:nvPr/>
          </p:nvSpPr>
          <p:spPr>
            <a:xfrm>
              <a:off x="4871864" y="2388744"/>
              <a:ext cx="2880320" cy="104025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http://rogercortesi.com/eqn/tempimagedir/eqn879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157" y="2276872"/>
              <a:ext cx="2568035" cy="36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rogercortesi.com/eqn/tempimagedir/eqn879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117" y="2706597"/>
              <a:ext cx="2775490" cy="392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39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D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DTS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16x9_en.potx" id="{14073260-8C2D-4AB2-A81C-2042420C348F}" vid="{AD62EC48-8461-453D-92FA-1EE04F5407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0</TotalTime>
  <Words>941</Words>
  <Application>Microsoft Office PowerPoint</Application>
  <PresentationFormat>Benutzerdefiniert</PresentationFormat>
  <Paragraphs>150</Paragraphs>
  <Slides>18</Slides>
  <Notes>1</Notes>
  <HiddenSlides>1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ARD master</vt:lpstr>
      <vt:lpstr>DTS Master</vt:lpstr>
      <vt:lpstr>XUV Seeding at FLASH</vt:lpstr>
      <vt:lpstr>Introduction: Principle of the Free-Electron Laser</vt:lpstr>
      <vt:lpstr>High-Gain Harmonic Generation (HGHG)</vt:lpstr>
      <vt:lpstr>Generation and Analysis of Seeded FEL Pulses at sFLASH</vt:lpstr>
      <vt:lpstr>Generation and Analysis of Seeded FEL Pulses at sFLASH</vt:lpstr>
      <vt:lpstr>THz Streaking of Photon Pulses</vt:lpstr>
      <vt:lpstr>Bringing It Together </vt:lpstr>
      <vt:lpstr>Outlook: Echo-Enabled Harmonic Generation</vt:lpstr>
      <vt:lpstr>Summary</vt:lpstr>
      <vt:lpstr>Thank you for your Attention</vt:lpstr>
      <vt:lpstr>PowerPoint-Präsentation</vt:lpstr>
      <vt:lpstr>Spectral Properties of FEL Radiation</vt:lpstr>
      <vt:lpstr>Outlook: Investigation of EEHG Seeding</vt:lpstr>
      <vt:lpstr>PowerPoint-Präsentation</vt:lpstr>
      <vt:lpstr>Outlook: Investigation of EEHG Seeding</vt:lpstr>
      <vt:lpstr>Time-Resolved Characterization of Photon Pulses</vt:lpstr>
      <vt:lpstr>Conceptual Design for Seeding at FLASH2</vt:lpstr>
      <vt:lpstr>Conceptual Design for Seeding at FLASH2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Lechner, Christoph</cp:lastModifiedBy>
  <cp:revision>185</cp:revision>
  <cp:lastPrinted>2018-01-17T20:39:18Z</cp:lastPrinted>
  <dcterms:created xsi:type="dcterms:W3CDTF">2017-10-27T13:42:35Z</dcterms:created>
  <dcterms:modified xsi:type="dcterms:W3CDTF">2018-01-17T22:07:57Z</dcterms:modified>
</cp:coreProperties>
</file>