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281" r:id="rId3"/>
    <p:sldId id="288" r:id="rId4"/>
    <p:sldId id="289" r:id="rId5"/>
    <p:sldId id="276" r:id="rId6"/>
    <p:sldId id="297" r:id="rId7"/>
    <p:sldId id="283" r:id="rId8"/>
    <p:sldId id="298" r:id="rId9"/>
    <p:sldId id="304" r:id="rId10"/>
    <p:sldId id="305" r:id="rId11"/>
    <p:sldId id="306" r:id="rId12"/>
    <p:sldId id="296" r:id="rId13"/>
    <p:sldId id="302" r:id="rId14"/>
    <p:sldId id="303" r:id="rId15"/>
    <p:sldId id="290" r:id="rId16"/>
    <p:sldId id="291" r:id="rId17"/>
    <p:sldId id="292" r:id="rId18"/>
    <p:sldId id="294" r:id="rId19"/>
    <p:sldId id="293" r:id="rId20"/>
    <p:sldId id="295" r:id="rId21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howGuides="1">
      <p:cViewPr>
        <p:scale>
          <a:sx n="80" d="100"/>
          <a:sy n="80" d="100"/>
        </p:scale>
        <p:origin x="77" y="-5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15.01.2018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15.01.2018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274" y="4777194"/>
            <a:ext cx="5330190" cy="4485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| Firstname Lastname  |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GB" noProof="0" smtClean="0"/>
              <a:t>Presentation Title | Firstname Lastname  |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7352" r="12392" b="15303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15379" y="5013176"/>
            <a:ext cx="11369548" cy="700373"/>
          </a:xfrm>
        </p:spPr>
        <p:txBody>
          <a:bodyPr/>
          <a:lstStyle/>
          <a:p>
            <a:r>
              <a:rPr lang="en-US" dirty="0" smtClean="0"/>
              <a:t>Dr Barbara Marchetti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 smtClean="0"/>
              <a:t>Helmholtz </a:t>
            </a:r>
            <a:r>
              <a:rPr lang="de-DE" sz="1600" b="0" dirty="0" err="1"/>
              <a:t>P</a:t>
            </a:r>
            <a:r>
              <a:rPr lang="de-DE" sz="1600" b="0" dirty="0" err="1" smtClean="0"/>
              <a:t>rogram</a:t>
            </a:r>
            <a:r>
              <a:rPr lang="de-DE" sz="1600" b="0" dirty="0" smtClean="0"/>
              <a:t>: </a:t>
            </a:r>
            <a:r>
              <a:rPr lang="x-none" sz="1600" b="0" dirty="0" smtClean="0"/>
              <a:t>Matter &amp; Technology (MT)</a:t>
            </a:r>
            <a:endParaRPr lang="en-GB" sz="1600" b="0" dirty="0" smtClean="0"/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</a:t>
            </a:r>
            <a:r>
              <a:rPr lang="x-none" sz="1600" b="0" dirty="0" smtClean="0"/>
              <a:t>Accelerator Research &amp; Development (ARD)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MPY1</a:t>
            </a:r>
            <a:endParaRPr lang="en-GB" sz="1600" b="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371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258108"/>
            <a:ext cx="2664296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4" b="57576"/>
          <a:stretch/>
        </p:blipFill>
        <p:spPr>
          <a:xfrm>
            <a:off x="6636058" y="2041837"/>
            <a:ext cx="5292589" cy="11711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9" y="349612"/>
            <a:ext cx="6228072" cy="1099777"/>
          </a:xfrm>
        </p:spPr>
        <p:txBody>
          <a:bodyPr/>
          <a:lstStyle/>
          <a:p>
            <a:r>
              <a:rPr lang="en-US" sz="4000" dirty="0"/>
              <a:t>Sub-femtosecond Injector Design and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X-Band </a:t>
            </a:r>
            <a:r>
              <a:rPr lang="en-US" sz="4000" dirty="0"/>
              <a:t>TDS </a:t>
            </a:r>
          </a:p>
        </p:txBody>
      </p:sp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SINBAD-ARES photo-injector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ARES</a:t>
            </a:r>
            <a:r>
              <a:rPr lang="en-US" dirty="0"/>
              <a:t> = Accelerator </a:t>
            </a:r>
            <a:r>
              <a:rPr lang="en-US" dirty="0" smtClean="0"/>
              <a:t>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11232628" cy="42548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Why a “conventional” photo-injector </a:t>
            </a:r>
            <a:r>
              <a:rPr lang="en-US" sz="1800" b="1" dirty="0" smtClean="0"/>
              <a:t>for studying </a:t>
            </a:r>
            <a:r>
              <a:rPr lang="en-US" sz="1800" b="1" dirty="0"/>
              <a:t>novel </a:t>
            </a:r>
            <a:r>
              <a:rPr lang="en-US" sz="1800" b="1" dirty="0" smtClean="0"/>
              <a:t>accelerators?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Conventional RF technology allows to produce a </a:t>
            </a:r>
            <a:r>
              <a:rPr lang="en-US" sz="1800" b="1" dirty="0" smtClean="0">
                <a:solidFill>
                  <a:schemeClr val="accent1"/>
                </a:solidFill>
              </a:rPr>
              <a:t>stable and reproducible e-bunch</a:t>
            </a:r>
          </a:p>
          <a:p>
            <a:endParaRPr lang="en-US" sz="1800" b="1" dirty="0" smtClean="0">
              <a:solidFill>
                <a:schemeClr val="accent1"/>
              </a:solidFill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The </a:t>
            </a:r>
            <a:r>
              <a:rPr lang="en-US" sz="1800" u="sng" dirty="0">
                <a:sym typeface="Wingdings" panose="05000000000000000000" pitchFamily="2" charset="2"/>
              </a:rPr>
              <a:t>quality of the acceleration in novel accelerators</a:t>
            </a:r>
            <a:r>
              <a:rPr lang="en-US" sz="1800" dirty="0">
                <a:sym typeface="Wingdings" panose="05000000000000000000" pitchFamily="2" charset="2"/>
              </a:rPr>
              <a:t> depends on the </a:t>
            </a:r>
            <a:r>
              <a:rPr lang="en-US" sz="1800" u="sng" dirty="0">
                <a:sym typeface="Wingdings" panose="05000000000000000000" pitchFamily="2" charset="2"/>
              </a:rPr>
              <a:t>quality of the injected beam</a:t>
            </a:r>
            <a:r>
              <a:rPr lang="en-US" sz="1800" dirty="0">
                <a:sym typeface="Wingdings" panose="05000000000000000000" pitchFamily="2" charset="2"/>
              </a:rPr>
              <a:t> (e.g. bunch length, emittance, arrival time stability, energy)  </a:t>
            </a:r>
            <a:r>
              <a:rPr lang="en-US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flexible widely tunable Working Points</a:t>
            </a:r>
            <a:r>
              <a:rPr lang="en-US" sz="18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en-US" sz="1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endParaRPr lang="en-US" sz="1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US" sz="1800" dirty="0"/>
              <a:t>Well known </a:t>
            </a:r>
            <a:r>
              <a:rPr lang="en-US" sz="1800" u="sng" dirty="0"/>
              <a:t>beam dynamics codes</a:t>
            </a:r>
            <a:r>
              <a:rPr lang="en-US" sz="1800" dirty="0"/>
              <a:t> have </a:t>
            </a:r>
            <a:r>
              <a:rPr lang="en-US" sz="1800" u="sng" dirty="0"/>
              <a:t>not</a:t>
            </a:r>
            <a:r>
              <a:rPr lang="en-US" sz="1800" dirty="0"/>
              <a:t> yet </a:t>
            </a:r>
            <a:r>
              <a:rPr lang="en-US" sz="1800" u="sng" dirty="0"/>
              <a:t>been benchmarked</a:t>
            </a:r>
            <a:r>
              <a:rPr lang="en-US" sz="1800" dirty="0"/>
              <a:t> with experiments in this special </a:t>
            </a:r>
            <a:r>
              <a:rPr lang="en-US" sz="1800" u="sng" dirty="0"/>
              <a:t>beam parameter range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extending our understanding of beam </a:t>
            </a:r>
            <a:r>
              <a:rPr lang="en-US" sz="18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dynamics</a:t>
            </a:r>
            <a:endParaRPr lang="en-US" sz="1800" dirty="0"/>
          </a:p>
          <a:p>
            <a:endParaRPr lang="en-US" sz="1800" u="sng" dirty="0" smtClean="0"/>
          </a:p>
          <a:p>
            <a:r>
              <a:rPr lang="en-US" sz="1800" u="sng" dirty="0" smtClean="0"/>
              <a:t>Characterization</a:t>
            </a:r>
            <a:r>
              <a:rPr lang="en-US" sz="1800" dirty="0" smtClean="0"/>
              <a:t> of </a:t>
            </a:r>
            <a:r>
              <a:rPr lang="en-US" sz="1800" u="sng" dirty="0" smtClean="0"/>
              <a:t>ultra-short (~fs)</a:t>
            </a:r>
            <a:r>
              <a:rPr lang="en-US" sz="1800" dirty="0" smtClean="0"/>
              <a:t>, </a:t>
            </a:r>
            <a:r>
              <a:rPr lang="en-US" sz="1800" u="sng" dirty="0" smtClean="0"/>
              <a:t>low charge (~sub-</a:t>
            </a:r>
            <a:r>
              <a:rPr lang="en-US" sz="1800" u="sng" dirty="0" err="1" smtClean="0"/>
              <a:t>pC</a:t>
            </a:r>
            <a:r>
              <a:rPr lang="en-US" sz="1800" u="sng" dirty="0" smtClean="0"/>
              <a:t>)</a:t>
            </a:r>
            <a:r>
              <a:rPr lang="en-US" sz="1800" dirty="0" smtClean="0"/>
              <a:t> bunches is </a:t>
            </a:r>
            <a:r>
              <a:rPr lang="en-US" sz="1800" u="sng" dirty="0" smtClean="0"/>
              <a:t>challenging</a:t>
            </a:r>
            <a:r>
              <a:rPr lang="en-US" sz="1800" dirty="0" smtClean="0"/>
              <a:t> </a:t>
            </a:r>
            <a:r>
              <a:rPr lang="en-US" sz="1800" b="1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test novel diagnostics devices  </a:t>
            </a:r>
            <a:r>
              <a:rPr lang="en-US" sz="1800" b="1" u="sng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see also second part of this talk</a:t>
            </a:r>
            <a:r>
              <a:rPr lang="en-US" sz="18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.</a:t>
            </a:r>
          </a:p>
          <a:p>
            <a:endParaRPr lang="en-US" sz="1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Highlights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32656"/>
            <a:ext cx="5333589" cy="288032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1384" y="414908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The conceptual design of the accelerator has been completed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15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Highlights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052737"/>
            <a:ext cx="5210341" cy="273630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32656"/>
            <a:ext cx="5333589" cy="288032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1384" y="4149080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The conceptual design of the accelerator has been completed.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The technical design of the accelerator and its procurement is </a:t>
            </a:r>
            <a:r>
              <a:rPr lang="en-US" sz="1400" dirty="0" smtClean="0"/>
              <a:t>ongoing. It will </a:t>
            </a:r>
            <a:r>
              <a:rPr lang="en-US" sz="1400" dirty="0"/>
              <a:t>proceed in </a:t>
            </a:r>
            <a:r>
              <a:rPr lang="en-US" sz="1400" dirty="0">
                <a:solidFill>
                  <a:schemeClr val="accent2"/>
                </a:solidFill>
              </a:rPr>
              <a:t>stages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4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Highlights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052737"/>
            <a:ext cx="5210341" cy="273630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32656"/>
            <a:ext cx="5333589" cy="288032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535507"/>
            <a:ext cx="5240055" cy="286214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1384" y="414908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The conceptual design of the accelerator has been completed.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The technical design of the accelerator and its procurement is </a:t>
            </a:r>
            <a:r>
              <a:rPr lang="en-US" sz="1400" dirty="0" smtClean="0"/>
              <a:t>ongoing. It will </a:t>
            </a:r>
            <a:r>
              <a:rPr lang="en-US" sz="1400" dirty="0"/>
              <a:t>proceed in stages.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</a:rPr>
              <a:t>Infrastructure ready.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</a:rPr>
              <a:t>RF gun installation ongoing.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/>
                </a:solidFill>
              </a:rPr>
              <a:t>Commissioning foreseen </a:t>
            </a:r>
            <a:r>
              <a:rPr lang="en-US" sz="1400" b="1" dirty="0">
                <a:solidFill>
                  <a:schemeClr val="accent1"/>
                </a:solidFill>
              </a:rPr>
              <a:t>to start soon this </a:t>
            </a:r>
            <a:r>
              <a:rPr lang="en-US" sz="1400" b="1" dirty="0" smtClean="0">
                <a:solidFill>
                  <a:schemeClr val="accent1"/>
                </a:solidFill>
              </a:rPr>
              <a:t>year.</a:t>
            </a: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079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dirty="0"/>
              <a:t>SINBAD-ARES </a:t>
            </a:r>
            <a:r>
              <a:rPr lang="de-DE" sz="2400" dirty="0" err="1" smtClean="0"/>
              <a:t>Photo-Injector</a:t>
            </a:r>
            <a:endParaRPr lang="de-DE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07988" y="3356992"/>
            <a:ext cx="4463876" cy="245437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X-band </a:t>
            </a:r>
            <a:r>
              <a:rPr lang="en-US" sz="2400" b="1" dirty="0" smtClean="0">
                <a:solidFill>
                  <a:schemeClr val="accent2"/>
                </a:solidFill>
              </a:rPr>
              <a:t>Transverse </a:t>
            </a:r>
            <a:r>
              <a:rPr lang="en-US" sz="2400" b="1" dirty="0" err="1" smtClean="0">
                <a:solidFill>
                  <a:schemeClr val="accent2"/>
                </a:solidFill>
              </a:rPr>
              <a:t>Deflectance</a:t>
            </a:r>
            <a:r>
              <a:rPr lang="en-US" sz="2400" b="1" dirty="0" smtClean="0">
                <a:solidFill>
                  <a:schemeClr val="accent2"/>
                </a:solidFill>
              </a:rPr>
              <a:t> Structure (TDS) </a:t>
            </a:r>
            <a:r>
              <a:rPr lang="en-US" sz="2400" b="1" dirty="0" smtClean="0">
                <a:solidFill>
                  <a:schemeClr val="accent2"/>
                </a:solidFill>
              </a:rPr>
              <a:t>Project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31904" y="2780928"/>
            <a:ext cx="590465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Joint Project involving different teams from DESY:</a:t>
            </a:r>
            <a:endParaRPr lang="de-DE" dirty="0" smtClean="0"/>
          </a:p>
          <a:p>
            <a:endParaRPr lang="de-DE" b="1" dirty="0"/>
          </a:p>
          <a:p>
            <a:r>
              <a:rPr lang="en-US" b="1" dirty="0" err="1"/>
              <a:t>FLASHForward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FLASH2</a:t>
            </a:r>
            <a:endParaRPr lang="de-DE" b="1" dirty="0" smtClean="0"/>
          </a:p>
          <a:p>
            <a:r>
              <a:rPr lang="de-DE" b="1" dirty="0" smtClean="0"/>
              <a:t>SINBAD</a:t>
            </a:r>
            <a:r>
              <a:rPr lang="de-DE" dirty="0" smtClean="0"/>
              <a:t>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ossibly</a:t>
            </a:r>
            <a:r>
              <a:rPr lang="en-US" b="1" dirty="0" smtClean="0"/>
              <a:t> XFEL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+ external collaboration with </a:t>
            </a:r>
            <a:r>
              <a:rPr lang="en-US" b="1" dirty="0" smtClean="0"/>
              <a:t>CERN</a:t>
            </a:r>
            <a:r>
              <a:rPr lang="en-US" dirty="0" smtClean="0"/>
              <a:t> and </a:t>
            </a:r>
            <a:r>
              <a:rPr lang="en-US" b="1" dirty="0" smtClean="0"/>
              <a:t>PSI</a:t>
            </a:r>
          </a:p>
          <a:p>
            <a:endParaRPr lang="en-US" b="1" dirty="0"/>
          </a:p>
          <a:p>
            <a:r>
              <a:rPr lang="en-US" dirty="0"/>
              <a:t>Essential support of </a:t>
            </a:r>
            <a:r>
              <a:rPr lang="en-US" b="1" dirty="0"/>
              <a:t>DESY technical </a:t>
            </a:r>
            <a:r>
              <a:rPr lang="en-US" b="1" dirty="0" smtClean="0"/>
              <a:t>groups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767408" y="4653136"/>
            <a:ext cx="288032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Longitudinal Diagnostics for </a:t>
            </a:r>
          </a:p>
          <a:p>
            <a:r>
              <a:rPr lang="en-US" sz="1600" dirty="0" smtClean="0"/>
              <a:t>ultra-short e-bunches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25771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e-Bunches with sub-fs Resolution 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State of the Art of X-Band TDS Systems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911424" y="1397094"/>
            <a:ext cx="384880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 of the  energy spread induced by the FEL process at SLAC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Achieved </a:t>
            </a:r>
            <a:r>
              <a:rPr lang="en-US" b="1" dirty="0" smtClean="0"/>
              <a:t>temporal Resolution &lt; 1fs </a:t>
            </a:r>
            <a:r>
              <a:rPr lang="en-US" dirty="0" smtClean="0"/>
              <a:t>for soft X-rays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28" y="1300753"/>
            <a:ext cx="5486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221261"/>
            <a:ext cx="8721270" cy="236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7367" y="5796553"/>
            <a:ext cx="1123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C. Behrens et al., „Few-femtosecond time-resolved measurements of X-ray free electron laser“ , Nat. Comm. 4762 (2014).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41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X-band TDS Concept with Variable Polarization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390576"/>
            <a:ext cx="3528392" cy="2934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368" y="447039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Variable Polarization Circular TE11 Mode Launcher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3393" y="5795972"/>
            <a:ext cx="10801199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Very precise azimuthal </a:t>
            </a:r>
            <a:r>
              <a:rPr lang="en-US" u="sng" dirty="0" smtClean="0"/>
              <a:t>symmetry in manufacturing </a:t>
            </a:r>
            <a:r>
              <a:rPr lang="en-US" u="sng" dirty="0"/>
              <a:t>required</a:t>
            </a:r>
            <a:r>
              <a:rPr lang="en-US" u="sng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2024" y="1432967"/>
            <a:ext cx="5138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Phase difference between port 1 and port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0 degree -&gt; vertically streaking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180 degree -&gt; horizontally streaking field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326680"/>
            <a:ext cx="4269290" cy="254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9416" y="47878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A. Grudiev, CLIC-note-1067 (2016)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7395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55" y="1124743"/>
            <a:ext cx="3481281" cy="496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Applications in Beam Diagnostics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3D Charge </a:t>
            </a:r>
            <a:r>
              <a:rPr lang="en-US" dirty="0"/>
              <a:t>D</a:t>
            </a:r>
            <a:r>
              <a:rPr lang="en-US" dirty="0" smtClean="0"/>
              <a:t>istribution </a:t>
            </a:r>
            <a:r>
              <a:rPr lang="en-US" dirty="0"/>
              <a:t>R</a:t>
            </a:r>
            <a:r>
              <a:rPr lang="en-US" dirty="0" smtClean="0"/>
              <a:t>econstruction in the Real </a:t>
            </a:r>
            <a:r>
              <a:rPr lang="en-US" dirty="0"/>
              <a:t>S</a:t>
            </a:r>
            <a:r>
              <a:rPr lang="en-US" dirty="0" smtClean="0"/>
              <a:t>pace </a:t>
            </a:r>
            <a:endParaRPr lang="de-DE" dirty="0"/>
          </a:p>
        </p:txBody>
      </p:sp>
      <p:pic>
        <p:nvPicPr>
          <p:cNvPr id="5" name="Picture 2" descr="Z:\Desktop\DESY highlights2016\tds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340768"/>
            <a:ext cx="5760640" cy="37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368" y="5108991"/>
            <a:ext cx="6480720" cy="120032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Exciting new opportunities for e-bunch characterization </a:t>
            </a:r>
            <a:r>
              <a:rPr lang="en-US" dirty="0" smtClean="0"/>
              <a:t>e.g.: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slice </a:t>
            </a:r>
            <a:r>
              <a:rPr lang="en-US" dirty="0"/>
              <a:t>emittance measurement on different </a:t>
            </a:r>
            <a:r>
              <a:rPr lang="en-US" dirty="0" smtClean="0"/>
              <a:t>planes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3D charge reconstruction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efforts towards 6D beam phase space reconstruction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7615930" y="752565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 of beam reconstruction </a:t>
            </a:r>
          </a:p>
          <a:p>
            <a:r>
              <a:rPr lang="en-US" sz="1600" dirty="0" smtClean="0"/>
              <a:t>(simulation) for the ARES </a:t>
            </a:r>
            <a:r>
              <a:rPr lang="en-US" sz="1600" dirty="0" err="1" smtClean="0"/>
              <a:t>linac</a:t>
            </a:r>
            <a:endParaRPr lang="de-DE" sz="16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10704512" y="1949931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Real beam at the screen</a:t>
            </a:r>
          </a:p>
          <a:p>
            <a:r>
              <a:rPr lang="en-US" sz="1600" dirty="0" smtClean="0"/>
              <a:t>(TDS off)</a:t>
            </a:r>
            <a:endParaRPr lang="de-DE" sz="16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704513" y="4559432"/>
            <a:ext cx="1368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Reconstructed beam at the screen</a:t>
            </a:r>
          </a:p>
          <a:p>
            <a:endParaRPr lang="de-DE" sz="1600" dirty="0" err="1" smtClean="0"/>
          </a:p>
        </p:txBody>
      </p:sp>
      <p:sp>
        <p:nvSpPr>
          <p:cNvPr id="13" name="Rectangle 12"/>
          <p:cNvSpPr/>
          <p:nvPr/>
        </p:nvSpPr>
        <p:spPr>
          <a:xfrm>
            <a:off x="6961329" y="6021288"/>
            <a:ext cx="7680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Reference: </a:t>
            </a:r>
            <a:r>
              <a:rPr lang="fr-FR" sz="1400" i="1" dirty="0" smtClean="0">
                <a:solidFill>
                  <a:schemeClr val="accent1"/>
                </a:solidFill>
              </a:rPr>
              <a:t>D </a:t>
            </a:r>
            <a:r>
              <a:rPr lang="fr-FR" sz="1400" i="1" dirty="0">
                <a:solidFill>
                  <a:schemeClr val="accent1"/>
                </a:solidFill>
              </a:rPr>
              <a:t>Marx et al 2017 J. Phys.: </a:t>
            </a:r>
            <a:r>
              <a:rPr lang="fr-FR" sz="1400" i="1" dirty="0" err="1">
                <a:solidFill>
                  <a:schemeClr val="accent1"/>
                </a:solidFill>
              </a:rPr>
              <a:t>Conf</a:t>
            </a:r>
            <a:r>
              <a:rPr lang="fr-FR" sz="1400" i="1" dirty="0">
                <a:solidFill>
                  <a:schemeClr val="accent1"/>
                </a:solidFill>
              </a:rPr>
              <a:t>. </a:t>
            </a:r>
            <a:r>
              <a:rPr lang="fr-FR" sz="1400" i="1" dirty="0" err="1">
                <a:solidFill>
                  <a:schemeClr val="accent1"/>
                </a:solidFill>
              </a:rPr>
              <a:t>Ser</a:t>
            </a:r>
            <a:r>
              <a:rPr lang="fr-FR" sz="1400" i="1" dirty="0">
                <a:solidFill>
                  <a:schemeClr val="accent1"/>
                </a:solidFill>
              </a:rPr>
              <a:t>. 874 012077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DESY-CERN-PSI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Goal: build and test the first prototype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07368" y="2204864"/>
            <a:ext cx="11304636" cy="115847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Common Mechanical Design </a:t>
            </a:r>
            <a:r>
              <a:rPr lang="en-US" sz="2000" dirty="0" smtClean="0"/>
              <a:t>of the Structure fulfilling the requirements of many experiments:</a:t>
            </a:r>
          </a:p>
          <a:p>
            <a:pPr lvl="1"/>
            <a:r>
              <a:rPr lang="en-US" sz="2000" dirty="0" err="1" smtClean="0">
                <a:solidFill>
                  <a:schemeClr val="accent2"/>
                </a:solidFill>
              </a:rPr>
              <a:t>FLASHForward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FLASHII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SINBAD</a:t>
            </a:r>
            <a:r>
              <a:rPr lang="en-US" sz="2000" dirty="0" smtClean="0"/>
              <a:t> at DESY. </a:t>
            </a:r>
            <a:r>
              <a:rPr lang="en-US" sz="2000" dirty="0" smtClean="0">
                <a:solidFill>
                  <a:srgbClr val="00B050"/>
                </a:solidFill>
              </a:rPr>
              <a:t>XFEL</a:t>
            </a:r>
            <a:r>
              <a:rPr lang="en-US" sz="2000" dirty="0" smtClean="0"/>
              <a:t> observer of the project.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ATHOS</a:t>
            </a:r>
            <a:r>
              <a:rPr lang="en-US" sz="2000" dirty="0" smtClean="0"/>
              <a:t> beamline at </a:t>
            </a:r>
            <a:r>
              <a:rPr lang="en-US" sz="2000" dirty="0" err="1" smtClean="0"/>
              <a:t>SwissFEL</a:t>
            </a:r>
            <a:r>
              <a:rPr lang="en-US" sz="2000" dirty="0" smtClean="0"/>
              <a:t> </a:t>
            </a:r>
            <a:endParaRPr lang="de-DE" sz="2000" dirty="0" smtClean="0"/>
          </a:p>
          <a:p>
            <a:endParaRPr lang="en-US" sz="20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07988" y="3573016"/>
            <a:ext cx="11784012" cy="2088232"/>
          </a:xfrm>
        </p:spPr>
        <p:txBody>
          <a:bodyPr/>
          <a:lstStyle/>
          <a:p>
            <a:r>
              <a:rPr lang="en-US" sz="2000" dirty="0" smtClean="0"/>
              <a:t>The cavities are realized using </a:t>
            </a:r>
            <a:r>
              <a:rPr lang="en-US" sz="2000" b="1" dirty="0" smtClean="0">
                <a:solidFill>
                  <a:schemeClr val="accent1"/>
                </a:solidFill>
              </a:rPr>
              <a:t>PSI tuning free assembly procedure</a:t>
            </a:r>
          </a:p>
          <a:p>
            <a:r>
              <a:rPr lang="en-US" sz="2000" dirty="0"/>
              <a:t>First Review </a:t>
            </a:r>
            <a:r>
              <a:rPr lang="en-US" sz="2000" dirty="0" smtClean="0"/>
              <a:t>Meeting (October 2017) </a:t>
            </a:r>
            <a:r>
              <a:rPr lang="en-US" sz="2000" dirty="0"/>
              <a:t>about Tolerances Evaluation gave </a:t>
            </a:r>
            <a:r>
              <a:rPr lang="en-US" sz="2000" dirty="0" smtClean="0"/>
              <a:t>positive feedback</a:t>
            </a:r>
          </a:p>
          <a:p>
            <a:r>
              <a:rPr lang="en-US" sz="2000" b="1" dirty="0" smtClean="0"/>
              <a:t>Test of the prototype </a:t>
            </a:r>
            <a:r>
              <a:rPr lang="en-US" sz="2000" dirty="0" smtClean="0"/>
              <a:t>cavity with beam at DESY (</a:t>
            </a:r>
            <a:r>
              <a:rPr lang="en-US" sz="2000" dirty="0" err="1" smtClean="0"/>
              <a:t>FLASHForward</a:t>
            </a:r>
            <a:r>
              <a:rPr lang="en-US" sz="2000" dirty="0" smtClean="0"/>
              <a:t> beamline) </a:t>
            </a:r>
          </a:p>
          <a:p>
            <a:r>
              <a:rPr lang="en-US" sz="2000" dirty="0" smtClean="0"/>
              <a:t>If the test of the prototype is successful, </a:t>
            </a:r>
            <a:r>
              <a:rPr lang="en-US" sz="2000" b="1" dirty="0" smtClean="0"/>
              <a:t>six other cavities will be produced </a:t>
            </a:r>
            <a:r>
              <a:rPr lang="en-US" sz="2000" dirty="0" smtClean="0"/>
              <a:t>for the experiments </a:t>
            </a:r>
            <a:endParaRPr lang="de-DE" sz="2000" dirty="0"/>
          </a:p>
        </p:txBody>
      </p:sp>
      <p:pic>
        <p:nvPicPr>
          <p:cNvPr id="11" name="Picture 21" descr="logo_desy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172" y="423397"/>
            <a:ext cx="546665" cy="53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PSI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502274"/>
            <a:ext cx="1013218" cy="3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barbara\Desktop\CERN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94" y="332656"/>
            <a:ext cx="716006" cy="7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9376" y="5957936"/>
            <a:ext cx="768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Reference: </a:t>
            </a:r>
            <a:r>
              <a:rPr lang="en-US" i="1" dirty="0">
                <a:solidFill>
                  <a:schemeClr val="accent1"/>
                </a:solidFill>
              </a:rPr>
              <a:t>“X-Band TDS Project”, MOPAB044, Proc. IPAC 2017 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407368" y="1268760"/>
            <a:ext cx="11449272" cy="1512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Status of the Project:</a:t>
            </a:r>
          </a:p>
          <a:p>
            <a:r>
              <a:rPr lang="en-US" sz="2000" dirty="0" smtClean="0"/>
              <a:t>Collaboration Agreement under Signature by Directorates of the three Parties</a:t>
            </a:r>
          </a:p>
        </p:txBody>
      </p:sp>
    </p:spTree>
    <p:extLst>
      <p:ext uri="{BB962C8B-B14F-4D97-AF65-F5344CB8AC3E}">
        <p14:creationId xmlns:p14="http://schemas.microsoft.com/office/powerpoint/2010/main" val="22656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Sub-femtosecond Injector Design and  X-Band TDS </a:t>
            </a:r>
            <a:r>
              <a:rPr lang="en-GB" dirty="0" smtClean="0"/>
              <a:t> | Barbara Marchetti  |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07988" y="1052736"/>
            <a:ext cx="11304636" cy="245437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The ARES </a:t>
            </a:r>
            <a:r>
              <a:rPr lang="en-US" sz="1800" b="1" dirty="0" err="1" smtClean="0">
                <a:solidFill>
                  <a:schemeClr val="accent1"/>
                </a:solidFill>
              </a:rPr>
              <a:t>linac</a:t>
            </a:r>
            <a:r>
              <a:rPr lang="en-US" sz="1800" b="1" dirty="0" smtClean="0">
                <a:solidFill>
                  <a:schemeClr val="accent1"/>
                </a:solidFill>
              </a:rPr>
              <a:t> at SINBAD</a:t>
            </a:r>
            <a:r>
              <a:rPr lang="en-US" sz="1800" dirty="0" smtClean="0"/>
              <a:t> has been designed to produce ideal </a:t>
            </a:r>
            <a:r>
              <a:rPr lang="en-US" sz="1800" b="1" dirty="0" smtClean="0">
                <a:solidFill>
                  <a:schemeClr val="accent2"/>
                </a:solidFill>
              </a:rPr>
              <a:t>ultra-short high brightness bunches</a:t>
            </a:r>
            <a:r>
              <a:rPr lang="en-US" sz="1800" dirty="0" smtClean="0"/>
              <a:t> to</a:t>
            </a:r>
          </a:p>
          <a:p>
            <a:pPr lvl="1"/>
            <a:r>
              <a:rPr lang="en-US" sz="1800" dirty="0" smtClean="0"/>
              <a:t>Test and fully characterize </a:t>
            </a:r>
            <a:r>
              <a:rPr lang="en-US" sz="1800" b="1" dirty="0" smtClean="0">
                <a:solidFill>
                  <a:schemeClr val="accent2"/>
                </a:solidFill>
              </a:rPr>
              <a:t>novel acceleration techniques </a:t>
            </a:r>
            <a:r>
              <a:rPr lang="en-US" sz="1800" dirty="0" smtClean="0"/>
              <a:t>aiming for stable and reproducible </a:t>
            </a:r>
            <a:r>
              <a:rPr lang="en-US" sz="1800" dirty="0" smtClean="0"/>
              <a:t>acceleration; </a:t>
            </a:r>
            <a:endParaRPr lang="en-US" sz="1800" dirty="0" smtClean="0"/>
          </a:p>
          <a:p>
            <a:pPr lvl="1"/>
            <a:r>
              <a:rPr lang="en-US" sz="1800" dirty="0" smtClean="0"/>
              <a:t>Perform beam </a:t>
            </a:r>
            <a:r>
              <a:rPr lang="en-US" sz="1800" dirty="0" smtClean="0"/>
              <a:t>dynamics studies and </a:t>
            </a:r>
            <a:r>
              <a:rPr lang="en-US" sz="1800" dirty="0"/>
              <a:t>R&amp;D on novel beam </a:t>
            </a:r>
            <a:r>
              <a:rPr lang="en-US" sz="1800" dirty="0" smtClean="0"/>
              <a:t>diagnostics.</a:t>
            </a:r>
            <a:endParaRPr lang="en-US" sz="1800" dirty="0" smtClean="0"/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The </a:t>
            </a:r>
            <a:r>
              <a:rPr lang="en-US" sz="1800" b="1" dirty="0" smtClean="0">
                <a:solidFill>
                  <a:schemeClr val="accent1"/>
                </a:solidFill>
              </a:rPr>
              <a:t>installation of the RF gun is </a:t>
            </a:r>
            <a:r>
              <a:rPr lang="en-US" sz="1800" b="1" dirty="0" smtClean="0">
                <a:solidFill>
                  <a:schemeClr val="accent1"/>
                </a:solidFill>
              </a:rPr>
              <a:t>ongoing and </a:t>
            </a:r>
            <a:r>
              <a:rPr lang="en-US" sz="1800" b="1" dirty="0">
                <a:solidFill>
                  <a:schemeClr val="accent1"/>
                </a:solidFill>
              </a:rPr>
              <a:t>i</a:t>
            </a:r>
            <a:r>
              <a:rPr lang="en-US" sz="1800" b="1" dirty="0" smtClean="0">
                <a:solidFill>
                  <a:schemeClr val="accent1"/>
                </a:solidFill>
              </a:rPr>
              <a:t>ts </a:t>
            </a:r>
            <a:r>
              <a:rPr lang="en-US" sz="1800" b="1" dirty="0" smtClean="0">
                <a:solidFill>
                  <a:schemeClr val="accent1"/>
                </a:solidFill>
              </a:rPr>
              <a:t>commissioning </a:t>
            </a:r>
            <a:r>
              <a:rPr lang="en-US" sz="1800" b="1" dirty="0" smtClean="0">
                <a:solidFill>
                  <a:schemeClr val="accent1"/>
                </a:solidFill>
              </a:rPr>
              <a:t>will follow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</a:rPr>
              <a:t>soon this year.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07988" y="3717032"/>
            <a:ext cx="11304636" cy="230425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dirty="0" smtClean="0"/>
              <a:t>The</a:t>
            </a:r>
            <a:r>
              <a:rPr lang="en-US" sz="1800" b="1" dirty="0" smtClean="0">
                <a:solidFill>
                  <a:schemeClr val="accent1"/>
                </a:solidFill>
              </a:rPr>
              <a:t> X-band TDS Project</a:t>
            </a:r>
            <a:r>
              <a:rPr lang="en-US" sz="1800" dirty="0" smtClean="0"/>
              <a:t> is an example of R&amp;D project in the direction of novel diagnostics techniques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b="1" dirty="0" smtClean="0">
                <a:solidFill>
                  <a:schemeClr val="accent2"/>
                </a:solidFill>
              </a:rPr>
              <a:t>novel TDS design</a:t>
            </a:r>
            <a:r>
              <a:rPr lang="en-US" sz="1800" dirty="0" smtClean="0"/>
              <a:t> with possibility of </a:t>
            </a:r>
            <a:r>
              <a:rPr lang="en-US" sz="1800" b="1" dirty="0" smtClean="0">
                <a:solidFill>
                  <a:schemeClr val="accent2"/>
                </a:solidFill>
              </a:rPr>
              <a:t>changing the streaking direction of the field</a:t>
            </a:r>
            <a:r>
              <a:rPr lang="en-US" sz="1800" dirty="0" smtClean="0"/>
              <a:t> is being realized thanks to a collaboration with </a:t>
            </a:r>
            <a:r>
              <a:rPr lang="en-US" sz="1800" b="1" dirty="0" smtClean="0">
                <a:solidFill>
                  <a:schemeClr val="accent2"/>
                </a:solidFill>
              </a:rPr>
              <a:t>CERN and PSI</a:t>
            </a:r>
          </a:p>
          <a:p>
            <a:pPr lvl="1"/>
            <a:r>
              <a:rPr lang="en-US" sz="1800" dirty="0" smtClean="0"/>
              <a:t>Studies on </a:t>
            </a:r>
            <a:r>
              <a:rPr lang="en-US" sz="1800" b="1" dirty="0" smtClean="0">
                <a:solidFill>
                  <a:schemeClr val="accent2"/>
                </a:solidFill>
              </a:rPr>
              <a:t>applications</a:t>
            </a:r>
            <a:r>
              <a:rPr lang="en-US" sz="1800" dirty="0" smtClean="0"/>
              <a:t> of the novel feature of the cavity for e.g. allowing </a:t>
            </a:r>
            <a:r>
              <a:rPr lang="en-US" sz="1800" b="1" dirty="0" smtClean="0">
                <a:solidFill>
                  <a:schemeClr val="accent2"/>
                </a:solidFill>
              </a:rPr>
              <a:t>3D charge reconstruction</a:t>
            </a:r>
            <a:r>
              <a:rPr lang="en-US" sz="1800" dirty="0" smtClean="0"/>
              <a:t> of an electron bunch have been performed and DESY will provide the infrastructure </a:t>
            </a:r>
            <a:r>
              <a:rPr lang="en-US" sz="1800" b="1" dirty="0" smtClean="0">
                <a:solidFill>
                  <a:schemeClr val="accent2"/>
                </a:solidFill>
              </a:rPr>
              <a:t>for testing the prototype cavity with e-beam</a:t>
            </a:r>
            <a:r>
              <a:rPr lang="en-US" sz="1800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87888" y="6093296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33CC"/>
                </a:solidFill>
              </a:rPr>
              <a:t>Thank you for your attention.</a:t>
            </a:r>
            <a:endParaRPr lang="de-DE" sz="3200" i="1" dirty="0" err="1" smtClean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dirty="0"/>
              <a:t>SINBAD-ARES </a:t>
            </a:r>
            <a:r>
              <a:rPr lang="de-DE" sz="2400" dirty="0" err="1" smtClean="0"/>
              <a:t>Photo-Injector</a:t>
            </a:r>
            <a:endParaRPr lang="de-DE" sz="2400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07988" y="3356992"/>
            <a:ext cx="7524750" cy="2454374"/>
          </a:xfrm>
        </p:spPr>
        <p:txBody>
          <a:bodyPr/>
          <a:lstStyle/>
          <a:p>
            <a:r>
              <a:rPr lang="en-US" sz="2400" dirty="0" smtClean="0"/>
              <a:t>X-band TDS Project </a:t>
            </a:r>
          </a:p>
        </p:txBody>
      </p:sp>
    </p:spTree>
    <p:extLst>
      <p:ext uri="{BB962C8B-B14F-4D97-AF65-F5344CB8AC3E}">
        <p14:creationId xmlns:p14="http://schemas.microsoft.com/office/powerpoint/2010/main" val="3752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b="1" dirty="0">
                <a:solidFill>
                  <a:schemeClr val="accent2"/>
                </a:solidFill>
              </a:rPr>
              <a:t>SINBAD-ARES </a:t>
            </a:r>
            <a:r>
              <a:rPr lang="de-DE" sz="2400" b="1" dirty="0" err="1" smtClean="0">
                <a:solidFill>
                  <a:schemeClr val="accent2"/>
                </a:solidFill>
              </a:rPr>
              <a:t>Photo-Injector</a:t>
            </a:r>
            <a:endParaRPr lang="de-DE" sz="2400" b="1" dirty="0" smtClean="0">
              <a:solidFill>
                <a:schemeClr val="accent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07988" y="3429000"/>
            <a:ext cx="7524750" cy="2454374"/>
          </a:xfrm>
        </p:spPr>
        <p:txBody>
          <a:bodyPr/>
          <a:lstStyle/>
          <a:p>
            <a:r>
              <a:rPr lang="en-US" sz="2400" dirty="0" smtClean="0"/>
              <a:t>X-band TDS Project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0016" y="1048668"/>
            <a:ext cx="504056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 smtClean="0"/>
              <a:t>ARD </a:t>
            </a:r>
            <a:r>
              <a:rPr lang="de-DE" b="1" dirty="0"/>
              <a:t>Team MPY-1 in DESY-M</a:t>
            </a:r>
            <a:r>
              <a:rPr lang="de-DE" dirty="0"/>
              <a:t>: </a:t>
            </a:r>
            <a:endParaRPr lang="de-DE" dirty="0" smtClean="0"/>
          </a:p>
          <a:p>
            <a:r>
              <a:rPr lang="de-DE" dirty="0" smtClean="0"/>
              <a:t>R</a:t>
            </a:r>
            <a:r>
              <a:rPr lang="de-DE" dirty="0"/>
              <a:t>. Assmann, </a:t>
            </a:r>
            <a:r>
              <a:rPr lang="de-DE" dirty="0" smtClean="0"/>
              <a:t>U. Dorda, </a:t>
            </a:r>
            <a:r>
              <a:rPr lang="de-DE" dirty="0"/>
              <a:t>J. Zhu, D. Marx, </a:t>
            </a:r>
            <a:r>
              <a:rPr lang="de-DE" dirty="0" smtClean="0"/>
              <a:t>G. Vashchenko, T. Vinatier, </a:t>
            </a:r>
            <a:r>
              <a:rPr lang="de-DE" dirty="0"/>
              <a:t>F. Burkart</a:t>
            </a:r>
            <a:r>
              <a:rPr lang="de-DE" dirty="0" smtClean="0"/>
              <a:t>, </a:t>
            </a:r>
            <a:r>
              <a:rPr lang="de-DE" dirty="0"/>
              <a:t>Y. </a:t>
            </a:r>
            <a:r>
              <a:rPr lang="de-DE" dirty="0" smtClean="0"/>
              <a:t>Sumera, </a:t>
            </a:r>
            <a:r>
              <a:rPr lang="de-DE" dirty="0"/>
              <a:t>P.A. Walker</a:t>
            </a:r>
            <a:r>
              <a:rPr lang="de-DE" dirty="0" smtClean="0"/>
              <a:t>, </a:t>
            </a:r>
            <a:r>
              <a:rPr lang="de-DE" dirty="0"/>
              <a:t>F. </a:t>
            </a:r>
            <a:r>
              <a:rPr lang="de-DE" dirty="0" smtClean="0"/>
              <a:t>Lemery</a:t>
            </a:r>
          </a:p>
          <a:p>
            <a:endParaRPr lang="de-DE" dirty="0"/>
          </a:p>
          <a:p>
            <a:r>
              <a:rPr lang="de-DE" dirty="0" err="1" smtClean="0"/>
              <a:t>and</a:t>
            </a:r>
            <a:r>
              <a:rPr lang="de-DE" dirty="0" smtClean="0"/>
              <a:t> R</a:t>
            </a:r>
            <a:r>
              <a:rPr lang="de-DE" dirty="0"/>
              <a:t>. Brinkmann, K. </a:t>
            </a:r>
            <a:r>
              <a:rPr lang="de-DE" dirty="0" smtClean="0"/>
              <a:t>Floettmann, W. Hillert</a:t>
            </a:r>
          </a:p>
          <a:p>
            <a:endParaRPr lang="en-US" dirty="0"/>
          </a:p>
          <a:p>
            <a:r>
              <a:rPr lang="en-US" dirty="0" smtClean="0"/>
              <a:t>Essential support of </a:t>
            </a:r>
            <a:r>
              <a:rPr lang="en-US" b="1" dirty="0" smtClean="0"/>
              <a:t>DESY technical groups</a:t>
            </a:r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981176" y="2071747"/>
            <a:ext cx="324036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Production of sub-fs e-bunches with conventional RF technology</a:t>
            </a:r>
            <a:endParaRPr lang="de-DE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13364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344" y="1261650"/>
            <a:ext cx="5904656" cy="14472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12" name="Picture 6"/>
          <p:cNvPicPr>
            <a:picLocks noGrp="1"/>
          </p:cNvPicPr>
          <p:nvPr>
            <p:ph type="pic" sz="quarter" idx="14"/>
          </p:nvPr>
        </p:nvPicPr>
        <p:blipFill>
          <a:blip r:embed="rId2"/>
          <a:srcRect t="6610" b="6610"/>
          <a:stretch/>
        </p:blipFill>
        <p:spPr>
          <a:xfrm>
            <a:off x="6384032" y="1412777"/>
            <a:ext cx="5688631" cy="4824535"/>
          </a:xfrm>
          <a:prstGeom prst="rect">
            <a:avLst/>
          </a:prstGeom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SINBAD-ARES photo-injector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ARES</a:t>
            </a:r>
            <a:r>
              <a:rPr lang="en-US" dirty="0" smtClean="0"/>
              <a:t> = Accelerator 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5616004" cy="4542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Photo-injector goal: </a:t>
            </a:r>
          </a:p>
          <a:p>
            <a:r>
              <a:rPr lang="en-US" dirty="0" smtClean="0"/>
              <a:t>Production of  </a:t>
            </a:r>
            <a:r>
              <a:rPr lang="en-US" b="1" dirty="0" smtClean="0">
                <a:solidFill>
                  <a:schemeClr val="accent1"/>
                </a:solidFill>
              </a:rPr>
              <a:t>high brightness fs long </a:t>
            </a:r>
            <a:r>
              <a:rPr lang="en-US" dirty="0" smtClean="0"/>
              <a:t>e-bunches for </a:t>
            </a:r>
            <a:r>
              <a:rPr lang="en-US" b="1" dirty="0" smtClean="0">
                <a:solidFill>
                  <a:schemeClr val="accent1"/>
                </a:solidFill>
              </a:rPr>
              <a:t>injection into novel </a:t>
            </a:r>
            <a:r>
              <a:rPr lang="en-US" dirty="0" smtClean="0"/>
              <a:t>compact high gradient </a:t>
            </a:r>
            <a:r>
              <a:rPr lang="en-US" b="1" dirty="0" smtClean="0">
                <a:solidFill>
                  <a:schemeClr val="accent1"/>
                </a:solidFill>
              </a:rPr>
              <a:t>accelerators (LWFA, DLA, THz driven accelerators etc.)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44" y="411776"/>
            <a:ext cx="2592288" cy="4805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32304" y="892318"/>
            <a:ext cx="33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PL: U. Dorda. </a:t>
            </a:r>
            <a:r>
              <a:rPr lang="en-US" dirty="0" smtClean="0"/>
              <a:t>LS</a:t>
            </a:r>
            <a:r>
              <a:rPr lang="en-US" dirty="0"/>
              <a:t>: R. Assmann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88288" y="4509120"/>
            <a:ext cx="498356" cy="136815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2144" y="5877272"/>
            <a:ext cx="2160240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ARES </a:t>
            </a:r>
            <a:r>
              <a:rPr lang="en-US" sz="2800" b="1" dirty="0" err="1" smtClean="0">
                <a:solidFill>
                  <a:schemeClr val="tx1"/>
                </a:solidFill>
              </a:rPr>
              <a:t>linac</a:t>
            </a:r>
            <a:endParaRPr lang="de-DE" sz="28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344" y="1261650"/>
            <a:ext cx="5904656" cy="14472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pic>
        <p:nvPicPr>
          <p:cNvPr id="12" name="Picture 6"/>
          <p:cNvPicPr>
            <a:picLocks noGrp="1"/>
          </p:cNvPicPr>
          <p:nvPr>
            <p:ph type="pic" sz="quarter" idx="14"/>
          </p:nvPr>
        </p:nvPicPr>
        <p:blipFill>
          <a:blip r:embed="rId2"/>
          <a:srcRect t="6610" b="6610"/>
          <a:stretch/>
        </p:blipFill>
        <p:spPr>
          <a:xfrm>
            <a:off x="6384032" y="1412777"/>
            <a:ext cx="5688631" cy="4824535"/>
          </a:xfrm>
          <a:prstGeom prst="rect">
            <a:avLst/>
          </a:prstGeom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SINBAD-ARES photo-injector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ARES</a:t>
            </a:r>
            <a:r>
              <a:rPr lang="en-US" dirty="0" smtClean="0"/>
              <a:t> = Accelerator 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5616004" cy="45428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Photo-injector goal: </a:t>
            </a:r>
          </a:p>
          <a:p>
            <a:r>
              <a:rPr lang="en-US" dirty="0" smtClean="0"/>
              <a:t>Production of  </a:t>
            </a:r>
            <a:r>
              <a:rPr lang="en-US" b="1" dirty="0" smtClean="0">
                <a:solidFill>
                  <a:schemeClr val="accent1"/>
                </a:solidFill>
              </a:rPr>
              <a:t>high brightness fs long </a:t>
            </a:r>
            <a:r>
              <a:rPr lang="en-US" dirty="0" smtClean="0"/>
              <a:t>e-bunches for </a:t>
            </a:r>
            <a:r>
              <a:rPr lang="en-US" b="1" dirty="0" smtClean="0">
                <a:solidFill>
                  <a:schemeClr val="accent1"/>
                </a:solidFill>
              </a:rPr>
              <a:t>injection into novel </a:t>
            </a:r>
            <a:r>
              <a:rPr lang="en-US" dirty="0" smtClean="0"/>
              <a:t>compact high gradient </a:t>
            </a:r>
            <a:r>
              <a:rPr lang="en-US" b="1" dirty="0" smtClean="0">
                <a:solidFill>
                  <a:schemeClr val="accent1"/>
                </a:solidFill>
              </a:rPr>
              <a:t>accelerators (LWFA, DLA, THz driven accelerators etc.)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Photo-injector parameters:</a:t>
            </a:r>
          </a:p>
          <a:p>
            <a:pPr lvl="1"/>
            <a:r>
              <a:rPr lang="en-US" b="1" dirty="0" smtClean="0"/>
              <a:t>2.998 GHz </a:t>
            </a:r>
            <a:r>
              <a:rPr lang="en-US" dirty="0" smtClean="0"/>
              <a:t>normal conducting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b="1" dirty="0" smtClean="0"/>
              <a:t>10-50 Hz </a:t>
            </a:r>
            <a:r>
              <a:rPr lang="en-US" dirty="0" smtClean="0"/>
              <a:t>rep. rate, single bunch mode</a:t>
            </a:r>
          </a:p>
          <a:p>
            <a:pPr lvl="1"/>
            <a:r>
              <a:rPr lang="en-US" dirty="0" smtClean="0"/>
              <a:t>Energy: </a:t>
            </a:r>
            <a:r>
              <a:rPr lang="en-US" b="1" dirty="0" smtClean="0"/>
              <a:t>100 MeV </a:t>
            </a:r>
            <a:r>
              <a:rPr lang="en-US" dirty="0" smtClean="0"/>
              <a:t>(compressed beam)</a:t>
            </a:r>
          </a:p>
          <a:p>
            <a:pPr lvl="1"/>
            <a:r>
              <a:rPr lang="en-US" dirty="0" smtClean="0"/>
              <a:t>Typical final bunch charge : </a:t>
            </a:r>
            <a:r>
              <a:rPr lang="en-US" b="1" dirty="0" smtClean="0"/>
              <a:t>0.5-30 </a:t>
            </a:r>
            <a:r>
              <a:rPr lang="en-US" b="1" dirty="0" err="1" smtClean="0"/>
              <a:t>pC</a:t>
            </a:r>
            <a:endParaRPr lang="en-US" b="1" dirty="0" smtClean="0"/>
          </a:p>
          <a:p>
            <a:pPr lvl="1"/>
            <a:r>
              <a:rPr lang="en-US" dirty="0" smtClean="0"/>
              <a:t>Typical final bunch length : </a:t>
            </a:r>
            <a:r>
              <a:rPr lang="en-US" b="1" dirty="0" smtClean="0">
                <a:solidFill>
                  <a:schemeClr val="accent2"/>
                </a:solidFill>
              </a:rPr>
              <a:t>sub-fs to few fs</a:t>
            </a:r>
          </a:p>
          <a:p>
            <a:pPr lvl="1"/>
            <a:r>
              <a:rPr lang="en-US" dirty="0" smtClean="0"/>
              <a:t>Arrival time jitter &lt; </a:t>
            </a:r>
            <a:r>
              <a:rPr lang="en-US" b="1" dirty="0" smtClean="0">
                <a:solidFill>
                  <a:schemeClr val="accent2"/>
                </a:solidFill>
              </a:rPr>
              <a:t>10fs RMS</a:t>
            </a:r>
          </a:p>
          <a:p>
            <a:pPr lvl="1"/>
            <a:r>
              <a:rPr lang="en-US" dirty="0" smtClean="0"/>
              <a:t>Normalized transverse emittance &lt; </a:t>
            </a:r>
            <a:r>
              <a:rPr lang="en-US" b="1" dirty="0" smtClean="0"/>
              <a:t>0.5mm*</a:t>
            </a:r>
            <a:r>
              <a:rPr lang="en-US" b="1" dirty="0" err="1" smtClean="0"/>
              <a:t>mrad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44" y="411776"/>
            <a:ext cx="2592288" cy="4805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32304" y="892318"/>
            <a:ext cx="330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PL: U. Dorda. </a:t>
            </a:r>
            <a:r>
              <a:rPr lang="en-US" dirty="0" smtClean="0"/>
              <a:t>LS</a:t>
            </a:r>
            <a:r>
              <a:rPr lang="en-US" dirty="0"/>
              <a:t>: R. Assmann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88288" y="4509120"/>
            <a:ext cx="498356" cy="136815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92144" y="5877272"/>
            <a:ext cx="2160240" cy="4320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ARES </a:t>
            </a:r>
            <a:r>
              <a:rPr lang="en-US" sz="2800" b="1" dirty="0" err="1" smtClean="0">
                <a:solidFill>
                  <a:schemeClr val="tx1"/>
                </a:solidFill>
              </a:rPr>
              <a:t>linac</a:t>
            </a:r>
            <a:endParaRPr lang="de-DE" sz="28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SINBAD-ARES photo-injector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ARES</a:t>
            </a:r>
            <a:r>
              <a:rPr lang="en-US" dirty="0"/>
              <a:t> = Accelerator </a:t>
            </a:r>
            <a:r>
              <a:rPr lang="en-US" dirty="0" smtClean="0"/>
              <a:t>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11232628" cy="42548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Why a “conventional” photo-injector </a:t>
            </a:r>
            <a:r>
              <a:rPr lang="en-US" sz="1800" b="1" dirty="0" smtClean="0"/>
              <a:t>for studying </a:t>
            </a:r>
            <a:r>
              <a:rPr lang="en-US" sz="1800" b="1" dirty="0"/>
              <a:t>novel </a:t>
            </a:r>
            <a:r>
              <a:rPr lang="en-US" sz="1800" b="1" dirty="0" smtClean="0"/>
              <a:t>accelerators?</a:t>
            </a:r>
          </a:p>
          <a:p>
            <a:pPr marL="0" indent="0">
              <a:buNone/>
            </a:pP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0953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SINBAD-ARES photo-injector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ARES</a:t>
            </a:r>
            <a:r>
              <a:rPr lang="en-US" dirty="0"/>
              <a:t> = Accelerator </a:t>
            </a:r>
            <a:r>
              <a:rPr lang="en-US" dirty="0" smtClean="0"/>
              <a:t>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11232628" cy="42548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Why a “conventional” photo-injector </a:t>
            </a:r>
            <a:r>
              <a:rPr lang="en-US" sz="1800" b="1" dirty="0" smtClean="0"/>
              <a:t>for studying </a:t>
            </a:r>
            <a:r>
              <a:rPr lang="en-US" sz="1800" b="1" dirty="0"/>
              <a:t>novel </a:t>
            </a:r>
            <a:r>
              <a:rPr lang="en-US" sz="1800" b="1" dirty="0" smtClean="0"/>
              <a:t>accelerators?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Conventional RF technology allows to produce a </a:t>
            </a:r>
            <a:r>
              <a:rPr lang="en-US" sz="1800" b="1" dirty="0" smtClean="0">
                <a:solidFill>
                  <a:schemeClr val="accent1"/>
                </a:solidFill>
              </a:rPr>
              <a:t>stable and reproducible e-bunch</a:t>
            </a:r>
          </a:p>
          <a:p>
            <a:endParaRPr lang="en-US" sz="18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SINBAD-ARES photo-injector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ARES</a:t>
            </a:r>
            <a:r>
              <a:rPr lang="en-US" dirty="0"/>
              <a:t> = Accelerator </a:t>
            </a:r>
            <a:r>
              <a:rPr lang="en-US" dirty="0" smtClean="0"/>
              <a:t>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11232628" cy="42548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Why a “conventional” photo-injector </a:t>
            </a:r>
            <a:r>
              <a:rPr lang="en-US" sz="1800" b="1" dirty="0" smtClean="0"/>
              <a:t>for studying </a:t>
            </a:r>
            <a:r>
              <a:rPr lang="en-US" sz="1800" b="1" dirty="0"/>
              <a:t>novel </a:t>
            </a:r>
            <a:r>
              <a:rPr lang="en-US" sz="1800" b="1" dirty="0" smtClean="0"/>
              <a:t>accelerators?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Conventional RF technology allows to produce a </a:t>
            </a:r>
            <a:r>
              <a:rPr lang="en-US" sz="1800" b="1" dirty="0" smtClean="0">
                <a:solidFill>
                  <a:schemeClr val="accent1"/>
                </a:solidFill>
              </a:rPr>
              <a:t>stable and reproducible e-bunch</a:t>
            </a:r>
          </a:p>
          <a:p>
            <a:endParaRPr lang="en-US" sz="1800" b="1" dirty="0" smtClean="0">
              <a:solidFill>
                <a:schemeClr val="accent1"/>
              </a:solidFill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The </a:t>
            </a:r>
            <a:r>
              <a:rPr lang="en-US" sz="1800" u="sng" dirty="0">
                <a:sym typeface="Wingdings" panose="05000000000000000000" pitchFamily="2" charset="2"/>
              </a:rPr>
              <a:t>quality of the acceleration in novel accelerators</a:t>
            </a:r>
            <a:r>
              <a:rPr lang="en-US" sz="1800" dirty="0">
                <a:sym typeface="Wingdings" panose="05000000000000000000" pitchFamily="2" charset="2"/>
              </a:rPr>
              <a:t> depends on the </a:t>
            </a:r>
            <a:r>
              <a:rPr lang="en-US" sz="1800" u="sng" dirty="0">
                <a:sym typeface="Wingdings" panose="05000000000000000000" pitchFamily="2" charset="2"/>
              </a:rPr>
              <a:t>quality of the injected beam</a:t>
            </a:r>
            <a:r>
              <a:rPr lang="en-US" sz="1800" dirty="0">
                <a:sym typeface="Wingdings" panose="05000000000000000000" pitchFamily="2" charset="2"/>
              </a:rPr>
              <a:t> (e.g. bunch length, emittance, arrival time stability, energy)  </a:t>
            </a:r>
            <a:r>
              <a:rPr lang="en-US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flexible widely tunable Working Points</a:t>
            </a:r>
            <a:r>
              <a:rPr lang="en-US" sz="18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en-US" sz="1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endParaRPr lang="en-US" sz="1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endParaRPr lang="en-US" sz="1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SINBAD-ARES photo-injector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Sub-femtosecond Injector Design and  X-Band TDS </a:t>
            </a:r>
            <a:r>
              <a:rPr lang="en-GB" dirty="0"/>
              <a:t> | Barbara Marchetti  |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ARES</a:t>
            </a:r>
            <a:r>
              <a:rPr lang="en-US" dirty="0"/>
              <a:t> = Accelerator </a:t>
            </a:r>
            <a:r>
              <a:rPr lang="en-US" dirty="0" smtClean="0"/>
              <a:t>Research Experiment at Sinbad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07988" y="1406426"/>
            <a:ext cx="11232628" cy="425482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Why a “conventional” photo-injector </a:t>
            </a:r>
            <a:r>
              <a:rPr lang="en-US" sz="1800" b="1" dirty="0" smtClean="0"/>
              <a:t>for studying </a:t>
            </a:r>
            <a:r>
              <a:rPr lang="en-US" sz="1800" b="1" dirty="0"/>
              <a:t>novel </a:t>
            </a:r>
            <a:r>
              <a:rPr lang="en-US" sz="1800" b="1" dirty="0" smtClean="0"/>
              <a:t>accelerators?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Conventional RF technology allows to produce a </a:t>
            </a:r>
            <a:r>
              <a:rPr lang="en-US" sz="1800" b="1" dirty="0" smtClean="0">
                <a:solidFill>
                  <a:schemeClr val="accent1"/>
                </a:solidFill>
              </a:rPr>
              <a:t>stable and reproducible e-bunch</a:t>
            </a:r>
          </a:p>
          <a:p>
            <a:endParaRPr lang="en-US" sz="1800" b="1" dirty="0" smtClean="0">
              <a:solidFill>
                <a:schemeClr val="accent1"/>
              </a:solidFill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The </a:t>
            </a:r>
            <a:r>
              <a:rPr lang="en-US" sz="1800" u="sng" dirty="0">
                <a:sym typeface="Wingdings" panose="05000000000000000000" pitchFamily="2" charset="2"/>
              </a:rPr>
              <a:t>quality of the acceleration in novel accelerators</a:t>
            </a:r>
            <a:r>
              <a:rPr lang="en-US" sz="1800" dirty="0">
                <a:sym typeface="Wingdings" panose="05000000000000000000" pitchFamily="2" charset="2"/>
              </a:rPr>
              <a:t> depends on the </a:t>
            </a:r>
            <a:r>
              <a:rPr lang="en-US" sz="1800" u="sng" dirty="0">
                <a:sym typeface="Wingdings" panose="05000000000000000000" pitchFamily="2" charset="2"/>
              </a:rPr>
              <a:t>quality of the injected beam</a:t>
            </a:r>
            <a:r>
              <a:rPr lang="en-US" sz="1800" dirty="0">
                <a:sym typeface="Wingdings" panose="05000000000000000000" pitchFamily="2" charset="2"/>
              </a:rPr>
              <a:t> (e.g. bunch length, emittance, arrival time stability, energy)  </a:t>
            </a:r>
            <a:r>
              <a:rPr lang="en-US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flexible widely tunable Working Points</a:t>
            </a:r>
            <a:r>
              <a:rPr lang="en-US" sz="1800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endParaRPr lang="en-US" sz="1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endParaRPr lang="en-US" sz="1800" dirty="0" smtClean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US" sz="1800" dirty="0"/>
              <a:t>Well known </a:t>
            </a:r>
            <a:r>
              <a:rPr lang="en-US" sz="1800" u="sng" dirty="0"/>
              <a:t>beam dynamics codes</a:t>
            </a:r>
            <a:r>
              <a:rPr lang="en-US" sz="1800" dirty="0"/>
              <a:t> have </a:t>
            </a:r>
            <a:r>
              <a:rPr lang="en-US" sz="1800" u="sng" dirty="0"/>
              <a:t>not</a:t>
            </a:r>
            <a:r>
              <a:rPr lang="en-US" sz="1800" dirty="0"/>
              <a:t> yet </a:t>
            </a:r>
            <a:r>
              <a:rPr lang="en-US" sz="1800" u="sng" dirty="0"/>
              <a:t>been benchmarked</a:t>
            </a:r>
            <a:r>
              <a:rPr lang="en-US" sz="1800" dirty="0"/>
              <a:t> with experiments in this special </a:t>
            </a:r>
            <a:r>
              <a:rPr lang="en-US" sz="1800" u="sng" dirty="0"/>
              <a:t>beam parameter range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chemeClr val="accent2"/>
                </a:solidFill>
                <a:sym typeface="Wingdings" panose="05000000000000000000" pitchFamily="2" charset="2"/>
              </a:rPr>
              <a:t>extending our understanding of beam </a:t>
            </a:r>
            <a:r>
              <a:rPr lang="en-US" sz="18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dynamics</a:t>
            </a:r>
            <a:endParaRPr lang="en-US" sz="1800" dirty="0"/>
          </a:p>
          <a:p>
            <a:endParaRPr lang="en-US" sz="1800" u="sng" dirty="0" smtClean="0"/>
          </a:p>
          <a:p>
            <a:endParaRPr lang="en-US" sz="1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1373</Words>
  <Application>Microsoft Office PowerPoint</Application>
  <PresentationFormat>Custom</PresentationFormat>
  <Paragraphs>164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ARD master</vt:lpstr>
      <vt:lpstr>DTS Master</vt:lpstr>
      <vt:lpstr>Sub-femtosecond Injector Design and  X-Band TDS </vt:lpstr>
      <vt:lpstr>Outline</vt:lpstr>
      <vt:lpstr>Outline</vt:lpstr>
      <vt:lpstr>SINBAD-ARES photo-injector</vt:lpstr>
      <vt:lpstr>SINBAD-ARES photo-injector</vt:lpstr>
      <vt:lpstr>SINBAD-ARES photo-injector</vt:lpstr>
      <vt:lpstr>SINBAD-ARES photo-injector</vt:lpstr>
      <vt:lpstr>SINBAD-ARES photo-injector</vt:lpstr>
      <vt:lpstr>SINBAD-ARES photo-injector</vt:lpstr>
      <vt:lpstr>SINBAD-ARES photo-injector</vt:lpstr>
      <vt:lpstr>Technical Highlights</vt:lpstr>
      <vt:lpstr>Technical Highlights</vt:lpstr>
      <vt:lpstr>Technical Highlights</vt:lpstr>
      <vt:lpstr>Outline</vt:lpstr>
      <vt:lpstr>Measuring e-Bunches with sub-fs Resolution </vt:lpstr>
      <vt:lpstr>Novel X-band TDS Concept with Variable Polarization</vt:lpstr>
      <vt:lpstr>Novel Applications in Beam Diagnostics</vt:lpstr>
      <vt:lpstr>Collaboration DESY-CERN-PSI</vt:lpstr>
      <vt:lpstr>Summary and 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Marchetti, Barbara</cp:lastModifiedBy>
  <cp:revision>134</cp:revision>
  <cp:lastPrinted>2018-01-05T12:36:34Z</cp:lastPrinted>
  <dcterms:created xsi:type="dcterms:W3CDTF">2017-10-27T13:42:35Z</dcterms:created>
  <dcterms:modified xsi:type="dcterms:W3CDTF">2018-01-15T09:12:56Z</dcterms:modified>
</cp:coreProperties>
</file>