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23"/>
  </p:notesMasterIdLst>
  <p:handoutMasterIdLst>
    <p:handoutMasterId r:id="rId24"/>
  </p:handoutMasterIdLst>
  <p:sldIdLst>
    <p:sldId id="308" r:id="rId3"/>
    <p:sldId id="364" r:id="rId4"/>
    <p:sldId id="352" r:id="rId5"/>
    <p:sldId id="343" r:id="rId6"/>
    <p:sldId id="367" r:id="rId7"/>
    <p:sldId id="357" r:id="rId8"/>
    <p:sldId id="356" r:id="rId9"/>
    <p:sldId id="346" r:id="rId10"/>
    <p:sldId id="347" r:id="rId11"/>
    <p:sldId id="358" r:id="rId12"/>
    <p:sldId id="359" r:id="rId13"/>
    <p:sldId id="363" r:id="rId14"/>
    <p:sldId id="361" r:id="rId15"/>
    <p:sldId id="360" r:id="rId16"/>
    <p:sldId id="311" r:id="rId17"/>
    <p:sldId id="337" r:id="rId18"/>
    <p:sldId id="362" r:id="rId19"/>
    <p:sldId id="329" r:id="rId20"/>
    <p:sldId id="365" r:id="rId21"/>
    <p:sldId id="339" r:id="rId22"/>
  </p:sldIdLst>
  <p:sldSz cx="12192000" cy="6858000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FF9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7" autoAdjust="0"/>
    <p:restoredTop sz="93839" autoAdjust="0"/>
  </p:normalViewPr>
  <p:slideViewPr>
    <p:cSldViewPr showGuides="1">
      <p:cViewPr>
        <p:scale>
          <a:sx n="77" d="100"/>
          <a:sy n="77" d="100"/>
        </p:scale>
        <p:origin x="-378" y="43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orient="horz" pos="3105"/>
        <p:guide pos="216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'DE Cloud Shares'!$A$23:$A$26</c:f>
              <c:strCache>
                <c:ptCount val="4"/>
                <c:pt idx="0">
                  <c:v>DESY</c:v>
                </c:pt>
                <c:pt idx="1">
                  <c:v>Uni/MPI</c:v>
                </c:pt>
                <c:pt idx="2">
                  <c:v>KIT</c:v>
                </c:pt>
                <c:pt idx="3">
                  <c:v>GSI</c:v>
                </c:pt>
              </c:strCache>
            </c:strRef>
          </c:cat>
          <c:val>
            <c:numRef>
              <c:f>'DE Cloud Shares'!$F$23:$F$26</c:f>
              <c:numCache>
                <c:formatCode>General</c:formatCode>
                <c:ptCount val="4"/>
                <c:pt idx="0">
                  <c:v>0.35036267685997402</c:v>
                </c:pt>
                <c:pt idx="1">
                  <c:v>0.23850789931347899</c:v>
                </c:pt>
                <c:pt idx="2">
                  <c:v>0.364247040067677</c:v>
                </c:pt>
                <c:pt idx="3">
                  <c:v>4.6882383758870903E-2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1040890858712E-3"/>
                  <c:y val="6.73871739545093E-2"/>
                </c:manualLayout>
              </c:layout>
              <c:tx>
                <c:rich>
                  <a:bodyPr/>
                  <a:lstStyle/>
                  <a:p>
                    <a:r>
                      <a:rPr lang="cs-CZ" sz="1600" b="1" dirty="0" smtClean="0"/>
                      <a:t>11 %</a:t>
                    </a:r>
                    <a:endParaRPr lang="cs-CZ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cs-CZ" sz="1600" b="1" dirty="0" smtClean="0"/>
                      <a:t>89</a:t>
                    </a:r>
                    <a:r>
                      <a:rPr lang="cs-CZ" sz="1600" b="1" baseline="0" dirty="0" smtClean="0"/>
                      <a:t> %</a:t>
                    </a:r>
                    <a:endParaRPr lang="cs-CZ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PowerPoint]Sheet1'!$A$2:$A$3</c:f>
              <c:strCache>
                <c:ptCount val="2"/>
                <c:pt idx="0">
                  <c:v>Germany</c:v>
                </c:pt>
                <c:pt idx="1">
                  <c:v>Rest</c:v>
                </c:pt>
              </c:strCache>
            </c:strRef>
          </c:cat>
          <c:val>
            <c:numRef>
              <c:f>'[Chart in Microsoft Office PowerPoint]Sheet1'!$B$2:$B$3</c:f>
              <c:numCache>
                <c:formatCode>General</c:formatCode>
                <c:ptCount val="2"/>
                <c:pt idx="0">
                  <c:v>12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'[Chart in Microsoft Office PowerPoint]Sheet1'!$B$1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8895283964680601E-2"/>
                  <c:y val="8.1109866955496102E-2"/>
                </c:manualLayout>
              </c:layout>
              <c:tx>
                <c:rich>
                  <a:bodyPr/>
                  <a:lstStyle/>
                  <a:p>
                    <a:r>
                      <a:rPr lang="pt-BR" sz="1400" b="1" smtClean="0"/>
                      <a:t>9%</a:t>
                    </a:r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t-BR" sz="1400" b="1" smtClean="0"/>
                      <a:t>91%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PowerPoint]Sheet1'!$A$2:$A$3</c:f>
              <c:strCache>
                <c:ptCount val="2"/>
                <c:pt idx="0">
                  <c:v>Germany</c:v>
                </c:pt>
                <c:pt idx="1">
                  <c:v>Rest</c:v>
                </c:pt>
              </c:strCache>
            </c:strRef>
          </c:cat>
          <c:val>
            <c:numRef>
              <c:f>'[Chart in Microsoft Office PowerPoint]Sheet1'!$B$2:$B$3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</c:ser>
        <c:ser>
          <c:idx val="2"/>
          <c:order val="1"/>
          <c:tx>
            <c:strRef>
              <c:f>'[Chart in Microsoft Office PowerPoint]Sheet1'!$B$1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PowerPoint]Sheet1'!$A$2:$A$3</c:f>
              <c:strCache>
                <c:ptCount val="2"/>
                <c:pt idx="0">
                  <c:v>Germany</c:v>
                </c:pt>
                <c:pt idx="1">
                  <c:v>Rest</c:v>
                </c:pt>
              </c:strCache>
            </c:strRef>
          </c:cat>
          <c:val>
            <c:numRef>
              <c:f>'[Chart in Microsoft Office PowerPoint]Sheet1'!$B$2:$B$3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</c:ser>
        <c:ser>
          <c:idx val="0"/>
          <c:order val="2"/>
          <c:tx>
            <c:strRef>
              <c:f>'[Chart in Microsoft Office PowerPoint]Sheet1'!$B$1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PowerPoint]Sheet1'!$A$2:$A$3</c:f>
              <c:strCache>
                <c:ptCount val="2"/>
                <c:pt idx="0">
                  <c:v>Germany</c:v>
                </c:pt>
                <c:pt idx="1">
                  <c:v>Rest</c:v>
                </c:pt>
              </c:strCache>
            </c:strRef>
          </c:cat>
          <c:val>
            <c:numRef>
              <c:f>'[Chart in Microsoft Office PowerPoint]Sheet1'!$B$2:$B$3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73625794188701"/>
          <c:y val="7.8941192133592006E-2"/>
          <c:w val="0.74517648934610903"/>
          <c:h val="0.843764121876069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'EGI &amp; OSG Sites CPUh VO'!$D$337</c:f>
              <c:strCache>
                <c:ptCount val="1"/>
                <c:pt idx="0">
                  <c:v>ATLAS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6699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'EGI &amp; OSG Sites CPUh VO'!$A$338:$A$346</c:f>
              <c:strCache>
                <c:ptCount val="9"/>
                <c:pt idx="0">
                  <c:v>BNL-ATLAS</c:v>
                </c:pt>
                <c:pt idx="1">
                  <c:v>MWT2</c:v>
                </c:pt>
                <c:pt idx="2">
                  <c:v>RAL-LCG2</c:v>
                </c:pt>
                <c:pt idx="3">
                  <c:v>DESY</c:v>
                </c:pt>
                <c:pt idx="4">
                  <c:v>TRIUMF-LCG2</c:v>
                </c:pt>
                <c:pt idx="5">
                  <c:v>TOKYO-LCG2</c:v>
                </c:pt>
                <c:pt idx="6">
                  <c:v>IN2P3-CC</c:v>
                </c:pt>
                <c:pt idx="7">
                  <c:v>KIT</c:v>
                </c:pt>
                <c:pt idx="8">
                  <c:v>AGLT2</c:v>
                </c:pt>
              </c:strCache>
            </c:strRef>
          </c:cat>
          <c:val>
            <c:numRef>
              <c:f>'EGI &amp; OSG Sites CPUh VO'!$D$338:$D$346</c:f>
              <c:numCache>
                <c:formatCode>General</c:formatCode>
                <c:ptCount val="9"/>
                <c:pt idx="0">
                  <c:v>6.5354869821869305E-2</c:v>
                </c:pt>
                <c:pt idx="1">
                  <c:v>5.4494870466455597E-2</c:v>
                </c:pt>
                <c:pt idx="2">
                  <c:v>4.2770895877253398E-2</c:v>
                </c:pt>
                <c:pt idx="3">
                  <c:v>4.1562074353383702E-2</c:v>
                </c:pt>
                <c:pt idx="4">
                  <c:v>3.7800977366272297E-2</c:v>
                </c:pt>
                <c:pt idx="5">
                  <c:v>3.7225891822120299E-2</c:v>
                </c:pt>
                <c:pt idx="6">
                  <c:v>3.7055945807748E-2</c:v>
                </c:pt>
                <c:pt idx="7">
                  <c:v>3.37029930119601E-2</c:v>
                </c:pt>
                <c:pt idx="8">
                  <c:v>2.7433810092178199E-2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347392"/>
        <c:axId val="110348928"/>
        <c:axId val="0"/>
      </c:bar3DChart>
      <c:catAx>
        <c:axId val="110347392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348928"/>
        <c:crosses val="autoZero"/>
        <c:auto val="1"/>
        <c:lblAlgn val="ctr"/>
        <c:lblOffset val="100"/>
        <c:noMultiLvlLbl val="0"/>
      </c:catAx>
      <c:valAx>
        <c:axId val="11034892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347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9008688554601"/>
          <c:y val="6.1825197928287702E-2"/>
          <c:w val="0.74384199213829305"/>
          <c:h val="0.8231850690121640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66990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'EGI &amp; OSG Sites CPUh VO'!$A$338:$A$346</c:f>
              <c:strCache>
                <c:ptCount val="9"/>
                <c:pt idx="0">
                  <c:v>FNAL</c:v>
                </c:pt>
                <c:pt idx="1">
                  <c:v>DESY</c:v>
                </c:pt>
                <c:pt idx="2">
                  <c:v>GLOW</c:v>
                </c:pt>
                <c:pt idx="3">
                  <c:v>UFlorida-HPC</c:v>
                </c:pt>
                <c:pt idx="4">
                  <c:v>JINR-T1</c:v>
                </c:pt>
                <c:pt idx="5">
                  <c:v>MIT_CMS</c:v>
                </c:pt>
                <c:pt idx="6">
                  <c:v>INFN-T1</c:v>
                </c:pt>
                <c:pt idx="7">
                  <c:v>KIT</c:v>
                </c:pt>
                <c:pt idx="8">
                  <c:v>IN2P3-CC</c:v>
                </c:pt>
              </c:strCache>
            </c:strRef>
          </c:cat>
          <c:val>
            <c:numRef>
              <c:f>'EGI &amp; OSG Sites CPUh VO'!$E$338:$E$346</c:f>
              <c:numCache>
                <c:formatCode>General</c:formatCode>
                <c:ptCount val="9"/>
                <c:pt idx="0">
                  <c:v>0.11384611070145299</c:v>
                </c:pt>
                <c:pt idx="1">
                  <c:v>6.4410280144888199E-2</c:v>
                </c:pt>
                <c:pt idx="2">
                  <c:v>5.0485337122307801E-2</c:v>
                </c:pt>
                <c:pt idx="3">
                  <c:v>3.9820864221822197E-2</c:v>
                </c:pt>
                <c:pt idx="4">
                  <c:v>3.8110687981908302E-2</c:v>
                </c:pt>
                <c:pt idx="5">
                  <c:v>3.7876201183051697E-2</c:v>
                </c:pt>
                <c:pt idx="6">
                  <c:v>3.6629878609555001E-2</c:v>
                </c:pt>
                <c:pt idx="7">
                  <c:v>3.5313749468104401E-2</c:v>
                </c:pt>
                <c:pt idx="8">
                  <c:v>3.3713329552130598E-2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689280"/>
        <c:axId val="110760704"/>
        <c:axId val="0"/>
      </c:bar3DChart>
      <c:catAx>
        <c:axId val="110689280"/>
        <c:scaling>
          <c:orientation val="maxMin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760704"/>
        <c:crosses val="autoZero"/>
        <c:auto val="1"/>
        <c:lblAlgn val="ctr"/>
        <c:lblOffset val="100"/>
        <c:noMultiLvlLbl val="0"/>
      </c:catAx>
      <c:valAx>
        <c:axId val="110760704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0689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592687048512"/>
          <c:y val="0.13152579456979599"/>
          <c:w val="0.81283485440786896"/>
          <c:h val="0.77798857495754203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'Belle2 normalized CPUh'!$C$3:$G$3</c:f>
              <c:strCache>
                <c:ptCount val="5"/>
                <c:pt idx="0">
                  <c:v>DESY</c:v>
                </c:pt>
                <c:pt idx="1">
                  <c:v>KEK</c:v>
                </c:pt>
                <c:pt idx="2">
                  <c:v>Victoria</c:v>
                </c:pt>
                <c:pt idx="3">
                  <c:v>KIT</c:v>
                </c:pt>
                <c:pt idx="4">
                  <c:v>PNNL</c:v>
                </c:pt>
              </c:strCache>
            </c:strRef>
          </c:cat>
          <c:val>
            <c:numRef>
              <c:f>'Belle2 normalized CPUh'!$C$5:$G$5</c:f>
              <c:numCache>
                <c:formatCode>General</c:formatCode>
                <c:ptCount val="5"/>
                <c:pt idx="0">
                  <c:v>0.145117497449813</c:v>
                </c:pt>
                <c:pt idx="1">
                  <c:v>0.137145507011179</c:v>
                </c:pt>
                <c:pt idx="2">
                  <c:v>0.126591600807552</c:v>
                </c:pt>
                <c:pt idx="3">
                  <c:v>8.4185439718288693E-2</c:v>
                </c:pt>
                <c:pt idx="4">
                  <c:v>5.2680837158863299E-2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085248"/>
        <c:axId val="112087040"/>
        <c:axId val="0"/>
      </c:bar3DChart>
      <c:catAx>
        <c:axId val="112085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112087040"/>
        <c:crosses val="autoZero"/>
        <c:auto val="1"/>
        <c:lblAlgn val="ctr"/>
        <c:lblOffset val="100"/>
        <c:noMultiLvlLbl val="0"/>
      </c:catAx>
      <c:valAx>
        <c:axId val="112087040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12085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22458640535701E-2"/>
          <c:y val="0.17281450141224899"/>
          <c:w val="0.527747812595871"/>
          <c:h val="0.786686140783187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Affiliation of NAF users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323006905247099"/>
                  <c:y val="4.4547854987386903E-3"/>
                </c:manualLayout>
              </c:layout>
              <c:tx>
                <c:rich>
                  <a:bodyPr/>
                  <a:lstStyle/>
                  <a:p>
                    <a:r>
                      <a:rPr lang="it-IT" sz="1400" dirty="0" smtClean="0"/>
                      <a:t>45%</a:t>
                    </a:r>
                    <a:endParaRPr lang="it-IT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035566768103003E-2"/>
                  <c:y val="-0.128462779080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s-IS" sz="1400" dirty="0" smtClean="0"/>
                      <a:t>20%</a:t>
                    </a:r>
                    <a:endParaRPr lang="is-I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036634251572"/>
                      <c:h val="0.0775537912402314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DESY/Exp</c:v>
                </c:pt>
                <c:pt idx="1">
                  <c:v>Uni-HH</c:v>
                </c:pt>
                <c:pt idx="2">
                  <c:v>German Inst.</c:v>
                </c:pt>
                <c:pt idx="3">
                  <c:v>Non-German</c:v>
                </c:pt>
                <c:pt idx="4">
                  <c:v>DESY/Theo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18.01.2018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18.01.2018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44539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02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51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Kommentare</a:t>
            </a:r>
            <a:r>
              <a:rPr lang="en-US" dirty="0" smtClean="0"/>
              <a:t> </a:t>
            </a:r>
            <a:r>
              <a:rPr lang="en-US" dirty="0" err="1" smtClean="0"/>
              <a:t>naechste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endParaRPr lang="en-US" dirty="0" smtClean="0"/>
          </a:p>
          <a:p>
            <a:r>
              <a:rPr lang="en-US" dirty="0" err="1" smtClean="0"/>
              <a:t>Sollte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baseline="0" dirty="0" smtClean="0"/>
              <a:t> Theory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simulation, control systems etc.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auf der </a:t>
            </a:r>
            <a:r>
              <a:rPr lang="en-US" baseline="0" dirty="0" err="1" smtClean="0"/>
              <a:t>naechstesn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Seite</a:t>
            </a:r>
            <a:r>
              <a:rPr lang="en-US" baseline="0" dirty="0" smtClean="0"/>
              <a:t> in der Wolke?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4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21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1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0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58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2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07986" y="3573016"/>
            <a:ext cx="11376025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D0EDFB4-715C-4875-A849-024FC80C8F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6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347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7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84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78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76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03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17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064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525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120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4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2776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564" y="4725144"/>
            <a:ext cx="9991716" cy="186841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TIER-2 Center: Future Developments | Volker Gülzow | MU | TIER-2 Center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‹Nr.›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74026" y="6510537"/>
            <a:ext cx="8862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TIER-2 Center: Status &amp; Future Developments </a:t>
            </a:r>
            <a:r>
              <a:rPr lang="en-US" sz="900" baseline="0" dirty="0" smtClean="0"/>
              <a:t>|  Volker </a:t>
            </a:r>
            <a:r>
              <a:rPr lang="en-US" sz="900" baseline="0" dirty="0" err="1" smtClean="0"/>
              <a:t>Gülzow</a:t>
            </a:r>
            <a:r>
              <a:rPr lang="en-US" sz="900" baseline="0" dirty="0" smtClean="0"/>
              <a:t> |  MU  |  TIER-2 Center</a:t>
            </a:r>
            <a:endParaRPr lang="de-DE" sz="900" dirty="0" err="1" smtClean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  <p:sldLayoutId id="2147483710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TIER-2 Center: Future Developments | Volker Gülzow | MU | TIER-2 Center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C98D-304A-4DBE-A153-C2D618D78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5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7920" y="5025211"/>
            <a:ext cx="11369548" cy="700373"/>
          </a:xfrm>
        </p:spPr>
        <p:txBody>
          <a:bodyPr/>
          <a:lstStyle/>
          <a:p>
            <a:r>
              <a:rPr lang="en-US" sz="1600" dirty="0" smtClean="0"/>
              <a:t>Volker </a:t>
            </a:r>
            <a:r>
              <a:rPr lang="en-US" sz="1600" dirty="0" err="1" smtClean="0"/>
              <a:t>Guelzow</a:t>
            </a:r>
            <a:endParaRPr lang="en-US" sz="1600" dirty="0"/>
          </a:p>
          <a:p>
            <a:r>
              <a:rPr lang="en-US" sz="1600" dirty="0"/>
              <a:t>C</a:t>
            </a:r>
            <a:r>
              <a:rPr lang="en-US" sz="1600" dirty="0" smtClean="0"/>
              <a:t>enter Evaluation DESY, 5 – 9 February 2018</a:t>
            </a:r>
            <a:endParaRPr lang="en-US" sz="1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</a:t>
            </a:r>
            <a:r>
              <a:rPr lang="de-DE" b="0" dirty="0" err="1" smtClean="0">
                <a:solidFill>
                  <a:schemeClr val="tx1"/>
                </a:solidFill>
              </a:rPr>
              <a:t>rogram</a:t>
            </a:r>
            <a:r>
              <a:rPr lang="de-DE" b="0" dirty="0" smtClean="0">
                <a:solidFill>
                  <a:schemeClr val="tx1"/>
                </a:solidFill>
              </a:rPr>
              <a:t>: Matter </a:t>
            </a:r>
            <a:r>
              <a:rPr lang="de-DE" b="0" dirty="0" err="1" smtClean="0">
                <a:solidFill>
                  <a:schemeClr val="tx1"/>
                </a:solidFill>
              </a:rPr>
              <a:t>and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Universe</a:t>
            </a:r>
            <a:r>
              <a:rPr lang="de-DE" b="0" dirty="0" smtClean="0">
                <a:solidFill>
                  <a:schemeClr val="tx1"/>
                </a:solidFill>
              </a:rPr>
              <a:t> (MU)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de-DE" b="0" dirty="0" smtClean="0">
                <a:solidFill>
                  <a:schemeClr val="tx1"/>
                </a:solidFill>
              </a:rPr>
              <a:t>DESY Research Unit: TIER-2 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3397541"/>
            <a:chOff x="0" y="0"/>
            <a:chExt cx="12192000" cy="339754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3397541"/>
              <a:chOff x="0" y="0"/>
              <a:chExt cx="12192000" cy="33975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4248472" cy="339754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9467" y="2626"/>
                <a:ext cx="4272533" cy="33949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" r="22917"/>
            <a:stretch/>
          </p:blipFill>
          <p:spPr>
            <a:xfrm>
              <a:off x="3960440" y="0"/>
              <a:ext cx="4295800" cy="339754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736684" cy="1099777"/>
          </a:xfrm>
        </p:spPr>
        <p:txBody>
          <a:bodyPr/>
          <a:lstStyle/>
          <a:p>
            <a:r>
              <a:rPr lang="en-US" dirty="0" smtClean="0"/>
              <a:t>The LK2 Facility</a:t>
            </a:r>
            <a:br>
              <a:rPr lang="en-US" dirty="0" smtClean="0"/>
            </a:br>
            <a:r>
              <a:rPr lang="en-US" dirty="0" smtClean="0"/>
              <a:t>TIER-2 Center</a:t>
            </a:r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896911"/>
            <a:ext cx="11376025" cy="413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Status and Future Development</a:t>
            </a:r>
            <a:endParaRPr lang="en-US" sz="2400" i="1" dirty="0"/>
          </a:p>
        </p:txBody>
      </p:sp>
      <p:sp>
        <p:nvSpPr>
          <p:cNvPr id="11" name="AutoShape 2" descr="https://www.helmholtz.de/typo3conf/ext/dreipc_helmholtz/Resources/Public/assets/Images/logo/logo_helmholtz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Picture 2" descr="https://www.helmholtz.de/fileadmin/_processed_/csm_2017_H_Logo_RGB_EN_b4e0f42d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8" y="5517232"/>
            <a:ext cx="4911690" cy="8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Strategy for the Next-Generation TIER </a:t>
            </a:r>
            <a:r>
              <a:rPr lang="en-GB" dirty="0" err="1" smtClean="0"/>
              <a:t>Center</a:t>
            </a:r>
            <a:endParaRPr lang="en-GB" u="sng" dirty="0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 smtClean="0"/>
              <a:t>Transition from the LK2 Facility TIER-2 Center to the Interdisciplinary Analysis Facility (IAF)</a:t>
            </a:r>
            <a:endParaRPr lang="en-US" i="1" dirty="0"/>
          </a:p>
        </p:txBody>
      </p:sp>
      <p:sp>
        <p:nvSpPr>
          <p:cNvPr id="7" name="Rounded Rectangle 6"/>
          <p:cNvSpPr/>
          <p:nvPr/>
        </p:nvSpPr>
        <p:spPr>
          <a:xfrm>
            <a:off x="2988133" y="1306284"/>
            <a:ext cx="8637814" cy="13395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5899" y="139725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9E1B"/>
                </a:solidFill>
              </a:rPr>
              <a:t>TIER-2 Centre</a:t>
            </a:r>
            <a:endParaRPr lang="en-US" sz="2400" dirty="0">
              <a:solidFill>
                <a:srgbClr val="FF9E1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283" y="1831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U</a:t>
            </a:r>
            <a:r>
              <a:rPr lang="en-GB" dirty="0" smtClean="0"/>
              <a:t>ser </a:t>
            </a:r>
            <a:r>
              <a:rPr lang="en-GB" dirty="0"/>
              <a:t>communities mainly in </a:t>
            </a:r>
            <a:r>
              <a:rPr lang="en-GB" dirty="0" smtClean="0"/>
              <a:t>HEP</a:t>
            </a:r>
          </a:p>
          <a:p>
            <a:r>
              <a:rPr lang="en-GB" dirty="0" smtClean="0"/>
              <a:t>LHC </a:t>
            </a:r>
            <a:r>
              <a:rPr lang="en-GB" dirty="0"/>
              <a:t>(CMS, Atlas, </a:t>
            </a:r>
            <a:r>
              <a:rPr lang="en-GB" dirty="0" err="1"/>
              <a:t>LHCb</a:t>
            </a:r>
            <a:r>
              <a:rPr lang="en-GB" dirty="0"/>
              <a:t>) , Belle &amp; Belle II, ILC, ...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97601" y="1746546"/>
            <a:ext cx="11028346" cy="4082747"/>
            <a:chOff x="597601" y="1746546"/>
            <a:chExt cx="11028346" cy="4082747"/>
          </a:xfrm>
        </p:grpSpPr>
        <p:sp>
          <p:nvSpPr>
            <p:cNvPr id="5" name="Curved Up Arrow 4"/>
            <p:cNvSpPr/>
            <p:nvPr/>
          </p:nvSpPr>
          <p:spPr>
            <a:xfrm rot="5400000">
              <a:off x="1860" y="2342287"/>
              <a:ext cx="3135697" cy="1944216"/>
            </a:xfrm>
            <a:prstGeom prst="curvedUp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988133" y="2774656"/>
              <a:ext cx="8637814" cy="305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97758" y="2843644"/>
              <a:ext cx="58302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FF9E1B"/>
                  </a:solidFill>
                </a:rPr>
                <a:t>Interdisciplinary Analysis Facility (IAF)</a:t>
              </a:r>
              <a:endParaRPr lang="en-US" sz="2400" dirty="0">
                <a:solidFill>
                  <a:srgbClr val="FF9E1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80162" y="3323570"/>
              <a:ext cx="767987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GB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HEP Users : LHC, Belle II, ILC ...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sz="2400" dirty="0" smtClean="0">
                  <a:solidFill>
                    <a:srgbClr val="009FDF"/>
                  </a:solidFill>
                </a:rPr>
                <a:t>Astro Particle Experiment : CTA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dirty="0" smtClean="0">
                  <a:solidFill>
                    <a:srgbClr val="009FDF"/>
                  </a:solidFill>
                </a:rPr>
                <a:t>Research with Photons : Petra III / IV , FLASH , European XFEL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dirty="0" smtClean="0">
                  <a:solidFill>
                    <a:srgbClr val="009FDF"/>
                  </a:solidFill>
                </a:rPr>
                <a:t>Accelerator Research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dirty="0" smtClean="0">
                  <a:solidFill>
                    <a:srgbClr val="009FDF"/>
                  </a:solidFill>
                </a:rPr>
                <a:t>Theory</a:t>
              </a:r>
              <a:endParaRPr lang="en-US" sz="2400" dirty="0">
                <a:solidFill>
                  <a:srgbClr val="009FD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45313" y="6013959"/>
            <a:ext cx="849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FDF"/>
                </a:solidFill>
              </a:rPr>
              <a:t>The new “Scientific Computing” concept will become a key part of the LK II facility</a:t>
            </a:r>
          </a:p>
        </p:txBody>
      </p:sp>
    </p:spTree>
    <p:extLst>
      <p:ext uri="{BB962C8B-B14F-4D97-AF65-F5344CB8AC3E}">
        <p14:creationId xmlns:p14="http://schemas.microsoft.com/office/powerpoint/2010/main" val="8487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199456" y="1556792"/>
            <a:ext cx="8928992" cy="40324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916" y="359720"/>
            <a:ext cx="11376024" cy="451098"/>
          </a:xfrm>
        </p:spPr>
        <p:txBody>
          <a:bodyPr/>
          <a:lstStyle/>
          <a:p>
            <a:r>
              <a:rPr lang="de-DE" dirty="0" smtClean="0"/>
              <a:t>Scientific Computing Development @ DESY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41619" y="842074"/>
            <a:ext cx="11376024" cy="379252"/>
          </a:xfrm>
        </p:spPr>
        <p:txBody>
          <a:bodyPr/>
          <a:lstStyle/>
          <a:p>
            <a:r>
              <a:rPr lang="en-US" dirty="0" smtClean="0"/>
              <a:t>Scientific Computing is a key feature for research and is an integral part of the LK II facility</a:t>
            </a:r>
            <a:endParaRPr lang="en-US" dirty="0"/>
          </a:p>
        </p:txBody>
      </p:sp>
      <p:sp>
        <p:nvSpPr>
          <p:cNvPr id="6" name="Rectangle 4"/>
          <p:cNvSpPr/>
          <p:nvPr/>
        </p:nvSpPr>
        <p:spPr bwMode="auto">
          <a:xfrm>
            <a:off x="1847528" y="2636912"/>
            <a:ext cx="2108969" cy="11521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Simulation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6849547" y="2605965"/>
            <a:ext cx="2370455" cy="11521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Data Analytics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Machine Learning</a:t>
            </a:r>
            <a:br>
              <a:rPr lang="en-US" dirty="0" smtClean="0"/>
            </a:br>
            <a:r>
              <a:rPr lang="en-US" sz="1600" dirty="0" smtClean="0"/>
              <a:t>in the program MT</a:t>
            </a:r>
          </a:p>
        </p:txBody>
      </p:sp>
      <p:sp>
        <p:nvSpPr>
          <p:cNvPr id="8" name="Rectangle 6"/>
          <p:cNvSpPr/>
          <p:nvPr/>
        </p:nvSpPr>
        <p:spPr bwMode="auto">
          <a:xfrm>
            <a:off x="4177612" y="2617407"/>
            <a:ext cx="2370455" cy="115854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Automation and Control Systems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5396" y="4015183"/>
            <a:ext cx="2131101" cy="11521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Hardware Acceleration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77612" y="3995347"/>
            <a:ext cx="2404783" cy="11521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Software Engineering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51111" y="3976577"/>
            <a:ext cx="2370455" cy="115212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Data Management and Storage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399783" y="1837132"/>
            <a:ext cx="3960440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Scientific Computing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381982"/>
            <a:ext cx="11376024" cy="451098"/>
          </a:xfrm>
        </p:spPr>
        <p:txBody>
          <a:bodyPr/>
          <a:lstStyle/>
          <a:p>
            <a:r>
              <a:rPr lang="de-DE" dirty="0" smtClean="0"/>
              <a:t>Scientific Computing Development @ DESY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392" y="1988840"/>
            <a:ext cx="11376025" cy="25986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9FDF"/>
                </a:solidFill>
              </a:rPr>
              <a:t>Scientific Computing is considered as one of the key topics for the research at DESY.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9FDF"/>
                </a:solidFill>
              </a:rPr>
              <a:t>The following key activities are currently being prepared or intensified: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Building an internal </a:t>
            </a:r>
            <a:r>
              <a:rPr lang="en-US" sz="2000" dirty="0">
                <a:solidFill>
                  <a:srgbClr val="009FDF"/>
                </a:solidFill>
              </a:rPr>
              <a:t>V</a:t>
            </a:r>
            <a:r>
              <a:rPr lang="en-US" sz="2000" dirty="0" smtClean="0">
                <a:solidFill>
                  <a:srgbClr val="009FDF"/>
                </a:solidFill>
              </a:rPr>
              <a:t>irtual </a:t>
            </a:r>
            <a:r>
              <a:rPr lang="en-US" sz="2000" dirty="0">
                <a:solidFill>
                  <a:srgbClr val="009FDF"/>
                </a:solidFill>
              </a:rPr>
              <a:t>G</a:t>
            </a:r>
            <a:r>
              <a:rPr lang="en-US" sz="2000" dirty="0" smtClean="0">
                <a:solidFill>
                  <a:srgbClr val="009FDF"/>
                </a:solidFill>
              </a:rPr>
              <a:t>roup </a:t>
            </a:r>
            <a:r>
              <a:rPr lang="en-US" sz="2000" dirty="0" smtClean="0"/>
              <a:t>for Scientific Computing across divisions.</a:t>
            </a:r>
          </a:p>
          <a:p>
            <a:r>
              <a:rPr lang="en-US" sz="2000" dirty="0" smtClean="0"/>
              <a:t>Preparation of the topic </a:t>
            </a:r>
            <a:r>
              <a:rPr lang="en-US" sz="2000" dirty="0" smtClean="0">
                <a:solidFill>
                  <a:srgbClr val="009FDF"/>
                </a:solidFill>
              </a:rPr>
              <a:t>„Data Management and Analytics“ </a:t>
            </a:r>
            <a:r>
              <a:rPr lang="en-US" sz="2000" dirty="0" smtClean="0"/>
              <a:t>in the program “Matter &amp; Technology”.</a:t>
            </a:r>
            <a:endParaRPr lang="en-US" sz="2000" dirty="0"/>
          </a:p>
          <a:p>
            <a:r>
              <a:rPr lang="en-US" sz="2000" dirty="0" smtClean="0"/>
              <a:t>Scientific Computing will significantly contribute to the planned </a:t>
            </a:r>
            <a:r>
              <a:rPr lang="en-US" sz="2000" dirty="0" smtClean="0">
                <a:solidFill>
                  <a:srgbClr val="009FDF"/>
                </a:solidFill>
              </a:rPr>
              <a:t>Center for Data and Computing Science </a:t>
            </a:r>
            <a:r>
              <a:rPr lang="en-US" sz="2000" dirty="0" smtClean="0"/>
              <a:t>(CDCS)  on a regional level.</a:t>
            </a:r>
          </a:p>
          <a:p>
            <a:r>
              <a:rPr lang="en-US" sz="2000" dirty="0" smtClean="0"/>
              <a:t>Scientific Computing will consolidate and strengthen the effort to acquire </a:t>
            </a:r>
            <a:r>
              <a:rPr lang="en-US" sz="2000" dirty="0" smtClean="0">
                <a:solidFill>
                  <a:srgbClr val="009FDF"/>
                </a:solidFill>
              </a:rPr>
              <a:t>National, European &amp; International  Projects.</a:t>
            </a:r>
            <a:endParaRPr lang="en-US" sz="2000" dirty="0">
              <a:solidFill>
                <a:srgbClr val="009FDF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35360" y="842082"/>
            <a:ext cx="11376024" cy="379252"/>
          </a:xfrm>
        </p:spPr>
        <p:txBody>
          <a:bodyPr/>
          <a:lstStyle/>
          <a:p>
            <a:r>
              <a:rPr lang="en-US" dirty="0" smtClean="0"/>
              <a:t>A key feature for research and also part of the LK II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3676" y="1412776"/>
            <a:ext cx="11616980" cy="4782661"/>
            <a:chOff x="383676" y="1412776"/>
            <a:chExt cx="11616980" cy="4782661"/>
          </a:xfrm>
        </p:grpSpPr>
        <p:sp>
          <p:nvSpPr>
            <p:cNvPr id="27" name="Rechteck 7"/>
            <p:cNvSpPr/>
            <p:nvPr/>
          </p:nvSpPr>
          <p:spPr bwMode="auto">
            <a:xfrm>
              <a:off x="407988" y="5674588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platzhalter 9"/>
            <p:cNvSpPr txBox="1">
              <a:spLocks/>
            </p:cNvSpPr>
            <p:nvPr/>
          </p:nvSpPr>
          <p:spPr>
            <a:xfrm>
              <a:off x="443257" y="5743301"/>
              <a:ext cx="2759996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Visualization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7"/>
            <p:cNvSpPr/>
            <p:nvPr/>
          </p:nvSpPr>
          <p:spPr bwMode="auto">
            <a:xfrm>
              <a:off x="407988" y="1893291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hteck 7"/>
            <p:cNvSpPr/>
            <p:nvPr/>
          </p:nvSpPr>
          <p:spPr bwMode="auto">
            <a:xfrm>
              <a:off x="407988" y="2496962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hteck 7"/>
            <p:cNvSpPr/>
            <p:nvPr/>
          </p:nvSpPr>
          <p:spPr bwMode="auto">
            <a:xfrm>
              <a:off x="407988" y="3100633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hteck 7"/>
            <p:cNvSpPr/>
            <p:nvPr/>
          </p:nvSpPr>
          <p:spPr bwMode="auto">
            <a:xfrm>
              <a:off x="407988" y="3722745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hteck 7"/>
            <p:cNvSpPr/>
            <p:nvPr/>
          </p:nvSpPr>
          <p:spPr bwMode="auto">
            <a:xfrm>
              <a:off x="407988" y="4344857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/>
          </p:nvSpPr>
          <p:spPr bwMode="auto">
            <a:xfrm>
              <a:off x="400422" y="5009723"/>
              <a:ext cx="11592668" cy="52084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platzhalter 9"/>
            <p:cNvSpPr txBox="1">
              <a:spLocks/>
            </p:cNvSpPr>
            <p:nvPr/>
          </p:nvSpPr>
          <p:spPr>
            <a:xfrm>
              <a:off x="734738" y="1412776"/>
              <a:ext cx="2015604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rgbClr val="00B0F0"/>
                  </a:solidFill>
                </a:rPr>
                <a:t>Common Topics</a:t>
              </a:r>
              <a:endParaRPr lang="en-US" sz="18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platzhalter 9"/>
            <p:cNvSpPr txBox="1">
              <a:spLocks/>
            </p:cNvSpPr>
            <p:nvPr/>
          </p:nvSpPr>
          <p:spPr>
            <a:xfrm>
              <a:off x="400422" y="1992134"/>
              <a:ext cx="2613698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Technologies &amp; Methods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platzhalter 9"/>
            <p:cNvSpPr txBox="1">
              <a:spLocks/>
            </p:cNvSpPr>
            <p:nvPr/>
          </p:nvSpPr>
          <p:spPr>
            <a:xfrm>
              <a:off x="407988" y="2593595"/>
              <a:ext cx="2613698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Algorithms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platzhalter 9"/>
            <p:cNvSpPr txBox="1">
              <a:spLocks/>
            </p:cNvSpPr>
            <p:nvPr/>
          </p:nvSpPr>
          <p:spPr>
            <a:xfrm>
              <a:off x="451814" y="3205891"/>
              <a:ext cx="2613698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HPC, GPU Optimization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platzhalter 9"/>
            <p:cNvSpPr txBox="1">
              <a:spLocks/>
            </p:cNvSpPr>
            <p:nvPr/>
          </p:nvSpPr>
          <p:spPr>
            <a:xfrm>
              <a:off x="435691" y="3808171"/>
              <a:ext cx="2613698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Parallelization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platzhalter 9"/>
            <p:cNvSpPr txBox="1">
              <a:spLocks/>
            </p:cNvSpPr>
            <p:nvPr/>
          </p:nvSpPr>
          <p:spPr>
            <a:xfrm>
              <a:off x="383676" y="4423566"/>
              <a:ext cx="2759996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Clouds </a:t>
              </a:r>
              <a:r>
                <a:rPr lang="en-US" b="1" smtClean="0">
                  <a:solidFill>
                    <a:schemeClr val="bg1"/>
                  </a:solidFill>
                </a:rPr>
                <a:t>and Virtualization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platzhalter 9"/>
            <p:cNvSpPr txBox="1">
              <a:spLocks/>
            </p:cNvSpPr>
            <p:nvPr/>
          </p:nvSpPr>
          <p:spPr>
            <a:xfrm>
              <a:off x="435691" y="5078436"/>
              <a:ext cx="2759996" cy="379252"/>
            </a:xfrm>
            <a:prstGeom prst="rect">
              <a:avLst/>
            </a:prstGeom>
          </p:spPr>
          <p:txBody>
            <a:bodyPr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266700" algn="l"/>
                </a:tabLs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Policies and Coordination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Virtual Group „Scientific Computing“ at DESY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3014120" y="1426116"/>
            <a:ext cx="2140717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FH Division </a:t>
            </a:r>
          </a:p>
          <a:p>
            <a:endParaRPr lang="de-DE" sz="1600" dirty="0"/>
          </a:p>
          <a:p>
            <a:r>
              <a:rPr lang="de-DE" sz="1600" b="1" i="1" dirty="0">
                <a:solidFill>
                  <a:srgbClr val="00B0F0"/>
                </a:solidFill>
              </a:rPr>
              <a:t>LK </a:t>
            </a:r>
            <a:r>
              <a:rPr lang="de-DE" sz="1600" b="1" i="1" dirty="0" smtClean="0">
                <a:solidFill>
                  <a:srgbClr val="00B0F0"/>
                </a:solidFill>
              </a:rPr>
              <a:t>1</a:t>
            </a:r>
          </a:p>
          <a:p>
            <a:endParaRPr lang="en-GB" sz="1600" b="1" i="1" dirty="0" smtClean="0"/>
          </a:p>
          <a:p>
            <a:r>
              <a:rPr lang="en-GB" sz="1600" dirty="0" smtClean="0"/>
              <a:t>SW development</a:t>
            </a:r>
          </a:p>
          <a:p>
            <a:r>
              <a:rPr lang="en-GB" sz="1600" dirty="0" smtClean="0"/>
              <a:t>Analysis</a:t>
            </a:r>
          </a:p>
          <a:p>
            <a:r>
              <a:rPr lang="en-GB" sz="1600" dirty="0"/>
              <a:t>M</a:t>
            </a:r>
            <a:r>
              <a:rPr lang="en-GB" sz="1600" dirty="0" smtClean="0"/>
              <a:t>ethods </a:t>
            </a:r>
          </a:p>
          <a:p>
            <a:r>
              <a:rPr lang="en-GB" sz="1600" dirty="0" smtClean="0"/>
              <a:t>Algorithms</a:t>
            </a:r>
          </a:p>
          <a:p>
            <a:r>
              <a:rPr lang="en-GB" sz="1600" dirty="0" smtClean="0"/>
              <a:t>HPC</a:t>
            </a:r>
          </a:p>
          <a:p>
            <a:r>
              <a:rPr lang="en-GB" sz="1600" dirty="0" smtClean="0"/>
              <a:t>Optimization</a:t>
            </a:r>
          </a:p>
          <a:p>
            <a:r>
              <a:rPr lang="en-GB" sz="1600" dirty="0" smtClean="0"/>
              <a:t>Big Data</a:t>
            </a:r>
          </a:p>
          <a:p>
            <a:endParaRPr lang="en-GB" sz="1600" dirty="0" smtClean="0"/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LK 2 (TIER-2)</a:t>
            </a:r>
          </a:p>
          <a:p>
            <a:endParaRPr lang="en-GB" sz="1600" dirty="0" smtClean="0">
              <a:solidFill>
                <a:srgbClr val="00B0F0"/>
              </a:solidFill>
            </a:endParaRPr>
          </a:p>
          <a:p>
            <a:r>
              <a:rPr lang="en-GB" sz="1600" dirty="0" smtClean="0"/>
              <a:t>Grid computing </a:t>
            </a:r>
          </a:p>
          <a:p>
            <a:r>
              <a:rPr lang="en-GB" sz="1600" dirty="0" smtClean="0"/>
              <a:t>Big Data Management</a:t>
            </a:r>
          </a:p>
          <a:p>
            <a:r>
              <a:rPr lang="en-GB" sz="1600" dirty="0" smtClean="0"/>
              <a:t>Cloud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303912" y="1426116"/>
            <a:ext cx="2304255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FS Division</a:t>
            </a:r>
          </a:p>
          <a:p>
            <a:endParaRPr lang="en-GB" sz="1600" dirty="0" smtClean="0"/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LK 1</a:t>
            </a:r>
          </a:p>
          <a:p>
            <a:endParaRPr lang="en-GB" sz="1600" b="1" i="1" dirty="0" smtClean="0">
              <a:solidFill>
                <a:srgbClr val="00B0F0"/>
              </a:solidFill>
            </a:endParaRPr>
          </a:p>
          <a:p>
            <a:r>
              <a:rPr lang="en-GB" sz="1600" dirty="0" smtClean="0"/>
              <a:t>SW development</a:t>
            </a:r>
          </a:p>
          <a:p>
            <a:r>
              <a:rPr lang="en-GB" sz="1600" dirty="0"/>
              <a:t>A</a:t>
            </a:r>
            <a:r>
              <a:rPr lang="en-GB" sz="1600" dirty="0" smtClean="0"/>
              <a:t>nalysis </a:t>
            </a:r>
          </a:p>
          <a:p>
            <a:r>
              <a:rPr lang="en-GB" sz="1600" dirty="0" smtClean="0"/>
              <a:t>Methods</a:t>
            </a:r>
          </a:p>
          <a:p>
            <a:r>
              <a:rPr lang="en-GB" sz="1600" dirty="0"/>
              <a:t>A</a:t>
            </a:r>
            <a:r>
              <a:rPr lang="en-GB" sz="1600" dirty="0" smtClean="0"/>
              <a:t>lgorithms</a:t>
            </a:r>
          </a:p>
          <a:p>
            <a:endParaRPr lang="en-GB" sz="1600" i="1" dirty="0" smtClean="0"/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LK 2</a:t>
            </a:r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PETRA III &amp; FLASH</a:t>
            </a:r>
          </a:p>
          <a:p>
            <a:endParaRPr lang="en-GB" sz="1600" dirty="0" smtClean="0"/>
          </a:p>
          <a:p>
            <a:r>
              <a:rPr lang="en-GB" sz="1600" dirty="0" smtClean="0"/>
              <a:t>Support for scientific &amp; industrial users </a:t>
            </a:r>
          </a:p>
          <a:p>
            <a:r>
              <a:rPr lang="en-GB" sz="1600" dirty="0" smtClean="0"/>
              <a:t>Near Real time Analysis </a:t>
            </a:r>
          </a:p>
          <a:p>
            <a:r>
              <a:rPr lang="en-GB" sz="1600" dirty="0" smtClean="0"/>
              <a:t>Data Management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752184" y="1426116"/>
            <a:ext cx="2016224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M Division</a:t>
            </a:r>
          </a:p>
          <a:p>
            <a:endParaRPr lang="en-GB" sz="1600" dirty="0" smtClean="0"/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LK 1</a:t>
            </a:r>
          </a:p>
          <a:p>
            <a:endParaRPr lang="en-GB" sz="1600" b="1" i="1" dirty="0" smtClean="0">
              <a:solidFill>
                <a:srgbClr val="00B0F0"/>
              </a:solidFill>
            </a:endParaRPr>
          </a:p>
          <a:p>
            <a:r>
              <a:rPr lang="en-GB" sz="1600" dirty="0" smtClean="0"/>
              <a:t>Modelling and Simulation</a:t>
            </a:r>
          </a:p>
          <a:p>
            <a:r>
              <a:rPr lang="en-GB" sz="1600" dirty="0"/>
              <a:t>A</a:t>
            </a:r>
            <a:r>
              <a:rPr lang="en-GB" sz="1600" dirty="0" smtClean="0"/>
              <a:t>nalysis methods Algorithms</a:t>
            </a:r>
          </a:p>
          <a:p>
            <a:endParaRPr lang="en-GB" sz="1600" dirty="0" smtClean="0"/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LK 2</a:t>
            </a:r>
          </a:p>
          <a:p>
            <a:r>
              <a:rPr lang="en-GB" sz="1600" b="1" i="1" dirty="0" smtClean="0">
                <a:solidFill>
                  <a:srgbClr val="00B0F0"/>
                </a:solidFill>
              </a:rPr>
              <a:t>PETRA III &amp;FLASH</a:t>
            </a:r>
          </a:p>
          <a:p>
            <a:endParaRPr lang="en-GB" sz="1600" b="1" i="1" dirty="0" smtClean="0">
              <a:solidFill>
                <a:srgbClr val="00B0F0"/>
              </a:solidFill>
            </a:endParaRPr>
          </a:p>
          <a:p>
            <a:r>
              <a:rPr lang="en-GB" sz="1600" dirty="0" smtClean="0"/>
              <a:t>Accelerator control </a:t>
            </a:r>
          </a:p>
          <a:p>
            <a:r>
              <a:rPr lang="en-GB" sz="1600" dirty="0"/>
              <a:t>D</a:t>
            </a:r>
            <a:r>
              <a:rPr lang="en-GB" sz="1600" dirty="0" smtClean="0"/>
              <a:t>ata Processing </a:t>
            </a:r>
            <a:r>
              <a:rPr lang="en-GB" sz="1600" dirty="0"/>
              <a:t>D</a:t>
            </a:r>
            <a:r>
              <a:rPr lang="en-GB" sz="1600" dirty="0" smtClean="0"/>
              <a:t>ata Acquisition</a:t>
            </a:r>
          </a:p>
          <a:p>
            <a:r>
              <a:rPr lang="en-GB" sz="1600" dirty="0"/>
              <a:t>D</a:t>
            </a:r>
            <a:r>
              <a:rPr lang="en-GB" sz="1600" dirty="0" smtClean="0"/>
              <a:t>ata </a:t>
            </a:r>
            <a:r>
              <a:rPr lang="en-GB" sz="1600" dirty="0"/>
              <a:t>A</a:t>
            </a:r>
            <a:r>
              <a:rPr lang="en-GB" sz="1600" dirty="0" smtClean="0"/>
              <a:t>nalysis </a:t>
            </a:r>
          </a:p>
          <a:p>
            <a:r>
              <a:rPr lang="en-GB" sz="1600" dirty="0"/>
              <a:t>D</a:t>
            </a:r>
            <a:r>
              <a:rPr lang="en-GB" sz="1600" dirty="0" smtClean="0"/>
              <a:t>ata </a:t>
            </a:r>
            <a:r>
              <a:rPr lang="en-GB" sz="1600" dirty="0"/>
              <a:t>V</a:t>
            </a:r>
            <a:r>
              <a:rPr lang="en-GB" sz="1600" dirty="0" smtClean="0"/>
              <a:t>isualization</a:t>
            </a:r>
          </a:p>
          <a:p>
            <a:endParaRPr lang="de-DE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9912425" y="1426116"/>
            <a:ext cx="2016224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ZN</a:t>
            </a:r>
            <a:r>
              <a:rPr lang="de-DE" dirty="0">
                <a:solidFill>
                  <a:srgbClr val="00B0F0"/>
                </a:solidFill>
              </a:rPr>
              <a:t> </a:t>
            </a:r>
          </a:p>
          <a:p>
            <a:endParaRPr lang="de-DE" sz="1600" dirty="0"/>
          </a:p>
          <a:p>
            <a:r>
              <a:rPr lang="de-DE" sz="1600" b="1" i="1" dirty="0" smtClean="0">
                <a:solidFill>
                  <a:srgbClr val="00B0F0"/>
                </a:solidFill>
              </a:rPr>
              <a:t>LK1</a:t>
            </a:r>
          </a:p>
          <a:p>
            <a:endParaRPr lang="de-DE" sz="1600" dirty="0">
              <a:solidFill>
                <a:srgbClr val="00B0F0"/>
              </a:solidFill>
            </a:endParaRPr>
          </a:p>
          <a:p>
            <a:r>
              <a:rPr lang="en-GB" sz="1600" dirty="0" smtClean="0"/>
              <a:t>Simulations</a:t>
            </a:r>
          </a:p>
          <a:p>
            <a:r>
              <a:rPr lang="en-GB" sz="1600" dirty="0" smtClean="0"/>
              <a:t>Methods </a:t>
            </a:r>
          </a:p>
          <a:p>
            <a:r>
              <a:rPr lang="en-GB" sz="1600" dirty="0" smtClean="0"/>
              <a:t>Algorithms</a:t>
            </a:r>
          </a:p>
          <a:p>
            <a:r>
              <a:rPr lang="en-GB" sz="1600" dirty="0" smtClean="0"/>
              <a:t>Technology</a:t>
            </a:r>
          </a:p>
          <a:p>
            <a:r>
              <a:rPr lang="en-GB" sz="1600" dirty="0" smtClean="0"/>
              <a:t>HPC</a:t>
            </a:r>
          </a:p>
          <a:p>
            <a:r>
              <a:rPr lang="en-GB" sz="1600" dirty="0" smtClean="0"/>
              <a:t>Optimization Analysis</a:t>
            </a:r>
          </a:p>
          <a:p>
            <a:r>
              <a:rPr lang="en-GB" sz="1600" dirty="0" smtClean="0"/>
              <a:t>SW Development</a:t>
            </a:r>
          </a:p>
          <a:p>
            <a:endParaRPr lang="en-GB" sz="1600" dirty="0"/>
          </a:p>
          <a:p>
            <a:r>
              <a:rPr lang="en-GB" sz="1600" b="1" i="1" dirty="0" smtClean="0">
                <a:solidFill>
                  <a:srgbClr val="009FDF"/>
                </a:solidFill>
              </a:rPr>
              <a:t>LK II (TIER-2)</a:t>
            </a:r>
          </a:p>
          <a:p>
            <a:endParaRPr lang="en-GB" sz="1600" b="1" i="1" dirty="0" smtClean="0">
              <a:solidFill>
                <a:srgbClr val="009FDF"/>
              </a:solidFill>
            </a:endParaRPr>
          </a:p>
          <a:p>
            <a:r>
              <a:rPr lang="en-GB" sz="1600" dirty="0"/>
              <a:t>Grid computing </a:t>
            </a:r>
          </a:p>
          <a:p>
            <a:r>
              <a:rPr lang="en-GB" sz="1600" dirty="0"/>
              <a:t>Big Data </a:t>
            </a:r>
            <a:r>
              <a:rPr lang="en-GB" sz="1600" dirty="0" smtClean="0"/>
              <a:t>Management</a:t>
            </a:r>
            <a:endParaRPr lang="en-GB" sz="1600" dirty="0"/>
          </a:p>
          <a:p>
            <a:endParaRPr lang="de-DE" sz="16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platzhalter 9"/>
          <p:cNvSpPr txBox="1">
            <a:spLocks/>
          </p:cNvSpPr>
          <p:nvPr/>
        </p:nvSpPr>
        <p:spPr>
          <a:xfrm>
            <a:off x="335360" y="764704"/>
            <a:ext cx="11376025" cy="3792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Across DESY divisions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0" y="2578291"/>
            <a:ext cx="11593288" cy="2294916"/>
          </a:xfrm>
          <a:prstGeom prst="ellipse">
            <a:avLst/>
          </a:prstGeom>
          <a:solidFill>
            <a:schemeClr val="bg1">
              <a:alpha val="83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virtual group spanning divisions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34"/>
          <p:cNvSpPr/>
          <p:nvPr/>
        </p:nvSpPr>
        <p:spPr bwMode="auto">
          <a:xfrm>
            <a:off x="6409980" y="2544356"/>
            <a:ext cx="5428233" cy="38046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2" name="Rounded Rectangle 34"/>
          <p:cNvSpPr/>
          <p:nvPr/>
        </p:nvSpPr>
        <p:spPr bwMode="auto">
          <a:xfrm>
            <a:off x="485685" y="2544356"/>
            <a:ext cx="4457131" cy="38046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topic Data Management and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9026" y="786190"/>
            <a:ext cx="455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in the POF program „Matter &amp; Technologies“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6930" y="1223120"/>
            <a:ext cx="9188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new Topic in POF 4 as part of the research area  “Matter” : Matter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Focus on scientific issues in “Matter”.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Institutionalize cross research field cooperation with the research area „Information“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Foster cooperation between research centers in “Matter”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err="1" smtClean="0"/>
          </a:p>
        </p:txBody>
      </p:sp>
      <p:sp>
        <p:nvSpPr>
          <p:cNvPr id="5" name="Textfeld 4"/>
          <p:cNvSpPr txBox="1"/>
          <p:nvPr/>
        </p:nvSpPr>
        <p:spPr>
          <a:xfrm>
            <a:off x="854629" y="2682089"/>
            <a:ext cx="425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9E1B"/>
                </a:solidFill>
              </a:rPr>
              <a:t>Research Area „Matter“</a:t>
            </a:r>
          </a:p>
        </p:txBody>
      </p:sp>
      <p:sp>
        <p:nvSpPr>
          <p:cNvPr id="14" name="Rounded Rectangle 87"/>
          <p:cNvSpPr/>
          <p:nvPr/>
        </p:nvSpPr>
        <p:spPr bwMode="auto">
          <a:xfrm>
            <a:off x="6784118" y="3262667"/>
            <a:ext cx="2188741" cy="8823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88"/>
          <p:cNvSpPr txBox="1"/>
          <p:nvPr/>
        </p:nvSpPr>
        <p:spPr>
          <a:xfrm>
            <a:off x="6756202" y="3407725"/>
            <a:ext cx="2210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Computing &amp;</a:t>
            </a:r>
          </a:p>
          <a:p>
            <a:pPr algn="ctr"/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Dataintensive Science</a:t>
            </a:r>
          </a:p>
        </p:txBody>
      </p:sp>
      <p:sp>
        <p:nvSpPr>
          <p:cNvPr id="37" name="Rounded Rectangle 87"/>
          <p:cNvSpPr/>
          <p:nvPr/>
        </p:nvSpPr>
        <p:spPr bwMode="auto">
          <a:xfrm>
            <a:off x="691492" y="3273343"/>
            <a:ext cx="1474931" cy="131252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88"/>
          <p:cNvSpPr txBox="1"/>
          <p:nvPr/>
        </p:nvSpPr>
        <p:spPr>
          <a:xfrm>
            <a:off x="660105" y="3454830"/>
            <a:ext cx="148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FDF"/>
                </a:solidFill>
              </a:rPr>
              <a:t>From Matter to Material and Life</a:t>
            </a:r>
          </a:p>
        </p:txBody>
      </p:sp>
      <p:sp>
        <p:nvSpPr>
          <p:cNvPr id="32" name="Rounded Rectangle 87"/>
          <p:cNvSpPr/>
          <p:nvPr/>
        </p:nvSpPr>
        <p:spPr bwMode="auto">
          <a:xfrm>
            <a:off x="2332012" y="3273343"/>
            <a:ext cx="2499825" cy="273342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88"/>
          <p:cNvSpPr txBox="1"/>
          <p:nvPr/>
        </p:nvSpPr>
        <p:spPr>
          <a:xfrm>
            <a:off x="2284709" y="3373903"/>
            <a:ext cx="2561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FDF"/>
                </a:solidFill>
              </a:rPr>
              <a:t>Matter and Technology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36945" y="3724976"/>
            <a:ext cx="4389769" cy="719301"/>
            <a:chOff x="2336945" y="3724976"/>
            <a:chExt cx="4389769" cy="719301"/>
          </a:xfrm>
        </p:grpSpPr>
        <p:sp>
          <p:nvSpPr>
            <p:cNvPr id="9" name="Rounded Rectangle 87"/>
            <p:cNvSpPr/>
            <p:nvPr/>
          </p:nvSpPr>
          <p:spPr bwMode="auto">
            <a:xfrm>
              <a:off x="2397328" y="3804481"/>
              <a:ext cx="2294482" cy="600075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Box 88"/>
            <p:cNvSpPr txBox="1"/>
            <p:nvPr/>
          </p:nvSpPr>
          <p:spPr>
            <a:xfrm>
              <a:off x="2336945" y="3792240"/>
              <a:ext cx="2415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</a:rPr>
                <a:t>Data Management and Analysis</a:t>
              </a: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Pfeil nach links und rechts 39"/>
            <p:cNvSpPr/>
            <p:nvPr/>
          </p:nvSpPr>
          <p:spPr>
            <a:xfrm>
              <a:off x="4780109" y="3724976"/>
              <a:ext cx="1946605" cy="719301"/>
            </a:xfrm>
            <a:prstGeom prst="leftRightArrow">
              <a:avLst/>
            </a:prstGeom>
            <a:solidFill>
              <a:srgbClr val="FF9E1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87"/>
          <p:cNvSpPr/>
          <p:nvPr/>
        </p:nvSpPr>
        <p:spPr bwMode="auto">
          <a:xfrm>
            <a:off x="695391" y="4731376"/>
            <a:ext cx="1474931" cy="131252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88"/>
          <p:cNvSpPr txBox="1"/>
          <p:nvPr/>
        </p:nvSpPr>
        <p:spPr>
          <a:xfrm>
            <a:off x="821972" y="4942121"/>
            <a:ext cx="122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FDF"/>
                </a:solidFill>
              </a:rPr>
              <a:t>Matter and the Universe</a:t>
            </a:r>
          </a:p>
        </p:txBody>
      </p:sp>
      <p:sp>
        <p:nvSpPr>
          <p:cNvPr id="47" name="Textfeld 4"/>
          <p:cNvSpPr txBox="1"/>
          <p:nvPr/>
        </p:nvSpPr>
        <p:spPr>
          <a:xfrm>
            <a:off x="7022265" y="2687786"/>
            <a:ext cx="489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9E1B"/>
                </a:solidFill>
              </a:rPr>
              <a:t>Research Area </a:t>
            </a:r>
            <a:r>
              <a:rPr lang="de-DE" sz="2400" b="1" smtClean="0">
                <a:solidFill>
                  <a:srgbClr val="FF9E1B"/>
                </a:solidFill>
              </a:rPr>
              <a:t>„Information“</a:t>
            </a:r>
            <a:endParaRPr lang="de-DE" sz="2400" b="1" dirty="0" smtClean="0">
              <a:solidFill>
                <a:srgbClr val="FF9E1B"/>
              </a:solidFill>
            </a:endParaRPr>
          </a:p>
        </p:txBody>
      </p:sp>
      <p:sp>
        <p:nvSpPr>
          <p:cNvPr id="48" name="Rounded Rectangle 87"/>
          <p:cNvSpPr/>
          <p:nvPr/>
        </p:nvSpPr>
        <p:spPr bwMode="auto">
          <a:xfrm>
            <a:off x="2405429" y="4514345"/>
            <a:ext cx="2294482" cy="6000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49" name="Rounded Rectangle 87"/>
          <p:cNvSpPr/>
          <p:nvPr/>
        </p:nvSpPr>
        <p:spPr bwMode="auto">
          <a:xfrm>
            <a:off x="2414148" y="5194203"/>
            <a:ext cx="2294482" cy="6000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88"/>
          <p:cNvSpPr txBox="1"/>
          <p:nvPr/>
        </p:nvSpPr>
        <p:spPr>
          <a:xfrm>
            <a:off x="2421054" y="4500287"/>
            <a:ext cx="226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FDF"/>
                </a:solidFill>
              </a:rPr>
              <a:t>Accelerator Research and Development</a:t>
            </a:r>
          </a:p>
        </p:txBody>
      </p:sp>
      <p:sp>
        <p:nvSpPr>
          <p:cNvPr id="41" name="TextBox 88"/>
          <p:cNvSpPr txBox="1"/>
          <p:nvPr/>
        </p:nvSpPr>
        <p:spPr>
          <a:xfrm>
            <a:off x="2449327" y="5184495"/>
            <a:ext cx="220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FDF"/>
                </a:solidFill>
              </a:rPr>
              <a:t>Detector Technologies and Systems</a:t>
            </a:r>
          </a:p>
        </p:txBody>
      </p:sp>
      <p:sp>
        <p:nvSpPr>
          <p:cNvPr id="51" name="Rounded Rectangle 87"/>
          <p:cNvSpPr/>
          <p:nvPr/>
        </p:nvSpPr>
        <p:spPr bwMode="auto">
          <a:xfrm>
            <a:off x="9299368" y="3267279"/>
            <a:ext cx="2188741" cy="8823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52" name="Rounded Rectangle 87"/>
          <p:cNvSpPr/>
          <p:nvPr/>
        </p:nvSpPr>
        <p:spPr bwMode="auto">
          <a:xfrm>
            <a:off x="6784118" y="4264429"/>
            <a:ext cx="2188741" cy="8823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53" name="Rounded Rectangle 87"/>
          <p:cNvSpPr/>
          <p:nvPr/>
        </p:nvSpPr>
        <p:spPr bwMode="auto">
          <a:xfrm>
            <a:off x="9299368" y="4269041"/>
            <a:ext cx="2188741" cy="8823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54" name="Rounded Rectangle 87"/>
          <p:cNvSpPr/>
          <p:nvPr/>
        </p:nvSpPr>
        <p:spPr bwMode="auto">
          <a:xfrm>
            <a:off x="6784118" y="5261579"/>
            <a:ext cx="2188741" cy="8823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55" name="Rounded Rectangle 87"/>
          <p:cNvSpPr/>
          <p:nvPr/>
        </p:nvSpPr>
        <p:spPr bwMode="auto">
          <a:xfrm>
            <a:off x="9299368" y="5266191"/>
            <a:ext cx="2188741" cy="882334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88"/>
          <p:cNvSpPr txBox="1"/>
          <p:nvPr/>
        </p:nvSpPr>
        <p:spPr>
          <a:xfrm>
            <a:off x="6965681" y="4522555"/>
            <a:ext cx="1777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Big Data Analysis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88"/>
          <p:cNvSpPr txBox="1"/>
          <p:nvPr/>
        </p:nvSpPr>
        <p:spPr>
          <a:xfrm>
            <a:off x="9785505" y="4536319"/>
            <a:ext cx="1161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IT Security</a:t>
            </a:r>
          </a:p>
        </p:txBody>
      </p:sp>
      <p:sp>
        <p:nvSpPr>
          <p:cNvPr id="25" name="TextBox 88"/>
          <p:cNvSpPr txBox="1"/>
          <p:nvPr/>
        </p:nvSpPr>
        <p:spPr>
          <a:xfrm>
            <a:off x="6946914" y="5390277"/>
            <a:ext cx="1878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Methods, 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Algorithms &amp; Tools</a:t>
            </a:r>
          </a:p>
        </p:txBody>
      </p:sp>
      <p:sp>
        <p:nvSpPr>
          <p:cNvPr id="26" name="TextBox 88"/>
          <p:cNvSpPr txBox="1"/>
          <p:nvPr/>
        </p:nvSpPr>
        <p:spPr>
          <a:xfrm>
            <a:off x="9497672" y="5494240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Supercomputing</a:t>
            </a:r>
          </a:p>
        </p:txBody>
      </p:sp>
      <p:sp>
        <p:nvSpPr>
          <p:cNvPr id="28" name="TextBox 88"/>
          <p:cNvSpPr txBox="1"/>
          <p:nvPr/>
        </p:nvSpPr>
        <p:spPr>
          <a:xfrm>
            <a:off x="9471061" y="3443672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From Knowledge 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to Action</a:t>
            </a:r>
          </a:p>
        </p:txBody>
      </p:sp>
    </p:spTree>
    <p:extLst>
      <p:ext uri="{BB962C8B-B14F-4D97-AF65-F5344CB8AC3E}">
        <p14:creationId xmlns:p14="http://schemas.microsoft.com/office/powerpoint/2010/main" val="27795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Centre for Data and Computing Science (CDCS)</a:t>
            </a:r>
            <a:r>
              <a:rPr lang="en-US" dirty="0" smtClean="0">
                <a:solidFill>
                  <a:srgbClr val="F28E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 bwMode="auto">
          <a:xfrm>
            <a:off x="1967542" y="6309321"/>
            <a:ext cx="6901967" cy="5185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78"/>
          <p:cNvCxnSpPr/>
          <p:nvPr/>
        </p:nvCxnSpPr>
        <p:spPr>
          <a:xfrm>
            <a:off x="6306919" y="2182338"/>
            <a:ext cx="1824203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35"/>
          <p:cNvSpPr/>
          <p:nvPr/>
        </p:nvSpPr>
        <p:spPr>
          <a:xfrm>
            <a:off x="70765" y="1932500"/>
            <a:ext cx="3133637" cy="223248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ounded Rectangle 34"/>
          <p:cNvSpPr/>
          <p:nvPr/>
        </p:nvSpPr>
        <p:spPr>
          <a:xfrm>
            <a:off x="7536160" y="1474040"/>
            <a:ext cx="4416491" cy="4782992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Rounded Rectangle 2"/>
          <p:cNvSpPr/>
          <p:nvPr/>
        </p:nvSpPr>
        <p:spPr>
          <a:xfrm>
            <a:off x="2017893" y="4442472"/>
            <a:ext cx="8610719" cy="2370905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1" name="Straight Connector 30"/>
          <p:cNvCxnSpPr/>
          <p:nvPr/>
        </p:nvCxnSpPr>
        <p:spPr>
          <a:xfrm>
            <a:off x="6781365" y="5888381"/>
            <a:ext cx="1824203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0"/>
          <p:cNvCxnSpPr/>
          <p:nvPr/>
        </p:nvCxnSpPr>
        <p:spPr>
          <a:xfrm>
            <a:off x="4031364" y="5037506"/>
            <a:ext cx="393600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9"/>
          <p:cNvCxnSpPr/>
          <p:nvPr/>
        </p:nvCxnSpPr>
        <p:spPr>
          <a:xfrm>
            <a:off x="1452552" y="2666419"/>
            <a:ext cx="0" cy="1179656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8"/>
          <p:cNvCxnSpPr/>
          <p:nvPr/>
        </p:nvCxnSpPr>
        <p:spPr>
          <a:xfrm>
            <a:off x="6397323" y="4054546"/>
            <a:ext cx="1824203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7"/>
          <p:cNvCxnSpPr/>
          <p:nvPr/>
        </p:nvCxnSpPr>
        <p:spPr>
          <a:xfrm>
            <a:off x="6419759" y="3406474"/>
            <a:ext cx="432000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6"/>
          <p:cNvCxnSpPr/>
          <p:nvPr/>
        </p:nvCxnSpPr>
        <p:spPr>
          <a:xfrm>
            <a:off x="6397323" y="2758402"/>
            <a:ext cx="441600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2"/>
          <p:cNvCxnSpPr/>
          <p:nvPr/>
        </p:nvCxnSpPr>
        <p:spPr>
          <a:xfrm>
            <a:off x="6109291" y="3771608"/>
            <a:ext cx="0" cy="255743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1"/>
          <p:cNvCxnSpPr/>
          <p:nvPr/>
        </p:nvCxnSpPr>
        <p:spPr>
          <a:xfrm>
            <a:off x="4001873" y="3852643"/>
            <a:ext cx="0" cy="1179656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5"/>
          <p:cNvCxnSpPr/>
          <p:nvPr/>
        </p:nvCxnSpPr>
        <p:spPr>
          <a:xfrm>
            <a:off x="2364875" y="3550490"/>
            <a:ext cx="1824203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3"/>
          <p:cNvCxnSpPr/>
          <p:nvPr/>
        </p:nvCxnSpPr>
        <p:spPr>
          <a:xfrm>
            <a:off x="2364875" y="2758402"/>
            <a:ext cx="1824203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0"/>
          <p:cNvCxnSpPr/>
          <p:nvPr/>
        </p:nvCxnSpPr>
        <p:spPr>
          <a:xfrm>
            <a:off x="5053173" y="1504505"/>
            <a:ext cx="0" cy="1179656"/>
          </a:xfrm>
          <a:prstGeom prst="line">
            <a:avLst/>
          </a:prstGeom>
          <a:ln w="5429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4"/>
          <p:cNvSpPr/>
          <p:nvPr/>
        </p:nvSpPr>
        <p:spPr>
          <a:xfrm>
            <a:off x="3420992" y="1936553"/>
            <a:ext cx="3360373" cy="23042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srgbClr val="0070C0"/>
                </a:solidFill>
              </a:rPr>
              <a:t>CDCS</a:t>
            </a:r>
          </a:p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Center </a:t>
            </a:r>
            <a:r>
              <a:rPr lang="de-DE" sz="1400" dirty="0" err="1" smtClean="0">
                <a:solidFill>
                  <a:srgbClr val="000000"/>
                </a:solidFill>
              </a:rPr>
              <a:t>for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DMA</a:t>
            </a:r>
          </a:p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Software Development</a:t>
            </a:r>
          </a:p>
          <a:p>
            <a:pPr algn="ctr"/>
            <a:endParaRPr lang="de-DE" sz="1400" dirty="0" smtClean="0">
              <a:solidFill>
                <a:srgbClr val="000000"/>
              </a:solidFill>
            </a:endParaRPr>
          </a:p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International</a:t>
            </a:r>
          </a:p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Science Park HH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23" name="Rounded Rectangle 59"/>
          <p:cNvSpPr/>
          <p:nvPr/>
        </p:nvSpPr>
        <p:spPr>
          <a:xfrm>
            <a:off x="3420992" y="784425"/>
            <a:ext cx="326436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B0F0"/>
                </a:solidFill>
              </a:rPr>
              <a:t>DESY</a:t>
            </a:r>
            <a:endParaRPr lang="de-DE" sz="140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UHH, TUHH,</a:t>
            </a:r>
          </a:p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HAW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24" name="Rounded Rectangle 61"/>
          <p:cNvSpPr/>
          <p:nvPr/>
        </p:nvSpPr>
        <p:spPr>
          <a:xfrm>
            <a:off x="358067" y="2479930"/>
            <a:ext cx="2208244" cy="4944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Research </a:t>
            </a:r>
            <a:r>
              <a:rPr lang="de-DE" sz="1000" dirty="0" err="1" smtClean="0">
                <a:solidFill>
                  <a:srgbClr val="000000"/>
                </a:solidFill>
              </a:rPr>
              <a:t>professorships</a:t>
            </a:r>
            <a:r>
              <a:rPr lang="de-DE" sz="1000" dirty="0" smtClean="0">
                <a:solidFill>
                  <a:srgbClr val="000000"/>
                </a:solidFill>
              </a:rPr>
              <a:t>,</a:t>
            </a:r>
            <a:br>
              <a:rPr lang="de-DE" sz="1000" dirty="0" smtClean="0">
                <a:solidFill>
                  <a:srgbClr val="000000"/>
                </a:solidFill>
              </a:rPr>
            </a:br>
            <a:r>
              <a:rPr lang="de-DE" sz="1000" dirty="0" err="1" smtClean="0">
                <a:solidFill>
                  <a:srgbClr val="000000"/>
                </a:solidFill>
              </a:rPr>
              <a:t>common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appointments</a:t>
            </a:r>
            <a:endParaRPr lang="de-DE" sz="1000" dirty="0" smtClean="0">
              <a:solidFill>
                <a:srgbClr val="000000"/>
              </a:solidFill>
            </a:endParaRPr>
          </a:p>
        </p:txBody>
      </p:sp>
      <p:sp>
        <p:nvSpPr>
          <p:cNvPr id="25" name="Rounded Rectangle 62"/>
          <p:cNvSpPr/>
          <p:nvPr/>
        </p:nvSpPr>
        <p:spPr>
          <a:xfrm>
            <a:off x="7925809" y="2479930"/>
            <a:ext cx="2208245" cy="512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err="1" smtClean="0">
                <a:solidFill>
                  <a:srgbClr val="000000"/>
                </a:solidFill>
              </a:rPr>
              <a:t>Industry</a:t>
            </a:r>
            <a:endParaRPr lang="de-DE" sz="105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50" b="1" dirty="0" err="1" smtClean="0">
                <a:solidFill>
                  <a:srgbClr val="000000"/>
                </a:solidFill>
              </a:rPr>
              <a:t>cooperations</a:t>
            </a:r>
            <a:endParaRPr lang="de-DE" sz="1050" b="1" dirty="0" smtClean="0">
              <a:solidFill>
                <a:srgbClr val="000000"/>
              </a:solidFill>
            </a:endParaRPr>
          </a:p>
        </p:txBody>
      </p:sp>
      <p:sp>
        <p:nvSpPr>
          <p:cNvPr id="26" name="Rounded Rectangle 64"/>
          <p:cNvSpPr/>
          <p:nvPr/>
        </p:nvSpPr>
        <p:spPr>
          <a:xfrm>
            <a:off x="2633618" y="4580306"/>
            <a:ext cx="2208245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User </a:t>
            </a:r>
            <a:r>
              <a:rPr lang="de-DE" sz="1050" b="1" dirty="0" err="1" smtClean="0">
                <a:solidFill>
                  <a:srgbClr val="000000"/>
                </a:solidFill>
              </a:rPr>
              <a:t>service</a:t>
            </a:r>
            <a:endParaRPr lang="de-DE" sz="105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50" b="1" dirty="0" err="1" smtClean="0">
                <a:solidFill>
                  <a:srgbClr val="0070C0"/>
                </a:solidFill>
              </a:rPr>
              <a:t>Facilities</a:t>
            </a:r>
            <a:endParaRPr lang="de-DE" sz="1050" b="1" dirty="0" smtClean="0">
              <a:solidFill>
                <a:srgbClr val="0070C0"/>
              </a:solidFill>
            </a:endParaRPr>
          </a:p>
          <a:p>
            <a:pPr algn="ctr"/>
            <a:r>
              <a:rPr lang="de-DE" sz="1050" dirty="0" smtClean="0">
                <a:solidFill>
                  <a:srgbClr val="000000"/>
                </a:solidFill>
              </a:rPr>
              <a:t>PETRA III/IV, FLASH, </a:t>
            </a:r>
            <a:r>
              <a:rPr lang="de-DE" sz="1050" b="1" dirty="0" smtClean="0">
                <a:solidFill>
                  <a:srgbClr val="000000"/>
                </a:solidFill>
              </a:rPr>
              <a:t>XFEL</a:t>
            </a:r>
          </a:p>
          <a:p>
            <a:pPr algn="ctr"/>
            <a:r>
              <a:rPr lang="de-DE" sz="1050" dirty="0" smtClean="0">
                <a:solidFill>
                  <a:srgbClr val="000000"/>
                </a:solidFill>
              </a:rPr>
              <a:t>(LK II)</a:t>
            </a:r>
            <a:endParaRPr lang="de-DE" sz="1050" dirty="0">
              <a:solidFill>
                <a:srgbClr val="000000"/>
              </a:solidFill>
            </a:endParaRPr>
          </a:p>
        </p:txBody>
      </p:sp>
      <p:sp>
        <p:nvSpPr>
          <p:cNvPr id="27" name="Rounded Rectangle 65"/>
          <p:cNvSpPr/>
          <p:nvPr/>
        </p:nvSpPr>
        <p:spPr>
          <a:xfrm>
            <a:off x="348651" y="3262458"/>
            <a:ext cx="2208244" cy="6765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smtClean="0">
                <a:solidFill>
                  <a:srgbClr val="000000"/>
                </a:solidFill>
              </a:rPr>
              <a:t>Graduate School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„Data and  Computing Science“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(</a:t>
            </a:r>
            <a:r>
              <a:rPr lang="de-DE" sz="1000" b="1" dirty="0" smtClean="0">
                <a:solidFill>
                  <a:srgbClr val="00B050"/>
                </a:solidFill>
              </a:rPr>
              <a:t>Helmholtz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support</a:t>
            </a:r>
            <a:r>
              <a:rPr lang="de-DE" sz="10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8" name="Rounded Rectangle 66"/>
          <p:cNvSpPr/>
          <p:nvPr/>
        </p:nvSpPr>
        <p:spPr>
          <a:xfrm>
            <a:off x="7927575" y="3118442"/>
            <a:ext cx="2208244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rgbClr val="00B050"/>
                </a:solidFill>
              </a:rPr>
              <a:t>Helmholtz</a:t>
            </a:r>
            <a:r>
              <a:rPr lang="de-DE" sz="1000" b="1" dirty="0">
                <a:solidFill>
                  <a:srgbClr val="000000"/>
                </a:solidFill>
              </a:rPr>
              <a:t> </a:t>
            </a:r>
            <a:r>
              <a:rPr lang="de-DE" sz="1000" b="1" dirty="0" err="1" smtClean="0">
                <a:solidFill>
                  <a:srgbClr val="000000"/>
                </a:solidFill>
              </a:rPr>
              <a:t>cooperations</a:t>
            </a:r>
            <a:endParaRPr lang="de-DE" sz="100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New DMA </a:t>
            </a:r>
            <a:r>
              <a:rPr lang="de-DE" sz="1000" dirty="0" err="1" smtClean="0">
                <a:solidFill>
                  <a:srgbClr val="000000"/>
                </a:solidFill>
              </a:rPr>
              <a:t>Program</a:t>
            </a:r>
            <a:r>
              <a:rPr lang="de-DE" sz="1000" dirty="0" smtClean="0">
                <a:solidFill>
                  <a:srgbClr val="000000"/>
                </a:solidFill>
              </a:rPr>
              <a:t> +</a:t>
            </a:r>
          </a:p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New </a:t>
            </a:r>
            <a:r>
              <a:rPr lang="de-DE" sz="1000" dirty="0" err="1" smtClean="0">
                <a:solidFill>
                  <a:srgbClr val="000000"/>
                </a:solidFill>
              </a:rPr>
              <a:t>research</a:t>
            </a:r>
            <a:r>
              <a:rPr lang="de-DE" sz="1000" dirty="0" smtClean="0">
                <a:solidFill>
                  <a:srgbClr val="000000"/>
                </a:solidFill>
              </a:rPr>
              <a:t> </a:t>
            </a:r>
            <a:r>
              <a:rPr lang="de-DE" sz="1000" dirty="0" err="1" smtClean="0">
                <a:solidFill>
                  <a:srgbClr val="000000"/>
                </a:solidFill>
              </a:rPr>
              <a:t>area</a:t>
            </a:r>
            <a:r>
              <a:rPr lang="de-DE" sz="1000" dirty="0" smtClean="0">
                <a:solidFill>
                  <a:srgbClr val="000000"/>
                </a:solidFill>
              </a:rPr>
              <a:t> Information</a:t>
            </a:r>
          </a:p>
        </p:txBody>
      </p:sp>
      <p:sp>
        <p:nvSpPr>
          <p:cNvPr id="29" name="Rounded Rectangle 67"/>
          <p:cNvSpPr/>
          <p:nvPr/>
        </p:nvSpPr>
        <p:spPr>
          <a:xfrm>
            <a:off x="7920205" y="3838523"/>
            <a:ext cx="2208244" cy="489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rgbClr val="000000"/>
                </a:solidFill>
              </a:rPr>
              <a:t>International /</a:t>
            </a:r>
            <a:br>
              <a:rPr lang="de-DE" sz="1000" dirty="0" smtClean="0">
                <a:solidFill>
                  <a:srgbClr val="000000"/>
                </a:solidFill>
              </a:rPr>
            </a:br>
            <a:r>
              <a:rPr lang="de-DE" sz="1000" dirty="0" smtClean="0">
                <a:solidFill>
                  <a:srgbClr val="000000"/>
                </a:solidFill>
              </a:rPr>
              <a:t>European</a:t>
            </a:r>
          </a:p>
          <a:p>
            <a:pPr algn="ctr"/>
            <a:r>
              <a:rPr lang="de-DE" sz="1000" dirty="0" err="1" smtClean="0">
                <a:solidFill>
                  <a:srgbClr val="000000"/>
                </a:solidFill>
              </a:rPr>
              <a:t>cooperations</a:t>
            </a:r>
            <a:endParaRPr lang="de-DE" sz="1000" dirty="0" smtClean="0">
              <a:solidFill>
                <a:srgbClr val="000000"/>
              </a:solidFill>
            </a:endParaRPr>
          </a:p>
        </p:txBody>
      </p:sp>
      <p:sp>
        <p:nvSpPr>
          <p:cNvPr id="30" name="Rounded Rectangle 68"/>
          <p:cNvSpPr/>
          <p:nvPr/>
        </p:nvSpPr>
        <p:spPr>
          <a:xfrm>
            <a:off x="5154791" y="4580306"/>
            <a:ext cx="2208245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Interdisciplinary</a:t>
            </a:r>
          </a:p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Analysis</a:t>
            </a:r>
          </a:p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Facility</a:t>
            </a:r>
          </a:p>
          <a:p>
            <a:pPr algn="ctr"/>
            <a:r>
              <a:rPr lang="de-DE" sz="1050" dirty="0" smtClean="0">
                <a:solidFill>
                  <a:srgbClr val="000000"/>
                </a:solidFill>
              </a:rPr>
              <a:t>(LK II)</a:t>
            </a:r>
            <a:endParaRPr lang="de-DE" sz="1050" dirty="0">
              <a:solidFill>
                <a:srgbClr val="000000"/>
              </a:solidFill>
            </a:endParaRPr>
          </a:p>
        </p:txBody>
      </p:sp>
      <p:sp>
        <p:nvSpPr>
          <p:cNvPr id="31" name="Rounded Rectangle 26"/>
          <p:cNvSpPr/>
          <p:nvPr/>
        </p:nvSpPr>
        <p:spPr>
          <a:xfrm>
            <a:off x="5250801" y="5633986"/>
            <a:ext cx="2112235" cy="5087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TIER-2 Center</a:t>
            </a:r>
            <a:endParaRPr lang="de-DE" sz="1050" b="1" dirty="0">
              <a:solidFill>
                <a:srgbClr val="000000"/>
              </a:solidFill>
            </a:endParaRPr>
          </a:p>
        </p:txBody>
      </p:sp>
      <p:sp>
        <p:nvSpPr>
          <p:cNvPr id="32" name="Rounded Rectangle 27"/>
          <p:cNvSpPr/>
          <p:nvPr/>
        </p:nvSpPr>
        <p:spPr>
          <a:xfrm>
            <a:off x="5205441" y="6237313"/>
            <a:ext cx="2157595" cy="5087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CTA–SDMC</a:t>
            </a:r>
          </a:p>
          <a:p>
            <a:pPr algn="ctr"/>
            <a:r>
              <a:rPr lang="de-DE" sz="1100" dirty="0" smtClean="0">
                <a:solidFill>
                  <a:srgbClr val="000000"/>
                </a:solidFill>
              </a:rPr>
              <a:t>Zeuthen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33" name="Rounded Rectangle 29"/>
          <p:cNvSpPr/>
          <p:nvPr/>
        </p:nvSpPr>
        <p:spPr>
          <a:xfrm>
            <a:off x="7905313" y="5671944"/>
            <a:ext cx="2109544" cy="4208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rgbClr val="000000"/>
                </a:solidFill>
              </a:rPr>
              <a:t>LHC Computing</a:t>
            </a:r>
          </a:p>
          <a:p>
            <a:pPr algn="ctr"/>
            <a:r>
              <a:rPr lang="de-DE" sz="1100" dirty="0" smtClean="0">
                <a:solidFill>
                  <a:srgbClr val="000000"/>
                </a:solidFill>
              </a:rPr>
              <a:t>CERN</a:t>
            </a:r>
            <a:endParaRPr lang="de-DE" sz="1100" dirty="0">
              <a:solidFill>
                <a:srgbClr val="000000"/>
              </a:solidFill>
            </a:endParaRPr>
          </a:p>
        </p:txBody>
      </p:sp>
      <p:sp>
        <p:nvSpPr>
          <p:cNvPr id="34" name="Rounded Rectangle 31"/>
          <p:cNvSpPr/>
          <p:nvPr/>
        </p:nvSpPr>
        <p:spPr>
          <a:xfrm>
            <a:off x="10512491" y="2555616"/>
            <a:ext cx="1440160" cy="4188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Technology</a:t>
            </a:r>
            <a:br>
              <a:rPr lang="de-DE" sz="1050" b="1" dirty="0" smtClean="0">
                <a:solidFill>
                  <a:srgbClr val="000000"/>
                </a:solidFill>
              </a:rPr>
            </a:br>
            <a:r>
              <a:rPr lang="de-DE" sz="1400" b="1" dirty="0" smtClean="0">
                <a:solidFill>
                  <a:srgbClr val="000000"/>
                </a:solidFill>
              </a:rPr>
              <a:t>PARK</a:t>
            </a:r>
          </a:p>
        </p:txBody>
      </p:sp>
      <p:sp>
        <p:nvSpPr>
          <p:cNvPr id="35" name="Rounded Rectangle 36"/>
          <p:cNvSpPr/>
          <p:nvPr/>
        </p:nvSpPr>
        <p:spPr>
          <a:xfrm>
            <a:off x="10525520" y="3212238"/>
            <a:ext cx="1331121" cy="48226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rgbClr val="000000"/>
                </a:solidFill>
              </a:rPr>
              <a:t>CISPA</a:t>
            </a:r>
          </a:p>
        </p:txBody>
      </p:sp>
      <p:sp>
        <p:nvSpPr>
          <p:cNvPr id="36" name="Rounded Rectangle 32"/>
          <p:cNvSpPr/>
          <p:nvPr/>
        </p:nvSpPr>
        <p:spPr>
          <a:xfrm>
            <a:off x="7885582" y="4653986"/>
            <a:ext cx="2208245" cy="7589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User </a:t>
            </a:r>
            <a:r>
              <a:rPr lang="de-DE" sz="1050" b="1" dirty="0" err="1" smtClean="0">
                <a:solidFill>
                  <a:srgbClr val="000000"/>
                </a:solidFill>
              </a:rPr>
              <a:t>service</a:t>
            </a:r>
            <a:endParaRPr lang="de-DE" sz="105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50" b="1" dirty="0" err="1">
                <a:solidFill>
                  <a:srgbClr val="0070C0"/>
                </a:solidFill>
              </a:rPr>
              <a:t>C</a:t>
            </a:r>
            <a:r>
              <a:rPr lang="de-DE" sz="1050" b="1" dirty="0" err="1" smtClean="0">
                <a:solidFill>
                  <a:srgbClr val="0070C0"/>
                </a:solidFill>
              </a:rPr>
              <a:t>ooperation</a:t>
            </a:r>
            <a:r>
              <a:rPr lang="de-DE" sz="1050" b="1" dirty="0" smtClean="0">
                <a:solidFill>
                  <a:srgbClr val="0070C0"/>
                </a:solidFill>
              </a:rPr>
              <a:t> </a:t>
            </a:r>
            <a:r>
              <a:rPr lang="de-DE" sz="1050" b="1" dirty="0" err="1" smtClean="0">
                <a:solidFill>
                  <a:srgbClr val="0070C0"/>
                </a:solidFill>
              </a:rPr>
              <a:t>centers</a:t>
            </a:r>
            <a:endParaRPr lang="de-DE" sz="1050" b="1" dirty="0">
              <a:solidFill>
                <a:srgbClr val="0070C0"/>
              </a:solidFill>
            </a:endParaRPr>
          </a:p>
          <a:p>
            <a:pPr algn="ctr"/>
            <a:r>
              <a:rPr lang="de-DE" sz="1050" dirty="0" smtClean="0">
                <a:solidFill>
                  <a:srgbClr val="000000"/>
                </a:solidFill>
              </a:rPr>
              <a:t>CFEL</a:t>
            </a:r>
          </a:p>
          <a:p>
            <a:pPr algn="ctr"/>
            <a:r>
              <a:rPr lang="de-DE" sz="1050" dirty="0" smtClean="0">
                <a:solidFill>
                  <a:srgbClr val="000000"/>
                </a:solidFill>
              </a:rPr>
              <a:t>CSSB</a:t>
            </a:r>
            <a:r>
              <a:rPr lang="de-DE" sz="1050" dirty="0">
                <a:solidFill>
                  <a:srgbClr val="000000"/>
                </a:solidFill>
              </a:rPr>
              <a:t> </a:t>
            </a:r>
            <a:endParaRPr lang="de-DE" sz="1050" dirty="0" smtClean="0">
              <a:solidFill>
                <a:srgbClr val="000000"/>
              </a:solidFill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2259119" y="632904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000000"/>
                </a:solidFill>
              </a:rPr>
              <a:t>Service/</a:t>
            </a:r>
            <a:r>
              <a:rPr lang="de-DE" b="1" i="1" dirty="0" err="1" smtClean="0">
                <a:solidFill>
                  <a:srgbClr val="000000"/>
                </a:solidFill>
              </a:rPr>
              <a:t>operation</a:t>
            </a:r>
            <a:endParaRPr lang="de-DE" b="1" i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4037" y="201306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000000"/>
                </a:solidFill>
              </a:rPr>
              <a:t>Education</a:t>
            </a:r>
            <a:endParaRPr lang="de-DE" b="1" i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8970" y="147404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>
                <a:solidFill>
                  <a:srgbClr val="000000"/>
                </a:solidFill>
              </a:rPr>
              <a:t>C</a:t>
            </a:r>
            <a:r>
              <a:rPr lang="de-DE" b="1" i="1" dirty="0" err="1" smtClean="0">
                <a:solidFill>
                  <a:srgbClr val="000000"/>
                </a:solidFill>
              </a:rPr>
              <a:t>ooperation</a:t>
            </a:r>
            <a:endParaRPr lang="de-DE" b="1" i="1" dirty="0">
              <a:solidFill>
                <a:srgbClr val="000000"/>
              </a:solidFill>
            </a:endParaRPr>
          </a:p>
        </p:txBody>
      </p:sp>
      <p:sp>
        <p:nvSpPr>
          <p:cNvPr id="40" name="Rounded Rectangle 62"/>
          <p:cNvSpPr/>
          <p:nvPr/>
        </p:nvSpPr>
        <p:spPr>
          <a:xfrm>
            <a:off x="7920203" y="1932500"/>
            <a:ext cx="2208245" cy="4658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>
                <a:solidFill>
                  <a:srgbClr val="000000"/>
                </a:solidFill>
              </a:rPr>
              <a:t>Campus </a:t>
            </a:r>
            <a:r>
              <a:rPr lang="de-DE" sz="1050" b="1" dirty="0" err="1" smtClean="0">
                <a:solidFill>
                  <a:srgbClr val="000000"/>
                </a:solidFill>
              </a:rPr>
              <a:t>partners</a:t>
            </a:r>
            <a:endParaRPr lang="de-DE" sz="1050" b="1" dirty="0" smtClean="0">
              <a:solidFill>
                <a:srgbClr val="000000"/>
              </a:solidFill>
            </a:endParaRPr>
          </a:p>
          <a:p>
            <a:pPr algn="ctr"/>
            <a:r>
              <a:rPr lang="de-DE" sz="1050" dirty="0" smtClean="0">
                <a:solidFill>
                  <a:srgbClr val="000000"/>
                </a:solidFill>
              </a:rPr>
              <a:t>XFEL, MPSD, EMBL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9026" y="786190"/>
            <a:ext cx="20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On a regional level</a:t>
            </a:r>
          </a:p>
        </p:txBody>
      </p:sp>
    </p:spTree>
    <p:extLst>
      <p:ext uri="{BB962C8B-B14F-4D97-AF65-F5344CB8AC3E}">
        <p14:creationId xmlns:p14="http://schemas.microsoft.com/office/powerpoint/2010/main" val="3849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Collaborations (National, European)</a:t>
            </a:r>
            <a:endParaRPr lang="en-US" dirty="0"/>
          </a:p>
        </p:txBody>
      </p:sp>
      <p:sp>
        <p:nvSpPr>
          <p:cNvPr id="42" name="Textplatzhalter 2"/>
          <p:cNvSpPr txBox="1">
            <a:spLocks/>
          </p:cNvSpPr>
          <p:nvPr/>
        </p:nvSpPr>
        <p:spPr>
          <a:xfrm>
            <a:off x="407987" y="817500"/>
            <a:ext cx="11376025" cy="37925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Acquiring 3</a:t>
            </a:r>
            <a:r>
              <a:rPr lang="en-GB" b="1" baseline="30000" dirty="0" smtClean="0">
                <a:solidFill>
                  <a:schemeClr val="accent2"/>
                </a:solidFill>
              </a:rPr>
              <a:t>rd</a:t>
            </a:r>
            <a:r>
              <a:rPr lang="en-GB" b="1" dirty="0" smtClean="0">
                <a:solidFill>
                  <a:schemeClr val="accent2"/>
                </a:solidFill>
              </a:rPr>
              <a:t>-party money for e-Infrastructure development at DESY</a:t>
            </a:r>
            <a:endParaRPr lang="en-GB" b="1" dirty="0">
              <a:solidFill>
                <a:schemeClr val="accent2"/>
              </a:solidFill>
            </a:endParaRPr>
          </a:p>
        </p:txBody>
      </p:sp>
      <p:graphicFrame>
        <p:nvGraphicFramePr>
          <p:cNvPr id="43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11944"/>
              </p:ext>
            </p:extLst>
          </p:nvPr>
        </p:nvGraphicFramePr>
        <p:xfrm>
          <a:off x="407987" y="1340768"/>
          <a:ext cx="11376026" cy="5083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581"/>
                <a:gridCol w="2160240"/>
                <a:gridCol w="4392488"/>
                <a:gridCol w="1397906"/>
                <a:gridCol w="1625811"/>
              </a:tblGrid>
              <a:tr h="41981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Project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Topic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Status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External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Funding</a:t>
                      </a:r>
                      <a:endParaRPr lang="de-DE" dirty="0"/>
                    </a:p>
                  </a:txBody>
                  <a:tcPr anchor="ctr"/>
                </a:tc>
              </a:tr>
              <a:tr h="424091">
                <a:tc rowSpan="6"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rgbClr val="FFC000"/>
                          </a:solidFill>
                        </a:rPr>
                        <a:t>European</a:t>
                      </a:r>
                      <a:endParaRPr lang="en-GB" sz="2800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XDC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management software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2019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404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81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HNSciCloud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Commercial cloud procurement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2018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345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81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EOSC-pilot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Interoperability, science case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2018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518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INDIGO DataCloud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management software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Ended 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2017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844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810">
                <a:tc vMerge="1">
                  <a:txBody>
                    <a:bodyPr/>
                    <a:lstStyle/>
                    <a:p>
                      <a:endParaRPr lang="en-GB" noProof="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Calipso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</a:t>
                      </a:r>
                      <a:endParaRPr lang="en-GB" noProof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Analysis as a Service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2020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96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8951">
                <a:tc vMerge="1">
                  <a:txBody>
                    <a:bodyPr/>
                    <a:lstStyle/>
                    <a:p>
                      <a:endParaRPr lang="en-GB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EUCall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Bridging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EU Laser and X-Ray Research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227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810">
                <a:tc rowSpan="3"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solidFill>
                            <a:srgbClr val="00B0F0"/>
                          </a:solidFill>
                        </a:rPr>
                        <a:t>National</a:t>
                      </a:r>
                      <a:endParaRPr lang="en-GB" sz="2800" noProof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HDF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German Data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Federations</a:t>
                      </a:r>
                    </a:p>
                    <a:p>
                      <a:r>
                        <a:rPr lang="en-GB" sz="1600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(Mostly </a:t>
                      </a:r>
                      <a:r>
                        <a:rPr lang="en-GB" sz="16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Hardware) </a:t>
                      </a:r>
                      <a:endParaRPr lang="en-GB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2020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6.400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9810"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HAF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Analysis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software stack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259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4602">
                <a:tc v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HGF Incubator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Proposal writing</a:t>
                      </a:r>
                    </a:p>
                    <a:p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 Development Infrastructure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Until 2020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 k€</a:t>
                      </a:r>
                      <a:endParaRPr lang="en-GB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with National and International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Project involvement from 2015 to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36154"/>
            <a:ext cx="1265466" cy="1265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8" y="2436154"/>
            <a:ext cx="1224644" cy="122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2" y="1575097"/>
            <a:ext cx="857200" cy="861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9343" y="39232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9E1B"/>
                </a:solidFill>
              </a:rPr>
              <a:t>6.2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28448" y="39232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9E1B"/>
                </a:solidFill>
              </a:rPr>
              <a:t>3</a:t>
            </a:r>
            <a:r>
              <a:rPr lang="en-US" sz="3200" dirty="0">
                <a:solidFill>
                  <a:srgbClr val="FF9E1B"/>
                </a:solidFill>
              </a:rPr>
              <a:t>.</a:t>
            </a:r>
            <a:r>
              <a:rPr lang="en-US" sz="3200" dirty="0" smtClean="0">
                <a:solidFill>
                  <a:srgbClr val="FF9E1B"/>
                </a:solidFill>
              </a:rPr>
              <a:t>1 </a:t>
            </a:r>
            <a:r>
              <a:rPr lang="en-US" sz="3200" dirty="0">
                <a:solidFill>
                  <a:srgbClr val="FF9E1B"/>
                </a:solidFill>
              </a:rPr>
              <a:t>M</a:t>
            </a:r>
            <a:endParaRPr lang="en-US" sz="3200" dirty="0" smtClean="0">
              <a:solidFill>
                <a:srgbClr val="FF9E1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2528" y="364314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FDF"/>
                </a:solidFill>
              </a:rPr>
              <a:t>Hardware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28060" y="364314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FDF"/>
                </a:solidFill>
              </a:rPr>
              <a:t>People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6998" y="4601148"/>
            <a:ext cx="414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9FDF"/>
                </a:solidFill>
              </a:rPr>
              <a:t>Total external funding </a:t>
            </a:r>
            <a:r>
              <a:rPr lang="en-US" sz="1600" dirty="0" smtClean="0">
                <a:solidFill>
                  <a:srgbClr val="009FDF"/>
                </a:solidFill>
              </a:rPr>
              <a:t>from 2015 to 2020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13477" y="1577962"/>
            <a:ext cx="60146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Continuous involvement of “Scientific Computing” in </a:t>
            </a:r>
            <a:r>
              <a:rPr lang="en-US" sz="2000" dirty="0" smtClean="0">
                <a:solidFill>
                  <a:srgbClr val="009FDF"/>
                </a:solidFill>
              </a:rPr>
              <a:t>large national and European Projects.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Partner in setting up the </a:t>
            </a:r>
            <a:r>
              <a:rPr lang="en-US" sz="2000" dirty="0" smtClean="0">
                <a:solidFill>
                  <a:srgbClr val="009FDF"/>
                </a:solidFill>
              </a:rPr>
              <a:t>European Open Science Cloud, EOSC</a:t>
            </a:r>
            <a:r>
              <a:rPr lang="en-US" sz="2000" dirty="0" smtClean="0">
                <a:solidFill>
                  <a:srgbClr val="FF9E1B"/>
                </a:solidFill>
              </a:rPr>
              <a:t> </a:t>
            </a:r>
            <a:r>
              <a:rPr lang="en-US" sz="2000" dirty="0" smtClean="0"/>
              <a:t>initiative, the future of the European Research Infrastructure.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“Scientific Computing” </a:t>
            </a:r>
            <a:r>
              <a:rPr lang="en-US" sz="2000" dirty="0" smtClean="0">
                <a:solidFill>
                  <a:srgbClr val="009FDF"/>
                </a:solidFill>
              </a:rPr>
              <a:t>contributes to high level management</a:t>
            </a:r>
            <a:r>
              <a:rPr lang="en-US" sz="2000" dirty="0" smtClean="0"/>
              <a:t> of those projects as: Work package  leaders, tasks leaders, members of technical and project management boards.</a:t>
            </a:r>
          </a:p>
        </p:txBody>
      </p:sp>
    </p:spTree>
    <p:extLst>
      <p:ext uri="{BB962C8B-B14F-4D97-AF65-F5344CB8AC3E}">
        <p14:creationId xmlns:p14="http://schemas.microsoft.com/office/powerpoint/2010/main" val="10405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07368" y="1196752"/>
            <a:ext cx="11233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DESY TIER-2 center is an essential component of the German LHC contribution.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delivers </a:t>
            </a:r>
            <a:r>
              <a:rPr lang="en-US" dirty="0" smtClean="0">
                <a:solidFill>
                  <a:srgbClr val="009FDF"/>
                </a:solidFill>
              </a:rPr>
              <a:t>1/3rd of the German Resources </a:t>
            </a:r>
            <a:r>
              <a:rPr lang="en-US" dirty="0" smtClean="0"/>
              <a:t>to WLCG with secured funding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 sophisticated and reliable data management makes DESY outstanding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DESY </a:t>
            </a:r>
            <a:r>
              <a:rPr lang="en-US" dirty="0"/>
              <a:t>TIER-2 center </a:t>
            </a:r>
            <a:r>
              <a:rPr lang="en-US" dirty="0" smtClean="0"/>
              <a:t>is among the </a:t>
            </a:r>
            <a:r>
              <a:rPr lang="en-US" dirty="0" smtClean="0">
                <a:solidFill>
                  <a:srgbClr val="009FDF"/>
                </a:solidFill>
              </a:rPr>
              <a:t>Top 5</a:t>
            </a:r>
            <a:r>
              <a:rPr lang="en-US" dirty="0" smtClean="0"/>
              <a:t> performing WLCG centers.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DESY </a:t>
            </a:r>
            <a:r>
              <a:rPr lang="en-US" dirty="0"/>
              <a:t>TIER-2 </a:t>
            </a:r>
            <a:r>
              <a:rPr lang="en-US" dirty="0" smtClean="0"/>
              <a:t>Centre has a clear strategy become the central „Interdisciplinary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F</a:t>
            </a:r>
            <a:r>
              <a:rPr lang="en-US" dirty="0" smtClean="0"/>
              <a:t>acility“, supporting Photon </a:t>
            </a:r>
            <a:r>
              <a:rPr lang="en-US" dirty="0"/>
              <a:t>S</a:t>
            </a:r>
            <a:r>
              <a:rPr lang="en-US" dirty="0" smtClean="0"/>
              <a:t>cience and others sciences.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strength of the DESY </a:t>
            </a:r>
            <a:r>
              <a:rPr lang="en-US" dirty="0"/>
              <a:t>TIER-2 </a:t>
            </a:r>
            <a:r>
              <a:rPr lang="en-US" dirty="0" smtClean="0"/>
              <a:t>center is the tight link to the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DESY </a:t>
            </a:r>
            <a:r>
              <a:rPr lang="en-US" dirty="0"/>
              <a:t>TIER-2 </a:t>
            </a:r>
            <a:r>
              <a:rPr lang="en-US" dirty="0" smtClean="0"/>
              <a:t>Centre is very active in scientific computing and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DESY </a:t>
            </a:r>
            <a:r>
              <a:rPr lang="en-US" dirty="0"/>
              <a:t>TIER-2 </a:t>
            </a:r>
            <a:r>
              <a:rPr lang="en-US" dirty="0" smtClean="0"/>
              <a:t>Centre is part of a emerging Scientific Computing Strategy in the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8866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96" y="3068960"/>
            <a:ext cx="1944216" cy="432048"/>
          </a:xfrm>
        </p:spPr>
        <p:txBody>
          <a:bodyPr/>
          <a:lstStyle/>
          <a:p>
            <a:r>
              <a:rPr lang="en-US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473945" y="677639"/>
            <a:ext cx="3468442" cy="1412884"/>
          </a:xfrm>
          <a:prstGeom prst="wedgeRoundRectCallout">
            <a:avLst>
              <a:gd name="adj1" fmla="val -48792"/>
              <a:gd name="adj2" fmla="val 96974"/>
              <a:gd name="adj3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15" y="215403"/>
            <a:ext cx="11376024" cy="451098"/>
          </a:xfrm>
        </p:spPr>
        <p:txBody>
          <a:bodyPr/>
          <a:lstStyle/>
          <a:p>
            <a:r>
              <a:rPr lang="en-GB" dirty="0" smtClean="0"/>
              <a:t>The distributed TIER-2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1281" y="677639"/>
            <a:ext cx="11376025" cy="379252"/>
          </a:xfrm>
        </p:spPr>
        <p:txBody>
          <a:bodyPr/>
          <a:lstStyle/>
          <a:p>
            <a:r>
              <a:rPr lang="en-GB" dirty="0" smtClean="0"/>
              <a:t>TIER-2 Structure and major accumulated “Key Performance Indicators”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91344" y="5229200"/>
            <a:ext cx="10274475" cy="10069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1345" y="1284553"/>
            <a:ext cx="8083479" cy="15681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7368" y="1995911"/>
            <a:ext cx="1707871" cy="64024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596" y="5229200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9FDF"/>
                </a:solidFill>
              </a:rPr>
              <a:t>Central Storage Facility</a:t>
            </a:r>
            <a:endParaRPr lang="en-US" sz="2400" dirty="0" smtClean="0">
              <a:solidFill>
                <a:srgbClr val="009FD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767" y="1387326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9FDF"/>
                </a:solidFill>
              </a:rPr>
              <a:t>Scientific Computing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4216" y="2024106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3"/>
                </a:solidFill>
              </a:rPr>
              <a:t>Development</a:t>
            </a:r>
          </a:p>
          <a:p>
            <a:pPr algn="ctr"/>
            <a:r>
              <a:rPr lang="en-GB" sz="1600" dirty="0" smtClean="0">
                <a:solidFill>
                  <a:schemeClr val="accent3"/>
                </a:solidFill>
              </a:rPr>
              <a:t>dCache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71505" y="1992241"/>
            <a:ext cx="1707871" cy="64024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324472" y="1992241"/>
            <a:ext cx="1707871" cy="64024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5697" y="2132616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3"/>
                </a:solidFill>
              </a:rPr>
              <a:t>Liaison Programs</a:t>
            </a:r>
            <a:endParaRPr lang="en-GB" sz="1600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6032" y="2028664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3"/>
                </a:solidFill>
              </a:rPr>
              <a:t>External Project</a:t>
            </a:r>
          </a:p>
          <a:p>
            <a:pPr algn="ctr"/>
            <a:r>
              <a:rPr lang="en-GB" sz="1600" dirty="0" smtClean="0">
                <a:solidFill>
                  <a:schemeClr val="accent3"/>
                </a:solidFill>
              </a:rPr>
              <a:t>Support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554" y="5709241"/>
            <a:ext cx="7945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FDF"/>
                </a:solidFill>
              </a:rPr>
              <a:t>15 </a:t>
            </a:r>
            <a:r>
              <a:rPr lang="en-GB" sz="2000" dirty="0" err="1" smtClean="0">
                <a:solidFill>
                  <a:srgbClr val="009FDF"/>
                </a:solidFill>
              </a:rPr>
              <a:t>PetaBytes</a:t>
            </a:r>
            <a:r>
              <a:rPr lang="en-GB" sz="2000" dirty="0" smtClean="0">
                <a:solidFill>
                  <a:srgbClr val="009FDF"/>
                </a:solidFill>
              </a:rPr>
              <a:t> on Disk and 7 </a:t>
            </a:r>
            <a:r>
              <a:rPr lang="en-GB" sz="2000" dirty="0" err="1" smtClean="0">
                <a:solidFill>
                  <a:srgbClr val="009FDF"/>
                </a:solidFill>
              </a:rPr>
              <a:t>PetaBytes</a:t>
            </a:r>
            <a:r>
              <a:rPr lang="en-GB" sz="2000" dirty="0" smtClean="0">
                <a:solidFill>
                  <a:srgbClr val="009FDF"/>
                </a:solidFill>
              </a:rPr>
              <a:t> on Custodial Storage (TAPE)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248367" y="1990173"/>
            <a:ext cx="1707871" cy="64024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36566" y="2131947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3"/>
                </a:solidFill>
              </a:rPr>
              <a:t>Education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91346" y="2995554"/>
            <a:ext cx="10274474" cy="206857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2388" y="3080368"/>
            <a:ext cx="494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9FDF"/>
                </a:solidFill>
              </a:rPr>
              <a:t>Interdisciplinary Computing Facility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94642" y="3683554"/>
            <a:ext cx="1516818" cy="80995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925013" y="3684854"/>
            <a:ext cx="1671393" cy="80995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721766" y="3683553"/>
            <a:ext cx="1516818" cy="80995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142343" y="3675092"/>
            <a:ext cx="1516818" cy="80995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827654" y="3677464"/>
            <a:ext cx="1516818" cy="80995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59051" y="3882388"/>
            <a:ext cx="867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</a:rPr>
              <a:t>NAF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93973" y="3721858"/>
            <a:ext cx="133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Maxwell </a:t>
            </a:r>
          </a:p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HPC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19868" y="3764616"/>
            <a:ext cx="188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3"/>
                </a:solidFill>
              </a:rPr>
              <a:t>IceCube</a:t>
            </a:r>
            <a:r>
              <a:rPr lang="en-GB" sz="2000" dirty="0" smtClean="0">
                <a:solidFill>
                  <a:schemeClr val="accent3"/>
                </a:solidFill>
              </a:rPr>
              <a:t>/CTA </a:t>
            </a:r>
          </a:p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TIER-1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5340" y="3721858"/>
            <a:ext cx="177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ILC </a:t>
            </a:r>
          </a:p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TIER-0/1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78234" y="3721858"/>
            <a:ext cx="1289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</a:rPr>
              <a:t>WLCG </a:t>
            </a:r>
          </a:p>
          <a:p>
            <a:r>
              <a:rPr lang="en-GB" sz="2000" dirty="0" smtClean="0">
                <a:solidFill>
                  <a:schemeClr val="accent3"/>
                </a:solidFill>
              </a:rPr>
              <a:t>TIER-2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407077" y="3683553"/>
            <a:ext cx="1516818" cy="80995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67426" y="3747933"/>
            <a:ext cx="1196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/>
                </a:solidFill>
              </a:rPr>
              <a:t>BELLE II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20631" y="4140652"/>
            <a:ext cx="149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9E1B"/>
                </a:solidFill>
              </a:rPr>
              <a:t>Regional, Raw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7044" y="4639456"/>
            <a:ext cx="5775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FDF"/>
                </a:solidFill>
              </a:rPr>
              <a:t>44,000 Cores and 177 </a:t>
            </a:r>
            <a:r>
              <a:rPr lang="en-GB" sz="2000" dirty="0" err="1" smtClean="0">
                <a:solidFill>
                  <a:srgbClr val="009FDF"/>
                </a:solidFill>
              </a:rPr>
              <a:t>TeraBytes</a:t>
            </a:r>
            <a:r>
              <a:rPr lang="en-GB" sz="2000" dirty="0" smtClean="0">
                <a:solidFill>
                  <a:srgbClr val="009FDF"/>
                </a:solidFill>
              </a:rPr>
              <a:t> of core memory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472264" y="1199945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FDF"/>
                </a:solidFill>
              </a:rPr>
              <a:t>Employees: 19 FTE</a:t>
            </a:r>
            <a:endParaRPr lang="en-GB" sz="2000" dirty="0" smtClean="0">
              <a:solidFill>
                <a:srgbClr val="009FD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07519" y="1571182"/>
            <a:ext cx="3421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FDF"/>
                </a:solidFill>
              </a:rPr>
              <a:t>Budget:  </a:t>
            </a:r>
            <a:r>
              <a:rPr lang="en-US" sz="2000" smtClean="0">
                <a:solidFill>
                  <a:srgbClr val="009FDF"/>
                </a:solidFill>
              </a:rPr>
              <a:t>&gt; 5.5 </a:t>
            </a:r>
            <a:r>
              <a:rPr lang="en-US" sz="2000" dirty="0">
                <a:solidFill>
                  <a:srgbClr val="009FDF"/>
                </a:solidFill>
              </a:rPr>
              <a:t>Mio € full cost</a:t>
            </a:r>
            <a:endParaRPr lang="en-GB" sz="2000" dirty="0" smtClean="0">
              <a:solidFill>
                <a:srgbClr val="009FD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522220" y="835291"/>
            <a:ext cx="3121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9FDF"/>
                </a:solidFill>
              </a:rPr>
              <a:t>Objective: Science Driven</a:t>
            </a:r>
            <a:endParaRPr lang="en-GB" sz="2000" dirty="0" smtClean="0">
              <a:solidFill>
                <a:srgbClr val="009F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Usage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DESY – Computing European Grid Initiative EGI</a:t>
            </a:r>
            <a:endParaRPr lang="de-DE"/>
          </a:p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439809"/>
            <a:ext cx="7848872" cy="6161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592" y="148478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/>
              <a:t>2015-2017</a:t>
            </a:r>
            <a:endParaRPr lang="de-DE" sz="1600" b="1" dirty="0" err="1" smtClean="0"/>
          </a:p>
        </p:txBody>
      </p:sp>
      <p:sp>
        <p:nvSpPr>
          <p:cNvPr id="5" name="Right Arrow 4"/>
          <p:cNvSpPr/>
          <p:nvPr/>
        </p:nvSpPr>
        <p:spPr>
          <a:xfrm>
            <a:off x="4511824" y="1470968"/>
            <a:ext cx="489204" cy="242316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DESY’s contribution to the German WLCG share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7368" y="817501"/>
            <a:ext cx="11376025" cy="379252"/>
          </a:xfrm>
        </p:spPr>
        <p:txBody>
          <a:bodyPr/>
          <a:lstStyle/>
          <a:p>
            <a:r>
              <a:rPr lang="en-US" dirty="0" smtClean="0"/>
              <a:t>Scientific Computing Infrastructure and Roles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734293"/>
            <a:ext cx="3632845" cy="434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22251"/>
              </p:ext>
            </p:extLst>
          </p:nvPr>
        </p:nvGraphicFramePr>
        <p:xfrm>
          <a:off x="1078861" y="1823798"/>
          <a:ext cx="3636404" cy="232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37349" y="2583881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DESY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9984" y="2767516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KIT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4907" y="335383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UNI/MPI</a:t>
            </a:r>
          </a:p>
        </p:txBody>
      </p:sp>
      <p:sp>
        <p:nvSpPr>
          <p:cNvPr id="12" name="Textfeld 5"/>
          <p:cNvSpPr txBox="1"/>
          <p:nvPr/>
        </p:nvSpPr>
        <p:spPr>
          <a:xfrm>
            <a:off x="381124" y="137606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DESY’s share of the German WLCG Infrastructure</a:t>
            </a:r>
          </a:p>
        </p:txBody>
      </p:sp>
      <p:sp>
        <p:nvSpPr>
          <p:cNvPr id="15" name="Textfeld 5"/>
          <p:cNvSpPr txBox="1"/>
          <p:nvPr/>
        </p:nvSpPr>
        <p:spPr>
          <a:xfrm>
            <a:off x="695400" y="4908386"/>
            <a:ext cx="5123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 monthly “Availability and Reliability” report by the WLCG monitoring system, DESY is mostly rated 100% for both and 99% in very rare cases.</a:t>
            </a:r>
          </a:p>
        </p:txBody>
      </p:sp>
      <p:sp>
        <p:nvSpPr>
          <p:cNvPr id="18" name="Textfeld 5"/>
          <p:cNvSpPr txBox="1"/>
          <p:nvPr/>
        </p:nvSpPr>
        <p:spPr>
          <a:xfrm>
            <a:off x="7041161" y="1230337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German sites</a:t>
            </a:r>
            <a:r>
              <a:rPr lang="en-US" sz="1600" smtClean="0"/>
              <a:t>, contributing to WLCG</a:t>
            </a:r>
            <a:endParaRPr lang="en-US" sz="1600" dirty="0" smtClean="0"/>
          </a:p>
        </p:txBody>
      </p:sp>
      <p:sp>
        <p:nvSpPr>
          <p:cNvPr id="19" name="Textfeld 5"/>
          <p:cNvSpPr txBox="1"/>
          <p:nvPr/>
        </p:nvSpPr>
        <p:spPr>
          <a:xfrm>
            <a:off x="373677" y="4499073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Availability and Reliability</a:t>
            </a:r>
          </a:p>
        </p:txBody>
      </p:sp>
    </p:spTree>
    <p:extLst>
      <p:ext uri="{BB962C8B-B14F-4D97-AF65-F5344CB8AC3E}">
        <p14:creationId xmlns:p14="http://schemas.microsoft.com/office/powerpoint/2010/main" val="6293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281709" y="1124745"/>
            <a:ext cx="5565143" cy="5328591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41129" y="3243767"/>
            <a:ext cx="5705209" cy="3209569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1129" y="1039008"/>
            <a:ext cx="5705209" cy="2029952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13606"/>
            <a:ext cx="11376024" cy="451098"/>
          </a:xfrm>
        </p:spPr>
        <p:txBody>
          <a:bodyPr/>
          <a:lstStyle/>
          <a:p>
            <a:r>
              <a:rPr lang="en-US" dirty="0" smtClean="0"/>
              <a:t>Resource usage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7368" y="692696"/>
            <a:ext cx="11376025" cy="379252"/>
          </a:xfrm>
        </p:spPr>
        <p:txBody>
          <a:bodyPr/>
          <a:lstStyle/>
          <a:p>
            <a:r>
              <a:rPr lang="en-US" dirty="0" smtClean="0"/>
              <a:t>Grid Computing, Storage</a:t>
            </a:r>
          </a:p>
          <a:p>
            <a:endParaRPr lang="de-DE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653059" y="1799406"/>
            <a:ext cx="0" cy="2232248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667738" y="4031654"/>
            <a:ext cx="0" cy="1368152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143595" y="4018458"/>
            <a:ext cx="504056" cy="0"/>
          </a:xfrm>
          <a:prstGeom prst="straightConnector1">
            <a:avLst/>
          </a:prstGeom>
          <a:ln w="508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81795" y="3254638"/>
            <a:ext cx="1665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mtClean="0">
                <a:solidFill>
                  <a:schemeClr val="bg1"/>
                </a:solidFill>
              </a:rPr>
              <a:t>Additional </a:t>
            </a:r>
          </a:p>
          <a:p>
            <a:pPr algn="ctr"/>
            <a:r>
              <a:rPr lang="de-DE" sz="1400" b="1" smtClean="0">
                <a:solidFill>
                  <a:schemeClr val="bg1"/>
                </a:solidFill>
              </a:rPr>
              <a:t>space for the</a:t>
            </a:r>
          </a:p>
          <a:p>
            <a:pPr algn="ctr"/>
            <a:r>
              <a:rPr lang="de-DE" sz="1400" b="1" smtClean="0">
                <a:solidFill>
                  <a:schemeClr val="bg1"/>
                </a:solidFill>
              </a:rPr>
              <a:t>NAF 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525205" y="2356670"/>
            <a:ext cx="5235958" cy="3789262"/>
            <a:chOff x="6384858" y="1610329"/>
            <a:chExt cx="5421806" cy="418567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4" t="2306" r="2764" b="1692"/>
            <a:stretch/>
          </p:blipFill>
          <p:spPr>
            <a:xfrm>
              <a:off x="6912000" y="2015999"/>
              <a:ext cx="4716000" cy="3780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513640" y="4386046"/>
              <a:ext cx="1862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chemeClr val="bg1"/>
                  </a:solidFill>
                </a:rPr>
                <a:t>Sum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of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official</a:t>
              </a:r>
              <a:r>
                <a:rPr lang="de-DE" sz="1400" dirty="0" smtClean="0">
                  <a:solidFill>
                    <a:schemeClr val="bg1"/>
                  </a:solidFill>
                </a:rPr>
                <a:t> ATLAS, CMS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and</a:t>
              </a:r>
              <a:r>
                <a:rPr lang="de-DE" sz="1400" dirty="0" smtClean="0">
                  <a:solidFill>
                    <a:schemeClr val="bg1"/>
                  </a:solidFill>
                </a:rPr>
                <a:t> BELLE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pledges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for</a:t>
              </a:r>
              <a:r>
                <a:rPr lang="de-DE" sz="1400" dirty="0" smtClean="0">
                  <a:solidFill>
                    <a:schemeClr val="bg1"/>
                  </a:solidFill>
                </a:rPr>
                <a:t> 2017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466887" y="4127592"/>
              <a:ext cx="0" cy="136815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140808" y="3272086"/>
              <a:ext cx="16658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Additional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space for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the NAF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1474866" y="1889298"/>
              <a:ext cx="0" cy="223224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67" t="-2" r="-3719" b="-17680"/>
            <a:stretch/>
          </p:blipFill>
          <p:spPr bwMode="auto">
            <a:xfrm>
              <a:off x="7176120" y="4609837"/>
              <a:ext cx="705629" cy="752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1965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6771504" y="2060848"/>
              <a:ext cx="4824000" cy="0"/>
            </a:xfrm>
            <a:prstGeom prst="line">
              <a:avLst/>
            </a:prstGeom>
            <a:ln w="25400">
              <a:solidFill>
                <a:srgbClr val="FF9E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71504" y="3212976"/>
              <a:ext cx="4824000" cy="0"/>
            </a:xfrm>
            <a:prstGeom prst="line">
              <a:avLst/>
            </a:prstGeom>
            <a:ln w="25400">
              <a:solidFill>
                <a:srgbClr val="FF9E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71504" y="4365104"/>
              <a:ext cx="4824000" cy="0"/>
            </a:xfrm>
            <a:prstGeom prst="line">
              <a:avLst/>
            </a:prstGeom>
            <a:ln w="25400">
              <a:solidFill>
                <a:srgbClr val="FF9E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71504" y="5540813"/>
              <a:ext cx="4824000" cy="0"/>
            </a:xfrm>
            <a:prstGeom prst="line">
              <a:avLst/>
            </a:prstGeom>
            <a:ln w="25400">
              <a:solidFill>
                <a:srgbClr val="FF9E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22824" y="537153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9E1B"/>
                  </a:solidFill>
                </a:rPr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3024" y="418489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9E1B"/>
                  </a:solidFill>
                </a:rPr>
                <a:t>5</a:t>
              </a:r>
              <a:endParaRPr lang="en-GB" sz="1600" dirty="0" smtClean="0">
                <a:solidFill>
                  <a:srgbClr val="FF9E1B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84858" y="3042866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smtClean="0">
                  <a:solidFill>
                    <a:srgbClr val="FF9E1B"/>
                  </a:solidFill>
                </a:rPr>
                <a:t>10</a:t>
              </a:r>
              <a:endParaRPr lang="en-GB" sz="1600" dirty="0" smtClean="0">
                <a:solidFill>
                  <a:srgbClr val="FF9E1B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91064" y="188929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FF9E1B"/>
                  </a:solidFill>
                </a:rPr>
                <a:t>15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6511" y="1610329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smtClean="0">
                  <a:solidFill>
                    <a:srgbClr val="FF9E1B"/>
                  </a:solidFill>
                </a:rPr>
                <a:t>PetaBytes</a:t>
              </a:r>
              <a:endParaRPr lang="en-GB" sz="1600" dirty="0" smtClean="0">
                <a:solidFill>
                  <a:srgbClr val="FF9E1B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4304" y="3188690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CPU </a:t>
            </a:r>
            <a:r>
              <a:rPr lang="en-US" sz="2000" dirty="0" smtClean="0"/>
              <a:t>Utilization</a:t>
            </a:r>
            <a:r>
              <a:rPr lang="en-US" sz="2000" dirty="0" smtClean="0"/>
              <a:t> </a:t>
            </a:r>
            <a:r>
              <a:rPr lang="en-US" sz="2000" dirty="0" smtClean="0"/>
              <a:t>of the GRID Facility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93620" y="3553631"/>
            <a:ext cx="5319771" cy="2746662"/>
            <a:chOff x="615289" y="3648132"/>
            <a:chExt cx="5319771" cy="27466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47" y="3648132"/>
              <a:ext cx="5280813" cy="2746662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673898" y="4065214"/>
              <a:ext cx="590067" cy="16998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033" y="5868901"/>
              <a:ext cx="5108817" cy="47436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96362" y="5908422"/>
              <a:ext cx="375557" cy="341605"/>
            </a:xfrm>
            <a:prstGeom prst="round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463899" y="5908421"/>
              <a:ext cx="375557" cy="341605"/>
            </a:xfrm>
            <a:prstGeom prst="roundRect">
              <a:avLst/>
            </a:prstGeom>
            <a:solidFill>
              <a:srgbClr val="FF9E1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914" y="5908420"/>
              <a:ext cx="375557" cy="341605"/>
            </a:xfrm>
            <a:prstGeom prst="roundRect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95312" y="5887366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CMS</a:t>
              </a:r>
              <a:endParaRPr lang="en-US" sz="20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38437" y="5878335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Atlas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27848" y="5887366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Belle II</a:t>
              </a:r>
            </a:p>
          </p:txBody>
        </p:sp>
        <p:sp>
          <p:nvSpPr>
            <p:cNvPr id="50" name="Left Arrow 49"/>
            <p:cNvSpPr/>
            <p:nvPr/>
          </p:nvSpPr>
          <p:spPr>
            <a:xfrm rot="16200000">
              <a:off x="1586466" y="4062001"/>
              <a:ext cx="439821" cy="446246"/>
            </a:xfrm>
            <a:prstGeom prst="left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6003" y="3960838"/>
              <a:ext cx="1806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Max available Cores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5289" y="4690058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Relative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987213" y="1320794"/>
            <a:ext cx="310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Used</a:t>
            </a:r>
            <a:r>
              <a:rPr lang="en-US" sz="2000" dirty="0" smtClean="0"/>
              <a:t> and </a:t>
            </a:r>
            <a:r>
              <a:rPr lang="en-US" sz="2000" i="1" smtClean="0"/>
              <a:t>available </a:t>
            </a:r>
            <a:r>
              <a:rPr lang="en-US" sz="2000" smtClean="0"/>
              <a:t> </a:t>
            </a:r>
          </a:p>
          <a:p>
            <a:r>
              <a:rPr lang="en-US" sz="2000" dirty="0" smtClean="0"/>
              <a:t>GRID HEP storage space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546739" y="4653137"/>
            <a:ext cx="19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700649"/>
              </p:ext>
            </p:extLst>
          </p:nvPr>
        </p:nvGraphicFramePr>
        <p:xfrm>
          <a:off x="3683157" y="1442883"/>
          <a:ext cx="3064010" cy="174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" name="Char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045336"/>
              </p:ext>
            </p:extLst>
          </p:nvPr>
        </p:nvGraphicFramePr>
        <p:xfrm>
          <a:off x="495757" y="1294441"/>
          <a:ext cx="3002310" cy="177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14304" y="1052736"/>
            <a:ext cx="5212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German share of Atlas and CMS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902" y="156895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FDF"/>
                </a:solidFill>
              </a:rPr>
              <a:t>CMS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23203" y="156895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FDF"/>
                </a:solidFill>
              </a:rPr>
              <a:t>Atlas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70741" y="2401416"/>
            <a:ext cx="298480" cy="225549"/>
          </a:xfrm>
          <a:prstGeom prst="roundRect">
            <a:avLst/>
          </a:prstGeom>
          <a:solidFill>
            <a:srgbClr val="009F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44877" y="256882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FDF"/>
                </a:solidFill>
              </a:rPr>
              <a:t>German Share (MoU)</a:t>
            </a:r>
          </a:p>
        </p:txBody>
      </p:sp>
    </p:spTree>
    <p:extLst>
      <p:ext uri="{BB962C8B-B14F-4D97-AF65-F5344CB8AC3E}">
        <p14:creationId xmlns:p14="http://schemas.microsoft.com/office/powerpoint/2010/main" val="10996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66813"/>
            <a:ext cx="11376024" cy="451098"/>
          </a:xfrm>
        </p:spPr>
        <p:txBody>
          <a:bodyPr/>
          <a:lstStyle/>
          <a:p>
            <a:r>
              <a:rPr lang="en-US" dirty="0" smtClean="0"/>
              <a:t>International Impact of the TIER-2 Center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99609"/>
              </p:ext>
            </p:extLst>
          </p:nvPr>
        </p:nvGraphicFramePr>
        <p:xfrm>
          <a:off x="-23697" y="958179"/>
          <a:ext cx="5787273" cy="295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098338"/>
              </p:ext>
            </p:extLst>
          </p:nvPr>
        </p:nvGraphicFramePr>
        <p:xfrm>
          <a:off x="5647810" y="979062"/>
          <a:ext cx="6222839" cy="296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520541" y="250944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9FDF"/>
                </a:solidFill>
              </a:rPr>
              <a:t>CMS</a:t>
            </a:r>
            <a:endParaRPr lang="en-US" sz="3600" dirty="0" smtClean="0">
              <a:solidFill>
                <a:srgbClr val="009FD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7546" y="250944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9FDF"/>
                </a:solidFill>
              </a:rPr>
              <a:t>Atlas</a:t>
            </a:r>
            <a:endParaRPr lang="en-US" sz="3600" dirty="0" smtClean="0">
              <a:solidFill>
                <a:srgbClr val="009FD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03608" y="3757303"/>
            <a:ext cx="3539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Sites on this plot summarize to 45% of total resources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1275" y="3742901"/>
            <a:ext cx="3539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Sites on this plot summarize to 37% of total resources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7368" y="670390"/>
            <a:ext cx="11376025" cy="379252"/>
          </a:xfrm>
        </p:spPr>
        <p:txBody>
          <a:bodyPr/>
          <a:lstStyle/>
          <a:p>
            <a:r>
              <a:rPr lang="en-US" dirty="0"/>
              <a:t>Relative share of normalized CPU hours w/o the TIER-0</a:t>
            </a:r>
          </a:p>
          <a:p>
            <a:endParaRPr lang="en-US" dirty="0" smtClean="0"/>
          </a:p>
          <a:p>
            <a:endParaRPr lang="de-DE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21969"/>
              </p:ext>
            </p:extLst>
          </p:nvPr>
        </p:nvGraphicFramePr>
        <p:xfrm>
          <a:off x="152630" y="4004511"/>
          <a:ext cx="640871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398708" y="5579141"/>
            <a:ext cx="216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FDF"/>
                </a:solidFill>
              </a:rPr>
              <a:t>Belle II</a:t>
            </a:r>
          </a:p>
        </p:txBody>
      </p:sp>
      <p:sp>
        <p:nvSpPr>
          <p:cNvPr id="34" name="Rounded Rectangle 33"/>
          <p:cNvSpPr>
            <a:spLocks noChangeAspect="1"/>
          </p:cNvSpPr>
          <p:nvPr/>
        </p:nvSpPr>
        <p:spPr>
          <a:xfrm>
            <a:off x="7025868" y="5127987"/>
            <a:ext cx="360000" cy="334819"/>
          </a:xfrm>
          <a:prstGeom prst="roundRect">
            <a:avLst/>
          </a:prstGeom>
          <a:solidFill>
            <a:srgbClr val="FF9E1B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771405" y="5147793"/>
            <a:ext cx="360000" cy="333741"/>
          </a:xfrm>
          <a:prstGeom prst="roundRect">
            <a:avLst/>
          </a:prstGeom>
          <a:solidFill>
            <a:srgbClr val="00B050"/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794521" y="5739088"/>
            <a:ext cx="360000" cy="33481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16494" y="5717641"/>
            <a:ext cx="360000" cy="3410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3827" y="507726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DESY</a:t>
            </a:r>
            <a:endParaRPr lang="en-US" sz="2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9189307" y="511460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31328" y="5706442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TIER-1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08966" y="571764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TIER-2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62225" y="6244326"/>
            <a:ext cx="3539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Sites on this plot summarize to 55% of total resources</a:t>
            </a:r>
          </a:p>
        </p:txBody>
      </p:sp>
    </p:spTree>
    <p:extLst>
      <p:ext uri="{BB962C8B-B14F-4D97-AF65-F5344CB8AC3E}">
        <p14:creationId xmlns:p14="http://schemas.microsoft.com/office/powerpoint/2010/main" val="410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Analysis Facility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DESY Grid and the DESY NAF allow for complementary usage of the same data source</a:t>
            </a:r>
          </a:p>
          <a:p>
            <a:endParaRPr lang="de-DE" dirty="0"/>
          </a:p>
        </p:txBody>
      </p:sp>
      <p:sp>
        <p:nvSpPr>
          <p:cNvPr id="3" name="AutoShape 2" descr="POFHalfyear_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55575" y="1457211"/>
            <a:ext cx="6345316" cy="299842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NAF is optimized for fast </a:t>
            </a:r>
            <a:r>
              <a:rPr lang="en-US" dirty="0" smtClean="0">
                <a:solidFill>
                  <a:srgbClr val="009FDF"/>
                </a:solidFill>
              </a:rPr>
              <a:t>turn-around, development and interactive workflows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while the Grid is optimized for large scale, production-like workflows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more than </a:t>
            </a:r>
            <a:r>
              <a:rPr lang="en-US" dirty="0" smtClean="0">
                <a:solidFill>
                  <a:srgbClr val="009FDF"/>
                </a:solidFill>
              </a:rPr>
              <a:t>600 users </a:t>
            </a:r>
            <a:r>
              <a:rPr lang="en-US" dirty="0" smtClean="0"/>
              <a:t>registered.</a:t>
            </a:r>
            <a:endParaRPr lang="en-US" dirty="0"/>
          </a:p>
          <a:p>
            <a:r>
              <a:rPr lang="en-US" dirty="0" smtClean="0"/>
              <a:t>Essential advantage:  </a:t>
            </a:r>
            <a:r>
              <a:rPr lang="en-US" dirty="0" smtClean="0">
                <a:solidFill>
                  <a:srgbClr val="009FDF"/>
                </a:solidFill>
              </a:rPr>
              <a:t>Direct access to  the entire TIER-2  GRID storage.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9FDF"/>
                </a:solidFill>
              </a:rPr>
              <a:t>utilization is  about </a:t>
            </a:r>
            <a:r>
              <a:rPr lang="is-IS" dirty="0">
                <a:solidFill>
                  <a:srgbClr val="009FDF"/>
                </a:solidFill>
              </a:rPr>
              <a:t>78,5%</a:t>
            </a:r>
            <a:r>
              <a:rPr lang="en-US" dirty="0" smtClean="0">
                <a:solidFill>
                  <a:srgbClr val="009FDF"/>
                </a:solidFill>
              </a:rPr>
              <a:t> </a:t>
            </a:r>
            <a:r>
              <a:rPr lang="en-US" dirty="0" smtClean="0"/>
              <a:t>- which is excellent for an interactive facility.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9FDF"/>
                </a:solidFill>
              </a:rPr>
              <a:t>Farm offers ~7000 CPU cores</a:t>
            </a:r>
            <a:r>
              <a:rPr lang="en-US" dirty="0">
                <a:solidFill>
                  <a:srgbClr val="009FDF"/>
                </a:solidFill>
              </a:rPr>
              <a:t> </a:t>
            </a:r>
            <a:r>
              <a:rPr lang="en-US" dirty="0" smtClean="0"/>
              <a:t>in total.</a:t>
            </a:r>
          </a:p>
          <a:p>
            <a:r>
              <a:rPr lang="en-US" dirty="0" smtClean="0"/>
              <a:t>”</a:t>
            </a:r>
            <a:r>
              <a:rPr lang="en-US" dirty="0" smtClean="0">
                <a:solidFill>
                  <a:srgbClr val="009FDF"/>
                </a:solidFill>
              </a:rPr>
              <a:t>User Committee Meetings</a:t>
            </a:r>
            <a:r>
              <a:rPr lang="en-US" dirty="0" smtClean="0"/>
              <a:t>” monthly organized by “Scientific Computing” to collect feedback and quality control.</a:t>
            </a:r>
          </a:p>
          <a:p>
            <a:endParaRPr lang="de-DE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-1320824" y="6416675"/>
            <a:ext cx="5868988" cy="57606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68264488"/>
              </p:ext>
            </p:extLst>
          </p:nvPr>
        </p:nvGraphicFramePr>
        <p:xfrm>
          <a:off x="7896200" y="1475366"/>
          <a:ext cx="5159896" cy="395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51051" y="1868844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DESY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560" y="508866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Uni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-HH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9790" y="3698030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German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Institutes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0426" y="2418775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German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3540" y="1822677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DESY/Theory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7608" y="5486108"/>
            <a:ext cx="375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FDF"/>
                </a:solidFill>
              </a:rPr>
              <a:t>NAF User Affiliation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411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7975" y="1091499"/>
            <a:ext cx="5325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Collaborative development with </a:t>
            </a:r>
            <a:r>
              <a:rPr lang="en-US" sz="1600" b="1" kern="0" dirty="0" smtClean="0">
                <a:solidFill>
                  <a:srgbClr val="009FDF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headquarters in Hamburg</a:t>
            </a:r>
          </a:p>
          <a:p>
            <a:pPr marL="285750" lvl="0" indent="-285750" defTabSz="914400">
              <a:buFont typeface="Arial" charset="0"/>
              <a:buChar char="•"/>
              <a:defRPr sz="1800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Collaborators</a:t>
            </a:r>
          </a:p>
          <a:p>
            <a:pPr marL="742950" lvl="1" indent="-285750" defTabSz="914400">
              <a:buFont typeface="Arial" charset="0"/>
              <a:buChar char="•"/>
              <a:defRPr sz="1800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DESY (Hamburg), </a:t>
            </a:r>
            <a:r>
              <a:rPr lang="en-US" sz="1600" kern="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Fermilab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 (Chicago), Nordic Data Grid Facility, NDGF(Scandinavia),</a:t>
            </a: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HTW Berlin, JINR (MoU in preparation) </a:t>
            </a:r>
          </a:p>
          <a:p>
            <a:pPr marL="285750" lvl="0" indent="-285750" defTabSz="914400">
              <a:buFont typeface="Arial" charset="0"/>
              <a:buChar char="•"/>
              <a:defRPr sz="1800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Available under </a:t>
            </a:r>
            <a:r>
              <a:rPr lang="en-US" sz="1600" kern="0" dirty="0" smtClean="0">
                <a:solidFill>
                  <a:srgbClr val="009FDF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Open Source License</a:t>
            </a:r>
          </a:p>
          <a:p>
            <a:pPr marL="285750" lvl="0" indent="-285750" defTabSz="914400">
              <a:buFont typeface="Arial" charset="0"/>
              <a:buChar char="•"/>
              <a:defRPr sz="1800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Involved in large European Software and Infrastructure Projects</a:t>
            </a:r>
          </a:p>
          <a:p>
            <a:pPr marL="742950" lvl="1" indent="-285750" defTabSz="914400">
              <a:buFont typeface="Arial" charset="0"/>
              <a:buChar char="•"/>
              <a:defRPr sz="1800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EMI, INDIGO-DataCloud, </a:t>
            </a:r>
            <a:r>
              <a:rPr lang="en-US" sz="1600" kern="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eXtreme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 DataCloud</a:t>
            </a:r>
          </a:p>
          <a:p>
            <a:pPr marL="742950" lvl="1" indent="-285750" defTabSz="914400">
              <a:buFont typeface="Arial" charset="0"/>
              <a:buChar char="•"/>
              <a:defRPr sz="1800"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More than </a:t>
            </a:r>
            <a:r>
              <a:rPr lang="en-US" sz="1600" kern="0" dirty="0" smtClean="0">
                <a:solidFill>
                  <a:srgbClr val="009FDF"/>
                </a:solidFill>
                <a:latin typeface="Arial" charset="0"/>
                <a:ea typeface="Arial" charset="0"/>
                <a:cs typeface="Arial" charset="0"/>
                <a:sym typeface="Times Roman"/>
              </a:rPr>
              <a:t>1.5 Million Euros EU funding</a:t>
            </a:r>
          </a:p>
          <a:p>
            <a:pPr lvl="0" defTabSz="914400">
              <a:defRPr sz="1800"/>
            </a:pPr>
            <a:endParaRPr lang="en-US" sz="1600" kern="0" dirty="0" smtClea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imes Roman"/>
            </a:endParaRPr>
          </a:p>
          <a:p>
            <a:r>
              <a:rPr lang="en-US" sz="1600" b="1" dirty="0"/>
              <a:t>In WLCG dCache data management is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t </a:t>
            </a:r>
            <a:r>
              <a:rPr lang="en-US" sz="1600" dirty="0">
                <a:solidFill>
                  <a:srgbClr val="009FDF"/>
                </a:solidFill>
              </a:rPr>
              <a:t>9 TIER-1 centers </a:t>
            </a:r>
            <a:r>
              <a:rPr lang="en-US" sz="1600" dirty="0" smtClean="0">
                <a:solidFill>
                  <a:srgbClr val="009FDF"/>
                </a:solidFill>
              </a:rPr>
              <a:t> </a:t>
            </a:r>
            <a:r>
              <a:rPr lang="en-US" sz="1600" dirty="0" smtClean="0"/>
              <a:t>out of </a:t>
            </a:r>
            <a:r>
              <a:rPr lang="en-US" sz="1600" dirty="0"/>
              <a:t>13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Which is an equivalent of </a:t>
            </a:r>
            <a:r>
              <a:rPr lang="en-US" sz="1600" dirty="0" smtClean="0">
                <a:solidFill>
                  <a:srgbClr val="009FDF"/>
                </a:solidFill>
              </a:rPr>
              <a:t>71% of total TIER I storage </a:t>
            </a:r>
            <a:endParaRPr lang="en-US" sz="1600" dirty="0">
              <a:solidFill>
                <a:srgbClr val="009F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t </a:t>
            </a:r>
            <a:r>
              <a:rPr lang="en-US" sz="1600" dirty="0"/>
              <a:t>~</a:t>
            </a:r>
            <a:r>
              <a:rPr lang="en-US" sz="1600" dirty="0">
                <a:solidFill>
                  <a:srgbClr val="009FDF"/>
                </a:solidFill>
              </a:rPr>
              <a:t>60 TIER-2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t </a:t>
            </a:r>
            <a:r>
              <a:rPr lang="en-US" sz="1600" dirty="0"/>
              <a:t>all German </a:t>
            </a:r>
            <a:r>
              <a:rPr lang="en-US" sz="1600" dirty="0" smtClean="0"/>
              <a:t>centers</a:t>
            </a:r>
          </a:p>
          <a:p>
            <a:r>
              <a:rPr lang="en-US" sz="1600" b="1" dirty="0" smtClean="0"/>
              <a:t>Used by many other communities and experiments</a:t>
            </a:r>
          </a:p>
          <a:p>
            <a:r>
              <a:rPr lang="en-US" sz="1600" b="1" dirty="0" smtClean="0"/>
              <a:t>DESY Storage and Archive based on dCache.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9FDF"/>
                </a:solidFill>
              </a:rPr>
              <a:t>DESY operates 7 dCache instances in total.</a:t>
            </a:r>
          </a:p>
          <a:p>
            <a:pPr lvl="0" defTabSz="914400">
              <a:defRPr sz="1800"/>
            </a:pPr>
            <a:endParaRPr lang="en-US" sz="1600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  <a:sym typeface="Times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dCache Development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Distributed Scalable Mass Storage System</a:t>
            </a:r>
            <a:endParaRPr lang="de-DE" dirty="0"/>
          </a:p>
        </p:txBody>
      </p:sp>
      <p:sp>
        <p:nvSpPr>
          <p:cNvPr id="5" name="AutoShape 2" descr="dCache-Map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dCache-Map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1" y="1107260"/>
            <a:ext cx="5040560" cy="10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7" y="2211278"/>
            <a:ext cx="6421080" cy="34818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HERA Data Preservation	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Bit-Preservation</a:t>
            </a:r>
            <a:endParaRPr lang="de-DE"/>
          </a:p>
        </p:txBody>
      </p:sp>
      <p:pic>
        <p:nvPicPr>
          <p:cNvPr id="5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48" y="493622"/>
            <a:ext cx="3891581" cy="274359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284984"/>
            <a:ext cx="4183236" cy="3032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975" y="3663733"/>
            <a:ext cx="506422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600" b="1" dirty="0"/>
              <a:t>Publications since </a:t>
            </a:r>
            <a:r>
              <a:rPr lang="en-US" sz="1600" b="1" dirty="0" smtClean="0"/>
              <a:t>2013 </a:t>
            </a:r>
            <a:endParaRPr lang="en-US" sz="1600" b="1" dirty="0"/>
          </a:p>
          <a:p>
            <a:pPr marL="185738" indent="-185738">
              <a:spcAft>
                <a:spcPts val="400"/>
              </a:spcAft>
              <a:buFont typeface="Arial"/>
              <a:buChar char="•"/>
            </a:pPr>
            <a:r>
              <a:rPr lang="en-US" sz="1600" dirty="0" smtClean="0"/>
              <a:t>H1 </a:t>
            </a:r>
            <a:r>
              <a:rPr lang="en-US" sz="1600" dirty="0"/>
              <a:t>and ZEUS combined: 2 papers</a:t>
            </a:r>
          </a:p>
          <a:p>
            <a:pPr marL="185738" indent="-185738">
              <a:spcAft>
                <a:spcPts val="400"/>
              </a:spcAft>
              <a:buFont typeface="Arial"/>
              <a:buChar char="•"/>
            </a:pPr>
            <a:r>
              <a:rPr lang="en-US" sz="1600" dirty="0" smtClean="0"/>
              <a:t>H1</a:t>
            </a:r>
            <a:r>
              <a:rPr lang="en-US" sz="1600" dirty="0"/>
              <a:t>: 12 </a:t>
            </a:r>
            <a:r>
              <a:rPr lang="en-US" sz="1600" dirty="0" smtClean="0"/>
              <a:t>papers</a:t>
            </a:r>
            <a:endParaRPr lang="en-US" sz="1600" dirty="0"/>
          </a:p>
          <a:p>
            <a:pPr marL="185738" indent="-185738">
              <a:spcAft>
                <a:spcPts val="400"/>
              </a:spcAft>
              <a:buFont typeface="Arial"/>
              <a:buChar char="•"/>
            </a:pPr>
            <a:r>
              <a:rPr lang="en-US" sz="1600" dirty="0" smtClean="0"/>
              <a:t>ZEUS</a:t>
            </a:r>
            <a:r>
              <a:rPr lang="en-US" sz="1600" dirty="0"/>
              <a:t>: 15 papers</a:t>
            </a:r>
          </a:p>
          <a:p>
            <a:pPr marL="185738" indent="-185738">
              <a:spcAft>
                <a:spcPts val="400"/>
              </a:spcAft>
              <a:buFont typeface="Arial"/>
              <a:buChar char="•"/>
            </a:pPr>
            <a:r>
              <a:rPr lang="en-US" sz="1600" dirty="0" smtClean="0"/>
              <a:t>HERMES</a:t>
            </a:r>
            <a:r>
              <a:rPr lang="en-US" sz="1600" dirty="0"/>
              <a:t>: 12 papers</a:t>
            </a:r>
          </a:p>
        </p:txBody>
      </p:sp>
      <p:pic>
        <p:nvPicPr>
          <p:cNvPr id="1026" name="Picture 2" descr="Das HERA-B-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80" y="5432074"/>
            <a:ext cx="1152128" cy="8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1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5489419"/>
            <a:ext cx="1036880" cy="7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ZEUS"/>
          <p:cNvSpPr>
            <a:spLocks noChangeAspect="1" noChangeArrowheads="1"/>
          </p:cNvSpPr>
          <p:nvPr/>
        </p:nvSpPr>
        <p:spPr bwMode="auto">
          <a:xfrm>
            <a:off x="155575" y="-3429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ZEUS"/>
          <p:cNvSpPr>
            <a:spLocks noChangeAspect="1" noChangeArrowheads="1"/>
          </p:cNvSpPr>
          <p:nvPr/>
        </p:nvSpPr>
        <p:spPr bwMode="auto">
          <a:xfrm>
            <a:off x="307975" y="-1905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AutoShape 10" descr="ZEUS"/>
          <p:cNvSpPr>
            <a:spLocks noChangeAspect="1" noChangeArrowheads="1"/>
          </p:cNvSpPr>
          <p:nvPr/>
        </p:nvSpPr>
        <p:spPr bwMode="auto">
          <a:xfrm>
            <a:off x="460375" y="-381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44" y="5410853"/>
            <a:ext cx="1080120" cy="8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www-hermes.desy.de/notes/gifs/hermes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465317"/>
            <a:ext cx="1028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/>
          <p:cNvSpPr>
            <a:spLocks noGrp="1"/>
          </p:cNvSpPr>
          <p:nvPr/>
        </p:nvSpPr>
        <p:spPr>
          <a:xfrm>
            <a:off x="307975" y="1531808"/>
            <a:ext cx="7020069" cy="2286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1600" b="1" dirty="0" smtClean="0"/>
              <a:t>The HERA data archive is finalized</a:t>
            </a:r>
          </a:p>
          <a:p>
            <a:pPr marL="185738" indent="-185738">
              <a:spcAft>
                <a:spcPts val="400"/>
              </a:spcAft>
            </a:pPr>
            <a:r>
              <a:rPr lang="en-US" sz="1600" dirty="0" smtClean="0"/>
              <a:t>Online disk store filled in dCache; 2 tape copies written.</a:t>
            </a:r>
          </a:p>
          <a:p>
            <a:pPr marL="185738" indent="-185738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Archive content and procedures for adding / restoring data documented.</a:t>
            </a:r>
          </a:p>
          <a:p>
            <a:pPr marL="185738" indent="-185738"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Small </a:t>
            </a:r>
            <a:r>
              <a:rPr lang="en-US" sz="1600" dirty="0"/>
              <a:t>additions to the heritage data are </a:t>
            </a:r>
            <a:r>
              <a:rPr lang="en-US" sz="1600" dirty="0" smtClean="0"/>
              <a:t>possible.</a:t>
            </a:r>
          </a:p>
          <a:p>
            <a:pPr marL="185738" indent="-185738">
              <a:spcAft>
                <a:spcPts val="400"/>
              </a:spcAft>
            </a:pPr>
            <a:r>
              <a:rPr lang="en-US" sz="1600" dirty="0" smtClean="0"/>
              <a:t>Restoring data from the tape archive to the online store successfully exercised.</a:t>
            </a:r>
          </a:p>
        </p:txBody>
      </p:sp>
    </p:spTree>
    <p:extLst>
      <p:ext uri="{BB962C8B-B14F-4D97-AF65-F5344CB8AC3E}">
        <p14:creationId xmlns:p14="http://schemas.microsoft.com/office/powerpoint/2010/main" val="31631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Interaction, Education &amp; Knowledge Transfer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7988" y="833786"/>
            <a:ext cx="11376025" cy="379252"/>
          </a:xfrm>
        </p:spPr>
        <p:txBody>
          <a:bodyPr/>
          <a:lstStyle/>
          <a:p>
            <a:r>
              <a:rPr lang="en-US" dirty="0" smtClean="0"/>
              <a:t>Managed by Scientific Computing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761" y="1157880"/>
            <a:ext cx="113052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Interaction with users and boards,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TIER-2 Center is user driven and subject to </a:t>
            </a:r>
            <a:r>
              <a:rPr lang="en-US" sz="2000" dirty="0"/>
              <a:t>r</a:t>
            </a:r>
            <a:r>
              <a:rPr lang="en-US" sz="2000" dirty="0" smtClean="0"/>
              <a:t>esource review boards and experiment boards on computing.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Scientific Computing members are participating in User Boards (NAF, CUC, ...).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They are members of governance and scrutiny boards and various other committees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Education &amp; Knowledge transfer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 is supporting the Summer Students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 contributes to the the </a:t>
            </a:r>
            <a:r>
              <a:rPr lang="en-US" sz="2000" dirty="0" err="1" smtClean="0"/>
              <a:t>GridKA</a:t>
            </a:r>
            <a:r>
              <a:rPr lang="en-US" sz="2000" dirty="0" smtClean="0"/>
              <a:t> School of computing with tutorials on compute and storage topics.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 supports the “Dual Study” model and organizes lectures for apprentices.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 is giving lectures </a:t>
            </a:r>
            <a:r>
              <a:rPr lang="en-US" sz="2000" dirty="0"/>
              <a:t>at </a:t>
            </a:r>
            <a:r>
              <a:rPr lang="en-US" sz="2000" dirty="0" smtClean="0"/>
              <a:t>technical </a:t>
            </a:r>
            <a:r>
              <a:rPr lang="en-US" sz="2000" dirty="0"/>
              <a:t>and </a:t>
            </a:r>
            <a:r>
              <a:rPr lang="en-US" sz="2000" dirty="0" smtClean="0"/>
              <a:t>applied Universities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Springer </a:t>
            </a:r>
            <a:r>
              <a:rPr lang="en-US" sz="2000" dirty="0"/>
              <a:t>Journal "Computing and Software for Big Science" Membership in editorial board.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487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en(2)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1743</Words>
  <Application>Microsoft Office PowerPoint</Application>
  <PresentationFormat>Benutzerdefiniert</PresentationFormat>
  <Paragraphs>409</Paragraphs>
  <Slides>20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DESY_PowerPoint_16x9_en(2)</vt:lpstr>
      <vt:lpstr>Custom Design</vt:lpstr>
      <vt:lpstr>The LK2 Facility TIER-2 Center</vt:lpstr>
      <vt:lpstr>The distributed TIER-2</vt:lpstr>
      <vt:lpstr>DESY’s contribution to the German WLCG share</vt:lpstr>
      <vt:lpstr>Resource usage</vt:lpstr>
      <vt:lpstr>International Impact of the TIER-2 Center</vt:lpstr>
      <vt:lpstr>National Analysis Facility</vt:lpstr>
      <vt:lpstr>dCache Development</vt:lpstr>
      <vt:lpstr>HERA Data Preservation </vt:lpstr>
      <vt:lpstr>User Interaction, Education &amp; Knowledge Transfer</vt:lpstr>
      <vt:lpstr>A Strategy for the Next-Generation TIER Center</vt:lpstr>
      <vt:lpstr>Scientific Computing Development @ DESY </vt:lpstr>
      <vt:lpstr>Scientific Computing Development @ DESY </vt:lpstr>
      <vt:lpstr>Virtual Group „Scientific Computing“ at DESY</vt:lpstr>
      <vt:lpstr>The topic Data Management and Analysis</vt:lpstr>
      <vt:lpstr>Centre for Data and Computing Science (CDCS).</vt:lpstr>
      <vt:lpstr>Collaborations (National, European)</vt:lpstr>
      <vt:lpstr>Collaboration with National and International Projects</vt:lpstr>
      <vt:lpstr>Summary</vt:lpstr>
      <vt:lpstr>The END</vt:lpstr>
      <vt:lpstr>Resource Usage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Guelzow, Volker</cp:lastModifiedBy>
  <cp:revision>319</cp:revision>
  <cp:lastPrinted>2017-11-17T14:44:09Z</cp:lastPrinted>
  <dcterms:created xsi:type="dcterms:W3CDTF">2017-10-27T13:42:35Z</dcterms:created>
  <dcterms:modified xsi:type="dcterms:W3CDTF">2018-01-18T11:01:57Z</dcterms:modified>
</cp:coreProperties>
</file>