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6" r:id="rId4"/>
    <p:sldId id="298" r:id="rId5"/>
    <p:sldId id="297" r:id="rId6"/>
    <p:sldId id="289" r:id="rId7"/>
    <p:sldId id="299" r:id="rId8"/>
    <p:sldId id="264" r:id="rId9"/>
    <p:sldId id="290" r:id="rId10"/>
    <p:sldId id="287" r:id="rId11"/>
    <p:sldId id="291" r:id="rId12"/>
    <p:sldId id="292" r:id="rId13"/>
    <p:sldId id="280" r:id="rId14"/>
    <p:sldId id="281" r:id="rId15"/>
    <p:sldId id="294" r:id="rId16"/>
    <p:sldId id="269" r:id="rId17"/>
    <p:sldId id="259" r:id="rId18"/>
    <p:sldId id="261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CE"/>
    <a:srgbClr val="FEFCF8"/>
    <a:srgbClr val="FE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1"/>
  </p:normalViewPr>
  <p:slideViewPr>
    <p:cSldViewPr snapToGrid="0" snapToObjects="1">
      <p:cViewPr>
        <p:scale>
          <a:sx n="102" d="100"/>
          <a:sy n="102" d="100"/>
        </p:scale>
        <p:origin x="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49D7-BFEB-334A-AC03-BDE62753E715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91A0-A9F2-9642-8A50-28E81FB43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87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E52A1-6EDD-5E44-B62A-063500862C55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A645-FAAE-444C-94FF-946FF1E2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4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EB89-62C1-5548-8F58-6EFB4D70A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2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6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bg2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A4001D"/>
                </a:solidFill>
                <a:latin typeface="Arial"/>
                <a:cs typeface="MS Reference Sans Serif"/>
              </a:rPr>
              <a:t>C. Pellegrini</a:t>
            </a:r>
            <a:endParaRPr lang="en-US" dirty="0">
              <a:solidFill>
                <a:srgbClr val="A4001D"/>
              </a:solidFill>
              <a:latin typeface="Arial"/>
              <a:cs typeface="MS Reference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49887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3" name="Picture 11" descr="Stanford-SLAC"/>
          <p:cNvPicPr>
            <a:picLocks noChangeAspect="1" noChangeArrowheads="1"/>
          </p:cNvPicPr>
          <p:nvPr userDrawn="1"/>
        </p:nvPicPr>
        <p:blipFill>
          <a:blip r:embed="rId2" cstate="print">
            <a:lum bright="66000" contrast="-70000"/>
          </a:blip>
          <a:srcRect l="-130" t="12143" r="194" b="10513"/>
          <a:stretch>
            <a:fillRect/>
          </a:stretch>
        </p:blipFill>
        <p:spPr bwMode="auto">
          <a:xfrm>
            <a:off x="-1588" y="842965"/>
            <a:ext cx="9144001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958979"/>
            <a:ext cx="7772400" cy="1470025"/>
          </a:xfrm>
        </p:spPr>
        <p:txBody>
          <a:bodyPr/>
          <a:lstStyle>
            <a:lvl1pPr algn="ctr">
              <a:defRPr sz="3200" b="1" i="0">
                <a:solidFill>
                  <a:srgbClr val="8C15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060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04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0" i="1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856722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B7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0" y="645318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B7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2" y="164879"/>
            <a:ext cx="2429495" cy="521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2802" y="124580"/>
            <a:ext cx="1867021" cy="61800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rgbClr val="8C15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 i="0">
                <a:solidFill>
                  <a:srgbClr val="8C15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856722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9B7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6525"/>
            <a:ext cx="2133600" cy="3714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May 4, 2011</a:t>
            </a: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18426" y="6513513"/>
            <a:ext cx="1425575" cy="3302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9AEFDD1-FDB0-4647-975B-9B1DA537A01A}" type="slidenum">
              <a:rPr lang="en-US" sz="1000" b="1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461125"/>
            <a:ext cx="2895600" cy="3746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SPRC Ann. Symposium, 9/12–14, 2011 </a:t>
            </a:r>
            <a:endParaRPr lang="en-US" sz="1000" b="1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0"/>
            <a:ext cx="88026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800">
                <a:solidFill>
                  <a:srgbClr val="B5020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0"/>
            <a:ext cx="88026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800">
                <a:solidFill>
                  <a:srgbClr val="B5020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/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5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0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B528-1BE4-3D4C-88ED-B846D3B29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41315" y="0"/>
            <a:ext cx="6211887" cy="8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688" y="124580"/>
            <a:ext cx="1826135" cy="6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4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rgbClr val="8C1500"/>
          </a:solidFill>
          <a:latin typeface="Helvetica"/>
          <a:ea typeface="+mj-ea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CC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CC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CC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CC0000"/>
          </a:solidFill>
          <a:latin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CC0000"/>
          </a:solidFill>
          <a:latin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CC0000"/>
          </a:solidFill>
          <a:latin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CC0000"/>
          </a:solidFill>
          <a:latin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rgbClr val="CC0000"/>
          </a:solidFill>
          <a:latin typeface="Arial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Clr>
          <a:srgbClr val="009B76"/>
        </a:buClr>
        <a:buChar char="•"/>
        <a:defRPr sz="2400" b="1">
          <a:solidFill>
            <a:schemeClr val="tx1"/>
          </a:solidFill>
          <a:latin typeface="Helvetica"/>
          <a:ea typeface="+mn-ea"/>
          <a:cs typeface="Helvetica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lr>
          <a:srgbClr val="009B76"/>
        </a:buClr>
        <a:buChar char="•"/>
        <a:defRPr sz="2000" b="0">
          <a:solidFill>
            <a:schemeClr val="tx1"/>
          </a:solidFill>
          <a:latin typeface="Helvetica"/>
          <a:cs typeface="Helvetica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Clr>
          <a:srgbClr val="009B76"/>
        </a:buClr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lr>
          <a:srgbClr val="009B76"/>
        </a:buClr>
        <a:buChar char="•"/>
        <a:defRPr sz="2000">
          <a:solidFill>
            <a:schemeClr val="tx1"/>
          </a:solidFill>
          <a:latin typeface="Helvetica"/>
          <a:cs typeface="Helvetica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lr>
          <a:srgbClr val="009B76"/>
        </a:buClr>
        <a:buChar char="•"/>
        <a:defRPr sz="2000" i="1">
          <a:solidFill>
            <a:schemeClr val="tx1"/>
          </a:solidFill>
          <a:latin typeface="Helvetica"/>
          <a:cs typeface="Helvetica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900" i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900" i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900" i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oleObject" Target="file:////Users/claudiop/Dropbox/Macintosh%20HD:Users:claudiop:Dropbox:boiling%20the%20vacuum:A%20study%20of%20tw%20power%20X-ray%20FELs.docx!OLE_LINK1" TargetMode="External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Field Electrodynamics with X-ray FELs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7573"/>
          </a:xfrm>
        </p:spPr>
        <p:txBody>
          <a:bodyPr>
            <a:normAutofit/>
          </a:bodyPr>
          <a:lstStyle/>
          <a:p>
            <a:r>
              <a:rPr lang="en-US" dirty="0" smtClean="0"/>
              <a:t>D. Reis and C. Pellegrini</a:t>
            </a:r>
          </a:p>
          <a:p>
            <a:r>
              <a:rPr lang="en-US" sz="2000" dirty="0"/>
              <a:t>SLAC National Accelerator Laboratory</a:t>
            </a:r>
          </a:p>
          <a:p>
            <a:r>
              <a:rPr lang="en-US" sz="2000" dirty="0" smtClean="0"/>
              <a:t>UCLA Department of Physics and astronomy,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7" y="837080"/>
            <a:ext cx="5486400" cy="11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54" y="1280619"/>
            <a:ext cx="3933825" cy="27679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90800" y="132918"/>
            <a:ext cx="467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4-crystals monochromator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38840" y="4172411"/>
            <a:ext cx="430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Diamond (1,1,1) reflectivity curve at 4 keV.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06586"/>
              </p:ext>
            </p:extLst>
          </p:nvPr>
        </p:nvGraphicFramePr>
        <p:xfrm>
          <a:off x="105477" y="4922029"/>
          <a:ext cx="8777302" cy="146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Document" r:id="rId5" imgW="5626100" imgH="939800" progId="Word.Document.12">
                  <p:link updateAutomatic="1"/>
                </p:oleObj>
              </mc:Choice>
              <mc:Fallback>
                <p:oleObj name="Document" r:id="rId5" imgW="5626100" imgH="939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77" y="4922029"/>
                        <a:ext cx="8777302" cy="146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4264" y="2465798"/>
            <a:ext cx="4604576" cy="132343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monochromator works well between 4 to 8 keV. The lateral displacement h changes between 13 cm at 4 keV to 37 cm at 8 keV.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92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rad_beam_para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" y="1126303"/>
            <a:ext cx="3491256" cy="4101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132" y="1213016"/>
            <a:ext cx="4229668" cy="3428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341" y="258909"/>
            <a:ext cx="8836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Genesis </a:t>
            </a:r>
            <a:r>
              <a:rPr lang="en-US" sz="2800" dirty="0" smtClean="0"/>
              <a:t>simulations </a:t>
            </a:r>
            <a:r>
              <a:rPr lang="en-US" sz="2800" dirty="0"/>
              <a:t>for LCLS-II copper linac</a:t>
            </a:r>
          </a:p>
          <a:p>
            <a:pPr algn="ctr"/>
            <a:r>
              <a:rPr lang="en-US" sz="2800" dirty="0"/>
              <a:t>and HXR undulator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3125" y="4812435"/>
            <a:ext cx="2936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 </a:t>
            </a:r>
            <a:r>
              <a:rPr lang="en-US" sz="2000" dirty="0" err="1" smtClean="0"/>
              <a:t>vs</a:t>
            </a:r>
            <a:r>
              <a:rPr lang="en-US" sz="2000" dirty="0" smtClean="0"/>
              <a:t> undulator length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7370" y="5387768"/>
            <a:ext cx="835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electron beam parameters are conservative and the undulator length has been reduced by 4m, again to be on the conservative side..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69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1185"/>
          </a:xfrm>
        </p:spPr>
        <p:txBody>
          <a:bodyPr>
            <a:normAutofit/>
          </a:bodyPr>
          <a:lstStyle/>
          <a:p>
            <a:r>
              <a:rPr lang="en-US" dirty="0" smtClean="0"/>
              <a:t>Focusing system layout 4 mirrors @ 8 keV</a:t>
            </a:r>
            <a:endParaRPr lang="en-US" dirty="0"/>
          </a:p>
        </p:txBody>
      </p:sp>
      <p:cxnSp>
        <p:nvCxnSpPr>
          <p:cNvPr id="6" name="Straight Connector 5"/>
          <p:cNvCxnSpPr>
            <a:endCxn id="89" idx="2"/>
          </p:cNvCxnSpPr>
          <p:nvPr/>
        </p:nvCxnSpPr>
        <p:spPr>
          <a:xfrm>
            <a:off x="6043076" y="1731771"/>
            <a:ext cx="1269" cy="1425125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9" idx="0"/>
          </p:cNvCxnSpPr>
          <p:nvPr/>
        </p:nvCxnSpPr>
        <p:spPr>
          <a:xfrm>
            <a:off x="6663783" y="1599594"/>
            <a:ext cx="0" cy="2612629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64" idx="2"/>
          </p:cNvCxnSpPr>
          <p:nvPr/>
        </p:nvCxnSpPr>
        <p:spPr>
          <a:xfrm>
            <a:off x="7588992" y="1412027"/>
            <a:ext cx="0" cy="2277717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70" idx="0"/>
          </p:cNvCxnSpPr>
          <p:nvPr/>
        </p:nvCxnSpPr>
        <p:spPr>
          <a:xfrm>
            <a:off x="8304147" y="1540623"/>
            <a:ext cx="5163" cy="2681360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04" idx="4"/>
          </p:cNvCxnSpPr>
          <p:nvPr/>
        </p:nvCxnSpPr>
        <p:spPr>
          <a:xfrm>
            <a:off x="7859688" y="1614100"/>
            <a:ext cx="3614" cy="2848303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79347" y="1510196"/>
            <a:ext cx="2216106" cy="850"/>
          </a:xfrm>
          <a:prstGeom prst="line">
            <a:avLst/>
          </a:prstGeom>
          <a:ln w="38100">
            <a:solidFill>
              <a:srgbClr val="A4001D"/>
            </a:solidFill>
            <a:headEnd type="none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9280" y="1980886"/>
            <a:ext cx="80311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17088" y="1703826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3874" y="1621201"/>
            <a:ext cx="91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1333" y="1700985"/>
            <a:ext cx="0" cy="344236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43076" y="1700985"/>
            <a:ext cx="0" cy="344236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63294" y="1705408"/>
            <a:ext cx="0" cy="298618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8344" y="1724481"/>
            <a:ext cx="0" cy="344236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7785" y="1727027"/>
            <a:ext cx="0" cy="344236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5127" y="161184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latin typeface="Arial"/>
              </a:rPr>
              <a:t>z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884" y="1353614"/>
            <a:ext cx="1066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521284" y="1506014"/>
            <a:ext cx="3771900" cy="0"/>
          </a:xfrm>
          <a:prstGeom prst="line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12084" y="1402907"/>
            <a:ext cx="5715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ln w="38100" cmpd="sng">
                <a:solidFill>
                  <a:srgbClr val="000000"/>
                </a:solidFill>
              </a:ln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59784" y="1407939"/>
            <a:ext cx="5334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30684" y="1506014"/>
            <a:ext cx="914400" cy="5032"/>
          </a:xfrm>
          <a:prstGeom prst="line">
            <a:avLst/>
          </a:prstGeom>
          <a:ln w="38100"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9280" y="1494512"/>
            <a:ext cx="865204" cy="0"/>
          </a:xfrm>
          <a:prstGeom prst="line">
            <a:avLst/>
          </a:prstGeom>
          <a:ln w="38100"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3012" y="1006401"/>
            <a:ext cx="1014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err="1">
                <a:solidFill>
                  <a:srgbClr val="000000"/>
                </a:solidFill>
                <a:latin typeface="Arial"/>
              </a:rPr>
              <a:t>Undulator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42899" y="1035823"/>
            <a:ext cx="1304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flat mirror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8621" y="1127921"/>
            <a:ext cx="5715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srgbClr val="000000"/>
                </a:solidFill>
                <a:latin typeface="Arial"/>
              </a:rPr>
              <a:t>H-KB</a:t>
            </a:r>
          </a:p>
          <a:p>
            <a:pPr algn="ctr" defTabSz="914400"/>
            <a:endParaRPr lang="en-US" sz="1400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4975" y="1136992"/>
            <a:ext cx="5715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srgbClr val="FF0000"/>
                </a:solidFill>
                <a:latin typeface="Arial"/>
              </a:rPr>
              <a:t>V-KB</a:t>
            </a:r>
          </a:p>
          <a:p>
            <a:pPr algn="ctr" defTabSz="914400"/>
            <a:endParaRPr lang="en-US" sz="14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654645" y="1359590"/>
            <a:ext cx="0" cy="344236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78203" y="1682756"/>
            <a:ext cx="275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  <a:latin typeface="Arial"/>
              </a:rPr>
              <a:t>Distance from undulator end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25451" y="1406187"/>
            <a:ext cx="268481" cy="228600"/>
          </a:xfrm>
          <a:prstGeom prst="rect">
            <a:avLst/>
          </a:prstGeom>
          <a:solidFill>
            <a:srgbClr val="C0504D"/>
          </a:solidFill>
          <a:ln w="381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22432" y="1125908"/>
            <a:ext cx="5715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914400"/>
            <a:r>
              <a:rPr lang="en-US" sz="1200" b="1" dirty="0">
                <a:solidFill>
                  <a:srgbClr val="000000"/>
                </a:solidFill>
                <a:latin typeface="Arial"/>
              </a:rPr>
              <a:t>V-KB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32988" y="1130940"/>
            <a:ext cx="5715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srgbClr val="000000"/>
                </a:solidFill>
                <a:latin typeface="Arial"/>
              </a:rPr>
              <a:t>H-KB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295453" y="1359590"/>
            <a:ext cx="0" cy="344236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728700" y="1404790"/>
            <a:ext cx="268481" cy="228600"/>
          </a:xfrm>
          <a:prstGeom prst="rect">
            <a:avLst/>
          </a:prstGeom>
          <a:solidFill>
            <a:srgbClr val="C0504D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8301873" y="1749797"/>
            <a:ext cx="0" cy="543221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62698" y="1647204"/>
            <a:ext cx="0" cy="344236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91142" y="1948782"/>
            <a:ext cx="0" cy="344236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99" idx="4"/>
          </p:cNvCxnSpPr>
          <p:nvPr/>
        </p:nvCxnSpPr>
        <p:spPr>
          <a:xfrm>
            <a:off x="5411333" y="1774303"/>
            <a:ext cx="6" cy="2698298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7785" y="2011655"/>
            <a:ext cx="0" cy="2468880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Isosceles Triangle 88"/>
          <p:cNvSpPr/>
          <p:nvPr/>
        </p:nvSpPr>
        <p:spPr>
          <a:xfrm rot="16200000">
            <a:off x="3036070" y="148621"/>
            <a:ext cx="587792" cy="5428758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0" name="Isosceles Triangle 89"/>
          <p:cNvSpPr/>
          <p:nvPr/>
        </p:nvSpPr>
        <p:spPr>
          <a:xfrm rot="5400000">
            <a:off x="6067275" y="2538289"/>
            <a:ext cx="587792" cy="649420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9" name="Isosceles Triangle 98"/>
          <p:cNvSpPr/>
          <p:nvPr/>
        </p:nvSpPr>
        <p:spPr>
          <a:xfrm rot="5400000">
            <a:off x="5790607" y="3572577"/>
            <a:ext cx="520756" cy="1279292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2724690" y="1785949"/>
            <a:ext cx="520754" cy="4852543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4" name="Isosceles Triangle 103"/>
          <p:cNvSpPr>
            <a:spLocks noChangeAspect="1"/>
          </p:cNvSpPr>
          <p:nvPr/>
        </p:nvSpPr>
        <p:spPr>
          <a:xfrm rot="16200000" flipH="1">
            <a:off x="7015706" y="3614807"/>
            <a:ext cx="501237" cy="1193954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95209" y="2384437"/>
            <a:ext cx="95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Vertical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95209" y="3582511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Horizontal</a:t>
            </a:r>
          </a:p>
        </p:txBody>
      </p:sp>
      <p:sp>
        <p:nvSpPr>
          <p:cNvPr id="64" name="Isosceles Triangle 63"/>
          <p:cNvSpPr>
            <a:spLocks noChangeAspect="1"/>
          </p:cNvSpPr>
          <p:nvPr/>
        </p:nvSpPr>
        <p:spPr>
          <a:xfrm rot="16200000">
            <a:off x="6300224" y="2399768"/>
            <a:ext cx="1636056" cy="943896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6" name="Isosceles Triangle 65"/>
          <p:cNvSpPr>
            <a:spLocks/>
          </p:cNvSpPr>
          <p:nvPr/>
        </p:nvSpPr>
        <p:spPr>
          <a:xfrm rot="5400000" flipH="1">
            <a:off x="7152700" y="2510677"/>
            <a:ext cx="1613818" cy="726029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0" name="Isosceles Triangle 69"/>
          <p:cNvSpPr>
            <a:spLocks/>
          </p:cNvSpPr>
          <p:nvPr/>
        </p:nvSpPr>
        <p:spPr>
          <a:xfrm rot="5400000">
            <a:off x="7836620" y="3999911"/>
            <a:ext cx="501237" cy="444143"/>
          </a:xfrm>
          <a:prstGeom prst="triangl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7505551" y="1983302"/>
            <a:ext cx="902225" cy="0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03809"/>
              </p:ext>
            </p:extLst>
          </p:nvPr>
        </p:nvGraphicFramePr>
        <p:xfrm>
          <a:off x="290399" y="4716198"/>
          <a:ext cx="5723475" cy="1955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46600"/>
                <a:gridCol w="2230275"/>
                <a:gridCol w="1746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Source-</a:t>
                      </a:r>
                      <a:r>
                        <a:rPr lang="en-US" sz="1200" b="1" u="none" strike="noStrike" dirty="0" smtClean="0">
                          <a:effectLst/>
                        </a:rPr>
                        <a:t>IP (m)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+mj-lt"/>
                        </a:rPr>
                        <a:t>360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+mj-lt"/>
                        </a:rPr>
                        <a:t>360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 dirty="0" smtClean="0">
                          <a:effectLst/>
                        </a:rPr>
                        <a:t>Demag 2nd</a:t>
                      </a:r>
                      <a:r>
                        <a:rPr lang="is-IS" sz="1200" b="1" u="none" strike="noStrike" baseline="0" dirty="0" smtClean="0">
                          <a:effectLst/>
                        </a:rPr>
                        <a:t> set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u="none" strike="noStrike" dirty="0">
                          <a:effectLst/>
                          <a:latin typeface="+mj-lt"/>
                        </a:rPr>
                        <a:t>20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+mj-lt"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q1=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1.777</a:t>
                      </a: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 smtClean="0">
                          <a:effectLst/>
                        </a:rPr>
                        <a:t>Demag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1</a:t>
                      </a:r>
                      <a:r>
                        <a:rPr lang="en-US" sz="1200" b="1" u="none" strike="noStrike" baseline="30000" dirty="0" smtClean="0">
                          <a:effectLst/>
                        </a:rPr>
                        <a:t>st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set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p1=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354.045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355.363</a:t>
                      </a: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 dirty="0" smtClean="0">
                          <a:effectLst/>
                        </a:rPr>
                        <a:t>p2=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q2 (focal distance)=</a:t>
                      </a:r>
                      <a:endParaRPr lang="fr-FR" sz="12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0.115</a:t>
                      </a:r>
                      <a:endParaRPr lang="hr-HR" sz="12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u="none" strike="noStrike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0.26</a:t>
                      </a:r>
                      <a:endParaRPr lang="is-IS" sz="12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Absolute M1 position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354.045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355.363</a:t>
                      </a: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focus </a:t>
                      </a:r>
                      <a:r>
                        <a:rPr lang="en-US" sz="1200" b="1" u="none" strike="noStrike" dirty="0" smtClean="0">
                          <a:effectLst/>
                        </a:rPr>
                        <a:t>1 position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357.585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357.14</a:t>
                      </a: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u="none" strike="noStrike" dirty="0" smtClean="0">
                          <a:effectLst/>
                        </a:rPr>
                        <a:t>M2 position 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359.885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359.74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49093" y="1651141"/>
            <a:ext cx="1591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3 mrad / 800 mm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74386" y="1666216"/>
            <a:ext cx="1691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/>
              </a:rPr>
              <a:t>17 mrad / 120 mm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8519" y="4425696"/>
            <a:ext cx="877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/>
              </a:rPr>
              <a:t>Horizontal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5722" y="4425696"/>
            <a:ext cx="702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/>
              </a:rPr>
              <a:t>Vertical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81533" y="5429311"/>
            <a:ext cx="188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D. </a:t>
            </a:r>
            <a:r>
              <a:rPr lang="en-US" dirty="0" err="1" smtClean="0"/>
              <a:t>Cocco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517" y="1082099"/>
            <a:ext cx="4559517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80921"/>
            <a:ext cx="4559517" cy="2743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properties @ 8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5210" y="1369363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Arial"/>
              </a:rPr>
              <a:t>12.2 X 12.9 nm FWHM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235" y="3929529"/>
            <a:ext cx="323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Ideal spot / no slope/shape errors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0460" y="5557690"/>
            <a:ext cx="3503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4.3 x10</a:t>
            </a:r>
            <a:r>
              <a:rPr lang="en-US" sz="1600" baseline="30000" dirty="0">
                <a:solidFill>
                  <a:srgbClr val="000000"/>
                </a:solidFill>
                <a:latin typeface="Arial"/>
              </a:rPr>
              <a:t>+23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W/cm</a:t>
            </a:r>
            <a:r>
              <a:rPr lang="en-US" sz="1600" baseline="300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(including reflectivity and elongation)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5257" y="1361138"/>
            <a:ext cx="2010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Arial"/>
              </a:rPr>
              <a:t>14.4 X 13.9 nm FWHM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6900" y="3825299"/>
            <a:ext cx="433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Using 0.3 nm rms on the 800 mm mirror (the best value we have measured so far) and 1 nm rms on the 130 mm mirrors (estimated from polishing and metrology limits)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9540" y="5024269"/>
            <a:ext cx="5575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Arial"/>
              </a:rPr>
              <a:t>Peak Power density starting with 1 TW at the source (8 </a:t>
            </a:r>
            <a:r>
              <a:rPr lang="en-US" sz="1600" dirty="0" err="1">
                <a:solidFill>
                  <a:srgbClr val="3366FF"/>
                </a:solidFill>
                <a:latin typeface="Arial"/>
              </a:rPr>
              <a:t>mJ</a:t>
            </a:r>
            <a:r>
              <a:rPr lang="en-US" sz="1600" dirty="0">
                <a:solidFill>
                  <a:srgbClr val="3366FF"/>
                </a:solidFill>
                <a:latin typeface="Arial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7402" y="5557690"/>
            <a:ext cx="3503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3.4 x10</a:t>
            </a:r>
            <a:r>
              <a:rPr lang="en-US" sz="1600" baseline="30000" dirty="0">
                <a:solidFill>
                  <a:srgbClr val="000000"/>
                </a:solidFill>
                <a:latin typeface="Arial"/>
              </a:rPr>
              <a:t>+23 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W/cm</a:t>
            </a:r>
            <a:r>
              <a:rPr lang="en-US" sz="1600" baseline="30000" dirty="0">
                <a:solidFill>
                  <a:srgbClr val="000000"/>
                </a:solidFill>
                <a:latin typeface="Arial"/>
              </a:rPr>
              <a:t>2</a:t>
            </a:r>
          </a:p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(including reflectivity and elongation)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7188" y="6171684"/>
            <a:ext cx="188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D. </a:t>
            </a:r>
            <a:r>
              <a:rPr lang="en-US" dirty="0" err="1" smtClean="0"/>
              <a:t>Cocco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4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optical system for reflection and focusing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6" y="924476"/>
            <a:ext cx="6160834" cy="2490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4945" y="3268258"/>
            <a:ext cx="8667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system has two </a:t>
            </a:r>
            <a:r>
              <a:rPr lang="en-US" sz="2000" dirty="0"/>
              <a:t>parts: </a:t>
            </a:r>
            <a:r>
              <a:rPr lang="en-US" sz="2000" dirty="0" smtClean="0"/>
              <a:t>reflecting </a:t>
            </a:r>
            <a:r>
              <a:rPr lang="en-US" sz="2000" dirty="0"/>
              <a:t>crystal mirrors to turn back the photon pulse by more than 180</a:t>
            </a:r>
            <a:r>
              <a:rPr lang="en-US" sz="2000" baseline="30000" dirty="0"/>
              <a:t>o</a:t>
            </a:r>
            <a:r>
              <a:rPr lang="en-US" sz="2000" dirty="0"/>
              <a:t>; </a:t>
            </a:r>
            <a:r>
              <a:rPr lang="en-US" sz="2000" dirty="0" smtClean="0"/>
              <a:t>four </a:t>
            </a:r>
            <a:r>
              <a:rPr lang="en-US" sz="2000" dirty="0"/>
              <a:t>KB mirrors to focus the photons to a 10 nm spot size. For the reflection </a:t>
            </a:r>
            <a:r>
              <a:rPr lang="en-US" sz="2000" dirty="0" smtClean="0"/>
              <a:t>we use </a:t>
            </a:r>
            <a:r>
              <a:rPr lang="en-US" sz="2000" dirty="0"/>
              <a:t>two diamond </a:t>
            </a:r>
            <a:r>
              <a:rPr lang="en-US" sz="2000" dirty="0" smtClean="0"/>
              <a:t>crystals (1,1,1). </a:t>
            </a:r>
            <a:r>
              <a:rPr lang="en-US" sz="2000" dirty="0"/>
              <a:t>Operating at 4.45 keV photon energy, the Bragg angle is 42.57 degrees and the Darwin width is 57 </a:t>
            </a:r>
            <a:r>
              <a:rPr lang="en-US" sz="2000" dirty="0" err="1"/>
              <a:t>μrad</a:t>
            </a:r>
            <a:r>
              <a:rPr lang="en-US" sz="2000" dirty="0"/>
              <a:t>.  The reflectivity is about 95%, </a:t>
            </a:r>
            <a:r>
              <a:rPr lang="en-US" sz="2000" dirty="0" smtClean="0"/>
              <a:t>a </a:t>
            </a:r>
            <a:r>
              <a:rPr lang="en-US" sz="2000" dirty="0"/>
              <a:t>total loss of 10%. The photon relative energy width is 6.2x10</a:t>
            </a:r>
            <a:r>
              <a:rPr lang="en-US" sz="2000" baseline="30000" dirty="0"/>
              <a:t>-5</a:t>
            </a:r>
            <a:r>
              <a:rPr lang="en-US" sz="2000" dirty="0"/>
              <a:t>, comparable with that of the amplified radiation.  With two mirrors the total bending angle </a:t>
            </a:r>
            <a:r>
              <a:rPr lang="en-US" sz="2000" dirty="0" smtClean="0"/>
              <a:t>is 189 </a:t>
            </a:r>
            <a:r>
              <a:rPr lang="en-US" sz="2000" dirty="0"/>
              <a:t>degrees, giving a crossing angle of 9 degrees for the electron photon interaction. With these choices and assuming the circle radius to be 0.5m, we have AC=AB=5.9 m.  </a:t>
            </a:r>
          </a:p>
        </p:txBody>
      </p:sp>
    </p:spTree>
    <p:extLst>
      <p:ext uri="{BB962C8B-B14F-4D97-AF65-F5344CB8AC3E}">
        <p14:creationId xmlns:p14="http://schemas.microsoft.com/office/powerpoint/2010/main" val="34067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860518"/>
            <a:ext cx="2133600" cy="365125"/>
          </a:xfrm>
        </p:spPr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860518"/>
            <a:ext cx="2133600" cy="365125"/>
          </a:xfrm>
        </p:spPr>
        <p:txBody>
          <a:bodyPr/>
          <a:lstStyle/>
          <a:p>
            <a:fld id="{870BB438-0951-B54D-9C2B-FB6181A28B1F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1145721"/>
            <a:ext cx="5623590" cy="5149647"/>
            <a:chOff x="50144" y="1212330"/>
            <a:chExt cx="6515519" cy="5619714"/>
          </a:xfrm>
        </p:grpSpPr>
        <p:pic>
          <p:nvPicPr>
            <p:cNvPr id="6" name="image20.jpg"/>
            <p:cNvPicPr/>
            <p:nvPr/>
          </p:nvPicPr>
          <p:blipFill>
            <a:blip r:embed="rId2">
              <a:extLst/>
            </a:blip>
            <a:srcRect l="3974" r="1204"/>
            <a:stretch>
              <a:fillRect/>
            </a:stretch>
          </p:blipFill>
          <p:spPr>
            <a:xfrm>
              <a:off x="50144" y="1212330"/>
              <a:ext cx="6254175" cy="50655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Shape 480"/>
            <p:cNvSpPr/>
            <p:nvPr/>
          </p:nvSpPr>
          <p:spPr>
            <a:xfrm flipV="1">
              <a:off x="3345909" y="2007781"/>
              <a:ext cx="240030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8" name="Shape 481"/>
            <p:cNvSpPr/>
            <p:nvPr/>
          </p:nvSpPr>
          <p:spPr>
            <a:xfrm flipV="1">
              <a:off x="4297078" y="3931146"/>
              <a:ext cx="304801" cy="1981201"/>
            </a:xfrm>
            <a:prstGeom prst="line">
              <a:avLst/>
            </a:prstGeom>
            <a:ln w="25400">
              <a:solidFill>
                <a:srgbClr val="A4001D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9" name="Shape 482"/>
            <p:cNvSpPr/>
            <p:nvPr/>
          </p:nvSpPr>
          <p:spPr>
            <a:xfrm>
              <a:off x="4726848" y="3637536"/>
              <a:ext cx="240031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0" name="Shape 483"/>
            <p:cNvSpPr/>
            <p:nvPr/>
          </p:nvSpPr>
          <p:spPr>
            <a:xfrm>
              <a:off x="4498567" y="3661886"/>
              <a:ext cx="240031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1" name="Shape 484"/>
            <p:cNvSpPr/>
            <p:nvPr/>
          </p:nvSpPr>
          <p:spPr>
            <a:xfrm flipV="1">
              <a:off x="4814478" y="3245346"/>
              <a:ext cx="778002" cy="576944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2" name="Shape 485"/>
            <p:cNvSpPr/>
            <p:nvPr/>
          </p:nvSpPr>
          <p:spPr>
            <a:xfrm>
              <a:off x="4599294" y="4997946"/>
              <a:ext cx="985221" cy="5038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solidFill>
                    <a:srgbClr val="FFFF00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XFEL</a:t>
              </a:r>
            </a:p>
          </p:txBody>
        </p:sp>
        <p:sp>
          <p:nvSpPr>
            <p:cNvPr id="13" name="Shape 486"/>
            <p:cNvSpPr/>
            <p:nvPr/>
          </p:nvSpPr>
          <p:spPr>
            <a:xfrm>
              <a:off x="4790551" y="3974690"/>
              <a:ext cx="1355045" cy="906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LCLS,</a:t>
              </a:r>
            </a:p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 SACLA</a:t>
              </a:r>
            </a:p>
          </p:txBody>
        </p:sp>
        <p:sp>
          <p:nvSpPr>
            <p:cNvPr id="14" name="Shape 487"/>
            <p:cNvSpPr/>
            <p:nvPr/>
          </p:nvSpPr>
          <p:spPr>
            <a:xfrm>
              <a:off x="3585938" y="1913215"/>
              <a:ext cx="1018478" cy="906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A4001D"/>
                  </a:solidFill>
                </a:rPr>
                <a:t>SLAC</a:t>
              </a:r>
            </a:p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A4001D"/>
                  </a:solidFill>
                </a:rPr>
                <a:t>E144</a:t>
              </a:r>
            </a:p>
          </p:txBody>
        </p:sp>
        <p:sp>
          <p:nvSpPr>
            <p:cNvPr id="15" name="Shape 488"/>
            <p:cNvSpPr/>
            <p:nvPr/>
          </p:nvSpPr>
          <p:spPr>
            <a:xfrm rot="5400000">
              <a:off x="3981833" y="3314769"/>
              <a:ext cx="4632774" cy="534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Ponderomotive Energy [</a:t>
              </a:r>
              <a:r>
                <a:rPr>
                  <a:ln>
                    <a:solidFill>
                      <a:srgbClr val="000000"/>
                    </a:solidFill>
                  </a:ln>
                  <a:latin typeface="Symbol"/>
                  <a:ea typeface="Symbol"/>
                  <a:cs typeface="Symbol"/>
                  <a:sym typeface="Symbol"/>
                </a:rPr>
                <a:t>λ</a:t>
              </a:r>
              <a:r>
                <a:rPr baseline="30000"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/1µm</a:t>
              </a:r>
              <a:r>
                <a:rPr baseline="30000"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  <p:sp>
          <p:nvSpPr>
            <p:cNvPr id="16" name="Shape 490"/>
            <p:cNvSpPr/>
            <p:nvPr/>
          </p:nvSpPr>
          <p:spPr>
            <a:xfrm flipV="1">
              <a:off x="5035127" y="1611971"/>
              <a:ext cx="240031" cy="228600"/>
            </a:xfrm>
            <a:prstGeom prst="pentagon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0001C"/>
              </a:solidFill>
              <a:prstDash val="sysDash"/>
            </a:ln>
            <a:effectLst>
              <a:glow rad="228600">
                <a:srgbClr val="FFFF00">
                  <a:alpha val="40000"/>
                </a:srgbClr>
              </a:glow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7" name="Shape 491"/>
            <p:cNvSpPr/>
            <p:nvPr/>
          </p:nvSpPr>
          <p:spPr>
            <a:xfrm>
              <a:off x="212830" y="6462586"/>
              <a:ext cx="6228462" cy="3694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 sz="1600" dirty="0">
                  <a:ln>
                    <a:solidFill>
                      <a:srgbClr val="000000"/>
                    </a:solidFill>
                  </a:ln>
                </a:rPr>
                <a:t>Modified from https://eli-laser.eu/media/1019/eli-whitebook.pdf</a:t>
              </a:r>
            </a:p>
          </p:txBody>
        </p:sp>
      </p:grpSp>
      <p:sp>
        <p:nvSpPr>
          <p:cNvPr id="18" name="Diamond 17"/>
          <p:cNvSpPr/>
          <p:nvPr/>
        </p:nvSpPr>
        <p:spPr>
          <a:xfrm>
            <a:off x="4343400" y="2790168"/>
            <a:ext cx="152400" cy="152400"/>
          </a:xfrm>
          <a:prstGeom prst="diamon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95800" y="1342368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1418568"/>
            <a:ext cx="2728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LCLS-II ≈3×10</a:t>
            </a:r>
            <a:r>
              <a:rPr lang="en-US" sz="2000" baseline="30000" dirty="0" smtClean="0"/>
              <a:t>23 </a:t>
            </a:r>
            <a:r>
              <a:rPr lang="en-US" sz="2000" dirty="0" smtClean="0"/>
              <a:t>W/cm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22" name="Diamond 21"/>
          <p:cNvSpPr/>
          <p:nvPr/>
        </p:nvSpPr>
        <p:spPr>
          <a:xfrm>
            <a:off x="4343400" y="1494768"/>
            <a:ext cx="152400" cy="152400"/>
          </a:xfrm>
          <a:prstGeom prst="diamon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72000" y="1494768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0" y="1113768"/>
            <a:ext cx="284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LCLS-II e-</a:t>
            </a:r>
            <a:r>
              <a:rPr lang="en-US" sz="2000" dirty="0" err="1" smtClean="0"/>
              <a:t>γ</a:t>
            </a:r>
            <a:r>
              <a:rPr lang="en-US" sz="2000" dirty="0" smtClean="0"/>
              <a:t> ≈10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W/cm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67409" y="1799568"/>
            <a:ext cx="3048000" cy="4708981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New strong-field and collective phenomena only accessible above QED critical intensity/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field</a:t>
            </a: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Current and future light sources far from this limit.  </a:t>
            </a:r>
          </a:p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Only possible by combining high energy particles with laser (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relativistic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boost)</a:t>
            </a:r>
            <a:b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</a:b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742950" lvl="1" indent="-285750" defTabSz="584200" hangingPunct="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4γ</a:t>
            </a:r>
            <a:r>
              <a:rPr lang="en-US" sz="2000" baseline="30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intensity </a:t>
            </a:r>
          </a:p>
          <a:p>
            <a:pPr marL="742950" lvl="1" indent="-285750" defTabSz="584200" hangingPunct="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γ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489" y="162982"/>
            <a:ext cx="8738765" cy="95410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LCLS-II effective power density for </a:t>
            </a:r>
            <a:r>
              <a:rPr lang="en-US" sz="2800" dirty="0" err="1" smtClean="0"/>
              <a:t>γ-γ</a:t>
            </a:r>
            <a:r>
              <a:rPr lang="en-US" sz="2800" dirty="0" smtClean="0"/>
              <a:t> and e-</a:t>
            </a:r>
            <a:r>
              <a:rPr lang="en-US" sz="2800" dirty="0" err="1" smtClean="0"/>
              <a:t>γ</a:t>
            </a:r>
            <a:r>
              <a:rPr lang="en-US" sz="2800" dirty="0" smtClean="0"/>
              <a:t> interactions.</a:t>
            </a:r>
          </a:p>
          <a:p>
            <a:r>
              <a:rPr lang="en-US" sz="2800" dirty="0" smtClean="0"/>
              <a:t>We assume 1 TW, 10 nm spot size.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860518"/>
            <a:ext cx="2895600" cy="365125"/>
          </a:xfr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9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631" y="158130"/>
            <a:ext cx="6271538" cy="6890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 numbers for LCLS-II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54" y="3638670"/>
            <a:ext cx="3420457" cy="58387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Normalized laser amplitude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46933"/>
              </p:ext>
            </p:extLst>
          </p:nvPr>
        </p:nvGraphicFramePr>
        <p:xfrm>
          <a:off x="4724400" y="3987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3987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8824" y="823895"/>
            <a:ext cx="6702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LCLS X-ray pulse power density and electric field at focal point.</a:t>
            </a:r>
          </a:p>
          <a:p>
            <a:r>
              <a:rPr lang="en-US" sz="2000" dirty="0" smtClean="0"/>
              <a:t>Assume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=1TW, pulse duration 10 </a:t>
            </a:r>
            <a:r>
              <a:rPr lang="en-US" sz="2000" dirty="0" err="1" smtClean="0"/>
              <a:t>fs</a:t>
            </a:r>
            <a:r>
              <a:rPr lang="en-US" sz="2000" dirty="0" smtClean="0"/>
              <a:t>, energy/pulse=10 </a:t>
            </a:r>
            <a:r>
              <a:rPr lang="en-US" sz="2000" dirty="0" err="1" smtClean="0"/>
              <a:t>mJ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Assume that we can focus to σ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=10 nm (done in Japan)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04490"/>
              </p:ext>
            </p:extLst>
          </p:nvPr>
        </p:nvGraphicFramePr>
        <p:xfrm>
          <a:off x="682516" y="2020963"/>
          <a:ext cx="4041884" cy="738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" name="Equation" r:id="rId5" imgW="2362200" imgH="431800" progId="Equation.DSMT4">
                  <p:embed/>
                </p:oleObj>
              </mc:Choice>
              <mc:Fallback>
                <p:oleObj name="Equation" r:id="rId5" imgW="2362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516" y="2020963"/>
                        <a:ext cx="4041884" cy="738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03622"/>
              </p:ext>
            </p:extLst>
          </p:nvPr>
        </p:nvGraphicFramePr>
        <p:xfrm>
          <a:off x="628106" y="2739917"/>
          <a:ext cx="4609664" cy="77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" name="Equation" r:id="rId7" imgW="2641600" imgH="444500" progId="Equation.DSMT4">
                  <p:embed/>
                </p:oleObj>
              </mc:Choice>
              <mc:Fallback>
                <p:oleObj name="Equation" r:id="rId7" imgW="2641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106" y="2739917"/>
                        <a:ext cx="4609664" cy="776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2627"/>
              </p:ext>
            </p:extLst>
          </p:nvPr>
        </p:nvGraphicFramePr>
        <p:xfrm>
          <a:off x="3877159" y="3402540"/>
          <a:ext cx="1694482" cy="76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" name="Equation" r:id="rId9" imgW="901700" imgH="406400" progId="Equation.DSMT4">
                  <p:embed/>
                </p:oleObj>
              </mc:Choice>
              <mc:Fallback>
                <p:oleObj name="Equation" r:id="rId9" imgW="9017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77159" y="3402540"/>
                        <a:ext cx="1694482" cy="763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2516" y="4524740"/>
            <a:ext cx="2653040" cy="40011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Repetition rate, 120 Hz.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2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Unruh radiation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578287"/>
              </p:ext>
            </p:extLst>
          </p:nvPr>
        </p:nvGraphicFramePr>
        <p:xfrm>
          <a:off x="3163382" y="1616335"/>
          <a:ext cx="1728934" cy="39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3" imgW="889000" imgH="203200" progId="Equation.DSMT4">
                  <p:embed/>
                </p:oleObj>
              </mc:Choice>
              <mc:Fallback>
                <p:oleObj name="Equation" r:id="rId3" imgW="88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3382" y="1616335"/>
                        <a:ext cx="1728934" cy="395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813" y="1048306"/>
            <a:ext cx="729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accelerated electron sees the vacuum photons as a gas at a temperature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209" y="2017247"/>
            <a:ext cx="8769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</a:t>
            </a:r>
            <a:r>
              <a:rPr lang="en-US" i="1" dirty="0"/>
              <a:t>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 </a:t>
            </a:r>
            <a:r>
              <a:rPr lang="en-US" dirty="0"/>
              <a:t>is </a:t>
            </a:r>
            <a:r>
              <a:rPr lang="en-US" dirty="0" err="1"/>
              <a:t>Boltzman</a:t>
            </a:r>
            <a:r>
              <a:rPr lang="mr-IN" altLang="ja-JP" dirty="0"/>
              <a:t>’</a:t>
            </a:r>
            <a:r>
              <a:rPr lang="en-US" altLang="ja-JP" dirty="0"/>
              <a:t>s constant, </a:t>
            </a:r>
            <a:r>
              <a:rPr lang="en-US" dirty="0"/>
              <a:t>and a is the </a:t>
            </a:r>
            <a:r>
              <a:rPr lang="en-US" dirty="0" smtClean="0"/>
              <a:t>acceleration. </a:t>
            </a:r>
            <a:r>
              <a:rPr lang="en-US" dirty="0"/>
              <a:t>I</a:t>
            </a:r>
            <a:r>
              <a:rPr lang="en-US" dirty="0" smtClean="0"/>
              <a:t>n the focus of the X-ray pulse, the field is 1.1x10</a:t>
            </a:r>
            <a:r>
              <a:rPr lang="en-US" baseline="30000" dirty="0" smtClean="0"/>
              <a:t>15</a:t>
            </a:r>
            <a:r>
              <a:rPr lang="en-US" dirty="0" smtClean="0"/>
              <a:t> V/m and the acceleration is ~10</a:t>
            </a:r>
            <a:r>
              <a:rPr lang="en-US" baseline="30000" dirty="0" smtClean="0"/>
              <a:t>31</a:t>
            </a:r>
            <a:r>
              <a:rPr lang="en-US" dirty="0" smtClean="0"/>
              <a:t>m/s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  <a:r>
              <a:rPr lang="en-US" dirty="0"/>
              <a:t>The corresponding temperatures are 8560  K , </a:t>
            </a:r>
            <a:r>
              <a:rPr lang="en-US" dirty="0" err="1"/>
              <a:t>k</a:t>
            </a:r>
            <a:r>
              <a:rPr lang="en-US" baseline="-25000" dirty="0" err="1"/>
              <a:t>B</a:t>
            </a:r>
            <a:r>
              <a:rPr lang="en-US" dirty="0" err="1"/>
              <a:t>T</a:t>
            </a:r>
            <a:r>
              <a:rPr lang="en-US" dirty="0"/>
              <a:t>=0.74 eV, in the first case or 4x10</a:t>
            </a:r>
            <a:r>
              <a:rPr lang="en-US" baseline="30000" dirty="0"/>
              <a:t>10 </a:t>
            </a:r>
            <a:r>
              <a:rPr lang="en-US" dirty="0"/>
              <a:t>K,  </a:t>
            </a:r>
            <a:r>
              <a:rPr lang="en-US" dirty="0" err="1"/>
              <a:t>k</a:t>
            </a:r>
            <a:r>
              <a:rPr lang="en-US" baseline="-25000" dirty="0" err="1"/>
              <a:t>B</a:t>
            </a:r>
            <a:r>
              <a:rPr lang="en-US" dirty="0" err="1"/>
              <a:t>T</a:t>
            </a:r>
            <a:r>
              <a:rPr lang="en-US" dirty="0" smtClean="0"/>
              <a:t>=2X10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eV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09" y="4079264"/>
            <a:ext cx="2242932" cy="1419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925" y="4079264"/>
            <a:ext cx="2707318" cy="1541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089" y="3790855"/>
            <a:ext cx="3302568" cy="18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LCLS-II with the copper linac can provide interesting parameters for a program to study high </a:t>
            </a:r>
            <a:r>
              <a:rPr lang="en-US" dirty="0"/>
              <a:t>f</a:t>
            </a:r>
            <a:r>
              <a:rPr lang="en-US" sz="2400" dirty="0" smtClean="0"/>
              <a:t>ield, nonlinear electrodynamics.</a:t>
            </a:r>
          </a:p>
          <a:p>
            <a:r>
              <a:rPr lang="en-US" sz="2400" dirty="0" smtClean="0"/>
              <a:t>The program is </a:t>
            </a:r>
            <a:r>
              <a:rPr lang="en-US" sz="2400" dirty="0" smtClean="0">
                <a:solidFill>
                  <a:srgbClr val="FF0000"/>
                </a:solidFill>
              </a:rPr>
              <a:t>complementary</a:t>
            </a:r>
            <a:r>
              <a:rPr lang="en-US" sz="2400" dirty="0" smtClean="0"/>
              <a:t> to that based on PW optical wavelength lasers. At LCLS-II the field seen by a highly relativistic electron (E&gt;6 </a:t>
            </a:r>
            <a:r>
              <a:rPr lang="en-US" sz="2400" dirty="0" err="1" smtClean="0"/>
              <a:t>GeV</a:t>
            </a:r>
            <a:r>
              <a:rPr lang="en-US" sz="2400" dirty="0" smtClean="0"/>
              <a:t>) at the X-ray pulse focus is much larger than the Schwinger field, while the normalized intensity is less than one. With PW laser  </a:t>
            </a:r>
            <a:r>
              <a:rPr lang="en-US" sz="2400" dirty="0"/>
              <a:t>the normalized intensity is </a:t>
            </a:r>
            <a:r>
              <a:rPr lang="en-US" sz="2400" dirty="0" smtClean="0"/>
              <a:t>always larger than one. A comparison between the two cases is very interesting.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The possibility of observing phenomena like the Unruh radiation gives a good scientific motivation and encourages work in this area.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315" y="1493802"/>
            <a:ext cx="8665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584200" hangingPunct="0">
              <a:buClr>
                <a:srgbClr val="00997C"/>
              </a:buClr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AMO:  </a:t>
            </a:r>
            <a:r>
              <a:rPr lang="en-US" sz="240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Bucksbaum</a:t>
            </a: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and Reis</a:t>
            </a: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Astrophysics and Cosmology:  Abel and Blandford </a:t>
            </a: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HEDS: </a:t>
            </a:r>
            <a:r>
              <a:rPr lang="en-US" sz="240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Fiuza</a:t>
            </a: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Glenzer</a:t>
            </a:r>
            <a:endParaRPr lang="en-US" sz="2400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Accelerator:  Hogan and </a:t>
            </a:r>
            <a:r>
              <a:rPr lang="en-US" sz="240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Yakimenko</a:t>
            </a:r>
            <a:endParaRPr lang="en-US" sz="2400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FEL:  Huang and Pellegrini	</a:t>
            </a: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Laser:  Fry</a:t>
            </a: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HEP:  Brodsky</a:t>
            </a: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800100" lvl="1" indent="-342900" defTabSz="584200" hangingPunct="0">
              <a:buClr>
                <a:srgbClr val="00997C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Strong-field QED theory: </a:t>
            </a:r>
            <a:r>
              <a:rPr lang="en-US" sz="2400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Meuren</a:t>
            </a:r>
            <a:r>
              <a:rPr lang="en-US" sz="24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(Princeton)</a:t>
            </a:r>
          </a:p>
          <a:p>
            <a:pPr marL="800100" lvl="1" indent="-342900" defTabSz="584200" hangingPunct="0">
              <a:buFont typeface="Arial" charset="0"/>
              <a:buChar char="•"/>
            </a:pPr>
            <a:endParaRPr lang="en-US" sz="2400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315" y="0"/>
            <a:ext cx="6729336" cy="840738"/>
          </a:xfrm>
        </p:spPr>
        <p:txBody>
          <a:bodyPr/>
          <a:lstStyle/>
          <a:p>
            <a:r>
              <a:rPr lang="en-US" dirty="0" smtClean="0"/>
              <a:t>Strong-field QED@SLAC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86051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860518"/>
            <a:ext cx="2133600" cy="365125"/>
          </a:xfrm>
          <a:prstGeom prst="rect">
            <a:avLst/>
          </a:prstGeom>
        </p:spPr>
        <p:txBody>
          <a:bodyPr/>
          <a:lstStyle/>
          <a:p>
            <a:fld id="{870BB438-0951-B54D-9C2B-FB6181A28B1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1145721"/>
            <a:ext cx="5623590" cy="5149647"/>
            <a:chOff x="50144" y="1212330"/>
            <a:chExt cx="6515519" cy="5619714"/>
          </a:xfrm>
        </p:grpSpPr>
        <p:pic>
          <p:nvPicPr>
            <p:cNvPr id="6" name="image20.jpg"/>
            <p:cNvPicPr/>
            <p:nvPr/>
          </p:nvPicPr>
          <p:blipFill>
            <a:blip r:embed="rId2">
              <a:extLst/>
            </a:blip>
            <a:srcRect l="3974" r="1204"/>
            <a:stretch>
              <a:fillRect/>
            </a:stretch>
          </p:blipFill>
          <p:spPr>
            <a:xfrm>
              <a:off x="50144" y="1212330"/>
              <a:ext cx="6254174" cy="50655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Shape 480"/>
            <p:cNvSpPr/>
            <p:nvPr/>
          </p:nvSpPr>
          <p:spPr>
            <a:xfrm flipV="1">
              <a:off x="3345909" y="2007781"/>
              <a:ext cx="240030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8" name="Shape 481"/>
            <p:cNvSpPr/>
            <p:nvPr/>
          </p:nvSpPr>
          <p:spPr>
            <a:xfrm flipV="1">
              <a:off x="4297078" y="3931146"/>
              <a:ext cx="304801" cy="1981201"/>
            </a:xfrm>
            <a:prstGeom prst="line">
              <a:avLst/>
            </a:prstGeom>
            <a:ln w="25400">
              <a:solidFill>
                <a:srgbClr val="A4001D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9" name="Shape 482"/>
            <p:cNvSpPr/>
            <p:nvPr/>
          </p:nvSpPr>
          <p:spPr>
            <a:xfrm>
              <a:off x="4726848" y="3637536"/>
              <a:ext cx="240031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0" name="Shape 483"/>
            <p:cNvSpPr/>
            <p:nvPr/>
          </p:nvSpPr>
          <p:spPr>
            <a:xfrm>
              <a:off x="4498567" y="3661886"/>
              <a:ext cx="240031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1" name="Shape 484"/>
            <p:cNvSpPr/>
            <p:nvPr/>
          </p:nvSpPr>
          <p:spPr>
            <a:xfrm flipV="1">
              <a:off x="4814478" y="3245346"/>
              <a:ext cx="778002" cy="576944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2" name="Shape 485"/>
            <p:cNvSpPr/>
            <p:nvPr/>
          </p:nvSpPr>
          <p:spPr>
            <a:xfrm>
              <a:off x="4782547" y="4530134"/>
              <a:ext cx="985221" cy="5038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solidFill>
                    <a:srgbClr val="FFFF00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XFEL</a:t>
              </a:r>
            </a:p>
          </p:txBody>
        </p:sp>
        <p:sp>
          <p:nvSpPr>
            <p:cNvPr id="13" name="Shape 486"/>
            <p:cNvSpPr/>
            <p:nvPr/>
          </p:nvSpPr>
          <p:spPr>
            <a:xfrm>
              <a:off x="4790551" y="3974690"/>
              <a:ext cx="1355045" cy="906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LCLS,</a:t>
              </a:r>
            </a:p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 SACLA</a:t>
              </a:r>
            </a:p>
          </p:txBody>
        </p:sp>
        <p:sp>
          <p:nvSpPr>
            <p:cNvPr id="14" name="Shape 487"/>
            <p:cNvSpPr/>
            <p:nvPr/>
          </p:nvSpPr>
          <p:spPr>
            <a:xfrm>
              <a:off x="3585938" y="1913215"/>
              <a:ext cx="1018478" cy="906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A4001D"/>
                  </a:solidFill>
                </a:rPr>
                <a:t>SLAC</a:t>
              </a:r>
            </a:p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A4001D"/>
                  </a:solidFill>
                </a:rPr>
                <a:t>E144</a:t>
              </a:r>
            </a:p>
          </p:txBody>
        </p:sp>
        <p:sp>
          <p:nvSpPr>
            <p:cNvPr id="15" name="Shape 488"/>
            <p:cNvSpPr/>
            <p:nvPr/>
          </p:nvSpPr>
          <p:spPr>
            <a:xfrm rot="5400000">
              <a:off x="3981833" y="3314769"/>
              <a:ext cx="4632774" cy="534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Ponderomotive Energy [</a:t>
              </a:r>
              <a:r>
                <a:rPr>
                  <a:ln>
                    <a:solidFill>
                      <a:srgbClr val="000000"/>
                    </a:solidFill>
                  </a:ln>
                  <a:latin typeface="Symbol"/>
                  <a:ea typeface="Symbol"/>
                  <a:cs typeface="Symbol"/>
                  <a:sym typeface="Symbol"/>
                </a:rPr>
                <a:t>λ</a:t>
              </a:r>
              <a:r>
                <a:rPr baseline="30000"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/1µm</a:t>
              </a:r>
              <a:r>
                <a:rPr baseline="30000"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  <p:sp>
          <p:nvSpPr>
            <p:cNvPr id="16" name="Shape 490"/>
            <p:cNvSpPr/>
            <p:nvPr/>
          </p:nvSpPr>
          <p:spPr>
            <a:xfrm flipV="1">
              <a:off x="5035127" y="1611971"/>
              <a:ext cx="240031" cy="228600"/>
            </a:xfrm>
            <a:prstGeom prst="pentagon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0001C"/>
              </a:solidFill>
              <a:prstDash val="sysDash"/>
            </a:ln>
            <a:effectLst>
              <a:glow rad="228600">
                <a:srgbClr val="FFFF00">
                  <a:alpha val="40000"/>
                </a:srgbClr>
              </a:glow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7" name="Shape 491"/>
            <p:cNvSpPr/>
            <p:nvPr/>
          </p:nvSpPr>
          <p:spPr>
            <a:xfrm>
              <a:off x="212830" y="6462586"/>
              <a:ext cx="6228462" cy="3694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 sz="1600" dirty="0">
                  <a:ln>
                    <a:solidFill>
                      <a:srgbClr val="000000"/>
                    </a:solidFill>
                  </a:ln>
                </a:rPr>
                <a:t>Modified from https://eli-laser.eu/media/1019/eli-whitebook.pdf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65607" y="1140629"/>
            <a:ext cx="3048000" cy="4708981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New strong-field and collective phenomena only accessible above QED critical intensity/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field</a:t>
            </a: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Current and future light sources far from this limit.  </a:t>
            </a:r>
          </a:p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Only possible by combining high energy particles with laser (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relativistic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boost)</a:t>
            </a:r>
            <a:b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</a:b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742950" lvl="1" indent="-285750" defTabSz="584200" hangingPunct="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4γ</a:t>
            </a:r>
            <a:r>
              <a:rPr lang="en-US" sz="2000" baseline="30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intensity </a:t>
            </a:r>
          </a:p>
          <a:p>
            <a:pPr marL="742950" lvl="1" indent="-285750" defTabSz="584200" hangingPunct="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γ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field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86051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SFQED@FACET-II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155" y="1577915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w =1.55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eV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, h = 17, U= 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47903" y="3367527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w =1.55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eV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, h = 17, U= 1.6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7463" y="335446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w =4.8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eV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, h &lt;&lt;1, Y = 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2642" y="513101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w =1.55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eV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, h &lt;&lt;1, U = 0,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circ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pol.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59973" y="1557720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strong-field Compton, quantum rad. reaction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7966" y="302036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trong-field Pair production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58571" y="5376248"/>
            <a:ext cx="24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Vacuum birefringence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7872" y="5097561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w =1.55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eV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, h &lt; 17, U&lt; 0.4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1315" y="982003"/>
            <a:ext cx="578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measurement using 100 TW, focused to 4µm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75" y="1947247"/>
            <a:ext cx="7469856" cy="47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consider the possibility and opportunity offered by the LCLS-II X-ray FEL to reach peak power in the TW range, for about 10 fs pulse duration, to explore high field electrodynamics in electron-photon collisions with electron energy of 6 to 10 GeV and photon energy of 4 to 8 keV.</a:t>
            </a:r>
          </a:p>
          <a:p>
            <a:r>
              <a:rPr lang="en-US" dirty="0" smtClean="0"/>
              <a:t>We show that we can reach this goal, with power densities at the interaction point larger than 10</a:t>
            </a:r>
            <a:r>
              <a:rPr lang="en-US" baseline="30000" dirty="0" smtClean="0"/>
              <a:t>23</a:t>
            </a:r>
            <a:r>
              <a:rPr lang="en-US" dirty="0" smtClean="0"/>
              <a:t> W/cm</a:t>
            </a:r>
            <a:r>
              <a:rPr lang="en-US" baseline="30000" dirty="0" smtClean="0"/>
              <a:t>2</a:t>
            </a:r>
            <a:r>
              <a:rPr lang="en-US" dirty="0" smtClean="0"/>
              <a:t>, electric fields about ten times larger than the Schwinger critical field, and normalized amplitude smaller than one.</a:t>
            </a:r>
          </a:p>
          <a:p>
            <a:r>
              <a:rPr lang="en-US" dirty="0" smtClean="0"/>
              <a:t>This regime is different and complementary to that  obtained for electron-photon collisions using PW visible lasers.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86051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4/11/2018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860518"/>
            <a:ext cx="2133600" cy="365125"/>
          </a:xfrm>
          <a:prstGeom prst="rect">
            <a:avLst/>
          </a:prstGeom>
        </p:spPr>
        <p:txBody>
          <a:bodyPr/>
          <a:lstStyle/>
          <a:p>
            <a:fld id="{870BB438-0951-B54D-9C2B-FB6181A28B1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1145721"/>
            <a:ext cx="5623590" cy="5149647"/>
            <a:chOff x="50144" y="1212330"/>
            <a:chExt cx="6515519" cy="5619714"/>
          </a:xfrm>
        </p:grpSpPr>
        <p:pic>
          <p:nvPicPr>
            <p:cNvPr id="6" name="image20.jpg"/>
            <p:cNvPicPr/>
            <p:nvPr/>
          </p:nvPicPr>
          <p:blipFill>
            <a:blip r:embed="rId2">
              <a:extLst/>
            </a:blip>
            <a:srcRect l="3974" r="1204"/>
            <a:stretch>
              <a:fillRect/>
            </a:stretch>
          </p:blipFill>
          <p:spPr>
            <a:xfrm>
              <a:off x="50144" y="1212330"/>
              <a:ext cx="6254175" cy="50655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Shape 480"/>
            <p:cNvSpPr/>
            <p:nvPr/>
          </p:nvSpPr>
          <p:spPr>
            <a:xfrm flipV="1">
              <a:off x="3345909" y="2007781"/>
              <a:ext cx="240030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8" name="Shape 481"/>
            <p:cNvSpPr/>
            <p:nvPr/>
          </p:nvSpPr>
          <p:spPr>
            <a:xfrm flipV="1">
              <a:off x="4297078" y="3931146"/>
              <a:ext cx="304801" cy="1981201"/>
            </a:xfrm>
            <a:prstGeom prst="line">
              <a:avLst/>
            </a:prstGeom>
            <a:ln w="25400">
              <a:solidFill>
                <a:srgbClr val="A4001D"/>
              </a:solidFill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45719" rIns="45719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9" name="Shape 482"/>
            <p:cNvSpPr/>
            <p:nvPr/>
          </p:nvSpPr>
          <p:spPr>
            <a:xfrm>
              <a:off x="4726848" y="3637536"/>
              <a:ext cx="240031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0" name="Shape 483"/>
            <p:cNvSpPr/>
            <p:nvPr/>
          </p:nvSpPr>
          <p:spPr>
            <a:xfrm>
              <a:off x="4498567" y="3661886"/>
              <a:ext cx="240031" cy="228601"/>
            </a:xfrm>
            <a:prstGeom prst="pentagon">
              <a:avLst/>
            </a:prstGeom>
            <a:gradFill>
              <a:gsLst>
                <a:gs pos="0">
                  <a:srgbClr val="790015"/>
                </a:gs>
                <a:gs pos="80000">
                  <a:srgbClr val="9F001C"/>
                </a:gs>
                <a:gs pos="100000">
                  <a:srgbClr val="9F001C"/>
                </a:gs>
              </a:gsLst>
              <a:lin ang="16200000"/>
            </a:gradFill>
            <a:ln>
              <a:solidFill>
                <a:srgbClr val="A0001C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1" name="Shape 484"/>
            <p:cNvSpPr/>
            <p:nvPr/>
          </p:nvSpPr>
          <p:spPr>
            <a:xfrm flipV="1">
              <a:off x="4814478" y="3245346"/>
              <a:ext cx="778002" cy="576944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2" name="Shape 485"/>
            <p:cNvSpPr/>
            <p:nvPr/>
          </p:nvSpPr>
          <p:spPr>
            <a:xfrm>
              <a:off x="4599294" y="4997946"/>
              <a:ext cx="985221" cy="5038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>
                  <a:solidFill>
                    <a:srgbClr val="FFFF00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XFEL</a:t>
              </a:r>
            </a:p>
          </p:txBody>
        </p:sp>
        <p:sp>
          <p:nvSpPr>
            <p:cNvPr id="13" name="Shape 486"/>
            <p:cNvSpPr/>
            <p:nvPr/>
          </p:nvSpPr>
          <p:spPr>
            <a:xfrm>
              <a:off x="4790551" y="3974690"/>
              <a:ext cx="1355045" cy="906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LCLS,</a:t>
              </a:r>
            </a:p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FFFF00"/>
                  </a:solidFill>
                </a:rPr>
                <a:t> SACLA</a:t>
              </a:r>
            </a:p>
          </p:txBody>
        </p:sp>
        <p:sp>
          <p:nvSpPr>
            <p:cNvPr id="14" name="Shape 487"/>
            <p:cNvSpPr/>
            <p:nvPr/>
          </p:nvSpPr>
          <p:spPr>
            <a:xfrm>
              <a:off x="3585938" y="1913215"/>
              <a:ext cx="1018478" cy="906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A4001D"/>
                  </a:solidFill>
                </a:rPr>
                <a:t>SLAC</a:t>
              </a:r>
            </a:p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solidFill>
                    <a:srgbClr val="A4001D"/>
                  </a:solidFill>
                </a:rPr>
                <a:t>E144</a:t>
              </a:r>
            </a:p>
          </p:txBody>
        </p:sp>
        <p:sp>
          <p:nvSpPr>
            <p:cNvPr id="15" name="Shape 488"/>
            <p:cNvSpPr/>
            <p:nvPr/>
          </p:nvSpPr>
          <p:spPr>
            <a:xfrm rot="5400000">
              <a:off x="3981833" y="3314769"/>
              <a:ext cx="4632774" cy="534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Ponderomotive Energy [</a:t>
              </a:r>
              <a:r>
                <a:rPr>
                  <a:ln>
                    <a:solidFill>
                      <a:srgbClr val="000000"/>
                    </a:solidFill>
                  </a:ln>
                  <a:latin typeface="Symbol"/>
                  <a:ea typeface="Symbol"/>
                  <a:cs typeface="Symbol"/>
                  <a:sym typeface="Symbol"/>
                </a:rPr>
                <a:t>λ</a:t>
              </a:r>
              <a:r>
                <a:rPr baseline="30000"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/1µm</a:t>
              </a:r>
              <a:r>
                <a:rPr baseline="30000"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>
                  <a:ln>
                    <a:solidFill>
                      <a:srgbClr val="000000"/>
                    </a:solidFill>
                  </a:ln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  <p:sp>
          <p:nvSpPr>
            <p:cNvPr id="16" name="Shape 490"/>
            <p:cNvSpPr/>
            <p:nvPr/>
          </p:nvSpPr>
          <p:spPr>
            <a:xfrm flipV="1">
              <a:off x="5035127" y="1611971"/>
              <a:ext cx="240031" cy="228600"/>
            </a:xfrm>
            <a:prstGeom prst="pentagon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0001C"/>
              </a:solidFill>
              <a:prstDash val="sysDash"/>
            </a:ln>
            <a:effectLst>
              <a:glow rad="228600">
                <a:srgbClr val="FFFF00">
                  <a:alpha val="40000"/>
                </a:srgbClr>
              </a:glow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anchor="ctr"/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7" name="Shape 491"/>
            <p:cNvSpPr/>
            <p:nvPr/>
          </p:nvSpPr>
          <p:spPr>
            <a:xfrm>
              <a:off x="212830" y="6462586"/>
              <a:ext cx="6228462" cy="3694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 sz="1600" dirty="0">
                  <a:ln>
                    <a:solidFill>
                      <a:srgbClr val="000000"/>
                    </a:solidFill>
                  </a:ln>
                </a:rPr>
                <a:t>Modified from https://eli-laser.eu/media/1019/eli-whitebook.pdf</a:t>
              </a:r>
            </a:p>
          </p:txBody>
        </p:sp>
      </p:grpSp>
      <p:sp>
        <p:nvSpPr>
          <p:cNvPr id="18" name="Diamond 17"/>
          <p:cNvSpPr/>
          <p:nvPr/>
        </p:nvSpPr>
        <p:spPr>
          <a:xfrm>
            <a:off x="4343400" y="2790168"/>
            <a:ext cx="152400" cy="152400"/>
          </a:xfrm>
          <a:prstGeom prst="diamon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95800" y="1342368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1418568"/>
            <a:ext cx="2728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LCLS-II ≈3×10</a:t>
            </a:r>
            <a:r>
              <a:rPr lang="en-US" sz="2000" baseline="30000" dirty="0" smtClean="0"/>
              <a:t>23 </a:t>
            </a:r>
            <a:r>
              <a:rPr lang="en-US" sz="2000" dirty="0" smtClean="0"/>
              <a:t>W/cm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22" name="Diamond 21"/>
          <p:cNvSpPr/>
          <p:nvPr/>
        </p:nvSpPr>
        <p:spPr>
          <a:xfrm>
            <a:off x="4343400" y="1494768"/>
            <a:ext cx="152400" cy="152400"/>
          </a:xfrm>
          <a:prstGeom prst="diamon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72000" y="1494768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0" y="1113768"/>
            <a:ext cx="284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LCLS-II e-</a:t>
            </a:r>
            <a:r>
              <a:rPr lang="en-US" sz="2000" dirty="0" err="1" smtClean="0"/>
              <a:t>γ</a:t>
            </a:r>
            <a:r>
              <a:rPr lang="en-US" sz="2000" dirty="0" smtClean="0"/>
              <a:t> ≈10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W/cm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67409" y="1799568"/>
            <a:ext cx="3048000" cy="4708981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New strong-field and collective phenomena only accessible above QED critical intensity/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field</a:t>
            </a: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Current and future light sources far from this limit.  </a:t>
            </a:r>
          </a:p>
          <a:p>
            <a:pPr marL="285750" indent="-285750" defTabSz="584200" hangingPunct="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Only possible by combining high energy particles with laser (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relativistic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boost)</a:t>
            </a:r>
            <a:b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</a:b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 Light"/>
            </a:endParaRPr>
          </a:p>
          <a:p>
            <a:pPr marL="742950" lvl="1" indent="-285750" defTabSz="584200" hangingPunct="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4γ</a:t>
            </a:r>
            <a:r>
              <a:rPr lang="en-US" sz="2000" baseline="30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intensity </a:t>
            </a:r>
          </a:p>
          <a:p>
            <a:pPr marL="742950" lvl="1" indent="-285750" defTabSz="584200" hangingPunct="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Helvetica Light"/>
              </a:rPr>
              <a:t>γ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 Light"/>
              </a:rPr>
              <a:t>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235269"/>
            <a:ext cx="6883808" cy="7078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LCLS-II effective power density for </a:t>
            </a:r>
            <a:r>
              <a:rPr lang="en-US" sz="2000" dirty="0" err="1" smtClean="0"/>
              <a:t>γ-γ</a:t>
            </a:r>
            <a:r>
              <a:rPr lang="en-US" sz="2000" dirty="0" smtClean="0"/>
              <a:t> and e-</a:t>
            </a:r>
            <a:r>
              <a:rPr lang="en-US" sz="2000" dirty="0" err="1" smtClean="0"/>
              <a:t>γ</a:t>
            </a:r>
            <a:r>
              <a:rPr lang="en-US" sz="2000" dirty="0" smtClean="0"/>
              <a:t> interactions.</a:t>
            </a:r>
          </a:p>
          <a:p>
            <a:r>
              <a:rPr lang="en-US" sz="2000" dirty="0" smtClean="0"/>
              <a:t>We assume 1 TW, 10 nm spot size.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86051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Pellegrini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304800"/>
            <a:ext cx="753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LCLS-II  3 bunches high field experiment schematic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524000" y="2514600"/>
            <a:ext cx="2667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" y="228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2057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2057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2057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48400" y="19050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19600" y="1676400"/>
            <a:ext cx="743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X-rays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5791200" y="2286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ck Arc 17"/>
          <p:cNvSpPr/>
          <p:nvPr/>
        </p:nvSpPr>
        <p:spPr>
          <a:xfrm rot="4889495">
            <a:off x="6629400" y="1905000"/>
            <a:ext cx="762000" cy="228600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24600" y="19812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182880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160020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160020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029200" y="228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95800" y="23622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918337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The system uses the capability of the LCLS-II copper linac to accelerate multiple electron bunches with different time delays. The first </a:t>
            </a:r>
            <a:r>
              <a:rPr lang="en-US" sz="2000" dirty="0"/>
              <a:t>t</a:t>
            </a:r>
            <a:r>
              <a:rPr lang="en-US" sz="2000" dirty="0" smtClean="0"/>
              <a:t>wo electron bunches, separated by about 1 ns, generate a high power X-ray pulse which is reflected back, focused and interacts with the third electron bunch. An additional electron lens can be used to better focus the electron beam.</a:t>
            </a:r>
            <a:r>
              <a:rPr lang="en-US" sz="2000" dirty="0"/>
              <a:t> </a:t>
            </a:r>
            <a:r>
              <a:rPr lang="en-US" sz="2000" dirty="0" smtClean="0"/>
              <a:t>The third bunch delay is in the range of tens of nanoseconds.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152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Focusing X-ray mirror</a:t>
            </a:r>
            <a:endParaRPr lang="en-US" sz="1800" dirty="0"/>
          </a:p>
        </p:txBody>
      </p:sp>
      <p:sp>
        <p:nvSpPr>
          <p:cNvPr id="27" name="Oval 26"/>
          <p:cNvSpPr/>
          <p:nvPr/>
        </p:nvSpPr>
        <p:spPr>
          <a:xfrm flipH="1">
            <a:off x="4343400" y="2133600"/>
            <a:ext cx="76200" cy="533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10000" y="2743200"/>
            <a:ext cx="144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 focusing lenses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752600" y="2895600"/>
            <a:ext cx="19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LCLS copper linac</a:t>
            </a:r>
            <a:endParaRPr lang="en-US" sz="1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5" y="2016547"/>
            <a:ext cx="8554089" cy="43398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5079" y="132918"/>
            <a:ext cx="5824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LCLS-II HXR variable gap undulator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4945" y="764397"/>
            <a:ext cx="8593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7 undulator section are used </a:t>
            </a:r>
            <a:r>
              <a:rPr lang="en-US" sz="2000" dirty="0" err="1" smtClean="0"/>
              <a:t>tp</a:t>
            </a:r>
            <a:r>
              <a:rPr lang="en-US" sz="2000" dirty="0" smtClean="0"/>
              <a:t> generate a SASE seed signal. This is filtered by a 4 mirrors monochromator and amplified in the remaining 25 sections.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25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Arrow Connector 104"/>
          <p:cNvCxnSpPr/>
          <p:nvPr/>
        </p:nvCxnSpPr>
        <p:spPr>
          <a:xfrm>
            <a:off x="762000" y="2362200"/>
            <a:ext cx="3276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1219200" y="2209800"/>
            <a:ext cx="228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590800" y="2209800"/>
            <a:ext cx="1295400" cy="3048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562600" y="2209800"/>
            <a:ext cx="1828800" cy="3048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>
            <a:stCxn id="109" idx="3"/>
          </p:cNvCxnSpPr>
          <p:nvPr/>
        </p:nvCxnSpPr>
        <p:spPr>
          <a:xfrm>
            <a:off x="7391400" y="23622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Isosceles Triangle 111"/>
          <p:cNvSpPr/>
          <p:nvPr/>
        </p:nvSpPr>
        <p:spPr>
          <a:xfrm>
            <a:off x="4114800" y="2209800"/>
            <a:ext cx="1524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5257800" y="2209800"/>
            <a:ext cx="1524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rot="10800000">
            <a:off x="4876800" y="1905000"/>
            <a:ext cx="2286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rot="10800000">
            <a:off x="4343400" y="1905000"/>
            <a:ext cx="228600" cy="228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4191000" y="2057400"/>
            <a:ext cx="228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419600" y="20574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886200" y="2362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5" idx="1"/>
          </p:cNvCxnSpPr>
          <p:nvPr/>
        </p:nvCxnSpPr>
        <p:spPr>
          <a:xfrm flipH="1" flipV="1">
            <a:off x="5029200" y="2057400"/>
            <a:ext cx="2667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109" idx="1"/>
          </p:cNvCxnSpPr>
          <p:nvPr/>
        </p:nvCxnSpPr>
        <p:spPr>
          <a:xfrm>
            <a:off x="5334000" y="2362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 rot="19053889" flipH="1">
            <a:off x="4446373" y="2868723"/>
            <a:ext cx="45719" cy="3229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 rot="19053889" flipH="1">
            <a:off x="4503650" y="2245574"/>
            <a:ext cx="45719" cy="32296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 rot="19053889" flipH="1">
            <a:off x="4768470" y="2402504"/>
            <a:ext cx="363070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rot="19053889" flipH="1">
            <a:off x="4844669" y="3012104"/>
            <a:ext cx="363070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4191000" y="23622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5029200" y="2362200"/>
            <a:ext cx="228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419600" y="2362200"/>
            <a:ext cx="33744" cy="654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5029200" y="2362200"/>
            <a:ext cx="33744" cy="654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58" idx="1"/>
            <a:endCxn id="162" idx="0"/>
          </p:cNvCxnSpPr>
          <p:nvPr/>
        </p:nvCxnSpPr>
        <p:spPr>
          <a:xfrm>
            <a:off x="4486104" y="3014781"/>
            <a:ext cx="524675" cy="3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V="1">
            <a:off x="228600" y="10668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228600" y="19812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152400" y="190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62000" y="190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838200" y="1905000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184" name="TextBox 183"/>
          <p:cNvSpPr txBox="1"/>
          <p:nvPr/>
        </p:nvSpPr>
        <p:spPr>
          <a:xfrm>
            <a:off x="-76200" y="11430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n-US" sz="1600" dirty="0"/>
          </a:p>
        </p:txBody>
      </p:sp>
      <p:sp>
        <p:nvSpPr>
          <p:cNvPr id="185" name="TextBox 184"/>
          <p:cNvSpPr txBox="1"/>
          <p:nvPr/>
        </p:nvSpPr>
        <p:spPr>
          <a:xfrm>
            <a:off x="228600" y="2057400"/>
            <a:ext cx="632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 1ns</a:t>
            </a:r>
            <a:endParaRPr lang="en-US" sz="1600" dirty="0"/>
          </a:p>
        </p:txBody>
      </p:sp>
      <p:cxnSp>
        <p:nvCxnSpPr>
          <p:cNvPr id="186" name="Straight Arrow Connector 185"/>
          <p:cNvCxnSpPr/>
          <p:nvPr/>
        </p:nvCxnSpPr>
        <p:spPr>
          <a:xfrm>
            <a:off x="228600" y="21336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 flipV="1">
            <a:off x="1295400" y="1295400"/>
            <a:ext cx="4718" cy="6689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1295400" y="19812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1219200" y="1524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828800" y="190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981200" y="1752600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1066800" y="10668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n-US" sz="1600" dirty="0"/>
          </a:p>
        </p:txBody>
      </p:sp>
      <p:cxnSp>
        <p:nvCxnSpPr>
          <p:cNvPr id="196" name="Straight Arrow Connector 195"/>
          <p:cNvCxnSpPr/>
          <p:nvPr/>
        </p:nvCxnSpPr>
        <p:spPr>
          <a:xfrm flipH="1" flipV="1">
            <a:off x="5410200" y="1295400"/>
            <a:ext cx="4718" cy="6689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5410200" y="19812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5334000" y="190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943600" y="1600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6096000" y="1905000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201" name="TextBox 200"/>
          <p:cNvSpPr txBox="1"/>
          <p:nvPr/>
        </p:nvSpPr>
        <p:spPr>
          <a:xfrm>
            <a:off x="5181600" y="12192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n-US" sz="1600" dirty="0"/>
          </a:p>
        </p:txBody>
      </p:sp>
      <p:sp>
        <p:nvSpPr>
          <p:cNvPr id="206" name="TextBox 205"/>
          <p:cNvSpPr txBox="1"/>
          <p:nvPr/>
        </p:nvSpPr>
        <p:spPr>
          <a:xfrm>
            <a:off x="1981200" y="1905000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207" name="TextBox 206"/>
          <p:cNvSpPr txBox="1"/>
          <p:nvPr/>
        </p:nvSpPr>
        <p:spPr>
          <a:xfrm>
            <a:off x="4114800" y="3200400"/>
            <a:ext cx="15443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Monochromator</a:t>
            </a:r>
          </a:p>
          <a:p>
            <a:r>
              <a:rPr lang="en-US" sz="1600" dirty="0" smtClean="0"/>
              <a:t>and X-ray delay</a:t>
            </a:r>
            <a:endParaRPr lang="en-US" sz="1600" dirty="0"/>
          </a:p>
        </p:txBody>
      </p:sp>
      <p:sp>
        <p:nvSpPr>
          <p:cNvPr id="208" name="TextBox 207"/>
          <p:cNvSpPr txBox="1"/>
          <p:nvPr/>
        </p:nvSpPr>
        <p:spPr>
          <a:xfrm>
            <a:off x="4267200" y="1447800"/>
            <a:ext cx="85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Chicane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1" y="59436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Characterization of the LCLS “nanosecond two-bunch” </a:t>
            </a:r>
            <a:r>
              <a:rPr lang="en-US" sz="1600" dirty="0" smtClean="0"/>
              <a:t>mode for </a:t>
            </a:r>
            <a:r>
              <a:rPr lang="en-US" sz="1600" dirty="0"/>
              <a:t>X-ray Speckle Visibility Spectroscopy </a:t>
            </a:r>
            <a:r>
              <a:rPr lang="en-US" sz="1600" dirty="0" smtClean="0"/>
              <a:t>experiments, Y.  </a:t>
            </a:r>
            <a:r>
              <a:rPr lang="en-US" sz="1600" dirty="0" err="1" smtClean="0"/>
              <a:t>Suna</a:t>
            </a:r>
            <a:r>
              <a:rPr lang="en-US" sz="1600" dirty="0" smtClean="0"/>
              <a:t> et al., SPIE  10237, 102370N-1-10 (2017).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2906241" y="174584"/>
            <a:ext cx="3788717" cy="52322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Double Bunch XFEL*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35232" y="56388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*C. Emma, Y. Feng, D. Nguyen, A. Ratti, and C. Pellegrini, Phys.  Rev. Acc. and Beams </a:t>
            </a:r>
            <a:r>
              <a:rPr lang="en-US" sz="1600" b="1" dirty="0" smtClean="0"/>
              <a:t>20</a:t>
            </a:r>
            <a:r>
              <a:rPr lang="en-US" sz="1600" dirty="0" smtClean="0"/>
              <a:t>, 030701 (2017).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90600"/>
            <a:ext cx="1695450" cy="1066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5334000" y="838200"/>
            <a:ext cx="1981200" cy="12275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895600"/>
            <a:ext cx="1979926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41148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DBFEL increases the efficiency of energy transfer</a:t>
            </a:r>
            <a:r>
              <a:rPr lang="en-US" dirty="0" smtClean="0"/>
              <a:t>, and the peak power.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326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High efficiency tapered amplifier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Seed generating FEL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B528-1BE4-3D4C-88ED-B846D3B298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ULSE">
  <a:themeElements>
    <a:clrScheme name="PULSE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ULSE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12809</TotalTime>
  <Words>1367</Words>
  <Application>Microsoft Macintosh PowerPoint</Application>
  <PresentationFormat>On-screen Show (4:3)</PresentationFormat>
  <Paragraphs>203</Paragraphs>
  <Slides>18</Slides>
  <Notes>1</Notes>
  <HiddenSlides>1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Calibri</vt:lpstr>
      <vt:lpstr>Helvetica</vt:lpstr>
      <vt:lpstr>Helvetica Light</vt:lpstr>
      <vt:lpstr>Mangal</vt:lpstr>
      <vt:lpstr>ＭＳ Ｐゴシック</vt:lpstr>
      <vt:lpstr>MS Reference Sans Serif</vt:lpstr>
      <vt:lpstr>Symbol</vt:lpstr>
      <vt:lpstr>Times New Roman</vt:lpstr>
      <vt:lpstr>Arial</vt:lpstr>
      <vt:lpstr>Office Theme</vt:lpstr>
      <vt:lpstr>PULSE</vt:lpstr>
      <vt:lpstr>/Users/claudiop/Dropbox/Macintosh HD:Users:claudiop:Dropbox:boiling the vacuum:A study of tw power X-ray FELs.docx!OLE_LINK1</vt:lpstr>
      <vt:lpstr>Equation</vt:lpstr>
      <vt:lpstr>High Field Electrodynamics with X-ray FELs </vt:lpstr>
      <vt:lpstr>Strong-field QED@SLAC Working group</vt:lpstr>
      <vt:lpstr>PowerPoint Presentation</vt:lpstr>
      <vt:lpstr>SFQED@FACET-II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Focusing system layout 4 mirrors @ 8 keV</vt:lpstr>
      <vt:lpstr>Spot properties @ 8 keV</vt:lpstr>
      <vt:lpstr>The optical system for reflection and focusing</vt:lpstr>
      <vt:lpstr>PowerPoint Presentation</vt:lpstr>
      <vt:lpstr>Basic numbers for LCLS-II</vt:lpstr>
      <vt:lpstr>Unruh radiation </vt:lpstr>
      <vt:lpstr>Conclusions</vt:lpstr>
    </vt:vector>
  </TitlesOfParts>
  <Company>UCLA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Field electrodynamics </dc:title>
  <dc:creator>Claudio Pellegrini</dc:creator>
  <cp:lastModifiedBy>David A. Reis</cp:lastModifiedBy>
  <cp:revision>104</cp:revision>
  <cp:lastPrinted>2018-03-26T18:25:21Z</cp:lastPrinted>
  <dcterms:created xsi:type="dcterms:W3CDTF">2018-02-19T02:04:30Z</dcterms:created>
  <dcterms:modified xsi:type="dcterms:W3CDTF">2018-08-23T14:15:06Z</dcterms:modified>
</cp:coreProperties>
</file>