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381" r:id="rId2"/>
    <p:sldId id="478" r:id="rId3"/>
    <p:sldId id="469" r:id="rId4"/>
    <p:sldId id="479" r:id="rId5"/>
    <p:sldId id="480" r:id="rId6"/>
    <p:sldId id="477" r:id="rId7"/>
    <p:sldId id="481" r:id="rId8"/>
    <p:sldId id="482" r:id="rId9"/>
    <p:sldId id="488" r:id="rId10"/>
    <p:sldId id="487" r:id="rId11"/>
    <p:sldId id="486" r:id="rId12"/>
    <p:sldId id="485" r:id="rId13"/>
    <p:sldId id="484" r:id="rId14"/>
    <p:sldId id="489" r:id="rId15"/>
    <p:sldId id="490" r:id="rId16"/>
    <p:sldId id="495" r:id="rId17"/>
    <p:sldId id="493" r:id="rId18"/>
    <p:sldId id="492" r:id="rId19"/>
    <p:sldId id="494" r:id="rId20"/>
    <p:sldId id="483" r:id="rId21"/>
    <p:sldId id="496" r:id="rId22"/>
    <p:sldId id="49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FFFF00"/>
    <a:srgbClr val="0099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95" d="100"/>
          <a:sy n="95" d="100"/>
        </p:scale>
        <p:origin x="10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30562" y="6546830"/>
            <a:ext cx="7468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/>
              <a:t>KT McDonald     </a:t>
            </a:r>
            <a:r>
              <a:rPr lang="en-US" sz="1600" dirty="0">
                <a:solidFill>
                  <a:srgbClr val="FF0000"/>
                </a:solidFill>
              </a:rPr>
              <a:t>DESY Strong-Field</a:t>
            </a:r>
            <a:r>
              <a:rPr lang="en-US" sz="1600" baseline="0" dirty="0">
                <a:solidFill>
                  <a:srgbClr val="FF0000"/>
                </a:solidFill>
              </a:rPr>
              <a:t> </a:t>
            </a:r>
            <a:r>
              <a:rPr lang="en-US" sz="1600" i="1" baseline="0" dirty="0">
                <a:solidFill>
                  <a:srgbClr val="FF0000"/>
                </a:solidFill>
              </a:rPr>
              <a:t>e</a:t>
            </a:r>
            <a:r>
              <a:rPr lang="en-US" sz="1600" baseline="0" dirty="0">
                <a:solidFill>
                  <a:srgbClr val="FF0000"/>
                </a:solidFill>
              </a:rPr>
              <a:t>-</a:t>
            </a:r>
            <a:r>
              <a:rPr lang="en-US" sz="1600" baseline="0" dirty="0">
                <a:solidFill>
                  <a:srgbClr val="FF0000"/>
                </a:solidFill>
                <a:sym typeface="Symbol" panose="05050102010706020507" pitchFamily="18" charset="2"/>
              </a:rPr>
              <a:t> Workshop</a:t>
            </a:r>
            <a:r>
              <a:rPr lang="en-US" sz="1600" dirty="0">
                <a:solidFill>
                  <a:srgbClr val="FF0000"/>
                </a:solidFill>
              </a:rPr>
              <a:t>     </a:t>
            </a:r>
            <a:r>
              <a:rPr lang="en-US" sz="1600" dirty="0"/>
              <a:t>Aug. 22, 2018 </a:t>
            </a:r>
            <a:r>
              <a:rPr lang="en-US" sz="1600" dirty="0">
                <a:solidFill>
                  <a:srgbClr val="898989"/>
                </a:solidFill>
              </a:rPr>
              <a:t>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22530" name="Picture 2" descr="Image result for des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2" y="5913276"/>
            <a:ext cx="987150" cy="9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princeton university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05" y="5949280"/>
            <a:ext cx="791279" cy="8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144/science1202.html" TargetMode="External"/><Relationship Id="rId3" Type="http://schemas.openxmlformats.org/officeDocument/2006/relationships/hyperlink" Target="https://indico.desy.de/indico/event/19493/" TargetMode="External"/><Relationship Id="rId7" Type="http://schemas.openxmlformats.org/officeDocument/2006/relationships/hyperlink" Target="http://physics.princeton.edu/~mcdonald/e144/Photonics_Spectra_119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physics.princeton.edu/~mcdonald/examples/mcdonald_180822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narozhny_spjetp_20_622_65.pd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png"/><Relationship Id="rId4" Type="http://schemas.openxmlformats.org/officeDocument/2006/relationships/hyperlink" Target="http://physics.princeton.edu/~mcdonald/examples/QED/bula_prl_76_3116_96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4.bin"/><Relationship Id="rId3" Type="http://schemas.openxmlformats.org/officeDocument/2006/relationships/hyperlink" Target="http://physics.princeton.edu/~mcdonald/examples/trident.pdf" TargetMode="Externa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5.jpeg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11" Type="http://schemas.openxmlformats.org/officeDocument/2006/relationships/hyperlink" Target="http://physics.princeton.edu/~mcdonald/examples/QED/breit_pr_46_1087_34.pdf" TargetMode="External"/><Relationship Id="rId5" Type="http://schemas.openxmlformats.org/officeDocument/2006/relationships/hyperlink" Target="http://physics.princeton.edu/~mcdonald/examples/QED/bamber_prd_60_092004_99.pdf" TargetMode="External"/><Relationship Id="rId15" Type="http://schemas.openxmlformats.org/officeDocument/2006/relationships/image" Target="../media/image6.jpeg"/><Relationship Id="rId10" Type="http://schemas.openxmlformats.org/officeDocument/2006/relationships/image" Target="../media/image51.wmf"/><Relationship Id="rId4" Type="http://schemas.openxmlformats.org/officeDocument/2006/relationships/hyperlink" Target="http://physics.princeton.edu/~mcdonald/examples/QED/burke_prl_79_1626_97.pdf" TargetMode="Externa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sauter_zp_69_742_31_english.pdf" TargetMode="External"/><Relationship Id="rId13" Type="http://schemas.openxmlformats.org/officeDocument/2006/relationships/image" Target="../media/image60.jpeg"/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0.jpeg"/><Relationship Id="rId5" Type="http://schemas.openxmlformats.org/officeDocument/2006/relationships/image" Target="../media/image56.wmf"/><Relationship Id="rId10" Type="http://schemas.openxmlformats.org/officeDocument/2006/relationships/hyperlink" Target="http://physics.princeton.edu/~mcdonald/examples/QED/schwinger_pr_82_664_51.pdf" TargetMode="External"/><Relationship Id="rId4" Type="http://schemas.openxmlformats.org/officeDocument/2006/relationships/oleObject" Target="../embeddings/oleObject26.bin"/><Relationship Id="rId9" Type="http://schemas.openxmlformats.org/officeDocument/2006/relationships/hyperlink" Target="http://physics.princeton.edu/~mcdonald/examples/QED/heisenberg_zp_98_714_36_english.pdf" TargetMode="External"/><Relationship Id="rId1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939/opportunities-in-intense-ultrafast-lasers-reaching-for-the-brightest-light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4.bin"/><Relationship Id="rId3" Type="http://schemas.openxmlformats.org/officeDocument/2006/relationships/hyperlink" Target="http://physics.princeton.edu/~mcdonald/examples/accel/chen_aipcp_279_888_92.pdf" TargetMode="External"/><Relationship Id="rId21" Type="http://schemas.openxmlformats.org/officeDocument/2006/relationships/image" Target="../media/image71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6.wmf"/><Relationship Id="rId17" Type="http://schemas.openxmlformats.org/officeDocument/2006/relationships/hyperlink" Target="http://physics.princeton.edu/~mcdonald/examples/QED/mcdonald_aipcp_130_23_85.pdf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70.jpe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5.wmf"/><Relationship Id="rId19" Type="http://schemas.openxmlformats.org/officeDocument/2006/relationships/image" Target="../media/image69.wmf"/><Relationship Id="rId4" Type="http://schemas.openxmlformats.org/officeDocument/2006/relationships/hyperlink" Target="http://physics.princeton.edu/~mcdonald/examples/QED/chen_qabp_571_98.pdf" TargetMode="Externa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7.wmf"/><Relationship Id="rId22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physics.princeton.edu/~mcdonald/examples/QED/kroll_pr_127_1207_62.pdf" TargetMode="External"/><Relationship Id="rId5" Type="http://schemas.openxmlformats.org/officeDocument/2006/relationships/hyperlink" Target="http://physics.princeton.edu/~mcdonald/examples/QED/varfolomeev_spjetp_23_681_66.pdf" TargetMode="External"/><Relationship Id="rId10" Type="http://schemas.openxmlformats.org/officeDocument/2006/relationships/image" Target="../media/image73.wmf"/><Relationship Id="rId4" Type="http://schemas.openxmlformats.org/officeDocument/2006/relationships/hyperlink" Target="http://physics.princeton.edu/~mcdonald/examples/QED/mcdonald_aipcp_279_945_92.pdf" TargetMode="External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princeton.edu/~mcdonald/examples/QED/toll_thesis_52.pdf" TargetMode="External"/><Relationship Id="rId2" Type="http://schemas.openxmlformats.org/officeDocument/2006/relationships/hyperlink" Target="http://physics.princeton.edu/~mcdonald/examples/QED/mcdonald_aipcp_130_23_85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jp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92.wmf"/><Relationship Id="rId3" Type="http://schemas.openxmlformats.org/officeDocument/2006/relationships/hyperlink" Target="http://physics.princeton.edu/~mcdonald/accel/looseends.pdf" TargetMode="Externa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1.wmf"/><Relationship Id="rId5" Type="http://schemas.openxmlformats.org/officeDocument/2006/relationships/hyperlink" Target="http://physics.princeton.edu/~mcdonald/examples/transmom2.pdf" TargetMode="External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39.bin"/><Relationship Id="rId4" Type="http://schemas.openxmlformats.org/officeDocument/2006/relationships/hyperlink" Target="http://physics.princeton.edu/~mcdonald/examples/staticaccel.pdf" TargetMode="External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42.bin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11" Type="http://schemas.openxmlformats.org/officeDocument/2006/relationships/hyperlink" Target="http://physics.princeton.edu/~mcdonald/examples/accel/alexander_nim_a610_451_09.pdf" TargetMode="External"/><Relationship Id="rId5" Type="http://schemas.openxmlformats.org/officeDocument/2006/relationships/oleObject" Target="../embeddings/oleObject43.bin"/><Relationship Id="rId10" Type="http://schemas.openxmlformats.org/officeDocument/2006/relationships/hyperlink" Target="http://physics.princeton.edu/~mcdonald/examples/accel/alexander_prl_100_210801_08.pdf" TargetMode="External"/><Relationship Id="rId4" Type="http://schemas.openxmlformats.org/officeDocument/2006/relationships/image" Target="../media/image94.wmf"/><Relationship Id="rId9" Type="http://schemas.openxmlformats.org/officeDocument/2006/relationships/hyperlink" Target="http://physics.princeton.edu/~mcdonald/examples/accel/balakin_BINP-79-85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http://physics.princeton.edu/~mcdonald/examples/GR/hawking_nature_248_30_74.pdf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oleObject" Target="../embeddings/oleObject3.bin"/><Relationship Id="rId5" Type="http://schemas.openxmlformats.org/officeDocument/2006/relationships/hyperlink" Target="http://physics.princeton.edu/~mcdonald/examples/QED/mcdonald_aipcp_130_23_85.pdf" TargetMode="External"/><Relationship Id="rId10" Type="http://schemas.openxmlformats.org/officeDocument/2006/relationships/image" Target="../media/image8.wmf"/><Relationship Id="rId4" Type="http://schemas.openxmlformats.org/officeDocument/2006/relationships/hyperlink" Target="http://physics.princeton.edu/~mcdonald/examples/QED/hawking_cmp_43_199_75.pdf" TargetMode="Externa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physics.princeton.edu/~mcdonald/examples/QED/fulling_prd_7_2850_73.pdf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hyperlink" Target="http://physics.princeton.edu/~mcdonald/examples/QED/unruh_prd_14_870_76.pdf" TargetMode="External"/><Relationship Id="rId10" Type="http://schemas.openxmlformats.org/officeDocument/2006/relationships/image" Target="../media/image11.wmf"/><Relationship Id="rId4" Type="http://schemas.openxmlformats.org/officeDocument/2006/relationships/hyperlink" Target="http://physics.princeton.edu/~mcdonald/examples/QED/davies_jpa_8_609_75.pdf" TargetMode="Externa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jpeg"/><Relationship Id="rId3" Type="http://schemas.openxmlformats.org/officeDocument/2006/relationships/hyperlink" Target="http://physics.princeton.edu/~mcdonald/examples/QED/mcdonald_aipcp_130_23_85.pdf" TargetMode="External"/><Relationship Id="rId7" Type="http://schemas.openxmlformats.org/officeDocument/2006/relationships/image" Target="../media/image15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hyperlink" Target="http://physics.princeton.edu/~mcdonald/examples/QED/sauter_zp_69_742_31_english.pdf" TargetMode="Externa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hyperlink" Target="http://physics.princeton.edu/~mcdonald/examples/QED/klein_zp_53_157_29.pdf" TargetMode="External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physics.princeton.edu/~mcdonald/accel/linearchannel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://physics.princeton.edu/~mcdonald/papers/mcdonald_PAC1987_1196.PDF" TargetMode="External"/><Relationship Id="rId5" Type="http://schemas.openxmlformats.org/officeDocument/2006/relationships/hyperlink" Target="http://physics.princeton.edu/~mcdonald/examples/QED/bell_np_b212_131_83.pdf" TargetMode="External"/><Relationship Id="rId10" Type="http://schemas.openxmlformats.org/officeDocument/2006/relationships/image" Target="../media/image21.wmf"/><Relationship Id="rId4" Type="http://schemas.openxmlformats.org/officeDocument/2006/relationships/hyperlink" Target="http://physics.princeton.edu/~mcdonald/examples/QED/cozzella_prl_118_161102_17.pdf" TargetMode="Externa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8.wmf"/><Relationship Id="rId26" Type="http://schemas.openxmlformats.org/officeDocument/2006/relationships/image" Target="../media/image31.wmf"/><Relationship Id="rId3" Type="http://schemas.openxmlformats.org/officeDocument/2006/relationships/hyperlink" Target="http://physics.princeton.edu/~mcdonald/examples/QED/wolkow_zp_94_250_35.pdf" TargetMode="Externa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hyperlink" Target="http://physics.princeton.edu/~mcdonald/examples/QED/erber_rmp_38_626_66.pdf" TargetMode="External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33.jpeg"/><Relationship Id="rId5" Type="http://schemas.openxmlformats.org/officeDocument/2006/relationships/hyperlink" Target="http://physics.princeton.edu/~mcdonald/examples/QM/peierls_zp_80_763_33.pdf" TargetMode="External"/><Relationship Id="rId15" Type="http://schemas.openxmlformats.org/officeDocument/2006/relationships/oleObject" Target="../embeddings/oleObject14.bin"/><Relationship Id="rId23" Type="http://schemas.openxmlformats.org/officeDocument/2006/relationships/image" Target="../media/image32.jpeg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6.bin"/><Relationship Id="rId4" Type="http://schemas.openxmlformats.org/officeDocument/2006/relationships/hyperlink" Target="http://physics.princeton.edu/~mcdonald/examples/QED/kibble_pr_150_1060_66.pdf" TargetMode="Externa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s.princeton.edu/~mcdonald/examples/QED/jacob_pl_b197_253_87.pdf" TargetMode="External"/><Relationship Id="rId13" Type="http://schemas.openxmlformats.org/officeDocument/2006/relationships/image" Target="../media/image35.wmf"/><Relationship Id="rId18" Type="http://schemas.openxmlformats.org/officeDocument/2006/relationships/image" Target="../media/image40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physics.princeton.edu/~mcdonald/examples/QED/himel_aipcp_130_602_85.pdf" TargetMode="External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jpeg"/><Relationship Id="rId20" Type="http://schemas.openxmlformats.org/officeDocument/2006/relationships/image" Target="../media/image42.gif"/><Relationship Id="rId1" Type="http://schemas.openxmlformats.org/officeDocument/2006/relationships/vmlDrawing" Target="../drawings/vmlDrawing6.vml"/><Relationship Id="rId6" Type="http://schemas.openxmlformats.org/officeDocument/2006/relationships/hyperlink" Target="http://physics.princeton.edu/~mcdonald/examples/QED/pomeranchuk_jpussr_2_65_40.pdf" TargetMode="External"/><Relationship Id="rId11" Type="http://schemas.openxmlformats.org/officeDocument/2006/relationships/image" Target="../media/image34.wmf"/><Relationship Id="rId5" Type="http://schemas.openxmlformats.org/officeDocument/2006/relationships/hyperlink" Target="http://physics.princeton.edu/~mcdonald/examples/QED/taubes_science_275_148_97.pdf" TargetMode="External"/><Relationship Id="rId15" Type="http://schemas.openxmlformats.org/officeDocument/2006/relationships/image" Target="../media/image37.jpe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41.jpeg"/><Relationship Id="rId4" Type="http://schemas.openxmlformats.org/officeDocument/2006/relationships/hyperlink" Target="http://physics.princeton.edu/~mcdonald/examples/magnetar.pdf" TargetMode="External"/><Relationship Id="rId9" Type="http://schemas.openxmlformats.org/officeDocument/2006/relationships/hyperlink" Target="http://physics.princeton.edu/~mcdonald/examples/QED/blankenbecler_prd_36_277_87.pdf" TargetMode="Externa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hyperlink" Target="http://physics.princeton.edu/~mcdonald/examples/accel/balakin_prl_74_2479_9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ysics.princeton.edu/~mcdonald/examples/optics/strickland_oc_56_219_85.pdf" TargetMode="External"/><Relationship Id="rId5" Type="http://schemas.openxmlformats.org/officeDocument/2006/relationships/hyperlink" Target="http://physics.princeton.edu/~mcdonald/examples/optics/bamber_lp_7_135_97.pdf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508" y="404118"/>
            <a:ext cx="9144000" cy="133269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Nonlinear, Strong-Field QED</a:t>
            </a:r>
            <a:br>
              <a:rPr lang="en-US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SLAC Experiment E-144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905772" y="4020300"/>
            <a:ext cx="7332455" cy="28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000" dirty="0"/>
              <a:t>KT McDonald</a:t>
            </a:r>
          </a:p>
          <a:p>
            <a:pPr algn="ctr" eaLnBrk="1" hangingPunct="1"/>
            <a:r>
              <a:rPr lang="en-US" sz="2000" i="1" dirty="0">
                <a:solidFill>
                  <a:srgbClr val="FF0000"/>
                </a:solidFill>
              </a:rPr>
              <a:t>Princeton U.</a:t>
            </a:r>
          </a:p>
          <a:p>
            <a:pPr algn="ctr" eaLnBrk="1" hangingPunct="1"/>
            <a:r>
              <a:rPr lang="en-US" sz="2000" dirty="0"/>
              <a:t>(August 22, 2018)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DESY Workshop</a:t>
            </a:r>
          </a:p>
          <a:p>
            <a:pPr algn="ctr" eaLnBrk="1" hangingPunct="1"/>
            <a:r>
              <a:rPr lang="en-US" sz="2000" i="1" dirty="0">
                <a:hlinkClick r:id="rId3"/>
              </a:rPr>
              <a:t>Probing strong-field QED in electron-photon interactions</a:t>
            </a:r>
            <a:endParaRPr lang="en-US" sz="2000" i="1" dirty="0"/>
          </a:p>
          <a:p>
            <a:pPr algn="ctr" eaLnBrk="1" hangingPunct="1"/>
            <a:endParaRPr lang="en-US" sz="2000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i="1" dirty="0">
                <a:solidFill>
                  <a:srgbClr val="FF0000"/>
                </a:solidFill>
                <a:hlinkClick r:id="rId4"/>
              </a:rPr>
              <a:t>http://physics.princeton.edu/~mcdonald/examples/mcdonald_180822.pptx</a:t>
            </a:r>
            <a:endParaRPr lang="en-US" sz="1600" i="1" dirty="0">
              <a:solidFill>
                <a:srgbClr val="FF0000"/>
              </a:solidFill>
            </a:endParaRPr>
          </a:p>
          <a:p>
            <a:pPr algn="ctr" eaLnBrk="1" hangingPunct="1"/>
            <a:endParaRPr lang="en-US" sz="1600" i="1" dirty="0"/>
          </a:p>
        </p:txBody>
      </p:sp>
      <p:pic>
        <p:nvPicPr>
          <p:cNvPr id="2" name="Picture 2" descr="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13" y="1714058"/>
            <a:ext cx="2673871" cy="21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of white-lab-coated fellow&#10;transforming an amorphous glow into some sort of structure with the&#10;aid of a magician's hat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50768"/>
            <a:ext cx="5148572" cy="22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3789040"/>
            <a:ext cx="359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Gil Eisner,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Photonics Spectra, Nov . 1997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6739" y="3897052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D. Pugh,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Science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277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1202 (1997)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/>
              <a:t>Nonlinear Compton Scattering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C. Bula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en-US" sz="1400" b="1" i="1" dirty="0">
                <a:hlinkClick r:id="rId4"/>
              </a:rPr>
              <a:t>76</a:t>
            </a:r>
            <a:r>
              <a:rPr lang="en-US" sz="1400" i="1" dirty="0">
                <a:hlinkClick r:id="rId4"/>
              </a:rPr>
              <a:t>, 3116 (1996)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9" y="861554"/>
            <a:ext cx="5924501" cy="47145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53749"/>
              </p:ext>
            </p:extLst>
          </p:nvPr>
        </p:nvGraphicFramePr>
        <p:xfrm>
          <a:off x="447967" y="476672"/>
          <a:ext cx="15795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6" imgW="1002960" imgH="228600" progId="Equation.DSMT4">
                  <p:embed/>
                </p:oleObj>
              </mc:Choice>
              <mc:Fallback>
                <p:oleObj name="Equation" r:id="rId6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67" y="476672"/>
                        <a:ext cx="15795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958" y="5625244"/>
            <a:ext cx="815244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Theory based on </a:t>
            </a:r>
            <a:r>
              <a:rPr lang="en-US" sz="1600" dirty="0" err="1">
                <a:solidFill>
                  <a:srgbClr val="FF0000"/>
                </a:solidFill>
              </a:rPr>
              <a:t>Volkov</a:t>
            </a:r>
            <a:r>
              <a:rPr lang="en-US" sz="1600" dirty="0">
                <a:solidFill>
                  <a:srgbClr val="FF0000"/>
                </a:solidFill>
              </a:rPr>
              <a:t> states of a (dressed) Dirac electron in a plane wave.</a:t>
            </a:r>
          </a:p>
          <a:p>
            <a:r>
              <a:rPr lang="en-US" sz="1600" dirty="0"/>
              <a:t>                                                     </a:t>
            </a:r>
            <a:r>
              <a:rPr lang="fi-FI" sz="1400" dirty="0"/>
              <a:t>A.I. Nikishov &amp; V.I. Ritus, </a:t>
            </a:r>
            <a:r>
              <a:rPr lang="fi-FI" sz="1400" i="1" dirty="0"/>
              <a:t>Sov. Phys. JETP </a:t>
            </a:r>
            <a:r>
              <a:rPr lang="fi-FI" sz="1400" b="1" i="1" dirty="0"/>
              <a:t>19</a:t>
            </a:r>
            <a:r>
              <a:rPr lang="fi-FI" sz="1400" i="1" dirty="0"/>
              <a:t>, 529 (1964)</a:t>
            </a:r>
          </a:p>
          <a:p>
            <a:r>
              <a:rPr lang="fi-FI" sz="1400" dirty="0"/>
              <a:t>                                      N.B. Narozhny, A.I. Nikishov &amp; V.I. Ritus, </a:t>
            </a:r>
            <a:r>
              <a:rPr lang="fi-FI" sz="1400" i="1" dirty="0">
                <a:hlinkClick r:id="rId8"/>
              </a:rPr>
              <a:t>Sov. Phys. JETP </a:t>
            </a:r>
            <a:r>
              <a:rPr lang="fi-FI" sz="1400" b="1" i="1" dirty="0">
                <a:hlinkClick r:id="rId8"/>
              </a:rPr>
              <a:t>20</a:t>
            </a:r>
            <a:r>
              <a:rPr lang="fi-FI" sz="1400" i="1" dirty="0">
                <a:hlinkClick r:id="rId8"/>
              </a:rPr>
              <a:t>, 22 (1965)</a:t>
            </a:r>
            <a:endParaRPr lang="fi-FI" sz="1400" i="1" dirty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1175" y="903026"/>
            <a:ext cx="2922825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(@ order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/>
              <a:t>) </a:t>
            </a:r>
            <a:r>
              <a:rPr lang="en-US" sz="1600" i="1" dirty="0">
                <a:sym typeface="Symbol" panose="05050102010706020507" pitchFamily="18" charset="2"/>
              </a:rPr>
              <a:t> </a:t>
            </a:r>
            <a:r>
              <a:rPr lang="en-US" sz="1600" i="1" dirty="0"/>
              <a:t>I 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US" sz="1600" dirty="0"/>
              <a:t>when normalized to </a:t>
            </a:r>
          </a:p>
          <a:p>
            <a:r>
              <a:rPr lang="en-US" sz="1600" dirty="0"/>
              <a:t>total scattered photon rate.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77314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092" y="523759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573" y="3049575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26206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00091" y="1431788"/>
            <a:ext cx="374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</a:t>
            </a:r>
            <a:r>
              <a:rPr lang="en-US" sz="1600" dirty="0">
                <a:sym typeface="Symbol" panose="05050102010706020507" pitchFamily="18" charset="2"/>
              </a:rPr>
              <a:t> 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i="1" dirty="0"/>
              <a:t>, </a:t>
            </a:r>
            <a:r>
              <a:rPr lang="en-US" sz="1600" dirty="0"/>
              <a:t>where </a:t>
            </a:r>
          </a:p>
          <a:p>
            <a:r>
              <a:rPr lang="en-US" sz="1600" i="1" dirty="0"/>
              <a:t>n </a:t>
            </a:r>
            <a:r>
              <a:rPr lang="en-US" sz="1600" dirty="0"/>
              <a:t>= 5</a:t>
            </a:r>
            <a:r>
              <a:rPr lang="en-US" sz="1600" i="1" dirty="0"/>
              <a:t>.</a:t>
            </a:r>
            <a:r>
              <a:rPr lang="en-US" sz="1600" dirty="0"/>
              <a:t>1 </a:t>
            </a:r>
            <a:r>
              <a:rPr lang="en-US" sz="1600" dirty="0">
                <a:sym typeface="Symbol" panose="05050102010706020507" pitchFamily="18" charset="2"/>
              </a:rPr>
              <a:t></a:t>
            </a:r>
            <a:r>
              <a:rPr lang="en-US" sz="1600" i="1" dirty="0"/>
              <a:t> </a:t>
            </a:r>
            <a:r>
              <a:rPr lang="en-US" sz="1600" dirty="0"/>
              <a:t>0</a:t>
            </a:r>
            <a:r>
              <a:rPr lang="en-US" sz="1600" i="1" dirty="0"/>
              <a:t>.</a:t>
            </a:r>
            <a:r>
              <a:rPr lang="en-US" sz="1600" dirty="0"/>
              <a:t>2 (stat.) </a:t>
            </a:r>
            <a:r>
              <a:rPr lang="en-US" sz="1600" dirty="0">
                <a:sym typeface="Symbol" panose="05050102010706020507" pitchFamily="18" charset="2"/>
              </a:rPr>
              <a:t> </a:t>
            </a:r>
            <a:r>
              <a:rPr lang="en-US" sz="1600" dirty="0"/>
              <a:t>0.7 (syst.)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</a:rPr>
              <a:t>5 laser photons </a:t>
            </a:r>
          </a:p>
          <a:p>
            <a:endParaRPr lang="en-US" sz="1600" dirty="0"/>
          </a:p>
          <a:p>
            <a:r>
              <a:rPr lang="en-US" sz="1600" dirty="0"/>
              <a:t>Process is below threshold for          1 photon.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Process is still roughly describable as perturbative, though entering the </a:t>
            </a:r>
            <a:r>
              <a:rPr lang="en-US" sz="1600" dirty="0" err="1">
                <a:solidFill>
                  <a:srgbClr val="FF0000"/>
                </a:solidFill>
              </a:rPr>
              <a:t>nonperturbative</a:t>
            </a:r>
            <a:r>
              <a:rPr lang="en-US" sz="1600" dirty="0">
                <a:solidFill>
                  <a:srgbClr val="FF0000"/>
                </a:solidFill>
              </a:rPr>
              <a:t> regime.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Trident = </a:t>
            </a:r>
          </a:p>
          <a:p>
            <a:r>
              <a:rPr lang="en-US" sz="1600" dirty="0"/>
              <a:t>    C. Bula &amp; KTM, 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trident.pdf (1998)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Physics at High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en-US" dirty="0"/>
              <a:t>: Pair Creation by Light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Two-step process: </a:t>
            </a:r>
            <a:r>
              <a:rPr lang="en-US" sz="1600" i="1" dirty="0">
                <a:solidFill>
                  <a:srgbClr val="FF0000"/>
                </a:solidFill>
              </a:rPr>
              <a:t>                      </a:t>
            </a:r>
            <a:r>
              <a:rPr lang="en-US" sz="1600" dirty="0">
                <a:solidFill>
                  <a:srgbClr val="FF0000"/>
                </a:solidFill>
              </a:rPr>
              <a:t>       then</a:t>
            </a:r>
          </a:p>
          <a:p>
            <a:r>
              <a:rPr lang="da-DK" sz="1600" dirty="0">
                <a:solidFill>
                  <a:srgbClr val="FF0000"/>
                </a:solidFill>
              </a:rPr>
              <a:t>106 </a:t>
            </a:r>
            <a:r>
              <a:rPr lang="da-DK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da-DK" sz="1600" i="1" dirty="0">
                <a:solidFill>
                  <a:srgbClr val="FF0000"/>
                </a:solidFill>
              </a:rPr>
              <a:t> </a:t>
            </a:r>
            <a:r>
              <a:rPr lang="da-DK" sz="1600" dirty="0">
                <a:solidFill>
                  <a:srgbClr val="FF0000"/>
                </a:solidFill>
              </a:rPr>
              <a:t>14 signal positrons, 22,000 laser pulses.                  </a:t>
            </a:r>
            <a:r>
              <a:rPr lang="da-DK" sz="1600" dirty="0"/>
              <a:t>(Inelastic light-by-light scattering)</a:t>
            </a:r>
          </a:p>
          <a:p>
            <a:r>
              <a:rPr lang="da-DK" sz="1400" dirty="0">
                <a:solidFill>
                  <a:srgbClr val="FF0000"/>
                </a:solidFill>
              </a:rPr>
              <a:t>             D. Burke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da-DK" sz="1400" b="1" i="1" dirty="0">
                <a:solidFill>
                  <a:srgbClr val="FF0000"/>
                </a:solidFill>
                <a:hlinkClick r:id="rId4"/>
              </a:rPr>
              <a:t>79</a:t>
            </a:r>
            <a:r>
              <a:rPr lang="da-DK" sz="1400" i="1" dirty="0">
                <a:solidFill>
                  <a:srgbClr val="FF0000"/>
                </a:solidFill>
                <a:hlinkClick r:id="rId4"/>
              </a:rPr>
              <a:t>, 1626 (1997), </a:t>
            </a:r>
            <a:r>
              <a:rPr lang="da-DK" sz="1400" i="1" dirty="0">
                <a:solidFill>
                  <a:srgbClr val="FF0000"/>
                </a:solidFill>
              </a:rPr>
              <a:t>  </a:t>
            </a:r>
            <a:r>
              <a:rPr lang="da-DK" sz="1400" dirty="0">
                <a:solidFill>
                  <a:srgbClr val="FF0000"/>
                </a:solidFill>
              </a:rPr>
              <a:t>C. Bamber </a:t>
            </a:r>
            <a:r>
              <a:rPr lang="da-DK" sz="1400" i="1" dirty="0">
                <a:solidFill>
                  <a:srgbClr val="FF0000"/>
                </a:solidFill>
              </a:rPr>
              <a:t>et al.</a:t>
            </a:r>
            <a:r>
              <a:rPr lang="da-DK" sz="1400" dirty="0">
                <a:solidFill>
                  <a:srgbClr val="FF0000"/>
                </a:solidFill>
              </a:rPr>
              <a:t>, </a:t>
            </a:r>
            <a:r>
              <a:rPr lang="da-DK" sz="1400" i="1" dirty="0">
                <a:solidFill>
                  <a:srgbClr val="FF0000"/>
                </a:solidFill>
                <a:hlinkClick r:id="rId5"/>
              </a:rPr>
              <a:t>Phys. Rev. D </a:t>
            </a:r>
            <a:r>
              <a:rPr lang="da-DK" sz="1400" b="1" i="1" dirty="0">
                <a:solidFill>
                  <a:srgbClr val="FF0000"/>
                </a:solidFill>
                <a:hlinkClick r:id="rId5"/>
              </a:rPr>
              <a:t>60</a:t>
            </a:r>
            <a:r>
              <a:rPr lang="da-DK" sz="1400" i="1" dirty="0">
                <a:solidFill>
                  <a:srgbClr val="FF0000"/>
                </a:solidFill>
                <a:hlinkClick r:id="rId5"/>
              </a:rPr>
              <a:t>, 092004 (1999)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426794"/>
            <a:ext cx="5092117" cy="434311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84940"/>
              </p:ext>
            </p:extLst>
          </p:nvPr>
        </p:nvGraphicFramePr>
        <p:xfrm>
          <a:off x="2060017" y="476672"/>
          <a:ext cx="153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0017" y="476672"/>
                        <a:ext cx="15398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68696"/>
              </p:ext>
            </p:extLst>
          </p:nvPr>
        </p:nvGraphicFramePr>
        <p:xfrm>
          <a:off x="6516216" y="4452156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9" imgW="1206360" imgH="241200" progId="Equation.DSMT4">
                  <p:embed/>
                </p:oleObj>
              </mc:Choice>
              <mc:Fallback>
                <p:oleObj name="Equation" r:id="rId9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16216" y="4452156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5697252"/>
            <a:ext cx="5274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Nonlinear (multiphoton) version of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Breit</a:t>
            </a:r>
            <a:r>
              <a:rPr lang="en-US" sz="1600" dirty="0">
                <a:solidFill>
                  <a:srgbClr val="FF0000"/>
                </a:solidFill>
              </a:rPr>
              <a:t>-Wheeler scattering,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        G. </a:t>
            </a:r>
            <a:r>
              <a:rPr lang="en-US" sz="1400" dirty="0" err="1">
                <a:solidFill>
                  <a:srgbClr val="FF0000"/>
                </a:solidFill>
              </a:rPr>
              <a:t>Breit</a:t>
            </a:r>
            <a:r>
              <a:rPr lang="en-US" sz="1400" dirty="0">
                <a:solidFill>
                  <a:srgbClr val="FF0000"/>
                </a:solidFill>
              </a:rPr>
              <a:t> and J.A. Wheeler, </a:t>
            </a:r>
            <a:r>
              <a:rPr lang="en-US" sz="1400" i="1" dirty="0">
                <a:solidFill>
                  <a:srgbClr val="FF0000"/>
                </a:solidFill>
                <a:hlinkClick r:id="rId11"/>
              </a:rPr>
              <a:t>Phys</a:t>
            </a:r>
            <a:r>
              <a:rPr lang="en-US" sz="1400" i="1" dirty="0">
                <a:hlinkClick r:id="rId11"/>
              </a:rPr>
              <a:t>. Rev. </a:t>
            </a:r>
            <a:r>
              <a:rPr lang="en-US" sz="1400" b="1" i="1" dirty="0">
                <a:hlinkClick r:id="rId11"/>
              </a:rPr>
              <a:t>47</a:t>
            </a:r>
            <a:r>
              <a:rPr lang="en-US" sz="1400" i="1" dirty="0">
                <a:hlinkClick r:id="rId11"/>
              </a:rPr>
              <a:t>, 1087 (1934)</a:t>
            </a:r>
            <a:endParaRPr lang="en-US" sz="1400" i="1" dirty="0"/>
          </a:p>
        </p:txBody>
      </p:sp>
      <p:pic>
        <p:nvPicPr>
          <p:cNvPr id="11277" name="Picture 13" descr="Image result for gregory brei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-1" r="11128" b="23878"/>
          <a:stretch/>
        </p:blipFill>
        <p:spPr bwMode="auto">
          <a:xfrm>
            <a:off x="6372200" y="5409220"/>
            <a:ext cx="798677" cy="11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86480"/>
              </p:ext>
            </p:extLst>
          </p:nvPr>
        </p:nvGraphicFramePr>
        <p:xfrm>
          <a:off x="4392613" y="455613"/>
          <a:ext cx="161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Equation" r:id="rId13" imgW="1028520" imgH="241200" progId="Equation.DSMT4">
                  <p:embed/>
                </p:oleObj>
              </mc:Choice>
              <mc:Fallback>
                <p:oleObj name="Equation" r:id="rId13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2613" y="455613"/>
                        <a:ext cx="161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076056" y="4725144"/>
            <a:ext cx="324036" cy="3600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5296" y="5409220"/>
            <a:ext cx="933411" cy="10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328084" y="764704"/>
            <a:ext cx="216024" cy="1440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56632"/>
              </p:ext>
            </p:extLst>
          </p:nvPr>
        </p:nvGraphicFramePr>
        <p:xfrm>
          <a:off x="3835970" y="5985284"/>
          <a:ext cx="15795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Equation" r:id="rId16" imgW="1002960" imgH="241200" progId="Equation.DSMT4">
                  <p:embed/>
                </p:oleObj>
              </mc:Choice>
              <mc:Fallback>
                <p:oleObj name="Equation" r:id="rId16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35970" y="5985284"/>
                        <a:ext cx="15795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508" y="-12786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Strong-Field Pair Creation as Barrier Penetration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For a virtual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pair to materialize in a field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1600" dirty="0">
                <a:solidFill>
                  <a:srgbClr val="FF0000"/>
                </a:solidFill>
              </a:rPr>
              <a:t>the electron and positron must separate by distance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solidFill>
                  <a:srgbClr val="FF0000"/>
                </a:solidFill>
              </a:rPr>
              <a:t>sufficient to extract energy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2mc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from the field: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probability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/>
              <a:t> of a separation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dirty="0"/>
              <a:t> </a:t>
            </a:r>
            <a:r>
              <a:rPr lang="en-US" sz="1600" dirty="0"/>
              <a:t>arising as a quantum fluctuation is related to penetration through a barrier of thickness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/>
              <a:t>: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" y="2636912"/>
            <a:ext cx="4705407" cy="356439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61860"/>
              </p:ext>
            </p:extLst>
          </p:nvPr>
        </p:nvGraphicFramePr>
        <p:xfrm>
          <a:off x="3941763" y="1089025"/>
          <a:ext cx="12604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1763" y="1089025"/>
                        <a:ext cx="126047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68867"/>
              </p:ext>
            </p:extLst>
          </p:nvPr>
        </p:nvGraphicFramePr>
        <p:xfrm>
          <a:off x="1564481" y="1952836"/>
          <a:ext cx="60150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6" imgW="3822480" imgH="482400" progId="Equation.DSMT4">
                  <p:embed/>
                </p:oleObj>
              </mc:Choice>
              <mc:Fallback>
                <p:oleObj name="Equation" r:id="rId6" imgW="382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481" y="1952836"/>
                        <a:ext cx="601503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0130" y="612930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>
                <a:solidFill>
                  <a:srgbClr val="FF0000"/>
                </a:solidFill>
              </a:rPr>
              <a:t>Rate</a:t>
            </a:r>
            <a:r>
              <a:rPr lang="sv-SE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</a:t>
            </a:r>
            <a:r>
              <a:rPr lang="sv-SE" sz="1600" i="1" dirty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sv-S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exp{</a:t>
            </a:r>
            <a:r>
              <a:rPr lang="sv-SE" sz="1600" dirty="0">
                <a:solidFill>
                  <a:srgbClr val="FF0000"/>
                </a:solidFill>
              </a:rPr>
              <a:t>[</a:t>
            </a:r>
            <a:r>
              <a:rPr lang="sv-SE" sz="1600" i="1" dirty="0">
                <a:solidFill>
                  <a:srgbClr val="FF0000"/>
                </a:solidFill>
              </a:rPr>
              <a:t>-</a:t>
            </a:r>
            <a:r>
              <a:rPr lang="sv-SE" sz="1600" dirty="0">
                <a:solidFill>
                  <a:srgbClr val="FF0000"/>
                </a:solidFill>
              </a:rPr>
              <a:t>1.8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sv-SE" sz="1600" i="1" dirty="0">
                <a:solidFill>
                  <a:srgbClr val="FF000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(stat.) </a:t>
            </a:r>
            <a:r>
              <a:rPr lang="sv-SE" sz="1600" dirty="0">
                <a:solidFill>
                  <a:srgbClr val="FF0000"/>
                </a:solidFill>
                <a:sym typeface="Symbol" panose="05050102010706020507" pitchFamily="18" charset="2"/>
              </a:rPr>
              <a:t> </a:t>
            </a:r>
            <a:r>
              <a:rPr lang="sv-SE" sz="1600" dirty="0">
                <a:solidFill>
                  <a:srgbClr val="FF0000"/>
                </a:solidFill>
              </a:rPr>
              <a:t>0</a:t>
            </a:r>
            <a:r>
              <a:rPr lang="sv-SE" sz="1600" i="1" dirty="0">
                <a:solidFill>
                  <a:srgbClr val="FF0000"/>
                </a:solidFill>
              </a:rPr>
              <a:t>.</a:t>
            </a:r>
            <a:r>
              <a:rPr lang="sv-SE" sz="1600" dirty="0">
                <a:solidFill>
                  <a:srgbClr val="FF0000"/>
                </a:solidFill>
              </a:rPr>
              <a:t>2 (syst.)]/</a:t>
            </a:r>
            <a:r>
              <a:rPr lang="sv-SE" sz="1600" dirty="0">
                <a:solidFill>
                  <a:srgbClr val="FF0000"/>
                </a:solidFill>
                <a:latin typeface="GreekC" panose="00000400000000000000" pitchFamily="2" charset="0"/>
                <a:cs typeface="GreekC" panose="00000400000000000000" pitchFamily="2" charset="0"/>
              </a:rPr>
              <a:t>U</a:t>
            </a:r>
            <a:r>
              <a:rPr lang="sv-SE" sz="1600" dirty="0">
                <a:solidFill>
                  <a:srgbClr val="FF0000"/>
                </a:solidFill>
                <a:cs typeface="GreekC" panose="00000400000000000000" pitchFamily="2" charset="0"/>
              </a:rPr>
              <a:t>}.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04" y="2708920"/>
            <a:ext cx="4503156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W. Heisenberg and H. Euler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98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714 (1936)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J. Schwinger,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10"/>
              </a:rPr>
              <a:t>82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, 664 (1951)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0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992380" y="2072304"/>
            <a:ext cx="936104" cy="11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Image result for werner heisenber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1861" r="10596" b="45877"/>
          <a:stretch/>
        </p:blipFill>
        <p:spPr bwMode="auto">
          <a:xfrm>
            <a:off x="5004048" y="3573016"/>
            <a:ext cx="863028" cy="11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Image result for Hans Heinrich Eule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9608" b="23199"/>
          <a:stretch/>
        </p:blipFill>
        <p:spPr bwMode="auto">
          <a:xfrm>
            <a:off x="6355997" y="3573016"/>
            <a:ext cx="9793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Image result for julian schwing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96"/>
          <a:stretch/>
        </p:blipFill>
        <p:spPr bwMode="auto">
          <a:xfrm>
            <a:off x="8064388" y="4797152"/>
            <a:ext cx="900100" cy="11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E-144 Was Ahead of Its Time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9218" name="Picture 2" descr="http://physics.princeton.edu/~mcdonald/brightest_light_18_p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043"/>
            <a:ext cx="8253674" cy="6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0222" y="5589240"/>
            <a:ext cx="35221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Reaching for the Brightest Light</a:t>
            </a:r>
            <a:r>
              <a:rPr lang="en-US" sz="1400" dirty="0"/>
              <a:t> (2018)</a:t>
            </a:r>
          </a:p>
          <a:p>
            <a:r>
              <a:rPr lang="en-US" sz="1400" dirty="0"/>
              <a:t>US Natl. Acad. Sci., p. 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84168" y="1808820"/>
            <a:ext cx="2124236" cy="129614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84268" y="3212976"/>
            <a:ext cx="1224136" cy="93610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8158"/>
            <a:ext cx="9036496" cy="51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  The technology now exists to have laser fields with              when probed by GeV electrons.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Is new physics accessible in this regime?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 difficulty is that the interaction length of an electron in a strong wave field is about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/>
              <a:t>                                                                              for optical fields and GeV electrons.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Hence, for               an electron will scatter in less than one wavelength, losing energy,  reducing its      value (and leading to an electromagnetic “shower”).      [</a:t>
            </a:r>
            <a:r>
              <a:rPr lang="en-US" sz="1600" dirty="0" err="1">
                <a:solidFill>
                  <a:srgbClr val="FF0000"/>
                </a:solidFill>
              </a:rPr>
              <a:t>Beamstrahlung</a:t>
            </a:r>
            <a:r>
              <a:rPr lang="en-US" sz="1600" dirty="0">
                <a:solidFill>
                  <a:srgbClr val="FF0000"/>
                </a:solidFill>
              </a:rPr>
              <a:t>!]</a:t>
            </a:r>
          </a:p>
          <a:p>
            <a:pPr eaLnBrk="1" hangingPunct="1"/>
            <a:endParaRPr 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That is, high-energy electrons have low probability to reach a region of             and the physics of the few </a:t>
            </a:r>
            <a:r>
              <a:rPr lang="en-US" sz="1600" dirty="0" err="1"/>
              <a:t>unscattered</a:t>
            </a:r>
            <a:r>
              <a:rPr lang="en-US" sz="1600" dirty="0"/>
              <a:t> electrons that reach such a region will have a huge background associated with the majority of electrons that scattered on the way in.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There is some interest in the details of the electromagnetic cascades of electron in strong wave fields.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P. Chen and R.B. Palmer,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279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888 (1992)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                                          P. Chen and C. Pellegrini, </a:t>
            </a:r>
            <a:r>
              <a:rPr lang="en-US" sz="1400" i="1" dirty="0">
                <a:hlinkClick r:id="rId4"/>
              </a:rPr>
              <a:t>QAPB, 1 (1998)</a:t>
            </a:r>
            <a:endParaRPr lang="en-US" sz="1400" i="1" dirty="0"/>
          </a:p>
          <a:p>
            <a:pPr eaLnBrk="1" hangingPunct="1"/>
            <a:r>
              <a:rPr lang="en-US" sz="1600" dirty="0"/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54020"/>
              </p:ext>
            </p:extLst>
          </p:nvPr>
        </p:nvGraphicFramePr>
        <p:xfrm>
          <a:off x="1295636" y="2629160"/>
          <a:ext cx="7667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636" y="2629160"/>
                        <a:ext cx="766763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78150"/>
              </p:ext>
            </p:extLst>
          </p:nvPr>
        </p:nvGraphicFramePr>
        <p:xfrm>
          <a:off x="3990766" y="0"/>
          <a:ext cx="1193302" cy="4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0766" y="0"/>
                        <a:ext cx="1193302" cy="4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529750"/>
              </p:ext>
            </p:extLst>
          </p:nvPr>
        </p:nvGraphicFramePr>
        <p:xfrm>
          <a:off x="2951820" y="1952836"/>
          <a:ext cx="18034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" name="Equation" r:id="rId9" imgW="1104840" imgH="419040" progId="Equation.DSMT4">
                  <p:embed/>
                </p:oleObj>
              </mc:Choice>
              <mc:Fallback>
                <p:oleObj name="Equation" r:id="rId9" imgW="1104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1820" y="1952836"/>
                        <a:ext cx="18034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91449"/>
              </p:ext>
            </p:extLst>
          </p:nvPr>
        </p:nvGraphicFramePr>
        <p:xfrm>
          <a:off x="5256076" y="512676"/>
          <a:ext cx="6413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" name="Equation" r:id="rId11" imgW="393480" imgH="164880" progId="Equation.DSMT4">
                  <p:embed/>
                </p:oleObj>
              </mc:Choice>
              <mc:Fallback>
                <p:oleObj name="Equation" r:id="rId11" imgW="393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6076" y="512676"/>
                        <a:ext cx="64135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25396"/>
              </p:ext>
            </p:extLst>
          </p:nvPr>
        </p:nvGraphicFramePr>
        <p:xfrm>
          <a:off x="1408026" y="2888940"/>
          <a:ext cx="2476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6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8026" y="2888940"/>
                        <a:ext cx="24765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26625"/>
              </p:ext>
            </p:extLst>
          </p:nvPr>
        </p:nvGraphicFramePr>
        <p:xfrm>
          <a:off x="6965081" y="3385245"/>
          <a:ext cx="7032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7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65081" y="3385245"/>
                        <a:ext cx="703263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949280"/>
            <a:ext cx="7755649" cy="603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 fundamental limit to laser field strength</a:t>
            </a:r>
            <a:r>
              <a:rPr lang="pt-BR" sz="1400" dirty="0"/>
              <a:t>,  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17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17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pp. 35-36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</a:t>
            </a:r>
            <a:r>
              <a:rPr lang="en-US" sz="1400" dirty="0">
                <a:solidFill>
                  <a:srgbClr val="FF0000"/>
                </a:solidFill>
              </a:rPr>
              <a:t>for a laser beam focused to angle </a:t>
            </a:r>
            <a:r>
              <a:rPr lang="en-US" sz="16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400" dirty="0">
                <a:solidFill>
                  <a:srgbClr val="FF0000"/>
                </a:solidFill>
              </a:rPr>
              <a:t> , above which “sparking the vacuum”.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90533"/>
              </p:ext>
            </p:extLst>
          </p:nvPr>
        </p:nvGraphicFramePr>
        <p:xfrm>
          <a:off x="827584" y="6237312"/>
          <a:ext cx="1310943" cy="33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8" name="Equation" r:id="rId18" imgW="888840" imgH="228600" progId="Equation.DSMT4">
                  <p:embed/>
                </p:oleObj>
              </mc:Choice>
              <mc:Fallback>
                <p:oleObj name="Equation" r:id="rId18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584" y="6237312"/>
                        <a:ext cx="1310943" cy="33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49" name="Picture 137" descr="Image result for pisin che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5255"/>
          <a:stretch/>
        </p:blipFill>
        <p:spPr bwMode="auto">
          <a:xfrm>
            <a:off x="1422724" y="4797152"/>
            <a:ext cx="935263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1" name="Picture 139" descr="Image result for robert b palmer bn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779385" cy="10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53" name="Picture 141" descr="Image result for claudio pellegrini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7720" b="18080"/>
          <a:stretch/>
        </p:blipFill>
        <p:spPr bwMode="auto">
          <a:xfrm>
            <a:off x="3239852" y="4797152"/>
            <a:ext cx="756084" cy="10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1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0" b="-24933"/>
          <a:stretch/>
        </p:blipFill>
        <p:spPr>
          <a:xfrm>
            <a:off x="683568" y="1371600"/>
            <a:ext cx="7920880" cy="54864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90604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481228"/>
            <a:ext cx="7582525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         </a:t>
            </a:r>
            <a:r>
              <a:rPr lang="en-US" sz="1400" dirty="0">
                <a:solidFill>
                  <a:srgbClr val="FF0000"/>
                </a:solidFill>
              </a:rPr>
              <a:t>Advanced Accelerator Concepts Workshop, </a:t>
            </a:r>
            <a:r>
              <a:rPr lang="en-US" sz="1400" i="1" dirty="0">
                <a:hlinkClick r:id="rId4"/>
              </a:rPr>
              <a:t>AIP Conf. Proc. </a:t>
            </a:r>
            <a:r>
              <a:rPr lang="en-US" sz="1400" b="1" i="1" dirty="0">
                <a:hlinkClick r:id="rId4"/>
              </a:rPr>
              <a:t>279</a:t>
            </a:r>
            <a:r>
              <a:rPr lang="en-US" sz="1400" i="1" dirty="0">
                <a:hlinkClick r:id="rId4"/>
              </a:rPr>
              <a:t>, 945 (1992)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dirty="0"/>
              <a:t>                                                     [1] A. </a:t>
            </a:r>
            <a:r>
              <a:rPr lang="en-US" sz="1400" dirty="0" err="1"/>
              <a:t>Varfolomeev</a:t>
            </a:r>
            <a:r>
              <a:rPr lang="en-US" sz="1400" dirty="0"/>
              <a:t>, </a:t>
            </a:r>
            <a:r>
              <a:rPr lang="en-US" sz="1400" i="1" dirty="0" err="1">
                <a:hlinkClick r:id="rId5"/>
              </a:rPr>
              <a:t>Sov</a:t>
            </a:r>
            <a:r>
              <a:rPr lang="en-US" sz="1400" i="1" dirty="0">
                <a:hlinkClick r:id="rId5"/>
              </a:rPr>
              <a:t>. Phys. JETP  </a:t>
            </a:r>
            <a:r>
              <a:rPr lang="en-US" sz="1400" b="1" i="1" dirty="0">
                <a:hlinkClick r:id="rId5"/>
              </a:rPr>
              <a:t>23</a:t>
            </a:r>
            <a:r>
              <a:rPr lang="en-US" sz="1400" i="1" dirty="0">
                <a:hlinkClick r:id="rId5"/>
              </a:rPr>
              <a:t>, 681 (1966)</a:t>
            </a:r>
            <a:endParaRPr lang="en-US" sz="1400" i="1" dirty="0"/>
          </a:p>
          <a:p>
            <a:r>
              <a:rPr lang="en-US" sz="1400" dirty="0"/>
              <a:t>                                                     [2] N. Kroll, </a:t>
            </a:r>
            <a:r>
              <a:rPr lang="en-US" sz="1400" i="1" dirty="0">
                <a:hlinkClick r:id="rId6"/>
              </a:rPr>
              <a:t>Phys. Rev. </a:t>
            </a:r>
            <a:r>
              <a:rPr lang="en-US" sz="1400" b="1" i="1" dirty="0">
                <a:hlinkClick r:id="rId6"/>
              </a:rPr>
              <a:t>127</a:t>
            </a:r>
            <a:r>
              <a:rPr lang="en-US" sz="1400" i="1" dirty="0">
                <a:hlinkClick r:id="rId6"/>
              </a:rPr>
              <a:t>, 1207 (1962), </a:t>
            </a:r>
            <a:r>
              <a:rPr lang="en-US" sz="1400" dirty="0"/>
              <a:t>footnote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69696"/>
            <a:ext cx="877351" cy="1061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9932" y="476672"/>
            <a:ext cx="5184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final-state photon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 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goes into an intense laser beam,  amplitude gets boson enhancement.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"/>
          <a:stretch/>
        </p:blipFill>
        <p:spPr>
          <a:xfrm>
            <a:off x="179512" y="-22840"/>
            <a:ext cx="2520280" cy="201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511" y="0"/>
            <a:ext cx="636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Light-by-Light Scattering Experiment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676" y="126876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508" y="111545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72" y="36866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2000" i="1" dirty="0"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1800" i="1" dirty="0">
                <a:sym typeface="Symbol" panose="05050102010706020507" pitchFamily="18" charset="2"/>
              </a:rPr>
              <a:t>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05483"/>
              </p:ext>
            </p:extLst>
          </p:nvPr>
        </p:nvGraphicFramePr>
        <p:xfrm>
          <a:off x="2009775" y="500063"/>
          <a:ext cx="19256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9775" y="500063"/>
                        <a:ext cx="19256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4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How Could One Have Missed This?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2676"/>
            <a:ext cx="5991284" cy="110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37" y="1634060"/>
            <a:ext cx="3765867" cy="4855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880" y="4725144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5876" y="4689140"/>
            <a:ext cx="2916324" cy="3600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3788" y="4833156"/>
            <a:ext cx="864096" cy="25202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6236" y="3285847"/>
            <a:ext cx="273579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Vacuum should have less than 1 atom in the laser focal volume,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Separation of atoms</a:t>
            </a:r>
          </a:p>
          <a:p>
            <a:r>
              <a:rPr lang="en-US" sz="1600" dirty="0">
                <a:sym typeface="Symbol" panose="05050102010706020507" pitchFamily="18" charset="2"/>
              </a:rPr>
              <a:t>&gt; 10 </a:t>
            </a:r>
            <a:r>
              <a:rPr lang="el-GR" sz="1600" dirty="0">
                <a:sym typeface="Symbol" panose="05050102010706020507" pitchFamily="18" charset="2"/>
              </a:rPr>
              <a:t>μ</a:t>
            </a:r>
            <a:r>
              <a:rPr lang="en-US" sz="1600" dirty="0">
                <a:sym typeface="Symbol" panose="05050102010706020507" pitchFamily="18" charset="2"/>
              </a:rPr>
              <a:t>m</a:t>
            </a:r>
            <a:r>
              <a:rPr lang="el-GR" sz="1600" dirty="0">
                <a:sym typeface="Symbol" panose="05050102010706020507" pitchFamily="18" charset="2"/>
              </a:rPr>
              <a:t></a:t>
            </a:r>
            <a:r>
              <a:rPr lang="en-US" sz="1600" dirty="0"/>
              <a:t> </a:t>
            </a:r>
          </a:p>
          <a:p>
            <a:r>
              <a:rPr lang="en-US" sz="1600" dirty="0">
                <a:sym typeface="Symbol" panose="05050102010706020507" pitchFamily="18" charset="2"/>
              </a:rPr>
              <a:t> Pressure &lt; 10</a:t>
            </a:r>
            <a:r>
              <a:rPr lang="en-US" sz="1600" baseline="30000" dirty="0">
                <a:sym typeface="Symbol" panose="05050102010706020507" pitchFamily="18" charset="2"/>
              </a:rPr>
              <a:t>-9</a:t>
            </a:r>
            <a:r>
              <a:rPr lang="en-US" sz="1600" dirty="0">
                <a:sym typeface="Symbol" panose="05050102010706020507" pitchFamily="18" charset="2"/>
              </a:rPr>
              <a:t> mm.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3465004"/>
            <a:ext cx="1116124" cy="108012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5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4" y="524477"/>
            <a:ext cx="7425118" cy="53887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48917"/>
              </p:ext>
            </p:extLst>
          </p:nvPr>
        </p:nvGraphicFramePr>
        <p:xfrm>
          <a:off x="5512240" y="44624"/>
          <a:ext cx="2444136" cy="4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4" imgW="1231560" imgH="228600" progId="Equation.DSMT4">
                  <p:embed/>
                </p:oleObj>
              </mc:Choice>
              <mc:Fallback>
                <p:oleObj name="Equation" r:id="rId4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2240" y="44624"/>
                        <a:ext cx="2444136" cy="45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07604" y="0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Light-by-Light Scattering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5661248"/>
            <a:ext cx="151216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1" y="8620"/>
            <a:ext cx="8409417" cy="5256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1540" y="4689140"/>
            <a:ext cx="8352928" cy="57606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684584" y="-495436"/>
            <a:ext cx="90364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4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/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endParaRPr 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sz="160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876764" cy="59552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8052" y="0"/>
            <a:ext cx="725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with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 from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596" y="5985284"/>
            <a:ext cx="1080120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3808" y="5553236"/>
            <a:ext cx="1152128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0192" y="5769260"/>
            <a:ext cx="1296144" cy="28803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5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endParaRPr lang="en-US" sz="1400" i="1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en-US" sz="1400" i="1" dirty="0">
                <a:solidFill>
                  <a:srgbClr val="FF0000"/>
                </a:solidFill>
                <a:hlinkClick r:id="rId2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2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2"/>
              </a:rPr>
              <a:t>, 23 (1985)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dirty="0"/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Abstract</a:t>
            </a:r>
          </a:p>
          <a:p>
            <a:r>
              <a:rPr lang="en-US" sz="1600" dirty="0"/>
              <a:t>When a powerful laser beam is focused on a free electron the acceleration of the latter is so violent that the interaction is nonlinear.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We review the prospects for experimental studies of nonlinear electrodynamics of a single electron, with emphasis on the most accessible effect, non-linear Thomson scattering. </a:t>
            </a:r>
          </a:p>
          <a:p>
            <a:r>
              <a:rPr lang="en-US" sz="1600" dirty="0"/>
              <a:t>We also speculate on the possibility of laboratory studies of a novel effect related to the Hawking radiation of a black hole.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From the Introduction: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An important qualitative feature distinguishes our understanding of the electromagnetic interaction from that of the strong, weak and gravitational interactions.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Namely that the latter are fundamentally non-linear, meaning that the bosonic quanta which mediate these interactions can couple to themselves.</a:t>
            </a:r>
          </a:p>
          <a:p>
            <a:endParaRPr lang="en-US" sz="1600" dirty="0"/>
          </a:p>
          <a:p>
            <a:r>
              <a:rPr lang="en-US" sz="1600" dirty="0"/>
              <a:t>As a step towards the elucidation of fundamental non-linear phenomena we consider the unusual case of very strong electromagnetic fields,                                                                 in which non-linear effects can be induced.  </a:t>
            </a:r>
          </a:p>
          <a:p>
            <a:r>
              <a:rPr lang="en-US" sz="1600" dirty="0"/>
              <a:t>                 </a:t>
            </a:r>
            <a:r>
              <a:rPr lang="en-US" sz="1600" i="1" dirty="0">
                <a:solidFill>
                  <a:srgbClr val="FF0000"/>
                </a:solidFill>
              </a:rPr>
              <a:t>An inspiration: J.S. Toll, </a:t>
            </a:r>
            <a:r>
              <a:rPr lang="en-US" sz="1600" i="1" dirty="0">
                <a:solidFill>
                  <a:srgbClr val="FF0000"/>
                </a:solidFill>
                <a:hlinkClick r:id="rId3"/>
              </a:rPr>
              <a:t>Princeton PhD thesis (1952)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                 Birefringence of the vacuum.   Adviser: J.A. Wheeler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3942"/>
            <a:ext cx="9144000" cy="8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Fundamental Physics During Violent Accelerations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a typeface="宋体" pitchFamily="2" charset="-122"/>
              </a:rPr>
              <a:t>KTM</a:t>
            </a:r>
          </a:p>
        </p:txBody>
      </p:sp>
      <p:pic>
        <p:nvPicPr>
          <p:cNvPr id="14340" name="Picture 4" descr="Image result for john s to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t="5699" r="4838" b="8551"/>
          <a:stretch/>
        </p:blipFill>
        <p:spPr bwMode="auto">
          <a:xfrm>
            <a:off x="6329171" y="5409220"/>
            <a:ext cx="871121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physics.princeton.edu/~mcdonald/jun0199/Image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18122" r="930" b="41881"/>
          <a:stretch/>
        </p:blipFill>
        <p:spPr bwMode="auto">
          <a:xfrm>
            <a:off x="7247097" y="5409220"/>
            <a:ext cx="94870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The E-144 Collaboration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91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Dave </a:t>
            </a:r>
            <a:r>
              <a:rPr lang="en-US" sz="1400" dirty="0" err="1">
                <a:solidFill>
                  <a:srgbClr val="FF0000"/>
                </a:solidFill>
              </a:rPr>
              <a:t>Meyerhofer</a:t>
            </a:r>
            <a:r>
              <a:rPr lang="en-US" sz="1400" dirty="0">
                <a:solidFill>
                  <a:srgbClr val="FF0000"/>
                </a:solidFill>
              </a:rPr>
              <a:t>    Bill </a:t>
            </a:r>
            <a:r>
              <a:rPr lang="en-US" sz="1400" dirty="0" err="1">
                <a:solidFill>
                  <a:srgbClr val="FF0000"/>
                </a:solidFill>
              </a:rPr>
              <a:t>Bugg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rgbClr val="FF0000"/>
                </a:solidFill>
              </a:rPr>
              <a:t>Achim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Weidemann</a:t>
            </a:r>
            <a:r>
              <a:rPr lang="en-US" sz="1400" dirty="0">
                <a:solidFill>
                  <a:srgbClr val="FF0000"/>
                </a:solidFill>
              </a:rPr>
              <a:t>  Dave </a:t>
            </a:r>
            <a:r>
              <a:rPr lang="en-US" sz="1400">
                <a:solidFill>
                  <a:srgbClr val="FF0000"/>
                </a:solidFill>
              </a:rPr>
              <a:t>Burke     </a:t>
            </a:r>
            <a:r>
              <a:rPr lang="en-US" sz="1400" dirty="0">
                <a:solidFill>
                  <a:srgbClr val="FF0000"/>
                </a:solidFill>
              </a:rPr>
              <a:t>Christian Bula   Adrian Melissinos</a:t>
            </a:r>
          </a:p>
          <a:p>
            <a:pPr eaLnBrk="1" hangingPunct="1"/>
            <a:r>
              <a:rPr lang="en-US" sz="1400" dirty="0" err="1">
                <a:solidFill>
                  <a:srgbClr val="FF0000"/>
                </a:solidFill>
              </a:rPr>
              <a:t>Kostya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Shmakov</a:t>
            </a:r>
            <a:r>
              <a:rPr lang="en-US" sz="1400" dirty="0">
                <a:solidFill>
                  <a:srgbClr val="FF0000"/>
                </a:solidFill>
              </a:rPr>
              <a:t>    Charles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   </a:t>
            </a:r>
            <a:r>
              <a:rPr lang="en-US" sz="1400" dirty="0" err="1">
                <a:solidFill>
                  <a:srgbClr val="FF0000"/>
                </a:solidFill>
              </a:rPr>
              <a:t>Uli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Haug</a:t>
            </a:r>
            <a:r>
              <a:rPr lang="en-US" sz="1400" dirty="0">
                <a:solidFill>
                  <a:srgbClr val="FF0000"/>
                </a:solidFill>
              </a:rPr>
              <a:t>         Dieter </a:t>
            </a:r>
            <a:r>
              <a:rPr lang="en-US" sz="1400" dirty="0" err="1">
                <a:solidFill>
                  <a:srgbClr val="FF0000"/>
                </a:solidFill>
              </a:rPr>
              <a:t>Walz</a:t>
            </a:r>
            <a:r>
              <a:rPr lang="en-US" sz="1400" dirty="0">
                <a:solidFill>
                  <a:srgbClr val="FF0000"/>
                </a:solidFill>
              </a:rPr>
              <a:t>   Jim Spencer           KTM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Glenn Horton-Smith                         Wolfram </a:t>
            </a:r>
            <a:r>
              <a:rPr lang="en-US" sz="1400" dirty="0" err="1">
                <a:solidFill>
                  <a:srgbClr val="FF0000"/>
                </a:solidFill>
              </a:rPr>
              <a:t>Ragg</a:t>
            </a:r>
            <a:r>
              <a:rPr lang="en-US" sz="1400" dirty="0">
                <a:solidFill>
                  <a:srgbClr val="FF0000"/>
                </a:solidFill>
              </a:rPr>
              <a:t>                           Steve </a:t>
            </a:r>
            <a:r>
              <a:rPr lang="en-US" sz="1400" dirty="0" err="1">
                <a:solidFill>
                  <a:srgbClr val="FF0000"/>
                </a:solidFill>
              </a:rPr>
              <a:t>Boege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Theo </a:t>
            </a:r>
            <a:r>
              <a:rPr lang="en-US" sz="1400" dirty="0" err="1">
                <a:solidFill>
                  <a:srgbClr val="FF0000"/>
                </a:solidFill>
              </a:rPr>
              <a:t>Kotseroglou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9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Steve                         Clive                  Thomas                  Eric                     David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</a:t>
            </a:r>
            <a:r>
              <a:rPr lang="en-US" sz="1400" dirty="0" err="1">
                <a:solidFill>
                  <a:srgbClr val="FF0000"/>
                </a:solidFill>
              </a:rPr>
              <a:t>Berridge</a:t>
            </a:r>
            <a:r>
              <a:rPr lang="en-US" sz="1400" dirty="0">
                <a:solidFill>
                  <a:srgbClr val="FF0000"/>
                </a:solidFill>
              </a:rPr>
              <a:t>                    Field                   </a:t>
            </a:r>
            <a:r>
              <a:rPr lang="en-US" sz="1400" dirty="0" err="1">
                <a:solidFill>
                  <a:srgbClr val="FF0000"/>
                </a:solidFill>
              </a:rPr>
              <a:t>Koffas</a:t>
            </a:r>
            <a:r>
              <a:rPr lang="en-US" sz="1400" dirty="0">
                <a:solidFill>
                  <a:srgbClr val="FF0000"/>
                </a:solidFill>
              </a:rPr>
              <a:t>                  </a:t>
            </a:r>
            <a:r>
              <a:rPr lang="en-US" sz="1400" dirty="0" err="1">
                <a:solidFill>
                  <a:srgbClr val="FF0000"/>
                </a:solidFill>
              </a:rPr>
              <a:t>Prebys</a:t>
            </a:r>
            <a:r>
              <a:rPr lang="en-US" sz="1400" dirty="0">
                <a:solidFill>
                  <a:srgbClr val="FF0000"/>
                </a:solidFill>
              </a:rPr>
              <a:t>                  Reis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980728"/>
            <a:ext cx="9144508" cy="4404260"/>
          </a:xfrm>
          <a:prstGeom prst="rect">
            <a:avLst/>
          </a:prstGeom>
        </p:spPr>
      </p:pic>
      <p:pic>
        <p:nvPicPr>
          <p:cNvPr id="18434" name="Picture 2" descr="Image result for eric preby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26168" b="18048"/>
          <a:stretch/>
        </p:blipFill>
        <p:spPr bwMode="auto">
          <a:xfrm>
            <a:off x="6120172" y="5785244"/>
            <a:ext cx="581507" cy="7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omas Koff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1592" r="23387" b="18864"/>
          <a:stretch/>
        </p:blipFill>
        <p:spPr bwMode="auto">
          <a:xfrm>
            <a:off x="4644008" y="5745856"/>
            <a:ext cx="537788" cy="7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physics.princeton.edu/~mcdonald/jun0405/Picture%2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9" t="59923" r="32780" b="26925"/>
          <a:stretch/>
        </p:blipFill>
        <p:spPr bwMode="auto">
          <a:xfrm>
            <a:off x="1619672" y="5841268"/>
            <a:ext cx="608577" cy="6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 result for clive field sla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2892" b="2372"/>
          <a:stretch/>
        </p:blipFill>
        <p:spPr bwMode="auto">
          <a:xfrm>
            <a:off x="3059832" y="5774402"/>
            <a:ext cx="654126" cy="7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mail.google.com/mail/u/0/?ui=2&amp;ik=a92b54166a&amp;view=fimg&amp;th=1655064206107ee3&amp;attid=0.1&amp;disp=emb&amp;attbid=ANGjdJ9S2kziqk_brLRCXRsOChv2293j6pIKuW_PwzSy7cm1zD4yh7sNfHNWM-sIGH7W0_WxV8zEZ5JNWTHNU7kS5W6J2xnklSzsgoVRa5M3s7aFvGH3OUJvS9AiPdQ&amp;sz=s0-l75-ft&amp;ats=1534653439775&amp;rm=1655064206107ee3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30" y="5744666"/>
            <a:ext cx="624542" cy="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48" y="56818"/>
            <a:ext cx="7832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Loose Ends in Strong-Field QED</a:t>
            </a:r>
          </a:p>
          <a:p>
            <a:pPr lvl="0" algn="ctr">
              <a:spcBef>
                <a:spcPct val="0"/>
              </a:spcBef>
            </a:pPr>
            <a:r>
              <a:rPr lang="en-US" sz="1600" dirty="0">
                <a:hlinkClick r:id="rId3"/>
              </a:rPr>
              <a:t>Workshop on Quantum Aspects of Beam Physics (Monterey, CA, Jan. 4-9, 1998)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12006" y="806224"/>
            <a:ext cx="903649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#1: Trident Production.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#2: Strong-Field Light-by-Light Scattering (photon splitting by a laser)</a:t>
            </a:r>
          </a:p>
          <a:p>
            <a:pPr eaLnBrk="1" hangingPunct="1"/>
            <a:r>
              <a:rPr lang="en-US" sz="1400" dirty="0"/>
              <a:t>          </a:t>
            </a:r>
            <a:r>
              <a:rPr lang="en-US" sz="1400" dirty="0">
                <a:solidFill>
                  <a:srgbClr val="FF0000"/>
                </a:solidFill>
              </a:rPr>
              <a:t>Loose End #2a: Vacuum Cerenkov Radiation (of an electron in a strong laser beam).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#3: QED Phase Transition.        (Does it exist?)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Loose End #4: From Hawking to Unruh to ...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Loose End #5: Vacuum Laser Acceleration.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#1: A charge is accelerated in the E field of a capacitor.   Where does the energy come from?</a:t>
            </a:r>
          </a:p>
          <a:p>
            <a:pPr eaLnBrk="1" hangingPunct="1"/>
            <a:r>
              <a:rPr lang="en-US" sz="1400" dirty="0"/>
              <a:t>       Puzzle #2: A weak plane wave shakes a free electron transverse to the wave (momentum) vector; how</a:t>
            </a:r>
          </a:p>
          <a:p>
            <a:pPr eaLnBrk="1" hangingPunct="1"/>
            <a:r>
              <a:rPr lang="en-US" sz="1400" dirty="0"/>
              <a:t>                 is momentum conserved?                                   </a:t>
            </a:r>
            <a:r>
              <a:rPr lang="en-US" sz="1400" i="1" dirty="0">
                <a:hlinkClick r:id="rId4"/>
              </a:rPr>
              <a:t>staticaccel.pdf (1998</a:t>
            </a:r>
            <a:r>
              <a:rPr lang="en-US" sz="1400" i="1" dirty="0"/>
              <a:t>),     </a:t>
            </a:r>
            <a:r>
              <a:rPr lang="en-US" sz="1400" i="1" dirty="0">
                <a:hlinkClick r:id="rId5"/>
              </a:rPr>
              <a:t>transmom2.pdf (1998)</a:t>
            </a:r>
            <a:endParaRPr lang="en-US" sz="1400" i="1" dirty="0"/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#3: A free electron cannot absorb real photons unless it (a) radiates, or (b) changes its mass.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So how could a pulse of real photons add energy to a free electron?</a:t>
            </a:r>
          </a:p>
          <a:p>
            <a:pPr eaLnBrk="1" hangingPunct="1"/>
            <a:r>
              <a:rPr lang="en-US" sz="1400" dirty="0"/>
              <a:t>       Puzzle #4: Compton scattering by a two-frequency wave.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Puzzle #5: An electron inside a (plane, monochromatic) wave is described by the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 solutions to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the Dirac equation as having a </a:t>
            </a:r>
            <a:r>
              <a:rPr lang="en-US" sz="1400" dirty="0" err="1">
                <a:solidFill>
                  <a:srgbClr val="FF0000"/>
                </a:solidFill>
              </a:rPr>
              <a:t>quasimomentum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1400" dirty="0"/>
              <a:t>                 Puzzle #5a: If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400" dirty="0"/>
              <a:t> is large, the threshold is raised for pair creation by light because the final electrons and positrons must be born with mass                           not mass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400" dirty="0">
                <a:solidFill>
                  <a:srgbClr val="FF0000"/>
                </a:solidFill>
              </a:rPr>
              <a:t>Puzzle #5b: Is neutron decay suppressed in a strong wave field, where              could be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much larger than the neutron-proton mass difference?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36609"/>
              </p:ext>
            </p:extLst>
          </p:nvPr>
        </p:nvGraphicFramePr>
        <p:xfrm>
          <a:off x="3239852" y="766785"/>
          <a:ext cx="1900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6" imgW="1206360" imgH="241200" progId="Equation.DSMT4">
                  <p:embed/>
                </p:oleObj>
              </mc:Choice>
              <mc:Fallback>
                <p:oleObj name="Equation" r:id="rId6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9852" y="766785"/>
                        <a:ext cx="19002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84357"/>
              </p:ext>
            </p:extLst>
          </p:nvPr>
        </p:nvGraphicFramePr>
        <p:xfrm>
          <a:off x="5332471" y="4705600"/>
          <a:ext cx="3647681" cy="27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8" imgW="3073320" imgH="228600" progId="Equation.DSMT4">
                  <p:embed/>
                </p:oleObj>
              </mc:Choice>
              <mc:Fallback>
                <p:oleObj name="Equation" r:id="rId8" imgW="3073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2471" y="4705600"/>
                        <a:ext cx="3647681" cy="27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29764"/>
              </p:ext>
            </p:extLst>
          </p:nvPr>
        </p:nvGraphicFramePr>
        <p:xfrm>
          <a:off x="7100255" y="1304442"/>
          <a:ext cx="1900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0255" y="1304442"/>
                        <a:ext cx="190023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0429"/>
              </p:ext>
            </p:extLst>
          </p:nvPr>
        </p:nvGraphicFramePr>
        <p:xfrm>
          <a:off x="6900949" y="5961596"/>
          <a:ext cx="5873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12" imgW="406080" imgH="164880" progId="Equation.DSMT4">
                  <p:embed/>
                </p:oleObj>
              </mc:Choice>
              <mc:Fallback>
                <p:oleObj name="Equation" r:id="rId12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0949" y="5961596"/>
                        <a:ext cx="587375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45591"/>
              </p:ext>
            </p:extLst>
          </p:nvPr>
        </p:nvGraphicFramePr>
        <p:xfrm>
          <a:off x="4197558" y="5623619"/>
          <a:ext cx="1130526" cy="3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quation" r:id="rId14" imgW="876240" imgH="279360" progId="Equation.DSMT4">
                  <p:embed/>
                </p:oleObj>
              </mc:Choice>
              <mc:Fallback>
                <p:oleObj name="Equation" r:id="rId14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97558" y="5623619"/>
                        <a:ext cx="1130526" cy="3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5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 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736" y="44624"/>
            <a:ext cx="7845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SLAC Experiment E-166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Undulator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-Based Production of Polarized Positrons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92585"/>
              </p:ext>
            </p:extLst>
          </p:nvPr>
        </p:nvGraphicFramePr>
        <p:xfrm>
          <a:off x="155575" y="1466001"/>
          <a:ext cx="4973638" cy="130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Artwork" r:id="rId3" imgW="12048480" imgH="3166200" progId="Adobe.Illustrator.14">
                  <p:embed/>
                </p:oleObj>
              </mc:Choice>
              <mc:Fallback>
                <p:oleObj name="Artwork" r:id="rId3" imgW="12048480" imgH="316620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" y="1466001"/>
                        <a:ext cx="4973638" cy="130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48133"/>
              </p:ext>
            </p:extLst>
          </p:nvPr>
        </p:nvGraphicFramePr>
        <p:xfrm>
          <a:off x="2901072" y="3009525"/>
          <a:ext cx="4087443" cy="26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Artwork" r:id="rId5" imgW="6862680" imgH="4514040" progId="Adobe.Illustrator.14">
                  <p:embed/>
                </p:oleObj>
              </mc:Choice>
              <mc:Fallback>
                <p:oleObj name="Artwork" r:id="rId5" imgW="6862680" imgH="451404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1072" y="3009525"/>
                        <a:ext cx="4087443" cy="268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4" descr="WEPLS062f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2974592"/>
            <a:ext cx="2328801" cy="26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WEPLS062f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3181"/>
            <a:ext cx="4041029" cy="21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465" y="938775"/>
            <a:ext cx="407194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Possible scheme for the positron source </a:t>
            </a:r>
          </a:p>
          <a:p>
            <a:r>
              <a:rPr lang="en-US" sz="1600" dirty="0"/>
              <a:t>at a future linear collider.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2496" y="2974592"/>
            <a:ext cx="203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Demonstrated 80% longitudinal polarization of both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and 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5697252"/>
            <a:ext cx="7867859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Concept: V. E. </a:t>
            </a:r>
            <a:r>
              <a:rPr lang="en-US" sz="1400" dirty="0" err="1"/>
              <a:t>Balakin</a:t>
            </a:r>
            <a:r>
              <a:rPr lang="en-US" sz="1400" dirty="0"/>
              <a:t> and A. A. </a:t>
            </a:r>
            <a:r>
              <a:rPr lang="en-US" sz="1400" dirty="0" err="1"/>
              <a:t>Mikhailichenko</a:t>
            </a:r>
            <a:r>
              <a:rPr lang="en-US" sz="1400" dirty="0"/>
              <a:t>, </a:t>
            </a:r>
            <a:r>
              <a:rPr lang="en-US" sz="1400" i="1" dirty="0" err="1">
                <a:hlinkClick r:id="rId9"/>
              </a:rPr>
              <a:t>Budker</a:t>
            </a:r>
            <a:r>
              <a:rPr lang="en-US" sz="1400" i="1" dirty="0">
                <a:hlinkClick r:id="rId9"/>
              </a:rPr>
              <a:t> Inst. Report No. BINP 79-85 (1979}</a:t>
            </a:r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G. Alexander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Phys. Rev . Lett. </a:t>
            </a:r>
            <a:r>
              <a:rPr lang="en-US" sz="1400" b="1" i="1" dirty="0">
                <a:solidFill>
                  <a:srgbClr val="FF0000"/>
                </a:solidFill>
                <a:hlinkClick r:id="rId10"/>
              </a:rPr>
              <a:t>100</a:t>
            </a:r>
            <a:r>
              <a:rPr lang="en-US" sz="1400" i="1" dirty="0">
                <a:solidFill>
                  <a:srgbClr val="FF0000"/>
                </a:solidFill>
                <a:hlinkClick r:id="rId10"/>
              </a:rPr>
              <a:t>, 210801 (2008)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dirty="0"/>
              <a:t>G. Alexander </a:t>
            </a:r>
            <a:r>
              <a:rPr lang="en-US" sz="1400" i="1" dirty="0"/>
              <a:t>et al., </a:t>
            </a:r>
            <a:r>
              <a:rPr lang="en-US" sz="1400" i="1" dirty="0" err="1">
                <a:hlinkClick r:id="rId11"/>
              </a:rPr>
              <a:t>Nucl</a:t>
            </a:r>
            <a:r>
              <a:rPr lang="en-US" sz="1400" i="1" dirty="0">
                <a:hlinkClick r:id="rId11"/>
              </a:rPr>
              <a:t>. </a:t>
            </a:r>
            <a:r>
              <a:rPr lang="en-US" sz="1400" i="1" dirty="0" err="1">
                <a:hlinkClick r:id="rId11"/>
              </a:rPr>
              <a:t>Instrum</a:t>
            </a:r>
            <a:r>
              <a:rPr lang="en-US" sz="1400" i="1" dirty="0">
                <a:hlinkClick r:id="rId11"/>
              </a:rPr>
              <a:t>. Meth.  A </a:t>
            </a:r>
            <a:r>
              <a:rPr lang="en-US" sz="1400" b="1" i="1" dirty="0">
                <a:hlinkClick r:id="rId11"/>
              </a:rPr>
              <a:t>610</a:t>
            </a:r>
            <a:r>
              <a:rPr lang="en-US" sz="1400" i="1" dirty="0">
                <a:hlinkClick r:id="rId11"/>
              </a:rPr>
              <a:t>, 451 (2009)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29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Hawking Radiation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68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An appropriate point of departure is the work of Hawking, in which he associated a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 with a black hole: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dirty="0">
                <a:solidFill>
                  <a:srgbClr val="FF0000"/>
                </a:solidFill>
              </a:rPr>
              <a:t>Here,     is Planck’s (reduced) constant,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FF0000"/>
                </a:solidFill>
              </a:rPr>
              <a:t> is the acceleration due to gravity measured by an observer at rest with respect to the black hole, 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FF0000"/>
                </a:solidFill>
              </a:rPr>
              <a:t> is the speed of light in vacuum, and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</a:rPr>
              <a:t> is Boltzmann's constant.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The significance of this temperature is that the observer will consider himself to be in a bath of black-body radiation of characteristic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is in some way due to the effect of the gravitational field on the ordinarily unobservable zero-point energy structure of the vacuum.</a:t>
            </a:r>
          </a:p>
          <a:p>
            <a:r>
              <a:rPr lang="en-US" sz="1400" i="1" dirty="0">
                <a:solidFill>
                  <a:srgbClr val="3333FF"/>
                </a:solidFill>
              </a:rPr>
              <a:t>                                                                          </a:t>
            </a:r>
            <a:r>
              <a:rPr lang="en-US" sz="1400" i="1" dirty="0"/>
              <a:t>S.W. Hawking, </a:t>
            </a:r>
            <a:r>
              <a:rPr lang="en-US" sz="1400" i="1" dirty="0">
                <a:hlinkClick r:id="rId3"/>
              </a:rPr>
              <a:t>Nature </a:t>
            </a:r>
            <a:r>
              <a:rPr lang="en-US" sz="1400" b="1" i="1" dirty="0">
                <a:hlinkClick r:id="rId3"/>
              </a:rPr>
              <a:t>248</a:t>
            </a:r>
            <a:r>
              <a:rPr lang="en-US" sz="1400" i="1" dirty="0">
                <a:hlinkClick r:id="rId3"/>
              </a:rPr>
              <a:t>, 30 (1974)</a:t>
            </a:r>
            <a:endParaRPr lang="en-US" sz="1400" i="1" dirty="0"/>
          </a:p>
          <a:p>
            <a:r>
              <a:rPr lang="en-US" sz="1400" i="1" dirty="0"/>
              <a:t>                                                                                </a:t>
            </a:r>
            <a:r>
              <a:rPr lang="en-US" sz="1400" i="1" dirty="0">
                <a:hlinkClick r:id="rId4"/>
              </a:rPr>
              <a:t>Comm. Math. Phys. </a:t>
            </a:r>
            <a:r>
              <a:rPr lang="en-US" sz="1400" b="1" i="1" dirty="0">
                <a:hlinkClick r:id="rId4"/>
              </a:rPr>
              <a:t>43</a:t>
            </a:r>
            <a:r>
              <a:rPr lang="en-US" sz="1400" i="1" dirty="0">
                <a:hlinkClick r:id="rId4"/>
              </a:rPr>
              <a:t>, 199 (1975)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en-US" sz="1400" i="1" dirty="0">
              <a:solidFill>
                <a:srgbClr val="FF0000"/>
              </a:solidFill>
            </a:endParaRPr>
          </a:p>
          <a:p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sz="1400" i="1" dirty="0"/>
              <a:t>      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p. 25</a:t>
            </a:r>
          </a:p>
          <a:p>
            <a:r>
              <a:rPr lang="en-US" sz="1400" i="1" dirty="0"/>
              <a:t>  </a:t>
            </a:r>
          </a:p>
          <a:p>
            <a:endParaRPr lang="en-US" sz="1400" i="1" dirty="0"/>
          </a:p>
        </p:txBody>
      </p:sp>
      <p:pic>
        <p:nvPicPr>
          <p:cNvPr id="43010" name="Picture 2" descr="In 1978 with wife Jane and children Robert and Luc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1" t="43255" r="30898" b="14640"/>
          <a:stretch/>
        </p:blipFill>
        <p:spPr bwMode="auto">
          <a:xfrm>
            <a:off x="149075" y="577242"/>
            <a:ext cx="1475289" cy="17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21764"/>
              </p:ext>
            </p:extLst>
          </p:nvPr>
        </p:nvGraphicFramePr>
        <p:xfrm>
          <a:off x="5765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5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10450"/>
              </p:ext>
            </p:extLst>
          </p:nvPr>
        </p:nvGraphicFramePr>
        <p:xfrm>
          <a:off x="4689475" y="1052513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9475" y="1052513"/>
                        <a:ext cx="1025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16" y="2312876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(1942-2018)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4535"/>
              </p:ext>
            </p:extLst>
          </p:nvPr>
        </p:nvGraphicFramePr>
        <p:xfrm>
          <a:off x="2447764" y="1738015"/>
          <a:ext cx="1936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7764" y="1738015"/>
                        <a:ext cx="193675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(Fulling-Davies-)Unruh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403648" y="3717032"/>
            <a:ext cx="7524836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S.A. Fulling,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7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2850 (1973)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dirty="0"/>
              <a:t>                                                                              P.C.W. </a:t>
            </a:r>
            <a:r>
              <a:rPr lang="fi-FI" sz="1400" i="1" dirty="0"/>
              <a:t>Davies, </a:t>
            </a:r>
            <a:r>
              <a:rPr lang="fi-FI" sz="1400" i="1" dirty="0">
                <a:hlinkClick r:id="rId4"/>
              </a:rPr>
              <a:t>J. Phys. A </a:t>
            </a:r>
            <a:r>
              <a:rPr lang="fi-FI" sz="1400" b="1" i="1" dirty="0">
                <a:hlinkClick r:id="rId4"/>
              </a:rPr>
              <a:t>8</a:t>
            </a:r>
            <a:r>
              <a:rPr lang="fi-FI" sz="1400" i="1" dirty="0">
                <a:hlinkClick r:id="rId4"/>
              </a:rPr>
              <a:t>, 609 (1975)</a:t>
            </a:r>
            <a:endParaRPr lang="fi-FI" sz="1400" i="1" dirty="0"/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                                                                            W.G. Unruh, </a:t>
            </a:r>
            <a:r>
              <a:rPr lang="fi-FI" sz="1400" i="1" dirty="0">
                <a:solidFill>
                  <a:srgbClr val="FF0000"/>
                </a:solidFill>
                <a:hlinkClick r:id="rId5"/>
              </a:rPr>
              <a:t>Phys. Rev D </a:t>
            </a:r>
            <a:r>
              <a:rPr lang="fi-FI" sz="1400" b="1" i="1" dirty="0">
                <a:solidFill>
                  <a:srgbClr val="FF0000"/>
                </a:solidFill>
                <a:hlinkClick r:id="rId5"/>
              </a:rPr>
              <a:t>14</a:t>
            </a:r>
            <a:r>
              <a:rPr lang="fi-FI" sz="1400" i="1" dirty="0">
                <a:solidFill>
                  <a:srgbClr val="FF0000"/>
                </a:solidFill>
                <a:hlinkClick r:id="rId5"/>
              </a:rPr>
              <a:t>, 870 (1976)</a:t>
            </a:r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>
                <a:solidFill>
                  <a:srgbClr val="FF0000"/>
                </a:solidFill>
              </a:rPr>
              <a:t>Fulling’s contribution (prior to Hawking’s) was that  the notion of a ”particle” can be different for aacelerated and inertial observers.</a:t>
            </a:r>
          </a:p>
          <a:p>
            <a:pPr eaLnBrk="1" hangingPunct="1"/>
            <a:endParaRPr lang="fi-FI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1400" i="1" dirty="0"/>
              <a:t>The ”vacuum” can appear to contain no ”particles” to an inertial observer, but can contain them according to an accelerated observer.</a:t>
            </a:r>
            <a:endParaRPr lang="en-US" sz="1400" dirty="0"/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3688" y="512676"/>
            <a:ext cx="716479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Contemporaneous with the work of Hawking, several people considered quantum field theory according to accelerated observers.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By the equivalence principle, we might expect accelerated observers to experience much the same thermal bath as Hawking's observer at rest near a black hole. </a:t>
            </a:r>
          </a:p>
          <a:p>
            <a:r>
              <a:rPr lang="en-US" sz="1600" dirty="0"/>
              <a:t>The efforts of Fulling, Davies, and Unruh indicate that this may well be so.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If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is the acceleration as measured in the instantaneous rest frame of an observer, then (s)he is surrounded by an apparent bath of radiation of temperature,</a:t>
            </a: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Image result for william unru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5341" r="14022" b="11461"/>
          <a:stretch/>
        </p:blipFill>
        <p:spPr bwMode="auto">
          <a:xfrm>
            <a:off x="0" y="3936329"/>
            <a:ext cx="1368152" cy="16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s://www.s9.com/wp-content/uploads/2015/08/7317_Davies-Paul-Charles-Willi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752"/>
            <a:ext cx="1128161" cy="16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Image result for s a full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235"/>
          <a:stretch/>
        </p:blipFill>
        <p:spPr bwMode="auto">
          <a:xfrm>
            <a:off x="-508" y="548680"/>
            <a:ext cx="1368152" cy="15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60749"/>
              </p:ext>
            </p:extLst>
          </p:nvPr>
        </p:nvGraphicFramePr>
        <p:xfrm>
          <a:off x="4473575" y="2978150"/>
          <a:ext cx="1025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9" imgW="672840" imgH="419040" progId="Equation.DSMT4">
                  <p:embed/>
                </p:oleObj>
              </mc:Choice>
              <mc:Fallback>
                <p:oleObj name="Equation" r:id="rId9" imgW="672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3575" y="2978150"/>
                        <a:ext cx="10255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1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95536" y="-26193"/>
            <a:ext cx="8948464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                      Unruh Radiation?         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23 (1985)</a:t>
            </a:r>
            <a:r>
              <a:rPr lang="en-US" sz="1400" i="1" dirty="0">
                <a:solidFill>
                  <a:srgbClr val="FF0000"/>
                </a:solidFill>
              </a:rPr>
              <a:t> pp. 26-27</a:t>
            </a:r>
            <a:r>
              <a:rPr lang="en-US" sz="1400" dirty="0">
                <a:solidFill>
                  <a:srgbClr val="FF0000"/>
                </a:solidFill>
              </a:rPr>
              <a:t>     </a:t>
            </a:r>
            <a:endParaRPr lang="en-US" sz="1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9512" y="548680"/>
            <a:ext cx="8964488" cy="61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1600" dirty="0"/>
              <a:t>Of experimental interest is the case when the observer is an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Then, the electron could scatter off the bath of radiation, producing photons which could be detected by inertial observers in the laboratory. </a:t>
            </a:r>
          </a:p>
          <a:p>
            <a:r>
              <a:rPr lang="en-US" sz="1600" dirty="0"/>
              <a:t>This new form of radiation, which we call </a:t>
            </a:r>
            <a:r>
              <a:rPr lang="en-US" sz="1600" dirty="0">
                <a:solidFill>
                  <a:srgbClr val="FF0000"/>
                </a:solidFill>
              </a:rPr>
              <a:t>Unruh radiation</a:t>
            </a:r>
            <a:r>
              <a:rPr lang="en-US" sz="1600" i="1" dirty="0"/>
              <a:t>, </a:t>
            </a:r>
            <a:r>
              <a:rPr lang="en-US" sz="1600" dirty="0"/>
              <a:t>is (hopefully) to be distinguished from the ordinary (</a:t>
            </a:r>
            <a:r>
              <a:rPr lang="en-US" sz="1600" dirty="0" err="1"/>
              <a:t>Larmor</a:t>
            </a:r>
            <a:r>
              <a:rPr lang="en-US" sz="1600" dirty="0"/>
              <a:t>) radiation of an accelerated electron.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In particular, the intensity of radiation in the thermal bath varies as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4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</a:p>
          <a:p>
            <a:r>
              <a:rPr lang="en-US" sz="1600" dirty="0"/>
              <a:t>Hence, we expect the intensity of the Unruh radiation to vary as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30000" dirty="0"/>
              <a:t>4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</a:t>
            </a:r>
            <a:r>
              <a:rPr lang="en-US" sz="1600" dirty="0"/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/>
              <a:t>4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This contrasts with the 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dependence of the intensity of </a:t>
            </a:r>
            <a:r>
              <a:rPr lang="en-US" sz="1600" dirty="0" err="1">
                <a:solidFill>
                  <a:srgbClr val="FF0000"/>
                </a:solidFill>
              </a:rPr>
              <a:t>Larmor</a:t>
            </a:r>
            <a:r>
              <a:rPr lang="en-US" sz="1600" dirty="0">
                <a:solidFill>
                  <a:srgbClr val="FF0000"/>
                </a:solidFill>
              </a:rPr>
              <a:t> radiation,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where                       is the QED critical field strength, and                   is the acceleration.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600" i="1" dirty="0"/>
              <a:t>The QED critical field was introduced by </a:t>
            </a:r>
            <a:r>
              <a:rPr lang="en-US" sz="1600" i="1" dirty="0" err="1"/>
              <a:t>Sauter</a:t>
            </a:r>
            <a:r>
              <a:rPr lang="en-US" sz="1600" i="1" dirty="0"/>
              <a:t> (1931), following suggestions of Bohr and Heisenberg as to the resolution of Klein’s paradox, </a:t>
            </a:r>
          </a:p>
          <a:p>
            <a:r>
              <a:rPr lang="en-US" sz="1600" i="1" dirty="0"/>
              <a:t>i.e., the production of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/>
              <a:t>-</a:t>
            </a:r>
            <a:r>
              <a:rPr lang="en-US" sz="1600" i="1" dirty="0"/>
              <a:t> pairs in a strong electric field.  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                                     O.</a:t>
            </a:r>
            <a:r>
              <a:rPr lang="en-US" sz="1400" i="1" dirty="0">
                <a:solidFill>
                  <a:srgbClr val="FF0000"/>
                </a:solidFill>
              </a:rPr>
              <a:t> Klein,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53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127 (1929) 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F. </a:t>
            </a:r>
            <a:r>
              <a:rPr lang="en-US" sz="1400" i="1" dirty="0" err="1">
                <a:solidFill>
                  <a:srgbClr val="FF0000"/>
                </a:solidFill>
              </a:rPr>
              <a:t>Sauter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69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742 (1931)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" name="AutoShape 4" descr="Image result for william unru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87569"/>
              </p:ext>
            </p:extLst>
          </p:nvPr>
        </p:nvGraphicFramePr>
        <p:xfrm>
          <a:off x="277813" y="2600325"/>
          <a:ext cx="86852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6" imgW="5702040" imgH="482400" progId="Equation.DSMT4">
                  <p:embed/>
                </p:oleObj>
              </mc:Choice>
              <mc:Fallback>
                <p:oleObj name="Equation" r:id="rId6" imgW="570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813" y="2600325"/>
                        <a:ext cx="8685212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092567"/>
              </p:ext>
            </p:extLst>
          </p:nvPr>
        </p:nvGraphicFramePr>
        <p:xfrm>
          <a:off x="473075" y="3798888"/>
          <a:ext cx="84328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8" imgW="5537160" imgH="469800" progId="Equation.DSMT4">
                  <p:embed/>
                </p:oleObj>
              </mc:Choice>
              <mc:Fallback>
                <p:oleObj name="Equation" r:id="rId8" imgW="5537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075" y="3798888"/>
                        <a:ext cx="84328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46047"/>
              </p:ext>
            </p:extLst>
          </p:nvPr>
        </p:nvGraphicFramePr>
        <p:xfrm>
          <a:off x="6029325" y="4473116"/>
          <a:ext cx="88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10" imgW="583920" imgH="419040" progId="Equation.DSMT4">
                  <p:embed/>
                </p:oleObj>
              </mc:Choice>
              <mc:Fallback>
                <p:oleObj name="Equation" r:id="rId10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9325" y="4473116"/>
                        <a:ext cx="8890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Image result for oskar klei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5190" r="6956" b="25782"/>
          <a:stretch/>
        </p:blipFill>
        <p:spPr bwMode="auto">
          <a:xfrm>
            <a:off x="6444208" y="5445225"/>
            <a:ext cx="875536" cy="1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fritz saute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146" b="25731"/>
          <a:stretch/>
        </p:blipFill>
        <p:spPr bwMode="auto">
          <a:xfrm>
            <a:off x="7344308" y="5517232"/>
            <a:ext cx="838217" cy="10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41733"/>
              </p:ext>
            </p:extLst>
          </p:nvPr>
        </p:nvGraphicFramePr>
        <p:xfrm>
          <a:off x="947899" y="4473116"/>
          <a:ext cx="11398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14" imgW="749160" imgH="419040" progId="Equation.DSMT4">
                  <p:embed/>
                </p:oleObj>
              </mc:Choice>
              <mc:Fallback>
                <p:oleObj name="Equation" r:id="rId14" imgW="749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899" y="4473116"/>
                        <a:ext cx="11398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The Unruh Effect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76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Unruh radiation effect is a QED correction to </a:t>
            </a:r>
            <a:r>
              <a:rPr lang="en-US" sz="1600" dirty="0" err="1"/>
              <a:t>Larmor</a:t>
            </a:r>
            <a:r>
              <a:rPr lang="en-US" sz="1600" dirty="0"/>
              <a:t> radiation, and is not likely to be directly observed. </a:t>
            </a:r>
            <a:r>
              <a:rPr lang="en-US" sz="1400" dirty="0"/>
              <a:t>[For a more optimistic view, see </a:t>
            </a:r>
            <a:r>
              <a:rPr lang="en-US" sz="1400" dirty="0" err="1"/>
              <a:t>Cozzella</a:t>
            </a:r>
            <a:r>
              <a:rPr lang="en-US" sz="1400" dirty="0"/>
              <a:t> et al.,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Lett.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118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161102 (2017)</a:t>
            </a:r>
            <a:r>
              <a:rPr lang="en-US" sz="1400" dirty="0">
                <a:solidFill>
                  <a:srgbClr val="FF0000"/>
                </a:solidFill>
                <a:hlinkClick r:id="rId4"/>
              </a:rPr>
              <a:t>.]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Strictly, the Unruh effect, in which an accelerated observer detects a blackbody spectrum in what an inertial observers considers to be empty space, holds only for uniform, linear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However, the Unruh effect has been observed in the broader sense of excitations, by a </a:t>
            </a:r>
            <a:r>
              <a:rPr lang="en-US" sz="1600" dirty="0" err="1"/>
              <a:t>quasithermal</a:t>
            </a:r>
            <a:r>
              <a:rPr lang="en-US" sz="1600" dirty="0"/>
              <a:t> virtual-photon bath, of electrons in storage rings related to their centripetal acceleration.</a:t>
            </a:r>
          </a:p>
          <a:p>
            <a:pPr eaLnBrk="1" hangingPunct="1"/>
            <a:endParaRPr lang="en-US" sz="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Bell and </a:t>
            </a:r>
            <a:r>
              <a:rPr lang="en-US" sz="1600" dirty="0" err="1">
                <a:solidFill>
                  <a:srgbClr val="FF0000"/>
                </a:solidFill>
              </a:rPr>
              <a:t>Leinaas</a:t>
            </a:r>
            <a:r>
              <a:rPr lang="en-US" sz="1600" dirty="0">
                <a:solidFill>
                  <a:srgbClr val="FF0000"/>
                </a:solidFill>
              </a:rPr>
              <a:t> noted the Unruh effect gives a qualitative explanation of the limit of 92% of the transverse polarization of electrons in storage rings, ordinarily considered                     as due to quantum fluctuations in their synchrotron radiation.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                                 J.S. Bell and J.M. </a:t>
            </a:r>
            <a:r>
              <a:rPr lang="en-US" sz="1400" dirty="0" err="1">
                <a:solidFill>
                  <a:srgbClr val="FF0000"/>
                </a:solidFill>
              </a:rPr>
              <a:t>Leinaas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hlinkClick r:id="rId5"/>
              </a:rPr>
              <a:t>Nucl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. Phys. B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212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131 (1983)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Furthermore, the effect of synchrotron-radiation damping rings in reducing the</a:t>
            </a:r>
          </a:p>
          <a:p>
            <a:pPr eaLnBrk="1" hangingPunct="1"/>
            <a:r>
              <a:rPr lang="en-US" sz="1600" dirty="0"/>
              <a:t>phase volume of an electron bunch is limited by quantum fluctuations, which </a:t>
            </a:r>
          </a:p>
          <a:p>
            <a:pPr eaLnBrk="1" hangingPunct="1"/>
            <a:r>
              <a:rPr lang="en-US" sz="1600" dirty="0"/>
              <a:t>correspond to an effective temperature,                            that excites transverse and longitudinal oscillations (beam height, width, and energy spread).              </a:t>
            </a:r>
            <a:r>
              <a:rPr lang="en-US" sz="1400" dirty="0">
                <a:solidFill>
                  <a:srgbClr val="FF0000"/>
                </a:solidFill>
              </a:rPr>
              <a:t>KTM, </a:t>
            </a:r>
            <a:r>
              <a:rPr lang="en-US" sz="1400" i="1" dirty="0">
                <a:solidFill>
                  <a:srgbClr val="FF0000"/>
                </a:solidFill>
                <a:hlinkClick r:id="rId6"/>
              </a:rPr>
              <a:t>PAC87, p. 1196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8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For the Unruh effect on damping of transverse oscillations in a linear focusing channel, see     </a:t>
            </a:r>
          </a:p>
          <a:p>
            <a:pPr eaLnBrk="1" hangingPunct="1"/>
            <a:r>
              <a:rPr lang="en-US" sz="1400" i="1" dirty="0">
                <a:solidFill>
                  <a:srgbClr val="FF0000"/>
                </a:solidFill>
              </a:rPr>
              <a:t>                                                                                                       KTM,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linearchannel.pdf</a:t>
            </a:r>
            <a:r>
              <a:rPr lang="en-US" sz="1400" i="1" dirty="0">
                <a:solidFill>
                  <a:srgbClr val="FF0000"/>
                </a:solidFill>
              </a:rPr>
              <a:t> (1998)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2687" r="28401" b="21214"/>
          <a:stretch/>
        </p:blipFill>
        <p:spPr bwMode="auto">
          <a:xfrm>
            <a:off x="8100392" y="3332450"/>
            <a:ext cx="1043608" cy="13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06898"/>
              </p:ext>
            </p:extLst>
          </p:nvPr>
        </p:nvGraphicFramePr>
        <p:xfrm>
          <a:off x="4167955" y="4761148"/>
          <a:ext cx="152016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7955" y="4761148"/>
                        <a:ext cx="152016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Strong-Field QED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82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For high acceleration, need strong electromagnetic fields.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strongest macroscopic electromagnetic fields on Earth are in lasers.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err="1"/>
              <a:t>Nonperturbative</a:t>
            </a:r>
            <a:r>
              <a:rPr lang="en-US" sz="1600" dirty="0"/>
              <a:t>, strong-field  QED is described by two dimensionless measures,     and    , of the strength of a plane wave with angular frequency         and 4-potential                                              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1.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governs the importance of multiple photons in the initial state, and characterizes the                 “mass shift”,                                                         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of a (quasi)electron in a “background “ electromagnetic wave  (laser beam).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D.M. </a:t>
            </a:r>
            <a:r>
              <a:rPr lang="en-US" sz="1400" dirty="0" err="1">
                <a:solidFill>
                  <a:srgbClr val="FF0000"/>
                </a:solidFill>
              </a:rPr>
              <a:t>Volkov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3"/>
              </a:rPr>
              <a:t>94</a:t>
            </a:r>
            <a:r>
              <a:rPr lang="en-US" sz="1400" i="1" dirty="0">
                <a:solidFill>
                  <a:srgbClr val="FF0000"/>
                </a:solidFill>
                <a:hlinkClick r:id="rId3"/>
              </a:rPr>
              <a:t>, 250 (1935), </a:t>
            </a:r>
            <a:r>
              <a:rPr lang="en-US" sz="1400" dirty="0">
                <a:solidFill>
                  <a:srgbClr val="FF0000"/>
                </a:solidFill>
              </a:rPr>
              <a:t>T.W.B. Kibble, 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Phys. Rev. </a:t>
            </a:r>
            <a:r>
              <a:rPr lang="en-US" sz="1400" b="1" i="1" dirty="0">
                <a:solidFill>
                  <a:srgbClr val="FF0000"/>
                </a:solidFill>
                <a:hlinkClick r:id="rId4"/>
              </a:rPr>
              <a:t>150</a:t>
            </a:r>
            <a:r>
              <a:rPr lang="en-US" sz="1400" i="1" dirty="0">
                <a:solidFill>
                  <a:srgbClr val="FF0000"/>
                </a:solidFill>
                <a:hlinkClick r:id="rId4"/>
              </a:rPr>
              <a:t>, 1060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     [For electrons in metals, </a:t>
            </a:r>
            <a:r>
              <a:rPr lang="en-US" sz="1400" i="1" dirty="0">
                <a:solidFill>
                  <a:srgbClr val="FF0000"/>
                </a:solidFill>
              </a:rPr>
              <a:t>R. </a:t>
            </a:r>
            <a:r>
              <a:rPr lang="en-US" sz="1400" i="1" dirty="0" err="1">
                <a:solidFill>
                  <a:srgbClr val="FF0000"/>
                </a:solidFill>
              </a:rPr>
              <a:t>Peierls</a:t>
            </a:r>
            <a:r>
              <a:rPr lang="en-US" sz="1400" i="1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Z. Phys.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80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762 (1933),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p. 779]</a:t>
            </a:r>
            <a:endParaRPr lang="en-US" sz="1600" dirty="0"/>
          </a:p>
          <a:p>
            <a:pPr algn="ctr"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/>
              <a:t>2.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governs the rate of “spontaneous”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err="1"/>
              <a:t>+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/>
              <a:t>-</a:t>
            </a:r>
            <a:r>
              <a:rPr lang="en-US" sz="1600" dirty="0"/>
              <a:t> pair creation (“sparking the vacuum”) in a wave probed</a:t>
            </a:r>
          </a:p>
          <a:p>
            <a:pPr eaLnBrk="1" hangingPunct="1"/>
            <a:r>
              <a:rPr lang="en-US" sz="1600" dirty="0"/>
              <a:t>              by an electron with 4-momentum  </a:t>
            </a:r>
          </a:p>
          <a:p>
            <a:pPr eaLnBrk="1" hangingPunct="1"/>
            <a:r>
              <a:rPr lang="en-US" sz="1600" dirty="0"/>
              <a:t>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Symbol     introduced in T. </a:t>
            </a:r>
            <a:r>
              <a:rPr lang="en-US" sz="1400" dirty="0" err="1">
                <a:solidFill>
                  <a:srgbClr val="FF0000"/>
                </a:solidFill>
              </a:rPr>
              <a:t>Erber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Rev. Mod. Phys. </a:t>
            </a:r>
            <a:r>
              <a:rPr lang="en-US" sz="1400" b="1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</a:t>
            </a:r>
            <a:r>
              <a:rPr lang="en-US" sz="1400" i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626 (1966)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75499"/>
              </p:ext>
            </p:extLst>
          </p:nvPr>
        </p:nvGraphicFramePr>
        <p:xfrm>
          <a:off x="611560" y="2168860"/>
          <a:ext cx="3860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" name="Equation" r:id="rId7" imgW="2450880" imgH="545760" progId="Equation.DSMT4">
                  <p:embed/>
                </p:oleObj>
              </mc:Choice>
              <mc:Fallback>
                <p:oleObj name="Equation" r:id="rId7" imgW="2450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2168860"/>
                        <a:ext cx="386080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6933"/>
              </p:ext>
            </p:extLst>
          </p:nvPr>
        </p:nvGraphicFramePr>
        <p:xfrm>
          <a:off x="1547813" y="3311525"/>
          <a:ext cx="13795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" name="Equation" r:id="rId9" imgW="876240" imgH="279360" progId="Equation.DSMT4">
                  <p:embed/>
                </p:oleObj>
              </mc:Choice>
              <mc:Fallback>
                <p:oleObj name="Equation" r:id="rId9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13" y="3311525"/>
                        <a:ext cx="137953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63964"/>
              </p:ext>
            </p:extLst>
          </p:nvPr>
        </p:nvGraphicFramePr>
        <p:xfrm>
          <a:off x="5472100" y="1880828"/>
          <a:ext cx="3794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" name="Equation" r:id="rId11" imgW="241200" imgH="228600" progId="Equation.DSMT4">
                  <p:embed/>
                </p:oleObj>
              </mc:Choice>
              <mc:Fallback>
                <p:oleObj name="Equation" r:id="rId11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72100" y="1880828"/>
                        <a:ext cx="379412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36259"/>
              </p:ext>
            </p:extLst>
          </p:nvPr>
        </p:nvGraphicFramePr>
        <p:xfrm>
          <a:off x="7498531" y="1871663"/>
          <a:ext cx="11779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" name="Equation" r:id="rId13" imgW="749160" imgH="241200" progId="Equation.DSMT4">
                  <p:embed/>
                </p:oleObj>
              </mc:Choice>
              <mc:Fallback>
                <p:oleObj name="Equation" r:id="rId1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98531" y="1871663"/>
                        <a:ext cx="11779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79604"/>
              </p:ext>
            </p:extLst>
          </p:nvPr>
        </p:nvGraphicFramePr>
        <p:xfrm>
          <a:off x="8544755" y="1664804"/>
          <a:ext cx="2397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44755" y="1664804"/>
                        <a:ext cx="2397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62038"/>
              </p:ext>
            </p:extLst>
          </p:nvPr>
        </p:nvGraphicFramePr>
        <p:xfrm>
          <a:off x="4355976" y="5913276"/>
          <a:ext cx="12985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" name="Equation" r:id="rId17" imgW="825480" imgH="253800" progId="Equation.DSMT4">
                  <p:embed/>
                </p:oleObj>
              </mc:Choice>
              <mc:Fallback>
                <p:oleObj name="Equation" r:id="rId17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5976" y="5913276"/>
                        <a:ext cx="12985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38278"/>
              </p:ext>
            </p:extLst>
          </p:nvPr>
        </p:nvGraphicFramePr>
        <p:xfrm>
          <a:off x="7900367" y="1726902"/>
          <a:ext cx="2000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00367" y="1726902"/>
                        <a:ext cx="200025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67307"/>
              </p:ext>
            </p:extLst>
          </p:nvPr>
        </p:nvGraphicFramePr>
        <p:xfrm>
          <a:off x="575556" y="4642581"/>
          <a:ext cx="81803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" name="Equation" r:id="rId21" imgW="5194080" imgH="622080" progId="Equation.DSMT4">
                  <p:embed/>
                </p:oleObj>
              </mc:Choice>
              <mc:Fallback>
                <p:oleObj name="Equation" r:id="rId21" imgW="5194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5556" y="4642581"/>
                        <a:ext cx="818038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22" name="Picture 278" descr="Image result for rudolf peierls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410" r="7784" b="22024"/>
          <a:stretch/>
        </p:blipFill>
        <p:spPr bwMode="auto">
          <a:xfrm>
            <a:off x="8186347" y="3543274"/>
            <a:ext cx="922157" cy="1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1338" y="450912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or 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srgbClr val="FF0000"/>
                </a:solidFill>
              </a:rPr>
              <a:t> for static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fields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3131840" y="4663009"/>
            <a:ext cx="269498" cy="2154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1676" y="2401724"/>
            <a:ext cx="461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 panose="05050102010706020507" pitchFamily="18" charset="2"/>
              </a:rPr>
              <a:t>[ is also defined for a periodic, static magnetic field = “wiggler”.]</a:t>
            </a:r>
            <a:endParaRPr lang="en-US" sz="1400" dirty="0"/>
          </a:p>
        </p:txBody>
      </p:sp>
      <p:pic>
        <p:nvPicPr>
          <p:cNvPr id="6688" name="Picture 544" descr="Bildergebnis fÃ¼r t.w.b. kibble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5664" r="18046" b="28509"/>
          <a:stretch/>
        </p:blipFill>
        <p:spPr bwMode="auto">
          <a:xfrm>
            <a:off x="7369021" y="3543274"/>
            <a:ext cx="781829" cy="10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457B4C-3CA5-48B8-8499-368C19364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25233"/>
              </p:ext>
            </p:extLst>
          </p:nvPr>
        </p:nvGraphicFramePr>
        <p:xfrm>
          <a:off x="3432188" y="6300998"/>
          <a:ext cx="2397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32188" y="6300998"/>
                        <a:ext cx="23971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Where to Find Critical Fields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504" y="476672"/>
            <a:ext cx="9036496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/>
              <a:t>The magnetic field at the surface of a neutron star (</a:t>
            </a:r>
            <a:r>
              <a:rPr lang="en-US" sz="1600" dirty="0" err="1"/>
              <a:t>magnetar</a:t>
            </a:r>
            <a:r>
              <a:rPr lang="en-US" sz="1600" dirty="0"/>
              <a:t>) can exceed the critical field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sz="1600" dirty="0"/>
              <a:t> = 4.4 × 10</a:t>
            </a:r>
            <a:r>
              <a:rPr lang="en-US" sz="1600" baseline="30000" dirty="0"/>
              <a:t>13</a:t>
            </a:r>
            <a:r>
              <a:rPr lang="en-US" sz="1600" dirty="0"/>
              <a:t> Gauss.                                                                        </a:t>
            </a:r>
            <a:r>
              <a:rPr lang="en-US" sz="1400" dirty="0"/>
              <a:t>KTM, </a:t>
            </a:r>
            <a:r>
              <a:rPr lang="en-US" sz="1400" i="1" dirty="0">
                <a:hlinkClick r:id="rId4"/>
              </a:rPr>
              <a:t>magnetars.pdf (1998)</a:t>
            </a:r>
            <a:endParaRPr lang="en-US" sz="1400" i="1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During heavy-ion collisions where                               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critical field can be exceeded, and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 err="1">
                <a:solidFill>
                  <a:srgbClr val="FF0000"/>
                </a:solidFill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</a:rPr>
              <a:t>-</a:t>
            </a:r>
            <a:r>
              <a:rPr lang="en-US" sz="1600" baseline="300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production is expected,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   G. </a:t>
            </a:r>
            <a:r>
              <a:rPr lang="en-US" sz="1400" dirty="0" err="1">
                <a:solidFill>
                  <a:srgbClr val="FF0000"/>
                </a:solidFill>
              </a:rPr>
              <a:t>Taubes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</a:rPr>
              <a:t>The One That Got Away? 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Science, </a:t>
            </a:r>
            <a:r>
              <a:rPr lang="en-US" sz="1400" b="1" i="1" dirty="0">
                <a:solidFill>
                  <a:srgbClr val="FF0000"/>
                </a:solidFill>
                <a:hlinkClick r:id="rId5"/>
              </a:rPr>
              <a:t>275</a:t>
            </a:r>
            <a:r>
              <a:rPr lang="en-US" sz="1400" i="1" dirty="0">
                <a:solidFill>
                  <a:srgbClr val="FF0000"/>
                </a:solidFill>
                <a:hlinkClick r:id="rId5"/>
              </a:rPr>
              <a:t>,  148 (1997)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/>
              <a:t>The Earth’s magnetic field appears to be of critical strength as seen by a                         cosmic-ray electron with &gt; 10</a:t>
            </a:r>
            <a:r>
              <a:rPr lang="en-US" sz="1600" baseline="30000" dirty="0"/>
              <a:t>19</a:t>
            </a:r>
            <a:r>
              <a:rPr lang="en-US" sz="1600" dirty="0"/>
              <a:t> eV.      </a:t>
            </a:r>
            <a:r>
              <a:rPr lang="en-US" sz="1400" dirty="0"/>
              <a:t>I.Y. </a:t>
            </a:r>
            <a:r>
              <a:rPr lang="en-US" sz="1400" dirty="0" err="1"/>
              <a:t>Pomeranchuk</a:t>
            </a:r>
            <a:r>
              <a:rPr lang="en-US" sz="1400" dirty="0"/>
              <a:t>, </a:t>
            </a:r>
            <a:r>
              <a:rPr lang="en-US" sz="1400" i="1" dirty="0">
                <a:hlinkClick r:id="rId6"/>
              </a:rPr>
              <a:t>J. Phys. USSR </a:t>
            </a:r>
            <a:r>
              <a:rPr lang="en-US" sz="1400" b="1" i="1" dirty="0">
                <a:hlinkClick r:id="rId6"/>
              </a:rPr>
              <a:t>2,</a:t>
            </a:r>
            <a:r>
              <a:rPr lang="en-US" sz="1400" i="1" dirty="0">
                <a:hlinkClick r:id="rId6"/>
              </a:rPr>
              <a:t> 65 (1940)</a:t>
            </a:r>
            <a:endParaRPr lang="en-US" sz="1400" i="1" dirty="0"/>
          </a:p>
          <a:p>
            <a:pPr eaLnBrk="1" hangingPunct="1"/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The electric field of a bunch at a future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linear collider approaches the critical field in the frame of the oncoming bunch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 “</a:t>
            </a:r>
            <a:r>
              <a:rPr lang="en-US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Beamstrahlung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” limit,                                                  (but q</a:t>
            </a:r>
            <a:r>
              <a:rPr lang="en-US" sz="1600" dirty="0">
                <a:solidFill>
                  <a:srgbClr val="FF0000"/>
                </a:solidFill>
              </a:rPr>
              <a:t>uantum suppression of classical radiation rate.)           </a:t>
            </a: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    T. </a:t>
            </a:r>
            <a:r>
              <a:rPr lang="en-US" sz="1400" dirty="0" err="1">
                <a:solidFill>
                  <a:srgbClr val="FF0000"/>
                </a:solidFill>
              </a:rPr>
              <a:t>Himel</a:t>
            </a:r>
            <a:r>
              <a:rPr lang="en-US" sz="1400" dirty="0">
                <a:solidFill>
                  <a:srgbClr val="FF0000"/>
                </a:solidFill>
              </a:rPr>
              <a:t> &amp; J. </a:t>
            </a:r>
            <a:r>
              <a:rPr lang="en-US" sz="1400" dirty="0" err="1">
                <a:solidFill>
                  <a:srgbClr val="FF0000"/>
                </a:solidFill>
              </a:rPr>
              <a:t>Siegrist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AIP Conf. Proc. </a:t>
            </a:r>
            <a:r>
              <a:rPr lang="en-US" sz="1400" b="1" i="1" dirty="0">
                <a:solidFill>
                  <a:srgbClr val="FF0000"/>
                </a:solidFill>
                <a:hlinkClick r:id="rId7"/>
              </a:rPr>
              <a:t>130</a:t>
            </a:r>
            <a:r>
              <a:rPr lang="en-US" sz="1400" i="1" dirty="0">
                <a:solidFill>
                  <a:srgbClr val="FF0000"/>
                </a:solidFill>
                <a:hlinkClick r:id="rId7"/>
              </a:rPr>
              <a:t>, 602 (1985) 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                    </a:t>
            </a:r>
            <a:r>
              <a:rPr lang="en-US" sz="1400" dirty="0">
                <a:solidFill>
                  <a:srgbClr val="FF0000"/>
                </a:solidFill>
              </a:rPr>
              <a:t>M. Jacob &amp; T.T. Wu, 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Phys. Lett. B </a:t>
            </a:r>
            <a:r>
              <a:rPr lang="en-US" sz="1400" b="1" i="1" dirty="0">
                <a:solidFill>
                  <a:srgbClr val="FF0000"/>
                </a:solidFill>
                <a:hlinkClick r:id="rId8"/>
              </a:rPr>
              <a:t>197</a:t>
            </a:r>
            <a:r>
              <a:rPr lang="en-US" sz="1400" i="1" dirty="0">
                <a:solidFill>
                  <a:srgbClr val="FF0000"/>
                </a:solidFill>
                <a:hlinkClick r:id="rId8"/>
              </a:rPr>
              <a:t>, 253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             R. </a:t>
            </a:r>
            <a:r>
              <a:rPr lang="en-US" sz="1400" dirty="0" err="1">
                <a:solidFill>
                  <a:srgbClr val="FF0000"/>
                </a:solidFill>
              </a:rPr>
              <a:t>Blankenbecler</a:t>
            </a:r>
            <a:r>
              <a:rPr lang="en-US" sz="1400" dirty="0">
                <a:solidFill>
                  <a:srgbClr val="FF0000"/>
                </a:solidFill>
              </a:rPr>
              <a:t> &amp; S.D. </a:t>
            </a:r>
            <a:r>
              <a:rPr lang="en-US" sz="1400" dirty="0" err="1">
                <a:solidFill>
                  <a:srgbClr val="FF0000"/>
                </a:solidFill>
              </a:rPr>
              <a:t>Drell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Phys. Rev. D </a:t>
            </a:r>
            <a:r>
              <a:rPr lang="en-US" sz="1400" b="1" i="1" dirty="0">
                <a:solidFill>
                  <a:srgbClr val="FF0000"/>
                </a:solidFill>
                <a:hlinkClick r:id="rId9"/>
              </a:rPr>
              <a:t>36</a:t>
            </a:r>
            <a:r>
              <a:rPr lang="en-US" sz="1400" i="1" dirty="0">
                <a:solidFill>
                  <a:srgbClr val="FF0000"/>
                </a:solidFill>
                <a:hlinkClick r:id="rId9"/>
              </a:rPr>
              <a:t>, 277 (1987)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/>
              <a:t>The electric field of a focused </a:t>
            </a:r>
            <a:r>
              <a:rPr lang="en-US" sz="1600" dirty="0" err="1"/>
              <a:t>teraWatt</a:t>
            </a:r>
            <a:r>
              <a:rPr lang="en-US" sz="1600" dirty="0"/>
              <a:t> laser appears critical to a </a:t>
            </a:r>
            <a:r>
              <a:rPr lang="en-US" sz="1600" dirty="0" err="1"/>
              <a:t>counterpropagating</a:t>
            </a:r>
            <a:r>
              <a:rPr lang="en-US" sz="1600" dirty="0"/>
              <a:t>     50-GeV electron   </a:t>
            </a:r>
            <a:r>
              <a:rPr lang="en-US" sz="1600" dirty="0">
                <a:sym typeface="Symbol" panose="05050102010706020507" pitchFamily="18" charset="2"/>
              </a:rPr>
              <a:t>   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SLAC Experiment E-144.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22003"/>
              </p:ext>
            </p:extLst>
          </p:nvPr>
        </p:nvGraphicFramePr>
        <p:xfrm>
          <a:off x="3419872" y="1304764"/>
          <a:ext cx="1717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10" imgW="1091880" imgH="228600" progId="Equation.DSMT4">
                  <p:embed/>
                </p:oleObj>
              </mc:Choice>
              <mc:Fallback>
                <p:oleObj name="Equation" r:id="rId10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9872" y="1304764"/>
                        <a:ext cx="17176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8775"/>
              </p:ext>
            </p:extLst>
          </p:nvPr>
        </p:nvGraphicFramePr>
        <p:xfrm>
          <a:off x="6619688" y="1484784"/>
          <a:ext cx="22367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12" imgW="1422360" imgH="431640" progId="Equation.DSMT4">
                  <p:embed/>
                </p:oleObj>
              </mc:Choice>
              <mc:Fallback>
                <p:oleObj name="Equation" r:id="rId12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9688" y="1484784"/>
                        <a:ext cx="22367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62" y="2060848"/>
            <a:ext cx="882506" cy="1114673"/>
          </a:xfrm>
          <a:prstGeom prst="rect">
            <a:avLst/>
          </a:prstGeom>
        </p:spPr>
      </p:pic>
      <p:pic>
        <p:nvPicPr>
          <p:cNvPr id="7235" name="Picture 67" descr="Image result for maurice jacob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11127" r="22724" b="25276"/>
          <a:stretch/>
        </p:blipFill>
        <p:spPr bwMode="auto">
          <a:xfrm>
            <a:off x="5809859" y="4533096"/>
            <a:ext cx="738389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" name="Picture 71" descr="Image result for tai tsun. Wu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1" r="11385" b="11384"/>
          <a:stretch/>
        </p:blipFill>
        <p:spPr bwMode="auto">
          <a:xfrm>
            <a:off x="6590454" y="4531302"/>
            <a:ext cx="837761" cy="9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7" name="Picture 149" descr="Drel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990" b="4974"/>
          <a:stretch/>
        </p:blipFill>
        <p:spPr bwMode="auto">
          <a:xfrm>
            <a:off x="8208404" y="4545124"/>
            <a:ext cx="818576" cy="9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9" name="Picture 151" descr="Image result for richard blankenbecl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7" y="4529282"/>
            <a:ext cx="708202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5" name="Picture 157" descr="Image result for tom himel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/>
        </p:blipFill>
        <p:spPr bwMode="auto">
          <a:xfrm>
            <a:off x="6657351" y="3593178"/>
            <a:ext cx="686957" cy="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7" name="Picture 159" descr="Image result for jim siegrist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8399" b="30720"/>
          <a:stretch/>
        </p:blipFill>
        <p:spPr bwMode="auto">
          <a:xfrm>
            <a:off x="7488324" y="3619024"/>
            <a:ext cx="635783" cy="8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2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.stack.imgur.com/8wu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/>
              <a:t>SLAC Experiment E-144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496" y="476672"/>
            <a:ext cx="9036496" cy="35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Performed in the Final Focus Test Beam, SLAC (1996-1997) </a:t>
            </a:r>
          </a:p>
          <a:p>
            <a:pPr eaLnBrk="1" hangingPunct="1"/>
            <a:r>
              <a:rPr lang="nb-NO" sz="1400" dirty="0"/>
              <a:t>FFTB: V. Balakin </a:t>
            </a:r>
            <a:r>
              <a:rPr lang="nb-NO" sz="1400" i="1" dirty="0"/>
              <a:t>et al</a:t>
            </a:r>
            <a:r>
              <a:rPr lang="nb-NO" sz="1400" dirty="0"/>
              <a:t>., </a:t>
            </a:r>
            <a:r>
              <a:rPr lang="nb-NO" sz="1400" i="1" dirty="0">
                <a:hlinkClick r:id="rId2"/>
              </a:rPr>
              <a:t>Phys. Rev. Lett. </a:t>
            </a:r>
            <a:r>
              <a:rPr lang="nb-NO" sz="1400" b="1" i="1" dirty="0">
                <a:hlinkClick r:id="rId2"/>
              </a:rPr>
              <a:t>74</a:t>
            </a:r>
            <a:r>
              <a:rPr lang="nb-NO" sz="1400" i="1" dirty="0">
                <a:hlinkClick r:id="rId2"/>
              </a:rPr>
              <a:t>, 2479 (1995)</a:t>
            </a:r>
            <a:endParaRPr lang="en-US" sz="1400" i="1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endParaRPr 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US" sz="1600" dirty="0"/>
          </a:p>
        </p:txBody>
      </p:sp>
      <p:pic>
        <p:nvPicPr>
          <p:cNvPr id="6" name="Picture 2" descr="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10" y="512676"/>
            <a:ext cx="3309189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hirped pulse amplific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2780928"/>
            <a:ext cx="4929186" cy="32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5445224"/>
            <a:ext cx="5724636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Terawatt laser system: Chirped-Pulse Amplification (CPA)</a:t>
            </a:r>
          </a:p>
          <a:p>
            <a:r>
              <a:rPr lang="en-US" sz="1600" dirty="0"/>
              <a:t>in a “slab” amplifier.  (Special thanks to D. </a:t>
            </a:r>
            <a:r>
              <a:rPr lang="en-US" sz="1600" dirty="0" err="1"/>
              <a:t>Meyerhofer</a:t>
            </a:r>
            <a:r>
              <a:rPr lang="en-US" sz="1600" dirty="0"/>
              <a:t>.)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E144 laser system: C. </a:t>
            </a:r>
            <a:r>
              <a:rPr lang="en-US" sz="1400" dirty="0" err="1">
                <a:solidFill>
                  <a:srgbClr val="FF0000"/>
                </a:solidFill>
              </a:rPr>
              <a:t>Bamber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et al</a:t>
            </a:r>
            <a:r>
              <a:rPr lang="en-US" sz="1400" dirty="0">
                <a:solidFill>
                  <a:srgbClr val="FF0000"/>
                </a:solidFill>
              </a:rPr>
              <a:t>., </a:t>
            </a:r>
            <a:r>
              <a:rPr lang="en-US" sz="1400" i="1" dirty="0">
                <a:hlinkClick r:id="rId5"/>
              </a:rPr>
              <a:t>Laser Phys. </a:t>
            </a:r>
            <a:r>
              <a:rPr lang="en-US" sz="1400" b="1" i="1" dirty="0">
                <a:hlinkClick r:id="rId5"/>
              </a:rPr>
              <a:t>7</a:t>
            </a:r>
            <a:r>
              <a:rPr lang="en-US" sz="1400" i="1" dirty="0">
                <a:hlinkClick r:id="rId5"/>
              </a:rPr>
              <a:t>, 135 (1997)</a:t>
            </a:r>
            <a:endParaRPr lang="en-US" sz="1400" i="1" dirty="0"/>
          </a:p>
          <a:p>
            <a:r>
              <a:rPr lang="en-US" sz="1400" dirty="0"/>
              <a:t>CPA: D. Strickland and G. </a:t>
            </a:r>
            <a:r>
              <a:rPr lang="en-US" sz="1400" dirty="0" err="1"/>
              <a:t>Mourou</a:t>
            </a:r>
            <a:r>
              <a:rPr lang="en-US" sz="1400" dirty="0"/>
              <a:t>,  </a:t>
            </a:r>
            <a:r>
              <a:rPr lang="en-US" sz="1400" i="1" dirty="0">
                <a:hlinkClick r:id="rId6"/>
              </a:rPr>
              <a:t>Opt. Comm. </a:t>
            </a:r>
            <a:r>
              <a:rPr lang="en-US" sz="1400" b="1" i="1" dirty="0">
                <a:hlinkClick r:id="rId6"/>
              </a:rPr>
              <a:t>56</a:t>
            </a:r>
            <a:r>
              <a:rPr lang="en-US" sz="1400" i="1" dirty="0">
                <a:hlinkClick r:id="rId6"/>
              </a:rPr>
              <a:t>, 219 (1985)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050211"/>
            <a:ext cx="5184068" cy="1946741"/>
          </a:xfrm>
          <a:prstGeom prst="rect">
            <a:avLst/>
          </a:prstGeom>
        </p:spPr>
      </p:pic>
      <p:pic>
        <p:nvPicPr>
          <p:cNvPr id="9" name="Picture 2" descr="E144_fft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6784" y="2852936"/>
            <a:ext cx="2231740" cy="26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E144_ex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35996" y="2852936"/>
            <a:ext cx="2736304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 descr="Image result for gerard mouro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" r="6219" b="23199"/>
          <a:stretch/>
        </p:blipFill>
        <p:spPr bwMode="auto">
          <a:xfrm>
            <a:off x="2015716" y="5716639"/>
            <a:ext cx="756084" cy="8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2686" y="483315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 Joule, 1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978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56172</TotalTime>
  <Words>2922</Words>
  <Application>Microsoft Office PowerPoint</Application>
  <PresentationFormat>On-screen Show (4:3)</PresentationFormat>
  <Paragraphs>387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Arial</vt:lpstr>
      <vt:lpstr>Calibri</vt:lpstr>
      <vt:lpstr>Comic Sans MS</vt:lpstr>
      <vt:lpstr>GreekC</vt:lpstr>
      <vt:lpstr>Symbol</vt:lpstr>
      <vt:lpstr>Times New Roman</vt:lpstr>
      <vt:lpstr>1_Custom Design</vt:lpstr>
      <vt:lpstr>Equation</vt:lpstr>
      <vt:lpstr>MathType 6.0 Equation</vt:lpstr>
      <vt:lpstr>Artwork</vt:lpstr>
      <vt:lpstr>Nonlinear, Strong-Field QED SLAC Experiment E-144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 McDonald</cp:lastModifiedBy>
  <cp:revision>1024</cp:revision>
  <cp:lastPrinted>2018-08-27T22:57:57Z</cp:lastPrinted>
  <dcterms:created xsi:type="dcterms:W3CDTF">2007-03-05T16:41:11Z</dcterms:created>
  <dcterms:modified xsi:type="dcterms:W3CDTF">2019-01-19T13:29:31Z</dcterms:modified>
</cp:coreProperties>
</file>