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2" r:id="rId2"/>
    <p:sldMasterId id="2147483701" r:id="rId3"/>
  </p:sldMasterIdLst>
  <p:notesMasterIdLst>
    <p:notesMasterId r:id="rId32"/>
  </p:notesMasterIdLst>
  <p:handoutMasterIdLst>
    <p:handoutMasterId r:id="rId33"/>
  </p:handoutMasterIdLst>
  <p:sldIdLst>
    <p:sldId id="267" r:id="rId4"/>
    <p:sldId id="266" r:id="rId5"/>
    <p:sldId id="279" r:id="rId6"/>
    <p:sldId id="319" r:id="rId7"/>
    <p:sldId id="281" r:id="rId8"/>
    <p:sldId id="307" r:id="rId9"/>
    <p:sldId id="283" r:id="rId10"/>
    <p:sldId id="285" r:id="rId11"/>
    <p:sldId id="305" r:id="rId12"/>
    <p:sldId id="316" r:id="rId13"/>
    <p:sldId id="318" r:id="rId14"/>
    <p:sldId id="293" r:id="rId15"/>
    <p:sldId id="309" r:id="rId16"/>
    <p:sldId id="296" r:id="rId17"/>
    <p:sldId id="297" r:id="rId18"/>
    <p:sldId id="301" r:id="rId19"/>
    <p:sldId id="303" r:id="rId20"/>
    <p:sldId id="304" r:id="rId21"/>
    <p:sldId id="300" r:id="rId22"/>
    <p:sldId id="308" r:id="rId23"/>
    <p:sldId id="294" r:id="rId24"/>
    <p:sldId id="290" r:id="rId25"/>
    <p:sldId id="306" r:id="rId26"/>
    <p:sldId id="291" r:id="rId27"/>
    <p:sldId id="278" r:id="rId28"/>
    <p:sldId id="292" r:id="rId29"/>
    <p:sldId id="310" r:id="rId30"/>
    <p:sldId id="280" r:id="rId31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91" autoAdjust="0"/>
    <p:restoredTop sz="94711" autoAdjust="0"/>
  </p:normalViewPr>
  <p:slideViewPr>
    <p:cSldViewPr showGuides="1">
      <p:cViewPr>
        <p:scale>
          <a:sx n="117" d="100"/>
          <a:sy n="117" d="100"/>
        </p:scale>
        <p:origin x="-108" y="-30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orient="horz" pos="3105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23.08.2018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23.08.2018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44539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F381-D355-6E4B-9F2A-E14AD05ADE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F381-D355-6E4B-9F2A-E14AD05ADE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94" y="233502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9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8" y="5669852"/>
            <a:ext cx="793751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6261924"/>
            <a:ext cx="2168483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4" y="1406427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4" y="3963533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8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8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4" y="1406427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4" y="3963533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9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9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5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5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8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8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94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5" y="1449394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43" y="1449394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5" y="1449394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4" y="1449394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6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90" y="451674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2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LUXE beam line | F. Burkart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1E25C-5EB0-D947-B991-83559977D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5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94" y="233502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9" y="409679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6261924"/>
            <a:ext cx="2168483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8" y="5669852"/>
            <a:ext cx="793751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3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93" y="2335022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8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7" y="5669850"/>
            <a:ext cx="793751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9" y="6261922"/>
            <a:ext cx="2168483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10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3" y="349615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93" y="2335022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9" y="4096788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9" y="6261922"/>
            <a:ext cx="2168483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7" y="5669850"/>
            <a:ext cx="793751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0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3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8627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3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8165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9775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94" y="1406433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43" y="1406433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8352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33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5" y="1406433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8" y="1406433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269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4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4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9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627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4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4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42" y="1449388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42" y="4005263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879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3" y="1406427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3" y="3963533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7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7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806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3" y="1406427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3" y="3963533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8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8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541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5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5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7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7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98830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94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0445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4" y="1449394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42" y="1449394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9236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4" y="1449394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4" y="1449394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79816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3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9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03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85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solidFill>
                  <a:prstClr val="black"/>
                </a:solidFill>
              </a:rPr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90" y="4516747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>
                <a:solidFill>
                  <a:prstClr val="black"/>
                </a:solidFill>
              </a:rPr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2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397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9" y="2335016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2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3" y="5669844"/>
            <a:ext cx="793751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6"/>
            <a:ext cx="2168483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2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4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9" y="2335016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7" y="409678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6"/>
            <a:ext cx="2168483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3" y="5669844"/>
            <a:ext cx="793751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1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9797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8775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7851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90" y="1406429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9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5540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9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4" y="1406429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4" y="1406429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7175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0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0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9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3364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0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0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443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3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3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948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4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4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719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3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4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335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91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81482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0" y="1449391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8" y="1449391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6864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0" y="1449391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4" y="1449391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5275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4429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35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81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solidFill>
                  <a:prstClr val="black"/>
                </a:solidFill>
              </a:rPr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9" y="4516741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>
                <a:solidFill>
                  <a:prstClr val="black"/>
                </a:solidFill>
              </a:rPr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2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41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95" y="1406433"/>
            <a:ext cx="5616575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45" y="1406433"/>
            <a:ext cx="5616575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33"/>
            <a:ext cx="3708400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5" y="1406433"/>
            <a:ext cx="3673475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9" y="1406433"/>
            <a:ext cx="3708399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5" y="1406427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5" y="3963533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9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5" y="1406427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5" y="3963533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43" y="1449388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43" y="4005263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94" y="1406433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85" y="658081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LUXE beam line | F. Burkart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1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2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720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93" y="1406433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84" y="6580808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1000" b="1">
                <a:solidFill>
                  <a:prstClr val="black"/>
                </a:solidFill>
              </a:rPr>
              <a:pPr algn="r"/>
              <a:t>‹#›</a:t>
            </a:fld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27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406429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80" y="6580802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2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1000" b="1">
                <a:solidFill>
                  <a:prstClr val="black"/>
                </a:solidFill>
              </a:rPr>
              <a:pPr algn="r"/>
              <a:t>‹#›</a:t>
            </a:fld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21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hyperlink" Target="http://www.uni-hamburg.de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Florian.Burkart@desy.de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considerations of the LUXE beamline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Laser Und XFEL.EU Experiment </a:t>
            </a:r>
            <a:endParaRPr lang="de-DE" dirty="0">
              <a:effectLst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Florian Burkart</a:t>
            </a:r>
          </a:p>
          <a:p>
            <a:r>
              <a:rPr lang="en-US" dirty="0"/>
              <a:t>Hamburg, 23/08/2018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10575" y="1437969"/>
            <a:ext cx="2313444" cy="2965400"/>
            <a:chOff x="5510575" y="1437969"/>
            <a:chExt cx="2313444" cy="2965400"/>
          </a:xfrm>
        </p:grpSpPr>
        <p:sp>
          <p:nvSpPr>
            <p:cNvPr id="30" name="Triangle 29"/>
            <p:cNvSpPr/>
            <p:nvPr/>
          </p:nvSpPr>
          <p:spPr>
            <a:xfrm rot="10800000">
              <a:off x="5593920" y="2472750"/>
              <a:ext cx="572012" cy="642450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0575" y="3322831"/>
              <a:ext cx="802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Dipole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82394" y="1720277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34312" y="3059823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93599" y="1437969"/>
              <a:ext cx="7034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PDET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75834" y="3757038"/>
              <a:ext cx="1148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EDET</a:t>
              </a:r>
            </a:p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E &lt; 16 GeV</a:t>
              </a:r>
            </a:p>
            <a:p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911936" y="2760478"/>
              <a:ext cx="1009237" cy="4645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925075" y="2765735"/>
              <a:ext cx="982960" cy="8522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667888" y="3179627"/>
              <a:ext cx="328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5917326" y="2274817"/>
              <a:ext cx="659499" cy="4885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911756" y="1874445"/>
              <a:ext cx="657819" cy="8941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346898" y="2032961"/>
              <a:ext cx="328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25075" y="2602252"/>
            <a:ext cx="5759496" cy="276999"/>
            <a:chOff x="5925075" y="2602252"/>
            <a:chExt cx="5759496" cy="2769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925075" y="2760478"/>
              <a:ext cx="575949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751470" y="2602252"/>
              <a:ext cx="2696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γ</a:t>
              </a:r>
              <a:endParaRPr lang="en-US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17743" y="2025828"/>
            <a:ext cx="3279230" cy="1060069"/>
            <a:chOff x="8917743" y="2025828"/>
            <a:chExt cx="3279230" cy="1060069"/>
          </a:xfrm>
        </p:grpSpPr>
        <p:sp>
          <p:nvSpPr>
            <p:cNvPr id="89" name="TextBox 88"/>
            <p:cNvSpPr txBox="1"/>
            <p:nvPr/>
          </p:nvSpPr>
          <p:spPr>
            <a:xfrm>
              <a:off x="11611556" y="2282780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γ</a:t>
              </a:r>
              <a:r>
                <a:rPr lang="en-GB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CAL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917743" y="2025828"/>
              <a:ext cx="3007160" cy="1060069"/>
              <a:chOff x="8917743" y="2025828"/>
              <a:chExt cx="3007160" cy="106006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489281" y="2552633"/>
                <a:ext cx="0" cy="41569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8917743" y="2025828"/>
                <a:ext cx="927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Photon converter</a:t>
                </a:r>
              </a:p>
            </p:txBody>
          </p:sp>
          <p:sp>
            <p:nvSpPr>
              <p:cNvPr id="67" name="Triangle 66"/>
              <p:cNvSpPr/>
              <p:nvPr/>
            </p:nvSpPr>
            <p:spPr>
              <a:xfrm rot="10800000">
                <a:off x="10033960" y="2564259"/>
                <a:ext cx="439745" cy="457916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956254" y="2025828"/>
                <a:ext cx="699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758902" y="2552633"/>
                <a:ext cx="166001" cy="4140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11442435" y="2759642"/>
                <a:ext cx="316467" cy="8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10637187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0750238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10863558" y="2483793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10976609" y="2483657"/>
                <a:ext cx="90097" cy="2250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10637187" y="2828760"/>
                <a:ext cx="429519" cy="230579"/>
                <a:chOff x="9797143" y="3370259"/>
                <a:chExt cx="545805" cy="239626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9797143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9940800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10084800" y="337040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>
                  <a:off x="10228458" y="3370259"/>
                  <a:ext cx="114490" cy="23384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0" name="Straight Arrow Connector 89"/>
              <p:cNvCxnSpPr>
                <a:endCxn id="82" idx="1"/>
              </p:cNvCxnSpPr>
              <p:nvPr/>
            </p:nvCxnSpPr>
            <p:spPr>
              <a:xfrm flipV="1">
                <a:off x="10264703" y="2596165"/>
                <a:ext cx="711906" cy="1605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endCxn id="86" idx="1"/>
              </p:cNvCxnSpPr>
              <p:nvPr/>
            </p:nvCxnSpPr>
            <p:spPr>
              <a:xfrm>
                <a:off x="10252310" y="2763297"/>
                <a:ext cx="724299" cy="1779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10413882" y="2463754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1200" b="1" baseline="30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0397211" y="2808898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1200" b="1" baseline="30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1302318" y="248365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0847294" y="2218392"/>
                <a:ext cx="5611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CAL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461244" y="1656263"/>
            <a:ext cx="1899320" cy="1795311"/>
            <a:chOff x="3461244" y="1656263"/>
            <a:chExt cx="1899320" cy="1795311"/>
          </a:xfrm>
        </p:grpSpPr>
        <p:sp>
          <p:nvSpPr>
            <p:cNvPr id="11" name="Notched Right Arrow 10"/>
            <p:cNvSpPr/>
            <p:nvPr/>
          </p:nvSpPr>
          <p:spPr>
            <a:xfrm>
              <a:off x="4143807" y="2034924"/>
              <a:ext cx="769954" cy="346408"/>
            </a:xfrm>
            <a:prstGeom prst="notched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Laser</a:t>
              </a:r>
            </a:p>
          </p:txBody>
        </p:sp>
        <p:sp>
          <p:nvSpPr>
            <p:cNvPr id="12" name="Arc 11"/>
            <p:cNvSpPr/>
            <p:nvPr/>
          </p:nvSpPr>
          <p:spPr>
            <a:xfrm>
              <a:off x="4705310" y="2090799"/>
              <a:ext cx="416901" cy="684350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8700000">
              <a:off x="4145320" y="2620013"/>
              <a:ext cx="769954" cy="346408"/>
            </a:xfrm>
            <a:custGeom>
              <a:avLst/>
              <a:gdLst>
                <a:gd name="connsiteX0" fmla="*/ 0 w 978408"/>
                <a:gd name="connsiteY0" fmla="*/ 90000 h 360000"/>
                <a:gd name="connsiteX1" fmla="*/ 798408 w 978408"/>
                <a:gd name="connsiteY1" fmla="*/ 90000 h 360000"/>
                <a:gd name="connsiteX2" fmla="*/ 798408 w 978408"/>
                <a:gd name="connsiteY2" fmla="*/ 0 h 360000"/>
                <a:gd name="connsiteX3" fmla="*/ 978408 w 978408"/>
                <a:gd name="connsiteY3" fmla="*/ 180000 h 360000"/>
                <a:gd name="connsiteX4" fmla="*/ 798408 w 978408"/>
                <a:gd name="connsiteY4" fmla="*/ 360000 h 360000"/>
                <a:gd name="connsiteX5" fmla="*/ 798408 w 978408"/>
                <a:gd name="connsiteY5" fmla="*/ 270000 h 360000"/>
                <a:gd name="connsiteX6" fmla="*/ 0 w 978408"/>
                <a:gd name="connsiteY6" fmla="*/ 270000 h 360000"/>
                <a:gd name="connsiteX7" fmla="*/ 90000 w 978408"/>
                <a:gd name="connsiteY7" fmla="*/ 180000 h 360000"/>
                <a:gd name="connsiteX8" fmla="*/ 0 w 978408"/>
                <a:gd name="connsiteY8" fmla="*/ 90000 h 360000"/>
                <a:gd name="connsiteX0" fmla="*/ 0 w 978408"/>
                <a:gd name="connsiteY0" fmla="*/ 90000 h 360000"/>
                <a:gd name="connsiteX1" fmla="*/ 798408 w 978408"/>
                <a:gd name="connsiteY1" fmla="*/ 90000 h 360000"/>
                <a:gd name="connsiteX2" fmla="*/ 798408 w 978408"/>
                <a:gd name="connsiteY2" fmla="*/ 0 h 360000"/>
                <a:gd name="connsiteX3" fmla="*/ 978408 w 978408"/>
                <a:gd name="connsiteY3" fmla="*/ 180000 h 360000"/>
                <a:gd name="connsiteX4" fmla="*/ 798408 w 978408"/>
                <a:gd name="connsiteY4" fmla="*/ 360000 h 360000"/>
                <a:gd name="connsiteX5" fmla="*/ 798408 w 978408"/>
                <a:gd name="connsiteY5" fmla="*/ 270000 h 360000"/>
                <a:gd name="connsiteX6" fmla="*/ 405867 w 978408"/>
                <a:gd name="connsiteY6" fmla="*/ 202534 h 360000"/>
                <a:gd name="connsiteX7" fmla="*/ 0 w 978408"/>
                <a:gd name="connsiteY7" fmla="*/ 270000 h 360000"/>
                <a:gd name="connsiteX8" fmla="*/ 90000 w 978408"/>
                <a:gd name="connsiteY8" fmla="*/ 180000 h 360000"/>
                <a:gd name="connsiteX9" fmla="*/ 0 w 978408"/>
                <a:gd name="connsiteY9" fmla="*/ 90000 h 360000"/>
                <a:gd name="connsiteX0" fmla="*/ 0 w 978408"/>
                <a:gd name="connsiteY0" fmla="*/ 90000 h 360000"/>
                <a:gd name="connsiteX1" fmla="*/ 405281 w 978408"/>
                <a:gd name="connsiteY1" fmla="*/ 140109 h 360000"/>
                <a:gd name="connsiteX2" fmla="*/ 798408 w 978408"/>
                <a:gd name="connsiteY2" fmla="*/ 90000 h 360000"/>
                <a:gd name="connsiteX3" fmla="*/ 798408 w 978408"/>
                <a:gd name="connsiteY3" fmla="*/ 0 h 360000"/>
                <a:gd name="connsiteX4" fmla="*/ 978408 w 978408"/>
                <a:gd name="connsiteY4" fmla="*/ 180000 h 360000"/>
                <a:gd name="connsiteX5" fmla="*/ 798408 w 978408"/>
                <a:gd name="connsiteY5" fmla="*/ 360000 h 360000"/>
                <a:gd name="connsiteX6" fmla="*/ 798408 w 978408"/>
                <a:gd name="connsiteY6" fmla="*/ 270000 h 360000"/>
                <a:gd name="connsiteX7" fmla="*/ 405867 w 978408"/>
                <a:gd name="connsiteY7" fmla="*/ 202534 h 360000"/>
                <a:gd name="connsiteX8" fmla="*/ 0 w 978408"/>
                <a:gd name="connsiteY8" fmla="*/ 270000 h 360000"/>
                <a:gd name="connsiteX9" fmla="*/ 90000 w 978408"/>
                <a:gd name="connsiteY9" fmla="*/ 180000 h 360000"/>
                <a:gd name="connsiteX10" fmla="*/ 0 w 978408"/>
                <a:gd name="connsiteY10" fmla="*/ 9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408" h="360000">
                  <a:moveTo>
                    <a:pt x="0" y="90000"/>
                  </a:moveTo>
                  <a:cubicBezTo>
                    <a:pt x="140050" y="95407"/>
                    <a:pt x="265231" y="134702"/>
                    <a:pt x="405281" y="140109"/>
                  </a:cubicBezTo>
                  <a:lnTo>
                    <a:pt x="798408" y="90000"/>
                  </a:lnTo>
                  <a:lnTo>
                    <a:pt x="798408" y="0"/>
                  </a:lnTo>
                  <a:lnTo>
                    <a:pt x="978408" y="180000"/>
                  </a:lnTo>
                  <a:lnTo>
                    <a:pt x="798408" y="360000"/>
                  </a:lnTo>
                  <a:lnTo>
                    <a:pt x="798408" y="270000"/>
                  </a:lnTo>
                  <a:cubicBezTo>
                    <a:pt x="672313" y="274464"/>
                    <a:pt x="531962" y="198070"/>
                    <a:pt x="405867" y="202534"/>
                  </a:cubicBezTo>
                  <a:lnTo>
                    <a:pt x="0" y="270000"/>
                  </a:lnTo>
                  <a:lnTo>
                    <a:pt x="90000" y="180000"/>
                  </a:lnTo>
                  <a:lnTo>
                    <a:pt x="0" y="90000"/>
                  </a:ln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4143807" y="3059823"/>
              <a:ext cx="769954" cy="346408"/>
            </a:xfrm>
            <a:prstGeom prst="notched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pulse</a:t>
              </a:r>
            </a:p>
          </p:txBody>
        </p:sp>
        <p:sp>
          <p:nvSpPr>
            <p:cNvPr id="16" name="Arc 15"/>
            <p:cNvSpPr/>
            <p:nvPr/>
          </p:nvSpPr>
          <p:spPr>
            <a:xfrm rot="10800000">
              <a:off x="3935355" y="2721882"/>
              <a:ext cx="416901" cy="684350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80098" y="1656263"/>
              <a:ext cx="497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IP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1341382">
              <a:off x="4805604" y="1829189"/>
              <a:ext cx="554960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Mirror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61244" y="3205354"/>
              <a:ext cx="554960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Mirror</a:t>
              </a:r>
              <a:endParaRPr lang="en-US" sz="1200" b="1" dirty="0">
                <a:solidFill>
                  <a:srgbClr val="00B05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11756" y="2753498"/>
            <a:ext cx="2942665" cy="671255"/>
            <a:chOff x="5911756" y="2753498"/>
            <a:chExt cx="2942665" cy="671255"/>
          </a:xfrm>
        </p:grpSpPr>
        <p:grpSp>
          <p:nvGrpSpPr>
            <p:cNvPr id="17" name="Group 16"/>
            <p:cNvGrpSpPr/>
            <p:nvPr/>
          </p:nvGrpSpPr>
          <p:grpSpPr>
            <a:xfrm>
              <a:off x="5911756" y="2753498"/>
              <a:ext cx="2650984" cy="381997"/>
              <a:chOff x="5911756" y="2753498"/>
              <a:chExt cx="2650984" cy="381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5911756" y="2753498"/>
                <a:ext cx="2438406" cy="23923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Can 70">
                <a:extLst>
                  <a:ext uri="{FF2B5EF4-FFF2-40B4-BE49-F238E27FC236}">
                    <a16:creationId xmlns="" xmlns:a16="http://schemas.microsoft.com/office/drawing/2014/main" id="{CF252DE6-311F-2E40-8EF1-639A8693A93B}"/>
                  </a:ext>
                </a:extLst>
              </p:cNvPr>
              <p:cNvSpPr/>
              <p:nvPr/>
            </p:nvSpPr>
            <p:spPr>
              <a:xfrm rot="16499120">
                <a:off x="8324859" y="2897613"/>
                <a:ext cx="256762" cy="219001"/>
              </a:xfrm>
              <a:prstGeom prst="ca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8052059" y="3147754"/>
              <a:ext cx="802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Dump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833139" y="5432488"/>
            <a:ext cx="80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Dump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78" y="3454338"/>
            <a:ext cx="5534581" cy="1866540"/>
            <a:chOff x="66978" y="3454338"/>
            <a:chExt cx="5534581" cy="1866540"/>
          </a:xfrm>
        </p:grpSpPr>
        <p:sp>
          <p:nvSpPr>
            <p:cNvPr id="28" name="TextBox 27"/>
            <p:cNvSpPr txBox="1"/>
            <p:nvPr/>
          </p:nvSpPr>
          <p:spPr>
            <a:xfrm>
              <a:off x="66978" y="3454338"/>
              <a:ext cx="10214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17.5 GeV e</a:t>
              </a:r>
              <a:r>
                <a:rPr lang="en-US" sz="1200" b="1" baseline="30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42957" y="4127687"/>
              <a:ext cx="2329746" cy="4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6" idx="1"/>
            </p:cNvCxnSpPr>
            <p:nvPr/>
          </p:nvCxnSpPr>
          <p:spPr>
            <a:xfrm>
              <a:off x="2532258" y="4127687"/>
              <a:ext cx="2428121" cy="859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n 75">
              <a:extLst>
                <a:ext uri="{FF2B5EF4-FFF2-40B4-BE49-F238E27FC236}">
                  <a16:creationId xmlns="" xmlns:a16="http://schemas.microsoft.com/office/drawing/2014/main" id="{CF252DE6-311F-2E40-8EF1-639A8693A93B}"/>
                </a:ext>
              </a:extLst>
            </p:cNvPr>
            <p:cNvSpPr/>
            <p:nvPr/>
          </p:nvSpPr>
          <p:spPr>
            <a:xfrm rot="17201202">
              <a:off x="5060898" y="4780216"/>
              <a:ext cx="426352" cy="654971"/>
            </a:xfrm>
            <a:prstGeom prst="ca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riangle 29"/>
            <p:cNvSpPr/>
            <p:nvPr/>
          </p:nvSpPr>
          <p:spPr>
            <a:xfrm rot="10800000">
              <a:off x="2337260" y="3945809"/>
              <a:ext cx="422921" cy="432828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8515" y="4560755"/>
              <a:ext cx="69602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XSDU1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1784" y="3969312"/>
              <a:ext cx="57740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XTD5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98393" y="791636"/>
            <a:ext cx="226307" cy="2369870"/>
            <a:chOff x="5298393" y="791636"/>
            <a:chExt cx="226307" cy="2369870"/>
          </a:xfrm>
        </p:grpSpPr>
        <p:grpSp>
          <p:nvGrpSpPr>
            <p:cNvPr id="104" name="Group 103"/>
            <p:cNvGrpSpPr/>
            <p:nvPr/>
          </p:nvGrpSpPr>
          <p:grpSpPr>
            <a:xfrm>
              <a:off x="5393680" y="2381333"/>
              <a:ext cx="92584" cy="780173"/>
              <a:chOff x="4704383" y="3015914"/>
              <a:chExt cx="113322" cy="78017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015914"/>
                <a:ext cx="113322" cy="3022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470544"/>
                <a:ext cx="113322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 rot="16200000">
              <a:off x="4700650" y="1389379"/>
              <a:ext cx="1421794" cy="22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1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Collimation</a:t>
              </a:r>
              <a:endParaRPr lang="de-DE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147539" y="4418900"/>
            <a:ext cx="80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Dipole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16154" y="2486343"/>
            <a:ext cx="3700979" cy="906336"/>
            <a:chOff x="2216154" y="2486343"/>
            <a:chExt cx="3700979" cy="90633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16154" y="2750199"/>
              <a:ext cx="3700979" cy="10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517157" y="2486343"/>
              <a:ext cx="100177" cy="59955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712053" y="2495391"/>
              <a:ext cx="115962" cy="5905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903" y="2486343"/>
              <a:ext cx="115962" cy="59955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68853" y="3115680"/>
              <a:ext cx="802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B0F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Triplet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7695" y="2243846"/>
            <a:ext cx="2024530" cy="2637740"/>
            <a:chOff x="577695" y="2243846"/>
            <a:chExt cx="2024530" cy="2637740"/>
          </a:xfrm>
        </p:grpSpPr>
        <p:sp>
          <p:nvSpPr>
            <p:cNvPr id="94" name="TextBox 93"/>
            <p:cNvSpPr txBox="1"/>
            <p:nvPr/>
          </p:nvSpPr>
          <p:spPr>
            <a:xfrm>
              <a:off x="577695" y="4419921"/>
              <a:ext cx="802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Kicker &amp; Septa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6801" y="2243846"/>
              <a:ext cx="1865424" cy="2103932"/>
              <a:chOff x="736801" y="2243846"/>
              <a:chExt cx="1865424" cy="21039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799863" y="2243846"/>
                <a:ext cx="8023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892662" y="2750199"/>
                <a:ext cx="1323491" cy="13819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riangle 29"/>
              <p:cNvSpPr/>
              <p:nvPr/>
            </p:nvSpPr>
            <p:spPr>
              <a:xfrm rot="10800000">
                <a:off x="736801" y="3876738"/>
                <a:ext cx="419612" cy="47104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riangle 29"/>
              <p:cNvSpPr/>
              <p:nvPr/>
            </p:nvSpPr>
            <p:spPr>
              <a:xfrm rot="10800000">
                <a:off x="2004693" y="2568939"/>
                <a:ext cx="422921" cy="432828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769618">
                <a:off x="1211204" y="3226190"/>
                <a:ext cx="6864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1bunch</a:t>
                </a:r>
              </a:p>
            </p:txBody>
          </p:sp>
        </p:grp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 1: </a:t>
            </a:r>
            <a:r>
              <a:rPr lang="de-DE" dirty="0" err="1"/>
              <a:t>Electron</a:t>
            </a:r>
            <a:r>
              <a:rPr lang="de-DE" dirty="0"/>
              <a:t> - Laser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91445" y="5628615"/>
            <a:ext cx="4355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>
                <a:solidFill>
                  <a:prstClr val="black"/>
                </a:solidFill>
              </a:rPr>
              <a:t>Single </a:t>
            </a:r>
            <a:r>
              <a:rPr lang="de-DE" sz="1600" dirty="0" err="1">
                <a:solidFill>
                  <a:prstClr val="black"/>
                </a:solidFill>
              </a:rPr>
              <a:t>bunch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kicker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helps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machine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protection</a:t>
            </a:r>
            <a:r>
              <a:rPr lang="de-DE" sz="1600" dirty="0">
                <a:solidFill>
                  <a:prstClr val="black"/>
                </a:solidFill>
              </a:rPr>
              <a:t>.</a:t>
            </a:r>
          </a:p>
          <a:p>
            <a:pPr defTabSz="457200"/>
            <a:r>
              <a:rPr lang="de-DE" sz="1600" dirty="0">
                <a:solidFill>
                  <a:prstClr val="black"/>
                </a:solidFill>
              </a:rPr>
              <a:t>Space </a:t>
            </a:r>
            <a:r>
              <a:rPr lang="de-DE" sz="1600" dirty="0" err="1">
                <a:solidFill>
                  <a:prstClr val="black"/>
                </a:solidFill>
              </a:rPr>
              <a:t>efficient</a:t>
            </a:r>
            <a:r>
              <a:rPr lang="de-DE" sz="1600" dirty="0">
                <a:solidFill>
                  <a:prstClr val="black"/>
                </a:solidFill>
              </a:rPr>
              <a:t> design.</a:t>
            </a:r>
          </a:p>
          <a:p>
            <a:pPr defTabSz="457200"/>
            <a:r>
              <a:rPr lang="de-DE" sz="1600" dirty="0">
                <a:solidFill>
                  <a:prstClr val="black"/>
                </a:solidFill>
              </a:rPr>
              <a:t>Kicker </a:t>
            </a:r>
            <a:r>
              <a:rPr lang="de-DE" sz="1600" dirty="0" err="1">
                <a:solidFill>
                  <a:prstClr val="black"/>
                </a:solidFill>
              </a:rPr>
              <a:t>and</a:t>
            </a:r>
            <a:r>
              <a:rPr lang="de-DE" sz="1600" dirty="0">
                <a:solidFill>
                  <a:prstClr val="black"/>
                </a:solidFill>
              </a:rPr>
              <a:t> Septa design </a:t>
            </a:r>
            <a:r>
              <a:rPr lang="de-DE" sz="1600" dirty="0" err="1">
                <a:solidFill>
                  <a:prstClr val="black"/>
                </a:solidFill>
              </a:rPr>
              <a:t>can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be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copy-pasted</a:t>
            </a:r>
            <a:r>
              <a:rPr lang="de-DE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LUXE beam line | F. Burkart</a:t>
            </a:r>
          </a:p>
        </p:txBody>
      </p:sp>
    </p:spTree>
    <p:extLst>
      <p:ext uri="{BB962C8B-B14F-4D97-AF65-F5344CB8AC3E}">
        <p14:creationId xmlns:p14="http://schemas.microsoft.com/office/powerpoint/2010/main" val="38292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39816" y="1437969"/>
            <a:ext cx="2313444" cy="2965400"/>
            <a:chOff x="5510575" y="1437969"/>
            <a:chExt cx="2313444" cy="2965400"/>
          </a:xfrm>
        </p:grpSpPr>
        <p:sp>
          <p:nvSpPr>
            <p:cNvPr id="30" name="Triangle 29"/>
            <p:cNvSpPr/>
            <p:nvPr/>
          </p:nvSpPr>
          <p:spPr>
            <a:xfrm rot="10800000">
              <a:off x="5593920" y="2472750"/>
              <a:ext cx="572012" cy="642450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0575" y="3322831"/>
              <a:ext cx="802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Dipole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82394" y="1720277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34312" y="3059823"/>
              <a:ext cx="262705" cy="6610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93599" y="1437969"/>
              <a:ext cx="7034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PDET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75834" y="3757038"/>
              <a:ext cx="1148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EDET</a:t>
              </a:r>
            </a:p>
            <a:p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E &lt; 16 GeV</a:t>
              </a:r>
            </a:p>
            <a:p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911936" y="2760478"/>
              <a:ext cx="1009237" cy="4645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925075" y="2765735"/>
              <a:ext cx="982960" cy="8522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667888" y="3179627"/>
              <a:ext cx="328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5917326" y="2274817"/>
              <a:ext cx="659499" cy="4885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911756" y="1874445"/>
              <a:ext cx="657819" cy="8941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346898" y="2032961"/>
              <a:ext cx="328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e</a:t>
              </a:r>
              <a:r>
                <a:rPr lang="en-US" sz="1200" b="1" baseline="30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1864" y="2602252"/>
            <a:ext cx="6812707" cy="276999"/>
            <a:chOff x="4871864" y="2602252"/>
            <a:chExt cx="6812707" cy="276999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4871864" y="2760478"/>
              <a:ext cx="6812707" cy="204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751470" y="2602252"/>
              <a:ext cx="2696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γ</a:t>
              </a:r>
              <a:endParaRPr lang="en-US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17743" y="2025828"/>
            <a:ext cx="3279230" cy="1060069"/>
            <a:chOff x="8917743" y="2025828"/>
            <a:chExt cx="3279230" cy="1060069"/>
          </a:xfrm>
        </p:grpSpPr>
        <p:sp>
          <p:nvSpPr>
            <p:cNvPr id="89" name="TextBox 88"/>
            <p:cNvSpPr txBox="1"/>
            <p:nvPr/>
          </p:nvSpPr>
          <p:spPr>
            <a:xfrm>
              <a:off x="11611556" y="2282780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γ</a:t>
              </a:r>
              <a:r>
                <a:rPr lang="en-GB" sz="1200" b="1" dirty="0">
                  <a:solidFill>
                    <a:srgbClr val="FF000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CAL</a:t>
              </a:r>
              <a:endPara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917743" y="2025828"/>
              <a:ext cx="3007160" cy="1060069"/>
              <a:chOff x="8917743" y="2025828"/>
              <a:chExt cx="3007160" cy="106006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9489281" y="2552633"/>
                <a:ext cx="0" cy="41569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8917743" y="2025828"/>
                <a:ext cx="927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Photon converter</a:t>
                </a:r>
              </a:p>
            </p:txBody>
          </p:sp>
          <p:sp>
            <p:nvSpPr>
              <p:cNvPr id="67" name="Triangle 66"/>
              <p:cNvSpPr/>
              <p:nvPr/>
            </p:nvSpPr>
            <p:spPr>
              <a:xfrm rot="10800000">
                <a:off x="10033960" y="2564259"/>
                <a:ext cx="439745" cy="457916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956254" y="2025828"/>
                <a:ext cx="699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1758902" y="2552633"/>
                <a:ext cx="166001" cy="4140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11442435" y="2759642"/>
                <a:ext cx="316467" cy="8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10637187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10750238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10863558" y="2483793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10976609" y="2483657"/>
                <a:ext cx="90097" cy="2250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10637187" y="2828760"/>
                <a:ext cx="429519" cy="230579"/>
                <a:chOff x="9797143" y="3370259"/>
                <a:chExt cx="545805" cy="239626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9797143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9940800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10084800" y="337040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>
                  <a:off x="10228458" y="3370259"/>
                  <a:ext cx="114490" cy="23384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0" name="Straight Arrow Connector 89"/>
              <p:cNvCxnSpPr>
                <a:endCxn id="82" idx="1"/>
              </p:cNvCxnSpPr>
              <p:nvPr/>
            </p:nvCxnSpPr>
            <p:spPr>
              <a:xfrm flipV="1">
                <a:off x="10264703" y="2596165"/>
                <a:ext cx="711906" cy="1605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endCxn id="86" idx="1"/>
              </p:cNvCxnSpPr>
              <p:nvPr/>
            </p:nvCxnSpPr>
            <p:spPr>
              <a:xfrm>
                <a:off x="10252310" y="2763297"/>
                <a:ext cx="724299" cy="1779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10413882" y="2463754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1200" b="1" baseline="30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0397211" y="2808898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1200" b="1" baseline="30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1302318" y="2483657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0847294" y="2218392"/>
                <a:ext cx="5611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CAL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960096" y="1700808"/>
            <a:ext cx="1899320" cy="1795311"/>
            <a:chOff x="3461244" y="1656263"/>
            <a:chExt cx="1899320" cy="1795311"/>
          </a:xfrm>
        </p:grpSpPr>
        <p:sp>
          <p:nvSpPr>
            <p:cNvPr id="11" name="Notched Right Arrow 10"/>
            <p:cNvSpPr/>
            <p:nvPr/>
          </p:nvSpPr>
          <p:spPr>
            <a:xfrm>
              <a:off x="4143807" y="2034924"/>
              <a:ext cx="769954" cy="346408"/>
            </a:xfrm>
            <a:prstGeom prst="notched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Laser</a:t>
              </a:r>
            </a:p>
          </p:txBody>
        </p:sp>
        <p:sp>
          <p:nvSpPr>
            <p:cNvPr id="12" name="Arc 11"/>
            <p:cNvSpPr/>
            <p:nvPr/>
          </p:nvSpPr>
          <p:spPr>
            <a:xfrm>
              <a:off x="4705310" y="2090799"/>
              <a:ext cx="416901" cy="684350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8700000">
              <a:off x="4145320" y="2620013"/>
              <a:ext cx="769954" cy="346408"/>
            </a:xfrm>
            <a:custGeom>
              <a:avLst/>
              <a:gdLst>
                <a:gd name="connsiteX0" fmla="*/ 0 w 978408"/>
                <a:gd name="connsiteY0" fmla="*/ 90000 h 360000"/>
                <a:gd name="connsiteX1" fmla="*/ 798408 w 978408"/>
                <a:gd name="connsiteY1" fmla="*/ 90000 h 360000"/>
                <a:gd name="connsiteX2" fmla="*/ 798408 w 978408"/>
                <a:gd name="connsiteY2" fmla="*/ 0 h 360000"/>
                <a:gd name="connsiteX3" fmla="*/ 978408 w 978408"/>
                <a:gd name="connsiteY3" fmla="*/ 180000 h 360000"/>
                <a:gd name="connsiteX4" fmla="*/ 798408 w 978408"/>
                <a:gd name="connsiteY4" fmla="*/ 360000 h 360000"/>
                <a:gd name="connsiteX5" fmla="*/ 798408 w 978408"/>
                <a:gd name="connsiteY5" fmla="*/ 270000 h 360000"/>
                <a:gd name="connsiteX6" fmla="*/ 0 w 978408"/>
                <a:gd name="connsiteY6" fmla="*/ 270000 h 360000"/>
                <a:gd name="connsiteX7" fmla="*/ 90000 w 978408"/>
                <a:gd name="connsiteY7" fmla="*/ 180000 h 360000"/>
                <a:gd name="connsiteX8" fmla="*/ 0 w 978408"/>
                <a:gd name="connsiteY8" fmla="*/ 90000 h 360000"/>
                <a:gd name="connsiteX0" fmla="*/ 0 w 978408"/>
                <a:gd name="connsiteY0" fmla="*/ 90000 h 360000"/>
                <a:gd name="connsiteX1" fmla="*/ 798408 w 978408"/>
                <a:gd name="connsiteY1" fmla="*/ 90000 h 360000"/>
                <a:gd name="connsiteX2" fmla="*/ 798408 w 978408"/>
                <a:gd name="connsiteY2" fmla="*/ 0 h 360000"/>
                <a:gd name="connsiteX3" fmla="*/ 978408 w 978408"/>
                <a:gd name="connsiteY3" fmla="*/ 180000 h 360000"/>
                <a:gd name="connsiteX4" fmla="*/ 798408 w 978408"/>
                <a:gd name="connsiteY4" fmla="*/ 360000 h 360000"/>
                <a:gd name="connsiteX5" fmla="*/ 798408 w 978408"/>
                <a:gd name="connsiteY5" fmla="*/ 270000 h 360000"/>
                <a:gd name="connsiteX6" fmla="*/ 405867 w 978408"/>
                <a:gd name="connsiteY6" fmla="*/ 202534 h 360000"/>
                <a:gd name="connsiteX7" fmla="*/ 0 w 978408"/>
                <a:gd name="connsiteY7" fmla="*/ 270000 h 360000"/>
                <a:gd name="connsiteX8" fmla="*/ 90000 w 978408"/>
                <a:gd name="connsiteY8" fmla="*/ 180000 h 360000"/>
                <a:gd name="connsiteX9" fmla="*/ 0 w 978408"/>
                <a:gd name="connsiteY9" fmla="*/ 90000 h 360000"/>
                <a:gd name="connsiteX0" fmla="*/ 0 w 978408"/>
                <a:gd name="connsiteY0" fmla="*/ 90000 h 360000"/>
                <a:gd name="connsiteX1" fmla="*/ 405281 w 978408"/>
                <a:gd name="connsiteY1" fmla="*/ 140109 h 360000"/>
                <a:gd name="connsiteX2" fmla="*/ 798408 w 978408"/>
                <a:gd name="connsiteY2" fmla="*/ 90000 h 360000"/>
                <a:gd name="connsiteX3" fmla="*/ 798408 w 978408"/>
                <a:gd name="connsiteY3" fmla="*/ 0 h 360000"/>
                <a:gd name="connsiteX4" fmla="*/ 978408 w 978408"/>
                <a:gd name="connsiteY4" fmla="*/ 180000 h 360000"/>
                <a:gd name="connsiteX5" fmla="*/ 798408 w 978408"/>
                <a:gd name="connsiteY5" fmla="*/ 360000 h 360000"/>
                <a:gd name="connsiteX6" fmla="*/ 798408 w 978408"/>
                <a:gd name="connsiteY6" fmla="*/ 270000 h 360000"/>
                <a:gd name="connsiteX7" fmla="*/ 405867 w 978408"/>
                <a:gd name="connsiteY7" fmla="*/ 202534 h 360000"/>
                <a:gd name="connsiteX8" fmla="*/ 0 w 978408"/>
                <a:gd name="connsiteY8" fmla="*/ 270000 h 360000"/>
                <a:gd name="connsiteX9" fmla="*/ 90000 w 978408"/>
                <a:gd name="connsiteY9" fmla="*/ 180000 h 360000"/>
                <a:gd name="connsiteX10" fmla="*/ 0 w 978408"/>
                <a:gd name="connsiteY10" fmla="*/ 9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408" h="360000">
                  <a:moveTo>
                    <a:pt x="0" y="90000"/>
                  </a:moveTo>
                  <a:cubicBezTo>
                    <a:pt x="140050" y="95407"/>
                    <a:pt x="265231" y="134702"/>
                    <a:pt x="405281" y="140109"/>
                  </a:cubicBezTo>
                  <a:lnTo>
                    <a:pt x="798408" y="90000"/>
                  </a:lnTo>
                  <a:lnTo>
                    <a:pt x="798408" y="0"/>
                  </a:lnTo>
                  <a:lnTo>
                    <a:pt x="978408" y="180000"/>
                  </a:lnTo>
                  <a:lnTo>
                    <a:pt x="798408" y="360000"/>
                  </a:lnTo>
                  <a:lnTo>
                    <a:pt x="798408" y="270000"/>
                  </a:lnTo>
                  <a:cubicBezTo>
                    <a:pt x="672313" y="274464"/>
                    <a:pt x="531962" y="198070"/>
                    <a:pt x="405867" y="202534"/>
                  </a:cubicBezTo>
                  <a:lnTo>
                    <a:pt x="0" y="270000"/>
                  </a:lnTo>
                  <a:lnTo>
                    <a:pt x="90000" y="180000"/>
                  </a:lnTo>
                  <a:lnTo>
                    <a:pt x="0" y="90000"/>
                  </a:ln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4143807" y="3059823"/>
              <a:ext cx="769954" cy="346408"/>
            </a:xfrm>
            <a:prstGeom prst="notched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pulse</a:t>
              </a:r>
            </a:p>
          </p:txBody>
        </p:sp>
        <p:sp>
          <p:nvSpPr>
            <p:cNvPr id="16" name="Arc 15"/>
            <p:cNvSpPr/>
            <p:nvPr/>
          </p:nvSpPr>
          <p:spPr>
            <a:xfrm rot="10800000">
              <a:off x="3935355" y="2721882"/>
              <a:ext cx="416901" cy="684350"/>
            </a:xfrm>
            <a:prstGeom prst="arc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80098" y="1656263"/>
              <a:ext cx="497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IP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1341382">
              <a:off x="4805604" y="1829189"/>
              <a:ext cx="554960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Mirror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61244" y="3205354"/>
              <a:ext cx="554960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B05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Mirror</a:t>
              </a:r>
              <a:endParaRPr lang="en-US" sz="1200" b="1" dirty="0">
                <a:solidFill>
                  <a:srgbClr val="00B05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71864" y="2780931"/>
            <a:ext cx="2308499" cy="566784"/>
            <a:chOff x="4863988" y="2780756"/>
            <a:chExt cx="2325981" cy="563220"/>
          </a:xfrm>
        </p:grpSpPr>
        <p:grpSp>
          <p:nvGrpSpPr>
            <p:cNvPr id="17" name="Group 16"/>
            <p:cNvGrpSpPr/>
            <p:nvPr/>
          </p:nvGrpSpPr>
          <p:grpSpPr>
            <a:xfrm>
              <a:off x="4863988" y="2780756"/>
              <a:ext cx="2188838" cy="265661"/>
              <a:chOff x="4863988" y="2780756"/>
              <a:chExt cx="2188838" cy="265661"/>
            </a:xfrm>
          </p:grpSpPr>
          <p:cxnSp>
            <p:nvCxnSpPr>
              <p:cNvPr id="54" name="Straight Arrow Connector 53"/>
              <p:cNvCxnSpPr>
                <a:endCxn id="71" idx="1"/>
              </p:cNvCxnSpPr>
              <p:nvPr/>
            </p:nvCxnSpPr>
            <p:spPr>
              <a:xfrm>
                <a:off x="4863988" y="2780756"/>
                <a:ext cx="1970252" cy="1278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Can 70">
                <a:extLst>
                  <a:ext uri="{FF2B5EF4-FFF2-40B4-BE49-F238E27FC236}">
                    <a16:creationId xmlns="" xmlns:a16="http://schemas.microsoft.com/office/drawing/2014/main" id="{CF252DE6-311F-2E40-8EF1-639A8693A93B}"/>
                  </a:ext>
                </a:extLst>
              </p:cNvPr>
              <p:cNvSpPr/>
              <p:nvPr/>
            </p:nvSpPr>
            <p:spPr>
              <a:xfrm rot="16499120">
                <a:off x="6814945" y="2808535"/>
                <a:ext cx="256762" cy="219001"/>
              </a:xfrm>
              <a:prstGeom prst="ca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6387607" y="3066977"/>
              <a:ext cx="802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Dump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833139" y="5432488"/>
            <a:ext cx="80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Dump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78" y="3454338"/>
            <a:ext cx="5534581" cy="1866540"/>
            <a:chOff x="66978" y="3454338"/>
            <a:chExt cx="5534581" cy="1866540"/>
          </a:xfrm>
        </p:grpSpPr>
        <p:sp>
          <p:nvSpPr>
            <p:cNvPr id="28" name="TextBox 27"/>
            <p:cNvSpPr txBox="1"/>
            <p:nvPr/>
          </p:nvSpPr>
          <p:spPr>
            <a:xfrm>
              <a:off x="66978" y="3454338"/>
              <a:ext cx="10214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17.5 GeV e</a:t>
              </a:r>
              <a:r>
                <a:rPr lang="en-US" sz="1200" b="1" baseline="30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42957" y="4127687"/>
              <a:ext cx="2329746" cy="4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6" idx="1"/>
            </p:cNvCxnSpPr>
            <p:nvPr/>
          </p:nvCxnSpPr>
          <p:spPr>
            <a:xfrm>
              <a:off x="2532258" y="4127687"/>
              <a:ext cx="2428121" cy="859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n 75">
              <a:extLst>
                <a:ext uri="{FF2B5EF4-FFF2-40B4-BE49-F238E27FC236}">
                  <a16:creationId xmlns="" xmlns:a16="http://schemas.microsoft.com/office/drawing/2014/main" id="{CF252DE6-311F-2E40-8EF1-639A8693A93B}"/>
                </a:ext>
              </a:extLst>
            </p:cNvPr>
            <p:cNvSpPr/>
            <p:nvPr/>
          </p:nvSpPr>
          <p:spPr>
            <a:xfrm rot="17201202">
              <a:off x="5060898" y="4780216"/>
              <a:ext cx="426352" cy="654971"/>
            </a:xfrm>
            <a:prstGeom prst="ca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riangle 29"/>
            <p:cNvSpPr/>
            <p:nvPr/>
          </p:nvSpPr>
          <p:spPr>
            <a:xfrm rot="10800000">
              <a:off x="2337260" y="3945809"/>
              <a:ext cx="422921" cy="432828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8515" y="4560755"/>
              <a:ext cx="69602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XSDU1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1784" y="3969312"/>
              <a:ext cx="57740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XTD5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13509" y="791636"/>
            <a:ext cx="226307" cy="2369870"/>
            <a:chOff x="5298393" y="791636"/>
            <a:chExt cx="226307" cy="2369870"/>
          </a:xfrm>
        </p:grpSpPr>
        <p:grpSp>
          <p:nvGrpSpPr>
            <p:cNvPr id="104" name="Group 103"/>
            <p:cNvGrpSpPr/>
            <p:nvPr/>
          </p:nvGrpSpPr>
          <p:grpSpPr>
            <a:xfrm>
              <a:off x="5393680" y="2381333"/>
              <a:ext cx="92584" cy="780173"/>
              <a:chOff x="4704383" y="3015914"/>
              <a:chExt cx="113322" cy="78017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015914"/>
                <a:ext cx="113322" cy="3022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470544"/>
                <a:ext cx="113322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 rot="16200000">
              <a:off x="4700650" y="1389379"/>
              <a:ext cx="1421794" cy="22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12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Collimation</a:t>
              </a:r>
              <a:endParaRPr lang="de-DE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147539" y="4418900"/>
            <a:ext cx="80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Dipole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16154" y="2486343"/>
            <a:ext cx="2655710" cy="906336"/>
            <a:chOff x="2216154" y="2486343"/>
            <a:chExt cx="2655710" cy="90633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16154" y="2750199"/>
              <a:ext cx="2655710" cy="307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517157" y="2486343"/>
              <a:ext cx="100177" cy="59955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712053" y="2495391"/>
              <a:ext cx="115962" cy="5905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903" y="2486343"/>
              <a:ext cx="115962" cy="59955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68853" y="3115680"/>
              <a:ext cx="802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B0F0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Triplet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7695" y="2243846"/>
            <a:ext cx="2024530" cy="2637740"/>
            <a:chOff x="577695" y="2243846"/>
            <a:chExt cx="2024530" cy="2637740"/>
          </a:xfrm>
        </p:grpSpPr>
        <p:sp>
          <p:nvSpPr>
            <p:cNvPr id="94" name="TextBox 93"/>
            <p:cNvSpPr txBox="1"/>
            <p:nvPr/>
          </p:nvSpPr>
          <p:spPr>
            <a:xfrm>
              <a:off x="577695" y="4419921"/>
              <a:ext cx="802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Kicker &amp; Septa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6801" y="2243846"/>
              <a:ext cx="1865424" cy="2103932"/>
              <a:chOff x="736801" y="2243846"/>
              <a:chExt cx="1865424" cy="21039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799863" y="2243846"/>
                <a:ext cx="8023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892662" y="2750199"/>
                <a:ext cx="1323491" cy="13819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riangle 29"/>
              <p:cNvSpPr/>
              <p:nvPr/>
            </p:nvSpPr>
            <p:spPr>
              <a:xfrm rot="10800000">
                <a:off x="736801" y="3876738"/>
                <a:ext cx="419612" cy="47104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riangle 29"/>
              <p:cNvSpPr/>
              <p:nvPr/>
            </p:nvSpPr>
            <p:spPr>
              <a:xfrm rot="10800000">
                <a:off x="2004693" y="2568939"/>
                <a:ext cx="422921" cy="432828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769618">
                <a:off x="1211204" y="3226190"/>
                <a:ext cx="6864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1bunch</a:t>
                </a:r>
              </a:p>
            </p:txBody>
          </p:sp>
        </p:grp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 2: Photon - Laser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16145" y="2025828"/>
            <a:ext cx="927660" cy="942495"/>
            <a:chOff x="3216145" y="2025828"/>
            <a:chExt cx="927660" cy="94249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3787683" y="2552633"/>
              <a:ext cx="0" cy="41569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216145" y="2025828"/>
              <a:ext cx="927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Photon converter</a:t>
              </a:r>
            </a:p>
          </p:txBody>
        </p:sp>
      </p:grp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LUXE beam line | F. Burkart</a:t>
            </a:r>
          </a:p>
        </p:txBody>
      </p:sp>
    </p:spTree>
    <p:extLst>
      <p:ext uri="{BB962C8B-B14F-4D97-AF65-F5344CB8AC3E}">
        <p14:creationId xmlns:p14="http://schemas.microsoft.com/office/powerpoint/2010/main" val="24029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8" y="2708920"/>
            <a:ext cx="6449106" cy="3672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r="6575" b="150"/>
          <a:stretch/>
        </p:blipFill>
        <p:spPr>
          <a:xfrm>
            <a:off x="194300" y="1080028"/>
            <a:ext cx="5428782" cy="3465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downstream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6395821" y="1170479"/>
            <a:ext cx="4802918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Electron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distribution</a:t>
            </a:r>
            <a:r>
              <a:rPr lang="de-DE" sz="1600" dirty="0"/>
              <a:t> </a:t>
            </a:r>
            <a:r>
              <a:rPr lang="de-DE" sz="1600" dirty="0" err="1"/>
              <a:t>simulation</a:t>
            </a:r>
            <a:r>
              <a:rPr lang="de-DE" sz="1600" dirty="0"/>
              <a:t> </a:t>
            </a:r>
            <a:r>
              <a:rPr lang="de-DE" sz="1600" dirty="0" err="1"/>
              <a:t>parameters</a:t>
            </a:r>
            <a:r>
              <a:rPr lang="de-DE" sz="1600" dirty="0"/>
              <a:t>:</a:t>
            </a:r>
          </a:p>
          <a:p>
            <a:r>
              <a:rPr lang="de-DE" sz="1600" dirty="0" err="1"/>
              <a:t>E</a:t>
            </a:r>
            <a:r>
              <a:rPr lang="de-DE" sz="1600" baseline="-25000" dirty="0" err="1"/>
              <a:t>e</a:t>
            </a:r>
            <a:r>
              <a:rPr lang="de-DE" sz="1600" baseline="-25000" dirty="0"/>
              <a:t>-</a:t>
            </a:r>
            <a:r>
              <a:rPr lang="de-DE" sz="1600" dirty="0"/>
              <a:t> : 17.5 </a:t>
            </a:r>
            <a:r>
              <a:rPr lang="de-DE" sz="1600" dirty="0" err="1"/>
              <a:t>GeV</a:t>
            </a:r>
            <a:endParaRPr lang="de-DE" sz="1600" dirty="0"/>
          </a:p>
          <a:p>
            <a:r>
              <a:rPr lang="de-DE" sz="1600" dirty="0" err="1">
                <a:latin typeface="Symbol" panose="05050102010706020507" pitchFamily="18" charset="2"/>
              </a:rPr>
              <a:t>s</a:t>
            </a:r>
            <a:r>
              <a:rPr lang="de-DE" sz="1600" baseline="-25000" dirty="0" err="1"/>
              <a:t>x,y</a:t>
            </a:r>
            <a:r>
              <a:rPr lang="de-DE" sz="1600" baseline="-25000" dirty="0"/>
              <a:t> </a:t>
            </a:r>
            <a:r>
              <a:rPr lang="de-DE" sz="1600" dirty="0"/>
              <a:t>: 30 </a:t>
            </a:r>
            <a:r>
              <a:rPr lang="de-DE" sz="1600" dirty="0">
                <a:latin typeface="Symbol" panose="05050102010706020507" pitchFamily="18" charset="2"/>
              </a:rPr>
              <a:t>m</a:t>
            </a:r>
            <a:r>
              <a:rPr lang="de-DE" sz="1600" dirty="0"/>
              <a:t>m</a:t>
            </a:r>
          </a:p>
          <a:p>
            <a:r>
              <a:rPr lang="de-DE" sz="1600" dirty="0"/>
              <a:t>Laser </a:t>
            </a:r>
            <a:r>
              <a:rPr lang="de-DE" sz="1600" dirty="0" err="1"/>
              <a:t>Intensity</a:t>
            </a:r>
            <a:r>
              <a:rPr lang="de-DE" sz="1600" dirty="0"/>
              <a:t>: 1E20 W/cm</a:t>
            </a:r>
            <a:r>
              <a:rPr lang="de-DE" sz="1600" baseline="30000" dirty="0"/>
              <a:t>2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Wavelength</a:t>
            </a:r>
            <a:r>
              <a:rPr lang="de-DE" sz="1600" dirty="0"/>
              <a:t>: 800 </a:t>
            </a:r>
            <a:r>
              <a:rPr lang="de-DE" sz="1600" dirty="0" err="1"/>
              <a:t>nm</a:t>
            </a:r>
            <a:endParaRPr lang="de-DE" sz="1600" dirty="0"/>
          </a:p>
          <a:p>
            <a:r>
              <a:rPr lang="de-DE" sz="1600" dirty="0" err="1"/>
              <a:t>Spotsize</a:t>
            </a:r>
            <a:r>
              <a:rPr lang="de-DE" sz="1600" dirty="0"/>
              <a:t>: 100 </a:t>
            </a:r>
            <a:r>
              <a:rPr lang="de-DE" sz="1600" dirty="0">
                <a:latin typeface="Symbol" panose="05050102010706020507" pitchFamily="18" charset="2"/>
              </a:rPr>
              <a:t>m</a:t>
            </a:r>
            <a:r>
              <a:rPr lang="de-DE" sz="1600" dirty="0"/>
              <a:t>m</a:t>
            </a:r>
            <a:r>
              <a:rPr lang="de-DE" sz="1600" baseline="30000" dirty="0"/>
              <a:t>2</a:t>
            </a:r>
          </a:p>
          <a:p>
            <a:r>
              <a:rPr lang="de-DE" sz="1600" baseline="-25000" dirty="0"/>
              <a:t>	  </a:t>
            </a:r>
          </a:p>
        </p:txBody>
      </p:sp>
      <p:sp>
        <p:nvSpPr>
          <p:cNvPr id="8" name="TextBox 7"/>
          <p:cNvSpPr txBox="1"/>
          <p:nvPr/>
        </p:nvSpPr>
        <p:spPr>
          <a:xfrm rot="19935075">
            <a:off x="462226" y="2287900"/>
            <a:ext cx="2512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00B050"/>
                </a:solidFill>
              </a:rPr>
              <a:t>Transversal </a:t>
            </a:r>
            <a:r>
              <a:rPr lang="de-DE" sz="1600" b="1" dirty="0" err="1">
                <a:solidFill>
                  <a:srgbClr val="00B050"/>
                </a:solidFill>
              </a:rPr>
              <a:t>distribution</a:t>
            </a:r>
            <a:endParaRPr lang="de-DE" sz="1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6429" y="4452029"/>
            <a:ext cx="29690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rgbClr val="00B050"/>
                </a:solidFill>
              </a:rPr>
              <a:t>Energy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b="1" dirty="0" err="1">
                <a:solidFill>
                  <a:srgbClr val="00B050"/>
                </a:solidFill>
              </a:rPr>
              <a:t>intensity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b="1" dirty="0" err="1">
                <a:solidFill>
                  <a:srgbClr val="00B050"/>
                </a:solidFill>
              </a:rPr>
              <a:t>distribution</a:t>
            </a:r>
            <a:endParaRPr lang="de-DE" sz="1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5013176"/>
            <a:ext cx="5017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Courtesy: A. </a:t>
            </a:r>
            <a:r>
              <a:rPr lang="en-US" sz="1600" dirty="0" err="1"/>
              <a:t>Hartin</a:t>
            </a:r>
            <a:endParaRPr lang="en-US" sz="1600" dirty="0"/>
          </a:p>
          <a:p>
            <a:r>
              <a:rPr lang="en-US" sz="1600" dirty="0"/>
              <a:t>New simulation with updated parameters running…</a:t>
            </a:r>
          </a:p>
        </p:txBody>
      </p:sp>
    </p:spTree>
    <p:extLst>
      <p:ext uri="{BB962C8B-B14F-4D97-AF65-F5344CB8AC3E}">
        <p14:creationId xmlns:p14="http://schemas.microsoft.com/office/powerpoint/2010/main" val="41354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Energy</a:t>
            </a:r>
            <a:r>
              <a:rPr lang="de-DE" dirty="0"/>
              <a:t> –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, Zoom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905120"/>
            <a:ext cx="9410328" cy="5358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4192" y="1556792"/>
            <a:ext cx="420256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600" dirty="0"/>
              <a:t>~ 5 %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bunch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below</a:t>
            </a:r>
            <a:r>
              <a:rPr lang="de-DE" sz="1600" dirty="0"/>
              <a:t> nominal </a:t>
            </a:r>
            <a:r>
              <a:rPr lang="de-DE" sz="1600" dirty="0" err="1"/>
              <a:t>energy</a:t>
            </a:r>
            <a:r>
              <a:rPr lang="de-DE" sz="1600" dirty="0"/>
              <a:t>.</a:t>
            </a:r>
          </a:p>
          <a:p>
            <a:r>
              <a:rPr lang="de-DE" sz="1600" dirty="0"/>
              <a:t>Down </a:t>
            </a:r>
            <a:r>
              <a:rPr lang="de-DE" sz="1600" dirty="0" err="1"/>
              <a:t>to</a:t>
            </a:r>
            <a:r>
              <a:rPr lang="de-DE" sz="1600" dirty="0"/>
              <a:t> 5 </a:t>
            </a:r>
            <a:r>
              <a:rPr lang="de-DE" sz="1600" dirty="0" err="1"/>
              <a:t>GeV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6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Optics</a:t>
            </a:r>
            <a:r>
              <a:rPr lang="de-DE" dirty="0"/>
              <a:t> in XTD5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8283"/>
            <a:ext cx="11957936" cy="550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760" y="1251019"/>
            <a:ext cx="5934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de-DE" sz="1600" dirty="0">
                <a:solidFill>
                  <a:prstClr val="black"/>
                </a:solidFill>
              </a:rPr>
              <a:t>UN2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6440" y="836712"/>
            <a:ext cx="7649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de-DE" sz="1600" dirty="0" err="1">
                <a:solidFill>
                  <a:prstClr val="black"/>
                </a:solidFill>
              </a:rPr>
              <a:t>Bends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Optics</a:t>
            </a:r>
            <a:r>
              <a:rPr lang="de-DE" dirty="0"/>
              <a:t> in XTD5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LUXE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3" y="1065106"/>
            <a:ext cx="11291255" cy="580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28048" y="1412776"/>
            <a:ext cx="1152128" cy="216024"/>
          </a:xfrm>
          <a:prstGeom prst="rect">
            <a:avLst/>
          </a:prstGeom>
          <a:solidFill>
            <a:srgbClr val="00AA9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0256" y="1398121"/>
            <a:ext cx="288032" cy="21602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48" y="112474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Kicker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4237" y="955467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Septa</a:t>
            </a:r>
          </a:p>
        </p:txBody>
      </p:sp>
    </p:spTree>
    <p:extLst>
      <p:ext uri="{BB962C8B-B14F-4D97-AF65-F5344CB8AC3E}">
        <p14:creationId xmlns:p14="http://schemas.microsoft.com/office/powerpoint/2010/main" val="4431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17352" b="31678"/>
          <a:stretch/>
        </p:blipFill>
        <p:spPr>
          <a:xfrm>
            <a:off x="693964" y="962012"/>
            <a:ext cx="4177900" cy="3069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Kicker </a:t>
            </a:r>
            <a:r>
              <a:rPr lang="de-DE" dirty="0" err="1"/>
              <a:t>and</a:t>
            </a:r>
            <a:r>
              <a:rPr lang="de-DE" dirty="0"/>
              <a:t> Septa </a:t>
            </a:r>
            <a:r>
              <a:rPr lang="de-DE" dirty="0" err="1"/>
              <a:t>parameters</a:t>
            </a:r>
            <a:endParaRPr lang="de-D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99613"/>
              </p:ext>
            </p:extLst>
          </p:nvPr>
        </p:nvGraphicFramePr>
        <p:xfrm>
          <a:off x="6456040" y="332656"/>
          <a:ext cx="541866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Kicker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</a:t>
                      </a:r>
                      <a:r>
                        <a:rPr lang="en-US" baseline="0" dirty="0"/>
                        <a:t>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Rise</a:t>
                      </a:r>
                      <a:r>
                        <a:rPr lang="en-US" baseline="0" dirty="0"/>
                        <a:t> / Fall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Kick</a:t>
                      </a:r>
                      <a:r>
                        <a:rPr lang="en-US" baseline="0" dirty="0"/>
                        <a:t> angle per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6.25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rad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Pulser</a:t>
                      </a:r>
                      <a:r>
                        <a:rPr lang="en-US" baseline="0" dirty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19103"/>
              </p:ext>
            </p:extLst>
          </p:nvPr>
        </p:nvGraphicFramePr>
        <p:xfrm>
          <a:off x="119336" y="4221088"/>
          <a:ext cx="64863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Lambertson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Deflection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mrad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Septum bar width (incl.</a:t>
                      </a:r>
                      <a:r>
                        <a:rPr lang="en-US" baseline="0" dirty="0"/>
                        <a:t> beam pipe)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0" dirty="0"/>
                        <a:t> mm (10 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40216" y="5229200"/>
            <a:ext cx="887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FOTOS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031460"/>
            <a:ext cx="4367785" cy="273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3806351">
            <a:off x="2541873" y="1947930"/>
            <a:ext cx="936104" cy="360040"/>
          </a:xfrm>
          <a:prstGeom prst="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BB4426-88B4-BD43-BB88-AD23D8350349}"/>
              </a:ext>
            </a:extLst>
          </p:cNvPr>
          <p:cNvSpPr/>
          <p:nvPr/>
        </p:nvSpPr>
        <p:spPr>
          <a:xfrm>
            <a:off x="6456040" y="1484784"/>
            <a:ext cx="5418666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692696"/>
            <a:ext cx="7255544" cy="58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52184" y="2492896"/>
            <a:ext cx="30667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Beam size at the IP: 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  <a:r>
              <a:rPr lang="en-US" sz="1600" dirty="0"/>
              <a:t> = 5.4 </a:t>
            </a:r>
            <a:r>
              <a:rPr lang="en-US" sz="1600" dirty="0">
                <a:latin typeface="Symbol" panose="05050102010706020507" pitchFamily="18" charset="2"/>
              </a:rPr>
              <a:t>m</a:t>
            </a:r>
            <a:r>
              <a:rPr lang="en-US" sz="1600" dirty="0"/>
              <a:t>m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 – </a:t>
            </a:r>
            <a:r>
              <a:rPr lang="de-DE" dirty="0" err="1"/>
              <a:t>downstream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Septum</a:t>
            </a:r>
          </a:p>
        </p:txBody>
      </p:sp>
    </p:spTree>
    <p:extLst>
      <p:ext uri="{BB962C8B-B14F-4D97-AF65-F5344CB8AC3E}">
        <p14:creationId xmlns:p14="http://schemas.microsoft.com/office/powerpoint/2010/main" val="3629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 - Zoom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08720"/>
            <a:ext cx="7760171" cy="567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1555" y="1700808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size at the IP: 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  <a:r>
              <a:rPr lang="en-US" sz="1600" dirty="0"/>
              <a:t> = 5.4 </a:t>
            </a:r>
            <a:r>
              <a:rPr lang="en-US" sz="1600" dirty="0">
                <a:latin typeface="Symbol" panose="05050102010706020507" pitchFamily="18" charset="2"/>
              </a:rPr>
              <a:t>m</a:t>
            </a:r>
            <a:r>
              <a:rPr lang="en-US" sz="1600" dirty="0"/>
              <a:t>m </a:t>
            </a:r>
          </a:p>
          <a:p>
            <a:r>
              <a:rPr lang="en-US" sz="1600" dirty="0"/>
              <a:t>Distance to first Quad: 9 m</a:t>
            </a:r>
          </a:p>
        </p:txBody>
      </p:sp>
    </p:spTree>
    <p:extLst>
      <p:ext uri="{BB962C8B-B14F-4D97-AF65-F5344CB8AC3E}">
        <p14:creationId xmlns:p14="http://schemas.microsoft.com/office/powerpoint/2010/main" val="14673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Triplet Magnet Parameters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412776"/>
            <a:ext cx="6138863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80" y="23718"/>
            <a:ext cx="2880320" cy="32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64" y="3068961"/>
            <a:ext cx="4329687" cy="37890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52" y="2492896"/>
            <a:ext cx="2952328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Gradient: 100 T/m</a:t>
            </a:r>
          </a:p>
          <a:p>
            <a:r>
              <a:rPr lang="en-US" sz="2400" dirty="0"/>
              <a:t>Length: 10 cm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Aperture: 16 mm</a:t>
            </a:r>
          </a:p>
        </p:txBody>
      </p:sp>
    </p:spTree>
    <p:extLst>
      <p:ext uri="{BB962C8B-B14F-4D97-AF65-F5344CB8AC3E}">
        <p14:creationId xmlns:p14="http://schemas.microsoft.com/office/powerpoint/2010/main" val="25426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01	Location at the XFEL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02	Experimental Scenarios and Beam Parameters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03	Beam line design and Integration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04	Conclusion and Outlook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LUXE beam line | F. Burkart</a:t>
            </a:r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Schematic</a:t>
            </a:r>
            <a:r>
              <a:rPr lang="de-DE" dirty="0"/>
              <a:t> CAD Integration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844824"/>
            <a:ext cx="11567177" cy="328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71464" y="3068960"/>
            <a:ext cx="2232248" cy="1440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3712" y="3068960"/>
            <a:ext cx="468052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3432" y="3140968"/>
            <a:ext cx="720080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8080" y="3005336"/>
            <a:ext cx="351656" cy="13563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1744" y="2996952"/>
            <a:ext cx="199256" cy="1272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2156" y="2996952"/>
            <a:ext cx="199256" cy="1272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2568" y="2996952"/>
            <a:ext cx="199256" cy="1272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7896200" y="2924944"/>
            <a:ext cx="360040" cy="216024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00256" y="3085728"/>
            <a:ext cx="199256" cy="12724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1" idx="2"/>
          </p:cNvCxnSpPr>
          <p:nvPr/>
        </p:nvCxnSpPr>
        <p:spPr>
          <a:xfrm>
            <a:off x="8089755" y="3113385"/>
            <a:ext cx="454517" cy="995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7408" y="2564904"/>
            <a:ext cx="13479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Kicker/Septa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664" y="2564904"/>
            <a:ext cx="6638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Bend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3752" y="2564904"/>
            <a:ext cx="7471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Triplet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1418" y="2564904"/>
            <a:ext cx="374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IP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56240" y="3212976"/>
            <a:ext cx="7319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Dump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6160" y="5229200"/>
            <a:ext cx="376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Downstream of IP design to be studied.</a:t>
            </a:r>
          </a:p>
        </p:txBody>
      </p:sp>
    </p:spTree>
    <p:extLst>
      <p:ext uri="{BB962C8B-B14F-4D97-AF65-F5344CB8AC3E}">
        <p14:creationId xmlns:p14="http://schemas.microsoft.com/office/powerpoint/2010/main" val="2696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 </a:t>
            </a:r>
            <a:r>
              <a:rPr lang="de-DE" dirty="0" err="1"/>
              <a:t>Bunch</a:t>
            </a:r>
            <a:r>
              <a:rPr lang="de-DE" dirty="0"/>
              <a:t> Beam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First design </a:t>
            </a:r>
            <a:r>
              <a:rPr lang="de-DE" dirty="0" err="1"/>
              <a:t>considerations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20" y="2433757"/>
            <a:ext cx="732382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684" y="1683934"/>
            <a:ext cx="5771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~ 200 W power </a:t>
            </a:r>
            <a:r>
              <a:rPr lang="de-DE" dirty="0" err="1"/>
              <a:t>deposition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Al-</a:t>
            </a:r>
            <a:r>
              <a:rPr lang="de-DE" dirty="0" err="1"/>
              <a:t>Cu</a:t>
            </a:r>
            <a:r>
              <a:rPr lang="de-DE" dirty="0"/>
              <a:t> design,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dimensions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vacuum</a:t>
            </a:r>
            <a:r>
              <a:rPr lang="de-DE" dirty="0"/>
              <a:t> – 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 </a:t>
            </a:r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studied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Shield</a:t>
            </a:r>
            <a:r>
              <a:rPr lang="de-DE" dirty="0"/>
              <a:t> </a:t>
            </a:r>
            <a:r>
              <a:rPr lang="de-DE" dirty="0" err="1"/>
              <a:t>dimensions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protection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 rot="999420">
            <a:off x="9095414" y="1640482"/>
            <a:ext cx="307007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Injector Beam Dump Design</a:t>
            </a:r>
          </a:p>
        </p:txBody>
      </p:sp>
    </p:spTree>
    <p:extLst>
      <p:ext uri="{BB962C8B-B14F-4D97-AF65-F5344CB8AC3E}">
        <p14:creationId xmlns:p14="http://schemas.microsoft.com/office/powerpoint/2010/main" val="270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B83A8-08CC-4245-B259-67D6D0F9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 - 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5B7139-43E5-7145-961D-12DBF4FE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24744"/>
            <a:ext cx="11376025" cy="5010249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Optics design</a:t>
            </a:r>
          </a:p>
          <a:p>
            <a:pPr lvl="1"/>
            <a:r>
              <a:rPr lang="en-GB" sz="1800" dirty="0"/>
              <a:t>Beam quality after UN2?</a:t>
            </a:r>
          </a:p>
          <a:p>
            <a:pPr lvl="1"/>
            <a:r>
              <a:rPr lang="de-DE" sz="1800" dirty="0" err="1"/>
              <a:t>Spectrometer</a:t>
            </a:r>
            <a:r>
              <a:rPr lang="de-DE" sz="1800" dirty="0"/>
              <a:t> design</a:t>
            </a:r>
          </a:p>
          <a:p>
            <a:pPr lvl="1"/>
            <a:r>
              <a:rPr lang="de-DE" sz="1800" dirty="0" err="1"/>
              <a:t>Collimator</a:t>
            </a:r>
            <a:r>
              <a:rPr lang="de-DE" sz="1800" dirty="0"/>
              <a:t> design</a:t>
            </a:r>
          </a:p>
          <a:p>
            <a:pPr lvl="1"/>
            <a:r>
              <a:rPr lang="de-DE" sz="1800" dirty="0"/>
              <a:t>Beam Instrumentation </a:t>
            </a:r>
            <a:r>
              <a:rPr lang="de-DE" sz="1800" dirty="0" err="1"/>
              <a:t>requirements</a:t>
            </a:r>
            <a:endParaRPr lang="de-DE" sz="1800" dirty="0"/>
          </a:p>
          <a:p>
            <a:r>
              <a:rPr lang="de-DE" dirty="0" err="1"/>
              <a:t>Detector</a:t>
            </a:r>
            <a:r>
              <a:rPr lang="de-DE" dirty="0"/>
              <a:t> design</a:t>
            </a:r>
          </a:p>
          <a:p>
            <a:r>
              <a:rPr lang="de-DE" dirty="0"/>
              <a:t>Laser </a:t>
            </a:r>
            <a:r>
              <a:rPr lang="de-DE" dirty="0" err="1"/>
              <a:t>beamlines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design.</a:t>
            </a:r>
          </a:p>
          <a:p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shielding</a:t>
            </a:r>
            <a:endParaRPr lang="de-DE" dirty="0"/>
          </a:p>
          <a:p>
            <a:pPr lvl="1"/>
            <a:r>
              <a:rPr lang="de-DE" sz="1800" dirty="0"/>
              <a:t>Single </a:t>
            </a:r>
            <a:r>
              <a:rPr lang="de-DE" sz="1800" dirty="0" err="1"/>
              <a:t>Bunch</a:t>
            </a:r>
            <a:r>
              <a:rPr lang="de-DE" sz="1800" dirty="0"/>
              <a:t> </a:t>
            </a:r>
            <a:r>
              <a:rPr lang="de-DE" sz="1800" dirty="0" err="1"/>
              <a:t>Dump</a:t>
            </a:r>
            <a:endParaRPr lang="de-DE" sz="1800" b="1" dirty="0"/>
          </a:p>
          <a:p>
            <a:pPr lvl="1"/>
            <a:r>
              <a:rPr lang="de-DE" sz="1800" dirty="0"/>
              <a:t>General Radiation </a:t>
            </a:r>
            <a:r>
              <a:rPr lang="de-DE" sz="1800" dirty="0" err="1"/>
              <a:t>protection</a:t>
            </a:r>
            <a:endParaRPr lang="de-DE" sz="1800" dirty="0"/>
          </a:p>
          <a:p>
            <a:r>
              <a:rPr lang="de-DE" dirty="0"/>
              <a:t>Background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de-DE" dirty="0"/>
          </a:p>
          <a:p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Integration</a:t>
            </a:r>
          </a:p>
          <a:p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57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b="1" dirty="0"/>
              <a:t>First design </a:t>
            </a:r>
            <a:r>
              <a:rPr lang="de-DE" sz="2200" b="1" dirty="0" err="1"/>
              <a:t>considerations</a:t>
            </a:r>
            <a:r>
              <a:rPr lang="de-DE" sz="2200" dirty="0"/>
              <a:t>.</a:t>
            </a:r>
          </a:p>
          <a:p>
            <a:r>
              <a:rPr lang="de-DE" sz="2200" dirty="0" err="1"/>
              <a:t>Possible</a:t>
            </a:r>
            <a:r>
              <a:rPr lang="de-DE" sz="2200" dirty="0"/>
              <a:t> </a:t>
            </a:r>
            <a:r>
              <a:rPr lang="de-DE" sz="2200" b="1" dirty="0" err="1"/>
              <a:t>location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experiment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space</a:t>
            </a:r>
            <a:r>
              <a:rPr lang="de-DE" sz="2200" dirty="0"/>
              <a:t> </a:t>
            </a:r>
            <a:r>
              <a:rPr lang="de-DE" sz="2200" dirty="0" err="1"/>
              <a:t>constraints</a:t>
            </a:r>
            <a:r>
              <a:rPr lang="de-DE" sz="2200" dirty="0"/>
              <a:t> </a:t>
            </a:r>
            <a:r>
              <a:rPr lang="de-DE" sz="2200" b="1" dirty="0" err="1"/>
              <a:t>found</a:t>
            </a:r>
            <a:r>
              <a:rPr lang="de-DE" sz="2200" dirty="0"/>
              <a:t> in XTD5 / XSDU1</a:t>
            </a:r>
          </a:p>
          <a:p>
            <a:r>
              <a:rPr lang="de-DE" sz="2200" dirty="0"/>
              <a:t>Re-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copy</a:t>
            </a:r>
            <a:r>
              <a:rPr lang="de-DE" sz="2200" dirty="0"/>
              <a:t> </a:t>
            </a:r>
            <a:r>
              <a:rPr lang="de-DE" sz="2200" dirty="0" err="1"/>
              <a:t>existing</a:t>
            </a:r>
            <a:r>
              <a:rPr lang="de-DE" sz="2200" dirty="0"/>
              <a:t> design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magnets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elements</a:t>
            </a:r>
            <a:r>
              <a:rPr lang="de-DE" sz="2200" dirty="0"/>
              <a:t>.</a:t>
            </a:r>
          </a:p>
          <a:p>
            <a:r>
              <a:rPr lang="de-DE" sz="2200" b="1" dirty="0"/>
              <a:t>Input </a:t>
            </a:r>
            <a:r>
              <a:rPr lang="de-DE" sz="2200" b="1" dirty="0" err="1"/>
              <a:t>from</a:t>
            </a:r>
            <a:r>
              <a:rPr lang="de-DE" sz="2200" b="1" dirty="0"/>
              <a:t> </a:t>
            </a:r>
            <a:r>
              <a:rPr lang="de-DE" sz="2200" b="1" dirty="0" err="1"/>
              <a:t>various</a:t>
            </a:r>
            <a:r>
              <a:rPr lang="de-DE" sz="2200" b="1" dirty="0"/>
              <a:t> </a:t>
            </a:r>
            <a:r>
              <a:rPr lang="de-DE" sz="2200" b="1" dirty="0" err="1"/>
              <a:t>groups</a:t>
            </a:r>
            <a:r>
              <a:rPr lang="de-DE" sz="2200" dirty="0"/>
              <a:t>.</a:t>
            </a:r>
          </a:p>
          <a:p>
            <a:r>
              <a:rPr lang="de-DE" sz="2200" dirty="0"/>
              <a:t>IP, </a:t>
            </a:r>
            <a:r>
              <a:rPr lang="de-DE" sz="2200" dirty="0" err="1"/>
              <a:t>spectrometer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detector</a:t>
            </a:r>
            <a:r>
              <a:rPr lang="de-DE" sz="2200" dirty="0"/>
              <a:t> design </a:t>
            </a:r>
            <a:r>
              <a:rPr lang="de-DE" sz="2200" dirty="0" err="1"/>
              <a:t>ongoing</a:t>
            </a:r>
            <a:r>
              <a:rPr lang="de-DE" sz="2200" dirty="0"/>
              <a:t>.</a:t>
            </a:r>
          </a:p>
          <a:p>
            <a:r>
              <a:rPr lang="de-DE" sz="2200" dirty="0"/>
              <a:t>Integration </a:t>
            </a:r>
            <a:r>
              <a:rPr lang="de-DE" sz="2200" b="1" dirty="0" err="1"/>
              <a:t>studies</a:t>
            </a:r>
            <a:r>
              <a:rPr lang="de-DE" sz="2200" b="1" dirty="0"/>
              <a:t> </a:t>
            </a:r>
            <a:r>
              <a:rPr lang="de-DE" sz="2200" b="1" dirty="0" err="1"/>
              <a:t>ongoing</a:t>
            </a:r>
            <a:r>
              <a:rPr lang="de-DE" sz="2200" b="1" dirty="0"/>
              <a:t>.</a:t>
            </a:r>
          </a:p>
          <a:p>
            <a:r>
              <a:rPr lang="de-DE" sz="2200" b="1" dirty="0"/>
              <a:t>Layout </a:t>
            </a:r>
            <a:r>
              <a:rPr lang="de-DE" sz="2200" b="1" dirty="0" err="1"/>
              <a:t>and</a:t>
            </a:r>
            <a:r>
              <a:rPr lang="de-DE" sz="2200" b="1" dirty="0"/>
              <a:t> </a:t>
            </a:r>
            <a:r>
              <a:rPr lang="de-DE" sz="2200" b="1" dirty="0" err="1"/>
              <a:t>achievable</a:t>
            </a:r>
            <a:r>
              <a:rPr lang="de-DE" sz="2200" b="1" dirty="0"/>
              <a:t> </a:t>
            </a:r>
            <a:r>
              <a:rPr lang="de-DE" sz="2200" b="1" dirty="0" err="1"/>
              <a:t>parameters</a:t>
            </a:r>
            <a:r>
              <a:rPr lang="de-DE" sz="2200" b="1" dirty="0"/>
              <a:t> </a:t>
            </a:r>
            <a:r>
              <a:rPr lang="de-DE" sz="2200" b="1" dirty="0" err="1"/>
              <a:t>look</a:t>
            </a:r>
            <a:r>
              <a:rPr lang="de-DE" sz="2200" b="1" dirty="0"/>
              <a:t> </a:t>
            </a:r>
            <a:r>
              <a:rPr lang="de-DE" sz="2200" b="1" dirty="0" err="1"/>
              <a:t>feasible</a:t>
            </a:r>
            <a:r>
              <a:rPr lang="de-DE" sz="2200" dirty="0"/>
              <a:t>.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17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pic>
        <p:nvPicPr>
          <p:cNvPr id="8" name="Picture 8" descr="Universität Hamburg - der Forschung, der Lehre, der Bildung, zur Homepage">
            <a:hlinkClick r:id="rId2" tooltip="Zur Homep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233" y="2121293"/>
            <a:ext cx="2042851" cy="66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5" y="1738185"/>
            <a:ext cx="1023636" cy="12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80" y="1999322"/>
            <a:ext cx="2488352" cy="7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3" y="2060848"/>
            <a:ext cx="1332012" cy="76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59" y="1848606"/>
            <a:ext cx="1023636" cy="1023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360" y="3861053"/>
            <a:ext cx="1031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R. Assmann, R. Brinkmann, W. Decking, N. Golubeva, A. Hartin, I. Hartl, B. Heinemann, </a:t>
            </a:r>
          </a:p>
          <a:p>
            <a:r>
              <a:rPr lang="de-DE" b="1" dirty="0"/>
              <a:t>J. List, E. Negodin, M. Schmitz, M. Wing, …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223792" y="5108385"/>
            <a:ext cx="2736304" cy="7028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err="1"/>
              <a:t>Thank</a:t>
            </a:r>
            <a:r>
              <a:rPr lang="de-DE" sz="4000" dirty="0"/>
              <a:t> </a:t>
            </a:r>
            <a:r>
              <a:rPr lang="de-DE" sz="4000" dirty="0" err="1"/>
              <a:t>you</a:t>
            </a:r>
            <a:endParaRPr lang="de-DE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87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Dr. Florian Burkart</a:t>
            </a:r>
          </a:p>
          <a:p>
            <a:r>
              <a:rPr lang="de-DE" dirty="0"/>
              <a:t>Department: MPY1</a:t>
            </a:r>
          </a:p>
          <a:p>
            <a:r>
              <a:rPr lang="de-DE" dirty="0">
                <a:hlinkClick r:id="rId2"/>
              </a:rPr>
              <a:t>Florian.Burkart@desy.de</a:t>
            </a:r>
            <a:r>
              <a:rPr lang="de-DE" dirty="0"/>
              <a:t>	 </a:t>
            </a:r>
          </a:p>
          <a:p>
            <a:r>
              <a:rPr lang="de-DE" dirty="0"/>
              <a:t>Phone: 040-8998 3039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8-21 at 17.17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20445" r="8460" b="15333"/>
          <a:stretch/>
        </p:blipFill>
        <p:spPr>
          <a:xfrm>
            <a:off x="551384" y="980728"/>
            <a:ext cx="10801200" cy="5644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Foil</a:t>
            </a:r>
            <a:r>
              <a:rPr lang="de-DE" dirty="0"/>
              <a:t> </a:t>
            </a:r>
            <a:r>
              <a:rPr lang="de-DE" dirty="0" err="1"/>
              <a:t>survival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Tungsten, 0.035 cm, 5 </a:t>
            </a:r>
            <a:r>
              <a:rPr lang="de-DE" dirty="0">
                <a:latin typeface="Symbol" panose="05050102010706020507" pitchFamily="18" charset="2"/>
              </a:rPr>
              <a:t>m</a:t>
            </a:r>
            <a:r>
              <a:rPr lang="de-DE" dirty="0"/>
              <a:t>m e-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size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024366" y="6286206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beam </a:t>
            </a:r>
            <a:r>
              <a:rPr lang="de-DE" sz="1600" dirty="0" err="1"/>
              <a:t>direction</a:t>
            </a:r>
            <a:r>
              <a:rPr lang="de-DE" sz="1600" dirty="0"/>
              <a:t> (cm)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35369" y="3356991"/>
            <a:ext cx="171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Transversal (cm)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10849661" y="3296269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E</a:t>
            </a:r>
            <a:r>
              <a:rPr lang="de-DE" sz="1600" baseline="-25000" dirty="0" err="1"/>
              <a:t>dep</a:t>
            </a:r>
            <a:r>
              <a:rPr lang="de-DE" sz="1600" dirty="0"/>
              <a:t> (</a:t>
            </a:r>
            <a:r>
              <a:rPr lang="de-DE" sz="1600" dirty="0" err="1"/>
              <a:t>GeV</a:t>
            </a:r>
            <a:r>
              <a:rPr lang="de-DE" sz="1600" dirty="0"/>
              <a:t>/cm</a:t>
            </a:r>
            <a:r>
              <a:rPr lang="de-DE" sz="1600" baseline="30000" dirty="0"/>
              <a:t>3</a:t>
            </a:r>
            <a:r>
              <a:rPr lang="de-DE" sz="1600" dirty="0"/>
              <a:t>/e</a:t>
            </a:r>
            <a:r>
              <a:rPr lang="de-DE" sz="1600" baseline="30000" dirty="0"/>
              <a:t>-</a:t>
            </a:r>
            <a:r>
              <a:rPr lang="de-DE" sz="16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7614" y="2348890"/>
            <a:ext cx="4394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D"/>
            </a:pPr>
            <a:r>
              <a:rPr lang="de-DE" sz="2400" dirty="0">
                <a:solidFill>
                  <a:srgbClr val="FF0000"/>
                </a:solidFill>
              </a:rPr>
              <a:t>T: 80 K</a:t>
            </a:r>
          </a:p>
          <a:p>
            <a:r>
              <a:rPr lang="de-DE" sz="2400" dirty="0" err="1">
                <a:solidFill>
                  <a:srgbClr val="FF0000"/>
                </a:solidFill>
              </a:rPr>
              <a:t>Pressure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waves</a:t>
            </a:r>
            <a:r>
              <a:rPr lang="de-DE" sz="2400" dirty="0">
                <a:solidFill>
                  <a:srgbClr val="FF0000"/>
                </a:solidFill>
              </a:rPr>
              <a:t>, </a:t>
            </a:r>
            <a:r>
              <a:rPr lang="de-DE" sz="2400" dirty="0" err="1">
                <a:solidFill>
                  <a:srgbClr val="FF0000"/>
                </a:solidFill>
              </a:rPr>
              <a:t>to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be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studied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58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Optics</a:t>
            </a:r>
            <a:r>
              <a:rPr lang="de-DE" dirty="0"/>
              <a:t> in XTD5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LUXE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3" y="1065106"/>
            <a:ext cx="11291255" cy="580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28048" y="1412776"/>
            <a:ext cx="1152128" cy="216024"/>
          </a:xfrm>
          <a:prstGeom prst="rect">
            <a:avLst/>
          </a:prstGeom>
          <a:solidFill>
            <a:srgbClr val="00AA9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0256" y="1398121"/>
            <a:ext cx="288032" cy="21602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67608" y="5326163"/>
            <a:ext cx="9433048" cy="1531837"/>
            <a:chOff x="551384" y="3049291"/>
            <a:chExt cx="9433048" cy="153183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51384" y="4077072"/>
              <a:ext cx="943304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911424" y="3861048"/>
              <a:ext cx="1008112" cy="432048"/>
            </a:xfrm>
            <a:prstGeom prst="rect">
              <a:avLst/>
            </a:prstGeom>
            <a:solidFill>
              <a:srgbClr val="00AA9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415480" y="3855333"/>
              <a:ext cx="3528392" cy="22173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8"/>
            <p:cNvSpPr/>
            <p:nvPr/>
          </p:nvSpPr>
          <p:spPr>
            <a:xfrm rot="21351790">
              <a:off x="4725787" y="3874828"/>
              <a:ext cx="544183" cy="102720"/>
            </a:xfrm>
            <a:custGeom>
              <a:avLst/>
              <a:gdLst>
                <a:gd name="connsiteX0" fmla="*/ 0 w 540060"/>
                <a:gd name="connsiteY0" fmla="*/ 0 h 45719"/>
                <a:gd name="connsiteX1" fmla="*/ 540060 w 540060"/>
                <a:gd name="connsiteY1" fmla="*/ 0 h 45719"/>
                <a:gd name="connsiteX2" fmla="*/ 540060 w 540060"/>
                <a:gd name="connsiteY2" fmla="*/ 45719 h 45719"/>
                <a:gd name="connsiteX3" fmla="*/ 0 w 540060"/>
                <a:gd name="connsiteY3" fmla="*/ 45719 h 45719"/>
                <a:gd name="connsiteX4" fmla="*/ 0 w 540060"/>
                <a:gd name="connsiteY4" fmla="*/ 0 h 45719"/>
                <a:gd name="connsiteX0" fmla="*/ 0 w 544183"/>
                <a:gd name="connsiteY0" fmla="*/ 57001 h 102720"/>
                <a:gd name="connsiteX1" fmla="*/ 544183 w 544183"/>
                <a:gd name="connsiteY1" fmla="*/ 0 h 102720"/>
                <a:gd name="connsiteX2" fmla="*/ 540060 w 544183"/>
                <a:gd name="connsiteY2" fmla="*/ 102720 h 102720"/>
                <a:gd name="connsiteX3" fmla="*/ 0 w 544183"/>
                <a:gd name="connsiteY3" fmla="*/ 102720 h 102720"/>
                <a:gd name="connsiteX4" fmla="*/ 0 w 544183"/>
                <a:gd name="connsiteY4" fmla="*/ 57001 h 10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83" h="102720">
                  <a:moveTo>
                    <a:pt x="0" y="57001"/>
                  </a:moveTo>
                  <a:lnTo>
                    <a:pt x="544183" y="0"/>
                  </a:lnTo>
                  <a:lnTo>
                    <a:pt x="540060" y="102720"/>
                  </a:lnTo>
                  <a:lnTo>
                    <a:pt x="0" y="102720"/>
                  </a:lnTo>
                  <a:lnTo>
                    <a:pt x="0" y="5700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>
              <a:endCxn id="15" idx="1"/>
            </p:cNvCxnSpPr>
            <p:nvPr/>
          </p:nvCxnSpPr>
          <p:spPr>
            <a:xfrm flipV="1">
              <a:off x="4943872" y="3325166"/>
              <a:ext cx="2808312" cy="53016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96200" y="3645024"/>
              <a:ext cx="216024" cy="936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xplosion 2 16"/>
            <p:cNvSpPr/>
            <p:nvPr/>
          </p:nvSpPr>
          <p:spPr>
            <a:xfrm rot="1374265">
              <a:off x="9345814" y="3049291"/>
              <a:ext cx="504056" cy="423563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9912424" y="5589240"/>
            <a:ext cx="1512168" cy="261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48" y="112474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Kicker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4237" y="955467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Septa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96400" y="5301208"/>
            <a:ext cx="648072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5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Dump</a:t>
            </a:r>
            <a:r>
              <a:rPr lang="de-DE" dirty="0"/>
              <a:t>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4" y="1022350"/>
            <a:ext cx="11125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ounded Rectangular Callout 1"/>
          <p:cNvSpPr>
            <a:spLocks noChangeArrowheads="1"/>
          </p:cNvSpPr>
          <p:nvPr/>
        </p:nvSpPr>
        <p:spPr bwMode="auto">
          <a:xfrm>
            <a:off x="6144684" y="1843088"/>
            <a:ext cx="1727200" cy="137001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/>
          <a:lstStyle>
            <a:lvl1pPr marL="558800" indent="-258763" eaLnBrk="0" hangingPunct="0">
              <a:buClr>
                <a:schemeClr val="accent2"/>
              </a:buClr>
              <a:buSzPct val="80000"/>
              <a:buChar char="n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§"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457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Location at </a:t>
            </a:r>
            <a:r>
              <a:rPr lang="de-DE" dirty="0" err="1"/>
              <a:t>the</a:t>
            </a:r>
            <a:r>
              <a:rPr lang="de-DE" dirty="0"/>
              <a:t> XFEL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7974" y="839884"/>
            <a:ext cx="11655473" cy="5355486"/>
            <a:chOff x="42863" y="942975"/>
            <a:chExt cx="9061450" cy="4040188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3" y="942975"/>
              <a:ext cx="9061450" cy="404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5695950" y="2686070"/>
              <a:ext cx="355428" cy="20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1200" b="1">
                  <a:latin typeface="Times New Roman" pitchFamily="18" charset="0"/>
                  <a:cs typeface="Times New Roman" pitchFamily="18" charset="0"/>
                </a:rPr>
                <a:t>XS4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00000">
              <a:off x="6276067" y="2602972"/>
              <a:ext cx="417740" cy="191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XTD5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9225" y="2998788"/>
              <a:ext cx="417740" cy="191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XTD3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0640000">
              <a:off x="7699261" y="2369610"/>
              <a:ext cx="417740" cy="191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XTD7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88212" y="2870200"/>
              <a:ext cx="417740" cy="1915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XTD8</a:t>
              </a: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742950" y="3670320"/>
              <a:ext cx="355428" cy="20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1200" b="1">
                  <a:latin typeface="Times New Roman" pitchFamily="18" charset="0"/>
                  <a:cs typeface="Times New Roman" pitchFamily="18" charset="0"/>
                </a:rPr>
                <a:t>XS1</a:t>
              </a: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1760721" y="3104392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(480 m)</a:t>
              </a: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3321565" y="3376362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(595 m)</a:t>
              </a: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4424171" y="3021984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(263 m)</a:t>
              </a:r>
            </a:p>
          </p:txBody>
        </p: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6395638" y="3918516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(301 m)</a:t>
              </a:r>
            </a:p>
          </p:txBody>
        </p: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 rot="20664953">
              <a:off x="6661782" y="2532926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(204 m)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 rot="20664953">
              <a:off x="7751539" y="2187938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(137 m)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5765966" y="2034710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(660 m)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7300447" y="3010804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(365 m)</a:t>
              </a:r>
            </a:p>
          </p:txBody>
        </p:sp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7118937" y="3404048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(546 m)</a:t>
              </a:r>
            </a:p>
          </p:txBody>
        </p:sp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>
              <a:off x="8147637" y="4445448"/>
              <a:ext cx="3978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(221 m)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653719" y="2746896"/>
              <a:ext cx="2981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UN1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 rot="20523626">
              <a:off x="6711626" y="2792125"/>
              <a:ext cx="298101" cy="16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2"/>
                </a:buClr>
                <a:buSzPct val="80000"/>
                <a:buChar char="n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buClr>
                  <a:schemeClr val="folHlink"/>
                </a:buClr>
                <a:buSzPct val="60000"/>
                <a:buChar char="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buClr>
                  <a:schemeClr val="hlink"/>
                </a:buClr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2400">
                  <a:solidFill>
                    <a:srgbClr val="100F2E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en-US" altLang="de-DE" sz="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UN2</a:t>
              </a:r>
            </a:p>
          </p:txBody>
        </p:sp>
      </p:grpSp>
      <p:pic>
        <p:nvPicPr>
          <p:cNvPr id="29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02888">
            <a:off x="8166270" y="3193823"/>
            <a:ext cx="535516" cy="1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8899534" y="2853473"/>
            <a:ext cx="796866" cy="5755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31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169" y="3440150"/>
            <a:ext cx="535516" cy="1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6090927" y="836712"/>
            <a:ext cx="2459328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None/>
            </a:pPr>
            <a:r>
              <a:rPr lang="de-DE" altLang="de-DE" sz="1100"/>
              <a:t>End of UN2           Begining of Dump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None/>
            </a:pPr>
            <a:r>
              <a:rPr lang="de-DE" altLang="de-DE" sz="1800"/>
              <a:t>3039 m  –  3145 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76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Dump</a:t>
            </a:r>
            <a:r>
              <a:rPr lang="de-DE" dirty="0"/>
              <a:t> Area – XTD5, XSDU1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/>
          <a:stretch/>
        </p:blipFill>
        <p:spPr bwMode="auto">
          <a:xfrm>
            <a:off x="74903" y="1556792"/>
            <a:ext cx="1180468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LUXE beam line | F. Burkart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looks</a:t>
            </a:r>
            <a:r>
              <a:rPr lang="de-DE" dirty="0"/>
              <a:t> like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tunnel</a:t>
            </a:r>
            <a:r>
              <a:rPr lang="de-DE" dirty="0"/>
              <a:t>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90" y="1412774"/>
            <a:ext cx="7028136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43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68" y="1578625"/>
            <a:ext cx="7776464" cy="44241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608" y="404664"/>
            <a:ext cx="7200000" cy="6063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000" y="692696"/>
            <a:ext cx="7200000" cy="573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7C5463-277C-FF4A-B8A2-6F93794390B9}"/>
              </a:ext>
            </a:extLst>
          </p:cNvPr>
          <p:cNvSpPr txBox="1"/>
          <p:nvPr/>
        </p:nvSpPr>
        <p:spPr>
          <a:xfrm>
            <a:off x="703231" y="2564904"/>
            <a:ext cx="605165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/>
              <a:t>Nice location, but:</a:t>
            </a:r>
          </a:p>
          <a:p>
            <a:r>
              <a:rPr lang="en-GB" sz="1600" dirty="0"/>
              <a:t>In case of a severe beam dump failure (dump exchange), the full</a:t>
            </a:r>
          </a:p>
          <a:p>
            <a:r>
              <a:rPr lang="en-GB" sz="1600" dirty="0"/>
              <a:t>experimental setup has to be removed.</a:t>
            </a:r>
          </a:p>
        </p:txBody>
      </p:sp>
    </p:spTree>
    <p:extLst>
      <p:ext uri="{BB962C8B-B14F-4D97-AF65-F5344CB8AC3E}">
        <p14:creationId xmlns:p14="http://schemas.microsoft.com/office/powerpoint/2010/main" val="21206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Scenarios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aseline="30000" dirty="0"/>
              <a:t>-</a:t>
            </a:r>
            <a:r>
              <a:rPr lang="de-DE" dirty="0"/>
              <a:t> Beam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Option 1: </a:t>
            </a:r>
            <a:r>
              <a:rPr lang="de-DE" dirty="0" err="1"/>
              <a:t>collide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pulse</a:t>
            </a:r>
          </a:p>
          <a:p>
            <a:r>
              <a:rPr lang="de-DE" dirty="0"/>
              <a:t>Option 2: </a:t>
            </a:r>
            <a:r>
              <a:rPr lang="de-DE" dirty="0" err="1"/>
              <a:t>collide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beam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foil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photon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generation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>
                <a:sym typeface="Wingdings" panose="05000000000000000000" pitchFamily="2" charset="2"/>
              </a:rPr>
              <a:t>collide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photons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r>
              <a:rPr lang="de-DE" dirty="0">
                <a:sym typeface="Wingdings" panose="05000000000000000000" pitchFamily="2" charset="2"/>
              </a:rPr>
              <a:t> pulse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u="sng" dirty="0" err="1">
                <a:sym typeface="Wingdings" panose="05000000000000000000" pitchFamily="2" charset="2"/>
              </a:rPr>
              <a:t>Electron</a:t>
            </a:r>
            <a:r>
              <a:rPr lang="de-DE" u="sng" dirty="0">
                <a:sym typeface="Wingdings" panose="05000000000000000000" pitchFamily="2" charset="2"/>
              </a:rPr>
              <a:t> beam </a:t>
            </a:r>
            <a:r>
              <a:rPr lang="de-DE" u="sng" dirty="0" err="1">
                <a:sym typeface="Wingdings" panose="05000000000000000000" pitchFamily="2" charset="2"/>
              </a:rPr>
              <a:t>parameters</a:t>
            </a:r>
            <a:r>
              <a:rPr lang="de-DE" u="sng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Electron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energy</a:t>
            </a:r>
            <a:r>
              <a:rPr lang="de-DE" dirty="0">
                <a:sym typeface="Wingdings" panose="05000000000000000000" pitchFamily="2" charset="2"/>
              </a:rPr>
              <a:t>: 17.5 </a:t>
            </a:r>
            <a:r>
              <a:rPr lang="de-DE" dirty="0" err="1">
                <a:sym typeface="Wingdings" panose="05000000000000000000" pitchFamily="2" charset="2"/>
              </a:rPr>
              <a:t>GeV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Bunch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intensity</a:t>
            </a:r>
            <a:r>
              <a:rPr lang="de-DE" dirty="0">
                <a:sym typeface="Wingdings" panose="05000000000000000000" pitchFamily="2" charset="2"/>
              </a:rPr>
              <a:t>: 1 </a:t>
            </a:r>
            <a:r>
              <a:rPr lang="de-DE" dirty="0" err="1">
                <a:sym typeface="Wingdings" panose="05000000000000000000" pitchFamily="2" charset="2"/>
              </a:rPr>
              <a:t>nC</a:t>
            </a:r>
            <a:r>
              <a:rPr lang="de-DE" dirty="0">
                <a:sym typeface="Wingdings" panose="05000000000000000000" pitchFamily="2" charset="2"/>
              </a:rPr>
              <a:t> ( 6.25E9 e-)</a:t>
            </a:r>
          </a:p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Spotsize</a:t>
            </a:r>
            <a:r>
              <a:rPr lang="de-DE" dirty="0">
                <a:sym typeface="Wingdings" panose="05000000000000000000" pitchFamily="2" charset="2"/>
              </a:rPr>
              <a:t> @ IP: 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de-DE" dirty="0">
                <a:sym typeface="Wingdings" panose="05000000000000000000" pitchFamily="2" charset="2"/>
              </a:rPr>
              <a:t> = 5 </a:t>
            </a:r>
            <a:r>
              <a:rPr lang="de-DE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de-DE" dirty="0">
                <a:sym typeface="Wingdings" panose="05000000000000000000" pitchFamily="2" charset="2"/>
              </a:rPr>
              <a:t>m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Repetition Rate: 1 – 10 Hz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LUXE beam line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25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XE_workshop2018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1_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3.xml><?xml version="1.0" encoding="utf-8"?>
<a:theme xmlns:a="http://schemas.openxmlformats.org/drawingml/2006/main" name="2_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LUXE_workshop2018.potx</Template>
  <TotalTime>0</TotalTime>
  <Words>988</Words>
  <Application>Microsoft Office PowerPoint</Application>
  <PresentationFormat>Custom</PresentationFormat>
  <Paragraphs>258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LUXE_workshop2018</vt:lpstr>
      <vt:lpstr>1_DESY</vt:lpstr>
      <vt:lpstr>2_DESY</vt:lpstr>
      <vt:lpstr>Design considerations of the LUXE beamline </vt:lpstr>
      <vt:lpstr>Agenda</vt:lpstr>
      <vt:lpstr>Location at the XFEL</vt:lpstr>
      <vt:lpstr>Dump Area – XTD5, XSDU1</vt:lpstr>
      <vt:lpstr>How it looks like in the tunnel...</vt:lpstr>
      <vt:lpstr>PowerPoint Presentation</vt:lpstr>
      <vt:lpstr>PowerPoint Presentation</vt:lpstr>
      <vt:lpstr>PowerPoint Presentation</vt:lpstr>
      <vt:lpstr>Experimental Scenarios and e- Beam Parameters</vt:lpstr>
      <vt:lpstr>Option 1: Electron - Laser</vt:lpstr>
      <vt:lpstr>Option 2: Photon - Laser</vt:lpstr>
      <vt:lpstr>Electron distribution downstream of IP</vt:lpstr>
      <vt:lpstr>Energy – Intensity distribution, Zoom</vt:lpstr>
      <vt:lpstr>Optics in XTD5</vt:lpstr>
      <vt:lpstr>Optics in XTD5 with extraction to LUXE</vt:lpstr>
      <vt:lpstr>Kicker and Septa parameters</vt:lpstr>
      <vt:lpstr>Final focus optics – downstream of Septum</vt:lpstr>
      <vt:lpstr>Final focus optics - Zoom</vt:lpstr>
      <vt:lpstr>Triplet Magnet Parameters</vt:lpstr>
      <vt:lpstr>Schematic CAD Integration</vt:lpstr>
      <vt:lpstr>Single Bunch Beam Dump</vt:lpstr>
      <vt:lpstr>Outlook -  next steps</vt:lpstr>
      <vt:lpstr>Conclusion</vt:lpstr>
      <vt:lpstr>Acknowledgements</vt:lpstr>
      <vt:lpstr>PowerPoint Presentation</vt:lpstr>
      <vt:lpstr>Foil survival</vt:lpstr>
      <vt:lpstr>Optics in XTD5 with extraction to LUXE</vt:lpstr>
      <vt:lpstr>Dump 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Office-Anwender</dc:creator>
  <cp:lastModifiedBy>Burkart, Florian</cp:lastModifiedBy>
  <cp:revision>69</cp:revision>
  <cp:lastPrinted>2018-08-13T14:06:34Z</cp:lastPrinted>
  <dcterms:created xsi:type="dcterms:W3CDTF">2018-01-19T12:33:44Z</dcterms:created>
  <dcterms:modified xsi:type="dcterms:W3CDTF">2018-08-23T06:19:41Z</dcterms:modified>
</cp:coreProperties>
</file>