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75" r:id="rId2"/>
    <p:sldId id="277" r:id="rId3"/>
    <p:sldId id="278" r:id="rId4"/>
    <p:sldId id="279" r:id="rId5"/>
    <p:sldId id="280" r:id="rId6"/>
    <p:sldId id="28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5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D5E47-58B0-4A02-A0EA-6D318E20395D}" type="datetimeFigureOut">
              <a:rPr lang="zh-CN" altLang="en-US" smtClean="0"/>
              <a:t>2018/1/10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04E82-36C3-49AB-8478-24E3E26B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4671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86687-E95E-4B41-8504-4DC0B286216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566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ine do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-4795"/>
            <a:ext cx="12190993" cy="6867593"/>
          </a:xfrm>
          <a:prstGeom prst="rect">
            <a:avLst/>
          </a:prstGeom>
        </p:spPr>
      </p:pic>
      <p:pic>
        <p:nvPicPr>
          <p:cNvPr id="8" name="logo SLA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13" y="6172201"/>
            <a:ext cx="3070359" cy="892049"/>
          </a:xfrm>
          <a:prstGeom prst="rect">
            <a:avLst/>
          </a:prstGeom>
        </p:spPr>
      </p:pic>
      <p:pic>
        <p:nvPicPr>
          <p:cNvPr id="9" name="logo DOE Stanfor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1"/>
            <a:ext cx="2631445" cy="9570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3" y="536577"/>
            <a:ext cx="10678583" cy="2246313"/>
          </a:xfrm>
        </p:spPr>
        <p:txBody>
          <a:bodyPr anchor="b" anchorCtr="0">
            <a:noAutofit/>
          </a:bodyPr>
          <a:lstStyle>
            <a:lvl1pPr>
              <a:defRPr sz="5733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3" y="3646170"/>
            <a:ext cx="10653183" cy="2187703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133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2953" y="2755013"/>
            <a:ext cx="10678583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8127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CA16F2-8381-4245-8E4B-50EEDABB18C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10811933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933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2400"/>
            </a:lvl4pPr>
            <a:lvl5pPr>
              <a:buClr>
                <a:srgbClr val="981E32"/>
              </a:buClr>
              <a:defRPr sz="2133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11919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CA16F2-8381-4245-8E4B-50EEDABB18C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53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CA16F2-8381-4245-8E4B-50EEDABB18C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6197600" y="1252729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2203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CA16F2-8381-4245-8E4B-50EEDABB18C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861984" y="1252728"/>
            <a:ext cx="3256453" cy="2481072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861984" y="3886200"/>
            <a:ext cx="3256453" cy="2432051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8323939" y="1243584"/>
            <a:ext cx="3256453" cy="5065523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609602" y="1243584"/>
            <a:ext cx="401743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2060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CA16F2-8381-4245-8E4B-50EEDABB18C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8009467" y="1243584"/>
            <a:ext cx="3556000" cy="5065523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609600" y="1243584"/>
            <a:ext cx="731308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6171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0546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2429" y="129091"/>
            <a:ext cx="1080476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2" y="1243584"/>
            <a:ext cx="10813225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1533" y="6318251"/>
            <a:ext cx="425243" cy="539751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467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CCA16F2-8381-4245-8E4B-50EEDABB18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22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defTabSz="1219170" rtl="0" eaLnBrk="1" latinLnBrk="0" hangingPunct="1">
        <a:spcBef>
          <a:spcPct val="0"/>
        </a:spcBef>
        <a:buNone/>
        <a:defRPr sz="32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400"/>
        </a:spcAft>
        <a:buClr>
          <a:schemeClr val="tx1"/>
        </a:buClr>
        <a:buFont typeface="Arial" pitchFamily="34" charset="0"/>
        <a:buNone/>
        <a:defRPr sz="32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09585" indent="-298443" algn="l" defTabSz="121917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93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20728" indent="-3111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667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19170" indent="-2984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35962" indent="-239994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ctrTitle"/>
          </p:nvPr>
        </p:nvSpPr>
        <p:spPr>
          <a:xfrm>
            <a:off x="489735" y="508701"/>
            <a:ext cx="10678583" cy="2246313"/>
          </a:xfrm>
        </p:spPr>
        <p:txBody>
          <a:bodyPr>
            <a:normAutofit/>
          </a:bodyPr>
          <a:lstStyle/>
          <a:p>
            <a:r>
              <a:rPr lang="en-US" sz="4800" dirty="0"/>
              <a:t>Tests on Chess 2 ASIC</a:t>
            </a:r>
            <a:r>
              <a:rPr lang="en-US" sz="6000" dirty="0"/>
              <a:t/>
            </a:r>
            <a:br>
              <a:rPr lang="en-US" sz="6000" dirty="0"/>
            </a:br>
            <a:endParaRPr lang="en-CA" sz="20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9734" y="2755014"/>
            <a:ext cx="10678583" cy="635889"/>
          </a:xfrm>
        </p:spPr>
        <p:txBody>
          <a:bodyPr/>
          <a:lstStyle/>
          <a:p>
            <a:r>
              <a:rPr lang="en-CA" altLang="zh-CN" sz="1800" dirty="0" err="1"/>
              <a:t>Dionisio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Doering</a:t>
            </a:r>
            <a:r>
              <a:rPr lang="en-CA" altLang="zh-CN" sz="1800" dirty="0"/>
              <a:t>, </a:t>
            </a:r>
            <a:r>
              <a:rPr lang="en-CA" altLang="zh-CN" sz="1800" dirty="0" err="1"/>
              <a:t>Yubo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Han</a:t>
            </a:r>
            <a:r>
              <a:rPr lang="en-CA" altLang="zh-CN" sz="1400" baseline="-25000" dirty="0" err="1"/>
              <a:t>IHEP</a:t>
            </a:r>
            <a:r>
              <a:rPr lang="en-CA" altLang="zh-CN" sz="1400" dirty="0"/>
              <a:t> ,</a:t>
            </a:r>
            <a:r>
              <a:rPr lang="en-CA" altLang="zh-CN" sz="1800" dirty="0"/>
              <a:t> </a:t>
            </a:r>
            <a:r>
              <a:rPr lang="en-CA" altLang="zh-CN" sz="1800" dirty="0" err="1"/>
              <a:t>Pietro</a:t>
            </a:r>
            <a:r>
              <a:rPr lang="en-CA" altLang="zh-CN" sz="1800" dirty="0"/>
              <a:t> Caragiulo, Larry Ruckman, Camillo Tamma, </a:t>
            </a:r>
            <a:r>
              <a:rPr lang="en-CA" altLang="zh-CN" sz="1800" dirty="0" err="1"/>
              <a:t>Mazin</a:t>
            </a:r>
            <a:r>
              <a:rPr lang="en-CA" altLang="zh-CN" sz="1800" dirty="0"/>
              <a:t> </a:t>
            </a:r>
            <a:r>
              <a:rPr lang="en-CA" altLang="zh-CN" sz="1800" dirty="0" err="1"/>
              <a:t>Khader</a:t>
            </a:r>
            <a:r>
              <a:rPr lang="en-CA" altLang="zh-CN" sz="1800" baseline="-25000" dirty="0" err="1"/>
              <a:t>UIUC</a:t>
            </a:r>
            <a:r>
              <a:rPr lang="en-CA" altLang="zh-CN" sz="1800" dirty="0"/>
              <a:t>, </a:t>
            </a:r>
            <a:r>
              <a:rPr lang="en-CA" altLang="zh-CN" sz="1800" dirty="0" err="1"/>
              <a:t>Murtaza</a:t>
            </a:r>
            <a:r>
              <a:rPr lang="en-CA" altLang="zh-CN" sz="1800" dirty="0"/>
              <a:t> </a:t>
            </a:r>
            <a:r>
              <a:rPr lang="en-CA" altLang="zh-CN" sz="1800" dirty="0" err="1"/>
              <a:t>Safdari</a:t>
            </a:r>
            <a:r>
              <a:rPr lang="en-CA" altLang="zh-CN" sz="1800" dirty="0"/>
              <a:t>, Su Dong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872913" y="6318250"/>
            <a:ext cx="319087" cy="539750"/>
          </a:xfrm>
        </p:spPr>
        <p:txBody>
          <a:bodyPr/>
          <a:lstStyle/>
          <a:p>
            <a:fld id="{68C31502-1914-44CA-906F-C0FC311359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047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0090150" y="6318250"/>
            <a:ext cx="319088" cy="539750"/>
          </a:xfrm>
          <a:prstGeom prst="rect">
            <a:avLst/>
          </a:prstGeom>
        </p:spPr>
        <p:txBody>
          <a:bodyPr/>
          <a:lstStyle/>
          <a:p>
            <a:fld id="{68C31502-1914-44CA-906F-C0FC31135993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Pixel description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4811713" cy="3143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Atlas Chess 2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0" y="6405563"/>
            <a:ext cx="2057400" cy="365125"/>
          </a:xfrm>
          <a:prstGeom prst="rect">
            <a:avLst/>
          </a:prstGeom>
        </p:spPr>
        <p:txBody>
          <a:bodyPr/>
          <a:lstStyle/>
          <a:p>
            <a:fld id="{BFDB1173-E894-41C8-A433-81CCE32C4255}" type="datetime1">
              <a:rPr lang="en-US" altLang="zh-CN" smtClean="0"/>
              <a:t>1/10/2018</a:t>
            </a:fld>
            <a:endParaRPr lang="zh-CN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397" y="1646924"/>
            <a:ext cx="8812841" cy="421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85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35164" y="1639139"/>
            <a:ext cx="11139289" cy="5065523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bg2"/>
                </a:solidFill>
              </a:rPr>
              <a:t>Review:</a:t>
            </a:r>
          </a:p>
          <a:p>
            <a:r>
              <a:rPr lang="en-US" altLang="zh-CN" sz="1900" dirty="0" smtClean="0"/>
              <a:t>       Several tests on the new </a:t>
            </a:r>
            <a:r>
              <a:rPr lang="en-US" altLang="zh-CN" sz="1900" dirty="0" err="1"/>
              <a:t>std</a:t>
            </a:r>
            <a:r>
              <a:rPr lang="en-US" altLang="zh-CN" sz="1900" dirty="0"/>
              <a:t> resistivity </a:t>
            </a:r>
            <a:r>
              <a:rPr lang="en-US" altLang="zh-CN" sz="1900" dirty="0" smtClean="0"/>
              <a:t>board #02.</a:t>
            </a:r>
          </a:p>
          <a:p>
            <a:r>
              <a:rPr lang="en-US" altLang="zh-CN" sz="1900" dirty="0"/>
              <a:t> </a:t>
            </a:r>
            <a:r>
              <a:rPr lang="en-US" altLang="zh-CN" sz="1900" dirty="0" smtClean="0"/>
              <a:t>      Change </a:t>
            </a:r>
            <a:r>
              <a:rPr lang="en-US" altLang="zh-CN" sz="1900" dirty="0"/>
              <a:t>to use (</a:t>
            </a:r>
            <a:r>
              <a:rPr lang="en-US" altLang="zh-CN" sz="1900" dirty="0" smtClean="0"/>
              <a:t>35μs-delay </a:t>
            </a:r>
            <a:r>
              <a:rPr lang="en-US" altLang="zh-CN" sz="1900" dirty="0"/>
              <a:t>and </a:t>
            </a:r>
            <a:r>
              <a:rPr lang="en-US" altLang="zh-CN" sz="1900" dirty="0" smtClean="0"/>
              <a:t>50ns-width) </a:t>
            </a:r>
            <a:r>
              <a:rPr lang="en-US" altLang="zh-CN" sz="1900" dirty="0" err="1"/>
              <a:t>Qinj</a:t>
            </a:r>
            <a:r>
              <a:rPr lang="en-US" altLang="zh-CN" sz="1900" dirty="0"/>
              <a:t> instead of inversed of </a:t>
            </a:r>
            <a:r>
              <a:rPr lang="en-US" altLang="zh-CN" sz="1900" dirty="0" err="1"/>
              <a:t>inv-Qinj</a:t>
            </a:r>
            <a:r>
              <a:rPr lang="en-US" altLang="zh-CN" sz="1900" dirty="0" smtClean="0"/>
              <a:t>.-&gt; </a:t>
            </a:r>
            <a:r>
              <a:rPr lang="en-US" altLang="zh-CN" sz="1900" dirty="0"/>
              <a:t>cleaner</a:t>
            </a:r>
            <a:r>
              <a:rPr lang="en-US" altLang="zh-CN" sz="1900" dirty="0" smtClean="0"/>
              <a:t> </a:t>
            </a:r>
            <a:r>
              <a:rPr lang="en-US" altLang="zh-CN" sz="1900" dirty="0" smtClean="0"/>
              <a:t>start</a:t>
            </a:r>
            <a:endParaRPr lang="en-US" altLang="zh-CN" sz="1900" dirty="0"/>
          </a:p>
          <a:p>
            <a:r>
              <a:rPr lang="en-US" altLang="zh-CN" sz="1900" dirty="0" smtClean="0"/>
              <a:t>       Different </a:t>
            </a:r>
            <a:r>
              <a:rPr lang="en-US" altLang="zh-CN" sz="1900" dirty="0"/>
              <a:t>hit </a:t>
            </a:r>
            <a:r>
              <a:rPr lang="en-US" altLang="zh-CN" sz="1900" dirty="0" smtClean="0"/>
              <a:t>counts</a:t>
            </a:r>
            <a:r>
              <a:rPr lang="en-US" altLang="zh-CN" sz="1900" dirty="0" smtClean="0"/>
              <a:t> </a:t>
            </a:r>
            <a:r>
              <a:rPr lang="en-US" altLang="zh-CN" sz="1900" dirty="0"/>
              <a:t>observed with different </a:t>
            </a:r>
            <a:r>
              <a:rPr lang="en-US" altLang="zh-CN" sz="1900" dirty="0" err="1" smtClean="0"/>
              <a:t>Qinj</a:t>
            </a:r>
            <a:r>
              <a:rPr lang="en-US" altLang="zh-CN" sz="1900" dirty="0" smtClean="0"/>
              <a:t> Pulse height</a:t>
            </a:r>
            <a:r>
              <a:rPr lang="en-US" altLang="zh-CN" sz="1900" dirty="0" smtClean="0"/>
              <a:t>-&gt;hit efficiency </a:t>
            </a:r>
            <a:r>
              <a:rPr lang="en-US" altLang="zh-CN" sz="1900" dirty="0" err="1" smtClean="0"/>
              <a:t>vs</a:t>
            </a:r>
            <a:r>
              <a:rPr lang="en-US" altLang="zh-CN" sz="1900" dirty="0" smtClean="0"/>
              <a:t> threshold has strange valley structure</a:t>
            </a:r>
            <a:endParaRPr lang="en-US" altLang="zh-CN" sz="1900" dirty="0"/>
          </a:p>
          <a:p>
            <a:r>
              <a:rPr lang="en-US" altLang="zh-CN" sz="1900" dirty="0" smtClean="0"/>
              <a:t>       </a:t>
            </a:r>
            <a:r>
              <a:rPr lang="en-US" altLang="zh-CN" sz="1900" dirty="0" smtClean="0"/>
              <a:t>simultaneous readout of </a:t>
            </a:r>
            <a:r>
              <a:rPr lang="en-US" altLang="zh-CN" sz="1900" dirty="0"/>
              <a:t>multiple pixels </a:t>
            </a:r>
            <a:r>
              <a:rPr lang="en-US" altLang="zh-CN" sz="1900" dirty="0" smtClean="0"/>
              <a:t>have apparent impact on efficiency.-&gt; need more systematic examination</a:t>
            </a:r>
          </a:p>
          <a:p>
            <a:endParaRPr lang="en-US" altLang="zh-CN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rgbClr val="C00000"/>
                </a:solidFill>
              </a:rPr>
              <a:t>Current main </a:t>
            </a:r>
            <a:r>
              <a:rPr lang="en-US" altLang="zh-CN" sz="2400" dirty="0" smtClean="0">
                <a:solidFill>
                  <a:srgbClr val="C00000"/>
                </a:solidFill>
              </a:rPr>
              <a:t>bias sensor: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900" dirty="0"/>
              <a:t>- Main problem: large leakage current when LV turns out  </a:t>
            </a:r>
            <a:r>
              <a:rPr lang="en-US" altLang="zh-CN" sz="1900" dirty="0"/>
              <a:t/>
            </a:r>
            <a:br>
              <a:rPr lang="en-US" altLang="zh-CN" sz="1900" dirty="0"/>
            </a:br>
            <a:r>
              <a:rPr lang="en-US" altLang="zh-CN" sz="1900" dirty="0"/>
              <a:t>- Adding higher resistance (R18) to HV bias low pass filter helps stability </a:t>
            </a:r>
            <a:r>
              <a:rPr lang="en-US" altLang="zh-CN" sz="1900" dirty="0"/>
              <a:t/>
            </a:r>
            <a:br>
              <a:rPr lang="en-US" altLang="zh-CN" sz="1900" dirty="0"/>
            </a:br>
            <a:r>
              <a:rPr lang="en-US" altLang="zh-CN" sz="1900" dirty="0"/>
              <a:t>- Checking resistance and voltages on each pin, and try to isolate source of culprit: </a:t>
            </a:r>
            <a:r>
              <a:rPr lang="en-US" altLang="zh-CN" sz="1900" dirty="0"/>
              <a:t/>
            </a:r>
            <a:br>
              <a:rPr lang="en-US" altLang="zh-CN" sz="1900" dirty="0"/>
            </a:br>
            <a:r>
              <a:rPr lang="en-US" altLang="zh-CN" sz="1900" dirty="0"/>
              <a:t>   =&gt; Removing fuses on carrier to disconnect LV supply lines </a:t>
            </a:r>
            <a:r>
              <a:rPr lang="en-US" altLang="zh-CN" sz="1900" dirty="0"/>
              <a:t/>
            </a:r>
            <a:br>
              <a:rPr lang="en-US" altLang="zh-CN" sz="1900" dirty="0"/>
            </a:br>
            <a:r>
              <a:rPr lang="en-US" altLang="zh-CN" sz="1900" dirty="0"/>
              <a:t>   =&gt;Tristate FPGA signal pins to high impedance </a:t>
            </a:r>
            <a:r>
              <a:rPr lang="en-US" altLang="zh-CN" sz="1900" dirty="0"/>
              <a:t/>
            </a:r>
            <a:br>
              <a:rPr lang="en-US" altLang="zh-CN" sz="1900" dirty="0"/>
            </a:br>
            <a:r>
              <a:rPr lang="en-US" altLang="zh-CN" sz="1900" dirty="0"/>
              <a:t>   =&gt; Removing carrier resistors to disconnect control lines</a:t>
            </a:r>
            <a:endParaRPr lang="en-US" altLang="zh-CN" sz="1900" dirty="0" smtClean="0">
              <a:solidFill>
                <a:srgbClr val="C00000"/>
              </a:solidFill>
            </a:endParaRPr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      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r>
              <a:rPr lang="en-US" altLang="zh-CN" sz="2400" dirty="0">
                <a:solidFill>
                  <a:srgbClr val="C00000"/>
                </a:solidFill>
              </a:rPr>
              <a:t> </a:t>
            </a:r>
            <a:r>
              <a:rPr lang="en-US" altLang="zh-CN" sz="2400" dirty="0" smtClean="0">
                <a:solidFill>
                  <a:srgbClr val="C00000"/>
                </a:solidFill>
              </a:rPr>
              <a:t>     </a:t>
            </a:r>
          </a:p>
          <a:p>
            <a:endParaRPr lang="en-US" altLang="zh-CN" sz="2400" dirty="0">
              <a:solidFill>
                <a:srgbClr val="C0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499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111" y="2641785"/>
            <a:ext cx="3910642" cy="3362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13" y="0"/>
            <a:ext cx="10515600" cy="886550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Bias tests</a:t>
            </a:r>
            <a:endParaRPr lang="zh-CN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293298" y="1017918"/>
            <a:ext cx="8072226" cy="559784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altLang="zh-CN" sz="1400" dirty="0" smtClean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zh-CN" sz="1400" dirty="0">
                <a:solidFill>
                  <a:srgbClr val="C00000"/>
                </a:solidFill>
              </a:rPr>
              <a:t> </a:t>
            </a:r>
            <a:r>
              <a:rPr lang="en-US" altLang="zh-CN" sz="1400" dirty="0" smtClean="0">
                <a:solidFill>
                  <a:srgbClr val="C00000"/>
                </a:solidFill>
              </a:rPr>
              <a:t>   </a:t>
            </a:r>
            <a:r>
              <a:rPr lang="en-US" altLang="zh-CN" sz="1800" dirty="0" smtClean="0">
                <a:solidFill>
                  <a:srgbClr val="C00000"/>
                </a:solidFill>
              </a:rPr>
              <a:t> Main problem: bias the two </a:t>
            </a:r>
            <a:r>
              <a:rPr lang="en-US" altLang="zh-CN" sz="1800" dirty="0" err="1" smtClean="0">
                <a:solidFill>
                  <a:srgbClr val="C00000"/>
                </a:solidFill>
              </a:rPr>
              <a:t>std</a:t>
            </a:r>
            <a:r>
              <a:rPr lang="en-US" altLang="zh-CN" sz="1800" dirty="0" smtClean="0">
                <a:solidFill>
                  <a:srgbClr val="C00000"/>
                </a:solidFill>
              </a:rPr>
              <a:t> resistivity daughter board ( #01 and  #02 ) </a:t>
            </a:r>
          </a:p>
          <a:p>
            <a:pPr>
              <a:lnSpc>
                <a:spcPct val="100000"/>
              </a:lnSpc>
            </a:pPr>
            <a:r>
              <a:rPr lang="en-US" altLang="zh-CN" sz="1400" dirty="0" smtClean="0">
                <a:solidFill>
                  <a:srgbClr val="C00000"/>
                </a:solidFill>
              </a:rPr>
              <a:t>                                    </a:t>
            </a:r>
            <a:r>
              <a:rPr lang="en-US" altLang="zh-CN" sz="1400" b="1" dirty="0" smtClean="0">
                <a:solidFill>
                  <a:srgbClr val="C00000"/>
                </a:solidFill>
              </a:rPr>
              <a:t>daughter board #01: large current once powered on the carrier board. </a:t>
            </a:r>
          </a:p>
          <a:p>
            <a:pPr>
              <a:lnSpc>
                <a:spcPct val="100000"/>
              </a:lnSpc>
            </a:pPr>
            <a:r>
              <a:rPr lang="en-US" altLang="zh-CN" sz="1400" b="1" dirty="0">
                <a:solidFill>
                  <a:srgbClr val="C00000"/>
                </a:solidFill>
              </a:rPr>
              <a:t> </a:t>
            </a:r>
            <a:r>
              <a:rPr lang="en-US" altLang="zh-CN" sz="1400" b="1" dirty="0" smtClean="0">
                <a:solidFill>
                  <a:srgbClr val="C00000"/>
                </a:solidFill>
              </a:rPr>
              <a:t>                                   daughter board #02: always see large current</a:t>
            </a:r>
          </a:p>
          <a:p>
            <a:pPr>
              <a:lnSpc>
                <a:spcPct val="100000"/>
              </a:lnSpc>
            </a:pPr>
            <a:endParaRPr lang="en-US" altLang="zh-CN" sz="1400" dirty="0" smtClean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zh-CN" sz="1600" dirty="0" smtClean="0"/>
              <a:t>       —Replace the broken bias voltage supply cable</a:t>
            </a:r>
          </a:p>
          <a:p>
            <a:pPr>
              <a:lnSpc>
                <a:spcPct val="100000"/>
              </a:lnSpc>
            </a:pPr>
            <a:r>
              <a:rPr lang="en-US" altLang="zh-CN" sz="1600" dirty="0" smtClean="0"/>
              <a:t>       </a:t>
            </a:r>
            <a:r>
              <a:rPr lang="en-US" altLang="zh-CN" sz="1600" dirty="0" smtClean="0">
                <a:solidFill>
                  <a:srgbClr val="C00000"/>
                </a:solidFill>
              </a:rPr>
              <a:t>—&gt;normal and stable without plugging in the daughter board.</a:t>
            </a:r>
          </a:p>
          <a:p>
            <a:pPr>
              <a:lnSpc>
                <a:spcPct val="100000"/>
              </a:lnSpc>
            </a:pPr>
            <a:endParaRPr lang="en-US" altLang="zh-CN" sz="1600" dirty="0" smtClean="0"/>
          </a:p>
          <a:p>
            <a:pPr>
              <a:lnSpc>
                <a:spcPct val="100000"/>
              </a:lnSpc>
            </a:pPr>
            <a:r>
              <a:rPr lang="en-US" altLang="zh-CN" sz="1600" dirty="0" smtClean="0"/>
              <a:t>Connecter: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400" b="1" i="1" dirty="0" smtClean="0"/>
              <a:t>Resistance check: </a:t>
            </a:r>
            <a:r>
              <a:rPr lang="en-US" altLang="zh-CN" sz="1400" dirty="0" smtClean="0"/>
              <a:t>on carrier board and the two daughter board without powered on.</a:t>
            </a:r>
          </a:p>
          <a:p>
            <a:pPr>
              <a:lnSpc>
                <a:spcPct val="100000"/>
              </a:lnSpc>
            </a:pPr>
            <a:r>
              <a:rPr lang="en-US" altLang="zh-CN" sz="1400" dirty="0"/>
              <a:t> </a:t>
            </a:r>
            <a:r>
              <a:rPr lang="en-US" altLang="zh-CN" sz="1400" dirty="0" smtClean="0"/>
              <a:t>      </a:t>
            </a:r>
            <a:r>
              <a:rPr lang="en-US" altLang="zh-CN" sz="1400" dirty="0" smtClean="0">
                <a:solidFill>
                  <a:srgbClr val="C00000"/>
                </a:solidFill>
              </a:rPr>
              <a:t>—&gt;different resistance of  </a:t>
            </a:r>
            <a:r>
              <a:rPr lang="en-US" altLang="zh-CN" sz="1400" dirty="0" err="1" smtClean="0">
                <a:solidFill>
                  <a:srgbClr val="C00000"/>
                </a:solidFill>
              </a:rPr>
              <a:t>VBias</a:t>
            </a:r>
            <a:r>
              <a:rPr lang="en-US" altLang="zh-CN" sz="1400" dirty="0" smtClean="0">
                <a:solidFill>
                  <a:srgbClr val="C00000"/>
                </a:solidFill>
              </a:rPr>
              <a:t> pin to the GND observed on the two board.</a:t>
            </a:r>
          </a:p>
          <a:p>
            <a:pPr>
              <a:lnSpc>
                <a:spcPct val="100000"/>
              </a:lnSpc>
            </a:pPr>
            <a:r>
              <a:rPr lang="en-US" altLang="zh-CN" sz="1400" dirty="0">
                <a:solidFill>
                  <a:srgbClr val="C00000"/>
                </a:solidFill>
              </a:rPr>
              <a:t> </a:t>
            </a:r>
            <a:r>
              <a:rPr lang="en-US" altLang="zh-CN" sz="1400" dirty="0" smtClean="0">
                <a:solidFill>
                  <a:srgbClr val="C00000"/>
                </a:solidFill>
              </a:rPr>
              <a:t>          Board #01: 4.4KOhm.	Board #02: 7MOhm</a:t>
            </a:r>
          </a:p>
          <a:p>
            <a:pPr>
              <a:lnSpc>
                <a:spcPct val="100000"/>
              </a:lnSpc>
            </a:pPr>
            <a:endParaRPr lang="en-US" altLang="zh-CN" sz="1400" dirty="0" smtClean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400" b="1" i="1" dirty="0" smtClean="0"/>
              <a:t>Voltage check</a:t>
            </a:r>
            <a:r>
              <a:rPr lang="en-US" altLang="zh-CN" sz="1400" dirty="0" smtClean="0"/>
              <a:t>: the power supply </a:t>
            </a:r>
            <a:r>
              <a:rPr lang="en-US" altLang="zh-CN" sz="1400" dirty="0"/>
              <a:t>pin on the carrier </a:t>
            </a:r>
            <a:r>
              <a:rPr lang="en-US" altLang="zh-CN" sz="1400" dirty="0" smtClean="0"/>
              <a:t>board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with power on</a:t>
            </a:r>
          </a:p>
          <a:p>
            <a:pPr>
              <a:lnSpc>
                <a:spcPct val="100000"/>
              </a:lnSpc>
            </a:pPr>
            <a:r>
              <a:rPr lang="en-US" altLang="zh-CN" sz="1400" dirty="0"/>
              <a:t> </a:t>
            </a:r>
            <a:r>
              <a:rPr lang="en-US" altLang="zh-CN" sz="1400" dirty="0" smtClean="0"/>
              <a:t>      </a:t>
            </a:r>
            <a:r>
              <a:rPr lang="en-US" altLang="zh-CN" sz="1400" dirty="0" smtClean="0">
                <a:solidFill>
                  <a:srgbClr val="C00000"/>
                </a:solidFill>
              </a:rPr>
              <a:t>—&gt; still observe 2.52V  or 3.27V with erased FPGA (didn’t noticed at first)</a:t>
            </a:r>
            <a:endParaRPr lang="en-US" altLang="zh-CN" sz="14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endParaRPr lang="en-US" altLang="zh-CN" sz="1400" dirty="0"/>
          </a:p>
          <a:p>
            <a:pPr>
              <a:lnSpc>
                <a:spcPct val="100000"/>
              </a:lnSpc>
            </a:pPr>
            <a:r>
              <a:rPr lang="en-US" altLang="zh-CN" sz="1400" dirty="0" smtClean="0"/>
              <a:t>      </a:t>
            </a:r>
            <a:r>
              <a:rPr lang="en-US" altLang="zh-CN" sz="1400" b="1" i="1" dirty="0" smtClean="0"/>
              <a:t>Erasing the FPGA: </a:t>
            </a:r>
            <a:r>
              <a:rPr lang="en-US" altLang="zh-CN" sz="1400" dirty="0" smtClean="0"/>
              <a:t>only the pin marked by yellow bar were left (exclude the power supply).</a:t>
            </a:r>
          </a:p>
          <a:p>
            <a:pPr>
              <a:lnSpc>
                <a:spcPct val="100000"/>
              </a:lnSpc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     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</a:rPr>
              <a:t>LVDS_VCOM, LVDS_VCTRL,DAC_REEP,DAC_REFN, BRL,BR,CASC,PIXTH</a:t>
            </a:r>
            <a:endParaRPr lang="en-US" altLang="zh-CN" sz="16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1193556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358" y="1480249"/>
            <a:ext cx="3910642" cy="3362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660" y="0"/>
            <a:ext cx="10515600" cy="886550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Bias tests</a:t>
            </a:r>
            <a:endParaRPr lang="zh-CN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215660" y="1141486"/>
            <a:ext cx="8112794" cy="55978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endParaRPr lang="en-US" altLang="zh-CN" sz="2300" dirty="0" smtClean="0"/>
          </a:p>
          <a:p>
            <a:pPr>
              <a:lnSpc>
                <a:spcPct val="100000"/>
              </a:lnSpc>
            </a:pPr>
            <a:r>
              <a:rPr lang="en-US" altLang="zh-CN" sz="2100" b="1" i="1" dirty="0"/>
              <a:t>Erasing the FPGA: </a:t>
            </a:r>
            <a:r>
              <a:rPr lang="en-US" altLang="zh-CN" sz="2100" dirty="0"/>
              <a:t>only the pin marked by yellow bar were left (exclude the power supply).</a:t>
            </a:r>
          </a:p>
          <a:p>
            <a:pPr>
              <a:lnSpc>
                <a:spcPct val="100000"/>
              </a:lnSpc>
            </a:pPr>
            <a:r>
              <a:rPr lang="en-US" altLang="zh-CN" sz="2100" dirty="0"/>
              <a:t>       </a:t>
            </a:r>
            <a:r>
              <a:rPr lang="en-US" altLang="zh-CN" sz="2100" dirty="0" smtClean="0">
                <a:solidFill>
                  <a:schemeClr val="tx2">
                    <a:lumMod val="75000"/>
                  </a:schemeClr>
                </a:solidFill>
              </a:rPr>
              <a:t>LVDS_VCOM</a:t>
            </a:r>
            <a:r>
              <a:rPr lang="en-US" altLang="zh-CN" sz="2100" dirty="0">
                <a:solidFill>
                  <a:schemeClr val="tx2">
                    <a:lumMod val="75000"/>
                  </a:schemeClr>
                </a:solidFill>
              </a:rPr>
              <a:t>, LVDS_VCTRL,DAC_REEP,DAC_REFN, </a:t>
            </a:r>
            <a:r>
              <a:rPr lang="en-US" altLang="zh-CN" sz="2100" dirty="0" smtClean="0">
                <a:solidFill>
                  <a:schemeClr val="tx2">
                    <a:lumMod val="75000"/>
                  </a:schemeClr>
                </a:solidFill>
              </a:rPr>
              <a:t>BRL,BR,CASC,PIXTH</a:t>
            </a:r>
          </a:p>
          <a:p>
            <a:pPr>
              <a:lnSpc>
                <a:spcPct val="100000"/>
              </a:lnSpc>
            </a:pPr>
            <a:endParaRPr lang="en-US" altLang="zh-CN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altLang="zh-CN" sz="1400" dirty="0" smtClean="0"/>
          </a:p>
          <a:p>
            <a:pPr>
              <a:lnSpc>
                <a:spcPct val="100000"/>
              </a:lnSpc>
            </a:pPr>
            <a:r>
              <a:rPr lang="en-US" altLang="zh-CN" sz="1400" dirty="0" smtClean="0"/>
              <a:t>       </a:t>
            </a:r>
            <a:r>
              <a:rPr lang="en-US" altLang="zh-CN" sz="1800" dirty="0" smtClean="0"/>
              <a:t>     —remove the resistance on the carrier board connected with all the port above one by one and do the bias tests.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>
              <a:lnSpc>
                <a:spcPct val="100000"/>
              </a:lnSpc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    —change </a:t>
            </a:r>
            <a:r>
              <a:rPr lang="en-US" altLang="zh-CN" sz="1800" dirty="0"/>
              <a:t>R18 to </a:t>
            </a:r>
            <a:r>
              <a:rPr lang="en-US" altLang="zh-CN" sz="1800" dirty="0" smtClean="0"/>
              <a:t>10kOhm</a:t>
            </a:r>
          </a:p>
          <a:p>
            <a:pPr>
              <a:lnSpc>
                <a:spcPct val="100000"/>
              </a:lnSpc>
            </a:pPr>
            <a:endParaRPr lang="en-US" altLang="zh-CN" sz="1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zh-CN" sz="1800" b="1" dirty="0">
                <a:solidFill>
                  <a:srgbClr val="C00000"/>
                </a:solidFill>
              </a:rPr>
              <a:t> </a:t>
            </a:r>
            <a:r>
              <a:rPr lang="en-US" altLang="zh-CN" sz="1800" b="1" dirty="0" smtClean="0">
                <a:solidFill>
                  <a:srgbClr val="C00000"/>
                </a:solidFill>
              </a:rPr>
              <a:t>           —&gt; daughter board #01: still CMPL once add the low voltage power supply.</a:t>
            </a:r>
          </a:p>
          <a:p>
            <a:pPr>
              <a:lnSpc>
                <a:spcPct val="100000"/>
              </a:lnSpc>
            </a:pPr>
            <a:r>
              <a:rPr lang="en-US" altLang="zh-CN" sz="1800" b="1" dirty="0">
                <a:solidFill>
                  <a:srgbClr val="C00000"/>
                </a:solidFill>
              </a:rPr>
              <a:t> </a:t>
            </a:r>
            <a:r>
              <a:rPr lang="en-US" altLang="zh-CN" sz="1800" b="1" dirty="0" smtClean="0">
                <a:solidFill>
                  <a:srgbClr val="C00000"/>
                </a:solidFill>
              </a:rPr>
              <a:t>                  daughter board #02: will get ~ -70μA with bias voltage at -3V(changing till CMPL)</a:t>
            </a:r>
          </a:p>
          <a:p>
            <a:pPr>
              <a:lnSpc>
                <a:spcPct val="100000"/>
              </a:lnSpc>
            </a:pPr>
            <a:r>
              <a:rPr lang="en-US" altLang="zh-CN" sz="1800" b="1" dirty="0">
                <a:solidFill>
                  <a:srgbClr val="C00000"/>
                </a:solidFill>
              </a:rPr>
              <a:t> </a:t>
            </a:r>
            <a:r>
              <a:rPr lang="en-US" altLang="zh-CN" sz="1800" b="1" dirty="0" smtClean="0">
                <a:solidFill>
                  <a:srgbClr val="C00000"/>
                </a:solidFill>
              </a:rPr>
              <a:t>                                                                   ~ -20μA with bias voltage at -2V(changing but stable)</a:t>
            </a:r>
          </a:p>
          <a:p>
            <a:pPr>
              <a:lnSpc>
                <a:spcPct val="100000"/>
              </a:lnSpc>
            </a:pPr>
            <a:r>
              <a:rPr lang="en-US" altLang="zh-CN" sz="1800" b="1" dirty="0">
                <a:solidFill>
                  <a:srgbClr val="C00000"/>
                </a:solidFill>
              </a:rPr>
              <a:t> </a:t>
            </a:r>
            <a:r>
              <a:rPr lang="en-US" altLang="zh-CN" sz="1800" b="1" dirty="0" smtClean="0">
                <a:solidFill>
                  <a:srgbClr val="C00000"/>
                </a:solidFill>
              </a:rPr>
              <a:t>                  the results of the daughter board #02 will not affected by the low voltage power supply.</a:t>
            </a:r>
          </a:p>
          <a:p>
            <a:pPr>
              <a:lnSpc>
                <a:spcPct val="100000"/>
              </a:lnSpc>
            </a:pPr>
            <a:endParaRPr lang="en-US" altLang="zh-CN" sz="1800" dirty="0" smtClean="0"/>
          </a:p>
          <a:p>
            <a:pPr>
              <a:lnSpc>
                <a:spcPct val="100000"/>
              </a:lnSpc>
            </a:pPr>
            <a:r>
              <a:rPr lang="en-US" altLang="zh-CN" sz="1800" dirty="0" smtClean="0"/>
              <a:t>    </a:t>
            </a:r>
          </a:p>
          <a:p>
            <a:pPr>
              <a:lnSpc>
                <a:spcPct val="100000"/>
              </a:lnSpc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   —remove the fuses of the 4 power supply pin</a:t>
            </a:r>
          </a:p>
          <a:p>
            <a:pPr>
              <a:lnSpc>
                <a:spcPct val="100000"/>
              </a:lnSpc>
            </a:pPr>
            <a:r>
              <a:rPr lang="en-US" altLang="zh-CN" sz="1800" b="1" dirty="0" smtClean="0">
                <a:solidFill>
                  <a:srgbClr val="C00000"/>
                </a:solidFill>
              </a:rPr>
              <a:t>           —&gt;daughter board #01: ~-3.0μA without power on the carrier board</a:t>
            </a:r>
          </a:p>
          <a:p>
            <a:pPr>
              <a:lnSpc>
                <a:spcPct val="100000"/>
              </a:lnSpc>
            </a:pPr>
            <a:r>
              <a:rPr lang="en-US" altLang="zh-CN" sz="1800" b="1" dirty="0">
                <a:solidFill>
                  <a:srgbClr val="C00000"/>
                </a:solidFill>
              </a:rPr>
              <a:t> </a:t>
            </a:r>
            <a:r>
              <a:rPr lang="en-US" altLang="zh-CN" sz="1800" b="1" dirty="0" smtClean="0">
                <a:solidFill>
                  <a:srgbClr val="C00000"/>
                </a:solidFill>
              </a:rPr>
              <a:t>                                                   CMPL once power on </a:t>
            </a:r>
          </a:p>
          <a:p>
            <a:pPr>
              <a:lnSpc>
                <a:spcPct val="100000"/>
              </a:lnSpc>
            </a:pPr>
            <a:r>
              <a:rPr lang="en-US" altLang="zh-CN" sz="1800" b="1" dirty="0" smtClean="0">
                <a:solidFill>
                  <a:srgbClr val="C00000"/>
                </a:solidFill>
              </a:rPr>
              <a:t>                daughter board #02: ~ -40μA without power on</a:t>
            </a:r>
          </a:p>
          <a:p>
            <a:pPr>
              <a:lnSpc>
                <a:spcPct val="100000"/>
              </a:lnSpc>
            </a:pPr>
            <a:r>
              <a:rPr lang="en-US" altLang="zh-CN" sz="1800" b="1" dirty="0">
                <a:solidFill>
                  <a:srgbClr val="C00000"/>
                </a:solidFill>
              </a:rPr>
              <a:t> </a:t>
            </a:r>
            <a:r>
              <a:rPr lang="en-US" altLang="zh-CN" sz="1800" b="1" dirty="0" smtClean="0">
                <a:solidFill>
                  <a:srgbClr val="C00000"/>
                </a:solidFill>
              </a:rPr>
              <a:t>                                                   CMPL once power on</a:t>
            </a:r>
          </a:p>
          <a:p>
            <a:pPr>
              <a:lnSpc>
                <a:spcPct val="100000"/>
              </a:lnSpc>
            </a:pPr>
            <a:endParaRPr lang="en-US" altLang="zh-CN" sz="1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9514936" y="5184475"/>
            <a:ext cx="2432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R18: the R connected with PSUB. Increase to act as a low pass filter-&gt; optimize the bias voltage.</a:t>
            </a:r>
          </a:p>
        </p:txBody>
      </p:sp>
    </p:spTree>
    <p:extLst>
      <p:ext uri="{BB962C8B-B14F-4D97-AF65-F5344CB8AC3E}">
        <p14:creationId xmlns:p14="http://schemas.microsoft.com/office/powerpoint/2010/main" val="116251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602429" y="1792477"/>
            <a:ext cx="10811933" cy="506552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Several bias tests have been done.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Daughter board #01 always have large current once powered on the board.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Daughter board #02 could only add no more than -3.7V as bias voltage without low power </a:t>
            </a:r>
            <a:r>
              <a:rPr lang="en-US" altLang="zh-CN" sz="2400" dirty="0" smtClean="0"/>
              <a:t>supply(before the fuses were taken off).</a:t>
            </a:r>
            <a:endParaRPr lang="en-US" altLang="zh-CN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dirty="0"/>
              <a:t>Gradually bring back FPGA digital signals and control line voltages to pin point source of the large leakage current.  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0846159"/>
      </p:ext>
    </p:extLst>
  </p:cSld>
  <p:clrMapOvr>
    <a:masterClrMapping/>
  </p:clrMapOvr>
</p:sld>
</file>

<file path=ppt/theme/theme1.xml><?xml version="1.0" encoding="utf-8"?>
<a:theme xmlns:a="http://schemas.openxmlformats.org/drawingml/2006/main" name="slactheme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ctheme" id="{48315D50-C085-4811-9EFD-2F8DBE8EA26E}" vid="{381B5783-B070-4BD7-86EC-6C0D8DD90B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slactheme</Template>
  <TotalTime>1427</TotalTime>
  <Words>491</Words>
  <Application>Microsoft Office PowerPoint</Application>
  <PresentationFormat>Widescreen</PresentationFormat>
  <Paragraphs>64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宋体</vt:lpstr>
      <vt:lpstr>Arial</vt:lpstr>
      <vt:lpstr>Calibri</vt:lpstr>
      <vt:lpstr>slactheme</vt:lpstr>
      <vt:lpstr>Tests on Chess 2 ASIC </vt:lpstr>
      <vt:lpstr>Pixel description </vt:lpstr>
      <vt:lpstr>Outline </vt:lpstr>
      <vt:lpstr>Bias tests</vt:lpstr>
      <vt:lpstr>Bias tests</vt:lpstr>
      <vt:lpstr>Summary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Updates </dc:title>
  <dc:creator>hanyubo</dc:creator>
  <cp:lastModifiedBy>hanyubo</cp:lastModifiedBy>
  <cp:revision>70</cp:revision>
  <dcterms:created xsi:type="dcterms:W3CDTF">2017-12-20T18:09:32Z</dcterms:created>
  <dcterms:modified xsi:type="dcterms:W3CDTF">2018-01-11T09:14:55Z</dcterms:modified>
</cp:coreProperties>
</file>