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0"/>
  </p:notesMasterIdLst>
  <p:sldIdLst>
    <p:sldId id="258" r:id="rId2"/>
    <p:sldId id="264" r:id="rId3"/>
    <p:sldId id="262" r:id="rId4"/>
    <p:sldId id="261" r:id="rId5"/>
    <p:sldId id="266" r:id="rId6"/>
    <p:sldId id="267" r:id="rId7"/>
    <p:sldId id="263" r:id="rId8"/>
    <p:sldId id="269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EC252-76D2-461C-9A08-08C067BA8662}" type="datetimeFigureOut">
              <a:rPr lang="zh-CN" altLang="en-US" smtClean="0"/>
              <a:t>2018/2/1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A92B3-4420-498C-A5EF-04AFDF795D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086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2150"/>
            <a:ext cx="6157912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86687-E95E-4B41-8504-4DC0B286216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5356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line dot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" y="-4795"/>
            <a:ext cx="12190993" cy="6867593"/>
          </a:xfrm>
          <a:prstGeom prst="rect">
            <a:avLst/>
          </a:prstGeom>
        </p:spPr>
      </p:pic>
      <p:pic>
        <p:nvPicPr>
          <p:cNvPr id="8" name="logo SLAC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913" y="6172201"/>
            <a:ext cx="3070359" cy="892049"/>
          </a:xfrm>
          <a:prstGeom prst="rect">
            <a:avLst/>
          </a:prstGeom>
        </p:spPr>
      </p:pic>
      <p:pic>
        <p:nvPicPr>
          <p:cNvPr id="9" name="logo DOE Stanford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0601"/>
            <a:ext cx="2631445" cy="9570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3" y="536577"/>
            <a:ext cx="10678583" cy="2246313"/>
          </a:xfrm>
        </p:spPr>
        <p:txBody>
          <a:bodyPr anchor="b" anchorCtr="0">
            <a:noAutofit/>
          </a:bodyPr>
          <a:lstStyle>
            <a:lvl1pPr>
              <a:defRPr sz="5733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3" y="3646170"/>
            <a:ext cx="10653183" cy="2187703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2133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742953" y="2755013"/>
            <a:ext cx="10678583" cy="6358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0959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09600" y="1243584"/>
            <a:ext cx="10811933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spcBef>
                <a:spcPts val="0"/>
              </a:spcBef>
              <a:buClr>
                <a:srgbClr val="981E32"/>
              </a:buClr>
              <a:defRPr sz="2933"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 sz="2400"/>
            </a:lvl4pPr>
            <a:lvl5pPr>
              <a:buClr>
                <a:srgbClr val="981E32"/>
              </a:buClr>
              <a:defRPr sz="2133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66471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3765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09600" y="1243584"/>
            <a:ext cx="5181600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6197600" y="1252729"/>
            <a:ext cx="5181600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5671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4861984" y="1252728"/>
            <a:ext cx="3256453" cy="2481072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4861984" y="3886200"/>
            <a:ext cx="3256453" cy="2432051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8323939" y="1243584"/>
            <a:ext cx="3256453" cy="5065523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609602" y="1243584"/>
            <a:ext cx="4017433" cy="506552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9171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8009467" y="1243584"/>
            <a:ext cx="3556000" cy="5065523"/>
          </a:xfrm>
        </p:spPr>
        <p:txBody>
          <a:bodyPr/>
          <a:lstStyle/>
          <a:p>
            <a:r>
              <a:rPr lang="en-US" altLang="zh-CN" smtClean="0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609600" y="1243584"/>
            <a:ext cx="7313083" cy="506552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31706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 lIns="432000"/>
          <a:lstStyle>
            <a:lvl1pPr>
              <a:defRPr b="1" baseline="0">
                <a:solidFill>
                  <a:srgbClr val="FF0000"/>
                </a:solidFill>
              </a:defRPr>
            </a:lvl1pPr>
          </a:lstStyle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***INSTRUCTIONS ON HOW TO APPLY IMAGE MASKING TO SLIDE LAYOUT***</a:t>
            </a:r>
            <a:br>
              <a:rPr lang="en-CA" dirty="0" smtClean="0"/>
            </a:br>
            <a:r>
              <a:rPr lang="en-CA" dirty="0" smtClean="0"/>
              <a:t>STEP 1: Click icon to insert image</a:t>
            </a:r>
            <a:br>
              <a:rPr lang="en-CA" dirty="0" smtClean="0"/>
            </a:br>
            <a:r>
              <a:rPr lang="en-CA" dirty="0" smtClean="0"/>
              <a:t>STEP 2: Once image is inserted, right-click image, and choose ‘Send to Back’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23797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2429" y="129091"/>
            <a:ext cx="1080476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82" y="1243584"/>
            <a:ext cx="10813225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21533" y="6318251"/>
            <a:ext cx="425243" cy="539751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467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493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txStyles>
    <p:titleStyle>
      <a:lvl1pPr algn="l" defTabSz="1219170" rtl="0" eaLnBrk="1" latinLnBrk="0" hangingPunct="1">
        <a:spcBef>
          <a:spcPct val="0"/>
        </a:spcBef>
        <a:buNone/>
        <a:defRPr sz="32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1219170" rtl="0" eaLnBrk="1" latinLnBrk="0" hangingPunct="1">
        <a:lnSpc>
          <a:spcPct val="120000"/>
        </a:lnSpc>
        <a:spcBef>
          <a:spcPts val="0"/>
        </a:spcBef>
        <a:spcAft>
          <a:spcPts val="400"/>
        </a:spcAft>
        <a:buClr>
          <a:schemeClr val="tx1"/>
        </a:buClr>
        <a:buFont typeface="Arial" pitchFamily="34" charset="0"/>
        <a:buNone/>
        <a:defRPr sz="32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09585" indent="-298443" algn="l" defTabSz="121917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20000"/>
        <a:buFont typeface="Arial" pitchFamily="34" charset="0"/>
        <a:buChar char="•"/>
        <a:defRPr sz="2933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20728" indent="-311143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667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219170" indent="-298443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535962" indent="-239994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8"/>
          <p:cNvSpPr>
            <a:spLocks noGrp="1"/>
          </p:cNvSpPr>
          <p:nvPr>
            <p:ph type="ctrTitle"/>
          </p:nvPr>
        </p:nvSpPr>
        <p:spPr>
          <a:xfrm>
            <a:off x="489735" y="508701"/>
            <a:ext cx="10678583" cy="2246313"/>
          </a:xfrm>
        </p:spPr>
        <p:txBody>
          <a:bodyPr>
            <a:normAutofit/>
          </a:bodyPr>
          <a:lstStyle/>
          <a:p>
            <a:r>
              <a:rPr lang="en-US" sz="4800" dirty="0"/>
              <a:t>Tests on Chess 2 ASIC</a:t>
            </a:r>
            <a:r>
              <a:rPr lang="en-US" sz="6000" dirty="0"/>
              <a:t/>
            </a:r>
            <a:br>
              <a:rPr lang="en-US" sz="6000" dirty="0"/>
            </a:br>
            <a:endParaRPr lang="en-CA" sz="20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89734" y="2755014"/>
            <a:ext cx="10678583" cy="635889"/>
          </a:xfrm>
        </p:spPr>
        <p:txBody>
          <a:bodyPr/>
          <a:lstStyle/>
          <a:p>
            <a:pPr marL="0" indent="0">
              <a:buNone/>
            </a:pPr>
            <a:r>
              <a:rPr lang="en-CA" altLang="zh-CN" sz="1800" dirty="0" err="1"/>
              <a:t>Dionisio</a:t>
            </a:r>
            <a:r>
              <a:rPr lang="en-CA" altLang="zh-CN" sz="1800" dirty="0"/>
              <a:t> </a:t>
            </a:r>
            <a:r>
              <a:rPr lang="en-CA" altLang="zh-CN" sz="1800" dirty="0" err="1"/>
              <a:t>Doering</a:t>
            </a:r>
            <a:r>
              <a:rPr lang="en-CA" altLang="zh-CN" sz="1800" dirty="0"/>
              <a:t>, </a:t>
            </a:r>
            <a:r>
              <a:rPr lang="en-CA" altLang="zh-CN" sz="1800" dirty="0" err="1"/>
              <a:t>Yubo</a:t>
            </a:r>
            <a:r>
              <a:rPr lang="en-CA" altLang="zh-CN" sz="1800" dirty="0"/>
              <a:t> </a:t>
            </a:r>
            <a:r>
              <a:rPr lang="en-CA" altLang="zh-CN" sz="1800" dirty="0" err="1"/>
              <a:t>Han</a:t>
            </a:r>
            <a:r>
              <a:rPr lang="en-CA" altLang="zh-CN" sz="1400" baseline="-25000" dirty="0" err="1"/>
              <a:t>IHEP</a:t>
            </a:r>
            <a:r>
              <a:rPr lang="en-CA" altLang="zh-CN" sz="1400" dirty="0"/>
              <a:t> ,</a:t>
            </a:r>
            <a:r>
              <a:rPr lang="en-CA" altLang="zh-CN" sz="1800" dirty="0"/>
              <a:t> </a:t>
            </a:r>
            <a:r>
              <a:rPr lang="en-CA" altLang="zh-CN" sz="1800" dirty="0" err="1"/>
              <a:t>Pietro</a:t>
            </a:r>
            <a:r>
              <a:rPr lang="en-CA" altLang="zh-CN" sz="1800" dirty="0"/>
              <a:t> Caragiulo, Larry Ruckman, Camillo Tamma, </a:t>
            </a:r>
            <a:r>
              <a:rPr lang="en-CA" altLang="zh-CN" sz="1800" dirty="0" err="1"/>
              <a:t>Mazin</a:t>
            </a:r>
            <a:r>
              <a:rPr lang="en-CA" altLang="zh-CN" sz="1800" dirty="0"/>
              <a:t> </a:t>
            </a:r>
            <a:r>
              <a:rPr lang="en-CA" altLang="zh-CN" sz="1800" dirty="0" err="1"/>
              <a:t>Khader</a:t>
            </a:r>
            <a:r>
              <a:rPr lang="en-CA" altLang="zh-CN" sz="1800" baseline="-25000" dirty="0" err="1"/>
              <a:t>UIUC</a:t>
            </a:r>
            <a:r>
              <a:rPr lang="en-CA" altLang="zh-CN" sz="1800" dirty="0"/>
              <a:t>, </a:t>
            </a:r>
            <a:r>
              <a:rPr lang="en-CA" altLang="zh-CN" sz="1800" dirty="0" err="1"/>
              <a:t>Murtaza</a:t>
            </a:r>
            <a:r>
              <a:rPr lang="en-CA" altLang="zh-CN" sz="1800" dirty="0"/>
              <a:t> </a:t>
            </a:r>
            <a:r>
              <a:rPr lang="en-CA" altLang="zh-CN" sz="1800" dirty="0" err="1"/>
              <a:t>Safdari</a:t>
            </a:r>
            <a:r>
              <a:rPr lang="en-CA" altLang="zh-CN" sz="1800" dirty="0"/>
              <a:t>, Su Dong</a:t>
            </a:r>
            <a:endParaRPr lang="en-US" sz="1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11872913" y="6318250"/>
            <a:ext cx="319087" cy="539750"/>
          </a:xfrm>
        </p:spPr>
        <p:txBody>
          <a:bodyPr/>
          <a:lstStyle/>
          <a:p>
            <a:fld id="{68C31502-1914-44CA-906F-C0FC3113599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067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10090150" y="6318250"/>
            <a:ext cx="319088" cy="539750"/>
          </a:xfrm>
          <a:prstGeom prst="rect">
            <a:avLst/>
          </a:prstGeom>
        </p:spPr>
        <p:txBody>
          <a:bodyPr/>
          <a:lstStyle/>
          <a:p>
            <a:fld id="{68C31502-1914-44CA-906F-C0FC31135993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Pixel description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60638" y="6430962"/>
            <a:ext cx="4811713" cy="314325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 smtClean="0"/>
              <a:t>Atlas Chess 2</a:t>
            </a:r>
            <a:endParaRPr lang="zh-CN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397" y="1646924"/>
            <a:ext cx="8812841" cy="4211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6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7585" y="207033"/>
            <a:ext cx="6176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+mj-lt"/>
              </a:rPr>
              <a:t>Outline</a:t>
            </a:r>
            <a:r>
              <a:rPr lang="en-US" altLang="zh-CN" dirty="0" smtClean="0">
                <a:latin typeface="+mj-lt"/>
              </a:rPr>
              <a:t> </a:t>
            </a:r>
            <a:endParaRPr lang="zh-CN" altLang="en-US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1268" y="1475117"/>
            <a:ext cx="1029994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Bias test: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Increase the upper limit of the bias voltage supply to 2mA</a:t>
            </a:r>
          </a:p>
          <a:p>
            <a:r>
              <a:rPr lang="en-US" altLang="zh-CN" dirty="0" smtClean="0"/>
              <a:t>      IV curve of the 3 daughter board.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(</a:t>
            </a:r>
            <a:r>
              <a:rPr lang="en-US" altLang="zh-CN" dirty="0" err="1"/>
              <a:t>S</a:t>
            </a:r>
            <a:r>
              <a:rPr lang="en-US" altLang="zh-CN" dirty="0" err="1" smtClean="0"/>
              <a:t>td</a:t>
            </a:r>
            <a:r>
              <a:rPr lang="en-US" altLang="zh-CN" dirty="0" smtClean="0"/>
              <a:t> resistance: #01,#02    High Resistance:#19)</a:t>
            </a:r>
          </a:p>
          <a:p>
            <a:endParaRPr lang="en-US" altLang="zh-CN" dirty="0" smtClean="0"/>
          </a:p>
          <a:p>
            <a:r>
              <a:rPr lang="en-US" altLang="zh-CN" dirty="0">
                <a:solidFill>
                  <a:srgbClr val="C00000"/>
                </a:solidFill>
              </a:rPr>
              <a:t> </a:t>
            </a:r>
            <a:r>
              <a:rPr lang="en-US" altLang="zh-CN" dirty="0" smtClean="0">
                <a:solidFill>
                  <a:srgbClr val="C00000"/>
                </a:solidFill>
              </a:rPr>
              <a:t>     </a:t>
            </a:r>
          </a:p>
          <a:p>
            <a:r>
              <a:rPr lang="en-US" altLang="zh-CN" b="1" dirty="0" smtClean="0">
                <a:solidFill>
                  <a:srgbClr val="C00000"/>
                </a:solidFill>
              </a:rPr>
              <a:t>Tests with bias voltage added:</a:t>
            </a:r>
          </a:p>
          <a:p>
            <a:endParaRPr lang="en-US" altLang="zh-CN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 err="1" smtClean="0"/>
              <a:t>Qinj</a:t>
            </a:r>
            <a:r>
              <a:rPr lang="en-US" altLang="zh-CN" dirty="0" smtClean="0"/>
              <a:t> tests with different bias voltage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Using a red LED as a signal source to test the sensor.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b="1" dirty="0" smtClean="0"/>
          </a:p>
          <a:p>
            <a:r>
              <a:rPr lang="en-US" altLang="zh-CN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3504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154" y="2193610"/>
            <a:ext cx="7030179" cy="377896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6861" y="246185"/>
            <a:ext cx="66938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IV-Curve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7231" y="2052933"/>
            <a:ext cx="504092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IV-Curve of 3 boards:</a:t>
            </a:r>
          </a:p>
          <a:p>
            <a:r>
              <a:rPr lang="en-US" altLang="zh-CN" sz="1600" dirty="0" smtClean="0"/>
              <a:t>	</a:t>
            </a:r>
            <a:r>
              <a:rPr lang="en-US" altLang="zh-CN" sz="1600" dirty="0" err="1" smtClean="0"/>
              <a:t>Std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R</a:t>
            </a:r>
            <a:r>
              <a:rPr lang="en-US" altLang="zh-CN" sz="1600" dirty="0" smtClean="0"/>
              <a:t>esistance board: #01, #02</a:t>
            </a:r>
          </a:p>
          <a:p>
            <a:r>
              <a:rPr lang="en-US" altLang="zh-CN" sz="1600" dirty="0" smtClean="0"/>
              <a:t>	High Resistance board: #19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bg2"/>
                </a:solidFill>
              </a:rPr>
              <a:t>#01: </a:t>
            </a:r>
            <a:r>
              <a:rPr lang="en-US" altLang="zh-CN" sz="1600" dirty="0" smtClean="0"/>
              <a:t>current keep increasing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bg2"/>
                </a:solidFill>
              </a:rPr>
              <a:t>#02: </a:t>
            </a:r>
            <a:r>
              <a:rPr lang="en-US" altLang="zh-CN" sz="1600" dirty="0" smtClean="0"/>
              <a:t>have a flat region at voltage -8V~-9V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bg2"/>
                </a:solidFill>
              </a:rPr>
              <a:t>#19: </a:t>
            </a:r>
          </a:p>
          <a:p>
            <a:r>
              <a:rPr lang="en-US" altLang="zh-CN" sz="1600" dirty="0"/>
              <a:t> </a:t>
            </a:r>
            <a:r>
              <a:rPr lang="en-US" altLang="zh-CN" sz="1600" dirty="0" smtClean="0"/>
              <a:t>         -&gt;stop linearly increasing at -5V and keep ~0.57mA till -15V.</a:t>
            </a:r>
          </a:p>
          <a:p>
            <a:r>
              <a:rPr lang="en-US" altLang="zh-CN" sz="1600" dirty="0"/>
              <a:t> </a:t>
            </a:r>
            <a:r>
              <a:rPr lang="en-US" altLang="zh-CN" sz="1600" dirty="0" smtClean="0"/>
              <a:t>         -&gt;gradually increased to 2mA (the upper limit)</a:t>
            </a:r>
          </a:p>
          <a:p>
            <a:r>
              <a:rPr lang="en-US" altLang="zh-CN" sz="1400" dirty="0"/>
              <a:t> </a:t>
            </a:r>
            <a:r>
              <a:rPr lang="en-US" altLang="zh-CN" sz="1400" dirty="0" smtClean="0"/>
              <a:t>            </a:t>
            </a:r>
          </a:p>
          <a:p>
            <a:r>
              <a:rPr lang="en-US" altLang="zh-CN" sz="1600" dirty="0" smtClean="0"/>
              <a:t>	</a:t>
            </a:r>
          </a:p>
          <a:p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534838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154" y="2089092"/>
            <a:ext cx="6975231" cy="370498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6861" y="246185"/>
            <a:ext cx="66938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IV-Curve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7231" y="2089092"/>
            <a:ext cx="504092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IV-Curve of 3 boards:</a:t>
            </a:r>
          </a:p>
          <a:p>
            <a:r>
              <a:rPr lang="en-US" altLang="zh-CN" sz="1600" dirty="0" smtClean="0"/>
              <a:t>	</a:t>
            </a:r>
            <a:r>
              <a:rPr lang="en-US" altLang="zh-CN" sz="1600" dirty="0" err="1" smtClean="0"/>
              <a:t>Std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R</a:t>
            </a:r>
            <a:r>
              <a:rPr lang="en-US" altLang="zh-CN" sz="1600" dirty="0" smtClean="0"/>
              <a:t>esistance board: #01, #02</a:t>
            </a:r>
          </a:p>
          <a:p>
            <a:r>
              <a:rPr lang="en-US" altLang="zh-CN" sz="1600" dirty="0" smtClean="0"/>
              <a:t>	High Resistance board: #19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bg2"/>
                </a:solidFill>
              </a:rPr>
              <a:t>#01: </a:t>
            </a:r>
            <a:r>
              <a:rPr lang="en-US" altLang="zh-CN" sz="1600" dirty="0" smtClean="0"/>
              <a:t>current keep increasing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bg2"/>
                </a:solidFill>
              </a:rPr>
              <a:t>#02: </a:t>
            </a:r>
            <a:r>
              <a:rPr lang="en-US" altLang="zh-CN" sz="1600" dirty="0" smtClean="0"/>
              <a:t>have a flat region at voltage -8V~-9V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bg2"/>
                </a:solidFill>
              </a:rPr>
              <a:t>#19: </a:t>
            </a:r>
          </a:p>
          <a:p>
            <a:r>
              <a:rPr lang="en-US" altLang="zh-CN" sz="1600" dirty="0"/>
              <a:t> </a:t>
            </a:r>
            <a:r>
              <a:rPr lang="en-US" altLang="zh-CN" sz="1600" dirty="0" smtClean="0"/>
              <a:t>         -&gt;stop linearly increasing at -5V and keep ~0.57mA till -15V.</a:t>
            </a:r>
          </a:p>
          <a:p>
            <a:r>
              <a:rPr lang="en-US" altLang="zh-CN" sz="1600" dirty="0"/>
              <a:t> </a:t>
            </a:r>
            <a:r>
              <a:rPr lang="en-US" altLang="zh-CN" sz="1600" dirty="0" smtClean="0"/>
              <a:t>         -&gt;gradually increased to 2mA (the upper limit)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</a:t>
            </a:r>
          </a:p>
          <a:p>
            <a:r>
              <a:rPr lang="en-US" altLang="zh-CN" dirty="0" smtClean="0"/>
              <a:t>	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1210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022" y="92100"/>
            <a:ext cx="10804760" cy="753033"/>
          </a:xfrm>
        </p:spPr>
        <p:txBody>
          <a:bodyPr/>
          <a:lstStyle/>
          <a:p>
            <a:r>
              <a:rPr lang="en-US" altLang="zh-CN" dirty="0" err="1" smtClean="0"/>
              <a:t>Qinj</a:t>
            </a:r>
            <a:r>
              <a:rPr lang="en-US" altLang="zh-CN" dirty="0" smtClean="0"/>
              <a:t> tests with bias voltage  </a:t>
            </a:r>
            <a:endParaRPr lang="zh-CN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843" y="1305178"/>
            <a:ext cx="3515157" cy="17481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006" y="1313890"/>
            <a:ext cx="3485618" cy="17333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973" y="1233415"/>
            <a:ext cx="3485618" cy="17962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123" y="3558436"/>
            <a:ext cx="3494883" cy="1882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3591" y="3636202"/>
            <a:ext cx="3487963" cy="18062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139" y="3672715"/>
            <a:ext cx="3557168" cy="1792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4883" y="1147649"/>
            <a:ext cx="1482811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i="1" dirty="0" smtClean="0">
                <a:solidFill>
                  <a:srgbClr val="FF0000"/>
                </a:solidFill>
              </a:rPr>
              <a:t>#daughter board 19</a:t>
            </a:r>
          </a:p>
          <a:p>
            <a:r>
              <a:rPr lang="en-US" altLang="zh-CN" sz="1100" i="1" dirty="0" smtClean="0">
                <a:solidFill>
                  <a:srgbClr val="FF0000"/>
                </a:solidFill>
              </a:rPr>
              <a:t>Default </a:t>
            </a:r>
            <a:r>
              <a:rPr lang="en-US" altLang="zh-CN" sz="1100" i="1" dirty="0" err="1" smtClean="0">
                <a:solidFill>
                  <a:srgbClr val="FF0000"/>
                </a:solidFill>
              </a:rPr>
              <a:t>conf</a:t>
            </a:r>
            <a:endParaRPr lang="en-US" altLang="zh-CN" sz="1100" i="1" dirty="0" smtClean="0">
              <a:solidFill>
                <a:srgbClr val="FF0000"/>
              </a:solidFill>
            </a:endParaRPr>
          </a:p>
          <a:p>
            <a:endParaRPr lang="en-US" altLang="zh-CN" sz="1100" i="1" dirty="0" smtClean="0">
              <a:solidFill>
                <a:srgbClr val="FF0000"/>
              </a:solidFill>
            </a:endParaRPr>
          </a:p>
          <a:p>
            <a:endParaRPr lang="en-US" altLang="zh-CN" sz="1100" b="1" dirty="0"/>
          </a:p>
          <a:p>
            <a:endParaRPr lang="en-US" altLang="zh-CN" sz="11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11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1100" b="1" dirty="0" smtClean="0"/>
          </a:p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11" name="Rectangle 10"/>
          <p:cNvSpPr/>
          <p:nvPr/>
        </p:nvSpPr>
        <p:spPr>
          <a:xfrm>
            <a:off x="1919526" y="3004438"/>
            <a:ext cx="981239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/>
              <a:t>One pixel enabled: </a:t>
            </a:r>
            <a:r>
              <a:rPr lang="en-US" altLang="zh-CN" sz="1200" b="1" dirty="0"/>
              <a:t>Pixel (120,30)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/>
              <a:t>normal tests with different bias voltage</a:t>
            </a:r>
            <a:r>
              <a:rPr lang="en-US" altLang="zh-CN" sz="1200" dirty="0" smtClean="0"/>
              <a:t>:</a:t>
            </a:r>
            <a:r>
              <a:rPr lang="en-US" altLang="zh-CN" sz="1200" b="1" dirty="0" smtClean="0"/>
              <a:t> </a:t>
            </a:r>
            <a:r>
              <a:rPr lang="en-US" altLang="zh-CN" sz="1200" b="1" dirty="0"/>
              <a:t>(0v, -12v, -25v</a:t>
            </a:r>
            <a:r>
              <a:rPr lang="en-US" altLang="zh-CN" sz="1200" b="1" dirty="0" smtClean="0"/>
              <a:t>)</a:t>
            </a:r>
            <a:r>
              <a:rPr lang="en-US" altLang="zh-CN" b="1" dirty="0" smtClean="0"/>
              <a:t>    </a:t>
            </a:r>
            <a:endParaRPr lang="en-US" altLang="zh-CN" b="1" dirty="0"/>
          </a:p>
        </p:txBody>
      </p:sp>
      <p:sp>
        <p:nvSpPr>
          <p:cNvPr id="12" name="Rectangle 11"/>
          <p:cNvSpPr/>
          <p:nvPr/>
        </p:nvSpPr>
        <p:spPr>
          <a:xfrm>
            <a:off x="69012" y="1730355"/>
            <a:ext cx="153455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sz="1200" b="1" dirty="0"/>
          </a:p>
          <a:p>
            <a:r>
              <a:rPr lang="en-US" altLang="zh-CN" sz="1200" b="1" dirty="0" err="1"/>
              <a:t>Qinj</a:t>
            </a:r>
            <a:r>
              <a:rPr lang="en-US" altLang="zh-CN" sz="1200" b="1" dirty="0"/>
              <a:t> delay: 35μs</a:t>
            </a:r>
          </a:p>
          <a:p>
            <a:r>
              <a:rPr lang="en-US" altLang="zh-CN" sz="1200" b="1" dirty="0"/>
              <a:t>        </a:t>
            </a:r>
            <a:r>
              <a:rPr lang="en-US" altLang="zh-CN" sz="1200" b="1" dirty="0" smtClean="0"/>
              <a:t>width</a:t>
            </a:r>
            <a:r>
              <a:rPr lang="en-US" altLang="zh-CN" sz="1200" b="1" dirty="0"/>
              <a:t>: </a:t>
            </a:r>
            <a:r>
              <a:rPr lang="en-US" altLang="zh-CN" sz="1200" b="1" dirty="0" smtClean="0"/>
              <a:t>10μs</a:t>
            </a:r>
          </a:p>
          <a:p>
            <a:endParaRPr lang="en-US" altLang="zh-CN" sz="1200" b="1" dirty="0" smtClean="0"/>
          </a:p>
          <a:p>
            <a:r>
              <a:rPr lang="en-US" altLang="zh-CN" sz="1200" b="1" dirty="0" smtClean="0"/>
              <a:t>BL: 0.75V</a:t>
            </a:r>
            <a:endParaRPr lang="en-US" altLang="zh-CN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20756" y="3906169"/>
            <a:ext cx="14828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i="1" dirty="0" smtClean="0">
                <a:solidFill>
                  <a:srgbClr val="FF0000"/>
                </a:solidFill>
              </a:rPr>
              <a:t>#daughter board 02</a:t>
            </a:r>
          </a:p>
          <a:p>
            <a:r>
              <a:rPr lang="en-US" altLang="zh-CN" sz="1100" i="1" dirty="0" smtClean="0">
                <a:solidFill>
                  <a:srgbClr val="FF0000"/>
                </a:solidFill>
              </a:rPr>
              <a:t>Default </a:t>
            </a:r>
            <a:r>
              <a:rPr lang="en-US" altLang="zh-CN" sz="1100" i="1" dirty="0" err="1" smtClean="0">
                <a:solidFill>
                  <a:srgbClr val="FF0000"/>
                </a:solidFill>
              </a:rPr>
              <a:t>conf</a:t>
            </a:r>
            <a:endParaRPr lang="en-US" altLang="zh-CN" sz="1100" i="1" dirty="0" smtClean="0">
              <a:solidFill>
                <a:srgbClr val="FF0000"/>
              </a:solidFill>
            </a:endParaRPr>
          </a:p>
          <a:p>
            <a:endParaRPr lang="en-US" altLang="zh-CN" sz="1100" i="1" dirty="0" smtClean="0">
              <a:solidFill>
                <a:srgbClr val="FF0000"/>
              </a:solidFill>
            </a:endParaRPr>
          </a:p>
          <a:p>
            <a:endParaRPr lang="en-US" altLang="zh-CN" sz="1100" b="1" dirty="0"/>
          </a:p>
          <a:p>
            <a:endParaRPr lang="en-US" altLang="zh-CN" sz="11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1100" b="1" dirty="0" smtClean="0"/>
          </a:p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14" name="Rectangle 13"/>
          <p:cNvSpPr/>
          <p:nvPr/>
        </p:nvSpPr>
        <p:spPr>
          <a:xfrm>
            <a:off x="76692" y="4235961"/>
            <a:ext cx="14751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sz="1200" b="1" dirty="0"/>
          </a:p>
          <a:p>
            <a:r>
              <a:rPr lang="en-US" altLang="zh-CN" sz="1200" b="1" dirty="0" err="1"/>
              <a:t>Qinj</a:t>
            </a:r>
            <a:r>
              <a:rPr lang="en-US" altLang="zh-CN" sz="1200" b="1" dirty="0"/>
              <a:t> delay: 35μs</a:t>
            </a:r>
          </a:p>
          <a:p>
            <a:r>
              <a:rPr lang="en-US" altLang="zh-CN" sz="1200" b="1" dirty="0"/>
              <a:t>        </a:t>
            </a:r>
            <a:r>
              <a:rPr lang="en-US" altLang="zh-CN" sz="1200" b="1" dirty="0" smtClean="0"/>
              <a:t>width</a:t>
            </a:r>
            <a:r>
              <a:rPr lang="en-US" altLang="zh-CN" sz="1200" b="1" dirty="0"/>
              <a:t>: 10μs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919526" y="5489451"/>
            <a:ext cx="98123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/>
              <a:t>One pixel enabled: </a:t>
            </a:r>
            <a:r>
              <a:rPr lang="en-US" altLang="zh-CN" sz="1200" b="1" dirty="0"/>
              <a:t>Pixel </a:t>
            </a:r>
            <a:r>
              <a:rPr lang="en-US" altLang="zh-CN" sz="1200" b="1" dirty="0" smtClean="0"/>
              <a:t>(64,16)</a:t>
            </a:r>
            <a:endParaRPr lang="en-US" altLang="zh-CN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/>
              <a:t>normal tests with different bias voltage</a:t>
            </a:r>
            <a:r>
              <a:rPr lang="en-US" altLang="zh-CN" sz="1200" dirty="0" smtClean="0"/>
              <a:t>:</a:t>
            </a:r>
            <a:r>
              <a:rPr lang="en-US" altLang="zh-CN" sz="1200" b="1" dirty="0" smtClean="0"/>
              <a:t> </a:t>
            </a:r>
            <a:r>
              <a:rPr lang="en-US" altLang="zh-CN" sz="1200" b="1" dirty="0"/>
              <a:t>(0v, </a:t>
            </a:r>
            <a:r>
              <a:rPr lang="en-US" altLang="zh-CN" sz="1200" b="1" dirty="0" smtClean="0"/>
              <a:t>-</a:t>
            </a:r>
            <a:r>
              <a:rPr lang="en-US" altLang="zh-CN" sz="1200" b="1" dirty="0"/>
              <a:t>4</a:t>
            </a:r>
            <a:r>
              <a:rPr lang="en-US" altLang="zh-CN" sz="1200" b="1" dirty="0" smtClean="0"/>
              <a:t>v</a:t>
            </a:r>
            <a:r>
              <a:rPr lang="en-US" altLang="zh-CN" sz="1200" b="1" dirty="0"/>
              <a:t>, </a:t>
            </a:r>
            <a:r>
              <a:rPr lang="en-US" altLang="zh-CN" sz="1200" b="1" dirty="0" smtClean="0"/>
              <a:t>-</a:t>
            </a:r>
            <a:r>
              <a:rPr lang="en-US" altLang="zh-CN" sz="1200" b="1" dirty="0"/>
              <a:t>8</a:t>
            </a:r>
            <a:r>
              <a:rPr lang="en-US" altLang="zh-CN" sz="1200" b="1" dirty="0" smtClean="0"/>
              <a:t>v)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1200" b="1" dirty="0"/>
          </a:p>
          <a:p>
            <a:r>
              <a:rPr lang="en-US" altLang="zh-CN" sz="1200" b="1" dirty="0" err="1" smtClean="0"/>
              <a:t>Qinj</a:t>
            </a:r>
            <a:r>
              <a:rPr lang="en-US" altLang="zh-CN" sz="1200" b="1" dirty="0" smtClean="0"/>
              <a:t> signal extended to larger threshold with bias voltage added -&gt; </a:t>
            </a:r>
            <a:r>
              <a:rPr lang="en-US" altLang="zh-CN" sz="1200" b="1" dirty="0" smtClean="0">
                <a:solidFill>
                  <a:schemeClr val="bg2"/>
                </a:solidFill>
              </a:rPr>
              <a:t>coupling with the </a:t>
            </a:r>
            <a:r>
              <a:rPr lang="en-US" altLang="zh-CN" sz="1200" b="1" dirty="0" err="1" smtClean="0">
                <a:solidFill>
                  <a:schemeClr val="bg2"/>
                </a:solidFill>
              </a:rPr>
              <a:t>Qinj</a:t>
            </a:r>
            <a:r>
              <a:rPr lang="en-US" altLang="zh-CN" sz="1200" b="1" dirty="0">
                <a:solidFill>
                  <a:schemeClr val="bg2"/>
                </a:solidFill>
              </a:rPr>
              <a:t> </a:t>
            </a:r>
            <a:r>
              <a:rPr lang="en-US" altLang="zh-CN" sz="1200" b="1" dirty="0" smtClean="0">
                <a:solidFill>
                  <a:schemeClr val="bg2"/>
                </a:solidFill>
              </a:rPr>
              <a:t>capacitance?</a:t>
            </a:r>
            <a:r>
              <a:rPr lang="en-US" altLang="zh-CN" b="1" dirty="0" smtClean="0">
                <a:solidFill>
                  <a:schemeClr val="bg2"/>
                </a:solidFill>
              </a:rPr>
              <a:t>    </a:t>
            </a:r>
            <a:endParaRPr lang="en-US" altLang="zh-CN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3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533" y="4352162"/>
            <a:ext cx="3297194" cy="17689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5535" y="4413944"/>
            <a:ext cx="3284187" cy="171688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9222" y="4423700"/>
            <a:ext cx="3401247" cy="169737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07033" y="293298"/>
            <a:ext cx="785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Tests using red led on #02 board with bias voltage  </a:t>
            </a:r>
            <a:endParaRPr lang="zh-CN" altLang="en-US" sz="2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742" y="1885091"/>
            <a:ext cx="3293985" cy="177117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565" y="1943912"/>
            <a:ext cx="3320128" cy="171234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693" y="1950448"/>
            <a:ext cx="3444307" cy="169927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-12218" y="1077178"/>
            <a:ext cx="1944536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i="1" dirty="0" smtClean="0">
                <a:solidFill>
                  <a:srgbClr val="FF0000"/>
                </a:solidFill>
              </a:rPr>
              <a:t>#daughter board #02</a:t>
            </a:r>
          </a:p>
          <a:p>
            <a:r>
              <a:rPr lang="en-US" altLang="zh-CN" sz="1100" i="1" dirty="0" smtClean="0">
                <a:solidFill>
                  <a:srgbClr val="FF0000"/>
                </a:solidFill>
              </a:rPr>
              <a:t>Default </a:t>
            </a:r>
            <a:r>
              <a:rPr lang="en-US" altLang="zh-CN" sz="1100" i="1" dirty="0" err="1" smtClean="0">
                <a:solidFill>
                  <a:srgbClr val="FF0000"/>
                </a:solidFill>
              </a:rPr>
              <a:t>conf</a:t>
            </a:r>
            <a:endParaRPr lang="en-US" altLang="zh-CN" sz="1100" i="1" dirty="0" smtClean="0">
              <a:solidFill>
                <a:srgbClr val="FF0000"/>
              </a:solidFill>
            </a:endParaRPr>
          </a:p>
          <a:p>
            <a:endParaRPr lang="en-US" altLang="zh-CN" sz="1100" i="1" dirty="0" smtClean="0">
              <a:solidFill>
                <a:srgbClr val="FF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1100" b="1" dirty="0" smtClean="0"/>
          </a:p>
          <a:p>
            <a:endParaRPr lang="en-US" altLang="zh-CN" sz="1100" i="1" dirty="0" smtClean="0">
              <a:solidFill>
                <a:srgbClr val="FF0000"/>
              </a:solidFill>
            </a:endParaRPr>
          </a:p>
          <a:p>
            <a:endParaRPr lang="en-US" altLang="zh-CN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1100" b="1" dirty="0" smtClean="0"/>
          </a:p>
          <a:p>
            <a:endParaRPr lang="en-US" altLang="zh-CN" sz="1100" b="1" dirty="0" smtClean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4002656" y="2127226"/>
            <a:ext cx="0" cy="134572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094670" y="2135852"/>
            <a:ext cx="0" cy="134572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2355012" y="3481572"/>
            <a:ext cx="1647644" cy="94212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094670" y="3481572"/>
            <a:ext cx="1191964" cy="94212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-56422" y="1950448"/>
            <a:ext cx="244705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Tests:</a:t>
            </a:r>
          </a:p>
          <a:p>
            <a:r>
              <a:rPr lang="en-US" altLang="zh-CN" sz="1200" dirty="0" smtClean="0"/>
              <a:t>Using a red led as signal source instead of </a:t>
            </a:r>
            <a:r>
              <a:rPr lang="en-US" altLang="zh-CN" sz="1200" dirty="0" err="1" smtClean="0"/>
              <a:t>Qinj</a:t>
            </a:r>
            <a:r>
              <a:rPr lang="en-US" altLang="zh-CN" sz="1200" dirty="0" smtClean="0"/>
              <a:t>.</a:t>
            </a:r>
          </a:p>
          <a:p>
            <a:endParaRPr lang="en-US" altLang="zh-CN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bg2"/>
                </a:solidFill>
              </a:rPr>
              <a:t>Bias voltage -8V</a:t>
            </a:r>
            <a:r>
              <a:rPr lang="en-US" altLang="zh-CN" sz="1200" dirty="0" smtClean="0"/>
              <a:t>: Daughter </a:t>
            </a:r>
            <a:r>
              <a:rPr lang="en-US" altLang="zh-CN" sz="1200" dirty="0"/>
              <a:t>board #02 could hold at ~0.86mA at -8V</a:t>
            </a:r>
            <a:r>
              <a:rPr lang="en-US" altLang="zh-CN" sz="120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 </a:t>
            </a:r>
            <a:r>
              <a:rPr lang="en-US" altLang="zh-CN" sz="1200" dirty="0">
                <a:solidFill>
                  <a:schemeClr val="bg2"/>
                </a:solidFill>
              </a:rPr>
              <a:t>Red led</a:t>
            </a:r>
            <a:r>
              <a:rPr lang="en-US" altLang="zh-CN" sz="1200" dirty="0"/>
              <a:t>: synchronically trigged by </a:t>
            </a:r>
            <a:r>
              <a:rPr lang="en-US" altLang="zh-CN" sz="1200" dirty="0" err="1"/>
              <a:t>Qinj</a:t>
            </a:r>
            <a:r>
              <a:rPr lang="en-US" altLang="zh-CN" sz="1200" dirty="0"/>
              <a:t> Pulse</a:t>
            </a:r>
            <a:r>
              <a:rPr lang="en-US" altLang="zh-CN" sz="120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1</a:t>
            </a:r>
            <a:r>
              <a:rPr lang="en-US" altLang="zh-CN" sz="1200" baseline="30000" dirty="0" smtClean="0"/>
              <a:t>st</a:t>
            </a:r>
            <a:r>
              <a:rPr lang="en-US" altLang="zh-CN" sz="1200" dirty="0" smtClean="0"/>
              <a:t> column: </a:t>
            </a:r>
          </a:p>
          <a:p>
            <a:r>
              <a:rPr lang="en-US" altLang="zh-CN" sz="1200" dirty="0"/>
              <a:t> </a:t>
            </a:r>
            <a:r>
              <a:rPr lang="en-US" altLang="zh-CN" sz="1200" dirty="0" smtClean="0"/>
              <a:t>    Threshold: 0-1.65V</a:t>
            </a:r>
          </a:p>
          <a:p>
            <a:r>
              <a:rPr lang="en-US" altLang="zh-CN" sz="1200" dirty="0"/>
              <a:t> </a:t>
            </a:r>
            <a:r>
              <a:rPr lang="en-US" altLang="zh-CN" sz="1200" dirty="0" smtClean="0"/>
              <a:t>    </a:t>
            </a:r>
            <a:r>
              <a:rPr lang="en-US" altLang="zh-CN" sz="1200" dirty="0" err="1" smtClean="0"/>
              <a:t>Qinj</a:t>
            </a:r>
            <a:r>
              <a:rPr lang="en-US" altLang="zh-CN" sz="1200" dirty="0" smtClean="0"/>
              <a:t> </a:t>
            </a:r>
            <a:r>
              <a:rPr lang="en-US" altLang="zh-CN" sz="1200" dirty="0" smtClean="0"/>
              <a:t>delay</a:t>
            </a:r>
            <a:r>
              <a:rPr lang="zh-CN" altLang="en-US" sz="1200" dirty="0" smtClean="0"/>
              <a:t>： </a:t>
            </a:r>
            <a:r>
              <a:rPr lang="en-US" altLang="zh-CN" sz="1200" dirty="0" smtClean="0"/>
              <a:t>35μs.</a:t>
            </a:r>
          </a:p>
          <a:p>
            <a:endParaRPr lang="en-US" altLang="zh-CN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2</a:t>
            </a:r>
            <a:r>
              <a:rPr lang="en-US" altLang="zh-CN" sz="1200" baseline="30000" dirty="0" smtClean="0"/>
              <a:t>nd</a:t>
            </a:r>
            <a:r>
              <a:rPr lang="en-US" altLang="zh-CN" sz="1200" dirty="0" smtClean="0"/>
              <a:t> column:</a:t>
            </a:r>
          </a:p>
          <a:p>
            <a:r>
              <a:rPr lang="en-US" altLang="zh-CN" sz="1200" dirty="0"/>
              <a:t> </a:t>
            </a:r>
            <a:r>
              <a:rPr lang="en-US" altLang="zh-CN" sz="1200" dirty="0" smtClean="0"/>
              <a:t>    look into (0.9~0.95V)</a:t>
            </a:r>
          </a:p>
          <a:p>
            <a:r>
              <a:rPr lang="en-US" altLang="zh-CN" sz="1200" dirty="0"/>
              <a:t> </a:t>
            </a:r>
            <a:r>
              <a:rPr lang="en-US" altLang="zh-CN" sz="1200" dirty="0" smtClean="0"/>
              <a:t>    More statistic.</a:t>
            </a:r>
          </a:p>
          <a:p>
            <a:r>
              <a:rPr lang="en-US" altLang="zh-CN" sz="1200" dirty="0"/>
              <a:t> </a:t>
            </a:r>
            <a:r>
              <a:rPr lang="en-US" altLang="zh-CN" sz="1200" dirty="0" smtClean="0"/>
              <a:t>    different </a:t>
            </a:r>
            <a:r>
              <a:rPr lang="en-US" altLang="zh-CN" sz="1200" dirty="0" err="1" smtClean="0"/>
              <a:t>Qinj</a:t>
            </a:r>
            <a:r>
              <a:rPr lang="en-US" altLang="zh-CN" sz="1200" dirty="0" smtClean="0"/>
              <a:t> delay:</a:t>
            </a:r>
          </a:p>
          <a:p>
            <a:r>
              <a:rPr lang="en-US" altLang="zh-CN" sz="1200" dirty="0"/>
              <a:t> </a:t>
            </a:r>
            <a:r>
              <a:rPr lang="en-US" altLang="zh-CN" sz="1200" dirty="0" smtClean="0"/>
              <a:t>          10μs, 30μs, 50μs</a:t>
            </a:r>
          </a:p>
          <a:p>
            <a:r>
              <a:rPr lang="en-US" altLang="zh-CN" sz="1200" dirty="0"/>
              <a:t> </a:t>
            </a:r>
            <a:r>
              <a:rPr lang="en-US" altLang="zh-CN" sz="1200" dirty="0" smtClean="0"/>
              <a:t> 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1200" dirty="0" smtClean="0"/>
          </a:p>
          <a:p>
            <a:r>
              <a:rPr lang="en-US" altLang="zh-CN" sz="1200" dirty="0" smtClean="0"/>
              <a:t> </a:t>
            </a:r>
            <a:endParaRPr lang="zh-CN" alt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5055687" y="3814106"/>
            <a:ext cx="4412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b="1" dirty="0" smtClean="0"/>
              <a:t>0.9~0.95V -&gt; Try to find a region only with signal.</a:t>
            </a:r>
          </a:p>
          <a:p>
            <a:endParaRPr lang="zh-CN" altLang="en-US" sz="1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42323" y="6225774"/>
            <a:ext cx="7034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rgbClr val="C00000"/>
                </a:solidFill>
              </a:rPr>
              <a:t>Different peak corresponding to different </a:t>
            </a:r>
            <a:r>
              <a:rPr lang="en-US" altLang="zh-CN" sz="1200" dirty="0" err="1" smtClean="0">
                <a:solidFill>
                  <a:srgbClr val="C00000"/>
                </a:solidFill>
              </a:rPr>
              <a:t>Qinj</a:t>
            </a:r>
            <a:r>
              <a:rPr lang="en-US" altLang="zh-CN" sz="1200" dirty="0" smtClean="0">
                <a:solidFill>
                  <a:srgbClr val="C00000"/>
                </a:solidFill>
              </a:rPr>
              <a:t> delay observed.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rgbClr val="C00000"/>
                </a:solidFill>
              </a:rPr>
              <a:t>No big difference on the efficiency and similar noise level -&gt; signal too small? </a:t>
            </a:r>
            <a:endParaRPr lang="zh-CN" altLang="en-US" sz="1200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18338" y="1641231"/>
            <a:ext cx="15122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/>
              <a:t>Threshold </a:t>
            </a:r>
            <a:r>
              <a:rPr lang="en-US" altLang="zh-CN" sz="1200" b="1" dirty="0" err="1" smtClean="0"/>
              <a:t>vs</a:t>
            </a:r>
            <a:r>
              <a:rPr lang="en-US" altLang="zh-CN" sz="1200" b="1" dirty="0" smtClean="0"/>
              <a:t> time </a:t>
            </a:r>
            <a:endParaRPr lang="zh-CN" altLang="en-US" sz="1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482661" y="1666913"/>
            <a:ext cx="22251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/>
              <a:t>Threshold </a:t>
            </a:r>
            <a:r>
              <a:rPr lang="en-US" altLang="zh-CN" sz="1200" b="1" dirty="0" err="1" smtClean="0"/>
              <a:t>vs</a:t>
            </a:r>
            <a:r>
              <a:rPr lang="en-US" altLang="zh-CN" sz="1200" b="1" dirty="0" smtClean="0"/>
              <a:t> efficiency </a:t>
            </a:r>
            <a:endParaRPr lang="zh-CN" altLang="en-US" sz="1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9577753" y="1666912"/>
            <a:ext cx="21570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/>
              <a:t>Time </a:t>
            </a:r>
            <a:r>
              <a:rPr lang="en-US" altLang="zh-CN" sz="1200" b="1" dirty="0" err="1" smtClean="0"/>
              <a:t>vs</a:t>
            </a:r>
            <a:r>
              <a:rPr lang="en-US" altLang="zh-CN" sz="1200" b="1" dirty="0" smtClean="0"/>
              <a:t> hit number </a:t>
            </a:r>
            <a:endParaRPr lang="zh-CN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22394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and Next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698739" y="1314807"/>
            <a:ext cx="11182709" cy="506552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 smtClean="0"/>
              <a:t>Manage to add bias voltage on the 3 board.</a:t>
            </a:r>
          </a:p>
          <a:p>
            <a:r>
              <a:rPr lang="en-US" altLang="zh-CN" sz="1600" dirty="0"/>
              <a:t> </a:t>
            </a:r>
            <a:r>
              <a:rPr lang="en-US" altLang="zh-CN" sz="1600" dirty="0" smtClean="0"/>
              <a:t>      #01: current will hold at certain voltage but will increase with bigger bias voltage</a:t>
            </a:r>
          </a:p>
          <a:p>
            <a:r>
              <a:rPr lang="en-US" altLang="zh-CN" sz="1600" dirty="0"/>
              <a:t> </a:t>
            </a:r>
            <a:r>
              <a:rPr lang="en-US" altLang="zh-CN" sz="1600" dirty="0" smtClean="0"/>
              <a:t>      #02: similar to #01 but will have a small region (-8V~-9V) with same current. Have try higher voltage.</a:t>
            </a:r>
          </a:p>
          <a:p>
            <a:r>
              <a:rPr lang="en-US" altLang="zh-CN" sz="1600" dirty="0"/>
              <a:t> </a:t>
            </a:r>
            <a:r>
              <a:rPr lang="en-US" altLang="zh-CN" sz="1600" dirty="0" smtClean="0"/>
              <a:t>      #19: will hold ~0.57mA from -5V to -15V then gradually increase till a break around -70V.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Normal </a:t>
            </a:r>
            <a:r>
              <a:rPr lang="en-US" altLang="zh-CN" sz="1600" dirty="0" err="1" smtClean="0"/>
              <a:t>Qinj</a:t>
            </a:r>
            <a:r>
              <a:rPr lang="en-US" altLang="zh-CN" sz="1600" dirty="0" smtClean="0"/>
              <a:t> tests with bias voltage: changed the range of Threshold with signal -&gt; coupling with the circuit?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Tests using LED as a signal </a:t>
            </a:r>
            <a:r>
              <a:rPr lang="en-US" altLang="zh-CN" sz="1600" dirty="0" smtClean="0"/>
              <a:t>source</a:t>
            </a:r>
          </a:p>
          <a:p>
            <a:r>
              <a:rPr lang="en-US" altLang="zh-CN" sz="1600" dirty="0" smtClean="0"/>
              <a:t>             Light </a:t>
            </a:r>
            <a:r>
              <a:rPr lang="en-US" altLang="zh-CN" sz="1600" dirty="0"/>
              <a:t>from the LED is observed as signal source. </a:t>
            </a:r>
          </a:p>
          <a:p>
            <a:r>
              <a:rPr lang="en-US" altLang="zh-CN" sz="1600" dirty="0"/>
              <a:t>    </a:t>
            </a:r>
            <a:r>
              <a:rPr lang="en-US" altLang="zh-CN" sz="1600" dirty="0" smtClean="0"/>
              <a:t>         Need </a:t>
            </a:r>
            <a:r>
              <a:rPr lang="en-US" altLang="zh-CN" sz="1600" dirty="0"/>
              <a:t>more </a:t>
            </a:r>
            <a:r>
              <a:rPr lang="en-US" altLang="zh-CN" sz="1600" dirty="0" smtClean="0"/>
              <a:t>statistics and signal </a:t>
            </a:r>
            <a:r>
              <a:rPr lang="en-US" altLang="zh-CN" sz="1600" dirty="0"/>
              <a:t>size </a:t>
            </a:r>
            <a:r>
              <a:rPr lang="en-US" altLang="zh-CN" sz="1600" dirty="0" err="1"/>
              <a:t>vs</a:t>
            </a:r>
            <a:r>
              <a:rPr lang="en-US" altLang="zh-CN" sz="1600" dirty="0"/>
              <a:t> threshold not that distinctive compared to noise -&gt; signal too </a:t>
            </a:r>
            <a:r>
              <a:rPr lang="en-US" altLang="zh-CN" sz="1600" dirty="0" smtClean="0"/>
              <a:t>small? </a:t>
            </a:r>
            <a:endParaRPr lang="en-US" altLang="zh-CN" sz="1600" dirty="0" smtClean="0"/>
          </a:p>
          <a:p>
            <a:endParaRPr lang="en-US" altLang="zh-CN" sz="1600" dirty="0"/>
          </a:p>
          <a:p>
            <a:r>
              <a:rPr lang="en-US" altLang="zh-CN" sz="1600" b="1" dirty="0" smtClean="0"/>
              <a:t>Next</a:t>
            </a:r>
            <a:r>
              <a:rPr lang="en-US" altLang="zh-CN" sz="1600" b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 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More systematic tests on how bias voltage affect noise and signal </a:t>
            </a:r>
            <a:r>
              <a:rPr lang="en-US" altLang="zh-CN" sz="1600" dirty="0" smtClean="0"/>
              <a:t>threshold.</a:t>
            </a:r>
            <a:r>
              <a:rPr lang="en-US" altLang="zh-CN" sz="1600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 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Laser diode at 650nm and 850nm to probe intensity, depth and spatial variations </a:t>
            </a:r>
          </a:p>
          <a:p>
            <a:r>
              <a:rPr lang="en-US" altLang="zh-CN" sz="1600" dirty="0"/>
              <a:t>   </a:t>
            </a:r>
            <a:r>
              <a:rPr lang="en-US" altLang="zh-CN" sz="1600"/>
              <a:t> </a:t>
            </a:r>
            <a:r>
              <a:rPr lang="en-US" altLang="zh-CN" sz="1600" smtClean="0"/>
              <a:t>  ( some </a:t>
            </a:r>
            <a:r>
              <a:rPr lang="en-US" altLang="zh-CN" sz="1600" dirty="0" smtClean="0"/>
              <a:t>improved mechanical setup needed: </a:t>
            </a:r>
            <a:r>
              <a:rPr lang="en-US" altLang="zh-CN" sz="1600" dirty="0"/>
              <a:t>shielding from light, laser diode holder </a:t>
            </a:r>
            <a:r>
              <a:rPr lang="en-US" altLang="zh-CN" sz="1600"/>
              <a:t>and </a:t>
            </a:r>
            <a:r>
              <a:rPr lang="en-US" altLang="zh-CN" sz="1600" smtClean="0"/>
              <a:t>control)</a:t>
            </a:r>
            <a:endParaRPr lang="en-US" altLang="zh-CN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 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Trigged readout in test beam </a:t>
            </a:r>
            <a:endParaRPr lang="en-US" altLang="zh-CN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685435163"/>
      </p:ext>
    </p:extLst>
  </p:cSld>
  <p:clrMapOvr>
    <a:masterClrMapping/>
  </p:clrMapOvr>
</p:sld>
</file>

<file path=ppt/theme/theme1.xml><?xml version="1.0" encoding="utf-8"?>
<a:theme xmlns:a="http://schemas.openxmlformats.org/drawingml/2006/main" name="slactheme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ctheme" id="{48315D50-C085-4811-9EFD-2F8DBE8EA26E}" vid="{381B5783-B070-4BD7-86EC-6C0D8DD90B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slactheme</Template>
  <TotalTime>2705</TotalTime>
  <Words>479</Words>
  <Application>Microsoft Office PowerPoint</Application>
  <PresentationFormat>Widescreen</PresentationFormat>
  <Paragraphs>122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宋体</vt:lpstr>
      <vt:lpstr>Arial</vt:lpstr>
      <vt:lpstr>Calibri</vt:lpstr>
      <vt:lpstr>slactheme</vt:lpstr>
      <vt:lpstr>Tests on Chess 2 ASIC </vt:lpstr>
      <vt:lpstr>Pixel description </vt:lpstr>
      <vt:lpstr>PowerPoint Presentation</vt:lpstr>
      <vt:lpstr>PowerPoint Presentation</vt:lpstr>
      <vt:lpstr>PowerPoint Presentation</vt:lpstr>
      <vt:lpstr>Qinj tests with bias voltage  </vt:lpstr>
      <vt:lpstr>PowerPoint Presentation</vt:lpstr>
      <vt:lpstr>Summary and Next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hanyubo</dc:creator>
  <cp:lastModifiedBy>hanyubo</cp:lastModifiedBy>
  <cp:revision>95</cp:revision>
  <dcterms:created xsi:type="dcterms:W3CDTF">2017-12-06T19:14:35Z</dcterms:created>
  <dcterms:modified xsi:type="dcterms:W3CDTF">2018-02-01T15:12:21Z</dcterms:modified>
</cp:coreProperties>
</file>