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59" r:id="rId4"/>
    <p:sldId id="260" r:id="rId5"/>
    <p:sldId id="261" r:id="rId6"/>
    <p:sldId id="278" r:id="rId7"/>
    <p:sldId id="265" r:id="rId8"/>
    <p:sldId id="268" r:id="rId9"/>
    <p:sldId id="267" r:id="rId10"/>
    <p:sldId id="270" r:id="rId11"/>
    <p:sldId id="271" r:id="rId12"/>
    <p:sldId id="276" r:id="rId13"/>
    <p:sldId id="272" r:id="rId14"/>
    <p:sldId id="273" r:id="rId15"/>
    <p:sldId id="274" r:id="rId16"/>
    <p:sldId id="275" r:id="rId17"/>
    <p:sldId id="269" r:id="rId18"/>
    <p:sldId id="26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4"/>
    <p:restoredTop sz="94652"/>
  </p:normalViewPr>
  <p:slideViewPr>
    <p:cSldViewPr snapToGrid="0" snapToObjects="1">
      <p:cViewPr varScale="1">
        <p:scale>
          <a:sx n="96" d="100"/>
          <a:sy n="96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7460D-6F87-6740-AD9B-616E39D956CC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DC64D-9D2B-2443-A043-65BCAFBDB9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7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9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7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2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2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0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12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2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52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1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96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B815-2634-7D44-9892-2991ACBCD780}" type="datetimeFigureOut">
              <a:rPr lang="de-DE" smtClean="0"/>
              <a:t>03.02.18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25B5-7ADA-5E44-83B9-6FAEDC4E5A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AC6C-5043-C24C-B7D3-156993061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Implementation of CKF</a:t>
            </a:r>
            <a:br>
              <a:rPr lang="en-US" b="1" dirty="0"/>
            </a:br>
            <a:r>
              <a:rPr lang="en-US" b="1" dirty="0"/>
              <a:t>for CDC and SVD TF</a:t>
            </a:r>
            <a:r>
              <a:rPr lang="en-US" dirty="0"/>
              <a:t>  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82904-C8DC-F847-B353-4E2562FAB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854" y="3853881"/>
            <a:ext cx="6858000" cy="956710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/>
              <a:t>Sasha </a:t>
            </a:r>
            <a:r>
              <a:rPr lang="en-US" sz="2000" b="1" i="1" dirty="0" err="1"/>
              <a:t>Glazov</a:t>
            </a:r>
            <a:r>
              <a:rPr lang="en-US" sz="2000" b="1" i="1" dirty="0"/>
              <a:t>, </a:t>
            </a:r>
            <a:r>
              <a:rPr lang="en-US" sz="2000" b="1" i="1" dirty="0" err="1"/>
              <a:t>Miraim</a:t>
            </a:r>
            <a:r>
              <a:rPr lang="en-US" sz="2000" b="1" i="1" dirty="0"/>
              <a:t> </a:t>
            </a:r>
            <a:r>
              <a:rPr lang="en-US" sz="2000" b="1" i="1" dirty="0" err="1"/>
              <a:t>Kuenzel</a:t>
            </a:r>
            <a:r>
              <a:rPr lang="en-US" sz="2000" b="1" i="1" dirty="0"/>
              <a:t>, </a:t>
            </a:r>
            <a:r>
              <a:rPr lang="en-US" sz="2000" b="1" i="1" u="sng" dirty="0"/>
              <a:t>Aiqiang Guo</a:t>
            </a:r>
            <a:endParaRPr lang="de-DE" sz="2000" b="1" i="1" u="sng" dirty="0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51BB35AA-2864-3A46-81A0-715953AE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6094" y="5996587"/>
            <a:ext cx="3431811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r>
              <a:rPr lang="de-DE" sz="1600" b="1" dirty="0"/>
              <a:t>, KEK, 2018 Feb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656CBE-D487-B44D-9E3D-C6D1C87A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62863"/>
            <a:ext cx="952500" cy="773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F3EF1-3B1F-BC4D-A190-2829F429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79722"/>
            <a:ext cx="977899" cy="9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EE22-D1AF-DD4D-8C7E-15EA4730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The filter variables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CFD4-3843-BE43-A304-7509A42C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/>
              <a:t>Filter 1 </a:t>
            </a:r>
            <a:r>
              <a:rPr lang="de-DE" sz="2200" dirty="0" err="1"/>
              <a:t>and</a:t>
            </a:r>
            <a:r>
              <a:rPr lang="de-DE" sz="2200" dirty="0"/>
              <a:t> 2 (</a:t>
            </a:r>
            <a:r>
              <a:rPr lang="de-DE" sz="2200" dirty="0" err="1"/>
              <a:t>already</a:t>
            </a:r>
            <a:r>
              <a:rPr lang="de-DE" sz="2200" dirty="0"/>
              <a:t> </a:t>
            </a:r>
            <a:r>
              <a:rPr lang="de-DE" sz="2200" dirty="0" err="1"/>
              <a:t>fully</a:t>
            </a:r>
            <a:r>
              <a:rPr lang="de-DE" sz="2200" dirty="0"/>
              <a:t> </a:t>
            </a:r>
            <a:r>
              <a:rPr lang="de-DE" sz="2200" dirty="0" err="1"/>
              <a:t>implemented</a:t>
            </a:r>
            <a:r>
              <a:rPr lang="de-DE" sz="2200" dirty="0"/>
              <a:t>)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distance-based</a:t>
            </a:r>
            <a:r>
              <a:rPr lang="de-DE" sz="2200" dirty="0"/>
              <a:t> </a:t>
            </a:r>
            <a:r>
              <a:rPr lang="de-DE" sz="2200" dirty="0" err="1"/>
              <a:t>filters</a:t>
            </a:r>
            <a:r>
              <a:rPr lang="de-DE" sz="2200" dirty="0"/>
              <a:t>, </a:t>
            </a:r>
            <a:r>
              <a:rPr lang="de-DE" sz="2200" dirty="0" err="1"/>
              <a:t>filter</a:t>
            </a:r>
            <a:r>
              <a:rPr lang="de-DE" sz="2200" dirty="0"/>
              <a:t> 3 will </a:t>
            </a:r>
            <a:r>
              <a:rPr lang="de-DE" sz="2200" dirty="0" err="1"/>
              <a:t>probably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a </a:t>
            </a:r>
            <a:r>
              <a:rPr lang="el-GR" sz="2200" dirty="0"/>
              <a:t>χ</a:t>
            </a:r>
            <a:r>
              <a:rPr lang="el-GR" sz="2200" baseline="30000" dirty="0"/>
              <a:t>2</a:t>
            </a:r>
            <a:r>
              <a:rPr lang="en-US" sz="2200" dirty="0"/>
              <a:t> </a:t>
            </a:r>
            <a:r>
              <a:rPr lang="de-DE" sz="2200" dirty="0" err="1"/>
              <a:t>filter</a:t>
            </a:r>
            <a:endParaRPr lang="de-DE" sz="2200" dirty="0"/>
          </a:p>
          <a:p>
            <a:pPr lvl="1"/>
            <a:r>
              <a:rPr lang="de-DE" sz="2200" dirty="0"/>
              <a:t> Filter 1: </a:t>
            </a:r>
            <a:r>
              <a:rPr lang="de-DE" sz="2200" dirty="0" err="1"/>
              <a:t>distance</a:t>
            </a:r>
            <a:r>
              <a:rPr lang="de-DE" sz="2200" dirty="0"/>
              <a:t> </a:t>
            </a:r>
            <a:r>
              <a:rPr lang="de-DE" sz="2200" dirty="0" err="1"/>
              <a:t>xy</a:t>
            </a:r>
            <a:endParaRPr lang="de-DE" sz="2200" dirty="0"/>
          </a:p>
          <a:p>
            <a:pPr lvl="1"/>
            <a:r>
              <a:rPr lang="de-DE" sz="2200" dirty="0"/>
              <a:t> Filter 2: </a:t>
            </a:r>
            <a:r>
              <a:rPr lang="de-DE" sz="2200" dirty="0" err="1"/>
              <a:t>distance</a:t>
            </a:r>
            <a:r>
              <a:rPr lang="de-DE" sz="2200" dirty="0"/>
              <a:t> </a:t>
            </a:r>
            <a:r>
              <a:rPr lang="de-DE" sz="2200" dirty="0" err="1"/>
              <a:t>mSoP</a:t>
            </a:r>
            <a:r>
              <a:rPr lang="de-DE" sz="2200" dirty="0"/>
              <a:t> </a:t>
            </a:r>
            <a:r>
              <a:rPr lang="de-DE" sz="2200" dirty="0" err="1"/>
              <a:t>xy</a:t>
            </a:r>
            <a:endParaRPr lang="de-DE" sz="2200" dirty="0"/>
          </a:p>
          <a:p>
            <a:pPr lvl="1"/>
            <a:endParaRPr lang="de-DE" sz="2200" dirty="0"/>
          </a:p>
          <a:p>
            <a:r>
              <a:rPr lang="de-DE" sz="2200" dirty="0"/>
              <a:t> 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test</a:t>
            </a:r>
            <a:r>
              <a:rPr lang="de-DE" sz="2200" dirty="0"/>
              <a:t> </a:t>
            </a:r>
            <a:r>
              <a:rPr lang="de-DE" sz="2200" dirty="0" err="1"/>
              <a:t>purposes</a:t>
            </a:r>
            <a:r>
              <a:rPr lang="de-DE" sz="2200" dirty="0"/>
              <a:t>, I </a:t>
            </a:r>
            <a:r>
              <a:rPr lang="de-DE" sz="2200" dirty="0" err="1"/>
              <a:t>simulated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-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two-muon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b="1" dirty="0" err="1"/>
              <a:t>particle</a:t>
            </a:r>
            <a:r>
              <a:rPr lang="de-DE" sz="2200" b="1" dirty="0"/>
              <a:t> </a:t>
            </a:r>
            <a:r>
              <a:rPr lang="de-DE" sz="2200" b="1" dirty="0" err="1"/>
              <a:t>gun</a:t>
            </a:r>
            <a:r>
              <a:rPr lang="de-DE" sz="2200" dirty="0"/>
              <a:t>, </a:t>
            </a:r>
            <a:r>
              <a:rPr lang="de-DE" sz="2200" dirty="0" err="1"/>
              <a:t>assuming</a:t>
            </a:r>
            <a:r>
              <a:rPr lang="de-DE" sz="2200" dirty="0"/>
              <a:t> a </a:t>
            </a:r>
            <a:r>
              <a:rPr lang="de-DE" sz="2200" b="1" dirty="0"/>
              <a:t>uniform </a:t>
            </a:r>
            <a:r>
              <a:rPr lang="de-DE" sz="2200" b="1" dirty="0" err="1"/>
              <a:t>distribution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momentum</a:t>
            </a:r>
            <a:r>
              <a:rPr lang="de-DE" sz="2200" dirty="0"/>
              <a:t> </a:t>
            </a:r>
            <a:r>
              <a:rPr lang="de-DE" sz="2200" dirty="0" err="1"/>
              <a:t>spectrum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</a:t>
            </a:r>
            <a:r>
              <a:rPr lang="de-DE" sz="2200" b="1" dirty="0"/>
              <a:t>0.2 </a:t>
            </a:r>
            <a:r>
              <a:rPr lang="de-DE" sz="2200" b="1" dirty="0" err="1"/>
              <a:t>and</a:t>
            </a:r>
            <a:r>
              <a:rPr lang="de-DE" sz="2200" b="1" dirty="0"/>
              <a:t> 3.5 </a:t>
            </a:r>
            <a:r>
              <a:rPr lang="de-DE" sz="2200" b="1" dirty="0" err="1"/>
              <a:t>GeV</a:t>
            </a:r>
            <a:endParaRPr lang="de-DE" sz="2200" b="1" dirty="0"/>
          </a:p>
          <a:p>
            <a:endParaRPr lang="de-DE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058DF945-AD6F-ED42-8E3D-D879935F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3B5D01F7-1968-3C45-B199-BDE9B794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5CFBA410-FBC2-254E-A4EB-304CCBFF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10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53238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A162-FACB-D04E-A333-343948DC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Track finding efficiency (𝜇)</a:t>
            </a:r>
            <a:endParaRPr lang="de-D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CE65A-D6A2-7D46-A432-E09841E65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" y="1828801"/>
            <a:ext cx="9120244" cy="382732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A41BA3-49B0-F144-B46B-23E6E945A1EF}"/>
              </a:ext>
            </a:extLst>
          </p:cNvPr>
          <p:cNvSpPr/>
          <p:nvPr/>
        </p:nvSpPr>
        <p:spPr>
          <a:xfrm>
            <a:off x="496957" y="1575079"/>
            <a:ext cx="12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M. </a:t>
            </a:r>
            <a:r>
              <a:rPr lang="en-US" b="1" i="1" dirty="0" err="1"/>
              <a:t>Kuenzel</a:t>
            </a:r>
            <a:endParaRPr lang="de-DE" dirty="0"/>
          </a:p>
        </p:txBody>
      </p:sp>
      <p:sp>
        <p:nvSpPr>
          <p:cNvPr id="8" name="Date Placeholder 15">
            <a:extLst>
              <a:ext uri="{FF2B5EF4-FFF2-40B4-BE49-F238E27FC236}">
                <a16:creationId xmlns:a16="http://schemas.microsoft.com/office/drawing/2014/main" id="{0872AE55-0B3C-4B4E-8F8F-E0D6B10E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F5F7D8E8-ADAF-934D-AC49-D76A5413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B75EEB1D-3FDB-5443-8D9C-B9A69E46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11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2956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C9E6-5AD8-874A-9D79-66622FD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543"/>
            <a:ext cx="7886700" cy="1325563"/>
          </a:xfrm>
        </p:spPr>
        <p:txBody>
          <a:bodyPr/>
          <a:lstStyle/>
          <a:p>
            <a:r>
              <a:rPr lang="en-US" b="1" dirty="0"/>
              <a:t>Which tracks are missing</a:t>
            </a:r>
            <a:endParaRPr lang="de-DE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8DEFB8-7787-694E-B998-5425CB52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2" y="1820848"/>
            <a:ext cx="7886700" cy="43343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4CD9E-AD6E-AC48-8D05-062EB4C042A8}"/>
              </a:ext>
            </a:extLst>
          </p:cNvPr>
          <p:cNvSpPr txBox="1"/>
          <p:nvPr/>
        </p:nvSpPr>
        <p:spPr>
          <a:xfrm>
            <a:off x="7440073" y="268807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Alone beam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E0203-BCDF-6045-BD17-568DB3A17BFC}"/>
              </a:ext>
            </a:extLst>
          </p:cNvPr>
          <p:cNvSpPr txBox="1"/>
          <p:nvPr/>
        </p:nvSpPr>
        <p:spPr>
          <a:xfrm>
            <a:off x="7449664" y="3245723"/>
            <a:ext cx="174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Limited SVD hits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DED97-8246-8240-BCCC-93643F73CD38}"/>
              </a:ext>
            </a:extLst>
          </p:cNvPr>
          <p:cNvSpPr txBox="1"/>
          <p:nvPr/>
        </p:nvSpPr>
        <p:spPr>
          <a:xfrm>
            <a:off x="7438803" y="3803375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Muon decay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B884B-45AD-C24C-9387-EDCE8701DF5C}"/>
              </a:ext>
            </a:extLst>
          </p:cNvPr>
          <p:cNvSpPr txBox="1"/>
          <p:nvPr/>
        </p:nvSpPr>
        <p:spPr>
          <a:xfrm>
            <a:off x="7416085" y="4361027"/>
            <a:ext cx="175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Low momentum</a:t>
            </a:r>
          </a:p>
          <a:p>
            <a:r>
              <a:rPr lang="en-US" b="1" dirty="0">
                <a:solidFill>
                  <a:srgbClr val="FFC000"/>
                </a:solidFill>
              </a:rPr>
              <a:t>Circle track</a:t>
            </a:r>
            <a:endParaRPr lang="de-DE" b="1" dirty="0">
              <a:solidFill>
                <a:srgbClr val="FFC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988DFB-B526-AC4D-8098-7F4F5A4AB89F}"/>
              </a:ext>
            </a:extLst>
          </p:cNvPr>
          <p:cNvCxnSpPr>
            <a:cxnSpLocks/>
          </p:cNvCxnSpPr>
          <p:nvPr/>
        </p:nvCxnSpPr>
        <p:spPr>
          <a:xfrm flipH="1">
            <a:off x="7248940" y="2994313"/>
            <a:ext cx="200724" cy="25141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5C107B-941C-E144-BB96-219D276FE108}"/>
              </a:ext>
            </a:extLst>
          </p:cNvPr>
          <p:cNvCxnSpPr>
            <a:cxnSpLocks/>
          </p:cNvCxnSpPr>
          <p:nvPr/>
        </p:nvCxnSpPr>
        <p:spPr>
          <a:xfrm flipH="1">
            <a:off x="7238079" y="3551965"/>
            <a:ext cx="211585" cy="707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0DCCF7-5519-204B-8A17-DF30D59B0D0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595589" y="3988041"/>
            <a:ext cx="843214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FDC4A5-C8D9-4344-BA8A-1DEF2E6A1F4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142923" y="4172707"/>
            <a:ext cx="273162" cy="51148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195F3FD-6915-834D-9E68-B56CDBA0CE07}"/>
              </a:ext>
            </a:extLst>
          </p:cNvPr>
          <p:cNvSpPr txBox="1"/>
          <p:nvPr/>
        </p:nvSpPr>
        <p:spPr>
          <a:xfrm>
            <a:off x="7209125" y="5027350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SVD hit too small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A50A8D-2AAF-FA4F-8C30-9F61FCFAF76C}"/>
              </a:ext>
            </a:extLst>
          </p:cNvPr>
          <p:cNvCxnSpPr>
            <a:cxnSpLocks/>
          </p:cNvCxnSpPr>
          <p:nvPr/>
        </p:nvCxnSpPr>
        <p:spPr>
          <a:xfrm flipH="1" flipV="1">
            <a:off x="6880615" y="4512159"/>
            <a:ext cx="410248" cy="6518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2DEAB-CE6E-A642-9B81-D79C5EAE6E4F}"/>
              </a:ext>
            </a:extLst>
          </p:cNvPr>
          <p:cNvSpPr/>
          <p:nvPr/>
        </p:nvSpPr>
        <p:spPr>
          <a:xfrm>
            <a:off x="496957" y="1575079"/>
            <a:ext cx="12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M. </a:t>
            </a:r>
            <a:r>
              <a:rPr lang="en-US" b="1" i="1" dirty="0" err="1"/>
              <a:t>Kuenzel</a:t>
            </a:r>
            <a:endParaRPr lang="de-DE" dirty="0"/>
          </a:p>
        </p:txBody>
      </p:sp>
      <p:sp>
        <p:nvSpPr>
          <p:cNvPr id="19" name="Date Placeholder 15">
            <a:extLst>
              <a:ext uri="{FF2B5EF4-FFF2-40B4-BE49-F238E27FC236}">
                <a16:creationId xmlns:a16="http://schemas.microsoft.com/office/drawing/2014/main" id="{A063D694-2121-2545-8F39-C022DA91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88E65EB5-C977-A648-BF81-C5F1F215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23" name="Slide Number Placeholder 18">
            <a:extLst>
              <a:ext uri="{FF2B5EF4-FFF2-40B4-BE49-F238E27FC236}">
                <a16:creationId xmlns:a16="http://schemas.microsoft.com/office/drawing/2014/main" id="{13FFEDBA-604E-F241-9CCC-E460E14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12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72906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373C-5C81-914A-9360-00C51BBC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Track finding efficiency (𝜇𝜇)</a:t>
            </a:r>
            <a:endParaRPr lang="de-D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23DE4-BF72-824D-80D7-9F8893F7F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" y="1785035"/>
            <a:ext cx="9121724" cy="390394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03BF09-181A-AE4F-94E2-0CBC4616D20F}"/>
              </a:ext>
            </a:extLst>
          </p:cNvPr>
          <p:cNvSpPr/>
          <p:nvPr/>
        </p:nvSpPr>
        <p:spPr>
          <a:xfrm>
            <a:off x="496957" y="1575079"/>
            <a:ext cx="12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M. </a:t>
            </a:r>
            <a:r>
              <a:rPr lang="en-US" b="1" i="1" dirty="0" err="1"/>
              <a:t>Kuenzel</a:t>
            </a:r>
            <a:endParaRPr lang="de-DE" dirty="0"/>
          </a:p>
        </p:txBody>
      </p:sp>
      <p:sp>
        <p:nvSpPr>
          <p:cNvPr id="8" name="Date Placeholder 15">
            <a:extLst>
              <a:ext uri="{FF2B5EF4-FFF2-40B4-BE49-F238E27FC236}">
                <a16:creationId xmlns:a16="http://schemas.microsoft.com/office/drawing/2014/main" id="{98623B25-E384-6A4F-8B0D-92D6BD4D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6D14BDF2-A6DF-554A-B413-3960FB9D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C18BEE80-746F-CB4D-BA0F-DCBDEDB2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13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61524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E22E-F525-CB4B-8F69-E3B001B6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Hit finding efficiency (𝜇)</a:t>
            </a:r>
            <a:endParaRPr lang="de-D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27640-C973-E842-BAE7-4728D30A4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" y="1831529"/>
            <a:ext cx="9143304" cy="381519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CB5530-ECBD-C64C-AF22-F1BA7B209BED}"/>
              </a:ext>
            </a:extLst>
          </p:cNvPr>
          <p:cNvSpPr/>
          <p:nvPr/>
        </p:nvSpPr>
        <p:spPr>
          <a:xfrm>
            <a:off x="496957" y="1575079"/>
            <a:ext cx="12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M. </a:t>
            </a:r>
            <a:r>
              <a:rPr lang="en-US" b="1" i="1" dirty="0" err="1"/>
              <a:t>Kuenzel</a:t>
            </a:r>
            <a:endParaRPr lang="de-DE" dirty="0"/>
          </a:p>
        </p:txBody>
      </p:sp>
      <p:sp>
        <p:nvSpPr>
          <p:cNvPr id="8" name="Date Placeholder 15">
            <a:extLst>
              <a:ext uri="{FF2B5EF4-FFF2-40B4-BE49-F238E27FC236}">
                <a16:creationId xmlns:a16="http://schemas.microsoft.com/office/drawing/2014/main" id="{EAC9BEFD-0393-BC46-A8F3-96FBCDE9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F0BA73DE-1B5B-4140-A652-56D49232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5FF85DF1-8256-C949-AF29-2DC3E707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14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96511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00F7-1AE2-4F4A-B5A8-B6C86BD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Hit finding efficiency (𝜇𝜇)</a:t>
            </a:r>
            <a:endParaRPr lang="de-D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70984-7C29-664A-9D88-1C8CF616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" y="1799967"/>
            <a:ext cx="9119153" cy="387847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64AC4-601A-2748-AA89-61AC60B5F56D}"/>
              </a:ext>
            </a:extLst>
          </p:cNvPr>
          <p:cNvSpPr/>
          <p:nvPr/>
        </p:nvSpPr>
        <p:spPr>
          <a:xfrm>
            <a:off x="496957" y="1575079"/>
            <a:ext cx="12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M. </a:t>
            </a:r>
            <a:r>
              <a:rPr lang="en-US" b="1" i="1" dirty="0" err="1"/>
              <a:t>Kuenzel</a:t>
            </a:r>
            <a:endParaRPr lang="de-DE" dirty="0"/>
          </a:p>
        </p:txBody>
      </p:sp>
      <p:sp>
        <p:nvSpPr>
          <p:cNvPr id="8" name="Date Placeholder 15">
            <a:extLst>
              <a:ext uri="{FF2B5EF4-FFF2-40B4-BE49-F238E27FC236}">
                <a16:creationId xmlns:a16="http://schemas.microsoft.com/office/drawing/2014/main" id="{20B68E93-2915-1A45-B225-1867862E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F157EBC4-6C21-6A41-BF9D-0AF0A36A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CF649C97-F186-0C4C-81CB-BA78A428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15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95476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884-2509-9E4E-A3D1-202B7507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Summary and outlook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6850-77EA-A64B-9E46-8F3E1D0A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123"/>
            <a:ext cx="7886700" cy="48932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CDC to SVD CKF is validated roughly. Reasonable efficiency improvement is observed.</a:t>
            </a:r>
          </a:p>
          <a:p>
            <a:r>
              <a:rPr lang="en-US" sz="2400" dirty="0"/>
              <a:t>SVD to CDC CKF implementation is on going. </a:t>
            </a:r>
          </a:p>
          <a:p>
            <a:r>
              <a:rPr lang="de-DE" sz="2400" dirty="0"/>
              <a:t>Filter 1 </a:t>
            </a:r>
            <a:r>
              <a:rPr lang="de-DE" sz="2400" dirty="0" err="1"/>
              <a:t>and</a:t>
            </a:r>
            <a:r>
              <a:rPr lang="de-DE" sz="2400" dirty="0"/>
              <a:t> 2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implemented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/>
              <a:t>efficiency</a:t>
            </a:r>
            <a:r>
              <a:rPr lang="de-DE" sz="2400" dirty="0"/>
              <a:t> </a:t>
            </a:r>
            <a:r>
              <a:rPr lang="de-DE" sz="2400" dirty="0" err="1"/>
              <a:t>plots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-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two-muon</a:t>
            </a:r>
            <a:r>
              <a:rPr lang="de-DE" sz="2400" dirty="0"/>
              <a:t> </a:t>
            </a:r>
            <a:r>
              <a:rPr lang="de-DE" sz="2400" dirty="0" err="1"/>
              <a:t>events</a:t>
            </a:r>
            <a:r>
              <a:rPr lang="de-DE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Next step:</a:t>
            </a:r>
          </a:p>
          <a:p>
            <a:r>
              <a:rPr lang="en-US" sz="2400" dirty="0"/>
              <a:t>More parameters of CKF will be investigated.</a:t>
            </a:r>
          </a:p>
          <a:p>
            <a:r>
              <a:rPr lang="en-US" sz="2400" dirty="0"/>
              <a:t>Filters will be optimized</a:t>
            </a:r>
          </a:p>
          <a:p>
            <a:r>
              <a:rPr lang="en-US" sz="2400" dirty="0"/>
              <a:t>V</a:t>
            </a:r>
            <a:r>
              <a:rPr lang="de-DE" sz="2400" dirty="0" err="1"/>
              <a:t>alidate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algorithmen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background</a:t>
            </a:r>
            <a:r>
              <a:rPr lang="de-DE" sz="2400" dirty="0"/>
              <a:t>.</a:t>
            </a:r>
            <a:endParaRPr lang="en-US" sz="4000" dirty="0"/>
          </a:p>
          <a:p>
            <a:pPr marL="0" indent="0" algn="ctr">
              <a:buNone/>
            </a:pPr>
            <a:r>
              <a:rPr lang="en-US" sz="6000" dirty="0"/>
              <a:t>T</a:t>
            </a:r>
            <a:r>
              <a:rPr lang="de-DE" sz="6000" dirty="0" err="1"/>
              <a:t>hank</a:t>
            </a:r>
            <a:r>
              <a:rPr lang="de-DE" sz="6000" dirty="0"/>
              <a:t> </a:t>
            </a:r>
            <a:r>
              <a:rPr lang="de-DE" sz="6000" dirty="0" err="1"/>
              <a:t>You</a:t>
            </a:r>
            <a:r>
              <a:rPr lang="de-DE" sz="6000" dirty="0"/>
              <a:t>!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6C052FA6-00F7-3F40-B060-0B0E4F77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BD68085B-C2FD-034E-9E85-E7B6A275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E21AA37E-8655-E740-8D0C-2454B360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16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368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8087-8C9B-7347-BA24-0B577322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88" y="280938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Back up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141305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4A99-8677-7442-8967-9CC723A1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Efficiency and Purity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5E2F8-C4B0-A74C-95F7-4D8A06D1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7106"/>
            <a:ext cx="7886700" cy="4679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</a:t>
            </a:r>
          </a:p>
          <a:p>
            <a:pPr lvl="1"/>
            <a:r>
              <a:rPr lang="en-US" dirty="0"/>
              <a:t>Matched</a:t>
            </a:r>
          </a:p>
          <a:p>
            <a:pPr lvl="1"/>
            <a:r>
              <a:rPr lang="en-US"/>
              <a:t>Clone (1 MC 2 PR)</a:t>
            </a:r>
            <a:endParaRPr lang="en-US" dirty="0"/>
          </a:p>
          <a:p>
            <a:pPr lvl="1"/>
            <a:r>
              <a:rPr lang="en-US" dirty="0"/>
              <a:t>Fake(</a:t>
            </a:r>
            <a:r>
              <a:rPr lang="en-US" dirty="0" err="1"/>
              <a:t>bg,ghost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MC</a:t>
            </a:r>
          </a:p>
          <a:p>
            <a:pPr lvl="1"/>
            <a:r>
              <a:rPr lang="en-US" dirty="0"/>
              <a:t>Found / matched</a:t>
            </a:r>
          </a:p>
          <a:p>
            <a:pPr lvl="1"/>
            <a:r>
              <a:rPr lang="en-US" dirty="0"/>
              <a:t>Merged (2 MC 1 PR)</a:t>
            </a:r>
          </a:p>
          <a:p>
            <a:pPr lvl="1"/>
            <a:r>
              <a:rPr lang="en-US" dirty="0"/>
              <a:t>missing</a:t>
            </a:r>
            <a:endParaRPr lang="de-DE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47CFD47-622D-A144-A084-7ED8C6A6BC4B}"/>
              </a:ext>
            </a:extLst>
          </p:cNvPr>
          <p:cNvSpPr/>
          <p:nvPr/>
        </p:nvSpPr>
        <p:spPr>
          <a:xfrm rot="1366786">
            <a:off x="2823882" y="2303929"/>
            <a:ext cx="3343836" cy="30569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E946ED8-A097-CC44-A2F0-B9F2EA24DFDC}"/>
              </a:ext>
            </a:extLst>
          </p:cNvPr>
          <p:cNvSpPr/>
          <p:nvPr/>
        </p:nvSpPr>
        <p:spPr>
          <a:xfrm rot="11651737">
            <a:off x="5661194" y="852037"/>
            <a:ext cx="3343836" cy="305696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C0AFB2-46BB-3747-9E69-4845E7EFB751}"/>
              </a:ext>
            </a:extLst>
          </p:cNvPr>
          <p:cNvSpPr/>
          <p:nvPr/>
        </p:nvSpPr>
        <p:spPr>
          <a:xfrm>
            <a:off x="5692588" y="2286000"/>
            <a:ext cx="94519" cy="945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EC4157-8464-B74C-B1AC-6D2775922552}"/>
              </a:ext>
            </a:extLst>
          </p:cNvPr>
          <p:cNvSpPr/>
          <p:nvPr/>
        </p:nvSpPr>
        <p:spPr>
          <a:xfrm>
            <a:off x="5170055" y="2543540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66550-F440-B348-BA1A-BA3A698A160E}"/>
              </a:ext>
            </a:extLst>
          </p:cNvPr>
          <p:cNvSpPr/>
          <p:nvPr/>
        </p:nvSpPr>
        <p:spPr>
          <a:xfrm>
            <a:off x="5737411" y="2590800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223AF7-F635-A94C-98F1-1588F1748A88}"/>
              </a:ext>
            </a:extLst>
          </p:cNvPr>
          <p:cNvSpPr/>
          <p:nvPr/>
        </p:nvSpPr>
        <p:spPr>
          <a:xfrm>
            <a:off x="5779456" y="274145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7D6337-D2F2-2546-BD13-28CD8BAB03C6}"/>
              </a:ext>
            </a:extLst>
          </p:cNvPr>
          <p:cNvSpPr/>
          <p:nvPr/>
        </p:nvSpPr>
        <p:spPr>
          <a:xfrm>
            <a:off x="5407485" y="2687754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BDDCEB-9745-1E48-BA47-E37B40E9E200}"/>
              </a:ext>
            </a:extLst>
          </p:cNvPr>
          <p:cNvSpPr/>
          <p:nvPr/>
        </p:nvSpPr>
        <p:spPr>
          <a:xfrm>
            <a:off x="5565906" y="245145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5D2C9C-4AB9-4149-A87E-D462ADCFAE36}"/>
              </a:ext>
            </a:extLst>
          </p:cNvPr>
          <p:cNvSpPr/>
          <p:nvPr/>
        </p:nvSpPr>
        <p:spPr>
          <a:xfrm>
            <a:off x="5586395" y="2706426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17C338-0CF2-6445-81FF-C37F5F01EB02}"/>
              </a:ext>
            </a:extLst>
          </p:cNvPr>
          <p:cNvSpPr/>
          <p:nvPr/>
        </p:nvSpPr>
        <p:spPr>
          <a:xfrm>
            <a:off x="5811703" y="2944574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2FD499-149C-1347-83F0-E6E379255772}"/>
              </a:ext>
            </a:extLst>
          </p:cNvPr>
          <p:cNvSpPr/>
          <p:nvPr/>
        </p:nvSpPr>
        <p:spPr>
          <a:xfrm>
            <a:off x="5660425" y="290412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14A14D-15DC-3F4D-A56D-C805BCAE755D}"/>
              </a:ext>
            </a:extLst>
          </p:cNvPr>
          <p:cNvSpPr/>
          <p:nvPr/>
        </p:nvSpPr>
        <p:spPr>
          <a:xfrm>
            <a:off x="5961427" y="2917660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CC6B90-00AA-CE46-BC49-C719EBC1DA88}"/>
              </a:ext>
            </a:extLst>
          </p:cNvPr>
          <p:cNvSpPr/>
          <p:nvPr/>
        </p:nvSpPr>
        <p:spPr>
          <a:xfrm>
            <a:off x="5683621" y="3062281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A987B5-6A4E-E948-A068-DEB5746F595B}"/>
              </a:ext>
            </a:extLst>
          </p:cNvPr>
          <p:cNvSpPr/>
          <p:nvPr/>
        </p:nvSpPr>
        <p:spPr>
          <a:xfrm>
            <a:off x="5831930" y="310954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86D9BA-3FA9-9D48-9C09-1F975ABED38C}"/>
              </a:ext>
            </a:extLst>
          </p:cNvPr>
          <p:cNvSpPr/>
          <p:nvPr/>
        </p:nvSpPr>
        <p:spPr>
          <a:xfrm>
            <a:off x="6041488" y="3097951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4BDEF5-4225-7C42-B4AE-DD75E2C042E9}"/>
              </a:ext>
            </a:extLst>
          </p:cNvPr>
          <p:cNvSpPr/>
          <p:nvPr/>
        </p:nvSpPr>
        <p:spPr>
          <a:xfrm>
            <a:off x="5879967" y="3272818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00E4BA-4972-BC4A-9F54-307691F21DEC}"/>
              </a:ext>
            </a:extLst>
          </p:cNvPr>
          <p:cNvSpPr/>
          <p:nvPr/>
        </p:nvSpPr>
        <p:spPr>
          <a:xfrm>
            <a:off x="6207284" y="3320077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D3E3AC-0D9A-F54A-843B-51906E9C89FA}"/>
              </a:ext>
            </a:extLst>
          </p:cNvPr>
          <p:cNvSpPr/>
          <p:nvPr/>
        </p:nvSpPr>
        <p:spPr>
          <a:xfrm>
            <a:off x="6073253" y="332398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2B17B4-641A-584B-8426-15684DFF775F}"/>
              </a:ext>
            </a:extLst>
          </p:cNvPr>
          <p:cNvSpPr/>
          <p:nvPr/>
        </p:nvSpPr>
        <p:spPr>
          <a:xfrm>
            <a:off x="5857165" y="3557834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1435DD-E336-0C45-A87F-CA710F098A5D}"/>
              </a:ext>
            </a:extLst>
          </p:cNvPr>
          <p:cNvSpPr/>
          <p:nvPr/>
        </p:nvSpPr>
        <p:spPr>
          <a:xfrm>
            <a:off x="6384762" y="350404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569D4E-D1FF-2242-922F-D64410357C0B}"/>
              </a:ext>
            </a:extLst>
          </p:cNvPr>
          <p:cNvSpPr/>
          <p:nvPr/>
        </p:nvSpPr>
        <p:spPr>
          <a:xfrm>
            <a:off x="6088747" y="347761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0CAE-00E7-5F4F-823E-3A407217B66C}"/>
              </a:ext>
            </a:extLst>
          </p:cNvPr>
          <p:cNvSpPr/>
          <p:nvPr/>
        </p:nvSpPr>
        <p:spPr>
          <a:xfrm>
            <a:off x="6243143" y="3605093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6E188-EFB6-1A44-AFCB-289C99FB3F6D}"/>
              </a:ext>
            </a:extLst>
          </p:cNvPr>
          <p:cNvSpPr/>
          <p:nvPr/>
        </p:nvSpPr>
        <p:spPr>
          <a:xfrm>
            <a:off x="5991406" y="3668840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C42521-6B0A-EF42-9907-94B0D7B84C6C}"/>
              </a:ext>
            </a:extLst>
          </p:cNvPr>
          <p:cNvSpPr/>
          <p:nvPr/>
        </p:nvSpPr>
        <p:spPr>
          <a:xfrm>
            <a:off x="6334680" y="3737892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523D05-75C2-A848-A593-2CB283A64618}"/>
              </a:ext>
            </a:extLst>
          </p:cNvPr>
          <p:cNvSpPr/>
          <p:nvPr/>
        </p:nvSpPr>
        <p:spPr>
          <a:xfrm>
            <a:off x="6562264" y="3598564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B9FD17-DBA1-3541-BC87-FA43F78F1BBD}"/>
              </a:ext>
            </a:extLst>
          </p:cNvPr>
          <p:cNvSpPr/>
          <p:nvPr/>
        </p:nvSpPr>
        <p:spPr>
          <a:xfrm>
            <a:off x="6534431" y="3722252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EDC94A-454E-5A4E-958B-E9EED0CDABD1}"/>
              </a:ext>
            </a:extLst>
          </p:cNvPr>
          <p:cNvSpPr txBox="1"/>
          <p:nvPr/>
        </p:nvSpPr>
        <p:spPr>
          <a:xfrm>
            <a:off x="5742829" y="187478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</a:t>
            </a:r>
            <a:endParaRPr lang="de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B4BC5E-E606-C24A-A2B5-160BDF354484}"/>
              </a:ext>
            </a:extLst>
          </p:cNvPr>
          <p:cNvSpPr txBox="1"/>
          <p:nvPr/>
        </p:nvSpPr>
        <p:spPr>
          <a:xfrm>
            <a:off x="4594023" y="24987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</a:t>
            </a:r>
            <a:endParaRPr lang="de-D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FBE253-25A5-554F-9C57-D0467C156FF2}"/>
              </a:ext>
            </a:extLst>
          </p:cNvPr>
          <p:cNvSpPr txBox="1"/>
          <p:nvPr/>
        </p:nvSpPr>
        <p:spPr>
          <a:xfrm>
            <a:off x="4808184" y="4894729"/>
            <a:ext cx="262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 =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Red</a:t>
            </a:r>
            <a:r>
              <a:rPr lang="en-US" dirty="0" err="1"/>
              <a:t>+</a:t>
            </a:r>
            <a:r>
              <a:rPr lang="en-US" dirty="0" err="1">
                <a:solidFill>
                  <a:srgbClr val="00B050"/>
                </a:solidFill>
              </a:rPr>
              <a:t>Green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Purity=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/</a:t>
            </a:r>
            <a:r>
              <a:rPr lang="en-US" dirty="0" err="1">
                <a:solidFill>
                  <a:srgbClr val="0070C0"/>
                </a:solidFill>
              </a:rPr>
              <a:t>Blue</a:t>
            </a:r>
            <a:r>
              <a:rPr lang="en-US" dirty="0" err="1"/>
              <a:t>+</a:t>
            </a:r>
            <a:r>
              <a:rPr lang="en-US" dirty="0" err="1">
                <a:solidFill>
                  <a:srgbClr val="00B050"/>
                </a:solidFill>
              </a:rPr>
              <a:t>Green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3B6E5DF-31E5-D042-8E72-9B2F91F5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28" y="-7589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Work</a:t>
            </a:r>
            <a:r>
              <a:rPr lang="en-US" b="1" dirty="0">
                <a:latin typeface="+mn-lt"/>
              </a:rPr>
              <a:t> </a:t>
            </a:r>
            <a:r>
              <a:rPr lang="en-US" b="1" dirty="0"/>
              <a:t>flow of CKF based TF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17272" r="25647"/>
          <a:stretch/>
        </p:blipFill>
        <p:spPr>
          <a:xfrm rot="16200000">
            <a:off x="4123587" y="1273832"/>
            <a:ext cx="5257802" cy="4798013"/>
          </a:xfrm>
        </p:spPr>
      </p:pic>
      <p:grpSp>
        <p:nvGrpSpPr>
          <p:cNvPr id="158" name="Group 157"/>
          <p:cNvGrpSpPr/>
          <p:nvPr/>
        </p:nvGrpSpPr>
        <p:grpSpPr>
          <a:xfrm>
            <a:off x="4305928" y="3161555"/>
            <a:ext cx="297801" cy="470207"/>
            <a:chOff x="4305928" y="3138695"/>
            <a:chExt cx="297801" cy="470207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326540" y="3138695"/>
              <a:ext cx="176694" cy="7440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518897" y="3202888"/>
              <a:ext cx="63795" cy="197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4476377" y="3373568"/>
              <a:ext cx="127352" cy="1728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4305928" y="3541149"/>
              <a:ext cx="209062" cy="6775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327185" y="3211616"/>
              <a:ext cx="142858" cy="5296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457787" y="3240011"/>
              <a:ext cx="55680" cy="1524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435846" y="3367930"/>
              <a:ext cx="95628" cy="1343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4313419" y="3499158"/>
              <a:ext cx="149480" cy="4066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299578" y="2786795"/>
            <a:ext cx="679992" cy="1225745"/>
            <a:chOff x="4299578" y="2786795"/>
            <a:chExt cx="679992" cy="1225745"/>
          </a:xfrm>
        </p:grpSpPr>
        <p:grpSp>
          <p:nvGrpSpPr>
            <p:cNvPr id="159" name="Group 158"/>
            <p:cNvGrpSpPr/>
            <p:nvPr/>
          </p:nvGrpSpPr>
          <p:grpSpPr>
            <a:xfrm>
              <a:off x="4299578" y="2786795"/>
              <a:ext cx="679992" cy="1211127"/>
              <a:chOff x="4291499" y="2778288"/>
              <a:chExt cx="679992" cy="12111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337908" y="2778288"/>
                <a:ext cx="275367" cy="6651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7063" y="2824236"/>
                <a:ext cx="212765" cy="17149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837840" y="2980267"/>
                <a:ext cx="105611" cy="28287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947376" y="3257960"/>
                <a:ext cx="9884" cy="24987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858513" y="3495213"/>
                <a:ext cx="112978" cy="24228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668621" y="3737496"/>
                <a:ext cx="201260" cy="17277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447674" y="3918776"/>
                <a:ext cx="244451" cy="7063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337908" y="2866955"/>
                <a:ext cx="255346" cy="6941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592321" y="2919021"/>
                <a:ext cx="183294" cy="17246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82236" y="3063339"/>
                <a:ext cx="73836" cy="25523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842813" y="3301853"/>
                <a:ext cx="27068" cy="26437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699171" y="3572782"/>
                <a:ext cx="156901" cy="19943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523362" y="3769537"/>
                <a:ext cx="208078" cy="9722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305929" y="3878553"/>
                <a:ext cx="225545" cy="3171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30809" y="2957227"/>
                <a:ext cx="284890" cy="9842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624304" y="3043554"/>
                <a:ext cx="147367" cy="21590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4741203" y="3243777"/>
                <a:ext cx="43430" cy="29414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4554767" y="3521270"/>
                <a:ext cx="203442" cy="20930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297850" y="3730488"/>
                <a:ext cx="280765" cy="7426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6591" y="3045761"/>
                <a:ext cx="238323" cy="9348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572265" y="3111217"/>
                <a:ext cx="107159" cy="24903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4540454" y="3366603"/>
                <a:ext cx="155500" cy="23653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4291499" y="3608697"/>
                <a:ext cx="271157" cy="8842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/>
            <p:cNvCxnSpPr/>
            <p:nvPr/>
          </p:nvCxnSpPr>
          <p:spPr>
            <a:xfrm flipH="1">
              <a:off x="4313419" y="4010025"/>
              <a:ext cx="163331" cy="251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c 41"/>
          <p:cNvSpPr/>
          <p:nvPr/>
        </p:nvSpPr>
        <p:spPr>
          <a:xfrm rot="11238650" flipH="1">
            <a:off x="3543360" y="-1160673"/>
            <a:ext cx="5287696" cy="5287696"/>
          </a:xfrm>
          <a:prstGeom prst="arc">
            <a:avLst>
              <a:gd name="adj1" fmla="val 14334493"/>
              <a:gd name="adj2" fmla="val 14879085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1313377" flipH="1">
            <a:off x="3529812" y="-1167447"/>
            <a:ext cx="5287696" cy="5287696"/>
          </a:xfrm>
          <a:prstGeom prst="arc">
            <a:avLst>
              <a:gd name="adj1" fmla="val 15011788"/>
              <a:gd name="adj2" fmla="val 21500824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312" y="1271500"/>
            <a:ext cx="3561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Stand-alone CDC tracking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Stand-alone SVD tracking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CDC </a:t>
            </a:r>
            <a:r>
              <a:rPr lang="en-US" dirty="0">
                <a:sym typeface="Wingdings"/>
              </a:rPr>
              <a:t>SVD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For unmerged CDC track, add extra SVD hits with CKF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For unmerged SVD track, add extra CDC hits with CKF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Extrapolate to PXD with CKF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76700" y="28754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20820" y="29567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14140" y="31152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59276" y="31985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16604" y="32534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34892" y="34627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85692" y="3509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48684" y="35561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36060" y="36191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39692" y="36821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35196" y="37451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03142" y="35039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25367" y="3563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53434" y="36228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05885" y="37302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55542" y="3825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19296" y="39134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14741" y="-137702"/>
            <a:ext cx="5287696" cy="5287696"/>
            <a:chOff x="4214741" y="-137702"/>
            <a:chExt cx="5287696" cy="5287696"/>
          </a:xfrm>
        </p:grpSpPr>
        <p:sp>
          <p:nvSpPr>
            <p:cNvPr id="62" name="Arc 61"/>
            <p:cNvSpPr/>
            <p:nvPr/>
          </p:nvSpPr>
          <p:spPr>
            <a:xfrm rot="12839361" flipH="1">
              <a:off x="4214741" y="-137702"/>
              <a:ext cx="5287696" cy="5287696"/>
            </a:xfrm>
            <a:prstGeom prst="arc">
              <a:avLst>
                <a:gd name="adj1" fmla="val 14335471"/>
                <a:gd name="adj2" fmla="val 14923221"/>
              </a:avLst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2" idx="2"/>
            </p:cNvCxnSpPr>
            <p:nvPr/>
          </p:nvCxnSpPr>
          <p:spPr>
            <a:xfrm>
              <a:off x="4685780" y="4012410"/>
              <a:ext cx="53739" cy="6046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39453" y="-334724"/>
            <a:ext cx="11085027" cy="11307247"/>
            <a:chOff x="4139453" y="-334724"/>
            <a:chExt cx="11085027" cy="11307247"/>
          </a:xfrm>
        </p:grpSpPr>
        <p:sp>
          <p:nvSpPr>
            <p:cNvPr id="72" name="Arc 71"/>
            <p:cNvSpPr/>
            <p:nvPr/>
          </p:nvSpPr>
          <p:spPr>
            <a:xfrm rot="1544921" flipH="1">
              <a:off x="4139453" y="-334724"/>
              <a:ext cx="11085027" cy="11307247"/>
            </a:xfrm>
            <a:prstGeom prst="arc">
              <a:avLst>
                <a:gd name="adj1" fmla="val 20096300"/>
                <a:gd name="adj2" fmla="val 21565867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72641" y="2848329"/>
              <a:ext cx="46222" cy="8797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8784ED-0C65-9049-B98F-9E00FAD7FA67}"/>
              </a:ext>
            </a:extLst>
          </p:cNvPr>
          <p:cNvSpPr/>
          <p:nvPr/>
        </p:nvSpPr>
        <p:spPr>
          <a:xfrm>
            <a:off x="491312" y="1271500"/>
            <a:ext cx="3312062" cy="239339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41691-CA5F-7D45-8833-782B43486614}"/>
              </a:ext>
            </a:extLst>
          </p:cNvPr>
          <p:cNvSpPr txBox="1"/>
          <p:nvPr/>
        </p:nvSpPr>
        <p:spPr>
          <a:xfrm>
            <a:off x="1499369" y="931023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Implemented by Nils</a:t>
            </a:r>
            <a:endParaRPr lang="de-DE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3DE9B2-DBCD-5847-A97C-27343DE2809D}"/>
              </a:ext>
            </a:extLst>
          </p:cNvPr>
          <p:cNvSpPr txBox="1"/>
          <p:nvPr/>
        </p:nvSpPr>
        <p:spPr>
          <a:xfrm>
            <a:off x="-30055" y="4373816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Miraim</a:t>
            </a:r>
            <a:r>
              <a:rPr lang="en-US" b="1" dirty="0"/>
              <a:t> is working on it</a:t>
            </a:r>
            <a:endParaRPr lang="de-DE" b="1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F5B9AE-0FF9-4246-B663-C5979A943DD8}"/>
              </a:ext>
            </a:extLst>
          </p:cNvPr>
          <p:cNvSpPr/>
          <p:nvPr/>
        </p:nvSpPr>
        <p:spPr>
          <a:xfrm>
            <a:off x="484686" y="3727885"/>
            <a:ext cx="3312062" cy="71408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2CDFA43-D767-4B47-9741-4D6728F2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19DC89B-BD3C-A348-A5D7-6B765C20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98EB335-61E4-FF4B-AB68-A77B5963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25B5-7ADA-5E44-83B9-6FAEDC4E5A68}" type="slidenum">
              <a:rPr lang="de-DE" sz="1600" b="1" smtClean="0"/>
              <a:t>2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2871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7" grpId="0" animBg="1"/>
      <p:bldP spid="8" grpId="0"/>
      <p:bldP spid="80" grpId="0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94C6-F7A4-124E-BE4F-908F589F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36"/>
            <a:ext cx="7886700" cy="1325563"/>
          </a:xfrm>
        </p:spPr>
        <p:txBody>
          <a:bodyPr/>
          <a:lstStyle/>
          <a:p>
            <a:r>
              <a:rPr lang="en-US" b="1" dirty="0"/>
              <a:t>CKF based tracking validation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072F-34D1-704D-B556-5DA4B2D8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36"/>
            <a:ext cx="7886700" cy="4844864"/>
          </a:xfrm>
        </p:spPr>
        <p:txBody>
          <a:bodyPr/>
          <a:lstStyle/>
          <a:p>
            <a:r>
              <a:rPr lang="en-US" dirty="0"/>
              <a:t>MC: Y(4S) events</a:t>
            </a:r>
          </a:p>
          <a:p>
            <a:pPr marL="0" indent="0">
              <a:buNone/>
            </a:pPr>
            <a:r>
              <a:rPr lang="de-DE" sz="1800" dirty="0"/>
              <a:t>b2run_simulation -p 10 -d </a:t>
            </a:r>
            <a:r>
              <a:rPr lang="de-DE" sz="1800" dirty="0" err="1"/>
              <a:t>TrackingDetector</a:t>
            </a:r>
            <a:r>
              <a:rPr lang="de-DE" sz="1800" dirty="0"/>
              <a:t> -</a:t>
            </a:r>
            <a:r>
              <a:rPr lang="de-DE" sz="1800" dirty="0" err="1"/>
              <a:t>n</a:t>
            </a:r>
            <a:r>
              <a:rPr lang="de-DE" sz="1800" dirty="0"/>
              <a:t> 1000 -</a:t>
            </a:r>
            <a:r>
              <a:rPr lang="de-DE" sz="1800" dirty="0" err="1"/>
              <a:t>g</a:t>
            </a:r>
            <a:r>
              <a:rPr lang="de-DE" sz="1800" dirty="0"/>
              <a:t> </a:t>
            </a:r>
            <a:r>
              <a:rPr lang="de-DE" sz="1800" dirty="0" err="1"/>
              <a:t>generic</a:t>
            </a:r>
            <a:r>
              <a:rPr lang="de-DE" sz="1800" dirty="0"/>
              <a:t> generic1000.root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155AC-56C5-474A-9332-9B01B7F8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5"/>
          <a:stretch/>
        </p:blipFill>
        <p:spPr>
          <a:xfrm>
            <a:off x="74183" y="2664297"/>
            <a:ext cx="4530878" cy="37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6B3A0-7E5B-A948-80E4-CF285C82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4735506" y="2657662"/>
            <a:ext cx="4285340" cy="37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70C85-942F-0343-A4DD-1870FD094EE3}"/>
              </a:ext>
            </a:extLst>
          </p:cNvPr>
          <p:cNvSpPr txBox="1"/>
          <p:nvPr/>
        </p:nvSpPr>
        <p:spPr>
          <a:xfrm>
            <a:off x="1048871" y="2294965"/>
            <a:ext cx="20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track finding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204D3-038F-3D4B-B22B-457D614D1037}"/>
              </a:ext>
            </a:extLst>
          </p:cNvPr>
          <p:cNvSpPr txBox="1"/>
          <p:nvPr/>
        </p:nvSpPr>
        <p:spPr>
          <a:xfrm>
            <a:off x="5136778" y="2299074"/>
            <a:ext cx="23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CKF based track finding</a:t>
            </a:r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70BB4-5D1E-4F46-A713-01E8D6EF5D97}"/>
              </a:ext>
            </a:extLst>
          </p:cNvPr>
          <p:cNvCxnSpPr/>
          <p:nvPr/>
        </p:nvCxnSpPr>
        <p:spPr>
          <a:xfrm>
            <a:off x="2010235" y="5432612"/>
            <a:ext cx="2725271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540B966D-4E21-D741-BB26-ADC82DD2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3C12842E-887D-8E4D-9068-F43F3354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4" name="Slide Number Placeholder 18">
            <a:extLst>
              <a:ext uri="{FF2B5EF4-FFF2-40B4-BE49-F238E27FC236}">
                <a16:creationId xmlns:a16="http://schemas.microsoft.com/office/drawing/2014/main" id="{33A1DAE1-6D90-3F43-9958-B1669AA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3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008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22-52EB-4341-AD5A-95E10E6C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Hit Efficiency</a:t>
            </a:r>
            <a:endParaRPr lang="de-DE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78D6-1B6D-E449-8F00-6D95B537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3822558"/>
            <a:ext cx="4063576" cy="30476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C574B-F51B-5449-9EC0-D0CDCA6C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93"/>
            <a:ext cx="4063576" cy="30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9BD3-5BE1-C14C-965E-9B2C93F5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933323"/>
            <a:ext cx="4063576" cy="3047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FE9-7534-C04C-8C47-B0AE23E3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2557"/>
            <a:ext cx="4063576" cy="3047682"/>
          </a:xfrm>
          <a:prstGeom prst="rect">
            <a:avLst/>
          </a:prstGeom>
        </p:spPr>
      </p:pic>
      <p:sp>
        <p:nvSpPr>
          <p:cNvPr id="10" name="Date Placeholder 15">
            <a:extLst>
              <a:ext uri="{FF2B5EF4-FFF2-40B4-BE49-F238E27FC236}">
                <a16:creationId xmlns:a16="http://schemas.microsoft.com/office/drawing/2014/main" id="{B1F95D59-A6F3-B343-8062-36CDF5D6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2A4A260B-8EA3-E449-B082-30777DA4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4" name="Slide Number Placeholder 18">
            <a:extLst>
              <a:ext uri="{FF2B5EF4-FFF2-40B4-BE49-F238E27FC236}">
                <a16:creationId xmlns:a16="http://schemas.microsoft.com/office/drawing/2014/main" id="{B06D2365-969F-D845-9C96-3C907239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4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22187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22-52EB-4341-AD5A-95E10E6C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Hit purity</a:t>
            </a:r>
            <a:endParaRPr lang="de-DE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78D6-1B6D-E449-8F00-6D95B537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3822558"/>
            <a:ext cx="4063576" cy="30476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C574B-F51B-5449-9EC0-D0CDCA6C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93"/>
            <a:ext cx="4063576" cy="30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9BD3-5BE1-C14C-965E-9B2C93F5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933323"/>
            <a:ext cx="4063576" cy="3047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FE9-7534-C04C-8C47-B0AE23E3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2557"/>
            <a:ext cx="4063576" cy="3047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A870-3428-8A4F-99EA-1CDDF664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5</a:t>
            </a:fld>
            <a:endParaRPr lang="de-DE"/>
          </a:p>
        </p:txBody>
      </p:sp>
      <p:sp>
        <p:nvSpPr>
          <p:cNvPr id="10" name="Date Placeholder 15">
            <a:extLst>
              <a:ext uri="{FF2B5EF4-FFF2-40B4-BE49-F238E27FC236}">
                <a16:creationId xmlns:a16="http://schemas.microsoft.com/office/drawing/2014/main" id="{D56F6EA4-0AA5-CE43-BA34-CE523B0B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050" y="65087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C0141628-5B81-4648-8AA2-EA3A6F11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350" y="65087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4" name="Slide Number Placeholder 18">
            <a:extLst>
              <a:ext uri="{FF2B5EF4-FFF2-40B4-BE49-F238E27FC236}">
                <a16:creationId xmlns:a16="http://schemas.microsoft.com/office/drawing/2014/main" id="{771F6747-F435-D944-9F32-9443000609D4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4125B5-7ADA-5E44-83B9-6FAEDC4E5A68}" type="slidenum">
              <a:rPr lang="de-DE" sz="1600" b="1" smtClean="0"/>
              <a:pPr/>
              <a:t>5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21394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22-52EB-4341-AD5A-95E10E6C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Hit purity</a:t>
            </a:r>
            <a:endParaRPr lang="de-DE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78D6-1B6D-E449-8F00-6D95B537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3822558"/>
            <a:ext cx="4063576" cy="30476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C574B-F51B-5449-9EC0-D0CDCA6C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93"/>
            <a:ext cx="4063576" cy="30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9BD3-5BE1-C14C-965E-9B2C93F5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933323"/>
            <a:ext cx="4063576" cy="3047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FE9-7534-C04C-8C47-B0AE23E3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2557"/>
            <a:ext cx="4063576" cy="3047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A870-3428-8A4F-99EA-1CDDF664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6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885A3-4406-0A41-9D78-61008FE8F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8" y="1235413"/>
            <a:ext cx="34798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964937CC-347B-B046-A922-EAD8C2F9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050" y="65087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8353D883-B915-A54F-B837-CE21DEB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350" y="65087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09C73CCA-63BF-9C44-90AF-B33C4699FBC9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4125B5-7ADA-5E44-83B9-6FAEDC4E5A68}" type="slidenum">
              <a:rPr lang="de-DE" sz="1600" b="1" smtClean="0"/>
              <a:pPr/>
              <a:t>6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88219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7C6E-006F-5B4D-B74D-F11E1C7B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346"/>
            <a:ext cx="7886700" cy="1325563"/>
          </a:xfrm>
        </p:spPr>
        <p:txBody>
          <a:bodyPr/>
          <a:lstStyle/>
          <a:p>
            <a:r>
              <a:rPr lang="en-US" b="1" dirty="0"/>
              <a:t>TF efficiency</a:t>
            </a:r>
            <a:endParaRPr lang="de-D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62B73-850F-4E4A-8192-D5F1C92A0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6" y="1537252"/>
            <a:ext cx="6956097" cy="4637398"/>
          </a:xfrm>
        </p:spPr>
      </p:pic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231D278C-57A6-0441-BE0E-FB202E29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186C3AAA-9E9A-7845-B3BD-04AD541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7295FC5B-D8A6-034C-8E22-2E65FF2C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7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45742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28" y="-758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SVD to CDC CKF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17272" r="25647"/>
          <a:stretch/>
        </p:blipFill>
        <p:spPr>
          <a:xfrm rot="16200000">
            <a:off x="4123587" y="1273832"/>
            <a:ext cx="5257802" cy="4798013"/>
          </a:xfrm>
        </p:spPr>
      </p:pic>
      <p:grpSp>
        <p:nvGrpSpPr>
          <p:cNvPr id="158" name="Group 157"/>
          <p:cNvGrpSpPr/>
          <p:nvPr/>
        </p:nvGrpSpPr>
        <p:grpSpPr>
          <a:xfrm>
            <a:off x="4305928" y="3161555"/>
            <a:ext cx="297801" cy="470207"/>
            <a:chOff x="4305928" y="3138695"/>
            <a:chExt cx="297801" cy="470207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326540" y="3138695"/>
              <a:ext cx="176694" cy="7440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518897" y="3202888"/>
              <a:ext cx="63795" cy="197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4476377" y="3373568"/>
              <a:ext cx="127352" cy="1728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4305928" y="3541149"/>
              <a:ext cx="209062" cy="6775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327185" y="3211616"/>
              <a:ext cx="142858" cy="5296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457787" y="3240011"/>
              <a:ext cx="55680" cy="1524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435846" y="3367930"/>
              <a:ext cx="95628" cy="1343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4313419" y="3499158"/>
              <a:ext cx="149480" cy="4066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299578" y="2786795"/>
            <a:ext cx="679992" cy="1225745"/>
            <a:chOff x="4299578" y="2786795"/>
            <a:chExt cx="679992" cy="1225745"/>
          </a:xfrm>
        </p:grpSpPr>
        <p:grpSp>
          <p:nvGrpSpPr>
            <p:cNvPr id="159" name="Group 158"/>
            <p:cNvGrpSpPr/>
            <p:nvPr/>
          </p:nvGrpSpPr>
          <p:grpSpPr>
            <a:xfrm>
              <a:off x="4299578" y="2786795"/>
              <a:ext cx="679992" cy="1211127"/>
              <a:chOff x="4291499" y="2778288"/>
              <a:chExt cx="679992" cy="12111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337908" y="2778288"/>
                <a:ext cx="275367" cy="6651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7063" y="2824236"/>
                <a:ext cx="212765" cy="17149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837840" y="2980267"/>
                <a:ext cx="105611" cy="28287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947376" y="3257960"/>
                <a:ext cx="9884" cy="24987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858513" y="3495213"/>
                <a:ext cx="112978" cy="24228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668621" y="3737496"/>
                <a:ext cx="201260" cy="17277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447674" y="3918776"/>
                <a:ext cx="244451" cy="7063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337908" y="2866955"/>
                <a:ext cx="255346" cy="6941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592321" y="2919021"/>
                <a:ext cx="183294" cy="17246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82236" y="3063339"/>
                <a:ext cx="73836" cy="25523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842813" y="3301853"/>
                <a:ext cx="27068" cy="26437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699171" y="3572782"/>
                <a:ext cx="156901" cy="19943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523362" y="3769537"/>
                <a:ext cx="208078" cy="9722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305929" y="3878553"/>
                <a:ext cx="225545" cy="3171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30809" y="2957227"/>
                <a:ext cx="284890" cy="9842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624304" y="3043554"/>
                <a:ext cx="147367" cy="21590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4741203" y="3243777"/>
                <a:ext cx="43430" cy="29414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4554767" y="3521270"/>
                <a:ext cx="203442" cy="20930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297850" y="3730488"/>
                <a:ext cx="280765" cy="7426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6591" y="3045761"/>
                <a:ext cx="238323" cy="9348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572265" y="3111217"/>
                <a:ext cx="107159" cy="24903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4540454" y="3366603"/>
                <a:ext cx="155500" cy="23653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4291499" y="3608697"/>
                <a:ext cx="271157" cy="8842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/>
            <p:cNvCxnSpPr/>
            <p:nvPr/>
          </p:nvCxnSpPr>
          <p:spPr>
            <a:xfrm flipH="1">
              <a:off x="4313419" y="4010025"/>
              <a:ext cx="163331" cy="251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c 41"/>
          <p:cNvSpPr/>
          <p:nvPr/>
        </p:nvSpPr>
        <p:spPr>
          <a:xfrm rot="11238650" flipH="1">
            <a:off x="3543360" y="-1160673"/>
            <a:ext cx="5287696" cy="5287696"/>
          </a:xfrm>
          <a:prstGeom prst="arc">
            <a:avLst>
              <a:gd name="adj1" fmla="val 14334493"/>
              <a:gd name="adj2" fmla="val 14879085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1313377" flipH="1">
            <a:off x="3529812" y="-1167447"/>
            <a:ext cx="5287696" cy="5287696"/>
          </a:xfrm>
          <a:prstGeom prst="arc">
            <a:avLst>
              <a:gd name="adj1" fmla="val 15011788"/>
              <a:gd name="adj2" fmla="val 21500824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312" y="1271500"/>
            <a:ext cx="3561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Stand-alone CDC tracking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Stand-alone SVD tracking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CDC </a:t>
            </a:r>
            <a:r>
              <a:rPr lang="en-US" dirty="0">
                <a:sym typeface="Wingdings"/>
              </a:rPr>
              <a:t>SVD (CKF)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For unmerged CDC track, add extra SVD hits with CKF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For unmerged SVD track, add extra CDC hits with CKF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/>
              </a:rPr>
              <a:t>Extrapolate to PXD with CKF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76700" y="28754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20820" y="29567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14140" y="31152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59276" y="31985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16604" y="32534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34892" y="34627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85692" y="3509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48684" y="35561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36060" y="36191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39692" y="36821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35196" y="37451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03142" y="35039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425367" y="3563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53434" y="36228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05885" y="37302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55542" y="3825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19296" y="39134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14741" y="-137702"/>
            <a:ext cx="5287696" cy="5287696"/>
            <a:chOff x="4214741" y="-137702"/>
            <a:chExt cx="5287696" cy="5287696"/>
          </a:xfrm>
        </p:grpSpPr>
        <p:sp>
          <p:nvSpPr>
            <p:cNvPr id="62" name="Arc 61"/>
            <p:cNvSpPr/>
            <p:nvPr/>
          </p:nvSpPr>
          <p:spPr>
            <a:xfrm rot="12839361" flipH="1">
              <a:off x="4214741" y="-137702"/>
              <a:ext cx="5287696" cy="5287696"/>
            </a:xfrm>
            <a:prstGeom prst="arc">
              <a:avLst>
                <a:gd name="adj1" fmla="val 14335471"/>
                <a:gd name="adj2" fmla="val 14923221"/>
              </a:avLst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2" idx="2"/>
            </p:cNvCxnSpPr>
            <p:nvPr/>
          </p:nvCxnSpPr>
          <p:spPr>
            <a:xfrm>
              <a:off x="4685780" y="4012410"/>
              <a:ext cx="53739" cy="6046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39453" y="-334724"/>
            <a:ext cx="11085027" cy="11307247"/>
            <a:chOff x="4139453" y="-334724"/>
            <a:chExt cx="11085027" cy="11307247"/>
          </a:xfrm>
        </p:grpSpPr>
        <p:sp>
          <p:nvSpPr>
            <p:cNvPr id="72" name="Arc 71"/>
            <p:cNvSpPr/>
            <p:nvPr/>
          </p:nvSpPr>
          <p:spPr>
            <a:xfrm rot="1544921" flipH="1">
              <a:off x="4139453" y="-334724"/>
              <a:ext cx="11085027" cy="11307247"/>
            </a:xfrm>
            <a:prstGeom prst="arc">
              <a:avLst>
                <a:gd name="adj1" fmla="val 20096300"/>
                <a:gd name="adj2" fmla="val 21565867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72641" y="2848329"/>
              <a:ext cx="46222" cy="8797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0790" y="3794341"/>
            <a:ext cx="2870420" cy="5691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0" y="4072873"/>
            <a:ext cx="0" cy="9762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48823" y="5119200"/>
            <a:ext cx="922351" cy="40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filter1</a:t>
            </a: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671174" y="5321959"/>
            <a:ext cx="2609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939661" y="5119199"/>
            <a:ext cx="922351" cy="40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KF step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140957" y="5116142"/>
            <a:ext cx="922351" cy="40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filter2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862012" y="5318900"/>
            <a:ext cx="2609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595048" y="5521659"/>
            <a:ext cx="6893" cy="2907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3149864" y="5812403"/>
            <a:ext cx="922351" cy="40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KF up.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2854981" y="6011987"/>
            <a:ext cx="303528" cy="31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939661" y="5812403"/>
            <a:ext cx="922351" cy="40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filter3</a:t>
            </a:r>
          </a:p>
        </p:txBody>
      </p:sp>
      <p:sp>
        <p:nvSpPr>
          <p:cNvPr id="85" name="Date Placeholder 15">
            <a:extLst>
              <a:ext uri="{FF2B5EF4-FFF2-40B4-BE49-F238E27FC236}">
                <a16:creationId xmlns:a16="http://schemas.microsoft.com/office/drawing/2014/main" id="{C70CBB99-BC7E-6847-9222-8FCC9E60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88" name="Footer Placeholder 16">
            <a:extLst>
              <a:ext uri="{FF2B5EF4-FFF2-40B4-BE49-F238E27FC236}">
                <a16:creationId xmlns:a16="http://schemas.microsoft.com/office/drawing/2014/main" id="{89AD3BD7-3667-204D-9F2D-3AC3BC91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89" name="Slide Number Placeholder 18">
            <a:extLst>
              <a:ext uri="{FF2B5EF4-FFF2-40B4-BE49-F238E27FC236}">
                <a16:creationId xmlns:a16="http://schemas.microsoft.com/office/drawing/2014/main" id="{CC647AE7-350B-984C-9E3E-A97AB209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8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2830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81" grpId="0" animBg="1"/>
      <p:bldP spid="83" grpId="0" animBg="1"/>
      <p:bldP spid="90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9246-8006-284F-8DBF-449FC520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The implementation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BE9F-D273-264F-B081-3A205F236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The </a:t>
            </a:r>
            <a:r>
              <a:rPr lang="de-DE" sz="2200" dirty="0" err="1"/>
              <a:t>current</a:t>
            </a:r>
            <a:r>
              <a:rPr lang="de-DE" sz="2200" dirty="0"/>
              <a:t> </a:t>
            </a:r>
            <a:r>
              <a:rPr lang="de-DE" sz="2200" dirty="0" err="1"/>
              <a:t>strategy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follows</a:t>
            </a:r>
            <a:r>
              <a:rPr lang="de-DE" sz="2200" dirty="0"/>
              <a:t>:</a:t>
            </a:r>
          </a:p>
          <a:p>
            <a:r>
              <a:rPr lang="de-DE" sz="2200" dirty="0"/>
              <a:t> Load all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needed</a:t>
            </a:r>
            <a:r>
              <a:rPr lang="de-DE" sz="2200" dirty="0"/>
              <a:t> </a:t>
            </a:r>
            <a:r>
              <a:rPr lang="de-DE" sz="2200" dirty="0" err="1"/>
              <a:t>items</a:t>
            </a:r>
            <a:r>
              <a:rPr lang="de-DE" sz="2200" dirty="0"/>
              <a:t>: VXD </a:t>
            </a:r>
            <a:r>
              <a:rPr lang="de-DE" sz="2200" dirty="0" err="1"/>
              <a:t>seed</a:t>
            </a:r>
            <a:r>
              <a:rPr lang="de-DE" sz="2200" dirty="0"/>
              <a:t> </a:t>
            </a:r>
            <a:r>
              <a:rPr lang="de-DE" sz="2200" dirty="0" err="1"/>
              <a:t>tracks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CDC </a:t>
            </a:r>
            <a:r>
              <a:rPr lang="de-DE" sz="2200" dirty="0" err="1"/>
              <a:t>hits</a:t>
            </a:r>
            <a:endParaRPr lang="de-DE" sz="2200" dirty="0"/>
          </a:p>
          <a:p>
            <a:r>
              <a:rPr lang="de-DE" sz="2200" dirty="0"/>
              <a:t> Turn </a:t>
            </a:r>
            <a:r>
              <a:rPr lang="de-DE" sz="2200" dirty="0" err="1"/>
              <a:t>every</a:t>
            </a:r>
            <a:r>
              <a:rPr lang="de-DE" sz="2200" dirty="0"/>
              <a:t> </a:t>
            </a:r>
            <a:r>
              <a:rPr lang="de-DE" sz="2200" dirty="0" err="1"/>
              <a:t>loaded</a:t>
            </a:r>
            <a:r>
              <a:rPr lang="de-DE" sz="2200" dirty="0"/>
              <a:t> </a:t>
            </a:r>
            <a:r>
              <a:rPr lang="de-DE" sz="2200" dirty="0" err="1"/>
              <a:t>object</a:t>
            </a:r>
            <a:r>
              <a:rPr lang="de-DE" sz="2200" dirty="0"/>
              <a:t>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CKF </a:t>
            </a:r>
            <a:r>
              <a:rPr lang="de-DE" sz="2200" dirty="0" err="1"/>
              <a:t>state</a:t>
            </a:r>
            <a:endParaRPr lang="de-DE" sz="2200" dirty="0"/>
          </a:p>
          <a:p>
            <a:r>
              <a:rPr lang="de-DE" sz="2200" dirty="0"/>
              <a:t> </a:t>
            </a:r>
            <a:r>
              <a:rPr lang="de-DE" sz="2200" dirty="0" err="1"/>
              <a:t>Implement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seed</a:t>
            </a:r>
            <a:r>
              <a:rPr lang="de-DE" sz="2200" dirty="0"/>
              <a:t>-hit </a:t>
            </a:r>
            <a:r>
              <a:rPr lang="de-DE" sz="2200" dirty="0" err="1"/>
              <a:t>and</a:t>
            </a:r>
            <a:r>
              <a:rPr lang="de-DE" sz="2200" dirty="0"/>
              <a:t> hit-hit </a:t>
            </a:r>
            <a:r>
              <a:rPr lang="de-DE" sz="2200" dirty="0" err="1"/>
              <a:t>relations</a:t>
            </a:r>
            <a:r>
              <a:rPr lang="de-DE" sz="2200" dirty="0"/>
              <a:t>(</a:t>
            </a:r>
            <a:r>
              <a:rPr lang="de-DE" sz="2200" dirty="0" err="1"/>
              <a:t>those</a:t>
            </a:r>
            <a:r>
              <a:rPr lang="de-DE" sz="2200" dirty="0"/>
              <a:t> </a:t>
            </a:r>
            <a:r>
              <a:rPr lang="de-DE" sz="2200" dirty="0" err="1"/>
              <a:t>may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based</a:t>
            </a:r>
            <a:r>
              <a:rPr lang="de-DE" sz="2200" dirty="0"/>
              <a:t> on </a:t>
            </a:r>
            <a:r>
              <a:rPr lang="de-DE" sz="2200" dirty="0" err="1"/>
              <a:t>clusters</a:t>
            </a:r>
            <a:r>
              <a:rPr lang="de-DE" sz="2200" dirty="0"/>
              <a:t>, </a:t>
            </a:r>
            <a:r>
              <a:rPr lang="de-DE" sz="2200" dirty="0" err="1"/>
              <a:t>segments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layers</a:t>
            </a:r>
            <a:r>
              <a:rPr lang="de-DE" sz="2200" dirty="0"/>
              <a:t>)</a:t>
            </a:r>
          </a:p>
          <a:p>
            <a:r>
              <a:rPr lang="de-DE" sz="2200" dirty="0"/>
              <a:t> Hits </a:t>
            </a:r>
            <a:r>
              <a:rPr lang="de-DE" sz="2200" dirty="0" err="1"/>
              <a:t>allowed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maps</a:t>
            </a:r>
            <a:r>
              <a:rPr lang="de-DE" sz="2200" dirty="0"/>
              <a:t>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survive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following</a:t>
            </a:r>
            <a:r>
              <a:rPr lang="de-DE" sz="2200" dirty="0"/>
              <a:t> </a:t>
            </a:r>
            <a:r>
              <a:rPr lang="de-DE" sz="2200" dirty="0" err="1"/>
              <a:t>chain</a:t>
            </a:r>
            <a:r>
              <a:rPr lang="de-DE" sz="2200" dirty="0"/>
              <a:t>: </a:t>
            </a:r>
            <a:r>
              <a:rPr lang="de-DE" sz="2200" dirty="0" err="1"/>
              <a:t>filter</a:t>
            </a:r>
            <a:r>
              <a:rPr lang="de-DE" sz="2200" dirty="0"/>
              <a:t> 1 - Kalman </a:t>
            </a:r>
            <a:r>
              <a:rPr lang="de-DE" sz="2200" dirty="0" err="1"/>
              <a:t>step</a:t>
            </a:r>
            <a:r>
              <a:rPr lang="de-DE" sz="2200" dirty="0"/>
              <a:t> - </a:t>
            </a:r>
            <a:r>
              <a:rPr lang="de-DE" sz="2200" dirty="0" err="1"/>
              <a:t>filter</a:t>
            </a:r>
            <a:r>
              <a:rPr lang="de-DE" sz="2200" dirty="0"/>
              <a:t> 2 -Kalman update - </a:t>
            </a:r>
            <a:r>
              <a:rPr lang="de-DE" sz="2200" dirty="0" err="1"/>
              <a:t>filter</a:t>
            </a:r>
            <a:r>
              <a:rPr lang="de-DE" sz="2200" dirty="0"/>
              <a:t> 3(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NResults</a:t>
            </a:r>
            <a:r>
              <a:rPr lang="de-DE" sz="2200" dirty="0"/>
              <a:t> </a:t>
            </a:r>
            <a:r>
              <a:rPr lang="de-DE" sz="2200" dirty="0" err="1"/>
              <a:t>where</a:t>
            </a:r>
            <a:r>
              <a:rPr lang="de-DE" sz="2200" dirty="0"/>
              <a:t> </a:t>
            </a:r>
            <a:r>
              <a:rPr lang="de-DE" sz="2200" dirty="0" err="1"/>
              <a:t>possible</a:t>
            </a:r>
            <a:r>
              <a:rPr lang="de-DE" sz="2200" dirty="0"/>
              <a:t>)</a:t>
            </a:r>
          </a:p>
          <a:p>
            <a:r>
              <a:rPr lang="de-DE" sz="2200" dirty="0"/>
              <a:t> The </a:t>
            </a:r>
            <a:r>
              <a:rPr lang="de-DE" sz="2200" dirty="0" err="1"/>
              <a:t>result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written</a:t>
            </a:r>
            <a:r>
              <a:rPr lang="de-DE" sz="2200" dirty="0"/>
              <a:t> out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(</a:t>
            </a:r>
            <a:r>
              <a:rPr lang="de-DE" sz="2200" dirty="0" err="1"/>
              <a:t>preferred</a:t>
            </a:r>
            <a:r>
              <a:rPr lang="de-DE" sz="2200" dirty="0"/>
              <a:t>)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more</a:t>
            </a:r>
            <a:r>
              <a:rPr lang="de-DE" sz="2200" dirty="0"/>
              <a:t> </a:t>
            </a:r>
            <a:r>
              <a:rPr lang="de-DE" sz="2200" dirty="0" err="1"/>
              <a:t>reco</a:t>
            </a:r>
            <a:r>
              <a:rPr lang="de-DE" sz="2200" dirty="0"/>
              <a:t> </a:t>
            </a:r>
            <a:r>
              <a:rPr lang="de-DE" sz="2200" dirty="0" err="1"/>
              <a:t>tracks</a:t>
            </a:r>
            <a:endParaRPr lang="de-DE" sz="2200" dirty="0"/>
          </a:p>
          <a:p>
            <a:endParaRPr lang="de-DE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DFD57EB5-5E96-284E-98FC-18FCB883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5ACEF8EE-4A21-2142-A00D-A78C9E9F9B20}" type="datetime1">
              <a:rPr lang="de-DE" sz="1600" b="1" smtClean="0"/>
              <a:t>03.02.18</a:t>
            </a:fld>
            <a:endParaRPr lang="de-DE" sz="1600" b="1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75065977-38CC-4B41-8BDA-917FC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sz="1600" b="1" dirty="0"/>
              <a:t>F2F </a:t>
            </a:r>
            <a:r>
              <a:rPr lang="de-DE" sz="1600" b="1" dirty="0" err="1"/>
              <a:t>tracking</a:t>
            </a:r>
            <a:r>
              <a:rPr lang="de-DE" sz="1600" b="1" dirty="0"/>
              <a:t> </a:t>
            </a:r>
            <a:r>
              <a:rPr lang="de-DE" sz="1600" b="1" dirty="0" err="1"/>
              <a:t>meeting</a:t>
            </a:r>
            <a:endParaRPr lang="de-DE" sz="1600" b="1" dirty="0"/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0FAEEF72-07A4-834A-9D1E-8A8EDE43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F4125B5-7ADA-5E44-83B9-6FAEDC4E5A68}" type="slidenum">
              <a:rPr lang="de-DE" sz="1600" b="1" smtClean="0"/>
              <a:t>9</a:t>
            </a:fld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3932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456</Words>
  <Application>Microsoft Macintosh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Implementation of CKF for CDC and SVD TF  </vt:lpstr>
      <vt:lpstr>Work flow of CKF based TF</vt:lpstr>
      <vt:lpstr>CKF based tracking validation</vt:lpstr>
      <vt:lpstr>Hit Efficiency</vt:lpstr>
      <vt:lpstr>Hit purity</vt:lpstr>
      <vt:lpstr>Hit purity</vt:lpstr>
      <vt:lpstr>TF efficiency</vt:lpstr>
      <vt:lpstr>SVD to CDC CKF</vt:lpstr>
      <vt:lpstr>The implementation</vt:lpstr>
      <vt:lpstr>The filter variables</vt:lpstr>
      <vt:lpstr>Track finding efficiency (𝜇)</vt:lpstr>
      <vt:lpstr>Which tracks are missing</vt:lpstr>
      <vt:lpstr>Track finding efficiency (𝜇𝜇)</vt:lpstr>
      <vt:lpstr>Hit finding efficiency (𝜇)</vt:lpstr>
      <vt:lpstr>Hit finding efficiency (𝜇𝜇)</vt:lpstr>
      <vt:lpstr>Summary and outlook</vt:lpstr>
      <vt:lpstr>Back up</vt:lpstr>
      <vt:lpstr>Efficiency and Purity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郭爱强</dc:creator>
  <cp:lastModifiedBy>郭爱强</cp:lastModifiedBy>
  <cp:revision>18</cp:revision>
  <dcterms:created xsi:type="dcterms:W3CDTF">2018-02-01T09:33:40Z</dcterms:created>
  <dcterms:modified xsi:type="dcterms:W3CDTF">2018-02-02T23:49:19Z</dcterms:modified>
</cp:coreProperties>
</file>