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9" r:id="rId2"/>
    <p:sldId id="288" r:id="rId3"/>
    <p:sldId id="338" r:id="rId4"/>
    <p:sldId id="307" r:id="rId5"/>
    <p:sldId id="319" r:id="rId6"/>
    <p:sldId id="320" r:id="rId7"/>
    <p:sldId id="321" r:id="rId8"/>
    <p:sldId id="324" r:id="rId9"/>
    <p:sldId id="346" r:id="rId10"/>
    <p:sldId id="312" r:id="rId11"/>
    <p:sldId id="313" r:id="rId12"/>
    <p:sldId id="329" r:id="rId13"/>
    <p:sldId id="330" r:id="rId14"/>
    <p:sldId id="331" r:id="rId15"/>
    <p:sldId id="332" r:id="rId16"/>
    <p:sldId id="333" r:id="rId17"/>
    <p:sldId id="298" r:id="rId18"/>
    <p:sldId id="302" r:id="rId19"/>
    <p:sldId id="351" r:id="rId20"/>
    <p:sldId id="318" r:id="rId21"/>
    <p:sldId id="317" r:id="rId22"/>
    <p:sldId id="310" r:id="rId23"/>
  </p:sldIdLst>
  <p:sldSz cx="10625138" cy="7578725"/>
  <p:notesSz cx="6794500" cy="9931400"/>
  <p:defaultTextStyle>
    <a:defPPr>
      <a:defRPr lang="en-US"/>
    </a:defPPr>
    <a:lvl1pPr marL="0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411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822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233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644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2055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466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877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288" algn="l" defTabSz="4964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0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72" y="72"/>
      </p:cViewPr>
      <p:guideLst>
        <p:guide orient="horz" pos="1409"/>
        <p:guide orient="horz" pos="4117"/>
        <p:guide pos="3216"/>
        <p:guide pos="3477"/>
        <p:guide pos="6246"/>
        <p:guide pos="4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030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01.02.2018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01.02.2018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" y="527050"/>
            <a:ext cx="6181725" cy="441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5270130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6154" indent="-186154" algn="l" defTabSz="992822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82565" indent="-186154" algn="l" defTabSz="992822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78976" indent="-186154" algn="l" defTabSz="992822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75388" indent="-186154" algn="l" defTabSz="992822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1798" indent="-186154" algn="l" defTabSz="992822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482055" algn="l" defTabSz="9928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978466" algn="l" defTabSz="9928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474877" algn="l" defTabSz="9928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971288" algn="l" defTabSz="9928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4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23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55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371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9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2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527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89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16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08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4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264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08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74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75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06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69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43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0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8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527050"/>
            <a:ext cx="6181725" cy="441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75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189" y="1238567"/>
            <a:ext cx="6829566" cy="1161369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188" y="2854654"/>
            <a:ext cx="6839928" cy="368024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372300" indent="0" algn="ctr">
              <a:buNone/>
              <a:defRPr sz="1700"/>
            </a:lvl2pPr>
            <a:lvl3pPr marL="744599" indent="0" algn="ctr">
              <a:buNone/>
              <a:defRPr sz="1500"/>
            </a:lvl3pPr>
            <a:lvl4pPr marL="1116897" indent="0" algn="ctr">
              <a:buNone/>
              <a:defRPr sz="1400"/>
            </a:lvl4pPr>
            <a:lvl5pPr marL="1489196" indent="0" algn="ctr">
              <a:buNone/>
              <a:defRPr sz="1400"/>
            </a:lvl5pPr>
            <a:lvl6pPr marL="1861495" indent="0" algn="ctr">
              <a:buNone/>
              <a:defRPr sz="1400"/>
            </a:lvl6pPr>
            <a:lvl7pPr marL="2233793" indent="0" algn="ctr">
              <a:buNone/>
              <a:defRPr sz="1400"/>
            </a:lvl7pPr>
            <a:lvl8pPr marL="2606092" indent="0" algn="ctr">
              <a:buNone/>
              <a:defRPr sz="1400"/>
            </a:lvl8pPr>
            <a:lvl9pPr marL="2978392" indent="0" algn="ctr">
              <a:buNone/>
              <a:defRPr sz="14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04" y="852610"/>
            <a:ext cx="1654645" cy="1571819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9" y="7088016"/>
            <a:ext cx="2643735" cy="1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0189" y="2236782"/>
            <a:ext cx="6893427" cy="429812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0189" y="6534902"/>
            <a:ext cx="6893427" cy="266657"/>
          </a:xfrm>
        </p:spPr>
        <p:txBody>
          <a:bodyPr tIns="39088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847108" y="2247309"/>
            <a:ext cx="2067846" cy="4287590"/>
          </a:xfrm>
        </p:spPr>
        <p:txBody>
          <a:bodyPr/>
          <a:lstStyle>
            <a:lvl1pPr marL="217175" indent="-217175">
              <a:defRPr sz="1100"/>
            </a:lvl1pPr>
            <a:lvl2pPr marL="442105" indent="-224931">
              <a:defRPr sz="1100"/>
            </a:lvl2pPr>
            <a:lvl3pPr marL="659280" indent="-217175">
              <a:defRPr sz="1100"/>
            </a:lvl3pPr>
            <a:lvl4pPr marL="806647" indent="-147368">
              <a:defRPr sz="1100"/>
            </a:lvl4pPr>
            <a:lvl5pPr marL="946261" indent="-139612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8" y="1715740"/>
            <a:ext cx="9204766" cy="4215667"/>
          </a:xfrm>
        </p:spPr>
        <p:txBody>
          <a:bodyPr anchor="ctr"/>
          <a:lstStyle>
            <a:lvl1pPr>
              <a:defRPr sz="6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89" y="6020876"/>
            <a:ext cx="9204763" cy="63507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72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44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1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489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861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2337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606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2978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0189" y="2236782"/>
            <a:ext cx="9204763" cy="429812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0189" y="915769"/>
            <a:ext cx="9204763" cy="5619134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0190" y="6534902"/>
            <a:ext cx="9204766" cy="266657"/>
          </a:xfrm>
        </p:spPr>
        <p:txBody>
          <a:bodyPr tIns="39088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0188" y="1322774"/>
            <a:ext cx="4393937" cy="521212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21016" y="1322774"/>
            <a:ext cx="4393938" cy="521212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0188" y="6534902"/>
            <a:ext cx="4393941" cy="266657"/>
          </a:xfrm>
        </p:spPr>
        <p:txBody>
          <a:bodyPr tIns="39088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21013" y="6534902"/>
            <a:ext cx="4393939" cy="266657"/>
          </a:xfrm>
        </p:spPr>
        <p:txBody>
          <a:bodyPr tIns="39088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0189" y="2236777"/>
            <a:ext cx="4393937" cy="338411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21014" y="2236777"/>
            <a:ext cx="4393937" cy="338411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0190" y="5620894"/>
            <a:ext cx="4393938" cy="266657"/>
          </a:xfrm>
        </p:spPr>
        <p:txBody>
          <a:bodyPr tIns="39088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21011" y="5620894"/>
            <a:ext cx="4393939" cy="266657"/>
          </a:xfrm>
        </p:spPr>
        <p:txBody>
          <a:bodyPr tIns="39088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189" y="787083"/>
            <a:ext cx="9204763" cy="8625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88" y="2236782"/>
            <a:ext cx="9204763" cy="4298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914952" y="324429"/>
            <a:ext cx="448249" cy="3246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800" noProof="0" smtClean="0"/>
              <a:pPr algn="r"/>
              <a:t>‹#›</a:t>
            </a:fld>
            <a:endParaRPr lang="en-US" sz="18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710187" y="374955"/>
            <a:ext cx="439393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5521016" y="374955"/>
            <a:ext cx="439393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710189" y="421041"/>
            <a:ext cx="4393937" cy="238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Comparison</a:t>
            </a:r>
            <a:r>
              <a:rPr lang="en-US" sz="900" baseline="0" dirty="0" smtClean="0"/>
              <a:t> of Vibration Data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5521014" y="421041"/>
            <a:ext cx="4393937" cy="238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Sabine</a:t>
            </a:r>
            <a:r>
              <a:rPr lang="en-US" sz="900" baseline="0" dirty="0" smtClean="0"/>
              <a:t> Cunis,     PSPO,   Jan. 26</a:t>
            </a:r>
            <a:r>
              <a:rPr lang="en-US" sz="900" baseline="30000" dirty="0" smtClean="0"/>
              <a:t>th</a:t>
            </a:r>
            <a:r>
              <a:rPr lang="en-US" sz="900" baseline="0" dirty="0" smtClean="0"/>
              <a:t>, 2018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9" y="7088016"/>
            <a:ext cx="2643735" cy="1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744599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858" indent="-290858" algn="l" defTabSz="744599" rtl="0" eaLnBrk="1" latinLnBrk="0" hangingPunct="1">
        <a:lnSpc>
          <a:spcPct val="114000"/>
        </a:lnSpc>
        <a:spcBef>
          <a:spcPts val="1466"/>
        </a:spcBef>
        <a:buClr>
          <a:schemeClr val="bg2"/>
        </a:buClr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81717" indent="-290858" algn="l" defTabSz="744599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85" indent="-218468" algn="l" defTabSz="744599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46261" indent="-140906" algn="l" defTabSz="744599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507" indent="-147368" algn="l" defTabSz="744599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45" indent="-186150" algn="l" defTabSz="74459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944" indent="-186150" algn="l" defTabSz="74459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2242" indent="-186150" algn="l" defTabSz="74459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4541" indent="-186150" algn="l" defTabSz="74459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300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99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897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196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495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793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92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8392" algn="l" defTabSz="744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Comparison of Vibration Data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Sabine Cunis</a:t>
            </a:r>
            <a:endParaRPr lang="en-GB" dirty="0"/>
          </a:p>
          <a:p>
            <a:r>
              <a:rPr lang="en-GB" dirty="0" smtClean="0"/>
              <a:t>PSPO</a:t>
            </a:r>
            <a:endParaRPr lang="en-GB" dirty="0"/>
          </a:p>
          <a:p>
            <a:endParaRPr lang="de-DE" dirty="0" smtClean="0"/>
          </a:p>
          <a:p>
            <a:endParaRPr lang="en-GB" dirty="0"/>
          </a:p>
          <a:p>
            <a:r>
              <a:rPr lang="en-GB" dirty="0" smtClean="0"/>
              <a:t>Feb. 2</a:t>
            </a:r>
            <a:r>
              <a:rPr lang="en-GB" baseline="30000" dirty="0" smtClean="0"/>
              <a:t>nd</a:t>
            </a:r>
            <a:r>
              <a:rPr lang="en-GB" dirty="0" smtClean="0"/>
              <a:t> 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76" y="648243"/>
            <a:ext cx="9204763" cy="626961"/>
          </a:xfrm>
        </p:spPr>
        <p:txBody>
          <a:bodyPr/>
          <a:lstStyle/>
          <a:p>
            <a:r>
              <a:rPr lang="de-DE" sz="2000" dirty="0"/>
              <a:t>… </a:t>
            </a:r>
            <a:r>
              <a:rPr lang="de-DE" sz="2000" dirty="0" err="1"/>
              <a:t>now</a:t>
            </a:r>
            <a:r>
              <a:rPr lang="de-DE" sz="2000" dirty="0"/>
              <a:t> </a:t>
            </a:r>
            <a:r>
              <a:rPr lang="de-DE" sz="2000" dirty="0" err="1"/>
              <a:t>comparison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“</a:t>
            </a:r>
            <a:r>
              <a:rPr lang="de-DE" sz="2000" dirty="0" err="1"/>
              <a:t>worst</a:t>
            </a:r>
            <a:r>
              <a:rPr lang="de-DE" sz="2000" dirty="0"/>
              <a:t> </a:t>
            </a:r>
            <a:r>
              <a:rPr lang="de-DE" sz="2000" dirty="0" err="1"/>
              <a:t>case</a:t>
            </a:r>
            <a:r>
              <a:rPr lang="de-DE" sz="2000" dirty="0"/>
              <a:t>“ </a:t>
            </a:r>
            <a:r>
              <a:rPr lang="de-DE" sz="2000" dirty="0" err="1"/>
              <a:t>data</a:t>
            </a:r>
            <a:r>
              <a:rPr lang="de-DE" sz="2000" dirty="0"/>
              <a:t> (SPB </a:t>
            </a:r>
            <a:r>
              <a:rPr lang="de-DE" sz="2000" dirty="0" err="1"/>
              <a:t>chiller</a:t>
            </a:r>
            <a:r>
              <a:rPr lang="de-DE" sz="2000" dirty="0"/>
              <a:t>)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standard</a:t>
            </a:r>
            <a:r>
              <a:rPr lang="de-DE" sz="2000" dirty="0"/>
              <a:t> </a:t>
            </a:r>
            <a:r>
              <a:rPr lang="de-DE" sz="2000" dirty="0" err="1"/>
              <a:t>monitoring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(MP2)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6" y="1541210"/>
            <a:ext cx="5997530" cy="438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58" y="4408250"/>
            <a:ext cx="3314716" cy="20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1" y="1411080"/>
            <a:ext cx="3265658" cy="23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787082"/>
            <a:ext cx="9204763" cy="481914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seismometer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at SPB-</a:t>
            </a:r>
            <a:r>
              <a:rPr lang="de-DE" dirty="0" err="1" smtClean="0"/>
              <a:t>rck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chiller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75" y="1407185"/>
            <a:ext cx="3265659" cy="232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5" y="1383668"/>
            <a:ext cx="6103449" cy="29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4" y="4473678"/>
            <a:ext cx="3485216" cy="22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42" y="4473678"/>
            <a:ext cx="2478813" cy="22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43" y="4024989"/>
            <a:ext cx="2385990" cy="266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1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1" y="884185"/>
            <a:ext cx="9997234" cy="62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98220" y="1389433"/>
            <a:ext cx="597664" cy="5473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7" name="Oval 6"/>
          <p:cNvSpPr/>
          <p:nvPr/>
        </p:nvSpPr>
        <p:spPr>
          <a:xfrm>
            <a:off x="5246162" y="1463115"/>
            <a:ext cx="597664" cy="5473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8" name="Oval 7"/>
          <p:cNvSpPr/>
          <p:nvPr/>
        </p:nvSpPr>
        <p:spPr>
          <a:xfrm>
            <a:off x="7393326" y="2726236"/>
            <a:ext cx="597664" cy="5473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9" name="Oval 8"/>
          <p:cNvSpPr/>
          <p:nvPr/>
        </p:nvSpPr>
        <p:spPr>
          <a:xfrm>
            <a:off x="9429810" y="2515716"/>
            <a:ext cx="597664" cy="5473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4" name="TextBox 3"/>
          <p:cNvSpPr txBox="1"/>
          <p:nvPr/>
        </p:nvSpPr>
        <p:spPr>
          <a:xfrm>
            <a:off x="6972748" y="2147307"/>
            <a:ext cx="520189" cy="463144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3000" b="1" dirty="0">
                <a:solidFill>
                  <a:srgbClr val="FF0000"/>
                </a:solidFill>
              </a:rPr>
              <a:t>?</a:t>
            </a:r>
            <a:endParaRPr lang="en-GB" sz="3000" b="1" dirty="0" err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2792" y="3220959"/>
            <a:ext cx="520189" cy="463144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3000" b="1" dirty="0">
                <a:solidFill>
                  <a:schemeClr val="bg2"/>
                </a:solidFill>
              </a:rPr>
              <a:t>?</a:t>
            </a:r>
            <a:endParaRPr lang="en-GB" sz="3000" b="1" dirty="0" err="1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9066" y="3652526"/>
            <a:ext cx="520189" cy="463144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3000" b="1" dirty="0">
                <a:solidFill>
                  <a:schemeClr val="bg2"/>
                </a:solidFill>
              </a:rPr>
              <a:t>?</a:t>
            </a:r>
            <a:endParaRPr lang="en-GB" sz="3000" b="1" dirty="0" err="1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566314"/>
            <a:ext cx="9204763" cy="367771"/>
          </a:xfrm>
        </p:spPr>
        <p:txBody>
          <a:bodyPr/>
          <a:lstStyle/>
          <a:p>
            <a:r>
              <a:rPr lang="de-DE" sz="2000" dirty="0"/>
              <a:t> …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identify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spectral</a:t>
            </a:r>
            <a:r>
              <a:rPr lang="de-DE" sz="2000" dirty="0"/>
              <a:t> </a:t>
            </a:r>
            <a:r>
              <a:rPr lang="de-DE" sz="2000" dirty="0" err="1"/>
              <a:t>peaks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chiller</a:t>
            </a:r>
            <a:r>
              <a:rPr lang="de-DE" sz="2000" dirty="0"/>
              <a:t> 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57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5" y="1045765"/>
            <a:ext cx="9635118" cy="5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78" y="608873"/>
            <a:ext cx="9204763" cy="329164"/>
          </a:xfrm>
        </p:spPr>
        <p:txBody>
          <a:bodyPr/>
          <a:lstStyle/>
          <a:p>
            <a:r>
              <a:rPr lang="de-DE" sz="2000" dirty="0"/>
              <a:t>…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geophone</a:t>
            </a:r>
            <a:r>
              <a:rPr lang="de-DE" sz="2000" dirty="0"/>
              <a:t> at MP2 </a:t>
            </a:r>
            <a:r>
              <a:rPr lang="de-DE" sz="2000" dirty="0" err="1"/>
              <a:t>showed</a:t>
            </a:r>
            <a:r>
              <a:rPr lang="de-DE" sz="2000" dirty="0"/>
              <a:t> … </a:t>
            </a:r>
            <a:endParaRPr lang="en-GB" sz="2000" dirty="0"/>
          </a:p>
        </p:txBody>
      </p:sp>
      <p:sp>
        <p:nvSpPr>
          <p:cNvPr id="3" name="Oval 2"/>
          <p:cNvSpPr/>
          <p:nvPr/>
        </p:nvSpPr>
        <p:spPr>
          <a:xfrm>
            <a:off x="4980535" y="3726207"/>
            <a:ext cx="619800" cy="33683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6" name="Oval 5"/>
          <p:cNvSpPr/>
          <p:nvPr/>
        </p:nvSpPr>
        <p:spPr>
          <a:xfrm>
            <a:off x="2434927" y="3410428"/>
            <a:ext cx="486987" cy="28420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80757" y="4694601"/>
            <a:ext cx="509121" cy="410515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61347" y="5141955"/>
            <a:ext cx="1438819" cy="263151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dirty="0"/>
              <a:t>not </a:t>
            </a:r>
            <a:r>
              <a:rPr lang="de-DE" sz="1400" dirty="0" err="1"/>
              <a:t>during</a:t>
            </a:r>
            <a:r>
              <a:rPr lang="de-DE" sz="1400" dirty="0"/>
              <a:t> </a:t>
            </a:r>
            <a:r>
              <a:rPr lang="de-DE" sz="1400" dirty="0" err="1"/>
              <a:t>night</a:t>
            </a:r>
            <a:endParaRPr lang="en-GB" sz="1400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3353561" y="2931495"/>
            <a:ext cx="1626974" cy="478933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de-DE" sz="1400" dirty="0" err="1"/>
              <a:t>more</a:t>
            </a:r>
            <a:r>
              <a:rPr lang="de-DE" sz="1400" dirty="0"/>
              <a:t> prominent </a:t>
            </a:r>
            <a:r>
              <a:rPr lang="de-DE" sz="1400" dirty="0" err="1"/>
              <a:t>during</a:t>
            </a:r>
            <a:r>
              <a:rPr lang="de-DE" sz="1400" dirty="0"/>
              <a:t> </a:t>
            </a:r>
            <a:r>
              <a:rPr lang="de-DE" sz="1400" dirty="0" err="1"/>
              <a:t>holidays</a:t>
            </a:r>
            <a:endParaRPr lang="en-GB" sz="1400" dirty="0" err="1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99000" y="3552527"/>
            <a:ext cx="1068047" cy="173678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25542" y="3552527"/>
            <a:ext cx="41507" cy="68945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96932" y="5694570"/>
            <a:ext cx="0" cy="5894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24026" y="5926142"/>
            <a:ext cx="0" cy="5894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160900" y="6220870"/>
            <a:ext cx="0" cy="5894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08842" y="6210345"/>
            <a:ext cx="0" cy="5894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09947" y="6052455"/>
            <a:ext cx="664074" cy="284203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b="1" dirty="0">
                <a:solidFill>
                  <a:srgbClr val="00B050"/>
                </a:solidFill>
              </a:rPr>
              <a:t>24,4</a:t>
            </a:r>
            <a:endParaRPr lang="en-GB" sz="1400" b="1" dirty="0" err="1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905" y="6210346"/>
            <a:ext cx="664074" cy="284203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b="1" dirty="0">
                <a:solidFill>
                  <a:srgbClr val="00B050"/>
                </a:solidFill>
              </a:rPr>
              <a:t>48,7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62847" y="6315606"/>
            <a:ext cx="664074" cy="284203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b="1" dirty="0">
                <a:solidFill>
                  <a:srgbClr val="00B050"/>
                </a:solidFill>
              </a:rPr>
              <a:t>73,2</a:t>
            </a:r>
            <a:endParaRPr lang="en-GB" sz="1400" b="1" dirty="0" err="1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8653" y="6315606"/>
            <a:ext cx="664074" cy="284203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b="1" dirty="0">
                <a:solidFill>
                  <a:srgbClr val="00B050"/>
                </a:solidFill>
              </a:rPr>
              <a:t>97,5</a:t>
            </a:r>
            <a:endParaRPr lang="en-GB" sz="1400" b="1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21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787084"/>
            <a:ext cx="9204763" cy="416727"/>
          </a:xfrm>
        </p:spPr>
        <p:txBody>
          <a:bodyPr/>
          <a:lstStyle/>
          <a:p>
            <a:r>
              <a:rPr lang="de-DE" sz="2200" dirty="0"/>
              <a:t>… </a:t>
            </a:r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observe</a:t>
            </a:r>
            <a:r>
              <a:rPr lang="de-DE" sz="2200" dirty="0"/>
              <a:t> </a:t>
            </a:r>
            <a:r>
              <a:rPr lang="de-DE" sz="2200" dirty="0" err="1"/>
              <a:t>typically</a:t>
            </a:r>
            <a:r>
              <a:rPr lang="de-DE" sz="2200" dirty="0"/>
              <a:t>?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8" y="1656867"/>
            <a:ext cx="9204763" cy="4748803"/>
          </a:xfrm>
        </p:spPr>
        <p:txBody>
          <a:bodyPr/>
          <a:lstStyle/>
          <a:p>
            <a:r>
              <a:rPr lang="de-DE" sz="2000" dirty="0"/>
              <a:t> </a:t>
            </a: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/>
              <a:t>always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broader</a:t>
            </a:r>
            <a:r>
              <a:rPr lang="de-DE" sz="2000" dirty="0"/>
              <a:t> </a:t>
            </a:r>
            <a:r>
              <a:rPr lang="de-DE" sz="2000" dirty="0" err="1"/>
              <a:t>peak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10 Hz </a:t>
            </a:r>
          </a:p>
          <a:p>
            <a:pPr lvl="2"/>
            <a:r>
              <a:rPr lang="de-DE" sz="2000" dirty="0"/>
              <a:t> …</a:t>
            </a:r>
            <a:r>
              <a:rPr lang="de-DE" sz="2000" dirty="0" err="1"/>
              <a:t>cultural</a:t>
            </a:r>
            <a:r>
              <a:rPr lang="de-DE" sz="2000" dirty="0"/>
              <a:t> , environmental </a:t>
            </a:r>
            <a:r>
              <a:rPr lang="de-DE" sz="2000" dirty="0" err="1"/>
              <a:t>noise</a:t>
            </a:r>
            <a:r>
              <a:rPr lang="de-DE" sz="2000" dirty="0"/>
              <a:t> </a:t>
            </a:r>
            <a:r>
              <a:rPr lang="de-DE" sz="2000" dirty="0" err="1"/>
              <a:t>somewhere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8 Hz</a:t>
            </a:r>
          </a:p>
          <a:p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 </a:t>
            </a:r>
            <a:r>
              <a:rPr lang="de-DE" sz="2000" dirty="0" err="1"/>
              <a:t>see</a:t>
            </a:r>
            <a:r>
              <a:rPr lang="de-DE" sz="2000" dirty="0"/>
              <a:t> a </a:t>
            </a:r>
            <a:r>
              <a:rPr lang="de-DE" sz="2000" dirty="0" err="1"/>
              <a:t>big</a:t>
            </a:r>
            <a:r>
              <a:rPr lang="de-DE" sz="2000" dirty="0"/>
              <a:t> </a:t>
            </a:r>
            <a:r>
              <a:rPr lang="de-DE" sz="2000" dirty="0" err="1"/>
              <a:t>peak</a:t>
            </a:r>
            <a:r>
              <a:rPr lang="de-DE" sz="2000" dirty="0"/>
              <a:t> at ca. 49 Hz</a:t>
            </a:r>
          </a:p>
          <a:p>
            <a:pPr lvl="2"/>
            <a:r>
              <a:rPr lang="de-DE" sz="2000" dirty="0"/>
              <a:t> … not at 50 Hz … </a:t>
            </a:r>
            <a:r>
              <a:rPr lang="de-DE" sz="2000" dirty="0" err="1"/>
              <a:t>although</a:t>
            </a:r>
            <a:r>
              <a:rPr lang="de-DE" sz="2000" dirty="0"/>
              <a:t> a </a:t>
            </a:r>
            <a:r>
              <a:rPr lang="de-DE" sz="2000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narrow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seen</a:t>
            </a:r>
            <a:r>
              <a:rPr lang="de-DE" sz="2000" dirty="0"/>
              <a:t>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</a:p>
          <a:p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 </a:t>
            </a:r>
            <a:r>
              <a:rPr lang="de-DE" sz="2000" dirty="0" err="1"/>
              <a:t>near</a:t>
            </a:r>
            <a:r>
              <a:rPr lang="de-DE" sz="2000" dirty="0"/>
              <a:t> </a:t>
            </a:r>
            <a:r>
              <a:rPr lang="de-DE" sz="2000" b="1" dirty="0"/>
              <a:t>16</a:t>
            </a:r>
            <a:r>
              <a:rPr lang="de-DE" sz="2000" dirty="0"/>
              <a:t>, </a:t>
            </a:r>
            <a:r>
              <a:rPr lang="de-DE" sz="2000" b="1" dirty="0"/>
              <a:t>20</a:t>
            </a:r>
            <a:r>
              <a:rPr lang="de-DE" sz="2000" dirty="0"/>
              <a:t>, 25, 32, 35, </a:t>
            </a:r>
            <a:r>
              <a:rPr lang="de-DE" sz="2000" b="1" dirty="0"/>
              <a:t>61</a:t>
            </a:r>
            <a:r>
              <a:rPr lang="de-DE" sz="2000" dirty="0"/>
              <a:t>, 87, 98 … Hz</a:t>
            </a:r>
          </a:p>
          <a:p>
            <a:endParaRPr lang="de-DE" sz="2000" dirty="0"/>
          </a:p>
          <a:p>
            <a:r>
              <a:rPr lang="de-DE" sz="2000" dirty="0"/>
              <a:t> …</a:t>
            </a:r>
            <a:endParaRPr lang="de-DE" sz="1800" dirty="0"/>
          </a:p>
          <a:p>
            <a:pPr lvl="1"/>
            <a:r>
              <a:rPr lang="de-DE" sz="2000" dirty="0" smtClean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observe</a:t>
            </a:r>
            <a:r>
              <a:rPr lang="de-DE" sz="2000" dirty="0"/>
              <a:t> </a:t>
            </a:r>
            <a:r>
              <a:rPr lang="de-DE" sz="2000" dirty="0" err="1"/>
              <a:t>them</a:t>
            </a:r>
            <a:r>
              <a:rPr lang="de-DE" sz="2000" dirty="0"/>
              <a:t> </a:t>
            </a:r>
            <a:r>
              <a:rPr lang="de-DE" sz="2000" dirty="0" err="1"/>
              <a:t>over</a:t>
            </a:r>
            <a:r>
              <a:rPr lang="de-DE" sz="2000" dirty="0"/>
              <a:t> a </a:t>
            </a:r>
            <a:r>
              <a:rPr lang="de-DE" sz="2000" dirty="0" err="1"/>
              <a:t>longer</a:t>
            </a:r>
            <a:r>
              <a:rPr lang="de-DE" sz="2000" dirty="0"/>
              <a:t> </a:t>
            </a:r>
            <a:r>
              <a:rPr lang="de-DE" sz="2000" dirty="0" smtClean="0"/>
              <a:t>time </a:t>
            </a:r>
            <a:endParaRPr lang="de-DE" sz="2000" dirty="0"/>
          </a:p>
          <a:p>
            <a:pPr lvl="1"/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appear</a:t>
            </a:r>
            <a:r>
              <a:rPr lang="de-DE" sz="2000" dirty="0"/>
              <a:t> </a:t>
            </a:r>
            <a:r>
              <a:rPr lang="de-DE" sz="2000" dirty="0" err="1"/>
              <a:t>regularly</a:t>
            </a:r>
            <a:endParaRPr lang="de-DE" sz="2000" dirty="0"/>
          </a:p>
          <a:p>
            <a:pPr lvl="1"/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needs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,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go</a:t>
            </a:r>
            <a:r>
              <a:rPr lang="de-DE" sz="2000" dirty="0"/>
              <a:t> on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go</a:t>
            </a:r>
            <a:r>
              <a:rPr lang="de-DE" sz="2000" dirty="0"/>
              <a:t> </a:t>
            </a:r>
            <a:r>
              <a:rPr lang="de-DE" sz="2000" dirty="0" smtClean="0"/>
              <a:t>off …</a:t>
            </a:r>
            <a:endParaRPr lang="de-DE" sz="2000" dirty="0"/>
          </a:p>
          <a:p>
            <a:endParaRPr lang="de-DE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0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758485"/>
            <a:ext cx="8982743" cy="710260"/>
          </a:xfrm>
        </p:spPr>
        <p:txBody>
          <a:bodyPr/>
          <a:lstStyle/>
          <a:p>
            <a:r>
              <a:rPr lang="de-DE" sz="1800" dirty="0"/>
              <a:t>… </a:t>
            </a:r>
            <a:r>
              <a:rPr lang="de-DE" sz="1800" dirty="0" err="1"/>
              <a:t>measurements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SPB </a:t>
            </a:r>
            <a:r>
              <a:rPr lang="de-DE" sz="1800" dirty="0" err="1"/>
              <a:t>area</a:t>
            </a:r>
            <a:r>
              <a:rPr lang="de-DE" sz="1800" dirty="0"/>
              <a:t>  … </a:t>
            </a:r>
            <a:r>
              <a:rPr lang="de-DE" sz="1800" dirty="0" err="1"/>
              <a:t>close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pillar</a:t>
            </a:r>
            <a:r>
              <a:rPr lang="de-DE" sz="1800" dirty="0"/>
              <a:t> </a:t>
            </a:r>
            <a:r>
              <a:rPr lang="de-DE" sz="1800" dirty="0" err="1"/>
              <a:t>holding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ceiling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dirty="0" err="1"/>
              <a:t>currently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devices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0166" y="5486293"/>
            <a:ext cx="5885416" cy="462313"/>
          </a:xfrm>
        </p:spPr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position</a:t>
            </a:r>
            <a:r>
              <a:rPr lang="de-DE" dirty="0" smtClean="0"/>
              <a:t> 2, (MP2), … </a:t>
            </a:r>
            <a:r>
              <a:rPr lang="de-DE" dirty="0" err="1" smtClean="0"/>
              <a:t>now</a:t>
            </a:r>
            <a:r>
              <a:rPr lang="de-DE" dirty="0" smtClean="0"/>
              <a:t>  a </a:t>
            </a:r>
            <a:r>
              <a:rPr lang="de-DE" dirty="0" err="1" smtClean="0"/>
              <a:t>guralp</a:t>
            </a:r>
            <a:r>
              <a:rPr lang="de-DE" dirty="0" smtClean="0"/>
              <a:t> </a:t>
            </a:r>
            <a:r>
              <a:rPr lang="de-DE" dirty="0" err="1" smtClean="0"/>
              <a:t>seismometer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geophone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in parallel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784592" y="1513270"/>
            <a:ext cx="3449622" cy="5801929"/>
          </a:xfrm>
        </p:spPr>
        <p:txBody>
          <a:bodyPr/>
          <a:lstStyle/>
          <a:p>
            <a:r>
              <a:rPr lang="de-DE" sz="1600" dirty="0"/>
              <a:t>Geophone</a:t>
            </a:r>
          </a:p>
          <a:p>
            <a:pPr lvl="1"/>
            <a:r>
              <a:rPr lang="de-DE" sz="1600" dirty="0" err="1"/>
              <a:t>installed</a:t>
            </a:r>
            <a:r>
              <a:rPr lang="de-DE" sz="1600" dirty="0"/>
              <a:t> (</a:t>
            </a:r>
            <a:r>
              <a:rPr lang="de-DE" sz="1600" dirty="0" err="1"/>
              <a:t>glued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ground</a:t>
            </a:r>
            <a:r>
              <a:rPr lang="de-DE" sz="1600" dirty="0"/>
              <a:t>) </a:t>
            </a:r>
            <a:r>
              <a:rPr lang="de-DE" sz="1600" dirty="0" err="1"/>
              <a:t>by</a:t>
            </a:r>
            <a:r>
              <a:rPr lang="de-DE" sz="1600" dirty="0"/>
              <a:t> Heiland</a:t>
            </a:r>
          </a:p>
          <a:p>
            <a:pPr lvl="1"/>
            <a:r>
              <a:rPr lang="de-DE" sz="1600" dirty="0" err="1"/>
              <a:t>providing</a:t>
            </a:r>
            <a:r>
              <a:rPr lang="de-DE" sz="1600" dirty="0"/>
              <a:t> </a:t>
            </a:r>
            <a:r>
              <a:rPr lang="de-DE" sz="1600" dirty="0" err="1"/>
              <a:t>daily</a:t>
            </a:r>
            <a:r>
              <a:rPr lang="de-DE" sz="1600" dirty="0"/>
              <a:t> </a:t>
            </a:r>
            <a:r>
              <a:rPr lang="de-DE" sz="1600" dirty="0" err="1"/>
              <a:t>readouts</a:t>
            </a:r>
            <a:endParaRPr lang="de-DE" sz="1600" dirty="0"/>
          </a:p>
          <a:p>
            <a:pPr lvl="1"/>
            <a:r>
              <a:rPr lang="de-DE" sz="1600" dirty="0"/>
              <a:t>for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building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vibrational</a:t>
            </a:r>
            <a:r>
              <a:rPr lang="de-DE" sz="1600" dirty="0"/>
              <a:t> </a:t>
            </a:r>
            <a:r>
              <a:rPr lang="de-DE" sz="1600" dirty="0" err="1"/>
              <a:t>input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installed</a:t>
            </a:r>
            <a:r>
              <a:rPr lang="de-DE" sz="1600" dirty="0"/>
              <a:t> </a:t>
            </a:r>
            <a:r>
              <a:rPr lang="de-DE" sz="1600" dirty="0" err="1"/>
              <a:t>technical</a:t>
            </a:r>
            <a:r>
              <a:rPr lang="de-DE" sz="1600" dirty="0"/>
              <a:t> </a:t>
            </a:r>
            <a:r>
              <a:rPr lang="de-DE" sz="1600" dirty="0" err="1"/>
              <a:t>infrastructure</a:t>
            </a:r>
            <a:endParaRPr lang="de-DE" sz="1600" dirty="0"/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marL="217175" lvl="1" indent="0">
              <a:buNone/>
            </a:pPr>
            <a:endParaRPr lang="de-DE" sz="1600" dirty="0"/>
          </a:p>
          <a:p>
            <a:pPr marL="217175" lvl="1" indent="0">
              <a:buNone/>
            </a:pPr>
            <a:endParaRPr lang="de-DE" sz="1600" dirty="0"/>
          </a:p>
          <a:p>
            <a:r>
              <a:rPr lang="de-DE" sz="1600" dirty="0"/>
              <a:t>Seismometer, </a:t>
            </a:r>
            <a:r>
              <a:rPr lang="de-DE" sz="1600" dirty="0" err="1"/>
              <a:t>guralp</a:t>
            </a:r>
            <a:r>
              <a:rPr lang="de-DE" sz="1600" dirty="0"/>
              <a:t> 6TD, MEA-S8_XFEL</a:t>
            </a:r>
          </a:p>
          <a:p>
            <a:pPr lvl="1"/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placed</a:t>
            </a:r>
            <a:r>
              <a:rPr lang="de-DE" sz="1600" dirty="0"/>
              <a:t> </a:t>
            </a:r>
            <a:r>
              <a:rPr lang="de-DE" sz="1600" dirty="0" err="1" smtClean="0"/>
              <a:t>wherever</a:t>
            </a:r>
            <a:r>
              <a:rPr lang="de-DE" sz="1600" dirty="0" smtClean="0"/>
              <a:t>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network</a:t>
            </a:r>
            <a:r>
              <a:rPr lang="de-DE" sz="1600" dirty="0"/>
              <a:t> socket </a:t>
            </a:r>
            <a:r>
              <a:rPr lang="de-DE" sz="1600" dirty="0" err="1"/>
              <a:t>and</a:t>
            </a:r>
            <a:r>
              <a:rPr lang="de-DE" sz="1600" dirty="0"/>
              <a:t> 220V</a:t>
            </a:r>
          </a:p>
          <a:p>
            <a:pPr lvl="1"/>
            <a:r>
              <a:rPr lang="de-DE" sz="1600" dirty="0" err="1"/>
              <a:t>connected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vibration</a:t>
            </a:r>
            <a:r>
              <a:rPr lang="de-DE" sz="1600" dirty="0"/>
              <a:t> </a:t>
            </a:r>
            <a:r>
              <a:rPr lang="de-DE" sz="1600" dirty="0" err="1"/>
              <a:t>client</a:t>
            </a:r>
            <a:r>
              <a:rPr lang="de-DE" sz="1600" dirty="0"/>
              <a:t> </a:t>
            </a:r>
          </a:p>
          <a:p>
            <a:pPr lvl="1"/>
            <a:r>
              <a:rPr lang="de-DE" sz="1600" dirty="0"/>
              <a:t>for online </a:t>
            </a:r>
            <a:r>
              <a:rPr lang="de-DE" sz="1600" dirty="0" err="1"/>
              <a:t>monitoring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well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history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endParaRPr lang="de-DE" sz="1600" dirty="0"/>
          </a:p>
          <a:p>
            <a:pPr lvl="1"/>
            <a:endParaRPr lang="de-DE" dirty="0" smtClean="0"/>
          </a:p>
          <a:p>
            <a:pPr marL="0" indent="-7757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b="2461"/>
          <a:stretch>
            <a:fillRect/>
          </a:stretch>
        </p:blipFill>
        <p:spPr bwMode="auto">
          <a:xfrm>
            <a:off x="710189" y="1807819"/>
            <a:ext cx="5865369" cy="36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80" y="3429864"/>
            <a:ext cx="1605882" cy="11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4380365" y="3990741"/>
            <a:ext cx="3236614" cy="699491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418088" y="4925376"/>
            <a:ext cx="3267731" cy="422630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565" y="6320371"/>
            <a:ext cx="5603256" cy="581513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well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these</a:t>
            </a:r>
            <a:r>
              <a:rPr lang="de-DE" sz="1600" dirty="0"/>
              <a:t> </a:t>
            </a:r>
            <a:r>
              <a:rPr lang="de-DE" sz="1600" dirty="0" err="1"/>
              <a:t>measurements</a:t>
            </a:r>
            <a:r>
              <a:rPr lang="de-DE" sz="1600" dirty="0"/>
              <a:t> </a:t>
            </a:r>
            <a:r>
              <a:rPr lang="de-DE" sz="1600" dirty="0" err="1"/>
              <a:t>comparable</a:t>
            </a:r>
            <a:r>
              <a:rPr lang="de-DE" sz="1600" dirty="0"/>
              <a:t>?</a:t>
            </a: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6343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622577"/>
            <a:ext cx="9204763" cy="352664"/>
          </a:xfrm>
        </p:spPr>
        <p:txBody>
          <a:bodyPr/>
          <a:lstStyle/>
          <a:p>
            <a:r>
              <a:rPr lang="de-DE" sz="2000" dirty="0" err="1"/>
              <a:t>spectrogram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14 </a:t>
            </a:r>
            <a:r>
              <a:rPr lang="de-DE" sz="2000" dirty="0" err="1"/>
              <a:t>days</a:t>
            </a:r>
            <a:r>
              <a:rPr lang="de-DE" sz="2000" dirty="0"/>
              <a:t>  … Jan. 8th </a:t>
            </a:r>
            <a:r>
              <a:rPr lang="de-DE" sz="2000" dirty="0" err="1"/>
              <a:t>to</a:t>
            </a:r>
            <a:r>
              <a:rPr lang="de-DE" sz="2000" dirty="0"/>
              <a:t> Jan. 21st  … (at MP2)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5" y="1071421"/>
            <a:ext cx="8481138" cy="5590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904" y="6673979"/>
            <a:ext cx="8654107" cy="387748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Jan. 9th 14:00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seismometer</a:t>
            </a:r>
            <a:r>
              <a:rPr lang="de-DE" sz="1600" dirty="0"/>
              <a:t> was at SPB-</a:t>
            </a:r>
            <a:r>
              <a:rPr lang="de-DE" sz="1600" dirty="0" err="1"/>
              <a:t>exp</a:t>
            </a:r>
            <a:r>
              <a:rPr lang="de-DE" sz="1600" dirty="0"/>
              <a:t> …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then</a:t>
            </a:r>
            <a:r>
              <a:rPr lang="de-DE" sz="1600" dirty="0"/>
              <a:t> on at MP2</a:t>
            </a:r>
            <a:endParaRPr lang="en-GB" sz="1600" dirty="0" err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641" y="966564"/>
            <a:ext cx="498054" cy="568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46865" y="6318979"/>
            <a:ext cx="472598" cy="275920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600" dirty="0" err="1"/>
              <a:t>lo</a:t>
            </a:r>
            <a:endParaRPr lang="en-GB" sz="1600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9406130" y="984136"/>
            <a:ext cx="472598" cy="275920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600" dirty="0"/>
              <a:t>hi</a:t>
            </a: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5496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6170" y="6655370"/>
            <a:ext cx="4579278" cy="266657"/>
          </a:xfrm>
        </p:spPr>
        <p:txBody>
          <a:bodyPr/>
          <a:lstStyle/>
          <a:p>
            <a:r>
              <a:rPr lang="de-DE" sz="1600" dirty="0" err="1"/>
              <a:t>spectrogram</a:t>
            </a:r>
            <a:r>
              <a:rPr lang="de-DE" sz="1600" dirty="0"/>
              <a:t> </a:t>
            </a:r>
            <a:r>
              <a:rPr lang="de-DE" sz="1600" dirty="0" err="1"/>
              <a:t>Dec</a:t>
            </a:r>
            <a:r>
              <a:rPr lang="de-DE" sz="1600" dirty="0"/>
              <a:t>. 25th … still </a:t>
            </a:r>
            <a:r>
              <a:rPr lang="de-DE" sz="1600" dirty="0" err="1"/>
              <a:t>upstairs</a:t>
            </a:r>
            <a:r>
              <a:rPr lang="de-DE" sz="1600" dirty="0"/>
              <a:t> in SPB-</a:t>
            </a:r>
            <a:r>
              <a:rPr lang="de-DE" sz="1600" dirty="0" err="1"/>
              <a:t>rck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11775" y="6646584"/>
            <a:ext cx="4393939" cy="266657"/>
          </a:xfrm>
        </p:spPr>
        <p:txBody>
          <a:bodyPr/>
          <a:lstStyle/>
          <a:p>
            <a:r>
              <a:rPr lang="de-DE" sz="1600" dirty="0" err="1"/>
              <a:t>spectrogram</a:t>
            </a:r>
            <a:r>
              <a:rPr lang="de-DE" sz="1600" dirty="0"/>
              <a:t> Jan. 1st … </a:t>
            </a:r>
            <a:r>
              <a:rPr lang="de-DE" sz="1600" dirty="0" err="1"/>
              <a:t>downstairs</a:t>
            </a:r>
            <a:r>
              <a:rPr lang="de-DE" sz="1600" dirty="0"/>
              <a:t> at SPB-</a:t>
            </a:r>
            <a:r>
              <a:rPr lang="de-DE" sz="1600" dirty="0" err="1"/>
              <a:t>exp</a:t>
            </a:r>
            <a:endParaRPr lang="en-GB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870" y="1116252"/>
            <a:ext cx="4299474" cy="552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06" y="1104502"/>
            <a:ext cx="4244583" cy="551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988" y="659023"/>
            <a:ext cx="9008268" cy="392758"/>
          </a:xfrm>
          <a:prstGeom prst="rect">
            <a:avLst/>
          </a:prstGeom>
          <a:noFill/>
        </p:spPr>
        <p:txBody>
          <a:bodyPr wrap="square" lIns="99283" tIns="49641" rIns="99283" bIns="49641" rtlCol="0">
            <a:noAutofit/>
          </a:bodyPr>
          <a:lstStyle/>
          <a:p>
            <a:pPr marL="293021" indent="-293021">
              <a:lnSpc>
                <a:spcPct val="112000"/>
              </a:lnSpc>
              <a:buBlip>
                <a:blip r:embed="rId5"/>
              </a:buBlip>
            </a:pPr>
            <a:r>
              <a:rPr lang="de-DE" sz="1600" dirty="0"/>
              <a:t>… </a:t>
            </a:r>
            <a:r>
              <a:rPr lang="de-DE" sz="1600" dirty="0" err="1"/>
              <a:t>here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ominous</a:t>
            </a:r>
            <a:r>
              <a:rPr lang="de-DE" sz="1600" dirty="0"/>
              <a:t> 16,4 Hz … </a:t>
            </a:r>
            <a:r>
              <a:rPr lang="de-DE" sz="1600" dirty="0" err="1"/>
              <a:t>going</a:t>
            </a:r>
            <a:r>
              <a:rPr lang="de-DE" sz="1600" dirty="0"/>
              <a:t> on </a:t>
            </a:r>
            <a:r>
              <a:rPr lang="de-DE" sz="1600" dirty="0" err="1"/>
              <a:t>and</a:t>
            </a:r>
            <a:r>
              <a:rPr lang="de-DE" sz="1600" dirty="0"/>
              <a:t> off </a:t>
            </a:r>
            <a:r>
              <a:rPr lang="de-DE" sz="1600" dirty="0" err="1"/>
              <a:t>regularly</a:t>
            </a: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3448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787083"/>
            <a:ext cx="9204763" cy="364415"/>
          </a:xfrm>
        </p:spPr>
        <p:txBody>
          <a:bodyPr/>
          <a:lstStyle/>
          <a:p>
            <a:r>
              <a:rPr lang="de-DE" sz="2000" dirty="0" smtClean="0"/>
              <a:t> Summary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47" y="1454035"/>
            <a:ext cx="9204763" cy="5089656"/>
          </a:xfrm>
        </p:spPr>
        <p:txBody>
          <a:bodyPr/>
          <a:lstStyle/>
          <a:p>
            <a:r>
              <a:rPr lang="de-DE" sz="1800" dirty="0"/>
              <a:t> … </a:t>
            </a:r>
            <a:r>
              <a:rPr lang="de-DE" sz="1800" dirty="0" err="1"/>
              <a:t>sources</a:t>
            </a:r>
            <a:r>
              <a:rPr lang="de-DE" sz="1800" dirty="0"/>
              <a:t> for </a:t>
            </a:r>
            <a:r>
              <a:rPr lang="de-DE" sz="1800" dirty="0" err="1"/>
              <a:t>those</a:t>
            </a:r>
            <a:r>
              <a:rPr lang="de-DE" sz="1800" dirty="0"/>
              <a:t> </a:t>
            </a:r>
            <a:r>
              <a:rPr lang="de-DE" sz="1800" dirty="0" err="1"/>
              <a:t>peaks</a:t>
            </a:r>
            <a:r>
              <a:rPr lang="de-DE" sz="1800" dirty="0"/>
              <a:t> so </a:t>
            </a:r>
            <a:r>
              <a:rPr lang="de-DE" sz="1800" dirty="0" err="1"/>
              <a:t>far</a:t>
            </a:r>
            <a:r>
              <a:rPr lang="de-DE" sz="1800" dirty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not </a:t>
            </a:r>
            <a:r>
              <a:rPr lang="de-DE" sz="1800" dirty="0" err="1"/>
              <a:t>clearly</a:t>
            </a:r>
            <a:r>
              <a:rPr lang="de-DE" sz="1800" dirty="0"/>
              <a:t> </a:t>
            </a:r>
            <a:r>
              <a:rPr lang="de-DE" sz="1800" dirty="0" err="1"/>
              <a:t>identifiable</a:t>
            </a:r>
            <a:endParaRPr lang="de-DE" sz="1800" dirty="0"/>
          </a:p>
          <a:p>
            <a:r>
              <a:rPr lang="de-DE" sz="1800" dirty="0"/>
              <a:t>… </a:t>
            </a:r>
            <a:r>
              <a:rPr lang="de-DE" sz="1800" dirty="0" err="1"/>
              <a:t>besides</a:t>
            </a:r>
            <a:r>
              <a:rPr lang="de-DE" sz="1800" dirty="0"/>
              <a:t> </a:t>
            </a:r>
            <a:r>
              <a:rPr lang="de-DE" sz="1800" dirty="0" err="1"/>
              <a:t>general</a:t>
            </a:r>
            <a:r>
              <a:rPr lang="de-DE" sz="1800" dirty="0"/>
              <a:t> “</a:t>
            </a:r>
            <a:r>
              <a:rPr lang="de-DE" sz="1800" dirty="0" err="1"/>
              <a:t>ambient</a:t>
            </a:r>
            <a:r>
              <a:rPr lang="de-DE" sz="1800" dirty="0"/>
              <a:t>, environmental“ </a:t>
            </a:r>
            <a:r>
              <a:rPr lang="de-DE" sz="1800" dirty="0" err="1"/>
              <a:t>noise</a:t>
            </a:r>
            <a:r>
              <a:rPr lang="de-DE" sz="1800" dirty="0"/>
              <a:t> </a:t>
            </a:r>
            <a:r>
              <a:rPr lang="de-DE" sz="1800" dirty="0" err="1"/>
              <a:t>there</a:t>
            </a:r>
            <a:r>
              <a:rPr lang="de-DE" sz="1800" dirty="0"/>
              <a:t> also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special</a:t>
            </a:r>
            <a:r>
              <a:rPr lang="de-DE" sz="1800" dirty="0"/>
              <a:t> </a:t>
            </a:r>
            <a:r>
              <a:rPr lang="de-DE" sz="1800" dirty="0" err="1"/>
              <a:t>technical</a:t>
            </a:r>
            <a:r>
              <a:rPr lang="de-DE" sz="1800" dirty="0"/>
              <a:t> </a:t>
            </a:r>
            <a:r>
              <a:rPr lang="de-DE" sz="1800" dirty="0" err="1"/>
              <a:t>sources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vibrations</a:t>
            </a:r>
            <a:r>
              <a:rPr lang="de-DE" sz="1800" dirty="0"/>
              <a:t> … e.g.</a:t>
            </a:r>
          </a:p>
          <a:p>
            <a:pPr lvl="1"/>
            <a:r>
              <a:rPr lang="de-DE" sz="1800" dirty="0" err="1"/>
              <a:t>air</a:t>
            </a:r>
            <a:r>
              <a:rPr lang="de-DE" sz="1800" dirty="0"/>
              <a:t> </a:t>
            </a:r>
            <a:r>
              <a:rPr lang="de-DE" sz="1800" dirty="0" err="1"/>
              <a:t>conditioning</a:t>
            </a:r>
            <a:r>
              <a:rPr lang="de-DE" sz="1800" dirty="0"/>
              <a:t>, … </a:t>
            </a:r>
            <a:r>
              <a:rPr lang="de-DE" sz="1800" dirty="0" err="1"/>
              <a:t>fans</a:t>
            </a:r>
            <a:r>
              <a:rPr lang="de-DE" sz="1800" dirty="0"/>
              <a:t>, … </a:t>
            </a:r>
            <a:r>
              <a:rPr lang="de-DE" sz="1800" dirty="0" err="1"/>
              <a:t>pipes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cooling</a:t>
            </a:r>
            <a:r>
              <a:rPr lang="de-DE" sz="1800" dirty="0"/>
              <a:t> </a:t>
            </a:r>
            <a:r>
              <a:rPr lang="de-DE" sz="1800" dirty="0" err="1"/>
              <a:t>water</a:t>
            </a:r>
            <a:r>
              <a:rPr lang="de-DE" sz="1800" dirty="0"/>
              <a:t>, …</a:t>
            </a:r>
          </a:p>
          <a:p>
            <a:pPr lvl="1"/>
            <a:r>
              <a:rPr lang="de-DE" sz="1800" dirty="0" err="1"/>
              <a:t>pumping</a:t>
            </a:r>
            <a:r>
              <a:rPr lang="de-DE" sz="1800" dirty="0"/>
              <a:t> </a:t>
            </a:r>
            <a:r>
              <a:rPr lang="de-DE" sz="1800" dirty="0" err="1"/>
              <a:t>equipment</a:t>
            </a:r>
            <a:r>
              <a:rPr lang="de-DE" sz="1800" dirty="0"/>
              <a:t> …</a:t>
            </a:r>
          </a:p>
          <a:p>
            <a:pPr lvl="1"/>
            <a:r>
              <a:rPr lang="de-DE" sz="1800" dirty="0"/>
              <a:t>… </a:t>
            </a:r>
            <a:r>
              <a:rPr lang="de-DE" sz="1800" dirty="0" err="1"/>
              <a:t>and</a:t>
            </a:r>
            <a:r>
              <a:rPr lang="de-DE" sz="1800" dirty="0"/>
              <a:t> a </a:t>
            </a:r>
            <a:r>
              <a:rPr lang="de-DE" sz="1800" dirty="0" err="1"/>
              <a:t>chiller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rack</a:t>
            </a:r>
            <a:r>
              <a:rPr lang="de-DE" sz="1800" dirty="0"/>
              <a:t> </a:t>
            </a:r>
            <a:r>
              <a:rPr lang="de-DE" sz="1800" dirty="0" err="1"/>
              <a:t>room</a:t>
            </a:r>
            <a:r>
              <a:rPr lang="de-DE" sz="1800" dirty="0"/>
              <a:t> </a:t>
            </a:r>
            <a:r>
              <a:rPr lang="de-DE" sz="1800" dirty="0" err="1"/>
              <a:t>above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experiment</a:t>
            </a:r>
            <a:r>
              <a:rPr lang="de-DE" sz="1800" dirty="0"/>
              <a:t> </a:t>
            </a:r>
            <a:r>
              <a:rPr lang="de-DE" sz="1800" dirty="0" err="1"/>
              <a:t>hutch</a:t>
            </a:r>
            <a:endParaRPr lang="de-DE" sz="1800" dirty="0"/>
          </a:p>
          <a:p>
            <a:pPr lvl="1"/>
            <a:r>
              <a:rPr lang="de-DE" sz="1800" dirty="0"/>
              <a:t>…</a:t>
            </a:r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b="1" dirty="0" err="1"/>
              <a:t>good</a:t>
            </a:r>
            <a:r>
              <a:rPr lang="de-DE" sz="1800" b="1" dirty="0"/>
              <a:t> </a:t>
            </a:r>
            <a:r>
              <a:rPr lang="de-DE" sz="1800" b="1" dirty="0" err="1"/>
              <a:t>news</a:t>
            </a:r>
            <a:r>
              <a:rPr lang="de-DE" sz="1800" b="1" dirty="0"/>
              <a:t> </a:t>
            </a:r>
            <a:r>
              <a:rPr lang="de-DE" sz="1800" b="1" dirty="0" err="1"/>
              <a:t>is</a:t>
            </a:r>
            <a:r>
              <a:rPr lang="de-DE" sz="1800" b="1" dirty="0"/>
              <a:t>,</a:t>
            </a:r>
          </a:p>
          <a:p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vibrations</a:t>
            </a:r>
            <a:r>
              <a:rPr lang="de-DE" sz="1800" dirty="0"/>
              <a:t> </a:t>
            </a:r>
            <a:r>
              <a:rPr lang="de-DE" sz="1800" dirty="0" err="1"/>
              <a:t>produced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chiller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rack</a:t>
            </a:r>
            <a:r>
              <a:rPr lang="de-DE" sz="1800" dirty="0"/>
              <a:t> </a:t>
            </a:r>
            <a:r>
              <a:rPr lang="de-DE" sz="1800" dirty="0" err="1"/>
              <a:t>room</a:t>
            </a:r>
            <a:r>
              <a:rPr lang="de-DE" sz="1800" dirty="0"/>
              <a:t> </a:t>
            </a:r>
            <a:r>
              <a:rPr lang="de-DE" sz="1800" dirty="0" err="1"/>
              <a:t>seem</a:t>
            </a:r>
            <a:r>
              <a:rPr lang="de-DE" sz="1800" dirty="0"/>
              <a:t> not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a </a:t>
            </a:r>
            <a:r>
              <a:rPr lang="de-DE" sz="1800" dirty="0" err="1"/>
              <a:t>major</a:t>
            </a:r>
            <a:r>
              <a:rPr lang="de-DE" sz="1800" dirty="0"/>
              <a:t> </a:t>
            </a:r>
            <a:r>
              <a:rPr lang="de-DE" sz="1800" dirty="0" err="1"/>
              <a:t>influence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hall </a:t>
            </a:r>
            <a:r>
              <a:rPr lang="de-DE" sz="1800" dirty="0" err="1"/>
              <a:t>floor</a:t>
            </a:r>
            <a:r>
              <a:rPr 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7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691762"/>
            <a:ext cx="9204763" cy="341908"/>
          </a:xfrm>
        </p:spPr>
        <p:txBody>
          <a:bodyPr/>
          <a:lstStyle/>
          <a:p>
            <a:r>
              <a:rPr lang="de-DE" sz="2000" dirty="0" err="1" smtClean="0"/>
              <a:t>Overview</a:t>
            </a:r>
            <a:r>
              <a:rPr lang="de-DE" sz="2000" dirty="0" smtClean="0"/>
              <a:t> :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8" y="1156497"/>
            <a:ext cx="9204763" cy="5816797"/>
          </a:xfrm>
        </p:spPr>
        <p:txBody>
          <a:bodyPr/>
          <a:lstStyle/>
          <a:p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measuring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vibrations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experiment</a:t>
            </a:r>
            <a:r>
              <a:rPr lang="de-DE" sz="1800" dirty="0"/>
              <a:t> hall.</a:t>
            </a:r>
          </a:p>
          <a:p>
            <a:pPr lvl="1"/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now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company</a:t>
            </a:r>
            <a:r>
              <a:rPr lang="de-DE" sz="1800" dirty="0"/>
              <a:t> Heiland </a:t>
            </a:r>
            <a:r>
              <a:rPr lang="de-DE" sz="1800" dirty="0" err="1"/>
              <a:t>takes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monitor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building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installation</a:t>
            </a:r>
            <a:r>
              <a:rPr lang="de-DE" sz="1800" dirty="0"/>
              <a:t>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see</a:t>
            </a:r>
            <a:r>
              <a:rPr lang="de-DE" sz="1800" dirty="0"/>
              <a:t>, </a:t>
            </a:r>
            <a:r>
              <a:rPr lang="de-DE" sz="1800" dirty="0" err="1"/>
              <a:t>whether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well</a:t>
            </a:r>
            <a:r>
              <a:rPr lang="de-DE" sz="1800" dirty="0"/>
              <a:t> 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building</a:t>
            </a:r>
            <a:r>
              <a:rPr lang="de-DE" sz="1800" dirty="0"/>
              <a:t> </a:t>
            </a:r>
            <a:r>
              <a:rPr lang="de-DE" sz="1800" dirty="0" err="1"/>
              <a:t>qualifies</a:t>
            </a:r>
            <a:r>
              <a:rPr lang="de-DE" sz="1800" dirty="0"/>
              <a:t> for </a:t>
            </a:r>
            <a:r>
              <a:rPr lang="de-DE" sz="1800" dirty="0" err="1"/>
              <a:t>research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nano</a:t>
            </a:r>
            <a:r>
              <a:rPr lang="de-DE" sz="1800" dirty="0"/>
              <a:t> </a:t>
            </a:r>
            <a:r>
              <a:rPr lang="de-DE" sz="1800" dirty="0" err="1"/>
              <a:t>range</a:t>
            </a:r>
            <a:r>
              <a:rPr lang="de-DE" sz="1800" dirty="0"/>
              <a:t>.</a:t>
            </a:r>
          </a:p>
          <a:p>
            <a:pPr lvl="1"/>
            <a:r>
              <a:rPr lang="de-DE" sz="1800" dirty="0"/>
              <a:t>This </a:t>
            </a:r>
            <a:r>
              <a:rPr lang="de-DE" sz="1800" dirty="0" err="1"/>
              <a:t>contract</a:t>
            </a:r>
            <a:r>
              <a:rPr lang="de-DE" sz="1800" dirty="0"/>
              <a:t> </a:t>
            </a:r>
            <a:r>
              <a:rPr lang="de-DE" sz="1800" dirty="0" err="1"/>
              <a:t>ends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going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write</a:t>
            </a:r>
            <a:r>
              <a:rPr lang="de-DE" sz="1800" dirty="0"/>
              <a:t> </a:t>
            </a:r>
            <a:r>
              <a:rPr lang="de-DE" sz="1800" dirty="0" err="1"/>
              <a:t>their</a:t>
            </a:r>
            <a:r>
              <a:rPr lang="de-DE" sz="1800" dirty="0"/>
              <a:t> final </a:t>
            </a:r>
            <a:r>
              <a:rPr lang="de-DE" sz="1800" dirty="0" err="1"/>
              <a:t>report</a:t>
            </a:r>
            <a:r>
              <a:rPr lang="de-DE" sz="1800" dirty="0"/>
              <a:t>.</a:t>
            </a:r>
          </a:p>
          <a:p>
            <a:r>
              <a:rPr lang="de-DE" sz="1800" dirty="0" err="1"/>
              <a:t>We</a:t>
            </a:r>
            <a:r>
              <a:rPr lang="de-DE" sz="1800" dirty="0"/>
              <a:t> will </a:t>
            </a:r>
            <a:r>
              <a:rPr lang="de-DE" sz="1800" dirty="0" err="1"/>
              <a:t>continue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do </a:t>
            </a:r>
            <a:r>
              <a:rPr lang="de-DE" sz="1800" dirty="0" err="1"/>
              <a:t>vibration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analyse</a:t>
            </a:r>
            <a:r>
              <a:rPr lang="de-DE" sz="1800" dirty="0"/>
              <a:t> </a:t>
            </a:r>
            <a:r>
              <a:rPr lang="de-DE" sz="1800" dirty="0" err="1"/>
              <a:t>possible</a:t>
            </a:r>
            <a:r>
              <a:rPr lang="de-DE" sz="1800" dirty="0"/>
              <a:t> </a:t>
            </a:r>
            <a:r>
              <a:rPr lang="de-DE" sz="1800" dirty="0" err="1"/>
              <a:t>disturbances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experiment</a:t>
            </a:r>
            <a:r>
              <a:rPr lang="de-DE" sz="1800" dirty="0"/>
              <a:t> </a:t>
            </a:r>
            <a:r>
              <a:rPr lang="de-DE" sz="1800" dirty="0" err="1"/>
              <a:t>results</a:t>
            </a:r>
            <a:r>
              <a:rPr lang="de-DE" sz="1800" dirty="0"/>
              <a:t>.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1.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compare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those</a:t>
            </a:r>
            <a:r>
              <a:rPr lang="de-DE" sz="1800" dirty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company</a:t>
            </a:r>
            <a:r>
              <a:rPr lang="de-DE" sz="1800" dirty="0" smtClean="0"/>
              <a:t> </a:t>
            </a:r>
            <a:r>
              <a:rPr lang="de-DE" sz="1800" dirty="0"/>
              <a:t>Heiland</a:t>
            </a:r>
          </a:p>
          <a:p>
            <a:pPr lvl="1"/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/>
              <a:t>show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obtained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compared</a:t>
            </a:r>
            <a:r>
              <a:rPr lang="de-DE" sz="1800" dirty="0"/>
              <a:t> </a:t>
            </a:r>
            <a:r>
              <a:rPr lang="de-DE" sz="1800" dirty="0" err="1"/>
              <a:t>directly</a:t>
            </a:r>
            <a:endParaRPr lang="de-DE" sz="1800" dirty="0"/>
          </a:p>
          <a:p>
            <a:r>
              <a:rPr lang="de-DE" sz="1800" dirty="0"/>
              <a:t>2.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tried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analyse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impact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vibrations</a:t>
            </a:r>
            <a:r>
              <a:rPr lang="de-DE" sz="1800" dirty="0"/>
              <a:t>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 smtClean="0"/>
              <a:t>observed</a:t>
            </a:r>
            <a:r>
              <a:rPr lang="de-DE" sz="1800" dirty="0"/>
              <a:t>.</a:t>
            </a:r>
          </a:p>
          <a:p>
            <a:pPr lvl="1"/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chose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chiller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SPB </a:t>
            </a:r>
            <a:r>
              <a:rPr lang="de-DE" sz="1800" dirty="0" err="1" smtClean="0"/>
              <a:t>rack</a:t>
            </a:r>
            <a:r>
              <a:rPr lang="de-DE" sz="1800" dirty="0" smtClean="0"/>
              <a:t> </a:t>
            </a:r>
            <a:r>
              <a:rPr lang="de-DE" sz="1800" dirty="0" err="1" smtClean="0"/>
              <a:t>room</a:t>
            </a:r>
            <a:r>
              <a:rPr lang="de-DE" sz="1800" dirty="0" smtClean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supected</a:t>
            </a:r>
            <a:r>
              <a:rPr lang="de-DE" sz="1800" dirty="0"/>
              <a:t> </a:t>
            </a:r>
            <a:r>
              <a:rPr lang="de-DE" sz="1800" dirty="0" err="1"/>
              <a:t>culprit</a:t>
            </a:r>
            <a:r>
              <a:rPr lang="de-DE" sz="1800" dirty="0"/>
              <a:t> (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vibrating</a:t>
            </a:r>
            <a:r>
              <a:rPr lang="de-DE" sz="1800" dirty="0"/>
              <a:t> </a:t>
            </a:r>
            <a:r>
              <a:rPr lang="de-DE" sz="1800" dirty="0" err="1"/>
              <a:t>heavily</a:t>
            </a:r>
            <a:r>
              <a:rPr lang="de-DE" sz="1800" dirty="0"/>
              <a:t>!)</a:t>
            </a:r>
          </a:p>
          <a:p>
            <a:pPr lvl="2"/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 smtClean="0"/>
              <a:t>see</a:t>
            </a:r>
            <a:r>
              <a:rPr lang="de-DE" sz="1800" dirty="0" smtClean="0"/>
              <a:t>,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chiller</a:t>
            </a:r>
            <a:r>
              <a:rPr lang="de-DE" sz="1800" dirty="0" smtClean="0"/>
              <a:t> </a:t>
            </a:r>
            <a:r>
              <a:rPr lang="de-DE" sz="1800" dirty="0" err="1" smtClean="0"/>
              <a:t>has</a:t>
            </a:r>
            <a:r>
              <a:rPr lang="de-DE" sz="1800" dirty="0" smtClean="0"/>
              <a:t> </a:t>
            </a:r>
            <a:r>
              <a:rPr lang="de-DE" sz="1800" dirty="0" err="1" smtClean="0"/>
              <a:t>influence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hutch</a:t>
            </a:r>
            <a:r>
              <a:rPr lang="de-DE" sz="1800" dirty="0" smtClean="0"/>
              <a:t> </a:t>
            </a:r>
            <a:r>
              <a:rPr lang="de-DE" sz="1800" dirty="0" err="1" smtClean="0"/>
              <a:t>structure</a:t>
            </a:r>
            <a:r>
              <a:rPr lang="de-DE" sz="1800" dirty="0" smtClean="0"/>
              <a:t>, but </a:t>
            </a:r>
            <a:r>
              <a:rPr lang="de-DE" sz="1800" dirty="0" err="1" smtClean="0"/>
              <a:t>seemingly</a:t>
            </a:r>
            <a:r>
              <a:rPr lang="de-DE" sz="1800" dirty="0" smtClean="0"/>
              <a:t> </a:t>
            </a:r>
            <a:r>
              <a:rPr lang="de-DE" sz="1800" u="sng" dirty="0" smtClean="0"/>
              <a:t>not on </a:t>
            </a:r>
            <a:r>
              <a:rPr lang="de-DE" sz="1800" u="sng" dirty="0" err="1"/>
              <a:t>the</a:t>
            </a:r>
            <a:r>
              <a:rPr lang="de-DE" sz="1800" u="sng" dirty="0"/>
              <a:t> hall </a:t>
            </a:r>
            <a:r>
              <a:rPr lang="de-DE" sz="1800" u="sng" dirty="0" err="1"/>
              <a:t>floor</a:t>
            </a:r>
            <a:r>
              <a:rPr lang="de-DE" sz="1800" dirty="0"/>
              <a:t> …</a:t>
            </a:r>
          </a:p>
          <a:p>
            <a:pPr lvl="1"/>
            <a:r>
              <a:rPr lang="de-DE" sz="1800" dirty="0"/>
              <a:t>… but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additionally</a:t>
            </a:r>
            <a:r>
              <a:rPr lang="de-DE" sz="1800" dirty="0" smtClean="0"/>
              <a:t> </a:t>
            </a:r>
            <a:r>
              <a:rPr lang="de-DE" sz="1800" dirty="0" err="1" smtClean="0"/>
              <a:t>found</a:t>
            </a:r>
            <a:r>
              <a:rPr lang="de-DE" sz="1800" dirty="0" smtClean="0"/>
              <a:t> </a:t>
            </a:r>
            <a:r>
              <a:rPr lang="de-DE" sz="1800" dirty="0" err="1"/>
              <a:t>other</a:t>
            </a:r>
            <a:r>
              <a:rPr lang="de-DE" sz="1800" dirty="0"/>
              <a:t> </a:t>
            </a:r>
            <a:r>
              <a:rPr lang="de-DE" sz="1800" dirty="0" err="1"/>
              <a:t>frequencies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should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explained</a:t>
            </a:r>
            <a:r>
              <a:rPr lang="de-DE" sz="1800" dirty="0"/>
              <a:t> … </a:t>
            </a:r>
            <a:r>
              <a:rPr lang="de-DE" sz="1800" dirty="0" err="1"/>
              <a:t>perhaps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TS (?)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5" y="1213967"/>
            <a:ext cx="8821340" cy="58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189" y="646250"/>
            <a:ext cx="9204763" cy="610998"/>
          </a:xfrm>
        </p:spPr>
        <p:txBody>
          <a:bodyPr/>
          <a:lstStyle/>
          <a:p>
            <a:r>
              <a:rPr lang="de-DE" sz="2000" dirty="0" err="1"/>
              <a:t>Overview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processing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(</a:t>
            </a:r>
            <a:r>
              <a:rPr lang="de-DE" sz="2000" dirty="0" err="1"/>
              <a:t>graphical</a:t>
            </a:r>
            <a:r>
              <a:rPr lang="de-DE" sz="2000" dirty="0"/>
              <a:t> </a:t>
            </a: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Gerd Wellenreuther)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2510" y="1292496"/>
            <a:ext cx="2643930" cy="1762494"/>
          </a:xfrm>
          <a:prstGeom prst="roundRect">
            <a:avLst/>
          </a:prstGeom>
          <a:noFill/>
          <a:ln w="44450">
            <a:solidFill>
              <a:srgbClr val="92D05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9" name="Rounded Rectangle 8"/>
          <p:cNvSpPr/>
          <p:nvPr/>
        </p:nvSpPr>
        <p:spPr>
          <a:xfrm>
            <a:off x="1054265" y="3164728"/>
            <a:ext cx="2643930" cy="1762494"/>
          </a:xfrm>
          <a:prstGeom prst="roundRect">
            <a:avLst/>
          </a:prstGeom>
          <a:noFill/>
          <a:ln w="44450">
            <a:solidFill>
              <a:srgbClr val="00B05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7" name="Right Arrow 6"/>
          <p:cNvSpPr/>
          <p:nvPr/>
        </p:nvSpPr>
        <p:spPr>
          <a:xfrm>
            <a:off x="3570540" y="3818815"/>
            <a:ext cx="1000741" cy="411250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10" name="Right Arrow 9"/>
          <p:cNvSpPr/>
          <p:nvPr/>
        </p:nvSpPr>
        <p:spPr>
          <a:xfrm>
            <a:off x="3574651" y="1883900"/>
            <a:ext cx="1000741" cy="411250"/>
          </a:xfrm>
          <a:prstGeom prst="rightArrow">
            <a:avLst/>
          </a:prstGeom>
          <a:noFill/>
          <a:ln w="38100">
            <a:solidFill>
              <a:srgbClr val="92D05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11" name="Rounded Rectangle 10"/>
          <p:cNvSpPr/>
          <p:nvPr/>
        </p:nvSpPr>
        <p:spPr>
          <a:xfrm>
            <a:off x="3624074" y="5013458"/>
            <a:ext cx="2796404" cy="1872019"/>
          </a:xfrm>
          <a:prstGeom prst="roundRect">
            <a:avLst/>
          </a:prstGeom>
          <a:noFill/>
          <a:ln w="44450">
            <a:solidFill>
              <a:srgbClr val="7030A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12" name="Rounded Rectangle 11"/>
          <p:cNvSpPr/>
          <p:nvPr/>
        </p:nvSpPr>
        <p:spPr>
          <a:xfrm>
            <a:off x="6445199" y="5029118"/>
            <a:ext cx="2796404" cy="1856359"/>
          </a:xfrm>
          <a:prstGeom prst="roundRect">
            <a:avLst/>
          </a:prstGeom>
          <a:noFill/>
          <a:ln w="44450">
            <a:solidFill>
              <a:schemeClr val="bg2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13" name="Right Arrow 12"/>
          <p:cNvSpPr/>
          <p:nvPr/>
        </p:nvSpPr>
        <p:spPr>
          <a:xfrm rot="5400000">
            <a:off x="4829949" y="2396903"/>
            <a:ext cx="990984" cy="544668"/>
          </a:xfrm>
          <a:prstGeom prst="rightArrow">
            <a:avLst/>
          </a:prstGeom>
          <a:noFill/>
          <a:ln w="31750">
            <a:solidFill>
              <a:srgbClr val="7030A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14" name="Right Arrow 13"/>
          <p:cNvSpPr/>
          <p:nvPr/>
        </p:nvSpPr>
        <p:spPr>
          <a:xfrm rot="5400000">
            <a:off x="4819385" y="4262274"/>
            <a:ext cx="1020333" cy="544668"/>
          </a:xfrm>
          <a:prstGeom prst="rightArrow">
            <a:avLst/>
          </a:prstGeom>
          <a:noFill/>
          <a:ln w="31750">
            <a:solidFill>
              <a:srgbClr val="7030A0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sp>
        <p:nvSpPr>
          <p:cNvPr id="15" name="Right Arrow 14"/>
          <p:cNvSpPr/>
          <p:nvPr/>
        </p:nvSpPr>
        <p:spPr>
          <a:xfrm>
            <a:off x="5958635" y="6053833"/>
            <a:ext cx="1072857" cy="518003"/>
          </a:xfrm>
          <a:prstGeom prst="rightArrow">
            <a:avLst/>
          </a:prstGeom>
          <a:noFill/>
          <a:ln w="31750">
            <a:solidFill>
              <a:schemeClr val="bg2"/>
            </a:solidFill>
          </a:ln>
        </p:spPr>
        <p:txBody>
          <a:bodyPr lIns="99283" tIns="49641" rIns="99283" bIns="49641"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600" dirty="0" err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5" y="3482005"/>
            <a:ext cx="639978" cy="10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3" y="1670671"/>
            <a:ext cx="639978" cy="8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52" y="552082"/>
            <a:ext cx="9204763" cy="411413"/>
          </a:xfrm>
        </p:spPr>
        <p:txBody>
          <a:bodyPr/>
          <a:lstStyle/>
          <a:p>
            <a:r>
              <a:rPr lang="de-DE" sz="2000" dirty="0"/>
              <a:t>… </a:t>
            </a:r>
            <a:r>
              <a:rPr lang="de-DE" sz="2000" dirty="0" err="1"/>
              <a:t>geophone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a </a:t>
            </a:r>
            <a:r>
              <a:rPr lang="de-DE" sz="2000" dirty="0" err="1"/>
              <a:t>Sunday</a:t>
            </a:r>
            <a:r>
              <a:rPr lang="de-DE" sz="2000" dirty="0"/>
              <a:t> … (RMS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submitted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ascii</a:t>
            </a:r>
            <a:r>
              <a:rPr lang="de-DE" sz="2000" dirty="0"/>
              <a:t> </a:t>
            </a:r>
            <a:r>
              <a:rPr lang="de-DE" sz="2000" dirty="0" err="1"/>
              <a:t>files</a:t>
            </a:r>
            <a:r>
              <a:rPr lang="de-DE" sz="2000" dirty="0"/>
              <a:t>)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" y="1045749"/>
            <a:ext cx="9094236" cy="60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49" y="552084"/>
            <a:ext cx="9204763" cy="423163"/>
          </a:xfrm>
        </p:spPr>
        <p:txBody>
          <a:bodyPr/>
          <a:lstStyle/>
          <a:p>
            <a:r>
              <a:rPr lang="de-DE" sz="2000" dirty="0"/>
              <a:t>…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compared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 </a:t>
            </a:r>
            <a:r>
              <a:rPr lang="de-DE" sz="2000" dirty="0" err="1"/>
              <a:t>typical</a:t>
            </a:r>
            <a:r>
              <a:rPr lang="de-DE" sz="2000" dirty="0"/>
              <a:t> </a:t>
            </a:r>
            <a:r>
              <a:rPr lang="de-DE" sz="2000" dirty="0" err="1"/>
              <a:t>workday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9" y="1043063"/>
            <a:ext cx="9092538" cy="60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634327"/>
            <a:ext cx="9204763" cy="728670"/>
          </a:xfrm>
        </p:spPr>
        <p:txBody>
          <a:bodyPr/>
          <a:lstStyle/>
          <a:p>
            <a:r>
              <a:rPr lang="de-DE" sz="2000" dirty="0"/>
              <a:t>Seismometer </a:t>
            </a:r>
            <a:r>
              <a:rPr lang="de-DE" sz="2000" dirty="0" err="1"/>
              <a:t>data</a:t>
            </a:r>
            <a:r>
              <a:rPr lang="de-DE" sz="2000" dirty="0"/>
              <a:t> … such </a:t>
            </a:r>
            <a:r>
              <a:rPr lang="de-DE" sz="2000" dirty="0" err="1"/>
              <a:t>hourly</a:t>
            </a:r>
            <a:r>
              <a:rPr lang="de-DE" sz="2000" dirty="0"/>
              <a:t> RMS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also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obtained</a:t>
            </a:r>
            <a:r>
              <a:rPr lang="de-DE" sz="2000" dirty="0"/>
              <a:t> via </a:t>
            </a:r>
            <a:r>
              <a:rPr lang="de-DE" sz="2000" dirty="0" err="1"/>
              <a:t>the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readout</a:t>
            </a:r>
            <a:r>
              <a:rPr lang="de-DE" sz="2000" dirty="0"/>
              <a:t> </a:t>
            </a:r>
            <a:r>
              <a:rPr lang="de-DE" sz="2000" dirty="0" err="1"/>
              <a:t>software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Mark Lomperski  (DESY – MIN)</a:t>
            </a:r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1" y="1480495"/>
            <a:ext cx="9229044" cy="5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704831"/>
            <a:ext cx="9204763" cy="454455"/>
          </a:xfrm>
        </p:spPr>
        <p:txBody>
          <a:bodyPr/>
          <a:lstStyle/>
          <a:p>
            <a:r>
              <a:rPr lang="de-DE" sz="2000" dirty="0"/>
              <a:t>…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both</a:t>
            </a:r>
            <a:r>
              <a:rPr lang="de-DE" sz="2000" dirty="0"/>
              <a:t> </a:t>
            </a:r>
            <a:r>
              <a:rPr lang="de-DE" sz="2000" dirty="0" err="1"/>
              <a:t>devices</a:t>
            </a:r>
            <a:r>
              <a:rPr lang="de-DE" sz="2000" dirty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matched</a:t>
            </a:r>
            <a:r>
              <a:rPr lang="de-DE" sz="2000" dirty="0" smtClean="0"/>
              <a:t> </a:t>
            </a:r>
            <a:r>
              <a:rPr lang="de-DE" sz="2000" dirty="0" err="1" smtClean="0"/>
              <a:t>easily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7" y="1312267"/>
            <a:ext cx="9188953" cy="57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9" y="787083"/>
            <a:ext cx="9204763" cy="461738"/>
          </a:xfrm>
        </p:spPr>
        <p:txBody>
          <a:bodyPr/>
          <a:lstStyle/>
          <a:p>
            <a:r>
              <a:rPr lang="de-DE" dirty="0" err="1" smtClean="0"/>
              <a:t>Comparability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possible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compare</a:t>
            </a:r>
            <a:r>
              <a:rPr lang="de-DE" sz="1800" dirty="0"/>
              <a:t> </a:t>
            </a:r>
            <a:r>
              <a:rPr lang="de-DE" sz="1800" dirty="0" err="1"/>
              <a:t>these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.</a:t>
            </a:r>
          </a:p>
          <a:p>
            <a:r>
              <a:rPr lang="de-DE" sz="1800" dirty="0"/>
              <a:t> The </a:t>
            </a:r>
            <a:r>
              <a:rPr lang="de-DE" sz="1800" dirty="0" err="1"/>
              <a:t>observed</a:t>
            </a:r>
            <a:r>
              <a:rPr lang="de-DE" sz="1800" dirty="0"/>
              <a:t> </a:t>
            </a:r>
            <a:r>
              <a:rPr lang="de-DE" sz="1800" dirty="0" err="1"/>
              <a:t>displacement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same </a:t>
            </a:r>
            <a:r>
              <a:rPr lang="de-DE" sz="1800" dirty="0" err="1"/>
              <a:t>order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magnitude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easily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matched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a </a:t>
            </a:r>
            <a:r>
              <a:rPr lang="de-DE" sz="1800" dirty="0" err="1"/>
              <a:t>constant</a:t>
            </a:r>
            <a:r>
              <a:rPr lang="de-DE" sz="1800" dirty="0"/>
              <a:t> </a:t>
            </a:r>
            <a:r>
              <a:rPr lang="de-DE" sz="1800" dirty="0" err="1"/>
              <a:t>factor</a:t>
            </a:r>
            <a:r>
              <a:rPr lang="de-DE" sz="1800" dirty="0"/>
              <a:t> ( … </a:t>
            </a:r>
            <a:r>
              <a:rPr lang="de-DE" sz="1800" dirty="0" err="1"/>
              <a:t>here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2,25)</a:t>
            </a:r>
          </a:p>
          <a:p>
            <a:r>
              <a:rPr lang="de-DE" sz="1800" dirty="0"/>
              <a:t> The </a:t>
            </a:r>
            <a:r>
              <a:rPr lang="de-DE" sz="1800" dirty="0" err="1"/>
              <a:t>observed</a:t>
            </a:r>
            <a:r>
              <a:rPr lang="de-DE" sz="1800" dirty="0"/>
              <a:t> </a:t>
            </a:r>
            <a:r>
              <a:rPr lang="de-DE" sz="1800" dirty="0" err="1"/>
              <a:t>peaks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same </a:t>
            </a:r>
            <a:r>
              <a:rPr lang="de-DE" sz="1800" dirty="0" err="1"/>
              <a:t>position</a:t>
            </a:r>
            <a:r>
              <a:rPr lang="de-DE" sz="1800" dirty="0"/>
              <a:t>. Peak </a:t>
            </a:r>
            <a:r>
              <a:rPr lang="de-DE" sz="1800" dirty="0" err="1"/>
              <a:t>height</a:t>
            </a:r>
            <a:r>
              <a:rPr lang="de-DE" sz="1800" dirty="0"/>
              <a:t> </a:t>
            </a:r>
            <a:r>
              <a:rPr lang="de-DE" sz="1800" dirty="0" err="1"/>
              <a:t>only</a:t>
            </a:r>
            <a:r>
              <a:rPr lang="de-DE" sz="1800" dirty="0"/>
              <a:t> </a:t>
            </a:r>
            <a:r>
              <a:rPr lang="de-DE" sz="1800" dirty="0" err="1"/>
              <a:t>depends</a:t>
            </a:r>
            <a:r>
              <a:rPr lang="de-DE" sz="1800" dirty="0"/>
              <a:t> on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resolution</a:t>
            </a:r>
            <a:r>
              <a:rPr lang="de-DE" sz="1800" dirty="0"/>
              <a:t> (…</a:t>
            </a:r>
            <a:r>
              <a:rPr lang="de-DE" sz="1800" dirty="0" err="1"/>
              <a:t>averaging</a:t>
            </a:r>
            <a:r>
              <a:rPr lang="de-DE" sz="1800" dirty="0"/>
              <a:t>).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261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729</Words>
  <Application>Microsoft Office PowerPoint</Application>
  <PresentationFormat>Custom</PresentationFormat>
  <Paragraphs>108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European_XFEL_Template_Presentation_4x3</vt:lpstr>
      <vt:lpstr>Comparison of Vibration Data </vt:lpstr>
      <vt:lpstr>… measurements in the SPB area  … close to the pillar holding the ceiling  currently with two devices</vt:lpstr>
      <vt:lpstr>Overview :</vt:lpstr>
      <vt:lpstr>Overview of data processing  (graphical presentation by Gerd Wellenreuther)</vt:lpstr>
      <vt:lpstr>… geophone data from a Sunday … (RMS data submitted as ascii files)</vt:lpstr>
      <vt:lpstr>… as compared to a typical workday</vt:lpstr>
      <vt:lpstr>Seismometer data … such hourly RMS data can also be obtained via the readout software by Mark Lomperski  (DESY – MIN)</vt:lpstr>
      <vt:lpstr>… data from both devices can be matched easily</vt:lpstr>
      <vt:lpstr>Comparability is given</vt:lpstr>
      <vt:lpstr>… now comparison of some “worst case“ data (SPB chiller) with the standard monitoring data (MP2)</vt:lpstr>
      <vt:lpstr>… seismometer positions at SPB-rck with chiller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… to identify the spectral peaks of the chiller …</vt:lpstr>
      <vt:lpstr>… what the geophone at MP2 showed … </vt:lpstr>
      <vt:lpstr>… what can we observe typically?</vt:lpstr>
      <vt:lpstr>spectrogram of 14 days  … Jan. 8th to Jan. 21st  … (at MP2)</vt:lpstr>
      <vt:lpstr>PowerPoint Presentation</vt:lpstr>
      <vt:lpstr> 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cunis</dc:creator>
  <cp:lastModifiedBy>cunis</cp:lastModifiedBy>
  <cp:revision>123</cp:revision>
  <cp:lastPrinted>2018-02-01T16:27:32Z</cp:lastPrinted>
  <dcterms:created xsi:type="dcterms:W3CDTF">2016-12-02T11:54:02Z</dcterms:created>
  <dcterms:modified xsi:type="dcterms:W3CDTF">2018-02-01T16:39:53Z</dcterms:modified>
</cp:coreProperties>
</file>