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9" r:id="rId2"/>
    <p:sldId id="313" r:id="rId3"/>
    <p:sldId id="314" r:id="rId4"/>
    <p:sldId id="318" r:id="rId5"/>
    <p:sldId id="271" r:id="rId6"/>
    <p:sldId id="322" r:id="rId7"/>
    <p:sldId id="310" r:id="rId8"/>
    <p:sldId id="312" r:id="rId9"/>
    <p:sldId id="321" r:id="rId10"/>
    <p:sldId id="316" r:id="rId11"/>
    <p:sldId id="320" r:id="rId12"/>
    <p:sldId id="323" r:id="rId13"/>
    <p:sldId id="315" r:id="rId14"/>
    <p:sldId id="273" r:id="rId15"/>
    <p:sldId id="311" r:id="rId16"/>
    <p:sldId id="287" r:id="rId17"/>
    <p:sldId id="302" r:id="rId18"/>
    <p:sldId id="319" r:id="rId19"/>
    <p:sldId id="308" r:id="rId20"/>
    <p:sldId id="307" r:id="rId21"/>
    <p:sldId id="317" r:id="rId22"/>
    <p:sldId id="30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7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ED610-BF73-2142-BD08-47B0018AD44E}" type="datetimeFigureOut">
              <a:rPr lang="en-US" smtClean="0"/>
              <a:t>2/9/18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62B4D-3CC3-E04F-948E-4931EEF2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6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will be brief since we are all tired and have more meetings ahead.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5BAD7-A1CE-C744-A90E-CA63EEF526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56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multi-media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62B4D-3CC3-E04F-948E-4931EEF270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49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credit: I.</a:t>
            </a:r>
            <a:r>
              <a:rPr lang="en-US" baseline="0" dirty="0" smtClean="0"/>
              <a:t> Adachi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62B4D-3CC3-E04F-948E-4931EEF270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8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big picture ? So much is going on. Some </a:t>
            </a:r>
            <a:r>
              <a:rPr lang="en-US" dirty="0" smtClean="0"/>
              <a:t>unexpected problems but amazing progress.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DE167-7975-944F-A047-761DE1DD21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examine the lower half of the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62B4D-3CC3-E04F-948E-4931EEF270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lively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62B4D-3CC3-E04F-948E-4931EEF270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8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Thermal regulation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62B4D-3CC3-E04F-948E-4931EEF270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5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4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5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56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l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126623" y="6658578"/>
            <a:ext cx="3311525" cy="188912"/>
          </a:xfrm>
          <a:prstGeom prst="rect">
            <a:avLst/>
          </a:prstGeom>
          <a:ln/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January 18, internal</a:t>
            </a:r>
            <a:endParaRPr lang="de-DE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52D20-2352-4749-B7C5-DD441254C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idx="1"/>
          </p:nvPr>
        </p:nvSpPr>
        <p:spPr bwMode="auto">
          <a:xfrm>
            <a:off x="566738" y="1304652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>
              <a:buFont typeface="Wingdings 3" panose="05040102010807070707" pitchFamily="18" charset="2"/>
              <a:buChar char=""/>
              <a:defRPr/>
            </a:lvl1pPr>
            <a:lvl2pPr marL="715963" indent="-355600">
              <a:buFont typeface="Wingdings 3" panose="05040102010807070707" pitchFamily="18" charset="2"/>
              <a:buChar char=""/>
              <a:defRPr/>
            </a:lvl2pPr>
            <a:lvl3pPr marL="1254125" indent="-355600">
              <a:buSzPct val="100000"/>
              <a:buFont typeface="Wingdings 3" panose="05040102010807070707" pitchFamily="18" charset="2"/>
              <a:buChar char=""/>
              <a:defRPr sz="1400"/>
            </a:lvl3pPr>
            <a:lvl4pPr marL="1793875" indent="-355600">
              <a:buSzPct val="100000"/>
              <a:buFont typeface="Wingdings 3" panose="05040102010807070707" pitchFamily="18" charset="2"/>
              <a:buChar char=""/>
              <a:defRPr sz="1400"/>
            </a:lvl4pPr>
            <a:lvl5pPr marL="2332038" indent="-360363">
              <a:buSzPct val="100000"/>
              <a:buFont typeface="Wingdings 3" panose="05040102010807070707" pitchFamily="18" charset="2"/>
              <a:buChar char=""/>
              <a:defRPr sz="1400"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0829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7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2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4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6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0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BEF1-51B2-754A-A844-08E439DBE66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C25B2-E85C-E64A-AFDB-F8C4EEE34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1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44892" y="11082"/>
            <a:ext cx="58482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</a:t>
            </a:r>
            <a:r>
              <a:rPr lang="en-US" sz="3600" dirty="0" smtClean="0"/>
              <a:t>    </a:t>
            </a:r>
            <a:r>
              <a:rPr lang="en-US" sz="4400" dirty="0" smtClean="0">
                <a:latin typeface="Times New Roman"/>
                <a:cs typeface="Times New Roman"/>
              </a:rPr>
              <a:t>B2GM Closeout</a:t>
            </a:r>
            <a:endParaRPr lang="en-US" sz="40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latin typeface="Times New Roman"/>
                <a:cs typeface="Times New Roman"/>
              </a:rPr>
              <a:t>        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dirty="0" smtClean="0">
                <a:latin typeface="Times New Roman"/>
                <a:cs typeface="Times New Roman"/>
              </a:rPr>
              <a:t>February </a:t>
            </a:r>
            <a:r>
              <a:rPr lang="en-US" sz="2800" dirty="0" smtClean="0">
                <a:latin typeface="Times New Roman"/>
                <a:cs typeface="Times New Roman"/>
              </a:rPr>
              <a:t>9, 2018 at KEK)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8471" y="1272966"/>
            <a:ext cx="458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T. Browder (University of Hawai’i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8" y="1734630"/>
            <a:ext cx="4542790" cy="4640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266" y="6375210"/>
            <a:ext cx="336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VXD Cable </a:t>
            </a:r>
            <a:r>
              <a:rPr lang="en-US" dirty="0" smtClean="0"/>
              <a:t>Installation in the hole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1E4F96-BB51-5141-A1B2-E44A98C72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174" y="2595345"/>
            <a:ext cx="4430268" cy="2935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3032" y="5573678"/>
            <a:ext cx="292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SVD Ladder Mount Team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92" y="164423"/>
            <a:ext cx="1219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0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8099" y="402728"/>
            <a:ext cx="66290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Sign up for experimental shifts  !!!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8099" y="1670158"/>
            <a:ext cx="6542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confluence.desy.de</a:t>
            </a:r>
            <a:r>
              <a:rPr lang="en-US" sz="2400" dirty="0"/>
              <a:t>/display/BI/</a:t>
            </a:r>
            <a:r>
              <a:rPr lang="en-US" sz="2400" dirty="0" err="1"/>
              <a:t>Belle+II+Control+Room+Shifts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889592" y="1192697"/>
            <a:ext cx="2602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URL link is at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50" y="2584104"/>
            <a:ext cx="6151880" cy="3947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6430" y="3299432"/>
            <a:ext cx="1629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Simplified non-expert panel.</a:t>
            </a:r>
            <a:endParaRPr lang="en-US" dirty="0"/>
          </a:p>
          <a:p>
            <a:r>
              <a:rPr lang="en-US" dirty="0" smtClean="0"/>
              <a:t>(to be released soon).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2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f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0" y="841577"/>
            <a:ext cx="5715000" cy="463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142" y="6118374"/>
            <a:ext cx="123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</a:t>
            </a:r>
            <a:r>
              <a:rPr lang="en-US" dirty="0" err="1" smtClean="0"/>
              <a:t>Longke</a:t>
            </a:r>
            <a:r>
              <a:rPr lang="en-US" dirty="0" smtClean="0"/>
              <a:t> Li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4553607" y="2377646"/>
            <a:ext cx="2369735" cy="23234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45827" y="379912"/>
            <a:ext cx="350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Main Belle II web page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53727" y="5564376"/>
            <a:ext cx="2751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details of the shift policy still need refinement e.g. division in shift blocks, shift manager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37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4692" cy="68580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2250831" y="1318151"/>
            <a:ext cx="1800664" cy="241125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3702" y="3729402"/>
            <a:ext cx="4967905" cy="154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6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2381" y="232343"/>
            <a:ext cx="489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Two new issues for 2018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51865" y="991331"/>
            <a:ext cx="7264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There will soon be physics performance plots and perhaps even physics results or plots. </a:t>
            </a:r>
            <a:r>
              <a:rPr lang="en-US" sz="2800" i="1" dirty="0" smtClean="0">
                <a:solidFill>
                  <a:srgbClr val="FF0000"/>
                </a:solidFill>
              </a:rPr>
              <a:t>(Finally !)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6751" y="2540286"/>
            <a:ext cx="681492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 we continue to have open B2GMs ? At a minimum, the physics section should be closed to those who are not members of the collaboration.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57584" y="4151200"/>
            <a:ext cx="7837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For 2018 summer conferences such as FPCP2018 or ICHEP2018, the performance plots should be shown, checked and “blessed” at the June B2GM. </a:t>
            </a:r>
          </a:p>
          <a:p>
            <a:endParaRPr lang="en-US" sz="2400" i="1" dirty="0"/>
          </a:p>
          <a:p>
            <a:r>
              <a:rPr lang="en-US" sz="2400" i="1" dirty="0" smtClean="0"/>
              <a:t>Plots </a:t>
            </a:r>
            <a:r>
              <a:rPr lang="en-US" sz="2400" dirty="0" smtClean="0"/>
              <a:t>improved</a:t>
            </a:r>
            <a:r>
              <a:rPr lang="en-US" sz="2400" i="1" dirty="0" smtClean="0"/>
              <a:t> after the B2GM should be checked in consultation with the physics coordinator.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50287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803" y="1601785"/>
            <a:ext cx="8927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Good secretarial support from the KEK Laboratory for the B2GM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2169" y="2063450"/>
            <a:ext cx="789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thank Higuchi-san, </a:t>
            </a:r>
            <a:r>
              <a:rPr lang="en-US" sz="2400" dirty="0" err="1" smtClean="0"/>
              <a:t>Motohashi</a:t>
            </a:r>
            <a:r>
              <a:rPr lang="en-US" sz="2400" dirty="0" smtClean="0"/>
              <a:t>-san, (Belle II secretaries);</a:t>
            </a:r>
          </a:p>
          <a:p>
            <a:r>
              <a:rPr lang="en-US" sz="2400" dirty="0" smtClean="0"/>
              <a:t> </a:t>
            </a:r>
            <a:r>
              <a:rPr lang="en-US" sz="2400" dirty="0" err="1" smtClean="0"/>
              <a:t>Arimoto</a:t>
            </a:r>
            <a:r>
              <a:rPr lang="en-US" sz="2400" dirty="0" smtClean="0"/>
              <a:t>-san, </a:t>
            </a:r>
            <a:r>
              <a:rPr lang="en-US" sz="2400" dirty="0" err="1" smtClean="0"/>
              <a:t>Sakimoto</a:t>
            </a:r>
            <a:r>
              <a:rPr lang="en-US" sz="2400" dirty="0" smtClean="0"/>
              <a:t>-san(International Office).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002" y="3871761"/>
            <a:ext cx="570428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Registration (with help from students)</a:t>
            </a:r>
          </a:p>
          <a:p>
            <a:r>
              <a:rPr lang="en-US" sz="2400" dirty="0" smtClean="0"/>
              <a:t>Coffee Breaks</a:t>
            </a:r>
          </a:p>
          <a:p>
            <a:r>
              <a:rPr lang="en-US" sz="2400" dirty="0" smtClean="0"/>
              <a:t>Special Snacks</a:t>
            </a:r>
          </a:p>
          <a:p>
            <a:r>
              <a:rPr lang="en-US" sz="2400" i="1" dirty="0" smtClean="0"/>
              <a:t>Cleanup every morning !</a:t>
            </a:r>
          </a:p>
          <a:p>
            <a:r>
              <a:rPr lang="en-US" sz="2400" i="1" dirty="0" smtClean="0"/>
              <a:t>Party preparation</a:t>
            </a:r>
          </a:p>
          <a:p>
            <a:r>
              <a:rPr lang="en-US" sz="2400" dirty="0" smtClean="0"/>
              <a:t>(this time help on the </a:t>
            </a:r>
            <a:r>
              <a:rPr lang="en-US" sz="2400" dirty="0" err="1" smtClean="0"/>
              <a:t>clean-up</a:t>
            </a:r>
            <a:r>
              <a:rPr lang="en-US" sz="2400" dirty="0" smtClean="0"/>
              <a:t> from ~20 graduate students; reduced fee)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9803" y="2900029"/>
            <a:ext cx="885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Professor Shoji Uno, </a:t>
            </a:r>
            <a:r>
              <a:rPr lang="en-US" sz="2400" i="1" dirty="0" smtClean="0"/>
              <a:t>venue manager and security guard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and microphone handlers….Uno is a new IPNS deputy director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801171" y="22507"/>
            <a:ext cx="444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No luminosity records</a:t>
            </a:r>
            <a:r>
              <a:rPr lang="mr-IN" sz="2800" dirty="0"/>
              <a:t>…</a:t>
            </a:r>
            <a:r>
              <a:rPr lang="en-US" sz="2800" dirty="0"/>
              <a:t>.yet !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46286" y="549320"/>
            <a:ext cx="5080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Wait until  late spring or summer 2018.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79136"/>
            <a:ext cx="9536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u="sng" dirty="0">
                <a:solidFill>
                  <a:prstClr val="black"/>
                </a:solidFill>
                <a:latin typeface="Times New Roman"/>
                <a:cs typeface="Times New Roman"/>
              </a:rPr>
              <a:t>Record Attendance</a:t>
            </a:r>
            <a:r>
              <a:rPr lang="en-US" sz="2800" dirty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260 </a:t>
            </a:r>
            <a:r>
              <a:rPr lang="en-US" sz="2800" dirty="0">
                <a:solidFill>
                  <a:prstClr val="black"/>
                </a:solidFill>
                <a:latin typeface="Times New Roman"/>
                <a:cs typeface="Times New Roman"/>
              </a:rPr>
              <a:t>registered participants at this B2GM. </a:t>
            </a:r>
          </a:p>
        </p:txBody>
      </p:sp>
    </p:spTree>
    <p:extLst>
      <p:ext uri="{BB962C8B-B14F-4D97-AF65-F5344CB8AC3E}">
        <p14:creationId xmlns:p14="http://schemas.microsoft.com/office/powerpoint/2010/main" val="353531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317" y="33424"/>
            <a:ext cx="8229600" cy="802154"/>
          </a:xfrm>
        </p:spPr>
        <p:txBody>
          <a:bodyPr/>
          <a:lstStyle/>
          <a:p>
            <a:r>
              <a:rPr lang="en-US" dirty="0" smtClean="0"/>
              <a:t>Upcoming 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317" y="349886"/>
            <a:ext cx="8229600" cy="180484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u="sng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Full BPAC Review of Belle II/Belle (Feb 12-14 [Mon-Wed], 2018 )</a:t>
            </a:r>
          </a:p>
          <a:p>
            <a:pPr marL="0" indent="0">
              <a:buNone/>
            </a:pPr>
            <a:r>
              <a:rPr lang="en-US" sz="2400" dirty="0" smtClean="0"/>
              <a:t>             </a:t>
            </a:r>
            <a:r>
              <a:rPr lang="en-US" sz="2400" dirty="0"/>
              <a:t>https://</a:t>
            </a:r>
            <a:r>
              <a:rPr lang="en-US" sz="2400" dirty="0" err="1"/>
              <a:t>kds.kek.jp</a:t>
            </a:r>
            <a:r>
              <a:rPr lang="en-US" sz="2400" dirty="0"/>
              <a:t>/</a:t>
            </a:r>
            <a:r>
              <a:rPr lang="en-US" sz="2400" dirty="0" err="1"/>
              <a:t>indico</a:t>
            </a:r>
            <a:r>
              <a:rPr lang="en-US" sz="2400" dirty="0"/>
              <a:t>/event/26523/</a:t>
            </a:r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310" y="2535680"/>
            <a:ext cx="7527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 smtClean="0">
                <a:latin typeface="Times New Roman"/>
                <a:cs typeface="Times New Roman"/>
              </a:rPr>
              <a:t>Draft presentations should have been posted a week early for internal review 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78" y="92606"/>
            <a:ext cx="1219200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469" y="2951179"/>
            <a:ext cx="5017770" cy="3360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17" y="4609844"/>
            <a:ext cx="3412791" cy="1920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909" y="6427407"/>
            <a:ext cx="56061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With apologies to Herodotus, Thucydides, Sparta, Persia…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909" y="3467201"/>
            <a:ext cx="378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Need 9 months of operations  and a fast-turn on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323269" y="4286678"/>
            <a:ext cx="1555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 need more data !!!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7854" y="3144035"/>
            <a:ext cx="15547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Some scenarios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3467201"/>
            <a:ext cx="3878469" cy="819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32526" y="6160752"/>
            <a:ext cx="143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Urquijo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0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237"/>
            <a:ext cx="8229600" cy="6640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Upcoming Meetings (incl. B2GM’s)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9" y="1019404"/>
            <a:ext cx="8568267" cy="52474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smtClean="0"/>
              <a:t>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Belle II Software Workshop, May 14-18, 2018, DESY, Germany</a:t>
            </a:r>
          </a:p>
          <a:p>
            <a:pPr marL="0" indent="0">
              <a:buNone/>
            </a:pPr>
            <a:r>
              <a:rPr lang="en-US" sz="2800" dirty="0"/>
              <a:t>https://</a:t>
            </a:r>
            <a:r>
              <a:rPr lang="en-US" sz="2800" dirty="0" err="1"/>
              <a:t>kds.kek.jp</a:t>
            </a:r>
            <a:r>
              <a:rPr lang="en-US" sz="2800" dirty="0"/>
              <a:t>/</a:t>
            </a:r>
            <a:r>
              <a:rPr lang="en-US" sz="2800" dirty="0" err="1"/>
              <a:t>indico</a:t>
            </a:r>
            <a:r>
              <a:rPr lang="en-US" sz="2800" dirty="0"/>
              <a:t>/event/26287/overview</a:t>
            </a:r>
            <a:endParaRPr lang="en-US" sz="2800" dirty="0" smtClean="0"/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u="sng" dirty="0" smtClean="0"/>
              <a:t>June 18-22, </a:t>
            </a:r>
            <a:r>
              <a:rPr lang="en-US" sz="2800" u="sng" dirty="0"/>
              <a:t>2018 </a:t>
            </a:r>
            <a:r>
              <a:rPr lang="en-US" sz="2800" dirty="0"/>
              <a:t>at KEK, Belle II General Meeting</a:t>
            </a:r>
          </a:p>
          <a:p>
            <a:pPr marL="0" indent="0">
              <a:buNone/>
            </a:pPr>
            <a:endParaRPr lang="en-US" sz="280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u="sng" dirty="0" smtClean="0"/>
              <a:t>Oct 15-</a:t>
            </a:r>
            <a:r>
              <a:rPr lang="en-US" sz="2800" u="sng" dirty="0" smtClean="0"/>
              <a:t>19, </a:t>
            </a:r>
            <a:r>
              <a:rPr lang="en-US" sz="2800" u="sng" dirty="0"/>
              <a:t>2018 </a:t>
            </a:r>
            <a:r>
              <a:rPr lang="en-US" sz="2800" dirty="0"/>
              <a:t>at KEK, Belle II General </a:t>
            </a:r>
            <a:r>
              <a:rPr lang="en-US" sz="2800" dirty="0" smtClean="0"/>
              <a:t>Meeting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Dates of Feb 2019 B2GM to be decided soon.</a:t>
            </a:r>
            <a:endParaRPr lang="en-US" sz="2800" dirty="0"/>
          </a:p>
          <a:p>
            <a:pPr marL="0" indent="0">
              <a:buNone/>
            </a:pPr>
            <a:endParaRPr lang="en-US" sz="280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4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3503" y="264617"/>
            <a:ext cx="605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Other Announcements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19" y="933527"/>
            <a:ext cx="1905000" cy="236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6521" y="1137154"/>
            <a:ext cx="56702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One of the giants of Belle II and Belle, Professor Yoshi Sakai is retiring from KEK effective March 31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, 2018. He will continue as a Belle II and Belle member as KEK emeritus but will be moving to an administrative position at IPMU in Kashiwa-no-ha.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982782" y="3943119"/>
            <a:ext cx="3632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H. Ozaki, the leader of tracking at Belle and author of TRASAN, important contributor to Belle II tracking is also retiring in March</a:t>
            </a:r>
          </a:p>
          <a:p>
            <a:r>
              <a:rPr lang="en-US" sz="2000" dirty="0" smtClean="0"/>
              <a:t>But he will continue in a position at KEK. 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19" y="3753935"/>
            <a:ext cx="1803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9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7915" y="3164619"/>
            <a:ext cx="63415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/>
                <a:cs typeface="Times New Roman"/>
              </a:rPr>
              <a:t>The KEK directorate has organized a flag raising ceremony for Israel at Tsukuba Hall with the Israel Ambassador to Japan and Prof.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cs typeface="Times New Roman"/>
              </a:rPr>
              <a:t>Abi</a:t>
            </a:r>
            <a:r>
              <a:rPr lang="en-US" sz="28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cs typeface="Times New Roman"/>
              </a:rPr>
              <a:t>Soffer</a:t>
            </a:r>
            <a:r>
              <a:rPr lang="en-US" sz="2800" dirty="0">
                <a:solidFill>
                  <a:prstClr val="black"/>
                </a:solidFill>
                <a:latin typeface="Times New Roman"/>
                <a:cs typeface="Times New Roman"/>
              </a:rPr>
              <a:t> on Feb 22,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424" y="1633940"/>
            <a:ext cx="687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Last B2GM there was a ceremony for France.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160546" y="364981"/>
            <a:ext cx="34451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More flag raisings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77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818" y="0"/>
            <a:ext cx="48625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722" y="2470098"/>
            <a:ext cx="2487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Backup materials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408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4738" y="210396"/>
            <a:ext cx="484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Belle II Multi-Media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4525" y="1082842"/>
            <a:ext cx="859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Time lapse movie of SVD half shell ladder mount.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714"/>
            <a:ext cx="9144000" cy="1077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7317" y="2879481"/>
            <a:ext cx="72613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Many crises and difficulties were overcome. Looking forward to the next and final half-shell of the SVD. (expected in April).</a:t>
            </a:r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62317" y="4572000"/>
            <a:ext cx="28562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Looking forward to </a:t>
            </a:r>
          </a:p>
          <a:p>
            <a:r>
              <a:rPr lang="en-US" sz="2400" dirty="0" smtClean="0"/>
              <a:t>PXD integration and testing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283" y="4126136"/>
            <a:ext cx="4196080" cy="2471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7893" y="5036743"/>
            <a:ext cx="118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CAD rendering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44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564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670" y="6450116"/>
            <a:ext cx="247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Photo: M. </a:t>
            </a:r>
            <a:r>
              <a:rPr lang="en-US" dirty="0" err="1" smtClean="0"/>
              <a:t>Friedl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05" y="494856"/>
            <a:ext cx="7376160" cy="547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9690" y="6102489"/>
            <a:ext cx="233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Photo: Alberto </a:t>
            </a:r>
            <a:r>
              <a:rPr lang="en-US" dirty="0" err="1" smtClean="0"/>
              <a:t>Aloisio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41186" y="5971096"/>
            <a:ext cx="4437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“Down the rabbit hole, QCSL entering a new world of science and discovery”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51076" y="0"/>
            <a:ext cx="9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712598" y="2173092"/>
            <a:ext cx="373975" cy="2977325"/>
          </a:xfrm>
          <a:prstGeom prst="rect">
            <a:avLst/>
          </a:prstGeom>
          <a:solidFill>
            <a:srgbClr val="BAD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553612" y="2177190"/>
            <a:ext cx="481977" cy="2973223"/>
          </a:xfrm>
          <a:prstGeom prst="rect">
            <a:avLst/>
          </a:prstGeom>
          <a:solidFill>
            <a:srgbClr val="BAD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rot="16200000" flipH="1">
            <a:off x="-946129" y="3668583"/>
            <a:ext cx="2971609" cy="1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rot="5400000">
            <a:off x="1078055" y="3666186"/>
            <a:ext cx="297640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5400000">
            <a:off x="2071243" y="3661650"/>
            <a:ext cx="2996614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stCxn id="26" idx="2"/>
          </p:cNvCxnSpPr>
          <p:nvPr/>
        </p:nvCxnSpPr>
        <p:spPr>
          <a:xfrm rot="16200000" flipH="1">
            <a:off x="2576055" y="3655427"/>
            <a:ext cx="3009062" cy="1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rot="5400000">
            <a:off x="3095337" y="3659265"/>
            <a:ext cx="2991835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4100417" y="3665026"/>
            <a:ext cx="2988265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4600751" y="3660853"/>
            <a:ext cx="2995020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>
            <a:off x="5112844" y="3652579"/>
            <a:ext cx="3006792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stCxn id="28" idx="2"/>
          </p:cNvCxnSpPr>
          <p:nvPr/>
        </p:nvCxnSpPr>
        <p:spPr>
          <a:xfrm rot="5400000">
            <a:off x="6628627" y="3653924"/>
            <a:ext cx="3001664" cy="562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5400000">
            <a:off x="7136248" y="3652585"/>
            <a:ext cx="300838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rot="5400000">
            <a:off x="6110537" y="3653375"/>
            <a:ext cx="3008383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5400000">
            <a:off x="41073" y="3657261"/>
            <a:ext cx="3006987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rot="5400000">
            <a:off x="553748" y="3665428"/>
            <a:ext cx="2989060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8528572" y="1581528"/>
            <a:ext cx="615428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Autofit/>
          </a:bodyPr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Osaka"/>
                <a:ea typeface="Osaka"/>
                <a:cs typeface="Osaka"/>
              </a:rPr>
              <a:t>・・・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549460" y="1581528"/>
            <a:ext cx="2016000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2016</a:t>
            </a:r>
            <a:endParaRPr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036893" y="1873553"/>
            <a:ext cx="2016000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JFY2016</a:t>
            </a:r>
            <a:endParaRPr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575305" y="1591589"/>
            <a:ext cx="2016000" cy="27484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2017</a:t>
            </a:r>
            <a:endParaRPr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601150" y="1591806"/>
            <a:ext cx="2016000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2018</a:t>
            </a:r>
            <a:endParaRPr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626995" y="1592027"/>
            <a:ext cx="2016000" cy="27484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2019</a:t>
            </a:r>
            <a:endParaRPr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072583" y="1876057"/>
            <a:ext cx="2016000" cy="274841"/>
          </a:xfrm>
          <a:prstGeom prst="rect">
            <a:avLst/>
          </a:prstGeom>
          <a:solidFill>
            <a:srgbClr val="FFAD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JFY2017</a:t>
            </a:r>
            <a:endParaRPr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5098428" y="1878561"/>
            <a:ext cx="2016000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JFY2018</a:t>
            </a:r>
            <a:endParaRPr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124273" y="1881065"/>
            <a:ext cx="2016000" cy="274841"/>
          </a:xfrm>
          <a:prstGeom prst="rect">
            <a:avLst/>
          </a:prstGeom>
          <a:solidFill>
            <a:srgbClr val="FFAD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JFY2019</a:t>
            </a:r>
            <a:endParaRPr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" y="1878138"/>
            <a:ext cx="1036758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>
            <a:normAutofit/>
          </a:bodyPr>
          <a:lstStyle/>
          <a:p>
            <a:r>
              <a:rPr lang="en-US" altLang="ja-JP" sz="12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Japan FY</a:t>
            </a:r>
            <a:endParaRPr lang="ja-JP" altLang="en-US" sz="12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 rot="5400000">
            <a:off x="5475455" y="3510012"/>
            <a:ext cx="3285575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rot="5400000">
            <a:off x="3454978" y="3513741"/>
            <a:ext cx="3276530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rot="5400000">
            <a:off x="1430391" y="3513340"/>
            <a:ext cx="3275739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rot="5400000">
            <a:off x="-591017" y="3516135"/>
            <a:ext cx="3268556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7628579" y="2170102"/>
            <a:ext cx="481977" cy="2980313"/>
          </a:xfrm>
          <a:prstGeom prst="rect">
            <a:avLst/>
          </a:prstGeom>
          <a:solidFill>
            <a:srgbClr val="BAD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3587300" y="2162548"/>
            <a:ext cx="481977" cy="2987864"/>
          </a:xfrm>
          <a:prstGeom prst="rect">
            <a:avLst/>
          </a:prstGeom>
          <a:solidFill>
            <a:srgbClr val="BAD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コネクタ 35"/>
          <p:cNvCxnSpPr/>
          <p:nvPr/>
        </p:nvCxnSpPr>
        <p:spPr>
          <a:xfrm flipV="1">
            <a:off x="0" y="1581534"/>
            <a:ext cx="9144000" cy="528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0" y="1864313"/>
            <a:ext cx="9144000" cy="1036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-1" y="2153890"/>
            <a:ext cx="9144001" cy="865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-2" y="1581528"/>
            <a:ext cx="639718" cy="2748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06" tIns="45703" rIns="91406" bIns="45703" rtlCol="0" anchor="ctr">
            <a:noAutofit/>
          </a:bodyPr>
          <a:lstStyle/>
          <a:p>
            <a:r>
              <a:rPr lang="en-US" altLang="ja-JP" sz="1200" dirty="0">
                <a:solidFill>
                  <a:schemeClr val="tx1"/>
                </a:solidFill>
                <a:latin typeface="+mj-lt"/>
                <a:ea typeface="Osaka"/>
                <a:cs typeface="Osaka"/>
              </a:rPr>
              <a:t>Calendar year</a:t>
            </a:r>
            <a:endParaRPr lang="ja-JP" altLang="en-US" sz="12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rot="5400000">
            <a:off x="7490712" y="3509067"/>
            <a:ext cx="3289053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3516935" y="2206750"/>
            <a:ext cx="1175203" cy="400075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000" dirty="0"/>
              <a:t>Summer shutdown</a:t>
            </a:r>
          </a:p>
          <a:p>
            <a:r>
              <a:rPr lang="en-US" altLang="ja-JP" sz="1000" dirty="0"/>
              <a:t>(power saving)</a:t>
            </a:r>
            <a:endParaRPr lang="ja-JP" altLang="en-US" sz="10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571653" y="2204853"/>
            <a:ext cx="1175203" cy="400075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000" dirty="0"/>
              <a:t>Summer shutdown</a:t>
            </a:r>
          </a:p>
          <a:p>
            <a:r>
              <a:rPr lang="en-US" altLang="ja-JP" sz="1000" dirty="0"/>
              <a:t>(power saving)</a:t>
            </a:r>
            <a:endParaRPr lang="ja-JP" altLang="en-US" sz="1000" dirty="0"/>
          </a:p>
        </p:txBody>
      </p:sp>
      <p:sp>
        <p:nvSpPr>
          <p:cNvPr id="43" name="角丸四角形 42"/>
          <p:cNvSpPr/>
          <p:nvPr/>
        </p:nvSpPr>
        <p:spPr>
          <a:xfrm>
            <a:off x="-3579" y="2698262"/>
            <a:ext cx="9102952" cy="2278685"/>
          </a:xfrm>
          <a:prstGeom prst="roundRect">
            <a:avLst/>
          </a:prstGeom>
          <a:solidFill>
            <a:srgbClr val="FFFF6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41031" y="2937755"/>
            <a:ext cx="831209" cy="338520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phase 1</a:t>
            </a:r>
            <a:endParaRPr lang="ja-JP" altLang="en-US" sz="1600" dirty="0">
              <a:solidFill>
                <a:srgbClr val="000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491187" y="2943858"/>
            <a:ext cx="1288866" cy="338520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phase 2 (MR)</a:t>
            </a:r>
            <a:endParaRPr lang="ja-JP" altLang="en-US" sz="1600" dirty="0">
              <a:solidFill>
                <a:srgbClr val="000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672648" y="2930000"/>
            <a:ext cx="831209" cy="338520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phase 3</a:t>
            </a:r>
            <a:endParaRPr lang="ja-JP" altLang="en-US" sz="1600" dirty="0">
              <a:solidFill>
                <a:srgbClr val="000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446932" y="3493993"/>
            <a:ext cx="2880272" cy="523186"/>
          </a:xfrm>
          <a:prstGeom prst="rect">
            <a:avLst/>
          </a:prstGeom>
          <a:noFill/>
          <a:ln>
            <a:noFill/>
          </a:ln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MR renovation for phase 2, including</a:t>
            </a:r>
          </a:p>
          <a:p>
            <a:r>
              <a:rPr lang="en-US" altLang="ja-JP" sz="1400" dirty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installation of QCS and Belle II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483947" y="2926770"/>
            <a:ext cx="713494" cy="369298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900" dirty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w/o QCS</a:t>
            </a:r>
          </a:p>
          <a:p>
            <a:r>
              <a:rPr lang="en-US" altLang="ja-JP" sz="900" dirty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w/o Belle II</a:t>
            </a:r>
            <a:endParaRPr lang="ja-JP" altLang="en-US" sz="900" dirty="0">
              <a:solidFill>
                <a:srgbClr val="000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174904" y="3347332"/>
            <a:ext cx="1092711" cy="369298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900" dirty="0" err="1">
                <a:solidFill>
                  <a:srgbClr val="000000"/>
                </a:solidFill>
                <a:latin typeface="+mj-lt"/>
                <a:ea typeface="Osaka"/>
                <a:cs typeface="Osaka"/>
              </a:rPr>
              <a:t>w</a:t>
            </a:r>
            <a:r>
              <a:rPr lang="en-US" altLang="ja-JP" sz="900" dirty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/ QCS</a:t>
            </a:r>
          </a:p>
          <a:p>
            <a:r>
              <a:rPr lang="en-US" altLang="ja-JP" sz="900" dirty="0" err="1">
                <a:solidFill>
                  <a:srgbClr val="000000"/>
                </a:solidFill>
                <a:latin typeface="+mj-lt"/>
                <a:ea typeface="Osaka"/>
                <a:cs typeface="Osaka"/>
              </a:rPr>
              <a:t>w</a:t>
            </a:r>
            <a:r>
              <a:rPr lang="en-US" altLang="ja-JP" sz="900" dirty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/ Belle II (no VXD)</a:t>
            </a:r>
            <a:endParaRPr lang="ja-JP" altLang="en-US" sz="900" dirty="0">
              <a:solidFill>
                <a:srgbClr val="000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649918" y="2811354"/>
            <a:ext cx="827558" cy="230798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900" dirty="0" err="1">
                <a:solidFill>
                  <a:srgbClr val="000000"/>
                </a:solidFill>
                <a:latin typeface="+mj-lt"/>
                <a:ea typeface="Osaka"/>
                <a:cs typeface="Osaka"/>
              </a:rPr>
              <a:t>w</a:t>
            </a:r>
            <a:r>
              <a:rPr lang="en-US" altLang="ja-JP" sz="900" dirty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/ full Belle II</a:t>
            </a:r>
            <a:endParaRPr lang="ja-JP" altLang="en-US" sz="900" dirty="0">
              <a:solidFill>
                <a:srgbClr val="000000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51" name="直線コネクタ 50"/>
          <p:cNvCxnSpPr/>
          <p:nvPr/>
        </p:nvCxnSpPr>
        <p:spPr>
          <a:xfrm>
            <a:off x="7644956" y="3316611"/>
            <a:ext cx="480279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4378154" y="4294371"/>
            <a:ext cx="1522441" cy="307742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400" dirty="0">
                <a:solidFill>
                  <a:srgbClr val="E44678"/>
                </a:solidFill>
                <a:latin typeface="+mj-lt"/>
                <a:ea typeface="Osaka"/>
                <a:cs typeface="Osaka"/>
              </a:rPr>
              <a:t>DR commissioning</a:t>
            </a:r>
            <a:endParaRPr lang="ja-JP" altLang="en-US" sz="900" dirty="0">
              <a:solidFill>
                <a:srgbClr val="E44678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48445" y="4292562"/>
            <a:ext cx="1975139" cy="307742"/>
          </a:xfrm>
          <a:prstGeom prst="rect">
            <a:avLst/>
          </a:prstGeom>
          <a:noFill/>
          <a:ln>
            <a:noFill/>
          </a:ln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400" dirty="0">
                <a:solidFill>
                  <a:srgbClr val="008000"/>
                </a:solidFill>
                <a:latin typeface="+mj-lt"/>
                <a:ea typeface="Osaka"/>
                <a:cs typeface="Osaka"/>
              </a:rPr>
              <a:t>DR installation &amp; startup</a:t>
            </a:r>
            <a:endParaRPr lang="ja-JP" altLang="en-US" sz="900" dirty="0">
              <a:solidFill>
                <a:srgbClr val="008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4929559" y="3265938"/>
            <a:ext cx="780290" cy="112463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6715168" y="3257819"/>
            <a:ext cx="898760" cy="11109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8144581" y="3248113"/>
            <a:ext cx="953195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714035" y="3253992"/>
            <a:ext cx="809198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1529728" y="4000661"/>
            <a:ext cx="3365192" cy="1207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5724381" y="4008719"/>
            <a:ext cx="948268" cy="1207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-1901" y="4583257"/>
            <a:ext cx="4499985" cy="120784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/>
        </p:nvSpPr>
        <p:spPr>
          <a:xfrm>
            <a:off x="-14935" y="4008057"/>
            <a:ext cx="737196" cy="1207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-60281" y="3715361"/>
            <a:ext cx="1005335" cy="307742"/>
          </a:xfrm>
          <a:prstGeom prst="rect">
            <a:avLst/>
          </a:prstGeom>
          <a:noFill/>
          <a:ln>
            <a:noFill/>
          </a:ln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MR startup</a:t>
            </a:r>
            <a:endParaRPr lang="ja-JP" altLang="en-US" sz="14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5644123" y="3722708"/>
            <a:ext cx="1341327" cy="307742"/>
          </a:xfrm>
          <a:prstGeom prst="rect">
            <a:avLst/>
          </a:prstGeom>
          <a:noFill/>
          <a:ln>
            <a:noFill/>
          </a:ln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VXD installation</a:t>
            </a:r>
            <a:endParaRPr lang="ja-JP" altLang="en-US" sz="14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579340" y="4221368"/>
            <a:ext cx="377193" cy="120784"/>
          </a:xfrm>
          <a:prstGeom prst="rect">
            <a:avLst/>
          </a:prstGeom>
          <a:solidFill>
            <a:srgbClr val="E44678"/>
          </a:solidFill>
          <a:ln w="12700" cap="flat" cmpd="sng" algn="ctr">
            <a:solidFill>
              <a:srgbClr val="E4467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矢印コネクタ 64"/>
          <p:cNvCxnSpPr/>
          <p:nvPr/>
        </p:nvCxnSpPr>
        <p:spPr>
          <a:xfrm rot="5400000" flipH="1" flipV="1">
            <a:off x="4556717" y="3826765"/>
            <a:ext cx="781996" cy="1588"/>
          </a:xfrm>
          <a:prstGeom prst="straightConnector1">
            <a:avLst/>
          </a:prstGeom>
          <a:ln w="19050" cap="flat" cmpd="sng" algn="ctr">
            <a:solidFill>
              <a:srgbClr val="E4467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 rot="5400000" flipH="1" flipV="1">
            <a:off x="4605230" y="3718196"/>
            <a:ext cx="578889" cy="1588"/>
          </a:xfrm>
          <a:prstGeom prst="straightConnector1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4881877" y="3638354"/>
            <a:ext cx="764609" cy="276965"/>
          </a:xfrm>
          <a:prstGeom prst="rect">
            <a:avLst/>
          </a:prstGeom>
          <a:noFill/>
          <a:ln>
            <a:noFill/>
          </a:ln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HER start</a:t>
            </a:r>
            <a:endParaRPr lang="ja-JP" altLang="en-US" sz="12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920412" y="3798393"/>
            <a:ext cx="736030" cy="276965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200" dirty="0">
                <a:solidFill>
                  <a:srgbClr val="E44678"/>
                </a:solidFill>
                <a:latin typeface="+mj-lt"/>
                <a:ea typeface="Osaka"/>
                <a:cs typeface="Osaka"/>
              </a:rPr>
              <a:t>LER start</a:t>
            </a:r>
            <a:endParaRPr lang="ja-JP" altLang="en-US" sz="1200" dirty="0">
              <a:solidFill>
                <a:srgbClr val="E44678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495928" y="2738309"/>
            <a:ext cx="1788928" cy="276965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(end Feb. – mid Jul. 2018)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495628" y="2206750"/>
            <a:ext cx="1175203" cy="400075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000" dirty="0"/>
              <a:t>Summer shutdown</a:t>
            </a:r>
          </a:p>
          <a:p>
            <a:r>
              <a:rPr lang="en-US" altLang="ja-JP" sz="1000" dirty="0"/>
              <a:t>(power saving)</a:t>
            </a:r>
            <a:endParaRPr lang="ja-JP" altLang="en-US" sz="10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659028" y="2203216"/>
            <a:ext cx="1178584" cy="400075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000" dirty="0"/>
              <a:t>Power saving</a:t>
            </a:r>
          </a:p>
          <a:p>
            <a:r>
              <a:rPr lang="en-US" altLang="ja-JP" sz="1000" dirty="0"/>
              <a:t>after mid July 2018</a:t>
            </a:r>
            <a:endParaRPr lang="ja-JP" altLang="en-US" sz="1000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940611" y="4065547"/>
            <a:ext cx="2190442" cy="523186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Assumes phase </a:t>
            </a:r>
            <a:r>
              <a:rPr lang="en-US" altLang="ja-JP" sz="1400" dirty="0">
                <a:solidFill>
                  <a:srgbClr val="FF0000"/>
                </a:solidFill>
              </a:rPr>
              <a:t>3 operation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9 </a:t>
            </a:r>
            <a:r>
              <a:rPr lang="en-US" altLang="ja-JP" sz="1400" dirty="0" smtClean="0">
                <a:solidFill>
                  <a:srgbClr val="FF0000"/>
                </a:solidFill>
              </a:rPr>
              <a:t>months/year 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76" name="直線コネクタ 75"/>
          <p:cNvCxnSpPr/>
          <p:nvPr/>
        </p:nvCxnSpPr>
        <p:spPr>
          <a:xfrm flipV="1">
            <a:off x="-3580" y="5154984"/>
            <a:ext cx="9144000" cy="528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/>
          <p:cNvSpPr txBox="1"/>
          <p:nvPr/>
        </p:nvSpPr>
        <p:spPr>
          <a:xfrm>
            <a:off x="7856266" y="456101"/>
            <a:ext cx="1090795" cy="369298"/>
          </a:xfrm>
          <a:prstGeom prst="rect">
            <a:avLst/>
          </a:prstGeom>
          <a:noFill/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06" tIns="45703" rIns="91406" bIns="45703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Oct. 2017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73" name="直線コネクタ 72"/>
          <p:cNvCxnSpPr/>
          <p:nvPr/>
        </p:nvCxnSpPr>
        <p:spPr>
          <a:xfrm rot="5400000" flipH="1" flipV="1">
            <a:off x="3405878" y="3846602"/>
            <a:ext cx="2270696" cy="1588"/>
          </a:xfrm>
          <a:prstGeom prst="line">
            <a:avLst/>
          </a:prstGeom>
          <a:ln w="158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 rot="5400000" flipH="1" flipV="1">
            <a:off x="4573707" y="3845232"/>
            <a:ext cx="2270696" cy="1588"/>
          </a:xfrm>
          <a:prstGeom prst="line">
            <a:avLst/>
          </a:prstGeom>
          <a:ln w="158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 rot="5400000" flipH="1" flipV="1">
            <a:off x="5573614" y="3843857"/>
            <a:ext cx="2270696" cy="1588"/>
          </a:xfrm>
          <a:prstGeom prst="line">
            <a:avLst/>
          </a:prstGeom>
          <a:ln w="158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タイトル 1"/>
          <p:cNvSpPr>
            <a:spLocks noGrp="1"/>
          </p:cNvSpPr>
          <p:nvPr>
            <p:ph type="title"/>
          </p:nvPr>
        </p:nvSpPr>
        <p:spPr>
          <a:xfrm>
            <a:off x="439601" y="-14771"/>
            <a:ext cx="8229600" cy="1143000"/>
          </a:xfrm>
        </p:spPr>
        <p:txBody>
          <a:bodyPr/>
          <a:lstStyle/>
          <a:p>
            <a:r>
              <a:rPr lang="en-US" altLang="ja-JP" dirty="0" err="1"/>
              <a:t>SuperKEKB</a:t>
            </a:r>
            <a:r>
              <a:rPr lang="en-US" altLang="ja-JP" dirty="0"/>
              <a:t>/Belle II schedule</a:t>
            </a:r>
            <a:endParaRPr lang="ja-JP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60282" y="5229126"/>
            <a:ext cx="93786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Jan 20, 2018: So far, we have followed this schedule. Due to delays in the </a:t>
            </a:r>
            <a:r>
              <a:rPr lang="en-US" sz="2000" dirty="0" err="1" smtClean="0"/>
              <a:t>endcap</a:t>
            </a:r>
            <a:r>
              <a:rPr lang="en-US" sz="2000" dirty="0" smtClean="0"/>
              <a:t> integration and ARICH cooling problem, lost ~two weeks. </a:t>
            </a:r>
          </a:p>
          <a:p>
            <a:r>
              <a:rPr lang="en-US" sz="2000" dirty="0" smtClean="0"/>
              <a:t>HER startup: Feb 23rd</a:t>
            </a:r>
            <a:r>
              <a:rPr lang="en-US" sz="2000" dirty="0" smtClean="0">
                <a:sym typeface="Wingdings"/>
              </a:rPr>
              <a:t>March 5</a:t>
            </a:r>
            <a:r>
              <a:rPr lang="en-US" sz="2000" baseline="30000" dirty="0" smtClean="0">
                <a:sym typeface="Wingdings"/>
              </a:rPr>
              <a:t>th</a:t>
            </a:r>
            <a:r>
              <a:rPr lang="en-US" sz="2000" dirty="0" smtClean="0">
                <a:sym typeface="Wingdings"/>
              </a:rPr>
              <a:t>.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Phase III can start in Feb 2019 (not Jan </a:t>
            </a:r>
            <a:r>
              <a:rPr lang="en-US" sz="2000" dirty="0" smtClean="0">
                <a:solidFill>
                  <a:srgbClr val="FF0000"/>
                </a:solidFill>
              </a:rPr>
              <a:t>2019).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8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tchen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12" y="1887963"/>
            <a:ext cx="4377866" cy="2810725"/>
          </a:xfrm>
          <a:prstGeom prst="rect">
            <a:avLst/>
          </a:prstGeom>
        </p:spPr>
      </p:pic>
      <p:pic>
        <p:nvPicPr>
          <p:cNvPr id="6" name="Picture 5" descr="gretchen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481" y="654293"/>
            <a:ext cx="3795544" cy="5701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205" y="750962"/>
            <a:ext cx="4469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Gretchen = </a:t>
            </a:r>
          </a:p>
          <a:p>
            <a:r>
              <a:rPr lang="en-US" sz="2800" dirty="0" smtClean="0"/>
              <a:t>Belle II Virtual Reality Cave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87212" y="5963478"/>
            <a:ext cx="411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step further starting from Virginia Tech’s Belle II </a:t>
            </a:r>
            <a:r>
              <a:rPr lang="en-US" dirty="0"/>
              <a:t>V</a:t>
            </a:r>
            <a:r>
              <a:rPr lang="en-US" dirty="0" smtClean="0"/>
              <a:t>irtual Reality (VR) </a:t>
            </a:r>
            <a:r>
              <a:rPr lang="en-US" dirty="0" smtClean="0"/>
              <a:t>system.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3619" y="6518192"/>
            <a:ext cx="239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Michael Bender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9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144000" cy="59343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5889" y="195590"/>
            <a:ext cx="392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reality, Feb 8, 2018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976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2" y="779382"/>
            <a:ext cx="8843238" cy="607861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*The first “Global” Cosmic ray running for the outer detector took place during two periods in July and August 2017. More cosmic data </a:t>
            </a:r>
            <a:r>
              <a:rPr lang="en-US" u="sng" dirty="0" smtClean="0"/>
              <a:t>without</a:t>
            </a:r>
            <a:r>
              <a:rPr lang="en-US" dirty="0" smtClean="0"/>
              <a:t> a B field was taken in November.  Some very promising results (</a:t>
            </a:r>
            <a:r>
              <a:rPr lang="en-US" dirty="0" smtClean="0"/>
              <a:t>CDC, ECL) </a:t>
            </a:r>
            <a:r>
              <a:rPr lang="en-US" dirty="0" smtClean="0"/>
              <a:t>but still major readout integration problems in TOP, KLM etc.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•"/>
            </a:pPr>
            <a:r>
              <a:rPr lang="en-US" sz="3600" i="1" dirty="0" err="1" smtClean="0">
                <a:solidFill>
                  <a:srgbClr val="008000"/>
                </a:solidFill>
              </a:rPr>
              <a:t>Endcap</a:t>
            </a:r>
            <a:r>
              <a:rPr lang="en-US" sz="3600" i="1" dirty="0" smtClean="0">
                <a:solidFill>
                  <a:srgbClr val="008000"/>
                </a:solidFill>
              </a:rPr>
              <a:t> detectors integrated </a:t>
            </a:r>
            <a:r>
              <a:rPr lang="en-US" sz="3600" i="1" dirty="0" smtClean="0"/>
              <a:t>(ARICH, FWD ECL) [but ARICH cooling is insufficient]</a:t>
            </a:r>
          </a:p>
          <a:p>
            <a:pPr>
              <a:buFontTx/>
              <a:buChar char="•"/>
            </a:pPr>
            <a:r>
              <a:rPr lang="en-US" sz="3600" i="1" dirty="0" smtClean="0"/>
              <a:t>Superconducting final focus fully integrated !</a:t>
            </a:r>
          </a:p>
          <a:p>
            <a:pPr>
              <a:buFontTx/>
              <a:buChar char="•"/>
            </a:pPr>
            <a:r>
              <a:rPr lang="en-US" sz="3600" i="1" dirty="0" smtClean="0">
                <a:solidFill>
                  <a:srgbClr val="008000"/>
                </a:solidFill>
              </a:rPr>
              <a:t>DAQ stress tests at 30kHz </a:t>
            </a:r>
            <a:r>
              <a:rPr lang="en-US" sz="3600" i="1" dirty="0" smtClean="0"/>
              <a:t>almost completed</a:t>
            </a:r>
          </a:p>
          <a:p>
            <a:pPr>
              <a:buFontTx/>
              <a:buChar char="•"/>
            </a:pPr>
            <a:r>
              <a:rPr lang="en-US" sz="3600" i="1" dirty="0" smtClean="0"/>
              <a:t>GRID computing/software stress-tested. Two “dress rehearsals”. “1</a:t>
            </a:r>
            <a:r>
              <a:rPr lang="en-US" sz="3600" i="1" baseline="30000" dirty="0" smtClean="0"/>
              <a:t>st</a:t>
            </a:r>
            <a:r>
              <a:rPr lang="en-US" sz="3600" i="1" dirty="0" smtClean="0"/>
              <a:t> Data challenge” coming soon.</a:t>
            </a:r>
          </a:p>
          <a:p>
            <a:pPr>
              <a:buFontTx/>
              <a:buChar char="•"/>
            </a:pPr>
            <a:r>
              <a:rPr lang="en-US" sz="3600" i="1" u="sng" dirty="0" smtClean="0">
                <a:solidFill>
                  <a:srgbClr val="008000"/>
                </a:solidFill>
              </a:rPr>
              <a:t>About to start Phase II and first </a:t>
            </a:r>
            <a:r>
              <a:rPr lang="en-US" sz="3600" i="1" u="sng" dirty="0" err="1" smtClean="0">
                <a:solidFill>
                  <a:srgbClr val="008000"/>
                </a:solidFill>
              </a:rPr>
              <a:t>collisions</a:t>
            </a:r>
            <a:r>
              <a:rPr lang="en-US" sz="3600" i="1" dirty="0" err="1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3600" i="1" dirty="0" err="1" smtClean="0">
                <a:solidFill>
                  <a:srgbClr val="FF0000"/>
                </a:solidFill>
                <a:sym typeface="Wingdings"/>
              </a:rPr>
              <a:t>a</a:t>
            </a:r>
            <a:r>
              <a:rPr lang="en-US" sz="3600" i="1" dirty="0" smtClean="0">
                <a:solidFill>
                  <a:srgbClr val="FF0000"/>
                </a:solidFill>
                <a:sym typeface="Wingdings"/>
              </a:rPr>
              <a:t> major transition for the experiment</a:t>
            </a:r>
          </a:p>
          <a:p>
            <a:pPr>
              <a:buFontTx/>
              <a:buChar char="•"/>
            </a:pPr>
            <a:r>
              <a:rPr lang="en-US" sz="3600" i="1" u="sng" dirty="0">
                <a:solidFill>
                  <a:srgbClr val="008000"/>
                </a:solidFill>
              </a:rPr>
              <a:t>Completion</a:t>
            </a:r>
            <a:r>
              <a:rPr lang="en-US" sz="3600" dirty="0"/>
              <a:t> of SVD and PXD production in late spring 2018</a:t>
            </a:r>
          </a:p>
          <a:p>
            <a:pPr>
              <a:buFontTx/>
              <a:buChar char="•"/>
            </a:pPr>
            <a:endParaRPr lang="en-US" sz="4000" i="1" dirty="0" smtClean="0"/>
          </a:p>
          <a:p>
            <a:pPr marL="0" indent="0">
              <a:buNone/>
            </a:pPr>
            <a:endParaRPr lang="en-US" sz="3800" dirty="0" smtClean="0"/>
          </a:p>
          <a:p>
            <a:pPr marL="0" indent="0">
              <a:buNone/>
            </a:pPr>
            <a:endParaRPr lang="en-US" sz="3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5499" y="86912"/>
            <a:ext cx="504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Big Picture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775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1352" y="100510"/>
            <a:ext cx="8904563" cy="409127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latin typeface="Times New Roman"/>
                <a:cs typeface="Times New Roman"/>
              </a:rPr>
              <a:t>Tentative schedule  (Feb. </a:t>
            </a:r>
            <a:r>
              <a:rPr lang="en-US" altLang="ja-JP" dirty="0" smtClean="0">
                <a:latin typeface="Times New Roman"/>
                <a:cs typeface="Times New Roman"/>
              </a:rPr>
              <a:t>2018 version)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0E2F81-601E-B447-A2CF-B5EA9635114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2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553610" y="1397783"/>
            <a:ext cx="481977" cy="5208230"/>
          </a:xfrm>
          <a:prstGeom prst="rect">
            <a:avLst/>
          </a:prstGeom>
          <a:solidFill>
            <a:srgbClr val="BAD9E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 rot="16200000" flipH="1">
            <a:off x="-2059871" y="4002917"/>
            <a:ext cx="5199094" cy="1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rot="5400000">
            <a:off x="-37206" y="4000452"/>
            <a:ext cx="5205334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rot="5400000">
            <a:off x="955370" y="3996529"/>
            <a:ext cx="5226771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stCxn id="32" idx="2"/>
          </p:cNvCxnSpPr>
          <p:nvPr/>
        </p:nvCxnSpPr>
        <p:spPr>
          <a:xfrm rot="5400000">
            <a:off x="1458148" y="3985814"/>
            <a:ext cx="5236763" cy="810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5400000">
            <a:off x="1979741" y="3993855"/>
            <a:ext cx="5221422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rot="5400000">
            <a:off x="2983413" y="4001028"/>
            <a:ext cx="5220667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rot="5400000">
            <a:off x="3484190" y="3996420"/>
            <a:ext cx="5226553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3996929" y="3987498"/>
            <a:ext cx="5237029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>
            <a:stCxn id="34" idx="2"/>
          </p:cNvCxnSpPr>
          <p:nvPr/>
        </p:nvCxnSpPr>
        <p:spPr>
          <a:xfrm rot="5400000">
            <a:off x="5510042" y="3988912"/>
            <a:ext cx="5234647" cy="981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>
            <a:off x="6021197" y="3988222"/>
            <a:ext cx="5238476" cy="1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5400000">
            <a:off x="4998383" y="3984527"/>
            <a:ext cx="5231086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5400000">
            <a:off x="-1073686" y="3991017"/>
            <a:ext cx="5234901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rot="5400000">
            <a:off x="-560570" y="3998749"/>
            <a:ext cx="5216108" cy="1588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8528572" y="802115"/>
            <a:ext cx="615428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・・・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549460" y="802115"/>
            <a:ext cx="2016000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2016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036893" y="1094141"/>
            <a:ext cx="2016000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JFY2016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575305" y="812178"/>
            <a:ext cx="2016000" cy="27484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2017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601150" y="812396"/>
            <a:ext cx="2016000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2018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626995" y="812614"/>
            <a:ext cx="2016000" cy="27484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2019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072583" y="1096646"/>
            <a:ext cx="2016000" cy="274841"/>
          </a:xfrm>
          <a:prstGeom prst="rect">
            <a:avLst/>
          </a:prstGeom>
          <a:solidFill>
            <a:srgbClr val="FFAD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JFY2017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098428" y="1099151"/>
            <a:ext cx="2016000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JFY2018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124273" y="1101656"/>
            <a:ext cx="2016000" cy="274841"/>
          </a:xfrm>
          <a:prstGeom prst="rect">
            <a:avLst/>
          </a:prstGeom>
          <a:solidFill>
            <a:srgbClr val="FFAD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JFY2019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0" y="1098726"/>
            <a:ext cx="1036758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Japan FY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 rot="5400000">
            <a:off x="4357158" y="3847303"/>
            <a:ext cx="5520564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rot="5400000">
            <a:off x="2337016" y="3850705"/>
            <a:ext cx="5510866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rot="5400000">
            <a:off x="312748" y="3849980"/>
            <a:ext cx="5509421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rot="5400000">
            <a:off x="-1708327" y="3852450"/>
            <a:ext cx="5501588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7628579" y="1390693"/>
            <a:ext cx="481977" cy="5208230"/>
          </a:xfrm>
          <a:prstGeom prst="rect">
            <a:avLst/>
          </a:prstGeom>
          <a:solidFill>
            <a:srgbClr val="BAD9E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5604737" y="1391840"/>
            <a:ext cx="481977" cy="5208230"/>
          </a:xfrm>
          <a:prstGeom prst="rect">
            <a:avLst/>
          </a:prstGeom>
          <a:solidFill>
            <a:srgbClr val="BAD9E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587299" y="1383142"/>
            <a:ext cx="481977" cy="5208230"/>
          </a:xfrm>
          <a:prstGeom prst="rect">
            <a:avLst/>
          </a:prstGeom>
          <a:solidFill>
            <a:srgbClr val="BAD9E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flipV="1">
            <a:off x="0" y="802115"/>
            <a:ext cx="9144000" cy="528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V="1">
            <a:off x="0" y="1084906"/>
            <a:ext cx="9144000" cy="1036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-1" y="1374484"/>
            <a:ext cx="9144001" cy="865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-2" y="802115"/>
            <a:ext cx="639718" cy="2748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Calendar year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rot="5400000">
            <a:off x="6374154" y="3844619"/>
            <a:ext cx="5520564" cy="1588"/>
          </a:xfrm>
          <a:prstGeom prst="line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3516927" y="1358418"/>
            <a:ext cx="117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Summer shutdown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(power saving)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538668" y="1351850"/>
            <a:ext cx="117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Summer shutdown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(power saving)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571648" y="1356520"/>
            <a:ext cx="117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Summer shutdown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(power saving)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-1912" y="1758528"/>
            <a:ext cx="9102952" cy="20961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41025" y="2001789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Phase 1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706947" y="1998693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P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hase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2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493106" y="1984834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Phase 3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401465" y="2430043"/>
            <a:ext cx="295809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MR renovation for phase 2, including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installation of QCS and Belle II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483947" y="1990805"/>
            <a:ext cx="71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w/o QCS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w/o Belle II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905812" y="1771592"/>
            <a:ext cx="10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/ QCS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/ Belle II (no VXD)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536946" y="1848343"/>
            <a:ext cx="82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/ full Belle II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cxnSp>
        <p:nvCxnSpPr>
          <p:cNvPr id="51" name="直線コネクタ 50"/>
          <p:cNvCxnSpPr/>
          <p:nvPr/>
        </p:nvCxnSpPr>
        <p:spPr>
          <a:xfrm>
            <a:off x="7626547" y="2380647"/>
            <a:ext cx="480279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4308563" y="3230422"/>
            <a:ext cx="152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E44678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DR commissioning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44678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76720" y="3190905"/>
            <a:ext cx="19672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DR installation &amp; startup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4800195" y="2329965"/>
            <a:ext cx="809199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8144576" y="2312150"/>
            <a:ext cx="953195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742314" y="2318029"/>
            <a:ext cx="809198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1529726" y="2936713"/>
            <a:ext cx="3276000" cy="1207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-1905" y="3481601"/>
            <a:ext cx="4428000" cy="120784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13346" y="2944109"/>
            <a:ext cx="737196" cy="1207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-32002" y="2651412"/>
            <a:ext cx="99976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MR startup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476636" y="2435016"/>
            <a:ext cx="133587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VXD installation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4453162" y="3165614"/>
            <a:ext cx="485195" cy="120784"/>
          </a:xfrm>
          <a:prstGeom prst="rect">
            <a:avLst/>
          </a:prstGeom>
          <a:solidFill>
            <a:srgbClr val="E44678"/>
          </a:solidFill>
          <a:ln w="12700" cap="flat" cmpd="sng" algn="ctr">
            <a:solidFill>
              <a:srgbClr val="E4467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3" name="直線矢印コネクタ 62"/>
          <p:cNvCxnSpPr/>
          <p:nvPr/>
        </p:nvCxnSpPr>
        <p:spPr>
          <a:xfrm rot="5400000" flipH="1" flipV="1">
            <a:off x="4613447" y="2838074"/>
            <a:ext cx="637997" cy="1588"/>
          </a:xfrm>
          <a:prstGeom prst="straightConnector1">
            <a:avLst/>
          </a:prstGeom>
          <a:ln w="19050" cap="flat" cmpd="sng" algn="ctr">
            <a:solidFill>
              <a:srgbClr val="E4467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 rot="5400000" flipH="1" flipV="1">
            <a:off x="4598543" y="2719656"/>
            <a:ext cx="434889" cy="1588"/>
          </a:xfrm>
          <a:prstGeom prst="straightConnector1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4756164" y="2592164"/>
            <a:ext cx="76174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HER start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877531" y="2750629"/>
            <a:ext cx="729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E44678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LER start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44678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6125185" y="2737522"/>
            <a:ext cx="413195" cy="847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8" name="直線コネクタ 67"/>
          <p:cNvCxnSpPr/>
          <p:nvPr/>
        </p:nvCxnSpPr>
        <p:spPr>
          <a:xfrm rot="10800000" flipH="1">
            <a:off x="6232424" y="2729274"/>
            <a:ext cx="324000" cy="1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 rot="10800000" flipH="1">
            <a:off x="6234331" y="2833564"/>
            <a:ext cx="324000" cy="1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正方形/長方形 69"/>
          <p:cNvSpPr/>
          <p:nvPr/>
        </p:nvSpPr>
        <p:spPr>
          <a:xfrm>
            <a:off x="6217054" y="2348151"/>
            <a:ext cx="360000" cy="84783"/>
          </a:xfrm>
          <a:prstGeom prst="rect">
            <a:avLst/>
          </a:prstGeom>
          <a:solidFill>
            <a:srgbClr val="FF809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71" name="直線コネクタ 70"/>
          <p:cNvCxnSpPr/>
          <p:nvPr/>
        </p:nvCxnSpPr>
        <p:spPr>
          <a:xfrm rot="10800000" flipH="1">
            <a:off x="6216375" y="2339903"/>
            <a:ext cx="360000" cy="1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 rot="10800000" flipH="1">
            <a:off x="6218282" y="2444193"/>
            <a:ext cx="360000" cy="1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117039" y="1739204"/>
            <a:ext cx="2899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Plan as of Feb </a:t>
            </a:r>
            <a:r>
              <a:rPr kumimoji="1" lang="en-US" altLang="ja-JP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2017 (Old)</a:t>
            </a:r>
            <a:endParaRPr kumimoji="1" lang="ja-JP" alt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角丸四角形 73"/>
          <p:cNvSpPr/>
          <p:nvPr/>
        </p:nvSpPr>
        <p:spPr>
          <a:xfrm>
            <a:off x="-1912" y="4216351"/>
            <a:ext cx="9102952" cy="2278685"/>
          </a:xfrm>
          <a:prstGeom prst="roundRect">
            <a:avLst/>
          </a:prstGeom>
          <a:solidFill>
            <a:srgbClr val="FFFF6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769306" y="4521256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Phase 1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992737" y="4513503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Phase 3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1475211" y="5115203"/>
            <a:ext cx="295809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MR renovation for phase 2, including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installation of QCS and Belle II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512228" y="4510272"/>
            <a:ext cx="71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w/o QCS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w/o Belle II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957296" y="4232820"/>
            <a:ext cx="10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/ QCS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/ Belle II (no VXD)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7149124" y="4394856"/>
            <a:ext cx="8276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w</a:t>
            </a:r>
            <a:r>
              <a:rPr kumimoji="1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/ full Belle II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cxnSp>
        <p:nvCxnSpPr>
          <p:cNvPr id="81" name="直線コネクタ 80"/>
          <p:cNvCxnSpPr/>
          <p:nvPr/>
        </p:nvCxnSpPr>
        <p:spPr>
          <a:xfrm>
            <a:off x="7644953" y="4900114"/>
            <a:ext cx="480279" cy="1588"/>
          </a:xfrm>
          <a:prstGeom prst="line">
            <a:avLst/>
          </a:prstGeom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/>
          <p:cNvSpPr txBox="1"/>
          <p:nvPr/>
        </p:nvSpPr>
        <p:spPr>
          <a:xfrm>
            <a:off x="4378147" y="5877874"/>
            <a:ext cx="152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E44678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DR commissioning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44678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76720" y="5838357"/>
            <a:ext cx="196720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DR installation &amp; startup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4952018" y="4849432"/>
            <a:ext cx="756000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7072967" y="4841310"/>
            <a:ext cx="576000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8144576" y="4831617"/>
            <a:ext cx="953195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742314" y="4837496"/>
            <a:ext cx="809198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1529726" y="5621873"/>
            <a:ext cx="3420000" cy="1207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-1905" y="6129053"/>
            <a:ext cx="4716000" cy="120784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正方形/長方形 89"/>
          <p:cNvSpPr/>
          <p:nvPr/>
        </p:nvSpPr>
        <p:spPr>
          <a:xfrm>
            <a:off x="13346" y="5629269"/>
            <a:ext cx="737196" cy="1207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-32002" y="5336572"/>
            <a:ext cx="99976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MR startup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5700679" y="4887908"/>
            <a:ext cx="133587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VXD installation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93" name="正方形/長方形 92"/>
          <p:cNvSpPr/>
          <p:nvPr/>
        </p:nvSpPr>
        <p:spPr>
          <a:xfrm>
            <a:off x="4718311" y="5848915"/>
            <a:ext cx="324000" cy="120784"/>
          </a:xfrm>
          <a:prstGeom prst="rect">
            <a:avLst/>
          </a:prstGeom>
          <a:solidFill>
            <a:srgbClr val="E44678"/>
          </a:solidFill>
          <a:ln w="12700" cap="flat" cmpd="sng" algn="ctr">
            <a:solidFill>
              <a:srgbClr val="E4467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94" name="直線矢印コネクタ 93"/>
          <p:cNvCxnSpPr/>
          <p:nvPr/>
        </p:nvCxnSpPr>
        <p:spPr>
          <a:xfrm rot="5400000" flipH="1" flipV="1">
            <a:off x="4595359" y="5442697"/>
            <a:ext cx="828000" cy="1588"/>
          </a:xfrm>
          <a:prstGeom prst="straightConnector1">
            <a:avLst/>
          </a:prstGeom>
          <a:ln w="19050" cap="flat" cmpd="sng" algn="ctr">
            <a:solidFill>
              <a:srgbClr val="E4467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/>
          <p:cNvCxnSpPr/>
          <p:nvPr/>
        </p:nvCxnSpPr>
        <p:spPr>
          <a:xfrm rot="5400000" flipH="1" flipV="1">
            <a:off x="4642119" y="5327678"/>
            <a:ext cx="612000" cy="1588"/>
          </a:xfrm>
          <a:prstGeom prst="straightConnector1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/>
          <p:cNvSpPr txBox="1"/>
          <p:nvPr/>
        </p:nvSpPr>
        <p:spPr>
          <a:xfrm>
            <a:off x="4929005" y="5099304"/>
            <a:ext cx="76174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HER start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967545" y="5259344"/>
            <a:ext cx="729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E44678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LER start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E44678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115165" y="4228093"/>
            <a:ext cx="2884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Updated 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plan (Feb 2018)</a:t>
            </a:r>
            <a:endParaRPr kumimoji="1" lang="ja-JP" alt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5599876" y="2721027"/>
            <a:ext cx="629196" cy="1207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6565163" y="2321843"/>
            <a:ext cx="1061194" cy="12078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4869714" y="4499919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Osaka"/>
                <a:cs typeface="Osaka"/>
              </a:rPr>
              <a:t>Phase 2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Osaka"/>
              <a:cs typeface="Osaka"/>
            </a:endParaRPr>
          </a:p>
        </p:txBody>
      </p:sp>
      <p:sp>
        <p:nvSpPr>
          <p:cNvPr id="106" name="正方形/長方形 105"/>
          <p:cNvSpPr/>
          <p:nvPr/>
        </p:nvSpPr>
        <p:spPr>
          <a:xfrm>
            <a:off x="6623709" y="5194083"/>
            <a:ext cx="413195" cy="847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7" name="直線コネクタ 106"/>
          <p:cNvCxnSpPr/>
          <p:nvPr/>
        </p:nvCxnSpPr>
        <p:spPr>
          <a:xfrm rot="10800000" flipH="1">
            <a:off x="6730948" y="5185835"/>
            <a:ext cx="324000" cy="1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 rot="10800000" flipH="1">
            <a:off x="6732855" y="5290125"/>
            <a:ext cx="324000" cy="1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正方形/長方形 108"/>
          <p:cNvSpPr/>
          <p:nvPr/>
        </p:nvSpPr>
        <p:spPr>
          <a:xfrm>
            <a:off x="5780937" y="5173919"/>
            <a:ext cx="1008000" cy="1207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10" name="直線コネクタ 109"/>
          <p:cNvCxnSpPr/>
          <p:nvPr/>
        </p:nvCxnSpPr>
        <p:spPr>
          <a:xfrm rot="5400000">
            <a:off x="2215120" y="3933248"/>
            <a:ext cx="5076000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/>
          <p:cNvSpPr txBox="1"/>
          <p:nvPr/>
        </p:nvSpPr>
        <p:spPr>
          <a:xfrm>
            <a:off x="4172067" y="6474519"/>
            <a:ext cx="1152000" cy="396000"/>
          </a:xfrm>
          <a:prstGeom prst="rect">
            <a:avLst/>
          </a:prstGeom>
          <a:noFill/>
        </p:spPr>
        <p:txBody>
          <a:bodyPr wrap="none" rtlCol="0">
            <a:normAutofit fontScale="92500" lnSpcReduction="10000"/>
          </a:bodyPr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現在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2018. 1. 31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角丸四角形吹き出し 111"/>
          <p:cNvSpPr/>
          <p:nvPr/>
        </p:nvSpPr>
        <p:spPr>
          <a:xfrm>
            <a:off x="2640907" y="4585584"/>
            <a:ext cx="2232000" cy="576000"/>
          </a:xfrm>
          <a:prstGeom prst="wedgeRoundRectCallout">
            <a:avLst>
              <a:gd name="adj1" fmla="val 36588"/>
              <a:gd name="adj2" fmla="val 105904"/>
              <a:gd name="adj3" fmla="val 16667"/>
            </a:avLst>
          </a:prstGeom>
          <a:solidFill>
            <a:srgbClr val="FF64E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DR beam commissioning starts this week</a:t>
            </a:r>
          </a:p>
        </p:txBody>
      </p:sp>
      <p:sp>
        <p:nvSpPr>
          <p:cNvPr id="113" name="角丸四角形吹き出し 112"/>
          <p:cNvSpPr/>
          <p:nvPr/>
        </p:nvSpPr>
        <p:spPr>
          <a:xfrm>
            <a:off x="6496491" y="3505122"/>
            <a:ext cx="1958590" cy="576000"/>
          </a:xfrm>
          <a:prstGeom prst="wedgeRoundRectCallout">
            <a:avLst>
              <a:gd name="adj1" fmla="val -16734"/>
              <a:gd name="adj2" fmla="val 125543"/>
              <a:gd name="adj3" fmla="val 16667"/>
            </a:avLst>
          </a:prstGeom>
          <a:solidFill>
            <a:srgbClr val="FF64ED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Phase-3 will start in Feb. 2019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Down Arrow 97"/>
          <p:cNvSpPr/>
          <p:nvPr/>
        </p:nvSpPr>
        <p:spPr>
          <a:xfrm>
            <a:off x="5646408" y="3461616"/>
            <a:ext cx="505515" cy="9617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6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797" y="250439"/>
            <a:ext cx="81021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Near-term milestones for Phase 2 Operations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50085" y="1068725"/>
            <a:ext cx="81528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~February </a:t>
            </a:r>
            <a:r>
              <a:rPr lang="en-US" sz="2400" dirty="0" smtClean="0"/>
              <a:t>1</a:t>
            </a:r>
            <a:r>
              <a:rPr lang="en-US" sz="2400" baseline="30000" dirty="0" smtClean="0"/>
              <a:t>st </a:t>
            </a:r>
            <a:r>
              <a:rPr lang="en-US" sz="2400" dirty="0" smtClean="0"/>
              <a:t>-present: </a:t>
            </a:r>
          </a:p>
          <a:p>
            <a:r>
              <a:rPr lang="en-US" sz="2400" dirty="0" smtClean="0"/>
              <a:t>DAQ stress tests and DAQ integration without a magnet field.</a:t>
            </a:r>
          </a:p>
          <a:p>
            <a:r>
              <a:rPr lang="en-US" sz="2400" dirty="0" smtClean="0"/>
              <a:t>(Detector experts are available and working)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Feb 14: Cosmic ray running with the 1.5 T magnetic field (</a:t>
            </a:r>
            <a:r>
              <a:rPr lang="en-US" sz="2400" dirty="0" smtClean="0">
                <a:solidFill>
                  <a:srgbClr val="FF0000"/>
                </a:solidFill>
              </a:rPr>
              <a:t>full Belle II shift coverage</a:t>
            </a:r>
            <a:r>
              <a:rPr lang="en-US" sz="2400" dirty="0" smtClean="0"/>
              <a:t>. Will have the B field on during night and owl shifts. During the day, the B field will be off.</a:t>
            </a:r>
          </a:p>
          <a:p>
            <a:r>
              <a:rPr lang="en-US" sz="2400" i="1" u="sng" dirty="0" smtClean="0"/>
              <a:t>Last chance to fix readout integration and DAQ  problems.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March 6: HER beam turns on (full  Belle II shift coverage and BEAST, BCG shift coverage).</a:t>
            </a:r>
          </a:p>
          <a:p>
            <a:r>
              <a:rPr lang="en-US" sz="2400" i="1" dirty="0" smtClean="0"/>
              <a:t>Belle II may be turned off initially, </a:t>
            </a:r>
            <a:r>
              <a:rPr lang="en-US" sz="2400" i="1" dirty="0" smtClean="0">
                <a:solidFill>
                  <a:srgbClr val="FF0000"/>
                </a:solidFill>
              </a:rPr>
              <a:t>BEAST </a:t>
            </a:r>
            <a:r>
              <a:rPr lang="en-US" sz="2400" i="1" dirty="0" smtClean="0"/>
              <a:t>will always be on.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00132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904" y="1408999"/>
            <a:ext cx="6217920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815" y="313111"/>
            <a:ext cx="513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meeting of the BCG (Belle II Commissioning Group, 32 members)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409636" y="6257105"/>
            <a:ext cx="506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lively exchanges. Get ready </a:t>
            </a:r>
            <a:r>
              <a:rPr lang="en-US" dirty="0" err="1" smtClean="0"/>
              <a:t>SuperKEKB</a:t>
            </a:r>
            <a:r>
              <a:rPr lang="en-US" dirty="0" smtClean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0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8731" y="195361"/>
            <a:ext cx="299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Transitions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27938" y="5690232"/>
            <a:ext cx="5682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Tsukuba B3 is no longer place for quiet reflection and meditation.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4495" y="5657672"/>
            <a:ext cx="3402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Yikes. The temperature is now 30</a:t>
            </a:r>
            <a:r>
              <a:rPr lang="en-US" sz="2400" baseline="30000" dirty="0" smtClean="0"/>
              <a:t>0 </a:t>
            </a:r>
            <a:r>
              <a:rPr lang="en-US" sz="2400" dirty="0" smtClean="0"/>
              <a:t>C !</a:t>
            </a:r>
            <a:endParaRPr lang="en-US" sz="2400" dirty="0"/>
          </a:p>
        </p:txBody>
      </p:sp>
      <p:pic>
        <p:nvPicPr>
          <p:cNvPr id="7" name="Picture 6" descr="Clipboard - February 9, 2018 10_21 AM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194" y="1009367"/>
            <a:ext cx="5852160" cy="438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8004" y="1302409"/>
            <a:ext cx="157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Photo: </a:t>
            </a:r>
          </a:p>
          <a:p>
            <a:r>
              <a:rPr lang="en-US" dirty="0" smtClean="0"/>
              <a:t>G. </a:t>
            </a:r>
            <a:r>
              <a:rPr lang="en-US" dirty="0" err="1" smtClean="0"/>
              <a:t>Casarosa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6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4486</TotalTime>
  <Words>1468</Words>
  <Application>Microsoft Macintosh PowerPoint</Application>
  <PresentationFormat>On-screen Show (4:3)</PresentationFormat>
  <Paragraphs>231</Paragraphs>
  <Slides>22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Tentative schedule  (Feb. 2018 version)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Upcoming Reviews</vt:lpstr>
      <vt:lpstr>Upcoming Meetings (incl. B2GM’s)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SuperKEKB/Belle II schedule</vt:lpstr>
    </vt:vector>
  </TitlesOfParts>
  <Company>University of Hawaii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Upcoming Reviews</dc:title>
  <dc:creator>Tom Browder</dc:creator>
  <cp:lastModifiedBy>Tom Browder</cp:lastModifiedBy>
  <cp:revision>324</cp:revision>
  <dcterms:created xsi:type="dcterms:W3CDTF">2016-06-23T12:15:22Z</dcterms:created>
  <dcterms:modified xsi:type="dcterms:W3CDTF">2018-02-09T02:49:17Z</dcterms:modified>
</cp:coreProperties>
</file>