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80" r:id="rId2"/>
    <p:sldId id="314" r:id="rId3"/>
    <p:sldId id="315" r:id="rId4"/>
    <p:sldId id="316" r:id="rId5"/>
    <p:sldId id="333" r:id="rId6"/>
    <p:sldId id="327" r:id="rId7"/>
    <p:sldId id="321" r:id="rId8"/>
    <p:sldId id="350" r:id="rId9"/>
    <p:sldId id="323" r:id="rId10"/>
    <p:sldId id="334" r:id="rId11"/>
    <p:sldId id="335" r:id="rId12"/>
    <p:sldId id="336" r:id="rId13"/>
    <p:sldId id="337" r:id="rId14"/>
    <p:sldId id="338" r:id="rId15"/>
    <p:sldId id="347" r:id="rId16"/>
    <p:sldId id="329" r:id="rId17"/>
    <p:sldId id="317" r:id="rId18"/>
    <p:sldId id="328" r:id="rId19"/>
    <p:sldId id="320" r:id="rId20"/>
    <p:sldId id="322" r:id="rId21"/>
    <p:sldId id="348" r:id="rId22"/>
    <p:sldId id="313" r:id="rId23"/>
    <p:sldId id="351" r:id="rId24"/>
    <p:sldId id="325" r:id="rId25"/>
    <p:sldId id="326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pos="2993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pos="385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167" d="100"/>
          <a:sy n="167" d="100"/>
        </p:scale>
        <p:origin x="-1284" y="-102"/>
      </p:cViewPr>
      <p:guideLst>
        <p:guide orient="horz" pos="1275"/>
        <p:guide orient="horz" pos="3725"/>
        <p:guide pos="2767"/>
        <p:guide pos="2993"/>
        <p:guide pos="5375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0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2193868"/>
            <a:ext cx="7921623" cy="1472697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7" y="3926540"/>
            <a:ext cx="7921623" cy="198689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8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3" y="771527"/>
            <a:ext cx="1423988" cy="1422341"/>
          </a:xfrm>
          <a:prstGeom prst="rect">
            <a:avLst/>
          </a:prstGeom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  <p:pic>
        <p:nvPicPr>
          <p:cNvPr id="7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261" y="760606"/>
            <a:ext cx="1433262" cy="14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 Click </a:t>
            </a:r>
            <a:r>
              <a:rPr lang="en-US" noProof="0" dirty="0"/>
              <a:t>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532931"/>
            <a:ext cx="7921625" cy="5846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1210733"/>
            <a:ext cx="7921625" cy="47027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Level </a:t>
            </a:r>
            <a:r>
              <a:rPr lang="en-US" noProof="0" dirty="0"/>
              <a:t>1</a:t>
            </a:r>
          </a:p>
          <a:p>
            <a:pPr lvl="1"/>
            <a:r>
              <a:rPr lang="en-US" noProof="0" dirty="0" smtClean="0"/>
              <a:t>Level </a:t>
            </a:r>
            <a:r>
              <a:rPr lang="en-US" noProof="0" dirty="0"/>
              <a:t>2</a:t>
            </a:r>
          </a:p>
          <a:p>
            <a:pPr lvl="2"/>
            <a:r>
              <a:rPr lang="en-US" noProof="0" dirty="0" smtClean="0"/>
              <a:t>Level 3</a:t>
            </a:r>
            <a:endParaRPr lang="en-US" noProof="0" dirty="0"/>
          </a:p>
        </p:txBody>
      </p:sp>
      <p:sp>
        <p:nvSpPr>
          <p:cNvPr id="9" name="Textfeld 8"/>
          <p:cNvSpPr txBox="1"/>
          <p:nvPr/>
        </p:nvSpPr>
        <p:spPr>
          <a:xfrm>
            <a:off x="8532814" y="293577"/>
            <a:ext cx="385763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11187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751388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111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b="0" dirty="0" smtClean="0"/>
              <a:t>Bunch Compression Operation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47513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err="1"/>
              <a:t>Bolko</a:t>
            </a:r>
            <a:r>
              <a:rPr lang="en-US" sz="900" dirty="0"/>
              <a:t> </a:t>
            </a:r>
            <a:r>
              <a:rPr lang="en-US" sz="900" dirty="0" err="1"/>
              <a:t>Beutner</a:t>
            </a:r>
            <a:r>
              <a:rPr lang="en-US" sz="900" dirty="0"/>
              <a:t>, DESY, </a:t>
            </a:r>
            <a:r>
              <a:rPr lang="en-US" sz="900" dirty="0" smtClean="0"/>
              <a:t>02.2018</a:t>
            </a:r>
            <a:endParaRPr lang="en-US" sz="900" dirty="0"/>
          </a:p>
        </p:txBody>
      </p:sp>
      <p:pic>
        <p:nvPicPr>
          <p:cNvPr id="12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13" y="6052910"/>
            <a:ext cx="720000" cy="720000"/>
          </a:xfrm>
          <a:prstGeom prst="rect">
            <a:avLst/>
          </a:prstGeom>
        </p:spPr>
      </p:pic>
      <p:pic>
        <p:nvPicPr>
          <p:cNvPr id="14" name="Grafik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1" y="6052910"/>
            <a:ext cx="720000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685783" rtl="0" eaLnBrk="1" latinLnBrk="0" hangingPunct="1">
        <a:lnSpc>
          <a:spcPct val="114000"/>
        </a:lnSpc>
        <a:spcBef>
          <a:spcPts val="1350"/>
        </a:spcBef>
        <a:buClr>
          <a:schemeClr val="bg2"/>
        </a:buClr>
        <a:buSzPct val="15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68" indent="-267884" algn="l" defTabSz="685783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SzPct val="15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6979" indent="-201211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71517" indent="-129776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0816" indent="-135728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2767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5375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library.desy.de/cgi-bin/showprep.pl?desy-thesis-04-041" TargetMode="External"/><Relationship Id="rId2" Type="http://schemas.openxmlformats.org/officeDocument/2006/relationships/hyperlink" Target="http://icfa-usa.jlab.org/archive/newsletter/icfa_bd_nl_38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475" y="2148601"/>
            <a:ext cx="8329189" cy="1472697"/>
          </a:xfrm>
        </p:spPr>
        <p:txBody>
          <a:bodyPr/>
          <a:lstStyle/>
          <a:p>
            <a:r>
              <a:rPr lang="en-US" dirty="0" smtClean="0"/>
              <a:t>Bunch Compression Operation</a:t>
            </a:r>
            <a:br>
              <a:rPr lang="en-US" dirty="0" smtClean="0"/>
            </a:br>
            <a:r>
              <a:rPr lang="en-US" dirty="0" smtClean="0"/>
              <a:t>at the European XFEL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Bolko</a:t>
            </a:r>
            <a:r>
              <a:rPr lang="en-GB" dirty="0"/>
              <a:t> </a:t>
            </a:r>
            <a:r>
              <a:rPr lang="en-GB" dirty="0" err="1"/>
              <a:t>Beutner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Operator Training</a:t>
            </a:r>
            <a:endParaRPr lang="en-GB" dirty="0"/>
          </a:p>
          <a:p>
            <a:r>
              <a:rPr lang="en-GB" dirty="0" smtClean="0"/>
              <a:t>February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3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BC0</a:t>
            </a:r>
            <a:endParaRPr lang="en-GB" dirty="0"/>
          </a:p>
        </p:txBody>
      </p:sp>
      <p:pic>
        <p:nvPicPr>
          <p:cNvPr id="6" name="Picture 2" descr="C:\Users\beutner\Desktop\20170126-MX2_2848-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62" y="1443038"/>
            <a:ext cx="6707276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9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BC1</a:t>
            </a:r>
            <a:endParaRPr lang="en-GB" dirty="0"/>
          </a:p>
        </p:txBody>
      </p:sp>
      <p:pic>
        <p:nvPicPr>
          <p:cNvPr id="5" name="Picture 2" descr="C:\Users\beutner\Desktop\20170126-MX2_2912-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62" y="1443038"/>
            <a:ext cx="6707276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BC1 </a:t>
            </a:r>
            <a:endParaRPr lang="en-GB" dirty="0"/>
          </a:p>
        </p:txBody>
      </p:sp>
      <p:pic>
        <p:nvPicPr>
          <p:cNvPr id="5" name="Picture 2" descr="C:\Users\beutner\Desktop\20170126-MX2_2927-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62" y="1443038"/>
            <a:ext cx="6707276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587999" y="2954867"/>
            <a:ext cx="719667" cy="14901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  <p:sp>
        <p:nvSpPr>
          <p:cNvPr id="7" name="Oval 6"/>
          <p:cNvSpPr/>
          <p:nvPr/>
        </p:nvSpPr>
        <p:spPr>
          <a:xfrm>
            <a:off x="6125631" y="1617134"/>
            <a:ext cx="1147236" cy="38946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  <p:sp>
        <p:nvSpPr>
          <p:cNvPr id="8" name="Oval 7"/>
          <p:cNvSpPr/>
          <p:nvPr/>
        </p:nvSpPr>
        <p:spPr>
          <a:xfrm>
            <a:off x="5096932" y="2819400"/>
            <a:ext cx="719667" cy="14901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6307666" y="3183466"/>
            <a:ext cx="1515533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Collimator</a:t>
            </a:r>
            <a:endParaRPr lang="en-GB" sz="1400" dirty="0" err="1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1499" y="3500966"/>
            <a:ext cx="1515533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BPM</a:t>
            </a:r>
            <a:endParaRPr lang="en-GB" sz="1400" dirty="0" err="1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6004" y="3086099"/>
            <a:ext cx="1248834" cy="6138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Screen </a:t>
            </a:r>
          </a:p>
          <a:p>
            <a:pPr algn="ctr">
              <a:lnSpc>
                <a:spcPct val="112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station</a:t>
            </a:r>
            <a:endParaRPr lang="en-GB" sz="14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8" grpId="1" animBg="1"/>
      <p:bldP spid="6" grpId="0"/>
      <p:bldP spid="10" grpId="0"/>
      <p:bldP spid="10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 BC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712" y="1413933"/>
            <a:ext cx="5443760" cy="218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5" y="3597804"/>
            <a:ext cx="7620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9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Chamber Overview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675"/>
            <a:ext cx="9221250" cy="369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322618" y="4729942"/>
            <a:ext cx="0" cy="207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25491" y="5627716"/>
            <a:ext cx="1978429" cy="274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Not to scale!</a:t>
            </a:r>
            <a:endParaRPr lang="en-GB" sz="1400" dirty="0" err="1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42756" y="3884815"/>
            <a:ext cx="0" cy="762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42756" y="4937760"/>
            <a:ext cx="0" cy="17318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40575" y="3399898"/>
            <a:ext cx="7664334" cy="818747"/>
          </a:xfrm>
          <a:custGeom>
            <a:avLst/>
            <a:gdLst>
              <a:gd name="connsiteX0" fmla="*/ 0 w 7664334"/>
              <a:gd name="connsiteY0" fmla="*/ 83878 h 969705"/>
              <a:gd name="connsiteX1" fmla="*/ 756458 w 7664334"/>
              <a:gd name="connsiteY1" fmla="*/ 67252 h 969705"/>
              <a:gd name="connsiteX2" fmla="*/ 1255221 w 7664334"/>
              <a:gd name="connsiteY2" fmla="*/ 125441 h 969705"/>
              <a:gd name="connsiteX3" fmla="*/ 2701636 w 7664334"/>
              <a:gd name="connsiteY3" fmla="*/ 782147 h 969705"/>
              <a:gd name="connsiteX4" fmla="*/ 3507970 w 7664334"/>
              <a:gd name="connsiteY4" fmla="*/ 948401 h 969705"/>
              <a:gd name="connsiteX5" fmla="*/ 4414058 w 7664334"/>
              <a:gd name="connsiteY5" fmla="*/ 940089 h 969705"/>
              <a:gd name="connsiteX6" fmla="*/ 5070763 w 7664334"/>
              <a:gd name="connsiteY6" fmla="*/ 699019 h 969705"/>
              <a:gd name="connsiteX7" fmla="*/ 6616930 w 7664334"/>
              <a:gd name="connsiteY7" fmla="*/ 58939 h 969705"/>
              <a:gd name="connsiteX8" fmla="*/ 7664334 w 7664334"/>
              <a:gd name="connsiteY8" fmla="*/ 67252 h 969705"/>
              <a:gd name="connsiteX0" fmla="*/ 0 w 7664334"/>
              <a:gd name="connsiteY0" fmla="*/ 41827 h 927654"/>
              <a:gd name="connsiteX1" fmla="*/ 756458 w 7664334"/>
              <a:gd name="connsiteY1" fmla="*/ 25201 h 927654"/>
              <a:gd name="connsiteX2" fmla="*/ 1255221 w 7664334"/>
              <a:gd name="connsiteY2" fmla="*/ 83390 h 927654"/>
              <a:gd name="connsiteX3" fmla="*/ 2701636 w 7664334"/>
              <a:gd name="connsiteY3" fmla="*/ 740096 h 927654"/>
              <a:gd name="connsiteX4" fmla="*/ 3507970 w 7664334"/>
              <a:gd name="connsiteY4" fmla="*/ 906350 h 927654"/>
              <a:gd name="connsiteX5" fmla="*/ 4414058 w 7664334"/>
              <a:gd name="connsiteY5" fmla="*/ 898038 h 927654"/>
              <a:gd name="connsiteX6" fmla="*/ 5070763 w 7664334"/>
              <a:gd name="connsiteY6" fmla="*/ 656968 h 927654"/>
              <a:gd name="connsiteX7" fmla="*/ 6367548 w 7664334"/>
              <a:gd name="connsiteY7" fmla="*/ 116641 h 927654"/>
              <a:gd name="connsiteX8" fmla="*/ 7664334 w 7664334"/>
              <a:gd name="connsiteY8" fmla="*/ 25201 h 927654"/>
              <a:gd name="connsiteX0" fmla="*/ 0 w 7664334"/>
              <a:gd name="connsiteY0" fmla="*/ 47171 h 932998"/>
              <a:gd name="connsiteX1" fmla="*/ 756458 w 7664334"/>
              <a:gd name="connsiteY1" fmla="*/ 30545 h 932998"/>
              <a:gd name="connsiteX2" fmla="*/ 1255221 w 7664334"/>
              <a:gd name="connsiteY2" fmla="*/ 88734 h 932998"/>
              <a:gd name="connsiteX3" fmla="*/ 2701636 w 7664334"/>
              <a:gd name="connsiteY3" fmla="*/ 745440 h 932998"/>
              <a:gd name="connsiteX4" fmla="*/ 3507970 w 7664334"/>
              <a:gd name="connsiteY4" fmla="*/ 911694 h 932998"/>
              <a:gd name="connsiteX5" fmla="*/ 4414058 w 7664334"/>
              <a:gd name="connsiteY5" fmla="*/ 903382 h 932998"/>
              <a:gd name="connsiteX6" fmla="*/ 5070763 w 7664334"/>
              <a:gd name="connsiteY6" fmla="*/ 662312 h 932998"/>
              <a:gd name="connsiteX7" fmla="*/ 6367548 w 7664334"/>
              <a:gd name="connsiteY7" fmla="*/ 121985 h 932998"/>
              <a:gd name="connsiteX8" fmla="*/ 7664334 w 7664334"/>
              <a:gd name="connsiteY8" fmla="*/ 30545 h 932998"/>
              <a:gd name="connsiteX0" fmla="*/ 0 w 7664334"/>
              <a:gd name="connsiteY0" fmla="*/ 47171 h 912878"/>
              <a:gd name="connsiteX1" fmla="*/ 756458 w 7664334"/>
              <a:gd name="connsiteY1" fmla="*/ 30545 h 912878"/>
              <a:gd name="connsiteX2" fmla="*/ 1255221 w 7664334"/>
              <a:gd name="connsiteY2" fmla="*/ 88734 h 912878"/>
              <a:gd name="connsiteX3" fmla="*/ 2701636 w 7664334"/>
              <a:gd name="connsiteY3" fmla="*/ 745440 h 912878"/>
              <a:gd name="connsiteX4" fmla="*/ 3507970 w 7664334"/>
              <a:gd name="connsiteY4" fmla="*/ 911694 h 912878"/>
              <a:gd name="connsiteX5" fmla="*/ 4422371 w 7664334"/>
              <a:gd name="connsiteY5" fmla="*/ 811942 h 912878"/>
              <a:gd name="connsiteX6" fmla="*/ 5070763 w 7664334"/>
              <a:gd name="connsiteY6" fmla="*/ 662312 h 912878"/>
              <a:gd name="connsiteX7" fmla="*/ 6367548 w 7664334"/>
              <a:gd name="connsiteY7" fmla="*/ 121985 h 912878"/>
              <a:gd name="connsiteX8" fmla="*/ 7664334 w 7664334"/>
              <a:gd name="connsiteY8" fmla="*/ 30545 h 912878"/>
              <a:gd name="connsiteX0" fmla="*/ 0 w 7664334"/>
              <a:gd name="connsiteY0" fmla="*/ 47171 h 835491"/>
              <a:gd name="connsiteX1" fmla="*/ 756458 w 7664334"/>
              <a:gd name="connsiteY1" fmla="*/ 30545 h 835491"/>
              <a:gd name="connsiteX2" fmla="*/ 1255221 w 7664334"/>
              <a:gd name="connsiteY2" fmla="*/ 88734 h 835491"/>
              <a:gd name="connsiteX3" fmla="*/ 2701636 w 7664334"/>
              <a:gd name="connsiteY3" fmla="*/ 745440 h 835491"/>
              <a:gd name="connsiteX4" fmla="*/ 3524596 w 7664334"/>
              <a:gd name="connsiteY4" fmla="*/ 828567 h 835491"/>
              <a:gd name="connsiteX5" fmla="*/ 4422371 w 7664334"/>
              <a:gd name="connsiteY5" fmla="*/ 811942 h 835491"/>
              <a:gd name="connsiteX6" fmla="*/ 5070763 w 7664334"/>
              <a:gd name="connsiteY6" fmla="*/ 662312 h 835491"/>
              <a:gd name="connsiteX7" fmla="*/ 6367548 w 7664334"/>
              <a:gd name="connsiteY7" fmla="*/ 121985 h 835491"/>
              <a:gd name="connsiteX8" fmla="*/ 7664334 w 7664334"/>
              <a:gd name="connsiteY8" fmla="*/ 30545 h 835491"/>
              <a:gd name="connsiteX0" fmla="*/ 0 w 7664334"/>
              <a:gd name="connsiteY0" fmla="*/ 47171 h 840971"/>
              <a:gd name="connsiteX1" fmla="*/ 756458 w 7664334"/>
              <a:gd name="connsiteY1" fmla="*/ 30545 h 840971"/>
              <a:gd name="connsiteX2" fmla="*/ 1255221 w 7664334"/>
              <a:gd name="connsiteY2" fmla="*/ 88734 h 840971"/>
              <a:gd name="connsiteX3" fmla="*/ 2709949 w 7664334"/>
              <a:gd name="connsiteY3" fmla="*/ 670625 h 840971"/>
              <a:gd name="connsiteX4" fmla="*/ 3524596 w 7664334"/>
              <a:gd name="connsiteY4" fmla="*/ 828567 h 840971"/>
              <a:gd name="connsiteX5" fmla="*/ 4422371 w 7664334"/>
              <a:gd name="connsiteY5" fmla="*/ 811942 h 840971"/>
              <a:gd name="connsiteX6" fmla="*/ 5070763 w 7664334"/>
              <a:gd name="connsiteY6" fmla="*/ 662312 h 840971"/>
              <a:gd name="connsiteX7" fmla="*/ 6367548 w 7664334"/>
              <a:gd name="connsiteY7" fmla="*/ 121985 h 840971"/>
              <a:gd name="connsiteX8" fmla="*/ 7664334 w 7664334"/>
              <a:gd name="connsiteY8" fmla="*/ 30545 h 840971"/>
              <a:gd name="connsiteX0" fmla="*/ 0 w 7664334"/>
              <a:gd name="connsiteY0" fmla="*/ 34835 h 828635"/>
              <a:gd name="connsiteX1" fmla="*/ 756458 w 7664334"/>
              <a:gd name="connsiteY1" fmla="*/ 18209 h 828635"/>
              <a:gd name="connsiteX2" fmla="*/ 1255221 w 7664334"/>
              <a:gd name="connsiteY2" fmla="*/ 76398 h 828635"/>
              <a:gd name="connsiteX3" fmla="*/ 2709949 w 7664334"/>
              <a:gd name="connsiteY3" fmla="*/ 658289 h 828635"/>
              <a:gd name="connsiteX4" fmla="*/ 3524596 w 7664334"/>
              <a:gd name="connsiteY4" fmla="*/ 816231 h 828635"/>
              <a:gd name="connsiteX5" fmla="*/ 4422371 w 7664334"/>
              <a:gd name="connsiteY5" fmla="*/ 799606 h 828635"/>
              <a:gd name="connsiteX6" fmla="*/ 5070763 w 7664334"/>
              <a:gd name="connsiteY6" fmla="*/ 649976 h 828635"/>
              <a:gd name="connsiteX7" fmla="*/ 6367548 w 7664334"/>
              <a:gd name="connsiteY7" fmla="*/ 109649 h 828635"/>
              <a:gd name="connsiteX8" fmla="*/ 6931775 w 7664334"/>
              <a:gd name="connsiteY8" fmla="*/ 4701 h 828635"/>
              <a:gd name="connsiteX9" fmla="*/ 7664334 w 7664334"/>
              <a:gd name="connsiteY9" fmla="*/ 18209 h 828635"/>
              <a:gd name="connsiteX0" fmla="*/ 0 w 7664334"/>
              <a:gd name="connsiteY0" fmla="*/ 30134 h 823934"/>
              <a:gd name="connsiteX1" fmla="*/ 756458 w 7664334"/>
              <a:gd name="connsiteY1" fmla="*/ 13508 h 823934"/>
              <a:gd name="connsiteX2" fmla="*/ 1255221 w 7664334"/>
              <a:gd name="connsiteY2" fmla="*/ 71697 h 823934"/>
              <a:gd name="connsiteX3" fmla="*/ 2709949 w 7664334"/>
              <a:gd name="connsiteY3" fmla="*/ 653588 h 823934"/>
              <a:gd name="connsiteX4" fmla="*/ 3524596 w 7664334"/>
              <a:gd name="connsiteY4" fmla="*/ 811530 h 823934"/>
              <a:gd name="connsiteX5" fmla="*/ 4422371 w 7664334"/>
              <a:gd name="connsiteY5" fmla="*/ 794905 h 823934"/>
              <a:gd name="connsiteX6" fmla="*/ 5070763 w 7664334"/>
              <a:gd name="connsiteY6" fmla="*/ 645275 h 823934"/>
              <a:gd name="connsiteX7" fmla="*/ 6367548 w 7664334"/>
              <a:gd name="connsiteY7" fmla="*/ 104948 h 823934"/>
              <a:gd name="connsiteX8" fmla="*/ 6931775 w 7664334"/>
              <a:gd name="connsiteY8" fmla="*/ 0 h 823934"/>
              <a:gd name="connsiteX9" fmla="*/ 7664334 w 7664334"/>
              <a:gd name="connsiteY9" fmla="*/ 13508 h 823934"/>
              <a:gd name="connsiteX0" fmla="*/ 0 w 7664334"/>
              <a:gd name="connsiteY0" fmla="*/ 24947 h 818747"/>
              <a:gd name="connsiteX1" fmla="*/ 756458 w 7664334"/>
              <a:gd name="connsiteY1" fmla="*/ 8321 h 818747"/>
              <a:gd name="connsiteX2" fmla="*/ 1255221 w 7664334"/>
              <a:gd name="connsiteY2" fmla="*/ 66510 h 818747"/>
              <a:gd name="connsiteX3" fmla="*/ 2709949 w 7664334"/>
              <a:gd name="connsiteY3" fmla="*/ 648401 h 818747"/>
              <a:gd name="connsiteX4" fmla="*/ 3524596 w 7664334"/>
              <a:gd name="connsiteY4" fmla="*/ 806343 h 818747"/>
              <a:gd name="connsiteX5" fmla="*/ 4422371 w 7664334"/>
              <a:gd name="connsiteY5" fmla="*/ 789718 h 818747"/>
              <a:gd name="connsiteX6" fmla="*/ 5070763 w 7664334"/>
              <a:gd name="connsiteY6" fmla="*/ 640088 h 818747"/>
              <a:gd name="connsiteX7" fmla="*/ 6367548 w 7664334"/>
              <a:gd name="connsiteY7" fmla="*/ 99761 h 818747"/>
              <a:gd name="connsiteX8" fmla="*/ 6908915 w 7664334"/>
              <a:gd name="connsiteY8" fmla="*/ 6243 h 818747"/>
              <a:gd name="connsiteX9" fmla="*/ 7664334 w 7664334"/>
              <a:gd name="connsiteY9" fmla="*/ 8321 h 818747"/>
              <a:gd name="connsiteX0" fmla="*/ 0 w 7664334"/>
              <a:gd name="connsiteY0" fmla="*/ 24947 h 818747"/>
              <a:gd name="connsiteX1" fmla="*/ 756458 w 7664334"/>
              <a:gd name="connsiteY1" fmla="*/ 8321 h 818747"/>
              <a:gd name="connsiteX2" fmla="*/ 1255221 w 7664334"/>
              <a:gd name="connsiteY2" fmla="*/ 66510 h 818747"/>
              <a:gd name="connsiteX3" fmla="*/ 2709949 w 7664334"/>
              <a:gd name="connsiteY3" fmla="*/ 648401 h 818747"/>
              <a:gd name="connsiteX4" fmla="*/ 3524596 w 7664334"/>
              <a:gd name="connsiteY4" fmla="*/ 806343 h 818747"/>
              <a:gd name="connsiteX5" fmla="*/ 4422371 w 7664334"/>
              <a:gd name="connsiteY5" fmla="*/ 789718 h 818747"/>
              <a:gd name="connsiteX6" fmla="*/ 5070763 w 7664334"/>
              <a:gd name="connsiteY6" fmla="*/ 640088 h 818747"/>
              <a:gd name="connsiteX7" fmla="*/ 6367548 w 7664334"/>
              <a:gd name="connsiteY7" fmla="*/ 99761 h 818747"/>
              <a:gd name="connsiteX8" fmla="*/ 6908915 w 7664334"/>
              <a:gd name="connsiteY8" fmla="*/ 6243 h 818747"/>
              <a:gd name="connsiteX9" fmla="*/ 7664334 w 7664334"/>
              <a:gd name="connsiteY9" fmla="*/ 8321 h 81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4334" h="818747">
                <a:moveTo>
                  <a:pt x="0" y="24947"/>
                </a:moveTo>
                <a:cubicBezTo>
                  <a:pt x="273627" y="13170"/>
                  <a:pt x="547255" y="1394"/>
                  <a:pt x="756458" y="8321"/>
                </a:cubicBezTo>
                <a:cubicBezTo>
                  <a:pt x="965661" y="15248"/>
                  <a:pt x="929639" y="-40170"/>
                  <a:pt x="1255221" y="66510"/>
                </a:cubicBezTo>
                <a:cubicBezTo>
                  <a:pt x="1580803" y="173190"/>
                  <a:pt x="2331720" y="525096"/>
                  <a:pt x="2709949" y="648401"/>
                </a:cubicBezTo>
                <a:cubicBezTo>
                  <a:pt x="3088178" y="771706"/>
                  <a:pt x="3239192" y="782790"/>
                  <a:pt x="3524596" y="806343"/>
                </a:cubicBezTo>
                <a:cubicBezTo>
                  <a:pt x="3810000" y="829896"/>
                  <a:pt x="4164677" y="817427"/>
                  <a:pt x="4422371" y="789718"/>
                </a:cubicBezTo>
                <a:cubicBezTo>
                  <a:pt x="4680065" y="762009"/>
                  <a:pt x="4746567" y="755081"/>
                  <a:pt x="5070763" y="640088"/>
                </a:cubicBezTo>
                <a:cubicBezTo>
                  <a:pt x="5394959" y="525095"/>
                  <a:pt x="6057379" y="207307"/>
                  <a:pt x="6367548" y="99761"/>
                </a:cubicBezTo>
                <a:cubicBezTo>
                  <a:pt x="6677717" y="-7785"/>
                  <a:pt x="6692784" y="21483"/>
                  <a:pt x="6908915" y="6243"/>
                </a:cubicBezTo>
                <a:cubicBezTo>
                  <a:pt x="7200726" y="12651"/>
                  <a:pt x="7412528" y="7628"/>
                  <a:pt x="7664334" y="8321"/>
                </a:cubicBezTo>
              </a:path>
            </a:pathLst>
          </a:custGeom>
          <a:noFill/>
          <a:ln w="28575">
            <a:solidFill>
              <a:srgbClr val="FFC000"/>
            </a:solidFill>
            <a:prstDash val="dash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440575" y="3399383"/>
            <a:ext cx="7664334" cy="1439925"/>
          </a:xfrm>
          <a:custGeom>
            <a:avLst/>
            <a:gdLst>
              <a:gd name="connsiteX0" fmla="*/ 0 w 7664334"/>
              <a:gd name="connsiteY0" fmla="*/ 83878 h 969705"/>
              <a:gd name="connsiteX1" fmla="*/ 756458 w 7664334"/>
              <a:gd name="connsiteY1" fmla="*/ 67252 h 969705"/>
              <a:gd name="connsiteX2" fmla="*/ 1255221 w 7664334"/>
              <a:gd name="connsiteY2" fmla="*/ 125441 h 969705"/>
              <a:gd name="connsiteX3" fmla="*/ 2701636 w 7664334"/>
              <a:gd name="connsiteY3" fmla="*/ 782147 h 969705"/>
              <a:gd name="connsiteX4" fmla="*/ 3507970 w 7664334"/>
              <a:gd name="connsiteY4" fmla="*/ 948401 h 969705"/>
              <a:gd name="connsiteX5" fmla="*/ 4414058 w 7664334"/>
              <a:gd name="connsiteY5" fmla="*/ 940089 h 969705"/>
              <a:gd name="connsiteX6" fmla="*/ 5070763 w 7664334"/>
              <a:gd name="connsiteY6" fmla="*/ 699019 h 969705"/>
              <a:gd name="connsiteX7" fmla="*/ 6616930 w 7664334"/>
              <a:gd name="connsiteY7" fmla="*/ 58939 h 969705"/>
              <a:gd name="connsiteX8" fmla="*/ 7664334 w 7664334"/>
              <a:gd name="connsiteY8" fmla="*/ 67252 h 969705"/>
              <a:gd name="connsiteX0" fmla="*/ 0 w 7664334"/>
              <a:gd name="connsiteY0" fmla="*/ 41827 h 927654"/>
              <a:gd name="connsiteX1" fmla="*/ 756458 w 7664334"/>
              <a:gd name="connsiteY1" fmla="*/ 25201 h 927654"/>
              <a:gd name="connsiteX2" fmla="*/ 1255221 w 7664334"/>
              <a:gd name="connsiteY2" fmla="*/ 83390 h 927654"/>
              <a:gd name="connsiteX3" fmla="*/ 2701636 w 7664334"/>
              <a:gd name="connsiteY3" fmla="*/ 740096 h 927654"/>
              <a:gd name="connsiteX4" fmla="*/ 3507970 w 7664334"/>
              <a:gd name="connsiteY4" fmla="*/ 906350 h 927654"/>
              <a:gd name="connsiteX5" fmla="*/ 4414058 w 7664334"/>
              <a:gd name="connsiteY5" fmla="*/ 898038 h 927654"/>
              <a:gd name="connsiteX6" fmla="*/ 5070763 w 7664334"/>
              <a:gd name="connsiteY6" fmla="*/ 656968 h 927654"/>
              <a:gd name="connsiteX7" fmla="*/ 6367548 w 7664334"/>
              <a:gd name="connsiteY7" fmla="*/ 116641 h 927654"/>
              <a:gd name="connsiteX8" fmla="*/ 7664334 w 7664334"/>
              <a:gd name="connsiteY8" fmla="*/ 25201 h 927654"/>
              <a:gd name="connsiteX0" fmla="*/ 0 w 7664334"/>
              <a:gd name="connsiteY0" fmla="*/ 47171 h 932998"/>
              <a:gd name="connsiteX1" fmla="*/ 756458 w 7664334"/>
              <a:gd name="connsiteY1" fmla="*/ 30545 h 932998"/>
              <a:gd name="connsiteX2" fmla="*/ 1255221 w 7664334"/>
              <a:gd name="connsiteY2" fmla="*/ 88734 h 932998"/>
              <a:gd name="connsiteX3" fmla="*/ 2701636 w 7664334"/>
              <a:gd name="connsiteY3" fmla="*/ 745440 h 932998"/>
              <a:gd name="connsiteX4" fmla="*/ 3507970 w 7664334"/>
              <a:gd name="connsiteY4" fmla="*/ 911694 h 932998"/>
              <a:gd name="connsiteX5" fmla="*/ 4414058 w 7664334"/>
              <a:gd name="connsiteY5" fmla="*/ 903382 h 932998"/>
              <a:gd name="connsiteX6" fmla="*/ 5070763 w 7664334"/>
              <a:gd name="connsiteY6" fmla="*/ 662312 h 932998"/>
              <a:gd name="connsiteX7" fmla="*/ 6367548 w 7664334"/>
              <a:gd name="connsiteY7" fmla="*/ 121985 h 932998"/>
              <a:gd name="connsiteX8" fmla="*/ 7664334 w 7664334"/>
              <a:gd name="connsiteY8" fmla="*/ 30545 h 932998"/>
              <a:gd name="connsiteX0" fmla="*/ 0 w 7664334"/>
              <a:gd name="connsiteY0" fmla="*/ 47171 h 912878"/>
              <a:gd name="connsiteX1" fmla="*/ 756458 w 7664334"/>
              <a:gd name="connsiteY1" fmla="*/ 30545 h 912878"/>
              <a:gd name="connsiteX2" fmla="*/ 1255221 w 7664334"/>
              <a:gd name="connsiteY2" fmla="*/ 88734 h 912878"/>
              <a:gd name="connsiteX3" fmla="*/ 2701636 w 7664334"/>
              <a:gd name="connsiteY3" fmla="*/ 745440 h 912878"/>
              <a:gd name="connsiteX4" fmla="*/ 3507970 w 7664334"/>
              <a:gd name="connsiteY4" fmla="*/ 911694 h 912878"/>
              <a:gd name="connsiteX5" fmla="*/ 4422371 w 7664334"/>
              <a:gd name="connsiteY5" fmla="*/ 811942 h 912878"/>
              <a:gd name="connsiteX6" fmla="*/ 5070763 w 7664334"/>
              <a:gd name="connsiteY6" fmla="*/ 662312 h 912878"/>
              <a:gd name="connsiteX7" fmla="*/ 6367548 w 7664334"/>
              <a:gd name="connsiteY7" fmla="*/ 121985 h 912878"/>
              <a:gd name="connsiteX8" fmla="*/ 7664334 w 7664334"/>
              <a:gd name="connsiteY8" fmla="*/ 30545 h 912878"/>
              <a:gd name="connsiteX0" fmla="*/ 0 w 7664334"/>
              <a:gd name="connsiteY0" fmla="*/ 47171 h 835491"/>
              <a:gd name="connsiteX1" fmla="*/ 756458 w 7664334"/>
              <a:gd name="connsiteY1" fmla="*/ 30545 h 835491"/>
              <a:gd name="connsiteX2" fmla="*/ 1255221 w 7664334"/>
              <a:gd name="connsiteY2" fmla="*/ 88734 h 835491"/>
              <a:gd name="connsiteX3" fmla="*/ 2701636 w 7664334"/>
              <a:gd name="connsiteY3" fmla="*/ 745440 h 835491"/>
              <a:gd name="connsiteX4" fmla="*/ 3524596 w 7664334"/>
              <a:gd name="connsiteY4" fmla="*/ 828567 h 835491"/>
              <a:gd name="connsiteX5" fmla="*/ 4422371 w 7664334"/>
              <a:gd name="connsiteY5" fmla="*/ 811942 h 835491"/>
              <a:gd name="connsiteX6" fmla="*/ 5070763 w 7664334"/>
              <a:gd name="connsiteY6" fmla="*/ 662312 h 835491"/>
              <a:gd name="connsiteX7" fmla="*/ 6367548 w 7664334"/>
              <a:gd name="connsiteY7" fmla="*/ 121985 h 835491"/>
              <a:gd name="connsiteX8" fmla="*/ 7664334 w 7664334"/>
              <a:gd name="connsiteY8" fmla="*/ 30545 h 835491"/>
              <a:gd name="connsiteX0" fmla="*/ 0 w 7664334"/>
              <a:gd name="connsiteY0" fmla="*/ 47171 h 840971"/>
              <a:gd name="connsiteX1" fmla="*/ 756458 w 7664334"/>
              <a:gd name="connsiteY1" fmla="*/ 30545 h 840971"/>
              <a:gd name="connsiteX2" fmla="*/ 1255221 w 7664334"/>
              <a:gd name="connsiteY2" fmla="*/ 88734 h 840971"/>
              <a:gd name="connsiteX3" fmla="*/ 2709949 w 7664334"/>
              <a:gd name="connsiteY3" fmla="*/ 670625 h 840971"/>
              <a:gd name="connsiteX4" fmla="*/ 3524596 w 7664334"/>
              <a:gd name="connsiteY4" fmla="*/ 828567 h 840971"/>
              <a:gd name="connsiteX5" fmla="*/ 4422371 w 7664334"/>
              <a:gd name="connsiteY5" fmla="*/ 811942 h 840971"/>
              <a:gd name="connsiteX6" fmla="*/ 5070763 w 7664334"/>
              <a:gd name="connsiteY6" fmla="*/ 662312 h 840971"/>
              <a:gd name="connsiteX7" fmla="*/ 6367548 w 7664334"/>
              <a:gd name="connsiteY7" fmla="*/ 121985 h 840971"/>
              <a:gd name="connsiteX8" fmla="*/ 7664334 w 7664334"/>
              <a:gd name="connsiteY8" fmla="*/ 30545 h 840971"/>
              <a:gd name="connsiteX0" fmla="*/ 0 w 7664334"/>
              <a:gd name="connsiteY0" fmla="*/ 47171 h 1419569"/>
              <a:gd name="connsiteX1" fmla="*/ 756458 w 7664334"/>
              <a:gd name="connsiteY1" fmla="*/ 30545 h 1419569"/>
              <a:gd name="connsiteX2" fmla="*/ 1255221 w 7664334"/>
              <a:gd name="connsiteY2" fmla="*/ 88734 h 1419569"/>
              <a:gd name="connsiteX3" fmla="*/ 2709949 w 7664334"/>
              <a:gd name="connsiteY3" fmla="*/ 670625 h 1419569"/>
              <a:gd name="connsiteX4" fmla="*/ 3524596 w 7664334"/>
              <a:gd name="connsiteY4" fmla="*/ 1418771 h 1419569"/>
              <a:gd name="connsiteX5" fmla="*/ 4422371 w 7664334"/>
              <a:gd name="connsiteY5" fmla="*/ 811942 h 1419569"/>
              <a:gd name="connsiteX6" fmla="*/ 5070763 w 7664334"/>
              <a:gd name="connsiteY6" fmla="*/ 662312 h 1419569"/>
              <a:gd name="connsiteX7" fmla="*/ 6367548 w 7664334"/>
              <a:gd name="connsiteY7" fmla="*/ 121985 h 1419569"/>
              <a:gd name="connsiteX8" fmla="*/ 7664334 w 7664334"/>
              <a:gd name="connsiteY8" fmla="*/ 30545 h 1419569"/>
              <a:gd name="connsiteX0" fmla="*/ 0 w 7664334"/>
              <a:gd name="connsiteY0" fmla="*/ 47171 h 1517587"/>
              <a:gd name="connsiteX1" fmla="*/ 756458 w 7664334"/>
              <a:gd name="connsiteY1" fmla="*/ 30545 h 1517587"/>
              <a:gd name="connsiteX2" fmla="*/ 1255221 w 7664334"/>
              <a:gd name="connsiteY2" fmla="*/ 88734 h 1517587"/>
              <a:gd name="connsiteX3" fmla="*/ 2709949 w 7664334"/>
              <a:gd name="connsiteY3" fmla="*/ 670625 h 1517587"/>
              <a:gd name="connsiteX4" fmla="*/ 3524596 w 7664334"/>
              <a:gd name="connsiteY4" fmla="*/ 1418771 h 1517587"/>
              <a:gd name="connsiteX5" fmla="*/ 4247804 w 7664334"/>
              <a:gd name="connsiteY5" fmla="*/ 1427084 h 1517587"/>
              <a:gd name="connsiteX6" fmla="*/ 5070763 w 7664334"/>
              <a:gd name="connsiteY6" fmla="*/ 662312 h 1517587"/>
              <a:gd name="connsiteX7" fmla="*/ 6367548 w 7664334"/>
              <a:gd name="connsiteY7" fmla="*/ 121985 h 1517587"/>
              <a:gd name="connsiteX8" fmla="*/ 7664334 w 7664334"/>
              <a:gd name="connsiteY8" fmla="*/ 30545 h 1517587"/>
              <a:gd name="connsiteX0" fmla="*/ 0 w 7664334"/>
              <a:gd name="connsiteY0" fmla="*/ 47171 h 1479414"/>
              <a:gd name="connsiteX1" fmla="*/ 756458 w 7664334"/>
              <a:gd name="connsiteY1" fmla="*/ 30545 h 1479414"/>
              <a:gd name="connsiteX2" fmla="*/ 1255221 w 7664334"/>
              <a:gd name="connsiteY2" fmla="*/ 88734 h 1479414"/>
              <a:gd name="connsiteX3" fmla="*/ 2709949 w 7664334"/>
              <a:gd name="connsiteY3" fmla="*/ 670625 h 1479414"/>
              <a:gd name="connsiteX4" fmla="*/ 3524596 w 7664334"/>
              <a:gd name="connsiteY4" fmla="*/ 1418771 h 1479414"/>
              <a:gd name="connsiteX5" fmla="*/ 4247804 w 7664334"/>
              <a:gd name="connsiteY5" fmla="*/ 1427084 h 1479414"/>
              <a:gd name="connsiteX6" fmla="*/ 5070763 w 7664334"/>
              <a:gd name="connsiteY6" fmla="*/ 662312 h 1479414"/>
              <a:gd name="connsiteX7" fmla="*/ 6367548 w 7664334"/>
              <a:gd name="connsiteY7" fmla="*/ 121985 h 1479414"/>
              <a:gd name="connsiteX8" fmla="*/ 7664334 w 7664334"/>
              <a:gd name="connsiteY8" fmla="*/ 30545 h 1479414"/>
              <a:gd name="connsiteX0" fmla="*/ 0 w 7664334"/>
              <a:gd name="connsiteY0" fmla="*/ 47171 h 1430105"/>
              <a:gd name="connsiteX1" fmla="*/ 756458 w 7664334"/>
              <a:gd name="connsiteY1" fmla="*/ 30545 h 1430105"/>
              <a:gd name="connsiteX2" fmla="*/ 1255221 w 7664334"/>
              <a:gd name="connsiteY2" fmla="*/ 88734 h 1430105"/>
              <a:gd name="connsiteX3" fmla="*/ 2709949 w 7664334"/>
              <a:gd name="connsiteY3" fmla="*/ 670625 h 1430105"/>
              <a:gd name="connsiteX4" fmla="*/ 3524596 w 7664334"/>
              <a:gd name="connsiteY4" fmla="*/ 1418771 h 1430105"/>
              <a:gd name="connsiteX5" fmla="*/ 4247804 w 7664334"/>
              <a:gd name="connsiteY5" fmla="*/ 1427084 h 1430105"/>
              <a:gd name="connsiteX6" fmla="*/ 5070763 w 7664334"/>
              <a:gd name="connsiteY6" fmla="*/ 662312 h 1430105"/>
              <a:gd name="connsiteX7" fmla="*/ 6367548 w 7664334"/>
              <a:gd name="connsiteY7" fmla="*/ 121985 h 1430105"/>
              <a:gd name="connsiteX8" fmla="*/ 7664334 w 7664334"/>
              <a:gd name="connsiteY8" fmla="*/ 30545 h 1430105"/>
              <a:gd name="connsiteX0" fmla="*/ 0 w 7664334"/>
              <a:gd name="connsiteY0" fmla="*/ 47171 h 1486916"/>
              <a:gd name="connsiteX1" fmla="*/ 756458 w 7664334"/>
              <a:gd name="connsiteY1" fmla="*/ 30545 h 1486916"/>
              <a:gd name="connsiteX2" fmla="*/ 1255221 w 7664334"/>
              <a:gd name="connsiteY2" fmla="*/ 88734 h 1486916"/>
              <a:gd name="connsiteX3" fmla="*/ 2709949 w 7664334"/>
              <a:gd name="connsiteY3" fmla="*/ 670625 h 1486916"/>
              <a:gd name="connsiteX4" fmla="*/ 3507970 w 7664334"/>
              <a:gd name="connsiteY4" fmla="*/ 1435396 h 1486916"/>
              <a:gd name="connsiteX5" fmla="*/ 4247804 w 7664334"/>
              <a:gd name="connsiteY5" fmla="*/ 1427084 h 1486916"/>
              <a:gd name="connsiteX6" fmla="*/ 5070763 w 7664334"/>
              <a:gd name="connsiteY6" fmla="*/ 662312 h 1486916"/>
              <a:gd name="connsiteX7" fmla="*/ 6367548 w 7664334"/>
              <a:gd name="connsiteY7" fmla="*/ 121985 h 1486916"/>
              <a:gd name="connsiteX8" fmla="*/ 7664334 w 7664334"/>
              <a:gd name="connsiteY8" fmla="*/ 30545 h 1486916"/>
              <a:gd name="connsiteX0" fmla="*/ 0 w 7664334"/>
              <a:gd name="connsiteY0" fmla="*/ 47171 h 1435396"/>
              <a:gd name="connsiteX1" fmla="*/ 756458 w 7664334"/>
              <a:gd name="connsiteY1" fmla="*/ 30545 h 1435396"/>
              <a:gd name="connsiteX2" fmla="*/ 1255221 w 7664334"/>
              <a:gd name="connsiteY2" fmla="*/ 88734 h 1435396"/>
              <a:gd name="connsiteX3" fmla="*/ 2709949 w 7664334"/>
              <a:gd name="connsiteY3" fmla="*/ 670625 h 1435396"/>
              <a:gd name="connsiteX4" fmla="*/ 3507970 w 7664334"/>
              <a:gd name="connsiteY4" fmla="*/ 1435396 h 1435396"/>
              <a:gd name="connsiteX5" fmla="*/ 4247804 w 7664334"/>
              <a:gd name="connsiteY5" fmla="*/ 1427084 h 1435396"/>
              <a:gd name="connsiteX6" fmla="*/ 5070763 w 7664334"/>
              <a:gd name="connsiteY6" fmla="*/ 662312 h 1435396"/>
              <a:gd name="connsiteX7" fmla="*/ 6367548 w 7664334"/>
              <a:gd name="connsiteY7" fmla="*/ 121985 h 1435396"/>
              <a:gd name="connsiteX8" fmla="*/ 7664334 w 7664334"/>
              <a:gd name="connsiteY8" fmla="*/ 30545 h 1435396"/>
              <a:gd name="connsiteX0" fmla="*/ 0 w 7664334"/>
              <a:gd name="connsiteY0" fmla="*/ 47171 h 1489319"/>
              <a:gd name="connsiteX1" fmla="*/ 756458 w 7664334"/>
              <a:gd name="connsiteY1" fmla="*/ 30545 h 1489319"/>
              <a:gd name="connsiteX2" fmla="*/ 1255221 w 7664334"/>
              <a:gd name="connsiteY2" fmla="*/ 88734 h 1489319"/>
              <a:gd name="connsiteX3" fmla="*/ 2286000 w 7664334"/>
              <a:gd name="connsiteY3" fmla="*/ 678937 h 1489319"/>
              <a:gd name="connsiteX4" fmla="*/ 3507970 w 7664334"/>
              <a:gd name="connsiteY4" fmla="*/ 1435396 h 1489319"/>
              <a:gd name="connsiteX5" fmla="*/ 4247804 w 7664334"/>
              <a:gd name="connsiteY5" fmla="*/ 1427084 h 1489319"/>
              <a:gd name="connsiteX6" fmla="*/ 5070763 w 7664334"/>
              <a:gd name="connsiteY6" fmla="*/ 662312 h 1489319"/>
              <a:gd name="connsiteX7" fmla="*/ 6367548 w 7664334"/>
              <a:gd name="connsiteY7" fmla="*/ 121985 h 1489319"/>
              <a:gd name="connsiteX8" fmla="*/ 7664334 w 7664334"/>
              <a:gd name="connsiteY8" fmla="*/ 30545 h 1489319"/>
              <a:gd name="connsiteX0" fmla="*/ 0 w 7664334"/>
              <a:gd name="connsiteY0" fmla="*/ 47838 h 1517255"/>
              <a:gd name="connsiteX1" fmla="*/ 756458 w 7664334"/>
              <a:gd name="connsiteY1" fmla="*/ 31212 h 1517255"/>
              <a:gd name="connsiteX2" fmla="*/ 1255221 w 7664334"/>
              <a:gd name="connsiteY2" fmla="*/ 89401 h 1517255"/>
              <a:gd name="connsiteX3" fmla="*/ 2286000 w 7664334"/>
              <a:gd name="connsiteY3" fmla="*/ 679604 h 1517255"/>
              <a:gd name="connsiteX4" fmla="*/ 3507970 w 7664334"/>
              <a:gd name="connsiteY4" fmla="*/ 1436063 h 1517255"/>
              <a:gd name="connsiteX5" fmla="*/ 4247804 w 7664334"/>
              <a:gd name="connsiteY5" fmla="*/ 1427751 h 1517255"/>
              <a:gd name="connsiteX6" fmla="*/ 5278581 w 7664334"/>
              <a:gd name="connsiteY6" fmla="*/ 829233 h 1517255"/>
              <a:gd name="connsiteX7" fmla="*/ 6367548 w 7664334"/>
              <a:gd name="connsiteY7" fmla="*/ 122652 h 1517255"/>
              <a:gd name="connsiteX8" fmla="*/ 7664334 w 7664334"/>
              <a:gd name="connsiteY8" fmla="*/ 31212 h 1517255"/>
              <a:gd name="connsiteX0" fmla="*/ 0 w 7664334"/>
              <a:gd name="connsiteY0" fmla="*/ 47838 h 1495330"/>
              <a:gd name="connsiteX1" fmla="*/ 756458 w 7664334"/>
              <a:gd name="connsiteY1" fmla="*/ 31212 h 1495330"/>
              <a:gd name="connsiteX2" fmla="*/ 1255221 w 7664334"/>
              <a:gd name="connsiteY2" fmla="*/ 89401 h 1495330"/>
              <a:gd name="connsiteX3" fmla="*/ 2286000 w 7664334"/>
              <a:gd name="connsiteY3" fmla="*/ 679604 h 1495330"/>
              <a:gd name="connsiteX4" fmla="*/ 3507970 w 7664334"/>
              <a:gd name="connsiteY4" fmla="*/ 1436063 h 1495330"/>
              <a:gd name="connsiteX5" fmla="*/ 4247804 w 7664334"/>
              <a:gd name="connsiteY5" fmla="*/ 1427751 h 1495330"/>
              <a:gd name="connsiteX6" fmla="*/ 5278581 w 7664334"/>
              <a:gd name="connsiteY6" fmla="*/ 829233 h 1495330"/>
              <a:gd name="connsiteX7" fmla="*/ 6367548 w 7664334"/>
              <a:gd name="connsiteY7" fmla="*/ 122652 h 1495330"/>
              <a:gd name="connsiteX8" fmla="*/ 7664334 w 7664334"/>
              <a:gd name="connsiteY8" fmla="*/ 31212 h 1495330"/>
              <a:gd name="connsiteX0" fmla="*/ 0 w 7664334"/>
              <a:gd name="connsiteY0" fmla="*/ 47838 h 1462302"/>
              <a:gd name="connsiteX1" fmla="*/ 756458 w 7664334"/>
              <a:gd name="connsiteY1" fmla="*/ 31212 h 1462302"/>
              <a:gd name="connsiteX2" fmla="*/ 1255221 w 7664334"/>
              <a:gd name="connsiteY2" fmla="*/ 89401 h 1462302"/>
              <a:gd name="connsiteX3" fmla="*/ 2286000 w 7664334"/>
              <a:gd name="connsiteY3" fmla="*/ 679604 h 1462302"/>
              <a:gd name="connsiteX4" fmla="*/ 3507970 w 7664334"/>
              <a:gd name="connsiteY4" fmla="*/ 1436063 h 1462302"/>
              <a:gd name="connsiteX5" fmla="*/ 4247804 w 7664334"/>
              <a:gd name="connsiteY5" fmla="*/ 1427751 h 1462302"/>
              <a:gd name="connsiteX6" fmla="*/ 5278581 w 7664334"/>
              <a:gd name="connsiteY6" fmla="*/ 829233 h 1462302"/>
              <a:gd name="connsiteX7" fmla="*/ 6367548 w 7664334"/>
              <a:gd name="connsiteY7" fmla="*/ 122652 h 1462302"/>
              <a:gd name="connsiteX8" fmla="*/ 7664334 w 7664334"/>
              <a:gd name="connsiteY8" fmla="*/ 31212 h 1462302"/>
              <a:gd name="connsiteX0" fmla="*/ 0 w 7664334"/>
              <a:gd name="connsiteY0" fmla="*/ 25461 h 1439925"/>
              <a:gd name="connsiteX1" fmla="*/ 756458 w 7664334"/>
              <a:gd name="connsiteY1" fmla="*/ 8835 h 1439925"/>
              <a:gd name="connsiteX2" fmla="*/ 1255221 w 7664334"/>
              <a:gd name="connsiteY2" fmla="*/ 67024 h 1439925"/>
              <a:gd name="connsiteX3" fmla="*/ 2286000 w 7664334"/>
              <a:gd name="connsiteY3" fmla="*/ 657227 h 1439925"/>
              <a:gd name="connsiteX4" fmla="*/ 3507970 w 7664334"/>
              <a:gd name="connsiteY4" fmla="*/ 1413686 h 1439925"/>
              <a:gd name="connsiteX5" fmla="*/ 4247804 w 7664334"/>
              <a:gd name="connsiteY5" fmla="*/ 1405374 h 1439925"/>
              <a:gd name="connsiteX6" fmla="*/ 5278581 w 7664334"/>
              <a:gd name="connsiteY6" fmla="*/ 806856 h 1439925"/>
              <a:gd name="connsiteX7" fmla="*/ 6367548 w 7664334"/>
              <a:gd name="connsiteY7" fmla="*/ 100275 h 1439925"/>
              <a:gd name="connsiteX8" fmla="*/ 6811760 w 7664334"/>
              <a:gd name="connsiteY8" fmla="*/ 12472 h 1439925"/>
              <a:gd name="connsiteX9" fmla="*/ 7664334 w 7664334"/>
              <a:gd name="connsiteY9" fmla="*/ 8835 h 1439925"/>
              <a:gd name="connsiteX0" fmla="*/ 0 w 7664334"/>
              <a:gd name="connsiteY0" fmla="*/ 25461 h 1439925"/>
              <a:gd name="connsiteX1" fmla="*/ 756458 w 7664334"/>
              <a:gd name="connsiteY1" fmla="*/ 8835 h 1439925"/>
              <a:gd name="connsiteX2" fmla="*/ 1255221 w 7664334"/>
              <a:gd name="connsiteY2" fmla="*/ 67024 h 1439925"/>
              <a:gd name="connsiteX3" fmla="*/ 2286000 w 7664334"/>
              <a:gd name="connsiteY3" fmla="*/ 657227 h 1439925"/>
              <a:gd name="connsiteX4" fmla="*/ 3507970 w 7664334"/>
              <a:gd name="connsiteY4" fmla="*/ 1413686 h 1439925"/>
              <a:gd name="connsiteX5" fmla="*/ 4247804 w 7664334"/>
              <a:gd name="connsiteY5" fmla="*/ 1405374 h 1439925"/>
              <a:gd name="connsiteX6" fmla="*/ 5278581 w 7664334"/>
              <a:gd name="connsiteY6" fmla="*/ 806856 h 1439925"/>
              <a:gd name="connsiteX7" fmla="*/ 6367548 w 7664334"/>
              <a:gd name="connsiteY7" fmla="*/ 100275 h 1439925"/>
              <a:gd name="connsiteX8" fmla="*/ 6811760 w 7664334"/>
              <a:gd name="connsiteY8" fmla="*/ 12472 h 1439925"/>
              <a:gd name="connsiteX9" fmla="*/ 7664334 w 7664334"/>
              <a:gd name="connsiteY9" fmla="*/ 8835 h 143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4334" h="1439925">
                <a:moveTo>
                  <a:pt x="0" y="25461"/>
                </a:moveTo>
                <a:cubicBezTo>
                  <a:pt x="273627" y="13684"/>
                  <a:pt x="547255" y="1908"/>
                  <a:pt x="756458" y="8835"/>
                </a:cubicBezTo>
                <a:cubicBezTo>
                  <a:pt x="965661" y="15762"/>
                  <a:pt x="1000297" y="-41041"/>
                  <a:pt x="1255221" y="67024"/>
                </a:cubicBezTo>
                <a:cubicBezTo>
                  <a:pt x="1510145" y="175089"/>
                  <a:pt x="1910542" y="432783"/>
                  <a:pt x="2286000" y="657227"/>
                </a:cubicBezTo>
                <a:cubicBezTo>
                  <a:pt x="2661458" y="881671"/>
                  <a:pt x="3114501" y="1363810"/>
                  <a:pt x="3507970" y="1413686"/>
                </a:cubicBezTo>
                <a:cubicBezTo>
                  <a:pt x="3901439" y="1463562"/>
                  <a:pt x="3936076" y="1431697"/>
                  <a:pt x="4247804" y="1405374"/>
                </a:cubicBezTo>
                <a:cubicBezTo>
                  <a:pt x="4559532" y="1379051"/>
                  <a:pt x="4925290" y="1024373"/>
                  <a:pt x="5278581" y="806856"/>
                </a:cubicBezTo>
                <a:cubicBezTo>
                  <a:pt x="5631872" y="589340"/>
                  <a:pt x="6112018" y="232672"/>
                  <a:pt x="6367548" y="100275"/>
                </a:cubicBezTo>
                <a:cubicBezTo>
                  <a:pt x="6623078" y="-32122"/>
                  <a:pt x="6595629" y="27712"/>
                  <a:pt x="6811760" y="12472"/>
                </a:cubicBezTo>
                <a:lnTo>
                  <a:pt x="7664334" y="8835"/>
                </a:lnTo>
              </a:path>
            </a:pathLst>
          </a:custGeom>
          <a:noFill/>
          <a:ln w="28575">
            <a:solidFill>
              <a:srgbClr val="FFC000"/>
            </a:solidFill>
            <a:prstDash val="dash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343150" y="5394960"/>
            <a:ext cx="2963636" cy="5070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Screen</a:t>
            </a:r>
          </a:p>
          <a:p>
            <a:pPr>
              <a:lnSpc>
                <a:spcPct val="112000"/>
              </a:lnSpc>
            </a:pPr>
            <a:r>
              <a:rPr lang="en-US" sz="1400" b="1" dirty="0" smtClean="0">
                <a:solidFill>
                  <a:srgbClr val="00B050"/>
                </a:solidFill>
              </a:rPr>
              <a:t>Collimator</a:t>
            </a:r>
            <a:endParaRPr lang="en-GB" sz="1400" b="1" dirty="0" err="1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 Collimator Control</a:t>
            </a:r>
            <a:endParaRPr lang="en-GB" dirty="0"/>
          </a:p>
        </p:txBody>
      </p:sp>
      <p:pic>
        <p:nvPicPr>
          <p:cNvPr id="11266" name="Picture 2" descr="https://ttfinfo.desy.de/XFELelog/data/2018/05/31.01_M/2018-01-31T12:51: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4" y="1323974"/>
            <a:ext cx="3280410" cy="46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ttfinfo.desy.de/XFELelog/data/2018/05/31.01_M/2018-01-31T12:52: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84" y="1425574"/>
            <a:ext cx="3280410" cy="46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" r="65698"/>
          <a:stretch/>
        </p:blipFill>
        <p:spPr bwMode="auto">
          <a:xfrm>
            <a:off x="0" y="1861184"/>
            <a:ext cx="3344334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6165" y="4509135"/>
            <a:ext cx="4549140" cy="1148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 smtClean="0"/>
              <a:t>Set “</a:t>
            </a:r>
            <a:r>
              <a:rPr lang="en-US" sz="1400" dirty="0" err="1" smtClean="0"/>
              <a:t>Sollwert</a:t>
            </a:r>
            <a:r>
              <a:rPr lang="en-US" sz="1400" dirty="0" smtClean="0"/>
              <a:t>” and the press “start”</a:t>
            </a:r>
          </a:p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 smtClean="0"/>
              <a:t>Move collimators to in direction 0 to remove them</a:t>
            </a:r>
          </a:p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 smtClean="0"/>
              <a:t>COLU is down “</a:t>
            </a:r>
            <a:r>
              <a:rPr lang="en-US" sz="1400" dirty="0" err="1" smtClean="0"/>
              <a:t>unten</a:t>
            </a:r>
            <a:r>
              <a:rPr lang="en-US" sz="1400" dirty="0" smtClean="0"/>
              <a:t>”, COLO is up “</a:t>
            </a:r>
            <a:r>
              <a:rPr lang="en-US" sz="1400" dirty="0" err="1" smtClean="0"/>
              <a:t>oben</a:t>
            </a:r>
            <a:r>
              <a:rPr lang="en-US" sz="1400" dirty="0" smtClean="0"/>
              <a:t>”</a:t>
            </a:r>
          </a:p>
          <a:p>
            <a:pPr>
              <a:lnSpc>
                <a:spcPct val="112000"/>
              </a:lnSpc>
            </a:pPr>
            <a:endParaRPr lang="en-US" sz="1400" dirty="0" smtClean="0"/>
          </a:p>
        </p:txBody>
      </p:sp>
      <p:sp>
        <p:nvSpPr>
          <p:cNvPr id="4" name="Oval 3"/>
          <p:cNvSpPr/>
          <p:nvPr/>
        </p:nvSpPr>
        <p:spPr>
          <a:xfrm>
            <a:off x="1823085" y="2628900"/>
            <a:ext cx="337185" cy="5314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0744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97" y="1312333"/>
            <a:ext cx="6138863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480733" y="3522133"/>
            <a:ext cx="1261534" cy="575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  <p:pic>
        <p:nvPicPr>
          <p:cNvPr id="9218" name="Picture 2" descr="https://ttfinfo.desy.de/XFELelog/data/2017/44/03.11_a/2017-11-03T19:29: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09" y="1141529"/>
            <a:ext cx="7212238" cy="519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691765" y="2720340"/>
            <a:ext cx="5732145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8" name="Oval 7"/>
          <p:cNvSpPr/>
          <p:nvPr/>
        </p:nvSpPr>
        <p:spPr>
          <a:xfrm>
            <a:off x="2562202" y="5935980"/>
            <a:ext cx="5732145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41566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Setup and Tuning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67" y="1322386"/>
            <a:ext cx="6138863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362199" y="3833546"/>
            <a:ext cx="1261534" cy="3489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" y="1222903"/>
            <a:ext cx="6966585" cy="503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33" y="1746885"/>
            <a:ext cx="6966585" cy="503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41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“Online” 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18" y="1329902"/>
            <a:ext cx="6138863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488266" y="2548466"/>
            <a:ext cx="1261534" cy="2878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572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RFTweak</a:t>
            </a:r>
            <a:r>
              <a:rPr lang="en-US" dirty="0" smtClean="0"/>
              <a:t> 5 GUI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1D longitudinal </a:t>
            </a:r>
            <a:br>
              <a:rPr lang="en-US" dirty="0" smtClean="0"/>
            </a:br>
            <a:r>
              <a:rPr lang="en-US" dirty="0" smtClean="0"/>
              <a:t>simulations of bunch profile</a:t>
            </a:r>
          </a:p>
          <a:p>
            <a:r>
              <a:rPr lang="en-US" dirty="0" smtClean="0"/>
              <a:t>“read from machine” button</a:t>
            </a:r>
          </a:p>
          <a:p>
            <a:r>
              <a:rPr lang="en-US" dirty="0" smtClean="0"/>
              <a:t>“semi”-expert tool</a:t>
            </a:r>
            <a:endParaRPr lang="en-US" dirty="0"/>
          </a:p>
        </p:txBody>
      </p:sp>
      <p:pic>
        <p:nvPicPr>
          <p:cNvPr id="24580" name="Picture 4" descr="https://ttfinfo.desy.de/XFELelog/data/2018/06/05.02_M/2018-02-05T08:30:19-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80" y="647716"/>
            <a:ext cx="4960620" cy="33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s://ttfinfo.desy.de/XFELelog/data/2018/06/05.02_M/2018-02-05T08:28:13-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45" y="3461385"/>
            <a:ext cx="4895850" cy="32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011680" y="6475095"/>
            <a:ext cx="1274445" cy="291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2050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FEL performance is determined by the peak current and the emittance – the charge density in 6D. </a:t>
            </a:r>
          </a:p>
          <a:p>
            <a:r>
              <a:rPr lang="en-GB" dirty="0"/>
              <a:t>Low emittance and high peak current beams are required in the </a:t>
            </a:r>
            <a:r>
              <a:rPr lang="en-GB" dirty="0" err="1"/>
              <a:t>undulators</a:t>
            </a:r>
            <a:r>
              <a:rPr lang="en-GB" dirty="0"/>
              <a:t>, but not available at feasible electron sources.</a:t>
            </a:r>
          </a:p>
          <a:p>
            <a:r>
              <a:rPr lang="en-GB" dirty="0"/>
              <a:t>Typically long beams are produced with low emittance and the compressed later.</a:t>
            </a:r>
          </a:p>
          <a:p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FEL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21398" r="57950" b="50422"/>
          <a:stretch/>
        </p:blipFill>
        <p:spPr bwMode="auto">
          <a:xfrm>
            <a:off x="782109" y="4224758"/>
            <a:ext cx="3240913" cy="108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244278" y="4389697"/>
            <a:ext cx="410902" cy="752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0" name="Oval 9"/>
          <p:cNvSpPr/>
          <p:nvPr/>
        </p:nvSpPr>
        <p:spPr>
          <a:xfrm>
            <a:off x="3352799" y="4389697"/>
            <a:ext cx="410902" cy="752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1187" y="1210733"/>
            <a:ext cx="7921625" cy="4702710"/>
          </a:xfrm>
        </p:spPr>
        <p:txBody>
          <a:bodyPr/>
          <a:lstStyle/>
          <a:p>
            <a:r>
              <a:rPr lang="en-US" dirty="0" smtClean="0"/>
              <a:t>Diffraction Radiation downstream </a:t>
            </a:r>
            <a:br>
              <a:rPr lang="en-US" dirty="0" smtClean="0"/>
            </a:br>
            <a:r>
              <a:rPr lang="en-US" dirty="0" smtClean="0"/>
              <a:t>of the chicanes depends on </a:t>
            </a:r>
            <a:br>
              <a:rPr lang="en-US" dirty="0" smtClean="0"/>
            </a:br>
            <a:r>
              <a:rPr lang="en-US" dirty="0" smtClean="0"/>
              <a:t>compression</a:t>
            </a:r>
          </a:p>
          <a:p>
            <a:r>
              <a:rPr lang="en-US" dirty="0" smtClean="0"/>
              <a:t>Diffraction radiators must be moved in</a:t>
            </a:r>
          </a:p>
          <a:p>
            <a:r>
              <a:rPr lang="en-US" dirty="0" smtClean="0"/>
              <a:t>BCM Signals are kept to tuned values </a:t>
            </a:r>
            <a:br>
              <a:rPr lang="en-US" dirty="0" smtClean="0"/>
            </a:br>
            <a:r>
              <a:rPr lang="en-US" dirty="0" smtClean="0"/>
              <a:t>with the compression feedback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BCM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418058"/>
              </p:ext>
            </p:extLst>
          </p:nvPr>
        </p:nvGraphicFramePr>
        <p:xfrm>
          <a:off x="5224463" y="590930"/>
          <a:ext cx="3817937" cy="5402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Acrobat Document" r:id="rId4" imgW="5667187" imgH="8019810" progId="AcroExch.Document.DC">
                  <p:embed/>
                </p:oleObj>
              </mc:Choice>
              <mc:Fallback>
                <p:oleObj name="Acrobat Document" r:id="rId4" imgW="5667187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4463" y="590930"/>
                        <a:ext cx="3817937" cy="5402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Picture 2" descr="https://ttfinfo.desy.de/XFELelog/data/2017/49/05.12_M/2017-12-05T07:07: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9" y="1124477"/>
            <a:ext cx="759142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954867" y="2319867"/>
            <a:ext cx="4478866" cy="5164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5992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Setup Procedure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BC dipoles are set and cycled to </a:t>
            </a:r>
            <a:r>
              <a:rPr lang="en-US" dirty="0" err="1"/>
              <a:t>h_BC</a:t>
            </a:r>
            <a:r>
              <a:rPr lang="en-US" dirty="0"/>
              <a:t> OTR mid position = (-216, -486, -411)mm </a:t>
            </a:r>
            <a:r>
              <a:rPr lang="en-US" dirty="0" smtClean="0"/>
              <a:t>in </a:t>
            </a:r>
            <a:r>
              <a:rPr lang="en-US" dirty="0"/>
              <a:t>BC0, </a:t>
            </a:r>
            <a:r>
              <a:rPr lang="en-US" dirty="0" smtClean="0"/>
              <a:t>BC1</a:t>
            </a:r>
            <a:r>
              <a:rPr lang="en-US" dirty="0"/>
              <a:t>, and BC2 respectively</a:t>
            </a:r>
            <a:r>
              <a:rPr lang="en-US" dirty="0" smtClean="0"/>
              <a:t>.</a:t>
            </a:r>
          </a:p>
          <a:p>
            <a:r>
              <a:rPr lang="en-US" dirty="0"/>
              <a:t>phase scan to set on-(anti-)crest to A1,AH1,L1,L2 to 0(180)</a:t>
            </a:r>
            <a:r>
              <a:rPr lang="en-US" dirty="0" err="1"/>
              <a:t>deg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Set design RF parameters</a:t>
            </a:r>
          </a:p>
          <a:p>
            <a:r>
              <a:rPr lang="en-US" dirty="0"/>
              <a:t>use magnet energizer to scale the cold magnets between A1 and AH1 to the correct </a:t>
            </a:r>
            <a:r>
              <a:rPr lang="en-US" dirty="0" smtClean="0"/>
              <a:t>energy</a:t>
            </a:r>
          </a:p>
          <a:p>
            <a:r>
              <a:rPr lang="en-US" dirty="0"/>
              <a:t>confirm that beam energy is set to 130, 700, 2400MeV at I1, B1, and </a:t>
            </a:r>
            <a:r>
              <a:rPr lang="en-US" dirty="0" smtClean="0"/>
              <a:t>B2</a:t>
            </a:r>
          </a:p>
          <a:p>
            <a:r>
              <a:rPr lang="en-US" dirty="0"/>
              <a:t>now sum voltage knobs </a:t>
            </a:r>
            <a:r>
              <a:rPr lang="en-US" dirty="0" smtClean="0"/>
              <a:t>can </a:t>
            </a:r>
            <a:r>
              <a:rPr lang="en-US" dirty="0"/>
              <a:t>be used to tweak the compression (try L1 chirp first, then I1 chirp, </a:t>
            </a:r>
            <a:r>
              <a:rPr lang="en-US" dirty="0" smtClean="0"/>
              <a:t>and </a:t>
            </a:r>
            <a:r>
              <a:rPr lang="en-US" dirty="0"/>
              <a:t>I1 curvature if nothing else helps) </a:t>
            </a:r>
            <a:endParaRPr lang="en-US" dirty="0" smtClean="0"/>
          </a:p>
          <a:p>
            <a:endParaRPr lang="en-GB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04" y="2196193"/>
            <a:ext cx="6928493" cy="528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9473" y="5562601"/>
            <a:ext cx="5063924" cy="1231738"/>
          </a:xfrm>
          <a:prstGeom prst="rect">
            <a:avLst/>
          </a:prstGeom>
          <a:solidFill>
            <a:srgbClr val="7030A0">
              <a:alpha val="19000"/>
            </a:srgbClr>
          </a:solidFill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This is work in progress!</a:t>
            </a:r>
          </a:p>
          <a:p>
            <a:pPr>
              <a:lnSpc>
                <a:spcPct val="112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Procedure will be </a:t>
            </a:r>
            <a:r>
              <a:rPr lang="en-US" sz="2400" dirty="0" smtClean="0">
                <a:solidFill>
                  <a:srgbClr val="FF0000"/>
                </a:solidFill>
              </a:rPr>
              <a:t>updated in </a:t>
            </a:r>
            <a:r>
              <a:rPr lang="en-US" sz="2400" dirty="0" err="1" smtClean="0">
                <a:solidFill>
                  <a:srgbClr val="FF0000"/>
                </a:solidFill>
              </a:rPr>
              <a:t>elog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doc/Beam </a:t>
            </a:r>
            <a:r>
              <a:rPr lang="en-US" sz="2400" dirty="0" smtClean="0">
                <a:solidFill>
                  <a:srgbClr val="FF0000"/>
                </a:solidFill>
              </a:rPr>
              <a:t>Dynamics/…</a:t>
            </a:r>
            <a:endParaRPr lang="en-GB" sz="2400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0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2800" b="1" dirty="0" smtClean="0"/>
          </a:p>
          <a:p>
            <a:pPr marL="0" indent="0" algn="ctr">
              <a:buNone/>
            </a:pPr>
            <a:r>
              <a:rPr lang="en-GB" sz="2800" b="1" dirty="0" smtClean="0"/>
              <a:t>Thank </a:t>
            </a:r>
            <a:r>
              <a:rPr lang="en-GB" sz="2800" b="1" dirty="0"/>
              <a:t>You for Your Attention!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8707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2800" b="1" dirty="0" smtClean="0"/>
          </a:p>
          <a:p>
            <a:pPr marL="0" indent="0" algn="ctr">
              <a:buNone/>
            </a:pPr>
            <a:r>
              <a:rPr lang="en-GB" sz="2800" b="1" dirty="0" smtClean="0"/>
              <a:t>Questions?</a:t>
            </a:r>
            <a:endParaRPr lang="en-GB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dirty="0" smtClean="0"/>
              <a:t>Literature:</a:t>
            </a:r>
            <a:endParaRPr lang="en-GB" dirty="0"/>
          </a:p>
          <a:p>
            <a:r>
              <a:rPr lang="en-US" sz="1000" dirty="0"/>
              <a:t>Igor </a:t>
            </a:r>
            <a:r>
              <a:rPr lang="en-US" sz="1000" dirty="0" err="1"/>
              <a:t>Zagorodnov</a:t>
            </a:r>
            <a:r>
              <a:rPr lang="en-US" sz="1000" dirty="0"/>
              <a:t> and Martin </a:t>
            </a:r>
            <a:r>
              <a:rPr lang="en-US" sz="1000" dirty="0" err="1" smtClean="0"/>
              <a:t>Dohlus</a:t>
            </a:r>
            <a:r>
              <a:rPr lang="en-US" sz="1000" dirty="0" smtClean="0"/>
              <a:t>, “</a:t>
            </a:r>
            <a:r>
              <a:rPr lang="en-US" sz="1000" dirty="0" err="1" smtClean="0"/>
              <a:t>Semianalytical</a:t>
            </a:r>
            <a:r>
              <a:rPr lang="en-US" sz="1000" dirty="0" smtClean="0"/>
              <a:t> </a:t>
            </a:r>
            <a:r>
              <a:rPr lang="en-US" sz="1000" dirty="0"/>
              <a:t>modeling of multistage bunch compression with collective </a:t>
            </a:r>
            <a:r>
              <a:rPr lang="en-US" sz="1000" dirty="0" smtClean="0"/>
              <a:t>effects”</a:t>
            </a:r>
            <a:br>
              <a:rPr lang="en-US" sz="1000" dirty="0" smtClean="0"/>
            </a:br>
            <a:r>
              <a:rPr lang="en-US" sz="1000" dirty="0" smtClean="0"/>
              <a:t>Phys</a:t>
            </a:r>
            <a:r>
              <a:rPr lang="en-US" sz="1000" dirty="0"/>
              <a:t>. Rev. ST </a:t>
            </a:r>
            <a:r>
              <a:rPr lang="en-US" sz="1000" dirty="0" err="1"/>
              <a:t>Accel</a:t>
            </a:r>
            <a:r>
              <a:rPr lang="en-US" sz="1000" dirty="0"/>
              <a:t>. Beams 14, 014403 – Published 13 January </a:t>
            </a:r>
            <a:r>
              <a:rPr lang="en-US" sz="1000" dirty="0" smtClean="0"/>
              <a:t>2011</a:t>
            </a:r>
          </a:p>
          <a:p>
            <a:r>
              <a:rPr lang="en-US" sz="1000" dirty="0" smtClean="0"/>
              <a:t>ICFA Beam Dynamics Newsletter No. </a:t>
            </a:r>
            <a:r>
              <a:rPr lang="en-US" sz="1000" dirty="0"/>
              <a:t>38</a:t>
            </a:r>
            <a:r>
              <a:rPr lang="en-US" sz="1000" dirty="0" smtClean="0"/>
              <a:t>, ( 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icfa-usa.jlab.org/archive/newsletter/icfa_bd_nl_38.pdf</a:t>
            </a:r>
            <a:r>
              <a:rPr lang="en-US" sz="1000" dirty="0" smtClean="0"/>
              <a:t> )</a:t>
            </a:r>
          </a:p>
          <a:p>
            <a:r>
              <a:rPr lang="en-US" sz="1000" dirty="0" smtClean="0"/>
              <a:t>Various PhD theses: </a:t>
            </a:r>
            <a:br>
              <a:rPr lang="en-US" sz="1000" dirty="0" smtClean="0"/>
            </a:br>
            <a:r>
              <a:rPr lang="en-US" sz="1000" dirty="0" smtClean="0"/>
              <a:t>Frank </a:t>
            </a:r>
            <a:r>
              <a:rPr lang="en-US" sz="1000" dirty="0" err="1" smtClean="0"/>
              <a:t>Stulle</a:t>
            </a:r>
            <a:r>
              <a:rPr lang="en-US" sz="1000" dirty="0"/>
              <a:t> </a:t>
            </a:r>
            <a:r>
              <a:rPr lang="en-US" sz="1000" dirty="0" smtClean="0"/>
              <a:t>( </a:t>
            </a:r>
            <a:r>
              <a:rPr lang="en-US" sz="1000" dirty="0" smtClean="0">
                <a:hlinkClick r:id="rId3"/>
              </a:rPr>
              <a:t>http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www-library.desy.de/cgi-bin/showprep.pl?desy-thesis-04-041</a:t>
            </a:r>
            <a:r>
              <a:rPr lang="en-US" sz="1000" dirty="0"/>
              <a:t> ),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BB </a:t>
            </a:r>
            <a:r>
              <a:rPr lang="en-US" sz="1000" dirty="0"/>
              <a:t>(http://www-library.desy.de/cgi-bin/showprep.pl?desy-thesis-07-040 ), </a:t>
            </a:r>
            <a:r>
              <a:rPr lang="en-US" sz="1000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In-house Experts: </a:t>
            </a:r>
            <a:r>
              <a:rPr lang="en-US" sz="1400" dirty="0" smtClean="0"/>
              <a:t>Martin </a:t>
            </a:r>
            <a:r>
              <a:rPr lang="en-US" sz="1400" dirty="0" err="1" smtClean="0"/>
              <a:t>Dohlus</a:t>
            </a:r>
            <a:r>
              <a:rPr lang="en-US" sz="1400" dirty="0" smtClean="0"/>
              <a:t>, Igor </a:t>
            </a:r>
            <a:r>
              <a:rPr lang="en-US" sz="1400" dirty="0" err="1" smtClean="0"/>
              <a:t>Zagorodnov</a:t>
            </a:r>
            <a:r>
              <a:rPr lang="en-US" sz="1400" dirty="0" smtClean="0"/>
              <a:t>, </a:t>
            </a:r>
            <a:r>
              <a:rPr lang="en-US" sz="1400" dirty="0" err="1" smtClean="0"/>
              <a:t>Torsten</a:t>
            </a:r>
            <a:r>
              <a:rPr lang="en-US" sz="1400" dirty="0" smtClean="0"/>
              <a:t> </a:t>
            </a:r>
            <a:r>
              <a:rPr lang="en-US" sz="1400" dirty="0" err="1" smtClean="0"/>
              <a:t>Limberg</a:t>
            </a:r>
            <a:r>
              <a:rPr lang="en-US" sz="1400" dirty="0" smtClean="0"/>
              <a:t>, BB</a:t>
            </a:r>
          </a:p>
          <a:p>
            <a:pPr marL="0" indent="0">
              <a:buNone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526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Bunch Compression – with Formulas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945"/>
          <a:stretch>
            <a:fillRect/>
          </a:stretch>
        </p:blipFill>
        <p:spPr bwMode="auto">
          <a:xfrm>
            <a:off x="1632248" y="1459136"/>
            <a:ext cx="6074077" cy="43875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12" descr="http://latex.codecogs.com/png.latex?%5Cdpi%7B300%7D%20%5Cbg_white%20%5Cfn_cm%20%5Clarge%20%5CDelta%20s%20%3D%20R_%7B56%7D%5Ccdot%5Cdelta%20&amp;plus;%20T_%7B566%7D%5Ccdot%5Cdelta%5E2%20&amp;plus;%20U_%7B5666%7D%5Ccdot%5Cdelta%5E3%20&amp;plus;%20%5Ccdo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48" y="6089628"/>
            <a:ext cx="3825240" cy="2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atex.codecogs.com/png.latex?%5Cdpi%7B300%7D%20%5Cbg_white%20%5Cfn_cm%20%5Clarge%20%5Cdelta%20%3D%20%5Cfrac%7BE-E_0%7D%7BE_0%7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87" y="5958184"/>
            <a:ext cx="107823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16" y="5962787"/>
            <a:ext cx="9874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7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Chirp </a:t>
            </a:r>
            <a:r>
              <a:rPr lang="en-GB" dirty="0" smtClean="0"/>
              <a:t>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096" y="1434546"/>
            <a:ext cx="4375068" cy="24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http://latex.codecogs.com/png.latex?%5Cdpi%7B300%7D%20%5Cbg_white%20%5Cfn_cm%20%5Clarge%20%5Cbegin%7Balign*%7D%20E%28s%29%20%26%3D%20eV%5Ccos%5Cleft%28%5Cvarphi&amp;plus;%5Cfrac%7B2%5Cpi%7D%7B%5Clambda%7Ds%5Cright%29&amp;plus;E_0%20%5C%5C%20%26%20%3D%20E_0&amp;plus;eV%5Cleft%28%5Ccos%28%5Cvarphi%29%20-%5Cfrac%7B2%5Cpi%7D%7B%5Clambda%7D%5Csin%28%5Cvarphi%29s-%5Cfrac%7B2%5Cpi%5E2%7D%7B%5Clambda%7D%5Ccos%28%5Cvarphi%29s%5E2&amp;plus;%5Ccdots%5Cright%29%20%5Cend%7Balign*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10" y="3906234"/>
            <a:ext cx="5787390" cy="11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latex.codecogs.com/png.latex?%5Cdpi%7B300%7D%20%5Cbg_white%20%5Cfn_cm%20%5Clarge%20%5Cbegin%7Balign*%7D%20%5Cdelta%20%26%3D%20%5Cfrac%7BE%28s%29-E%280%29%7D%7BE%280%29%7D%5C%5C%20%26%3D%20-%5Cfrac%7B2%5Cpi%20e%20V%7D%7BE%5Clambda%7D%5Csin%28%5Cvarphi%29%20s%20-%20%5Cfrac%7B2%5Cpi%5E2%7D%7BE%5Clambda%5E2%7D%5Ccos%28%5Cvarphi%29%20s%5E2&amp;plus;%5Ccdots%5C%5C%20%26%5Capprox%20As%20&amp;plus;%20Bs%5E2%20%5Cend%7Balign*%7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24" y="5111844"/>
            <a:ext cx="391668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latex.codecogs.com/png.latex?%5Cdpi%7B300%7D%20%5Cbg_white%20%5Cfn_cm%20%5Clarge%20A%20%3D%20-%5Cfrac%7B2%5Cpi%20eV%7D%7BE%5Clambda%7D%5Csin%28%5Cvarphi%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624" y="5644398"/>
            <a:ext cx="1783080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Compression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2" descr="http://latex.codecogs.com/png.latex?%5Cdpi%7B300%7D%20%5Cbg_white%20%5Cfn_cm%20%5Clarge%20%5Cdelta%28s_%5Ctext%7Binitial%7D%29%20%3D%20As_%5Ctext%7Binitial%7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63952"/>
            <a:ext cx="2024063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atex.codecogs.com/png.latex?%5Cdpi%7B300%7D%20%5Cbg_white%20%5Cfn_cm%20%5Clarge%20%5Cbegin%7Balign*%7D%20s_%5Ctext%7Bfinal%7D%20%26%3D%20s_%5Ctext%7Binitial%7D%20&amp;plus;%20R_%7B56%7D%5Cdelta%20%5C%5C%20%5C%5C%20s_%5Ctext%7Bfinal%7D%20%26%3D%20%281&amp;plus;AR_%7B56%7D%29s_%5Ctext%7Binitial%7D%20%5C%5C%20%5Csigma_%7Bs_%5Ctext%7Bfinal%7D%7D%20%26%3D%20%5Csqrt%7B%281&amp;plus;AR_%7B56%7D%29%5E2%5Csigma_%7Bs_%5Ctext%7Binitial%7D%7D%5E2%7D%20%5C%5C%20%26%3D%20%5Cleft%7C1&amp;plus;AR_%7B56%7D%5Cright%7C%5Csigma_%7Bs_%5Ctext%7Binitial%7D%7D%20%26%3D%20%5Cfrac%7B%5Csigma_%7Bs_%5Ctext%7Binitial%7D%7D%7D%7BC%7D%20%5Cend%7Balign*%7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98"/>
          <a:stretch/>
        </p:blipFill>
        <p:spPr bwMode="auto">
          <a:xfrm>
            <a:off x="3059832" y="2012024"/>
            <a:ext cx="4252913" cy="45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70088" y="4419120"/>
            <a:ext cx="3114080" cy="2057400"/>
            <a:chOff x="5679533" y="4107904"/>
            <a:chExt cx="3114080" cy="20574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76"/>
            <a:stretch/>
          </p:blipFill>
          <p:spPr bwMode="auto">
            <a:xfrm>
              <a:off x="5679533" y="4107904"/>
              <a:ext cx="1304392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97"/>
            <a:stretch/>
          </p:blipFill>
          <p:spPr bwMode="auto">
            <a:xfrm>
              <a:off x="7376122" y="4107904"/>
              <a:ext cx="1417491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267833" y="4638714"/>
              <a:ext cx="360040" cy="299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76122" y="5617809"/>
              <a:ext cx="360040" cy="299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7152020" y="4825812"/>
              <a:ext cx="360040" cy="3119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0274" y="4236990"/>
              <a:ext cx="594000" cy="495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85600" y="4237439"/>
              <a:ext cx="212400" cy="495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138317" y="4365104"/>
              <a:ext cx="595957" cy="2736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088450" y="4365104"/>
              <a:ext cx="217501" cy="2736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 descr="http://latex.codecogs.com/png.latex?%5Cdpi%7B300%7D%20%5Cbg_white%20%5Cfn_cm%20%5Clarge%20%5Cbegin%7Balign*%7D%20s_%5Ctext%7Bfinal%7D%20%26%3D%20s_%5Ctext%7Binitial%7D%20&amp;plus;%20R_%7B56%7D%5Cdelta%20%5C%5C%20%5C%5C%20s_%5Ctext%7Bfinal%7D%20%26%3D%20%281&amp;plus;AR_%7B56%7D%29s_%5Ctext%7Binitial%7D%20%5C%5C%20%5Csigma_%7Bs_%5Ctext%7Bfinal%7D%7D%20%26%3D%20%5Csqrt%7B%281&amp;plus;AR_%7B56%7D%29%5E2%5Csigma_%7Bs_%5Ctext%7Binitial%7D%7D%5E2%7D%20%5C%5C%20%26%3D%20%5Cleft%7C1&amp;plus;AR_%7B56%7D%5Cright%7C%5Csigma_%7Bs_%5Ctext%7Binitial%7D%7D%20%26%3D%20%5Cfrac%7B%5Csigma_%7Bs_%5Ctext%7Binitial%7D%7D%7D%7BC%7D%20%5Cend%7Balign*%7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1" b="24060"/>
          <a:stretch/>
        </p:blipFill>
        <p:spPr bwMode="auto">
          <a:xfrm>
            <a:off x="3059831" y="2722643"/>
            <a:ext cx="4252913" cy="106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latex.codecogs.com/png.latex?%5Cdpi%7B300%7D%20%5Cbg_white%20%5Cfn_cm%20%5Clarge%20%5Cbegin%7Balign*%7D%20s_%5Ctext%7Bfinal%7D%20%26%3D%20s_%5Ctext%7Binitial%7D%20&amp;plus;%20R_%7B56%7D%5Cdelta%20%5C%5C%20%5C%5C%20s_%5Ctext%7Bfinal%7D%20%26%3D%20%281&amp;plus;AR_%7B56%7D%29s_%5Ctext%7Binitial%7D%20%5C%5C%20%5Csigma_%7Bs_%5Ctext%7Bfinal%7D%7D%20%26%3D%20%5Csqrt%7B%281&amp;plus;AR_%7B56%7D%29%5E2%5Csigma_%7Bs_%5Ctext%7Binitial%7D%7D%5E2%7D%20%5C%5C%20%26%3D%20%5Cleft%7C1&amp;plus;AR_%7B56%7D%5Cright%7C%5Csigma_%7Bs_%5Ctext%7Binitial%7D%7D%20%26%3D%20%5Cfrac%7B%5Csigma_%7Bs_%5Ctext%7Binitial%7D%7D%7D%7BC%7D%20%5Cend%7Balign*%7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40"/>
          <a:stretch/>
        </p:blipFill>
        <p:spPr bwMode="auto">
          <a:xfrm>
            <a:off x="3059658" y="3784177"/>
            <a:ext cx="4252913" cy="56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48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Linear Compression with Uncorrelated Energy </a:t>
            </a:r>
            <a:r>
              <a:rPr lang="en-GB" dirty="0" smtClean="0"/>
              <a:t>Spread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98695" y="5169038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Typically the “full” compression is avoided…</a:t>
            </a:r>
            <a:endParaRPr lang="en-GB" dirty="0">
              <a:latin typeface="Helvetica" pitchFamily="34" charset="0"/>
            </a:endParaRPr>
          </a:p>
        </p:txBody>
      </p:sp>
      <p:pic>
        <p:nvPicPr>
          <p:cNvPr id="5" name="Picture 24" descr="http://latex.codecogs.com/png.latex?%5Cdpi%7B300%7D%20%5Cbg_white%20%5Cfn_cm%20%5Clarge%20%5Cdelta%28s_%5Ctext%7Binitial%7D%20%2Ci%29%20%3D%20As_%5Ctext%7Binitial%7D%20&amp;plus;%5Cdelta%5Ei%5C%5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26562"/>
            <a:ext cx="2805113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latex.codecogs.com/png.latex?%5Cdpi%7B300%7D%20%5Cbg_white%20%5Cfn_cm%20%5Clarge%20%5Cbegin%7Balign*%7D%20s_%5Ctext%7Bfinal%7D%20%26%3D%20s_%5Ctext%7Binitial%7D%20&amp;plus;%20R_%7B56%7D%5Cdelta%20%5C%5C%20%5C%5C%20s_%5Ctext%7Bfinal%7D%20%26%3D%20%281&amp;plus;AR_%7B56%7D%29s_%5Ctext%7Binitial%7D%20&amp;plus;R_%7B56%7D%5Cdelta%5Ei%5C%5C%20%5Csigma_%7Bs_%5Ctext%7Bfinal%7D%7D%20%26%3D%20%5Csqrt%7B%281&amp;plus;AR_%7B56%7D%29%5E2%5Csigma_%7Bs_%5Ctext%7Binitial%7D%7D%5E2%20&amp;plus;%20R_%7B56%7D%5E2%5Csigma_%7B%5Cdelta%5Ei%7D%5E2%7D%20%5C%5C%20%5Cend%7Balign*%7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47"/>
          <a:stretch/>
        </p:blipFill>
        <p:spPr bwMode="auto">
          <a:xfrm>
            <a:off x="3059832" y="1903209"/>
            <a:ext cx="4195763" cy="4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130" y="1126877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Helvetica" pitchFamily="34" charset="0"/>
              </a:rPr>
              <a:t>each particle </a:t>
            </a:r>
            <a:r>
              <a:rPr lang="en-GB" sz="1400" i="1" dirty="0" err="1" smtClean="0">
                <a:latin typeface="Helvetica" pitchFamily="34" charset="0"/>
              </a:rPr>
              <a:t>i</a:t>
            </a:r>
            <a:r>
              <a:rPr lang="en-GB" sz="1400" dirty="0" smtClean="0">
                <a:latin typeface="Helvetica" pitchFamily="34" charset="0"/>
              </a:rPr>
              <a:t> has an individual “random” energy offset</a:t>
            </a:r>
            <a:endParaRPr lang="en-GB" sz="1400" dirty="0">
              <a:latin typeface="Helvetic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00891" y="3768635"/>
            <a:ext cx="3114080" cy="2057400"/>
            <a:chOff x="5359964" y="2754174"/>
            <a:chExt cx="3114080" cy="20574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76"/>
            <a:stretch/>
          </p:blipFill>
          <p:spPr bwMode="auto">
            <a:xfrm>
              <a:off x="5359964" y="2754174"/>
              <a:ext cx="1304392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97"/>
            <a:stretch/>
          </p:blipFill>
          <p:spPr bwMode="auto">
            <a:xfrm>
              <a:off x="7056553" y="2754174"/>
              <a:ext cx="1417491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948264" y="3284984"/>
              <a:ext cx="360040" cy="299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56553" y="4264079"/>
              <a:ext cx="360040" cy="299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832451" y="3472082"/>
              <a:ext cx="360040" cy="3119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2" descr="http://latex.codecogs.com/png.latex?%5Cdpi%7B300%7D%20%5Cbg_white%20%5Cfn_cm%20%5Clarge%20%5Csigma%5E%5Ctext%7Bmin%7D_%7Bs_%5Ctext%7Bfinal%7D%7D%20%5Capprox%20%5Cleft%7C%20R_%7B56%7D%20%5Cright%7C%20%5Csigma_%7B%5Cdelta%5Ei%7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93" y="6133111"/>
            <a:ext cx="1776413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latex.codecogs.com/png.latex?%5Cdpi%7B300%7D%20%5Cbg_white%20%5Cfn_cm%20%5Clarge%20%5Cbegin%7Balign*%7D%20s_%5Ctext%7Bfinal%7D%20%26%3D%20s_%5Ctext%7Binitial%7D%20&amp;plus;%20R_%7B56%7D%5Cdelta%20%5C%5C%20%5C%5C%20s_%5Ctext%7Bfinal%7D%20%26%3D%20%281&amp;plus;AR_%7B56%7D%29s_%5Ctext%7Binitial%7D%20&amp;plus;R_%7B56%7D%5Cdelta%5Ei%5C%5C%20%5Csigma_%7Bs_%5Ctext%7Bfinal%7D%7D%20%26%3D%20%5Csqrt%7B%281&amp;plus;AR_%7B56%7D%29%5E2%5Csigma_%7Bs_%5Ctext%7Binitial%7D%7D%5E2%20&amp;plus;%20R_%7B56%7D%5E2%5Csigma_%7B%5Cdelta%5Ei%7D%5E2%7D%20%5C%5C%20%5Cend%7Balign*%7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6"/>
          <a:stretch/>
        </p:blipFill>
        <p:spPr bwMode="auto">
          <a:xfrm>
            <a:off x="3059831" y="2576323"/>
            <a:ext cx="4195763" cy="109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latex.codecogs.com/png.latex?%5Cdpi%7B300%7D%20%5Cbg_white%20%5Cfn_cm%20%5Clarge%20%5Ctext%7Bif%20%7D%20%5Cleft%28%201&amp;plus;AR_%7B56%7D%5Cright%20%29%3D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56" y="5765341"/>
            <a:ext cx="20478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Compression </a:t>
            </a:r>
            <a:r>
              <a:rPr lang="en-GB" dirty="0" smtClean="0"/>
              <a:t>Setup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81599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0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,0 </a:t>
            </a:r>
            <a:r>
              <a:rPr lang="en-GB" sz="1600" dirty="0" err="1" smtClean="0">
                <a:solidFill>
                  <a:schemeClr val="tx1"/>
                </a:solidFill>
              </a:rPr>
              <a:t>deg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377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,phi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37583" y="138619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58063" y="1205120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4087" y="12051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134127" y="1205120"/>
            <a:ext cx="19678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30915" y="1386198"/>
            <a:ext cx="307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809" y="1244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total energy E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1617" y="5540425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Helvetica" pitchFamily="34" charset="0"/>
              </a:rPr>
              <a:t>Is this Ok?</a:t>
            </a:r>
            <a:endParaRPr lang="en-GB" sz="3600" b="1" dirty="0">
              <a:latin typeface="Helvetica" pitchFamily="34" charset="0"/>
            </a:endParaRPr>
          </a:p>
        </p:txBody>
      </p:sp>
      <p:pic>
        <p:nvPicPr>
          <p:cNvPr id="13" name="Picture 2" descr="http://latex.codecogs.com/png.latex?%5Cdpi%7B300%7D%20%5Cbg_white%20%5Cfn_cm%20%5Clarge%20%5Cbegin%7Balign*%7D%20A%20%26%3D%20-%5Cfrac%7BE_1k_1%7D%7BE%7D%5Csin%28%5Cvarphi%29%5C%5C%20%5Csigma_%5Ctext%7Bfinal%7D%20%26%3D%20%5Cleft%7C1&amp;plus;AR_%7B56%7D%5Cright%7C%5Csigma_%5Ctext%7Binitial%7D%20%5C%5C%20E%20%26%3D%20E_0%20&amp;plus;%20E_1%5Ccos%28%5Cvarphi%29%20%5Cend%7Balign*%7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49" y="1848942"/>
            <a:ext cx="27432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latex.codecogs.com/png.latex?%5Cdpi%7B300%7D%20%5Cbg_white%20%5Cfn_cm%20%5Clarge%20%5CRightar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24" y="4081190"/>
            <a:ext cx="5143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latex.codecogs.com/png.latex?%5Cdpi%7B300%7D%20%5Cbg_white%20%5Cfn_cm%20%5Clarge%20%5Cbegin%7Balign*%7D%20%5Cvarphi%20%26%3D%20%5Carctan%5Cleft%28-%5Cfrac%7BE%7D%7BE-E_0%7D%5Cfrac%7B%5Cleft%28%5Cfrac%7B%5Csigma_%5Ctext%7Bfinal%7D%7D%7B%5Csigma_%5Ctext%7Binitial%7D%7D%20-1%5Cright%20%29%7D%7Bk_1R_%7B56%7D%7D%5Cright%20%29%5C%5C%20E_1%20%26%3D%20%5Cfrac%7BE-E_0%7D%7B%5Ccos%28%5Cvarphi%29%7D%20%5Cend%7Balign*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71" y="3725510"/>
            <a:ext cx="42862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2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Non-linear Compression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81599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0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,0 </a:t>
            </a:r>
            <a:r>
              <a:rPr lang="en-GB" sz="1600" dirty="0" err="1" smtClean="0">
                <a:solidFill>
                  <a:schemeClr val="tx1"/>
                </a:solidFill>
              </a:rPr>
              <a:t>deg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377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,phi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37583" y="138619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58063" y="1205120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4087" y="12051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134127" y="1205120"/>
            <a:ext cx="19678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30915" y="1386198"/>
            <a:ext cx="307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809" y="1244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total energy E</a:t>
            </a:r>
            <a:endParaRPr lang="en-GB" dirty="0">
              <a:latin typeface="Helvetica" pitchFamily="34" charset="0"/>
            </a:endParaRPr>
          </a:p>
        </p:txBody>
      </p:sp>
      <p:pic>
        <p:nvPicPr>
          <p:cNvPr id="12" name="Picture 4" descr="http://latex.codecogs.com/png.latex?%5Cdpi%7B300%7D%20%5Cbg_white%20%5Cfn_cm%20%5Clarge%20%5Cbegin%7Balign*%7D%20s_%5Ctext%7Bfinal%7D%20%26%3D%20s_%5Ctext%7Binitial%7D%20&amp;plus;%20R_%7B56%7D%5Cdelta%20&amp;plus;%20T_%7B566%7D%5Cdelta%5E2&amp;plus;%5Ccdots%5C%5C%20%5Cdelta%20%26%3D%20As_%5Ctext%7Binitial%7D%20&amp;plus;%20Bs_%5Ctext%7Binitial%7D%5E2%20&amp;plus;%20%5Ccdots%20%5Cend%7Balign*%7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58" y="1611789"/>
            <a:ext cx="4005263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latex.codecogs.com/png.latex?%5Cdpi%7B300%7D%20%5Cbg_white%20%5Cfn_cm%20%5Clarge%20T_%7B566%7D%20%5Capprox%20-%5Cfrac%7B3%7D%7B2%7DR_%7B56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71" y="5773875"/>
            <a:ext cx="16097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latex.codecogs.com/png.latex?%5Cdpi%7B300%7D%20%5Cbg_white%20%5Cfn_cm%20%5Clarge%20%5Cdelta%28s_%5Ctext%7Binitial%7D%29%20%3D%20%5Cfrac%7B-E_1%5Csin%28%5Cvarphi%29k_1s_%5Ctext%7Binitial%7D-E_1%5Ccos%28%5Cvarphi%29%5Cfrac%7Bk_1%5E2%7D%7B2%7Ds_%5Ctext%7Binitial%7D%5E2%7D%7BE_0&amp;plus;E_1%5Ccos%28%5Cvarphi%29%7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6" y="2475885"/>
            <a:ext cx="5653088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://latex.codecogs.com/png.latex?%5Cdpi%7B300%7D%20%5Cbg_white%20%5Cfn_cm%20%5Clarge%20%5Cbegin%7Balign*%7D%20s_%5Ctext%7Bfinal%7D%20%3D%20%26%20%5C%20%5Cfrac%7BR_%7B56%7D%7D%7BE%7D%5Cleft%28-E_1%5Csin%28%5Cvarphi%29k_1s_%5Ctext%7Binitial%7D-E_1%5Ccos%28%5Cvarphi%29%5Cfrac%7Bk_1%5E2%7D%7B2%7Ds_%5Ctext%7Binitial%7D%5E2%20%5Cright%20%29%5C%5C%20%26%20&amp;plus;%5Cfrac%7BT_%7B566%7D%7D%7BE%5E2%7DE_1%5E2%5Csin%5E2%28%5Cvarphi%29%20k_1%5E2s_%5Ctext%7Binitial%7D%5E2&amp;plus;s_%5Ctext%7Binitial%7D%20%5Cend%7Balign*%7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18927"/>
            <a:ext cx="6096000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09" y="4302346"/>
            <a:ext cx="3423194" cy="188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74797" y="6041259"/>
            <a:ext cx="3769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Helvetica" pitchFamily="34" charset="0"/>
              </a:rPr>
              <a:t>T</a:t>
            </a:r>
            <a:r>
              <a:rPr lang="en-GB" sz="3600" b="1" dirty="0" smtClean="0">
                <a:latin typeface="Helvetica" pitchFamily="34" charset="0"/>
              </a:rPr>
              <a:t>his is NOT Ok!</a:t>
            </a:r>
            <a:endParaRPr lang="en-GB" sz="3600" b="1" dirty="0">
              <a:latin typeface="Helvetica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31640" y="4204077"/>
            <a:ext cx="3012656" cy="962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800996" y="5166442"/>
            <a:ext cx="451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Helvetica" pitchFamily="34" charset="0"/>
              </a:rPr>
              <a:t>Can we tune the T</a:t>
            </a:r>
            <a:r>
              <a:rPr lang="en-GB" baseline="-25000" dirty="0" smtClean="0">
                <a:latin typeface="Helvetica" pitchFamily="34" charset="0"/>
              </a:rPr>
              <a:t>566</a:t>
            </a:r>
            <a:r>
              <a:rPr lang="en-GB" dirty="0" smtClean="0">
                <a:latin typeface="Helvetica" pitchFamily="34" charset="0"/>
              </a:rPr>
              <a:t>-term to compensate the E</a:t>
            </a:r>
            <a:r>
              <a:rPr lang="en-GB" baseline="-25000" dirty="0" smtClean="0">
                <a:latin typeface="Helvetica" pitchFamily="34" charset="0"/>
              </a:rPr>
              <a:t>1</a:t>
            </a:r>
            <a:r>
              <a:rPr lang="en-GB" dirty="0" smtClean="0">
                <a:latin typeface="Helvetica" pitchFamily="34" charset="0"/>
              </a:rPr>
              <a:t> quadratic-term?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9989" y="5884484"/>
            <a:ext cx="143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No since</a:t>
            </a:r>
            <a:endParaRPr lang="en-GB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6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</a:t>
            </a:r>
            <a:r>
              <a:rPr lang="en-GB" dirty="0" smtClean="0"/>
              <a:t>Principle</a:t>
            </a:r>
            <a:endParaRPr lang="en-GB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945"/>
          <a:stretch>
            <a:fillRect/>
          </a:stretch>
        </p:blipFill>
        <p:spPr bwMode="auto">
          <a:xfrm>
            <a:off x="1510754" y="1349976"/>
            <a:ext cx="6430979" cy="464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97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Linarised</a:t>
            </a:r>
            <a:r>
              <a:rPr lang="en-GB" dirty="0"/>
              <a:t> </a:t>
            </a:r>
            <a:r>
              <a:rPr lang="en-GB" dirty="0" smtClean="0"/>
              <a:t>Compression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81599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0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,0 </a:t>
            </a:r>
            <a:r>
              <a:rPr lang="en-GB" sz="1600" dirty="0" err="1" smtClean="0">
                <a:solidFill>
                  <a:schemeClr val="tx1"/>
                </a:solidFill>
              </a:rPr>
              <a:t>deg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377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,phi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37583" y="138619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58063" y="1205120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4087" y="12051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134127" y="1205120"/>
            <a:ext cx="19678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30915" y="1386198"/>
            <a:ext cx="307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809" y="1244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total energy E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7339" y="1278186"/>
            <a:ext cx="1152128" cy="21602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</a:t>
            </a:r>
            <a:r>
              <a:rPr lang="en-GB" sz="1200" baseline="-25000" dirty="0" smtClean="0">
                <a:solidFill>
                  <a:schemeClr val="tx1"/>
                </a:solidFill>
              </a:rPr>
              <a:t>2</a:t>
            </a:r>
            <a:r>
              <a:rPr lang="en-GB" sz="1200" dirty="0" smtClean="0">
                <a:solidFill>
                  <a:schemeClr val="tx1"/>
                </a:solidFill>
              </a:rPr>
              <a:t>,k</a:t>
            </a:r>
            <a:r>
              <a:rPr lang="en-GB" sz="1200" baseline="-25000" dirty="0" smtClean="0">
                <a:solidFill>
                  <a:schemeClr val="tx1"/>
                </a:solidFill>
              </a:rPr>
              <a:t>2</a:t>
            </a:r>
            <a:r>
              <a:rPr lang="en-GB" sz="1200" dirty="0" smtClean="0">
                <a:solidFill>
                  <a:schemeClr val="tx1"/>
                </a:solidFill>
              </a:rPr>
              <a:t>,180deg</a:t>
            </a:r>
            <a:endParaRPr lang="en-GB" sz="1200" baseline="-25000" dirty="0">
              <a:solidFill>
                <a:schemeClr val="tx1"/>
              </a:solidFill>
            </a:endParaRPr>
          </a:p>
        </p:txBody>
      </p:sp>
      <p:pic>
        <p:nvPicPr>
          <p:cNvPr id="13" name="Picture 12" descr="http://latex.codecogs.com/png.latex?%5Cdpi%7B300%7D%20%5Cbg_white%20%5Cfn_cm%20%5Clarge%20E_2%20%3D%20%5Cleft%28E_1%5Ccos%28%5Cvarphi%29&amp;plus;3%5Cfrac%7BE_1%5E2%7D%7BE%7D%5Csin%5E2%28%5Cvarphi%29%20%5Cright%20%29%5Cfrac%7Bk_1%5E2%7D%7Bk_2%5E2%7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16" y="5707701"/>
            <a:ext cx="41910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latex.codecogs.com/png.latex?%5Cdpi%7B300%7D%20%5Cbg_white%20%5Cfn_cm%20%5Clarge%20%5Cdelta%28s_%5Ctext%7Binitial%7D%29%20%3D%20%5Cfrac%7B-E_1%5Csin%28%5Cvarphi%29k_1s_%5Ctext%7Binitial%7D-E_1%5Ccos%28%5Cvarphi%29%5Cfrac%7Bk_1%5E2%7D%7B2%7Ds_%5Ctext%7Binitial%7D%5E2&amp;plus;E_2%5Cfrac%7Bk_2%5E2%7D%7B2%7Ds_%5Ctext%7Binitial%7D%5E2%7D%7BE_0&amp;plus;E_1%5Ccos%28%5Cvarphi%29-E_2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6" y="2611357"/>
            <a:ext cx="70866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latex.codecogs.com/png.latex?%5Cdpi%7B300%7D%20%5Cbg_white%20%5Cfn_cm%20%5Clarge%20%5Cbegin%7Balign*%7D%20s_%5Ctext%7Bfinal%7D%20%3D%20%26%20%5C%20%5Cfrac%7BR_%7B56%7D%7D%7BE%7D%5Cleft%28-E_1%5Csin%28%5Cvarphi%29k_1s_%5Ctext%7Binitial%7D-E_1%5Ccos%28%5Cvarphi%29%5Cfrac%7Bk_1%5E2%7D%7B2%7Ds_%5Ctext%7Binitial%7D%5E2%20&amp;plus;E_2%5Cfrac%7Bk_2%5E2%7D%7B2%7Ds_%5Ctext%7Binitial%7D%5E2%5Cright%20%29%5C%5C%20%26%20&amp;plus;%5Cfrac%7BT_%7B566%7D%7D%7BE%5E2%7D%20E_1%5E2%5Csin%5E2%28%5Cvarphi%29%20k_1%5E2s_%5Ctext%7Binitial%7D%5E2&amp;plus;s_%5Ctext%7Binitial%7D%20%5Cend%7Balign*%7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54399"/>
            <a:ext cx="76057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latex.codecogs.com/png.latex?%5Cdpi%7B300%7D%20%5Cbg_white%20%5Cfn_cm%20%5Clarge%20%5Cbegin%7Balign*%7D%20s_%5Ctext%7Bfinal%7D%20%26%3D%20s_%5Ctext%7Binitial%7D%20&amp;plus;%20R_%7B56%7D%5Cdelta%20&amp;plus;%20T_%7B566%7D%5Cdelta%5E2&amp;plus;%5Ccdots%5C%5C%20%5Cdelta%20%26%3D%20As_%5Ctext%7Binitial%7D%20&amp;plus;%20Bs_%5Ctext%7Binitial%7D%5E2%20&amp;plus;%20%5Ccdots%20%5Cend%7Balign*%7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58" y="1747261"/>
            <a:ext cx="4005263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6430741" y="2539349"/>
            <a:ext cx="163364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580112" y="3008697"/>
            <a:ext cx="624074" cy="440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587804" y="3667175"/>
            <a:ext cx="1512588" cy="839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58091" y="3659224"/>
            <a:ext cx="2293329" cy="925519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331640" y="4339549"/>
            <a:ext cx="3012656" cy="96236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551421" y="3624312"/>
            <a:ext cx="1548971" cy="92551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5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</a:t>
            </a:r>
            <a:r>
              <a:rPr lang="en-GB" dirty="0" smtClean="0"/>
              <a:t>Compensation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81599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0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,0 </a:t>
            </a:r>
            <a:r>
              <a:rPr lang="en-GB" sz="1600" dirty="0" err="1" smtClean="0">
                <a:solidFill>
                  <a:schemeClr val="tx1"/>
                </a:solidFill>
              </a:rPr>
              <a:t>deg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377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,phi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37583" y="138619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58063" y="1205120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4087" y="12051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134127" y="1205120"/>
            <a:ext cx="19678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30915" y="1386198"/>
            <a:ext cx="307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809" y="1244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total energy E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7339" y="1278186"/>
            <a:ext cx="1152128" cy="21602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</a:t>
            </a:r>
            <a:r>
              <a:rPr lang="en-GB" sz="1200" baseline="-25000" dirty="0" smtClean="0">
                <a:solidFill>
                  <a:schemeClr val="tx1"/>
                </a:solidFill>
              </a:rPr>
              <a:t>2</a:t>
            </a:r>
            <a:r>
              <a:rPr lang="en-GB" sz="1200" dirty="0" smtClean="0">
                <a:solidFill>
                  <a:schemeClr val="tx1"/>
                </a:solidFill>
              </a:rPr>
              <a:t>,k</a:t>
            </a:r>
            <a:r>
              <a:rPr lang="en-GB" sz="1200" baseline="-25000" dirty="0" smtClean="0">
                <a:solidFill>
                  <a:schemeClr val="tx1"/>
                </a:solidFill>
              </a:rPr>
              <a:t>2</a:t>
            </a:r>
            <a:r>
              <a:rPr lang="en-GB" sz="1200" dirty="0" smtClean="0">
                <a:solidFill>
                  <a:schemeClr val="tx1"/>
                </a:solidFill>
              </a:rPr>
              <a:t>,180deg</a:t>
            </a:r>
            <a:endParaRPr lang="en-GB" sz="1200" baseline="-2500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/>
          <a:stretch/>
        </p:blipFill>
        <p:spPr bwMode="auto">
          <a:xfrm>
            <a:off x="5787669" y="1764195"/>
            <a:ext cx="3200400" cy="229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ttp://latex.codecogs.com/png.latex?%5Cdpi%7B300%7D%20%5Cbg_white%20%5Cfn_cm%20%5Clarge%20E_2%20%3D%20%5Cleft%28E_1%5Ccos%28%5Cvarphi%29&amp;plus;3%5Cfrac%7BE_1%5E2%7D%7BE%7D%5Csin%5E2%28%5Cvarphi%29%20%5Cright%20%29%5Cfrac%7Bk_1%5E2%7D%7Bk_2%5E2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57" y="1912349"/>
            <a:ext cx="41910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46003" y="4500499"/>
            <a:ext cx="3538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Compensation of energy loss is required while the slope must be maintained.</a:t>
            </a:r>
            <a:endParaRPr lang="en-GB" dirty="0">
              <a:latin typeface="Helvetica" pitchFamily="34" charset="0"/>
            </a:endParaRPr>
          </a:p>
        </p:txBody>
      </p:sp>
      <p:pic>
        <p:nvPicPr>
          <p:cNvPr id="16" name="Picture 2" descr="http://latex.codecogs.com/png.latex?%5Cdpi%7B300%7D%20%5Cbg_white%20%5Cfn_cm%20%5Clarge%20%5Cbegin%7Balign*%7D%20E_1%5Csin%28%5Cvarphi%29%20%26%3D%20E_1%27%5Csin%28%5Cvarphi%27%29%5C%5C%20E_1%5Ccos%28%5Cvarphi%29%20&amp;plus;%20E_2%20%26%3D%20E_1%27%5Ccos%28%5Cvarphi%27%29%20%5Cend%7Balign*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61" y="3132347"/>
            <a:ext cx="320040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3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</a:t>
            </a:r>
            <a:r>
              <a:rPr lang="en-GB" dirty="0" smtClean="0"/>
              <a:t>Compensation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81599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0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,0 </a:t>
            </a:r>
            <a:r>
              <a:rPr lang="en-GB" sz="1600" dirty="0" err="1" smtClean="0">
                <a:solidFill>
                  <a:schemeClr val="tx1"/>
                </a:solidFill>
              </a:rPr>
              <a:t>deg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377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,phi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37583" y="138619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58063" y="1205120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4087" y="12051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134127" y="1205120"/>
            <a:ext cx="19678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30915" y="1386198"/>
            <a:ext cx="307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809" y="1244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total energy E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7339" y="1278186"/>
            <a:ext cx="1152128" cy="21602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</a:t>
            </a:r>
            <a:r>
              <a:rPr lang="en-GB" sz="1200" baseline="-25000" dirty="0" smtClean="0">
                <a:solidFill>
                  <a:schemeClr val="tx1"/>
                </a:solidFill>
              </a:rPr>
              <a:t>2</a:t>
            </a:r>
            <a:r>
              <a:rPr lang="en-GB" sz="1200" dirty="0" smtClean="0">
                <a:solidFill>
                  <a:schemeClr val="tx1"/>
                </a:solidFill>
              </a:rPr>
              <a:t>,k</a:t>
            </a:r>
            <a:r>
              <a:rPr lang="en-GB" sz="1200" baseline="-25000" dirty="0" smtClean="0">
                <a:solidFill>
                  <a:schemeClr val="tx1"/>
                </a:solidFill>
              </a:rPr>
              <a:t>2</a:t>
            </a:r>
            <a:r>
              <a:rPr lang="en-GB" sz="1200" dirty="0" smtClean="0">
                <a:solidFill>
                  <a:schemeClr val="tx1"/>
                </a:solidFill>
              </a:rPr>
              <a:t>,180deg</a:t>
            </a:r>
            <a:endParaRPr lang="en-GB" sz="1200" baseline="-2500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/>
          <a:stretch/>
        </p:blipFill>
        <p:spPr bwMode="auto">
          <a:xfrm>
            <a:off x="5787669" y="1764195"/>
            <a:ext cx="3200400" cy="229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ttp://latex.codecogs.com/png.latex?%5Cdpi%7B300%7D%20%5Cbg_white%20%5Cfn_cm%20%5Clarge%20E_2%20%3D%20%5Cleft%28E_1%5Ccos%28%5Cvarphi%29&amp;plus;3%5Cfrac%7BE_1%5E2%7D%7BE%7D%5Csin%5E2%28%5Cvarphi%29%20%5Cright%20%29%5Cfrac%7Bk_1%5E2%7D%7Bk_2%5E2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57" y="1912349"/>
            <a:ext cx="41910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46003" y="4500499"/>
            <a:ext cx="3538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Compensation of energy loss is required while the slope must be maintained.</a:t>
            </a:r>
            <a:endParaRPr lang="en-GB" dirty="0">
              <a:latin typeface="Helvetica" pitchFamily="34" charset="0"/>
            </a:endParaRPr>
          </a:p>
        </p:txBody>
      </p:sp>
      <p:pic>
        <p:nvPicPr>
          <p:cNvPr id="16" name="Picture 2" descr="http://latex.codecogs.com/png.latex?%5Cdpi%7B300%7D%20%5Cbg_white%20%5Cfn_cm%20%5Clarge%20%5Cbegin%7Balign*%7D%20E_1%5Csin%28%5Cvarphi%29%20%26%3D%20E_1%27%5Csin%28%5Cvarphi%27%29%5C%5C%20E_1%5Ccos%28%5Cvarphi%29%20&amp;plus;%20E_2%20%26%3D%20E_1%27%5Ccos%28%5Cvarphi%27%29%20%5Cend%7Balign*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61" y="3132347"/>
            <a:ext cx="320040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latex.codecogs.com/png.latex?%5Cdpi%7B300%7D%20%5Cbg_white%20%5Cfn_cm%20%5Clarge%20%5Cbegin%7Balign*%7D%20%5Cvarphi%27%20%26%20%3D%20%5Carctan%5Cleft%28%5Cfrac%7BE_1%5Csin%28%5Cvarphi%29%7D%7BE_1%5Ccos%28%5Cvarphi%29&amp;plus;E_2%7D%20%5Cright%20%29%5C%5C%20E_1%27%20%26%20%3D%20E_1%5Cfrac%7B%5Csin%28%5Cvarphi%29%7D%7B%5Csin%28%5Cvarphi%27%29%7D%20%5Cend%7Balign*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09" y="4425280"/>
            <a:ext cx="35147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latex.codecogs.com/png.latex?%5Cdpi%7B300%7D%20%5Cbg_white%20%5Cfn_cm%20%5Clarge%20%5CRight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581128"/>
            <a:ext cx="5143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(Almost) General Solution for Single Stage </a:t>
            </a:r>
            <a:r>
              <a:rPr lang="en-GB" dirty="0" smtClean="0"/>
              <a:t>BC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81599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0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,0 </a:t>
            </a:r>
            <a:r>
              <a:rPr lang="en-GB" sz="1600" dirty="0" err="1" smtClean="0">
                <a:solidFill>
                  <a:schemeClr val="tx1"/>
                </a:solidFill>
              </a:rPr>
              <a:t>deg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377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,phi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37583" y="138619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58063" y="1205120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4087" y="12051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134127" y="1205120"/>
            <a:ext cx="19678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30915" y="1386198"/>
            <a:ext cx="307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809" y="1244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total energy E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7339" y="1278186"/>
            <a:ext cx="1152128" cy="21602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</a:t>
            </a:r>
            <a:r>
              <a:rPr lang="en-GB" sz="1200" baseline="-25000" dirty="0" smtClean="0">
                <a:solidFill>
                  <a:schemeClr val="tx1"/>
                </a:solidFill>
              </a:rPr>
              <a:t>2</a:t>
            </a:r>
            <a:r>
              <a:rPr lang="en-GB" sz="1200" dirty="0" smtClean="0">
                <a:solidFill>
                  <a:schemeClr val="tx1"/>
                </a:solidFill>
              </a:rPr>
              <a:t>,k</a:t>
            </a:r>
            <a:r>
              <a:rPr lang="en-GB" sz="1200" baseline="-25000" dirty="0" smtClean="0">
                <a:solidFill>
                  <a:schemeClr val="tx1"/>
                </a:solidFill>
              </a:rPr>
              <a:t>2</a:t>
            </a:r>
            <a:r>
              <a:rPr lang="en-GB" sz="1200" dirty="0" smtClean="0">
                <a:solidFill>
                  <a:schemeClr val="tx1"/>
                </a:solidFill>
              </a:rPr>
              <a:t>,180deg</a:t>
            </a:r>
            <a:endParaRPr lang="en-GB" sz="1200" baseline="-25000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latex.codecogs.com/png.latex?%5Cdpi%7B300%7D%20%5Cbg_white%20%5Cfn_cm%20%5Clarge%20%5Cbegin%7Balign*%7D%20%5Cvarphi%20%26%3D%20%5Carctan%5Cleft%28-%5Cfrac%7BE%7D%7BE-E_0%7D%5Cfrac%7B%5Cleft%28%5Cfrac%7B%5Csigma_%5Ctext%7Bfinal%7D%7D%7B%5Csigma_%5Ctext%7Binitial%7D%7D-1-aR_%7B56%7D%20%5Cright%20%29%7D%7Bk_1R_%7B56%7D%7D%20%5Cright%20%29%5C%5C%20E_1%20%26%3D%20%5Cfrac%7BE-E_0%7D%7B%5Ccos%28%5Cvarphi%29%7D%5C%5C%20E_2%20%26%3D%20%5Cleft%28%20E_1%5Ccos%28%5Cvarphi%29&amp;plus;%5Cbar%20E_0%20&amp;plus;%203%5Cfrac%7BE_1%5E2%7D%7BE%7D%5Csin%5E2%28%5Cvarphi%29%20%5Cright%29%20%5Cfrac%7Bk_1%5E2%7D%7Bk_2%5E2%7D%5C%5C%20%5Cvarphi%27%20%26%20%3D%20%5Carctan%5Cleft%28%5Cfrac%7BE_1%5Csin%28%5Cvarphi%29%7D%7BE_1%5Ccos%28%5Cvarphi%29&amp;plus;E_2%7D%20%5Cright%20%29%5C%5C%20E_1%27%20%26%20%3D%20E_1%5Cfrac%7B%5Csin%28%5Cvarphi%29%7D%7B%5Csin%28%5Cvarphi%27%29%7D%20%5Cend%7Balign*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14" y="1876316"/>
            <a:ext cx="5157788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6228184" y="1844824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235813" y="3804942"/>
            <a:ext cx="41865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290574" y="458112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Helvetica" pitchFamily="34" charset="0"/>
              </a:rPr>
              <a:t>If x-band is not operated “anti-on-crest” an additional linear compression term plays a role.</a:t>
            </a:r>
            <a:endParaRPr lang="en-GB" sz="1600" dirty="0">
              <a:latin typeface="Helvetica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35696" y="3804942"/>
            <a:ext cx="720080" cy="2288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148064" y="4653136"/>
            <a:ext cx="108012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61910" y="5301208"/>
            <a:ext cx="2466274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2" descr="http://latex.codecogs.com/png.latex?%5Cdpi%7B300%7D%20%5Cbg_white%20%5Cfn_cm%20%5Clarge%20%7B%5Ccolor%7BRed%7D%5Cbar%20E_0%20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26" y="1613635"/>
            <a:ext cx="186690" cy="2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18024" y="1699999"/>
            <a:ext cx="1686886" cy="1265165"/>
            <a:chOff x="148810" y="976511"/>
            <a:chExt cx="1686886" cy="1265165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810" y="976511"/>
              <a:ext cx="1686886" cy="1265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Group 22"/>
            <p:cNvGrpSpPr/>
            <p:nvPr/>
          </p:nvGrpSpPr>
          <p:grpSpPr>
            <a:xfrm>
              <a:off x="384081" y="1066521"/>
              <a:ext cx="1235591" cy="778303"/>
              <a:chOff x="384081" y="1066521"/>
              <a:chExt cx="1235591" cy="778303"/>
            </a:xfrm>
          </p:grpSpPr>
          <p:pic>
            <p:nvPicPr>
              <p:cNvPr id="24" name="Picture 4" descr="http://latex.codecogs.com/png.latex?%5Cdpi%7B300%7D%20%5Cbg_white%20%5Cfn_cm%20%5Clarge%20%7B%5Ccolor%7BRed%7Da%20%7D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3815" y="1734334"/>
                <a:ext cx="95250" cy="110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5" name="Straight Connector 24"/>
              <p:cNvCxnSpPr/>
              <p:nvPr/>
            </p:nvCxnSpPr>
            <p:spPr>
              <a:xfrm>
                <a:off x="467544" y="1393493"/>
                <a:ext cx="1152128" cy="396086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84081" y="1066521"/>
                <a:ext cx="118283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 smtClean="0">
                    <a:latin typeface="Helvetica" pitchFamily="34" charset="0"/>
                  </a:rPr>
                  <a:t>head</a:t>
                </a:r>
                <a:endParaRPr lang="en-GB" sz="800" dirty="0">
                  <a:latin typeface="Helvetic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853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5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Chirp </a:t>
            </a:r>
            <a:r>
              <a:rPr lang="en-GB" dirty="0" smtClean="0"/>
              <a:t>Generation</a:t>
            </a:r>
            <a:endParaRPr lang="en-GB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231"/>
          <a:stretch/>
        </p:blipFill>
        <p:spPr bwMode="auto">
          <a:xfrm>
            <a:off x="1028692" y="1955807"/>
            <a:ext cx="7305041" cy="407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beutner\Desktop\20151103 InjektorCol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r="3506"/>
          <a:stretch/>
        </p:blipFill>
        <p:spPr bwMode="auto">
          <a:xfrm>
            <a:off x="4495800" y="626453"/>
            <a:ext cx="4648200" cy="20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8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“Non-linear” Compression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3674533" y="4394200"/>
            <a:ext cx="1871134" cy="677333"/>
          </a:xfrm>
          <a:prstGeom prst="ellipse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3733800" y="2218257"/>
            <a:ext cx="1752600" cy="15748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4292600" y="2218257"/>
            <a:ext cx="634999" cy="15748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292599" y="5274309"/>
            <a:ext cx="634999" cy="6773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733800" y="2218257"/>
            <a:ext cx="279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130799" y="3793057"/>
            <a:ext cx="33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5820854" y="2218257"/>
            <a:ext cx="1676400" cy="1600200"/>
          </a:xfrm>
          <a:custGeom>
            <a:avLst/>
            <a:gdLst>
              <a:gd name="connsiteX0" fmla="*/ 0 w 1676400"/>
              <a:gd name="connsiteY0" fmla="*/ 0 h 1600200"/>
              <a:gd name="connsiteX1" fmla="*/ 1126067 w 1676400"/>
              <a:gd name="connsiteY1" fmla="*/ 728133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486834 w 1676400"/>
              <a:gd name="connsiteY1" fmla="*/ 169343 h 1600200"/>
              <a:gd name="connsiteX2" fmla="*/ 1032933 w 1676400"/>
              <a:gd name="connsiteY2" fmla="*/ 584200 h 1600200"/>
              <a:gd name="connsiteX3" fmla="*/ 1676400 w 1676400"/>
              <a:gd name="connsiteY3" fmla="*/ 1600200 h 1600200"/>
              <a:gd name="connsiteX0" fmla="*/ 0 w 1676400"/>
              <a:gd name="connsiteY0" fmla="*/ 0 h 1600200"/>
              <a:gd name="connsiteX1" fmla="*/ 486834 w 1676400"/>
              <a:gd name="connsiteY1" fmla="*/ 169343 h 1600200"/>
              <a:gd name="connsiteX2" fmla="*/ 1032933 w 1676400"/>
              <a:gd name="connsiteY2" fmla="*/ 584200 h 1600200"/>
              <a:gd name="connsiteX3" fmla="*/ 1676400 w 1676400"/>
              <a:gd name="connsiteY3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1600200">
                <a:moveTo>
                  <a:pt x="0" y="0"/>
                </a:moveTo>
                <a:cubicBezTo>
                  <a:pt x="265994" y="96308"/>
                  <a:pt x="745067" y="309033"/>
                  <a:pt x="1032933" y="584200"/>
                </a:cubicBezTo>
                <a:cubicBezTo>
                  <a:pt x="1320799" y="859367"/>
                  <a:pt x="1540933" y="1297516"/>
                  <a:pt x="1676400" y="1600200"/>
                </a:cubicBezTo>
              </a:path>
            </a:pathLst>
          </a:custGeom>
          <a:noFill/>
          <a:ln w="76200">
            <a:solidFill>
              <a:schemeClr val="accent3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>
            <a:off x="5829315" y="2226717"/>
            <a:ext cx="1024477" cy="1557867"/>
          </a:xfrm>
          <a:custGeom>
            <a:avLst/>
            <a:gdLst>
              <a:gd name="connsiteX0" fmla="*/ 0 w 1676400"/>
              <a:gd name="connsiteY0" fmla="*/ 0 h 1600200"/>
              <a:gd name="connsiteX1" fmla="*/ 1126067 w 1676400"/>
              <a:gd name="connsiteY1" fmla="*/ 728133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486834 w 1676400"/>
              <a:gd name="connsiteY1" fmla="*/ 169343 h 1600200"/>
              <a:gd name="connsiteX2" fmla="*/ 1032933 w 1676400"/>
              <a:gd name="connsiteY2" fmla="*/ 584200 h 1600200"/>
              <a:gd name="connsiteX3" fmla="*/ 1676400 w 1676400"/>
              <a:gd name="connsiteY3" fmla="*/ 1600200 h 1600200"/>
              <a:gd name="connsiteX0" fmla="*/ 0 w 1676400"/>
              <a:gd name="connsiteY0" fmla="*/ 0 h 1600200"/>
              <a:gd name="connsiteX1" fmla="*/ 486834 w 1676400"/>
              <a:gd name="connsiteY1" fmla="*/ 169343 h 1600200"/>
              <a:gd name="connsiteX2" fmla="*/ 1032933 w 1676400"/>
              <a:gd name="connsiteY2" fmla="*/ 584200 h 1600200"/>
              <a:gd name="connsiteX3" fmla="*/ 1676400 w 1676400"/>
              <a:gd name="connsiteY3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033504"/>
              <a:gd name="connsiteY0" fmla="*/ 0 h 1557867"/>
              <a:gd name="connsiteX1" fmla="*/ 1032933 w 1033504"/>
              <a:gd name="connsiteY1" fmla="*/ 584200 h 1557867"/>
              <a:gd name="connsiteX2" fmla="*/ 169333 w 1033504"/>
              <a:gd name="connsiteY2" fmla="*/ 1557867 h 1557867"/>
              <a:gd name="connsiteX0" fmla="*/ 0 w 1033901"/>
              <a:gd name="connsiteY0" fmla="*/ 0 h 1557867"/>
              <a:gd name="connsiteX1" fmla="*/ 1032933 w 1033901"/>
              <a:gd name="connsiteY1" fmla="*/ 584200 h 1557867"/>
              <a:gd name="connsiteX2" fmla="*/ 169333 w 1033901"/>
              <a:gd name="connsiteY2" fmla="*/ 1557867 h 1557867"/>
              <a:gd name="connsiteX0" fmla="*/ 0 w 1032943"/>
              <a:gd name="connsiteY0" fmla="*/ 0 h 1557867"/>
              <a:gd name="connsiteX1" fmla="*/ 1032933 w 1032943"/>
              <a:gd name="connsiteY1" fmla="*/ 584200 h 1557867"/>
              <a:gd name="connsiteX2" fmla="*/ 169333 w 1032943"/>
              <a:gd name="connsiteY2" fmla="*/ 1557867 h 1557867"/>
              <a:gd name="connsiteX0" fmla="*/ 0 w 1032943"/>
              <a:gd name="connsiteY0" fmla="*/ 0 h 1557867"/>
              <a:gd name="connsiteX1" fmla="*/ 1032933 w 1032943"/>
              <a:gd name="connsiteY1" fmla="*/ 685800 h 1557867"/>
              <a:gd name="connsiteX2" fmla="*/ 169333 w 1032943"/>
              <a:gd name="connsiteY2" fmla="*/ 1557867 h 1557867"/>
              <a:gd name="connsiteX0" fmla="*/ 0 w 1024477"/>
              <a:gd name="connsiteY0" fmla="*/ 0 h 1557867"/>
              <a:gd name="connsiteX1" fmla="*/ 1024467 w 1024477"/>
              <a:gd name="connsiteY1" fmla="*/ 711200 h 1557867"/>
              <a:gd name="connsiteX2" fmla="*/ 169333 w 1024477"/>
              <a:gd name="connsiteY2" fmla="*/ 1557867 h 15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4477" h="1557867">
                <a:moveTo>
                  <a:pt x="0" y="0"/>
                </a:moveTo>
                <a:cubicBezTo>
                  <a:pt x="265994" y="96308"/>
                  <a:pt x="1021645" y="451555"/>
                  <a:pt x="1024467" y="711200"/>
                </a:cubicBezTo>
                <a:cubicBezTo>
                  <a:pt x="1027289" y="970845"/>
                  <a:pt x="465666" y="1365250"/>
                  <a:pt x="169333" y="1557867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5829315" y="4394199"/>
            <a:ext cx="1667939" cy="677333"/>
          </a:xfrm>
          <a:prstGeom prst="ellipse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  <p:sp>
        <p:nvSpPr>
          <p:cNvPr id="43" name="Chord 42"/>
          <p:cNvSpPr/>
          <p:nvPr/>
        </p:nvSpPr>
        <p:spPr>
          <a:xfrm>
            <a:off x="5829315" y="5274312"/>
            <a:ext cx="1667939" cy="677332"/>
          </a:xfrm>
          <a:prstGeom prst="chord">
            <a:avLst>
              <a:gd name="adj1" fmla="val 4945533"/>
              <a:gd name="adj2" fmla="val 16634208"/>
            </a:avLst>
          </a:prstGeom>
          <a:solidFill>
            <a:schemeClr val="accent3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  <p:sp>
        <p:nvSpPr>
          <p:cNvPr id="42" name="Oval 41"/>
          <p:cNvSpPr/>
          <p:nvPr/>
        </p:nvSpPr>
        <p:spPr>
          <a:xfrm>
            <a:off x="6587088" y="5274312"/>
            <a:ext cx="266704" cy="6773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5689621" y="2159001"/>
            <a:ext cx="651932" cy="2794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675993" y="2603484"/>
            <a:ext cx="503762" cy="56305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281354" y="3361267"/>
            <a:ext cx="241301" cy="55033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53533" y="1701800"/>
            <a:ext cx="2777067" cy="338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Linear Compression:</a:t>
            </a:r>
            <a:endParaRPr lang="en-GB" sz="1400" dirty="0" err="1" smtClean="0"/>
          </a:p>
        </p:txBody>
      </p:sp>
      <p:sp>
        <p:nvSpPr>
          <p:cNvPr id="55" name="TextBox 54"/>
          <p:cNvSpPr txBox="1"/>
          <p:nvPr/>
        </p:nvSpPr>
        <p:spPr>
          <a:xfrm>
            <a:off x="4927598" y="1701799"/>
            <a:ext cx="2777067" cy="338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Non-Linear Compression:</a:t>
            </a:r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07305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7.40741E-7 L -0.23264 7.40741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P spid="30" grpId="1" animBg="1"/>
      <p:bldP spid="36" grpId="0" animBg="1"/>
      <p:bldP spid="37" grpId="0" animBg="1"/>
      <p:bldP spid="39" grpId="0" animBg="1"/>
      <p:bldP spid="43" grpId="0" animBg="1"/>
      <p:bldP spid="42" grpId="0" animBg="1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beutner\Desktop\20170228-MX2_3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96" y="2261658"/>
            <a:ext cx="6350000" cy="42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</a:t>
            </a:r>
            <a:r>
              <a:rPr lang="en-US" dirty="0" err="1" smtClean="0"/>
              <a:t>Linearisation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harmonic RF system is used to remove non-linear chirp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harmonic (3.9GHz) at XFEL and FLASH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34" y="2671234"/>
            <a:ext cx="4072466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34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Voltage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 of RF phase and voltages to get a certain energy chirp is cumbersome</a:t>
            </a:r>
          </a:p>
          <a:p>
            <a:r>
              <a:rPr lang="en-US" dirty="0" smtClean="0"/>
              <a:t>RF parameters can be directly calculated from the Taylor coefficients (energy, chirp, curvature) at the beam </a:t>
            </a:r>
            <a:r>
              <a:rPr lang="en-US" dirty="0" smtClean="0"/>
              <a:t>position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Tuning one of the Taylor coefficients do not change the others, especially the beam energy is not changed </a:t>
            </a:r>
            <a:r>
              <a:rPr lang="en-US" dirty="0" smtClean="0"/>
              <a:t>(provided that the on-crest phases are correct)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97714" y="2842681"/>
            <a:ext cx="2810934" cy="2108201"/>
            <a:chOff x="2829982" y="2934121"/>
            <a:chExt cx="3513667" cy="263525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982" y="2934121"/>
              <a:ext cx="3513667" cy="263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5-Point Star 4"/>
            <p:cNvSpPr/>
            <p:nvPr/>
          </p:nvSpPr>
          <p:spPr>
            <a:xfrm>
              <a:off x="4559297" y="3361686"/>
              <a:ext cx="224368" cy="245533"/>
            </a:xfrm>
            <a:prstGeom prst="star5">
              <a:avLst/>
            </a:prstGeom>
            <a:solidFill>
              <a:srgbClr val="FFC000"/>
            </a:solidFill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GB" sz="140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0582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Voltage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Chirp (mostly A1 phase</a:t>
            </a:r>
            <a:r>
              <a:rPr lang="en-US" dirty="0" smtClean="0"/>
              <a:t>):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Curvature (mostly AH1 voltage</a:t>
            </a:r>
            <a:r>
              <a:rPr lang="en-US" dirty="0" smtClean="0"/>
              <a:t>):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Third Order “Skewness” (AH1 voltage and phase): </a:t>
            </a:r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2790067" y="2125735"/>
            <a:ext cx="1159933" cy="287866"/>
          </a:xfrm>
          <a:custGeom>
            <a:avLst/>
            <a:gdLst>
              <a:gd name="connsiteX0" fmla="*/ 0 w 1159933"/>
              <a:gd name="connsiteY0" fmla="*/ 287874 h 287874"/>
              <a:gd name="connsiteX1" fmla="*/ 313267 w 1159933"/>
              <a:gd name="connsiteY1" fmla="*/ 211674 h 287874"/>
              <a:gd name="connsiteX2" fmla="*/ 609600 w 1159933"/>
              <a:gd name="connsiteY2" fmla="*/ 8 h 287874"/>
              <a:gd name="connsiteX3" fmla="*/ 846667 w 1159933"/>
              <a:gd name="connsiteY3" fmla="*/ 220141 h 287874"/>
              <a:gd name="connsiteX4" fmla="*/ 1159933 w 1159933"/>
              <a:gd name="connsiteY4" fmla="*/ 279408 h 287874"/>
              <a:gd name="connsiteX5" fmla="*/ 1159933 w 1159933"/>
              <a:gd name="connsiteY5" fmla="*/ 279408 h 287874"/>
              <a:gd name="connsiteX0" fmla="*/ 0 w 1159933"/>
              <a:gd name="connsiteY0" fmla="*/ 287866 h 287866"/>
              <a:gd name="connsiteX1" fmla="*/ 313267 w 1159933"/>
              <a:gd name="connsiteY1" fmla="*/ 211666 h 287866"/>
              <a:gd name="connsiteX2" fmla="*/ 609600 w 1159933"/>
              <a:gd name="connsiteY2" fmla="*/ 0 h 287866"/>
              <a:gd name="connsiteX3" fmla="*/ 948267 w 1159933"/>
              <a:gd name="connsiteY3" fmla="*/ 211667 h 287866"/>
              <a:gd name="connsiteX4" fmla="*/ 1159933 w 1159933"/>
              <a:gd name="connsiteY4" fmla="*/ 279400 h 287866"/>
              <a:gd name="connsiteX5" fmla="*/ 1159933 w 1159933"/>
              <a:gd name="connsiteY5" fmla="*/ 279400 h 287866"/>
              <a:gd name="connsiteX0" fmla="*/ 0 w 1159933"/>
              <a:gd name="connsiteY0" fmla="*/ 287866 h 287866"/>
              <a:gd name="connsiteX1" fmla="*/ 245533 w 1159933"/>
              <a:gd name="connsiteY1" fmla="*/ 211666 h 287866"/>
              <a:gd name="connsiteX2" fmla="*/ 609600 w 1159933"/>
              <a:gd name="connsiteY2" fmla="*/ 0 h 287866"/>
              <a:gd name="connsiteX3" fmla="*/ 948267 w 1159933"/>
              <a:gd name="connsiteY3" fmla="*/ 211667 h 287866"/>
              <a:gd name="connsiteX4" fmla="*/ 1159933 w 1159933"/>
              <a:gd name="connsiteY4" fmla="*/ 279400 h 287866"/>
              <a:gd name="connsiteX5" fmla="*/ 1159933 w 1159933"/>
              <a:gd name="connsiteY5" fmla="*/ 279400 h 28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933" h="287866">
                <a:moveTo>
                  <a:pt x="0" y="287866"/>
                </a:moveTo>
                <a:cubicBezTo>
                  <a:pt x="105833" y="273755"/>
                  <a:pt x="143933" y="259644"/>
                  <a:pt x="245533" y="211666"/>
                </a:cubicBezTo>
                <a:cubicBezTo>
                  <a:pt x="347133" y="163688"/>
                  <a:pt x="492478" y="0"/>
                  <a:pt x="609600" y="0"/>
                </a:cubicBezTo>
                <a:cubicBezTo>
                  <a:pt x="726722" y="0"/>
                  <a:pt x="856545" y="165100"/>
                  <a:pt x="948267" y="211667"/>
                </a:cubicBezTo>
                <a:cubicBezTo>
                  <a:pt x="1039989" y="258234"/>
                  <a:pt x="1124656" y="268111"/>
                  <a:pt x="1159933" y="279400"/>
                </a:cubicBezTo>
                <a:lnTo>
                  <a:pt x="1159933" y="2794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5241166" y="1507667"/>
            <a:ext cx="1159933" cy="905933"/>
          </a:xfrm>
          <a:custGeom>
            <a:avLst/>
            <a:gdLst>
              <a:gd name="connsiteX0" fmla="*/ 0 w 1159933"/>
              <a:gd name="connsiteY0" fmla="*/ 287874 h 287874"/>
              <a:gd name="connsiteX1" fmla="*/ 313267 w 1159933"/>
              <a:gd name="connsiteY1" fmla="*/ 211674 h 287874"/>
              <a:gd name="connsiteX2" fmla="*/ 609600 w 1159933"/>
              <a:gd name="connsiteY2" fmla="*/ 8 h 287874"/>
              <a:gd name="connsiteX3" fmla="*/ 846667 w 1159933"/>
              <a:gd name="connsiteY3" fmla="*/ 220141 h 287874"/>
              <a:gd name="connsiteX4" fmla="*/ 1159933 w 1159933"/>
              <a:gd name="connsiteY4" fmla="*/ 279408 h 287874"/>
              <a:gd name="connsiteX5" fmla="*/ 1159933 w 1159933"/>
              <a:gd name="connsiteY5" fmla="*/ 279408 h 287874"/>
              <a:gd name="connsiteX0" fmla="*/ 0 w 1159933"/>
              <a:gd name="connsiteY0" fmla="*/ 905935 h 924491"/>
              <a:gd name="connsiteX1" fmla="*/ 313267 w 1159933"/>
              <a:gd name="connsiteY1" fmla="*/ 829735 h 924491"/>
              <a:gd name="connsiteX2" fmla="*/ 584200 w 1159933"/>
              <a:gd name="connsiteY2" fmla="*/ 2 h 924491"/>
              <a:gd name="connsiteX3" fmla="*/ 846667 w 1159933"/>
              <a:gd name="connsiteY3" fmla="*/ 838202 h 924491"/>
              <a:gd name="connsiteX4" fmla="*/ 1159933 w 1159933"/>
              <a:gd name="connsiteY4" fmla="*/ 897469 h 924491"/>
              <a:gd name="connsiteX5" fmla="*/ 1159933 w 1159933"/>
              <a:gd name="connsiteY5" fmla="*/ 897469 h 924491"/>
              <a:gd name="connsiteX0" fmla="*/ 0 w 1159933"/>
              <a:gd name="connsiteY0" fmla="*/ 907697 h 921032"/>
              <a:gd name="connsiteX1" fmla="*/ 313267 w 1159933"/>
              <a:gd name="connsiteY1" fmla="*/ 831497 h 921032"/>
              <a:gd name="connsiteX2" fmla="*/ 584200 w 1159933"/>
              <a:gd name="connsiteY2" fmla="*/ 1764 h 921032"/>
              <a:gd name="connsiteX3" fmla="*/ 728133 w 1159933"/>
              <a:gd name="connsiteY3" fmla="*/ 619831 h 921032"/>
              <a:gd name="connsiteX4" fmla="*/ 1159933 w 1159933"/>
              <a:gd name="connsiteY4" fmla="*/ 899231 h 921032"/>
              <a:gd name="connsiteX5" fmla="*/ 1159933 w 1159933"/>
              <a:gd name="connsiteY5" fmla="*/ 899231 h 921032"/>
              <a:gd name="connsiteX0" fmla="*/ 0 w 1159933"/>
              <a:gd name="connsiteY0" fmla="*/ 906516 h 906516"/>
              <a:gd name="connsiteX1" fmla="*/ 465667 w 1159933"/>
              <a:gd name="connsiteY1" fmla="*/ 737183 h 906516"/>
              <a:gd name="connsiteX2" fmla="*/ 584200 w 1159933"/>
              <a:gd name="connsiteY2" fmla="*/ 583 h 906516"/>
              <a:gd name="connsiteX3" fmla="*/ 728133 w 1159933"/>
              <a:gd name="connsiteY3" fmla="*/ 618650 h 906516"/>
              <a:gd name="connsiteX4" fmla="*/ 1159933 w 1159933"/>
              <a:gd name="connsiteY4" fmla="*/ 898050 h 906516"/>
              <a:gd name="connsiteX5" fmla="*/ 1159933 w 1159933"/>
              <a:gd name="connsiteY5" fmla="*/ 898050 h 906516"/>
              <a:gd name="connsiteX0" fmla="*/ 0 w 1159933"/>
              <a:gd name="connsiteY0" fmla="*/ 905933 h 905933"/>
              <a:gd name="connsiteX1" fmla="*/ 465667 w 1159933"/>
              <a:gd name="connsiteY1" fmla="*/ 736600 h 905933"/>
              <a:gd name="connsiteX2" fmla="*/ 584200 w 1159933"/>
              <a:gd name="connsiteY2" fmla="*/ 0 h 905933"/>
              <a:gd name="connsiteX3" fmla="*/ 702733 w 1159933"/>
              <a:gd name="connsiteY3" fmla="*/ 736600 h 905933"/>
              <a:gd name="connsiteX4" fmla="*/ 1159933 w 1159933"/>
              <a:gd name="connsiteY4" fmla="*/ 897467 h 905933"/>
              <a:gd name="connsiteX5" fmla="*/ 1159933 w 1159933"/>
              <a:gd name="connsiteY5" fmla="*/ 897467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933" h="905933">
                <a:moveTo>
                  <a:pt x="0" y="905933"/>
                </a:moveTo>
                <a:cubicBezTo>
                  <a:pt x="105833" y="891822"/>
                  <a:pt x="368300" y="887589"/>
                  <a:pt x="465667" y="736600"/>
                </a:cubicBezTo>
                <a:cubicBezTo>
                  <a:pt x="563034" y="585611"/>
                  <a:pt x="544689" y="0"/>
                  <a:pt x="584200" y="0"/>
                </a:cubicBezTo>
                <a:cubicBezTo>
                  <a:pt x="623711" y="0"/>
                  <a:pt x="606778" y="587022"/>
                  <a:pt x="702733" y="736600"/>
                </a:cubicBezTo>
                <a:cubicBezTo>
                  <a:pt x="798688" y="886178"/>
                  <a:pt x="1083733" y="870656"/>
                  <a:pt x="1159933" y="897467"/>
                </a:cubicBezTo>
                <a:lnTo>
                  <a:pt x="1159933" y="89746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19334" y="1960633"/>
            <a:ext cx="897466" cy="0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51401" y="2456460"/>
            <a:ext cx="1667933" cy="121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000" dirty="0" smtClean="0"/>
              <a:t>Current profiles</a:t>
            </a:r>
            <a:endParaRPr lang="en-GB" sz="1000" dirty="0" err="1" smtClean="0"/>
          </a:p>
        </p:txBody>
      </p:sp>
      <p:sp>
        <p:nvSpPr>
          <p:cNvPr id="8" name="Freeform 7"/>
          <p:cNvSpPr/>
          <p:nvPr/>
        </p:nvSpPr>
        <p:spPr>
          <a:xfrm>
            <a:off x="4005034" y="3237987"/>
            <a:ext cx="1159933" cy="905935"/>
          </a:xfrm>
          <a:custGeom>
            <a:avLst/>
            <a:gdLst>
              <a:gd name="connsiteX0" fmla="*/ 0 w 1159933"/>
              <a:gd name="connsiteY0" fmla="*/ 287874 h 287874"/>
              <a:gd name="connsiteX1" fmla="*/ 313267 w 1159933"/>
              <a:gd name="connsiteY1" fmla="*/ 211674 h 287874"/>
              <a:gd name="connsiteX2" fmla="*/ 609600 w 1159933"/>
              <a:gd name="connsiteY2" fmla="*/ 8 h 287874"/>
              <a:gd name="connsiteX3" fmla="*/ 846667 w 1159933"/>
              <a:gd name="connsiteY3" fmla="*/ 220141 h 287874"/>
              <a:gd name="connsiteX4" fmla="*/ 1159933 w 1159933"/>
              <a:gd name="connsiteY4" fmla="*/ 279408 h 287874"/>
              <a:gd name="connsiteX5" fmla="*/ 1159933 w 1159933"/>
              <a:gd name="connsiteY5" fmla="*/ 279408 h 287874"/>
              <a:gd name="connsiteX0" fmla="*/ 0 w 1159933"/>
              <a:gd name="connsiteY0" fmla="*/ 905935 h 924491"/>
              <a:gd name="connsiteX1" fmla="*/ 313267 w 1159933"/>
              <a:gd name="connsiteY1" fmla="*/ 829735 h 924491"/>
              <a:gd name="connsiteX2" fmla="*/ 584200 w 1159933"/>
              <a:gd name="connsiteY2" fmla="*/ 2 h 924491"/>
              <a:gd name="connsiteX3" fmla="*/ 846667 w 1159933"/>
              <a:gd name="connsiteY3" fmla="*/ 838202 h 924491"/>
              <a:gd name="connsiteX4" fmla="*/ 1159933 w 1159933"/>
              <a:gd name="connsiteY4" fmla="*/ 897469 h 924491"/>
              <a:gd name="connsiteX5" fmla="*/ 1159933 w 1159933"/>
              <a:gd name="connsiteY5" fmla="*/ 897469 h 924491"/>
              <a:gd name="connsiteX0" fmla="*/ 0 w 1159933"/>
              <a:gd name="connsiteY0" fmla="*/ 907697 h 921032"/>
              <a:gd name="connsiteX1" fmla="*/ 313267 w 1159933"/>
              <a:gd name="connsiteY1" fmla="*/ 831497 h 921032"/>
              <a:gd name="connsiteX2" fmla="*/ 584200 w 1159933"/>
              <a:gd name="connsiteY2" fmla="*/ 1764 h 921032"/>
              <a:gd name="connsiteX3" fmla="*/ 728133 w 1159933"/>
              <a:gd name="connsiteY3" fmla="*/ 619831 h 921032"/>
              <a:gd name="connsiteX4" fmla="*/ 1159933 w 1159933"/>
              <a:gd name="connsiteY4" fmla="*/ 899231 h 921032"/>
              <a:gd name="connsiteX5" fmla="*/ 1159933 w 1159933"/>
              <a:gd name="connsiteY5" fmla="*/ 899231 h 921032"/>
              <a:gd name="connsiteX0" fmla="*/ 0 w 1159933"/>
              <a:gd name="connsiteY0" fmla="*/ 906516 h 906516"/>
              <a:gd name="connsiteX1" fmla="*/ 465667 w 1159933"/>
              <a:gd name="connsiteY1" fmla="*/ 737183 h 906516"/>
              <a:gd name="connsiteX2" fmla="*/ 584200 w 1159933"/>
              <a:gd name="connsiteY2" fmla="*/ 583 h 906516"/>
              <a:gd name="connsiteX3" fmla="*/ 728133 w 1159933"/>
              <a:gd name="connsiteY3" fmla="*/ 618650 h 906516"/>
              <a:gd name="connsiteX4" fmla="*/ 1159933 w 1159933"/>
              <a:gd name="connsiteY4" fmla="*/ 898050 h 906516"/>
              <a:gd name="connsiteX5" fmla="*/ 1159933 w 1159933"/>
              <a:gd name="connsiteY5" fmla="*/ 898050 h 906516"/>
              <a:gd name="connsiteX0" fmla="*/ 0 w 1159933"/>
              <a:gd name="connsiteY0" fmla="*/ 905933 h 905933"/>
              <a:gd name="connsiteX1" fmla="*/ 465667 w 1159933"/>
              <a:gd name="connsiteY1" fmla="*/ 736600 h 905933"/>
              <a:gd name="connsiteX2" fmla="*/ 584200 w 1159933"/>
              <a:gd name="connsiteY2" fmla="*/ 0 h 905933"/>
              <a:gd name="connsiteX3" fmla="*/ 702733 w 1159933"/>
              <a:gd name="connsiteY3" fmla="*/ 736600 h 905933"/>
              <a:gd name="connsiteX4" fmla="*/ 1159933 w 1159933"/>
              <a:gd name="connsiteY4" fmla="*/ 897467 h 905933"/>
              <a:gd name="connsiteX5" fmla="*/ 1159933 w 1159933"/>
              <a:gd name="connsiteY5" fmla="*/ 897467 h 905933"/>
              <a:gd name="connsiteX0" fmla="*/ 0 w 1159933"/>
              <a:gd name="connsiteY0" fmla="*/ 905935 h 905935"/>
              <a:gd name="connsiteX1" fmla="*/ 465667 w 1159933"/>
              <a:gd name="connsiteY1" fmla="*/ 736602 h 905935"/>
              <a:gd name="connsiteX2" fmla="*/ 584200 w 1159933"/>
              <a:gd name="connsiteY2" fmla="*/ 2 h 905935"/>
              <a:gd name="connsiteX3" fmla="*/ 761999 w 1159933"/>
              <a:gd name="connsiteY3" fmla="*/ 728136 h 905935"/>
              <a:gd name="connsiteX4" fmla="*/ 1159933 w 1159933"/>
              <a:gd name="connsiteY4" fmla="*/ 897469 h 905935"/>
              <a:gd name="connsiteX5" fmla="*/ 1159933 w 1159933"/>
              <a:gd name="connsiteY5" fmla="*/ 897469 h 905935"/>
              <a:gd name="connsiteX0" fmla="*/ 0 w 1159933"/>
              <a:gd name="connsiteY0" fmla="*/ 905935 h 905935"/>
              <a:gd name="connsiteX1" fmla="*/ 397934 w 1159933"/>
              <a:gd name="connsiteY1" fmla="*/ 736602 h 905935"/>
              <a:gd name="connsiteX2" fmla="*/ 584200 w 1159933"/>
              <a:gd name="connsiteY2" fmla="*/ 2 h 905935"/>
              <a:gd name="connsiteX3" fmla="*/ 761999 w 1159933"/>
              <a:gd name="connsiteY3" fmla="*/ 728136 h 905935"/>
              <a:gd name="connsiteX4" fmla="*/ 1159933 w 1159933"/>
              <a:gd name="connsiteY4" fmla="*/ 897469 h 905935"/>
              <a:gd name="connsiteX5" fmla="*/ 1159933 w 1159933"/>
              <a:gd name="connsiteY5" fmla="*/ 897469 h 90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933" h="905935">
                <a:moveTo>
                  <a:pt x="0" y="905935"/>
                </a:moveTo>
                <a:cubicBezTo>
                  <a:pt x="105833" y="891824"/>
                  <a:pt x="300567" y="887591"/>
                  <a:pt x="397934" y="736602"/>
                </a:cubicBezTo>
                <a:cubicBezTo>
                  <a:pt x="495301" y="585613"/>
                  <a:pt x="523523" y="1413"/>
                  <a:pt x="584200" y="2"/>
                </a:cubicBezTo>
                <a:cubicBezTo>
                  <a:pt x="644877" y="-1409"/>
                  <a:pt x="666044" y="578558"/>
                  <a:pt x="761999" y="728136"/>
                </a:cubicBezTo>
                <a:cubicBezTo>
                  <a:pt x="857954" y="877714"/>
                  <a:pt x="1093611" y="869247"/>
                  <a:pt x="1159933" y="897469"/>
                </a:cubicBezTo>
                <a:lnTo>
                  <a:pt x="1159933" y="89746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5821132" y="3237989"/>
            <a:ext cx="1159933" cy="907342"/>
          </a:xfrm>
          <a:custGeom>
            <a:avLst/>
            <a:gdLst>
              <a:gd name="connsiteX0" fmla="*/ 0 w 1159933"/>
              <a:gd name="connsiteY0" fmla="*/ 287874 h 287874"/>
              <a:gd name="connsiteX1" fmla="*/ 313267 w 1159933"/>
              <a:gd name="connsiteY1" fmla="*/ 211674 h 287874"/>
              <a:gd name="connsiteX2" fmla="*/ 609600 w 1159933"/>
              <a:gd name="connsiteY2" fmla="*/ 8 h 287874"/>
              <a:gd name="connsiteX3" fmla="*/ 846667 w 1159933"/>
              <a:gd name="connsiteY3" fmla="*/ 220141 h 287874"/>
              <a:gd name="connsiteX4" fmla="*/ 1159933 w 1159933"/>
              <a:gd name="connsiteY4" fmla="*/ 279408 h 287874"/>
              <a:gd name="connsiteX5" fmla="*/ 1159933 w 1159933"/>
              <a:gd name="connsiteY5" fmla="*/ 279408 h 287874"/>
              <a:gd name="connsiteX0" fmla="*/ 0 w 1159933"/>
              <a:gd name="connsiteY0" fmla="*/ 905935 h 924491"/>
              <a:gd name="connsiteX1" fmla="*/ 313267 w 1159933"/>
              <a:gd name="connsiteY1" fmla="*/ 829735 h 924491"/>
              <a:gd name="connsiteX2" fmla="*/ 584200 w 1159933"/>
              <a:gd name="connsiteY2" fmla="*/ 2 h 924491"/>
              <a:gd name="connsiteX3" fmla="*/ 846667 w 1159933"/>
              <a:gd name="connsiteY3" fmla="*/ 838202 h 924491"/>
              <a:gd name="connsiteX4" fmla="*/ 1159933 w 1159933"/>
              <a:gd name="connsiteY4" fmla="*/ 897469 h 924491"/>
              <a:gd name="connsiteX5" fmla="*/ 1159933 w 1159933"/>
              <a:gd name="connsiteY5" fmla="*/ 897469 h 924491"/>
              <a:gd name="connsiteX0" fmla="*/ 0 w 1159933"/>
              <a:gd name="connsiteY0" fmla="*/ 907697 h 921032"/>
              <a:gd name="connsiteX1" fmla="*/ 313267 w 1159933"/>
              <a:gd name="connsiteY1" fmla="*/ 831497 h 921032"/>
              <a:gd name="connsiteX2" fmla="*/ 584200 w 1159933"/>
              <a:gd name="connsiteY2" fmla="*/ 1764 h 921032"/>
              <a:gd name="connsiteX3" fmla="*/ 728133 w 1159933"/>
              <a:gd name="connsiteY3" fmla="*/ 619831 h 921032"/>
              <a:gd name="connsiteX4" fmla="*/ 1159933 w 1159933"/>
              <a:gd name="connsiteY4" fmla="*/ 899231 h 921032"/>
              <a:gd name="connsiteX5" fmla="*/ 1159933 w 1159933"/>
              <a:gd name="connsiteY5" fmla="*/ 899231 h 921032"/>
              <a:gd name="connsiteX0" fmla="*/ 0 w 1159933"/>
              <a:gd name="connsiteY0" fmla="*/ 906516 h 906516"/>
              <a:gd name="connsiteX1" fmla="*/ 465667 w 1159933"/>
              <a:gd name="connsiteY1" fmla="*/ 737183 h 906516"/>
              <a:gd name="connsiteX2" fmla="*/ 584200 w 1159933"/>
              <a:gd name="connsiteY2" fmla="*/ 583 h 906516"/>
              <a:gd name="connsiteX3" fmla="*/ 728133 w 1159933"/>
              <a:gd name="connsiteY3" fmla="*/ 618650 h 906516"/>
              <a:gd name="connsiteX4" fmla="*/ 1159933 w 1159933"/>
              <a:gd name="connsiteY4" fmla="*/ 898050 h 906516"/>
              <a:gd name="connsiteX5" fmla="*/ 1159933 w 1159933"/>
              <a:gd name="connsiteY5" fmla="*/ 898050 h 906516"/>
              <a:gd name="connsiteX0" fmla="*/ 0 w 1159933"/>
              <a:gd name="connsiteY0" fmla="*/ 905933 h 905933"/>
              <a:gd name="connsiteX1" fmla="*/ 465667 w 1159933"/>
              <a:gd name="connsiteY1" fmla="*/ 736600 h 905933"/>
              <a:gd name="connsiteX2" fmla="*/ 584200 w 1159933"/>
              <a:gd name="connsiteY2" fmla="*/ 0 h 905933"/>
              <a:gd name="connsiteX3" fmla="*/ 702733 w 1159933"/>
              <a:gd name="connsiteY3" fmla="*/ 736600 h 905933"/>
              <a:gd name="connsiteX4" fmla="*/ 1159933 w 1159933"/>
              <a:gd name="connsiteY4" fmla="*/ 897467 h 905933"/>
              <a:gd name="connsiteX5" fmla="*/ 1159933 w 1159933"/>
              <a:gd name="connsiteY5" fmla="*/ 897467 h 905933"/>
              <a:gd name="connsiteX0" fmla="*/ 0 w 1159933"/>
              <a:gd name="connsiteY0" fmla="*/ 906030 h 906030"/>
              <a:gd name="connsiteX1" fmla="*/ 76200 w 1159933"/>
              <a:gd name="connsiteY1" fmla="*/ 685897 h 906030"/>
              <a:gd name="connsiteX2" fmla="*/ 584200 w 1159933"/>
              <a:gd name="connsiteY2" fmla="*/ 97 h 906030"/>
              <a:gd name="connsiteX3" fmla="*/ 702733 w 1159933"/>
              <a:gd name="connsiteY3" fmla="*/ 736697 h 906030"/>
              <a:gd name="connsiteX4" fmla="*/ 1159933 w 1159933"/>
              <a:gd name="connsiteY4" fmla="*/ 897564 h 906030"/>
              <a:gd name="connsiteX5" fmla="*/ 1159933 w 1159933"/>
              <a:gd name="connsiteY5" fmla="*/ 897564 h 906030"/>
              <a:gd name="connsiteX0" fmla="*/ 0 w 1159933"/>
              <a:gd name="connsiteY0" fmla="*/ 906052 h 906052"/>
              <a:gd name="connsiteX1" fmla="*/ 76200 w 1159933"/>
              <a:gd name="connsiteY1" fmla="*/ 685919 h 906052"/>
              <a:gd name="connsiteX2" fmla="*/ 584200 w 1159933"/>
              <a:gd name="connsiteY2" fmla="*/ 119 h 906052"/>
              <a:gd name="connsiteX3" fmla="*/ 702733 w 1159933"/>
              <a:gd name="connsiteY3" fmla="*/ 736719 h 906052"/>
              <a:gd name="connsiteX4" fmla="*/ 1159933 w 1159933"/>
              <a:gd name="connsiteY4" fmla="*/ 897586 h 906052"/>
              <a:gd name="connsiteX5" fmla="*/ 1159933 w 1159933"/>
              <a:gd name="connsiteY5" fmla="*/ 897586 h 906052"/>
              <a:gd name="connsiteX0" fmla="*/ 0 w 1159933"/>
              <a:gd name="connsiteY0" fmla="*/ 907568 h 907568"/>
              <a:gd name="connsiteX1" fmla="*/ 76200 w 1159933"/>
              <a:gd name="connsiteY1" fmla="*/ 568902 h 907568"/>
              <a:gd name="connsiteX2" fmla="*/ 584200 w 1159933"/>
              <a:gd name="connsiteY2" fmla="*/ 1635 h 907568"/>
              <a:gd name="connsiteX3" fmla="*/ 702733 w 1159933"/>
              <a:gd name="connsiteY3" fmla="*/ 738235 h 907568"/>
              <a:gd name="connsiteX4" fmla="*/ 1159933 w 1159933"/>
              <a:gd name="connsiteY4" fmla="*/ 899102 h 907568"/>
              <a:gd name="connsiteX5" fmla="*/ 1159933 w 1159933"/>
              <a:gd name="connsiteY5" fmla="*/ 899102 h 907568"/>
              <a:gd name="connsiteX0" fmla="*/ 0 w 1159933"/>
              <a:gd name="connsiteY0" fmla="*/ 907218 h 907218"/>
              <a:gd name="connsiteX1" fmla="*/ 76200 w 1159933"/>
              <a:gd name="connsiteY1" fmla="*/ 568552 h 907218"/>
              <a:gd name="connsiteX2" fmla="*/ 194733 w 1159933"/>
              <a:gd name="connsiteY2" fmla="*/ 1285 h 907218"/>
              <a:gd name="connsiteX3" fmla="*/ 702733 w 1159933"/>
              <a:gd name="connsiteY3" fmla="*/ 737885 h 907218"/>
              <a:gd name="connsiteX4" fmla="*/ 1159933 w 1159933"/>
              <a:gd name="connsiteY4" fmla="*/ 898752 h 907218"/>
              <a:gd name="connsiteX5" fmla="*/ 1159933 w 1159933"/>
              <a:gd name="connsiteY5" fmla="*/ 898752 h 907218"/>
              <a:gd name="connsiteX0" fmla="*/ 0 w 1159933"/>
              <a:gd name="connsiteY0" fmla="*/ 907342 h 907342"/>
              <a:gd name="connsiteX1" fmla="*/ 76200 w 1159933"/>
              <a:gd name="connsiteY1" fmla="*/ 568676 h 907342"/>
              <a:gd name="connsiteX2" fmla="*/ 194733 w 1159933"/>
              <a:gd name="connsiteY2" fmla="*/ 1409 h 907342"/>
              <a:gd name="connsiteX3" fmla="*/ 381000 w 1159933"/>
              <a:gd name="connsiteY3" fmla="*/ 746475 h 907342"/>
              <a:gd name="connsiteX4" fmla="*/ 1159933 w 1159933"/>
              <a:gd name="connsiteY4" fmla="*/ 898876 h 907342"/>
              <a:gd name="connsiteX5" fmla="*/ 1159933 w 1159933"/>
              <a:gd name="connsiteY5" fmla="*/ 898876 h 907342"/>
              <a:gd name="connsiteX0" fmla="*/ 0 w 1159933"/>
              <a:gd name="connsiteY0" fmla="*/ 907342 h 907342"/>
              <a:gd name="connsiteX1" fmla="*/ 76200 w 1159933"/>
              <a:gd name="connsiteY1" fmla="*/ 568676 h 907342"/>
              <a:gd name="connsiteX2" fmla="*/ 194733 w 1159933"/>
              <a:gd name="connsiteY2" fmla="*/ 1409 h 907342"/>
              <a:gd name="connsiteX3" fmla="*/ 381000 w 1159933"/>
              <a:gd name="connsiteY3" fmla="*/ 746475 h 907342"/>
              <a:gd name="connsiteX4" fmla="*/ 1159933 w 1159933"/>
              <a:gd name="connsiteY4" fmla="*/ 898876 h 907342"/>
              <a:gd name="connsiteX5" fmla="*/ 1159933 w 1159933"/>
              <a:gd name="connsiteY5" fmla="*/ 898876 h 90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933" h="907342">
                <a:moveTo>
                  <a:pt x="0" y="907342"/>
                </a:moveTo>
                <a:cubicBezTo>
                  <a:pt x="38100" y="774698"/>
                  <a:pt x="43745" y="719665"/>
                  <a:pt x="76200" y="568676"/>
                </a:cubicBezTo>
                <a:cubicBezTo>
                  <a:pt x="108655" y="417687"/>
                  <a:pt x="143933" y="-28224"/>
                  <a:pt x="194733" y="1409"/>
                </a:cubicBezTo>
                <a:cubicBezTo>
                  <a:pt x="245533" y="31042"/>
                  <a:pt x="220133" y="596897"/>
                  <a:pt x="381000" y="746475"/>
                </a:cubicBezTo>
                <a:cubicBezTo>
                  <a:pt x="541867" y="896053"/>
                  <a:pt x="1030111" y="873476"/>
                  <a:pt x="1159933" y="898876"/>
                </a:cubicBezTo>
                <a:lnTo>
                  <a:pt x="1159933" y="89887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2180465" y="3272822"/>
            <a:ext cx="1159933" cy="872509"/>
          </a:xfrm>
          <a:custGeom>
            <a:avLst/>
            <a:gdLst>
              <a:gd name="connsiteX0" fmla="*/ 0 w 1159933"/>
              <a:gd name="connsiteY0" fmla="*/ 287874 h 287874"/>
              <a:gd name="connsiteX1" fmla="*/ 313267 w 1159933"/>
              <a:gd name="connsiteY1" fmla="*/ 211674 h 287874"/>
              <a:gd name="connsiteX2" fmla="*/ 609600 w 1159933"/>
              <a:gd name="connsiteY2" fmla="*/ 8 h 287874"/>
              <a:gd name="connsiteX3" fmla="*/ 846667 w 1159933"/>
              <a:gd name="connsiteY3" fmla="*/ 220141 h 287874"/>
              <a:gd name="connsiteX4" fmla="*/ 1159933 w 1159933"/>
              <a:gd name="connsiteY4" fmla="*/ 279408 h 287874"/>
              <a:gd name="connsiteX5" fmla="*/ 1159933 w 1159933"/>
              <a:gd name="connsiteY5" fmla="*/ 279408 h 287874"/>
              <a:gd name="connsiteX0" fmla="*/ 0 w 1159933"/>
              <a:gd name="connsiteY0" fmla="*/ 905935 h 924491"/>
              <a:gd name="connsiteX1" fmla="*/ 313267 w 1159933"/>
              <a:gd name="connsiteY1" fmla="*/ 829735 h 924491"/>
              <a:gd name="connsiteX2" fmla="*/ 584200 w 1159933"/>
              <a:gd name="connsiteY2" fmla="*/ 2 h 924491"/>
              <a:gd name="connsiteX3" fmla="*/ 846667 w 1159933"/>
              <a:gd name="connsiteY3" fmla="*/ 838202 h 924491"/>
              <a:gd name="connsiteX4" fmla="*/ 1159933 w 1159933"/>
              <a:gd name="connsiteY4" fmla="*/ 897469 h 924491"/>
              <a:gd name="connsiteX5" fmla="*/ 1159933 w 1159933"/>
              <a:gd name="connsiteY5" fmla="*/ 897469 h 924491"/>
              <a:gd name="connsiteX0" fmla="*/ 0 w 1159933"/>
              <a:gd name="connsiteY0" fmla="*/ 907697 h 921032"/>
              <a:gd name="connsiteX1" fmla="*/ 313267 w 1159933"/>
              <a:gd name="connsiteY1" fmla="*/ 831497 h 921032"/>
              <a:gd name="connsiteX2" fmla="*/ 584200 w 1159933"/>
              <a:gd name="connsiteY2" fmla="*/ 1764 h 921032"/>
              <a:gd name="connsiteX3" fmla="*/ 728133 w 1159933"/>
              <a:gd name="connsiteY3" fmla="*/ 619831 h 921032"/>
              <a:gd name="connsiteX4" fmla="*/ 1159933 w 1159933"/>
              <a:gd name="connsiteY4" fmla="*/ 899231 h 921032"/>
              <a:gd name="connsiteX5" fmla="*/ 1159933 w 1159933"/>
              <a:gd name="connsiteY5" fmla="*/ 899231 h 921032"/>
              <a:gd name="connsiteX0" fmla="*/ 0 w 1159933"/>
              <a:gd name="connsiteY0" fmla="*/ 906516 h 906516"/>
              <a:gd name="connsiteX1" fmla="*/ 465667 w 1159933"/>
              <a:gd name="connsiteY1" fmla="*/ 737183 h 906516"/>
              <a:gd name="connsiteX2" fmla="*/ 584200 w 1159933"/>
              <a:gd name="connsiteY2" fmla="*/ 583 h 906516"/>
              <a:gd name="connsiteX3" fmla="*/ 728133 w 1159933"/>
              <a:gd name="connsiteY3" fmla="*/ 618650 h 906516"/>
              <a:gd name="connsiteX4" fmla="*/ 1159933 w 1159933"/>
              <a:gd name="connsiteY4" fmla="*/ 898050 h 906516"/>
              <a:gd name="connsiteX5" fmla="*/ 1159933 w 1159933"/>
              <a:gd name="connsiteY5" fmla="*/ 898050 h 906516"/>
              <a:gd name="connsiteX0" fmla="*/ 0 w 1159933"/>
              <a:gd name="connsiteY0" fmla="*/ 905933 h 905933"/>
              <a:gd name="connsiteX1" fmla="*/ 465667 w 1159933"/>
              <a:gd name="connsiteY1" fmla="*/ 736600 h 905933"/>
              <a:gd name="connsiteX2" fmla="*/ 584200 w 1159933"/>
              <a:gd name="connsiteY2" fmla="*/ 0 h 905933"/>
              <a:gd name="connsiteX3" fmla="*/ 702733 w 1159933"/>
              <a:gd name="connsiteY3" fmla="*/ 736600 h 905933"/>
              <a:gd name="connsiteX4" fmla="*/ 1159933 w 1159933"/>
              <a:gd name="connsiteY4" fmla="*/ 897467 h 905933"/>
              <a:gd name="connsiteX5" fmla="*/ 1159933 w 1159933"/>
              <a:gd name="connsiteY5" fmla="*/ 897467 h 905933"/>
              <a:gd name="connsiteX0" fmla="*/ 0 w 1159933"/>
              <a:gd name="connsiteY0" fmla="*/ 906712 h 906712"/>
              <a:gd name="connsiteX1" fmla="*/ 465667 w 1159933"/>
              <a:gd name="connsiteY1" fmla="*/ 737379 h 906712"/>
              <a:gd name="connsiteX2" fmla="*/ 584200 w 1159933"/>
              <a:gd name="connsiteY2" fmla="*/ 779 h 906712"/>
              <a:gd name="connsiteX3" fmla="*/ 1083733 w 1159933"/>
              <a:gd name="connsiteY3" fmla="*/ 601912 h 906712"/>
              <a:gd name="connsiteX4" fmla="*/ 1159933 w 1159933"/>
              <a:gd name="connsiteY4" fmla="*/ 898246 h 906712"/>
              <a:gd name="connsiteX5" fmla="*/ 1159933 w 1159933"/>
              <a:gd name="connsiteY5" fmla="*/ 898246 h 906712"/>
              <a:gd name="connsiteX0" fmla="*/ 0 w 1159933"/>
              <a:gd name="connsiteY0" fmla="*/ 906818 h 906818"/>
              <a:gd name="connsiteX1" fmla="*/ 465667 w 1159933"/>
              <a:gd name="connsiteY1" fmla="*/ 737485 h 906818"/>
              <a:gd name="connsiteX2" fmla="*/ 584200 w 1159933"/>
              <a:gd name="connsiteY2" fmla="*/ 885 h 906818"/>
              <a:gd name="connsiteX3" fmla="*/ 1083733 w 1159933"/>
              <a:gd name="connsiteY3" fmla="*/ 602018 h 906818"/>
              <a:gd name="connsiteX4" fmla="*/ 1159933 w 1159933"/>
              <a:gd name="connsiteY4" fmla="*/ 898352 h 906818"/>
              <a:gd name="connsiteX5" fmla="*/ 1159933 w 1159933"/>
              <a:gd name="connsiteY5" fmla="*/ 898352 h 906818"/>
              <a:gd name="connsiteX0" fmla="*/ 0 w 1159933"/>
              <a:gd name="connsiteY0" fmla="*/ 872894 h 872894"/>
              <a:gd name="connsiteX1" fmla="*/ 465667 w 1159933"/>
              <a:gd name="connsiteY1" fmla="*/ 703561 h 872894"/>
              <a:gd name="connsiteX2" fmla="*/ 1066800 w 1159933"/>
              <a:gd name="connsiteY2" fmla="*/ 828 h 872894"/>
              <a:gd name="connsiteX3" fmla="*/ 1083733 w 1159933"/>
              <a:gd name="connsiteY3" fmla="*/ 568094 h 872894"/>
              <a:gd name="connsiteX4" fmla="*/ 1159933 w 1159933"/>
              <a:gd name="connsiteY4" fmla="*/ 864428 h 872894"/>
              <a:gd name="connsiteX5" fmla="*/ 1159933 w 1159933"/>
              <a:gd name="connsiteY5" fmla="*/ 864428 h 872894"/>
              <a:gd name="connsiteX0" fmla="*/ 0 w 1159933"/>
              <a:gd name="connsiteY0" fmla="*/ 872894 h 872894"/>
              <a:gd name="connsiteX1" fmla="*/ 753534 w 1159933"/>
              <a:gd name="connsiteY1" fmla="*/ 703561 h 872894"/>
              <a:gd name="connsiteX2" fmla="*/ 1066800 w 1159933"/>
              <a:gd name="connsiteY2" fmla="*/ 828 h 872894"/>
              <a:gd name="connsiteX3" fmla="*/ 1083733 w 1159933"/>
              <a:gd name="connsiteY3" fmla="*/ 568094 h 872894"/>
              <a:gd name="connsiteX4" fmla="*/ 1159933 w 1159933"/>
              <a:gd name="connsiteY4" fmla="*/ 864428 h 872894"/>
              <a:gd name="connsiteX5" fmla="*/ 1159933 w 1159933"/>
              <a:gd name="connsiteY5" fmla="*/ 864428 h 872894"/>
              <a:gd name="connsiteX0" fmla="*/ 0 w 1159933"/>
              <a:gd name="connsiteY0" fmla="*/ 872509 h 872509"/>
              <a:gd name="connsiteX1" fmla="*/ 753534 w 1159933"/>
              <a:gd name="connsiteY1" fmla="*/ 703176 h 872509"/>
              <a:gd name="connsiteX2" fmla="*/ 1066800 w 1159933"/>
              <a:gd name="connsiteY2" fmla="*/ 443 h 872509"/>
              <a:gd name="connsiteX3" fmla="*/ 1134533 w 1159933"/>
              <a:gd name="connsiteY3" fmla="*/ 601575 h 872509"/>
              <a:gd name="connsiteX4" fmla="*/ 1159933 w 1159933"/>
              <a:gd name="connsiteY4" fmla="*/ 864043 h 872509"/>
              <a:gd name="connsiteX5" fmla="*/ 1159933 w 1159933"/>
              <a:gd name="connsiteY5" fmla="*/ 864043 h 87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933" h="872509">
                <a:moveTo>
                  <a:pt x="0" y="872509"/>
                </a:moveTo>
                <a:cubicBezTo>
                  <a:pt x="105833" y="858398"/>
                  <a:pt x="575734" y="848520"/>
                  <a:pt x="753534" y="703176"/>
                </a:cubicBezTo>
                <a:cubicBezTo>
                  <a:pt x="931334" y="557832"/>
                  <a:pt x="1003300" y="17377"/>
                  <a:pt x="1066800" y="443"/>
                </a:cubicBezTo>
                <a:cubicBezTo>
                  <a:pt x="1130300" y="-16491"/>
                  <a:pt x="1119011" y="457642"/>
                  <a:pt x="1134533" y="601575"/>
                </a:cubicBezTo>
                <a:cubicBezTo>
                  <a:pt x="1150055" y="745508"/>
                  <a:pt x="1155700" y="820298"/>
                  <a:pt x="1159933" y="864043"/>
                </a:cubicBezTo>
                <a:lnTo>
                  <a:pt x="1159933" y="8640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97034" y="3582297"/>
            <a:ext cx="584200" cy="0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97233" y="3578062"/>
            <a:ext cx="584200" cy="0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3775829" y="5004707"/>
            <a:ext cx="1240971" cy="899019"/>
          </a:xfrm>
          <a:custGeom>
            <a:avLst/>
            <a:gdLst>
              <a:gd name="connsiteX0" fmla="*/ 0 w 1240971"/>
              <a:gd name="connsiteY0" fmla="*/ 889909 h 922566"/>
              <a:gd name="connsiteX1" fmla="*/ 212271 w 1240971"/>
              <a:gd name="connsiteY1" fmla="*/ 824595 h 922566"/>
              <a:gd name="connsiteX2" fmla="*/ 277585 w 1240971"/>
              <a:gd name="connsiteY2" fmla="*/ 342902 h 922566"/>
              <a:gd name="connsiteX3" fmla="*/ 383721 w 1240971"/>
              <a:gd name="connsiteY3" fmla="*/ 579666 h 922566"/>
              <a:gd name="connsiteX4" fmla="*/ 644978 w 1240971"/>
              <a:gd name="connsiteY4" fmla="*/ 2 h 922566"/>
              <a:gd name="connsiteX5" fmla="*/ 889907 w 1240971"/>
              <a:gd name="connsiteY5" fmla="*/ 571502 h 922566"/>
              <a:gd name="connsiteX6" fmla="*/ 1020535 w 1240971"/>
              <a:gd name="connsiteY6" fmla="*/ 351066 h 922566"/>
              <a:gd name="connsiteX7" fmla="*/ 1069521 w 1240971"/>
              <a:gd name="connsiteY7" fmla="*/ 881745 h 922566"/>
              <a:gd name="connsiteX8" fmla="*/ 1167493 w 1240971"/>
              <a:gd name="connsiteY8" fmla="*/ 881745 h 922566"/>
              <a:gd name="connsiteX9" fmla="*/ 1240971 w 1240971"/>
              <a:gd name="connsiteY9" fmla="*/ 922566 h 922566"/>
              <a:gd name="connsiteX0" fmla="*/ 0 w 1240971"/>
              <a:gd name="connsiteY0" fmla="*/ 889909 h 935165"/>
              <a:gd name="connsiteX1" fmla="*/ 212271 w 1240971"/>
              <a:gd name="connsiteY1" fmla="*/ 824595 h 935165"/>
              <a:gd name="connsiteX2" fmla="*/ 277585 w 1240971"/>
              <a:gd name="connsiteY2" fmla="*/ 342902 h 935165"/>
              <a:gd name="connsiteX3" fmla="*/ 383721 w 1240971"/>
              <a:gd name="connsiteY3" fmla="*/ 579666 h 935165"/>
              <a:gd name="connsiteX4" fmla="*/ 644978 w 1240971"/>
              <a:gd name="connsiteY4" fmla="*/ 2 h 935165"/>
              <a:gd name="connsiteX5" fmla="*/ 889907 w 1240971"/>
              <a:gd name="connsiteY5" fmla="*/ 571502 h 935165"/>
              <a:gd name="connsiteX6" fmla="*/ 1020535 w 1240971"/>
              <a:gd name="connsiteY6" fmla="*/ 351066 h 935165"/>
              <a:gd name="connsiteX7" fmla="*/ 1069521 w 1240971"/>
              <a:gd name="connsiteY7" fmla="*/ 881745 h 935165"/>
              <a:gd name="connsiteX8" fmla="*/ 1240971 w 1240971"/>
              <a:gd name="connsiteY8" fmla="*/ 922566 h 935165"/>
              <a:gd name="connsiteX0" fmla="*/ 0 w 1240971"/>
              <a:gd name="connsiteY0" fmla="*/ 889909 h 922566"/>
              <a:gd name="connsiteX1" fmla="*/ 212271 w 1240971"/>
              <a:gd name="connsiteY1" fmla="*/ 824595 h 922566"/>
              <a:gd name="connsiteX2" fmla="*/ 277585 w 1240971"/>
              <a:gd name="connsiteY2" fmla="*/ 342902 h 922566"/>
              <a:gd name="connsiteX3" fmla="*/ 383721 w 1240971"/>
              <a:gd name="connsiteY3" fmla="*/ 579666 h 922566"/>
              <a:gd name="connsiteX4" fmla="*/ 644978 w 1240971"/>
              <a:gd name="connsiteY4" fmla="*/ 2 h 922566"/>
              <a:gd name="connsiteX5" fmla="*/ 889907 w 1240971"/>
              <a:gd name="connsiteY5" fmla="*/ 571502 h 922566"/>
              <a:gd name="connsiteX6" fmla="*/ 1020535 w 1240971"/>
              <a:gd name="connsiteY6" fmla="*/ 351066 h 922566"/>
              <a:gd name="connsiteX7" fmla="*/ 1069521 w 1240971"/>
              <a:gd name="connsiteY7" fmla="*/ 832760 h 922566"/>
              <a:gd name="connsiteX8" fmla="*/ 1240971 w 1240971"/>
              <a:gd name="connsiteY8" fmla="*/ 922566 h 922566"/>
              <a:gd name="connsiteX0" fmla="*/ 0 w 1240971"/>
              <a:gd name="connsiteY0" fmla="*/ 889909 h 899019"/>
              <a:gd name="connsiteX1" fmla="*/ 212271 w 1240971"/>
              <a:gd name="connsiteY1" fmla="*/ 824595 h 899019"/>
              <a:gd name="connsiteX2" fmla="*/ 277585 w 1240971"/>
              <a:gd name="connsiteY2" fmla="*/ 342902 h 899019"/>
              <a:gd name="connsiteX3" fmla="*/ 383721 w 1240971"/>
              <a:gd name="connsiteY3" fmla="*/ 579666 h 899019"/>
              <a:gd name="connsiteX4" fmla="*/ 644978 w 1240971"/>
              <a:gd name="connsiteY4" fmla="*/ 2 h 899019"/>
              <a:gd name="connsiteX5" fmla="*/ 889907 w 1240971"/>
              <a:gd name="connsiteY5" fmla="*/ 571502 h 899019"/>
              <a:gd name="connsiteX6" fmla="*/ 1020535 w 1240971"/>
              <a:gd name="connsiteY6" fmla="*/ 351066 h 899019"/>
              <a:gd name="connsiteX7" fmla="*/ 1069521 w 1240971"/>
              <a:gd name="connsiteY7" fmla="*/ 832760 h 899019"/>
              <a:gd name="connsiteX8" fmla="*/ 1240971 w 1240971"/>
              <a:gd name="connsiteY8" fmla="*/ 881744 h 89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971" h="899019">
                <a:moveTo>
                  <a:pt x="0" y="889909"/>
                </a:moveTo>
                <a:cubicBezTo>
                  <a:pt x="83003" y="902836"/>
                  <a:pt x="166007" y="915763"/>
                  <a:pt x="212271" y="824595"/>
                </a:cubicBezTo>
                <a:cubicBezTo>
                  <a:pt x="258535" y="733427"/>
                  <a:pt x="249010" y="383723"/>
                  <a:pt x="277585" y="342902"/>
                </a:cubicBezTo>
                <a:cubicBezTo>
                  <a:pt x="306160" y="302081"/>
                  <a:pt x="322489" y="636816"/>
                  <a:pt x="383721" y="579666"/>
                </a:cubicBezTo>
                <a:cubicBezTo>
                  <a:pt x="444953" y="522516"/>
                  <a:pt x="560614" y="1363"/>
                  <a:pt x="644978" y="2"/>
                </a:cubicBezTo>
                <a:cubicBezTo>
                  <a:pt x="729342" y="-1359"/>
                  <a:pt x="827314" y="512991"/>
                  <a:pt x="889907" y="571502"/>
                </a:cubicBezTo>
                <a:cubicBezTo>
                  <a:pt x="952500" y="630013"/>
                  <a:pt x="990599" y="307523"/>
                  <a:pt x="1020535" y="351066"/>
                </a:cubicBezTo>
                <a:cubicBezTo>
                  <a:pt x="1050471" y="394609"/>
                  <a:pt x="1032782" y="744314"/>
                  <a:pt x="1069521" y="832760"/>
                </a:cubicBezTo>
                <a:cubicBezTo>
                  <a:pt x="1106260" y="921206"/>
                  <a:pt x="1205252" y="873240"/>
                  <a:pt x="1240971" y="88174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5740094" y="5116628"/>
            <a:ext cx="1240971" cy="781975"/>
          </a:xfrm>
          <a:custGeom>
            <a:avLst/>
            <a:gdLst>
              <a:gd name="connsiteX0" fmla="*/ 0 w 1240971"/>
              <a:gd name="connsiteY0" fmla="*/ 889909 h 922566"/>
              <a:gd name="connsiteX1" fmla="*/ 212271 w 1240971"/>
              <a:gd name="connsiteY1" fmla="*/ 824595 h 922566"/>
              <a:gd name="connsiteX2" fmla="*/ 277585 w 1240971"/>
              <a:gd name="connsiteY2" fmla="*/ 342902 h 922566"/>
              <a:gd name="connsiteX3" fmla="*/ 383721 w 1240971"/>
              <a:gd name="connsiteY3" fmla="*/ 579666 h 922566"/>
              <a:gd name="connsiteX4" fmla="*/ 644978 w 1240971"/>
              <a:gd name="connsiteY4" fmla="*/ 2 h 922566"/>
              <a:gd name="connsiteX5" fmla="*/ 889907 w 1240971"/>
              <a:gd name="connsiteY5" fmla="*/ 571502 h 922566"/>
              <a:gd name="connsiteX6" fmla="*/ 1020535 w 1240971"/>
              <a:gd name="connsiteY6" fmla="*/ 351066 h 922566"/>
              <a:gd name="connsiteX7" fmla="*/ 1069521 w 1240971"/>
              <a:gd name="connsiteY7" fmla="*/ 881745 h 922566"/>
              <a:gd name="connsiteX8" fmla="*/ 1167493 w 1240971"/>
              <a:gd name="connsiteY8" fmla="*/ 881745 h 922566"/>
              <a:gd name="connsiteX9" fmla="*/ 1240971 w 1240971"/>
              <a:gd name="connsiteY9" fmla="*/ 922566 h 922566"/>
              <a:gd name="connsiteX0" fmla="*/ 0 w 1240971"/>
              <a:gd name="connsiteY0" fmla="*/ 889909 h 935165"/>
              <a:gd name="connsiteX1" fmla="*/ 212271 w 1240971"/>
              <a:gd name="connsiteY1" fmla="*/ 824595 h 935165"/>
              <a:gd name="connsiteX2" fmla="*/ 277585 w 1240971"/>
              <a:gd name="connsiteY2" fmla="*/ 342902 h 935165"/>
              <a:gd name="connsiteX3" fmla="*/ 383721 w 1240971"/>
              <a:gd name="connsiteY3" fmla="*/ 579666 h 935165"/>
              <a:gd name="connsiteX4" fmla="*/ 644978 w 1240971"/>
              <a:gd name="connsiteY4" fmla="*/ 2 h 935165"/>
              <a:gd name="connsiteX5" fmla="*/ 889907 w 1240971"/>
              <a:gd name="connsiteY5" fmla="*/ 571502 h 935165"/>
              <a:gd name="connsiteX6" fmla="*/ 1020535 w 1240971"/>
              <a:gd name="connsiteY6" fmla="*/ 351066 h 935165"/>
              <a:gd name="connsiteX7" fmla="*/ 1069521 w 1240971"/>
              <a:gd name="connsiteY7" fmla="*/ 881745 h 935165"/>
              <a:gd name="connsiteX8" fmla="*/ 1240971 w 1240971"/>
              <a:gd name="connsiteY8" fmla="*/ 922566 h 935165"/>
              <a:gd name="connsiteX0" fmla="*/ 0 w 1240971"/>
              <a:gd name="connsiteY0" fmla="*/ 889909 h 922566"/>
              <a:gd name="connsiteX1" fmla="*/ 212271 w 1240971"/>
              <a:gd name="connsiteY1" fmla="*/ 824595 h 922566"/>
              <a:gd name="connsiteX2" fmla="*/ 277585 w 1240971"/>
              <a:gd name="connsiteY2" fmla="*/ 342902 h 922566"/>
              <a:gd name="connsiteX3" fmla="*/ 383721 w 1240971"/>
              <a:gd name="connsiteY3" fmla="*/ 579666 h 922566"/>
              <a:gd name="connsiteX4" fmla="*/ 644978 w 1240971"/>
              <a:gd name="connsiteY4" fmla="*/ 2 h 922566"/>
              <a:gd name="connsiteX5" fmla="*/ 889907 w 1240971"/>
              <a:gd name="connsiteY5" fmla="*/ 571502 h 922566"/>
              <a:gd name="connsiteX6" fmla="*/ 1020535 w 1240971"/>
              <a:gd name="connsiteY6" fmla="*/ 351066 h 922566"/>
              <a:gd name="connsiteX7" fmla="*/ 1069521 w 1240971"/>
              <a:gd name="connsiteY7" fmla="*/ 832760 h 922566"/>
              <a:gd name="connsiteX8" fmla="*/ 1240971 w 1240971"/>
              <a:gd name="connsiteY8" fmla="*/ 922566 h 922566"/>
              <a:gd name="connsiteX0" fmla="*/ 0 w 1240971"/>
              <a:gd name="connsiteY0" fmla="*/ 889909 h 899019"/>
              <a:gd name="connsiteX1" fmla="*/ 212271 w 1240971"/>
              <a:gd name="connsiteY1" fmla="*/ 824595 h 899019"/>
              <a:gd name="connsiteX2" fmla="*/ 277585 w 1240971"/>
              <a:gd name="connsiteY2" fmla="*/ 342902 h 899019"/>
              <a:gd name="connsiteX3" fmla="*/ 383721 w 1240971"/>
              <a:gd name="connsiteY3" fmla="*/ 579666 h 899019"/>
              <a:gd name="connsiteX4" fmla="*/ 644978 w 1240971"/>
              <a:gd name="connsiteY4" fmla="*/ 2 h 899019"/>
              <a:gd name="connsiteX5" fmla="*/ 889907 w 1240971"/>
              <a:gd name="connsiteY5" fmla="*/ 571502 h 899019"/>
              <a:gd name="connsiteX6" fmla="*/ 1020535 w 1240971"/>
              <a:gd name="connsiteY6" fmla="*/ 351066 h 899019"/>
              <a:gd name="connsiteX7" fmla="*/ 1069521 w 1240971"/>
              <a:gd name="connsiteY7" fmla="*/ 832760 h 899019"/>
              <a:gd name="connsiteX8" fmla="*/ 1240971 w 1240971"/>
              <a:gd name="connsiteY8" fmla="*/ 881744 h 899019"/>
              <a:gd name="connsiteX0" fmla="*/ 0 w 1240971"/>
              <a:gd name="connsiteY0" fmla="*/ 889909 h 909755"/>
              <a:gd name="connsiteX1" fmla="*/ 212271 w 1240971"/>
              <a:gd name="connsiteY1" fmla="*/ 824595 h 909755"/>
              <a:gd name="connsiteX2" fmla="*/ 244927 w 1240971"/>
              <a:gd name="connsiteY2" fmla="*/ 130630 h 909755"/>
              <a:gd name="connsiteX3" fmla="*/ 383721 w 1240971"/>
              <a:gd name="connsiteY3" fmla="*/ 579666 h 909755"/>
              <a:gd name="connsiteX4" fmla="*/ 644978 w 1240971"/>
              <a:gd name="connsiteY4" fmla="*/ 2 h 909755"/>
              <a:gd name="connsiteX5" fmla="*/ 889907 w 1240971"/>
              <a:gd name="connsiteY5" fmla="*/ 571502 h 909755"/>
              <a:gd name="connsiteX6" fmla="*/ 1020535 w 1240971"/>
              <a:gd name="connsiteY6" fmla="*/ 351066 h 909755"/>
              <a:gd name="connsiteX7" fmla="*/ 1069521 w 1240971"/>
              <a:gd name="connsiteY7" fmla="*/ 832760 h 909755"/>
              <a:gd name="connsiteX8" fmla="*/ 1240971 w 1240971"/>
              <a:gd name="connsiteY8" fmla="*/ 881744 h 909755"/>
              <a:gd name="connsiteX0" fmla="*/ 0 w 1240971"/>
              <a:gd name="connsiteY0" fmla="*/ 889909 h 909755"/>
              <a:gd name="connsiteX1" fmla="*/ 212271 w 1240971"/>
              <a:gd name="connsiteY1" fmla="*/ 824595 h 909755"/>
              <a:gd name="connsiteX2" fmla="*/ 244927 w 1240971"/>
              <a:gd name="connsiteY2" fmla="*/ 130630 h 909755"/>
              <a:gd name="connsiteX3" fmla="*/ 383721 w 1240971"/>
              <a:gd name="connsiteY3" fmla="*/ 579666 h 909755"/>
              <a:gd name="connsiteX4" fmla="*/ 644978 w 1240971"/>
              <a:gd name="connsiteY4" fmla="*/ 2 h 909755"/>
              <a:gd name="connsiteX5" fmla="*/ 889907 w 1240971"/>
              <a:gd name="connsiteY5" fmla="*/ 571502 h 909755"/>
              <a:gd name="connsiteX6" fmla="*/ 1020535 w 1240971"/>
              <a:gd name="connsiteY6" fmla="*/ 130631 h 909755"/>
              <a:gd name="connsiteX7" fmla="*/ 1069521 w 1240971"/>
              <a:gd name="connsiteY7" fmla="*/ 832760 h 909755"/>
              <a:gd name="connsiteX8" fmla="*/ 1240971 w 1240971"/>
              <a:gd name="connsiteY8" fmla="*/ 881744 h 909755"/>
              <a:gd name="connsiteX0" fmla="*/ 0 w 1240971"/>
              <a:gd name="connsiteY0" fmla="*/ 832760 h 852606"/>
              <a:gd name="connsiteX1" fmla="*/ 212271 w 1240971"/>
              <a:gd name="connsiteY1" fmla="*/ 767446 h 852606"/>
              <a:gd name="connsiteX2" fmla="*/ 244927 w 1240971"/>
              <a:gd name="connsiteY2" fmla="*/ 73481 h 852606"/>
              <a:gd name="connsiteX3" fmla="*/ 383721 w 1240971"/>
              <a:gd name="connsiteY3" fmla="*/ 522517 h 852606"/>
              <a:gd name="connsiteX4" fmla="*/ 644978 w 1240971"/>
              <a:gd name="connsiteY4" fmla="*/ 3 h 852606"/>
              <a:gd name="connsiteX5" fmla="*/ 889907 w 1240971"/>
              <a:gd name="connsiteY5" fmla="*/ 514353 h 852606"/>
              <a:gd name="connsiteX6" fmla="*/ 1020535 w 1240971"/>
              <a:gd name="connsiteY6" fmla="*/ 73482 h 852606"/>
              <a:gd name="connsiteX7" fmla="*/ 1069521 w 1240971"/>
              <a:gd name="connsiteY7" fmla="*/ 775611 h 852606"/>
              <a:gd name="connsiteX8" fmla="*/ 1240971 w 1240971"/>
              <a:gd name="connsiteY8" fmla="*/ 824595 h 852606"/>
              <a:gd name="connsiteX0" fmla="*/ 0 w 1240971"/>
              <a:gd name="connsiteY0" fmla="*/ 762129 h 781975"/>
              <a:gd name="connsiteX1" fmla="*/ 212271 w 1240971"/>
              <a:gd name="connsiteY1" fmla="*/ 696815 h 781975"/>
              <a:gd name="connsiteX2" fmla="*/ 244927 w 1240971"/>
              <a:gd name="connsiteY2" fmla="*/ 2850 h 781975"/>
              <a:gd name="connsiteX3" fmla="*/ 383721 w 1240971"/>
              <a:gd name="connsiteY3" fmla="*/ 451886 h 781975"/>
              <a:gd name="connsiteX4" fmla="*/ 661307 w 1240971"/>
              <a:gd name="connsiteY4" fmla="*/ 92657 h 781975"/>
              <a:gd name="connsiteX5" fmla="*/ 889907 w 1240971"/>
              <a:gd name="connsiteY5" fmla="*/ 443722 h 781975"/>
              <a:gd name="connsiteX6" fmla="*/ 1020535 w 1240971"/>
              <a:gd name="connsiteY6" fmla="*/ 2851 h 781975"/>
              <a:gd name="connsiteX7" fmla="*/ 1069521 w 1240971"/>
              <a:gd name="connsiteY7" fmla="*/ 704980 h 781975"/>
              <a:gd name="connsiteX8" fmla="*/ 1240971 w 1240971"/>
              <a:gd name="connsiteY8" fmla="*/ 753964 h 78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971" h="781975">
                <a:moveTo>
                  <a:pt x="0" y="762129"/>
                </a:moveTo>
                <a:cubicBezTo>
                  <a:pt x="83003" y="775056"/>
                  <a:pt x="171450" y="823362"/>
                  <a:pt x="212271" y="696815"/>
                </a:cubicBezTo>
                <a:cubicBezTo>
                  <a:pt x="253092" y="570269"/>
                  <a:pt x="216352" y="43671"/>
                  <a:pt x="244927" y="2850"/>
                </a:cubicBezTo>
                <a:cubicBezTo>
                  <a:pt x="273502" y="-37971"/>
                  <a:pt x="314324" y="436918"/>
                  <a:pt x="383721" y="451886"/>
                </a:cubicBezTo>
                <a:cubicBezTo>
                  <a:pt x="453118" y="466854"/>
                  <a:pt x="576943" y="94018"/>
                  <a:pt x="661307" y="92657"/>
                </a:cubicBezTo>
                <a:cubicBezTo>
                  <a:pt x="745671" y="91296"/>
                  <a:pt x="830036" y="458690"/>
                  <a:pt x="889907" y="443722"/>
                </a:cubicBezTo>
                <a:cubicBezTo>
                  <a:pt x="949778" y="428754"/>
                  <a:pt x="990599" y="-40692"/>
                  <a:pt x="1020535" y="2851"/>
                </a:cubicBezTo>
                <a:cubicBezTo>
                  <a:pt x="1050471" y="46394"/>
                  <a:pt x="1032782" y="579795"/>
                  <a:pt x="1069521" y="704980"/>
                </a:cubicBezTo>
                <a:cubicBezTo>
                  <a:pt x="1106260" y="830165"/>
                  <a:pt x="1205252" y="745460"/>
                  <a:pt x="1240971" y="75396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2099427" y="4874070"/>
            <a:ext cx="1240971" cy="1024215"/>
          </a:xfrm>
          <a:custGeom>
            <a:avLst/>
            <a:gdLst>
              <a:gd name="connsiteX0" fmla="*/ 0 w 1240971"/>
              <a:gd name="connsiteY0" fmla="*/ 889909 h 922566"/>
              <a:gd name="connsiteX1" fmla="*/ 212271 w 1240971"/>
              <a:gd name="connsiteY1" fmla="*/ 824595 h 922566"/>
              <a:gd name="connsiteX2" fmla="*/ 277585 w 1240971"/>
              <a:gd name="connsiteY2" fmla="*/ 342902 h 922566"/>
              <a:gd name="connsiteX3" fmla="*/ 383721 w 1240971"/>
              <a:gd name="connsiteY3" fmla="*/ 579666 h 922566"/>
              <a:gd name="connsiteX4" fmla="*/ 644978 w 1240971"/>
              <a:gd name="connsiteY4" fmla="*/ 2 h 922566"/>
              <a:gd name="connsiteX5" fmla="*/ 889907 w 1240971"/>
              <a:gd name="connsiteY5" fmla="*/ 571502 h 922566"/>
              <a:gd name="connsiteX6" fmla="*/ 1020535 w 1240971"/>
              <a:gd name="connsiteY6" fmla="*/ 351066 h 922566"/>
              <a:gd name="connsiteX7" fmla="*/ 1069521 w 1240971"/>
              <a:gd name="connsiteY7" fmla="*/ 881745 h 922566"/>
              <a:gd name="connsiteX8" fmla="*/ 1167493 w 1240971"/>
              <a:gd name="connsiteY8" fmla="*/ 881745 h 922566"/>
              <a:gd name="connsiteX9" fmla="*/ 1240971 w 1240971"/>
              <a:gd name="connsiteY9" fmla="*/ 922566 h 922566"/>
              <a:gd name="connsiteX0" fmla="*/ 0 w 1240971"/>
              <a:gd name="connsiteY0" fmla="*/ 889909 h 935165"/>
              <a:gd name="connsiteX1" fmla="*/ 212271 w 1240971"/>
              <a:gd name="connsiteY1" fmla="*/ 824595 h 935165"/>
              <a:gd name="connsiteX2" fmla="*/ 277585 w 1240971"/>
              <a:gd name="connsiteY2" fmla="*/ 342902 h 935165"/>
              <a:gd name="connsiteX3" fmla="*/ 383721 w 1240971"/>
              <a:gd name="connsiteY3" fmla="*/ 579666 h 935165"/>
              <a:gd name="connsiteX4" fmla="*/ 644978 w 1240971"/>
              <a:gd name="connsiteY4" fmla="*/ 2 h 935165"/>
              <a:gd name="connsiteX5" fmla="*/ 889907 w 1240971"/>
              <a:gd name="connsiteY5" fmla="*/ 571502 h 935165"/>
              <a:gd name="connsiteX6" fmla="*/ 1020535 w 1240971"/>
              <a:gd name="connsiteY6" fmla="*/ 351066 h 935165"/>
              <a:gd name="connsiteX7" fmla="*/ 1069521 w 1240971"/>
              <a:gd name="connsiteY7" fmla="*/ 881745 h 935165"/>
              <a:gd name="connsiteX8" fmla="*/ 1240971 w 1240971"/>
              <a:gd name="connsiteY8" fmla="*/ 922566 h 935165"/>
              <a:gd name="connsiteX0" fmla="*/ 0 w 1240971"/>
              <a:gd name="connsiteY0" fmla="*/ 889909 h 922566"/>
              <a:gd name="connsiteX1" fmla="*/ 212271 w 1240971"/>
              <a:gd name="connsiteY1" fmla="*/ 824595 h 922566"/>
              <a:gd name="connsiteX2" fmla="*/ 277585 w 1240971"/>
              <a:gd name="connsiteY2" fmla="*/ 342902 h 922566"/>
              <a:gd name="connsiteX3" fmla="*/ 383721 w 1240971"/>
              <a:gd name="connsiteY3" fmla="*/ 579666 h 922566"/>
              <a:gd name="connsiteX4" fmla="*/ 644978 w 1240971"/>
              <a:gd name="connsiteY4" fmla="*/ 2 h 922566"/>
              <a:gd name="connsiteX5" fmla="*/ 889907 w 1240971"/>
              <a:gd name="connsiteY5" fmla="*/ 571502 h 922566"/>
              <a:gd name="connsiteX6" fmla="*/ 1020535 w 1240971"/>
              <a:gd name="connsiteY6" fmla="*/ 351066 h 922566"/>
              <a:gd name="connsiteX7" fmla="*/ 1069521 w 1240971"/>
              <a:gd name="connsiteY7" fmla="*/ 832760 h 922566"/>
              <a:gd name="connsiteX8" fmla="*/ 1240971 w 1240971"/>
              <a:gd name="connsiteY8" fmla="*/ 922566 h 922566"/>
              <a:gd name="connsiteX0" fmla="*/ 0 w 1240971"/>
              <a:gd name="connsiteY0" fmla="*/ 889909 h 899019"/>
              <a:gd name="connsiteX1" fmla="*/ 212271 w 1240971"/>
              <a:gd name="connsiteY1" fmla="*/ 824595 h 899019"/>
              <a:gd name="connsiteX2" fmla="*/ 277585 w 1240971"/>
              <a:gd name="connsiteY2" fmla="*/ 342902 h 899019"/>
              <a:gd name="connsiteX3" fmla="*/ 383721 w 1240971"/>
              <a:gd name="connsiteY3" fmla="*/ 579666 h 899019"/>
              <a:gd name="connsiteX4" fmla="*/ 644978 w 1240971"/>
              <a:gd name="connsiteY4" fmla="*/ 2 h 899019"/>
              <a:gd name="connsiteX5" fmla="*/ 889907 w 1240971"/>
              <a:gd name="connsiteY5" fmla="*/ 571502 h 899019"/>
              <a:gd name="connsiteX6" fmla="*/ 1020535 w 1240971"/>
              <a:gd name="connsiteY6" fmla="*/ 351066 h 899019"/>
              <a:gd name="connsiteX7" fmla="*/ 1069521 w 1240971"/>
              <a:gd name="connsiteY7" fmla="*/ 832760 h 899019"/>
              <a:gd name="connsiteX8" fmla="*/ 1240971 w 1240971"/>
              <a:gd name="connsiteY8" fmla="*/ 881744 h 899019"/>
              <a:gd name="connsiteX0" fmla="*/ 0 w 1240971"/>
              <a:gd name="connsiteY0" fmla="*/ 889909 h 894405"/>
              <a:gd name="connsiteX1" fmla="*/ 212271 w 1240971"/>
              <a:gd name="connsiteY1" fmla="*/ 824595 h 894405"/>
              <a:gd name="connsiteX2" fmla="*/ 261257 w 1240971"/>
              <a:gd name="connsiteY2" fmla="*/ 498024 h 894405"/>
              <a:gd name="connsiteX3" fmla="*/ 383721 w 1240971"/>
              <a:gd name="connsiteY3" fmla="*/ 579666 h 894405"/>
              <a:gd name="connsiteX4" fmla="*/ 644978 w 1240971"/>
              <a:gd name="connsiteY4" fmla="*/ 2 h 894405"/>
              <a:gd name="connsiteX5" fmla="*/ 889907 w 1240971"/>
              <a:gd name="connsiteY5" fmla="*/ 571502 h 894405"/>
              <a:gd name="connsiteX6" fmla="*/ 1020535 w 1240971"/>
              <a:gd name="connsiteY6" fmla="*/ 351066 h 894405"/>
              <a:gd name="connsiteX7" fmla="*/ 1069521 w 1240971"/>
              <a:gd name="connsiteY7" fmla="*/ 832760 h 894405"/>
              <a:gd name="connsiteX8" fmla="*/ 1240971 w 1240971"/>
              <a:gd name="connsiteY8" fmla="*/ 881744 h 894405"/>
              <a:gd name="connsiteX0" fmla="*/ 0 w 1240971"/>
              <a:gd name="connsiteY0" fmla="*/ 889909 h 894405"/>
              <a:gd name="connsiteX1" fmla="*/ 212271 w 1240971"/>
              <a:gd name="connsiteY1" fmla="*/ 824595 h 894405"/>
              <a:gd name="connsiteX2" fmla="*/ 261257 w 1240971"/>
              <a:gd name="connsiteY2" fmla="*/ 498024 h 894405"/>
              <a:gd name="connsiteX3" fmla="*/ 383721 w 1240971"/>
              <a:gd name="connsiteY3" fmla="*/ 579666 h 894405"/>
              <a:gd name="connsiteX4" fmla="*/ 644978 w 1240971"/>
              <a:gd name="connsiteY4" fmla="*/ 2 h 894405"/>
              <a:gd name="connsiteX5" fmla="*/ 889907 w 1240971"/>
              <a:gd name="connsiteY5" fmla="*/ 571502 h 894405"/>
              <a:gd name="connsiteX6" fmla="*/ 1020535 w 1240971"/>
              <a:gd name="connsiteY6" fmla="*/ 579666 h 894405"/>
              <a:gd name="connsiteX7" fmla="*/ 1069521 w 1240971"/>
              <a:gd name="connsiteY7" fmla="*/ 832760 h 894405"/>
              <a:gd name="connsiteX8" fmla="*/ 1240971 w 1240971"/>
              <a:gd name="connsiteY8" fmla="*/ 881744 h 894405"/>
              <a:gd name="connsiteX0" fmla="*/ 0 w 1240971"/>
              <a:gd name="connsiteY0" fmla="*/ 889933 h 894429"/>
              <a:gd name="connsiteX1" fmla="*/ 212271 w 1240971"/>
              <a:gd name="connsiteY1" fmla="*/ 824619 h 894429"/>
              <a:gd name="connsiteX2" fmla="*/ 261257 w 1240971"/>
              <a:gd name="connsiteY2" fmla="*/ 498048 h 894429"/>
              <a:gd name="connsiteX3" fmla="*/ 383721 w 1240971"/>
              <a:gd name="connsiteY3" fmla="*/ 579690 h 894429"/>
              <a:gd name="connsiteX4" fmla="*/ 644978 w 1240971"/>
              <a:gd name="connsiteY4" fmla="*/ 26 h 894429"/>
              <a:gd name="connsiteX5" fmla="*/ 800100 w 1240971"/>
              <a:gd name="connsiteY5" fmla="*/ 555198 h 894429"/>
              <a:gd name="connsiteX6" fmla="*/ 1020535 w 1240971"/>
              <a:gd name="connsiteY6" fmla="*/ 579690 h 894429"/>
              <a:gd name="connsiteX7" fmla="*/ 1069521 w 1240971"/>
              <a:gd name="connsiteY7" fmla="*/ 832784 h 894429"/>
              <a:gd name="connsiteX8" fmla="*/ 1240971 w 1240971"/>
              <a:gd name="connsiteY8" fmla="*/ 881768 h 894429"/>
              <a:gd name="connsiteX0" fmla="*/ 0 w 1240971"/>
              <a:gd name="connsiteY0" fmla="*/ 889920 h 894416"/>
              <a:gd name="connsiteX1" fmla="*/ 212271 w 1240971"/>
              <a:gd name="connsiteY1" fmla="*/ 824606 h 894416"/>
              <a:gd name="connsiteX2" fmla="*/ 261257 w 1240971"/>
              <a:gd name="connsiteY2" fmla="*/ 498035 h 894416"/>
              <a:gd name="connsiteX3" fmla="*/ 522513 w 1240971"/>
              <a:gd name="connsiteY3" fmla="*/ 538856 h 894416"/>
              <a:gd name="connsiteX4" fmla="*/ 644978 w 1240971"/>
              <a:gd name="connsiteY4" fmla="*/ 13 h 894416"/>
              <a:gd name="connsiteX5" fmla="*/ 800100 w 1240971"/>
              <a:gd name="connsiteY5" fmla="*/ 555185 h 894416"/>
              <a:gd name="connsiteX6" fmla="*/ 1020535 w 1240971"/>
              <a:gd name="connsiteY6" fmla="*/ 579677 h 894416"/>
              <a:gd name="connsiteX7" fmla="*/ 1069521 w 1240971"/>
              <a:gd name="connsiteY7" fmla="*/ 832771 h 894416"/>
              <a:gd name="connsiteX8" fmla="*/ 1240971 w 1240971"/>
              <a:gd name="connsiteY8" fmla="*/ 881755 h 894416"/>
              <a:gd name="connsiteX0" fmla="*/ 0 w 1240971"/>
              <a:gd name="connsiteY0" fmla="*/ 889920 h 893590"/>
              <a:gd name="connsiteX1" fmla="*/ 212271 w 1240971"/>
              <a:gd name="connsiteY1" fmla="*/ 824606 h 893590"/>
              <a:gd name="connsiteX2" fmla="*/ 277585 w 1240971"/>
              <a:gd name="connsiteY2" fmla="*/ 547021 h 893590"/>
              <a:gd name="connsiteX3" fmla="*/ 522513 w 1240971"/>
              <a:gd name="connsiteY3" fmla="*/ 538856 h 893590"/>
              <a:gd name="connsiteX4" fmla="*/ 644978 w 1240971"/>
              <a:gd name="connsiteY4" fmla="*/ 13 h 893590"/>
              <a:gd name="connsiteX5" fmla="*/ 800100 w 1240971"/>
              <a:gd name="connsiteY5" fmla="*/ 555185 h 893590"/>
              <a:gd name="connsiteX6" fmla="*/ 1020535 w 1240971"/>
              <a:gd name="connsiteY6" fmla="*/ 579677 h 893590"/>
              <a:gd name="connsiteX7" fmla="*/ 1069521 w 1240971"/>
              <a:gd name="connsiteY7" fmla="*/ 832771 h 893590"/>
              <a:gd name="connsiteX8" fmla="*/ 1240971 w 1240971"/>
              <a:gd name="connsiteY8" fmla="*/ 881755 h 893590"/>
              <a:gd name="connsiteX0" fmla="*/ 0 w 1240971"/>
              <a:gd name="connsiteY0" fmla="*/ 1020545 h 1024215"/>
              <a:gd name="connsiteX1" fmla="*/ 212271 w 1240971"/>
              <a:gd name="connsiteY1" fmla="*/ 955231 h 1024215"/>
              <a:gd name="connsiteX2" fmla="*/ 277585 w 1240971"/>
              <a:gd name="connsiteY2" fmla="*/ 677646 h 1024215"/>
              <a:gd name="connsiteX3" fmla="*/ 522513 w 1240971"/>
              <a:gd name="connsiteY3" fmla="*/ 669481 h 1024215"/>
              <a:gd name="connsiteX4" fmla="*/ 644978 w 1240971"/>
              <a:gd name="connsiteY4" fmla="*/ 9 h 1024215"/>
              <a:gd name="connsiteX5" fmla="*/ 800100 w 1240971"/>
              <a:gd name="connsiteY5" fmla="*/ 685810 h 1024215"/>
              <a:gd name="connsiteX6" fmla="*/ 1020535 w 1240971"/>
              <a:gd name="connsiteY6" fmla="*/ 710302 h 1024215"/>
              <a:gd name="connsiteX7" fmla="*/ 1069521 w 1240971"/>
              <a:gd name="connsiteY7" fmla="*/ 963396 h 1024215"/>
              <a:gd name="connsiteX8" fmla="*/ 1240971 w 1240971"/>
              <a:gd name="connsiteY8" fmla="*/ 1012380 h 102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971" h="1024215">
                <a:moveTo>
                  <a:pt x="0" y="1020545"/>
                </a:moveTo>
                <a:cubicBezTo>
                  <a:pt x="83003" y="1033472"/>
                  <a:pt x="166007" y="1012381"/>
                  <a:pt x="212271" y="955231"/>
                </a:cubicBezTo>
                <a:cubicBezTo>
                  <a:pt x="258535" y="898081"/>
                  <a:pt x="225878" y="725271"/>
                  <a:pt x="277585" y="677646"/>
                </a:cubicBezTo>
                <a:cubicBezTo>
                  <a:pt x="329292" y="630021"/>
                  <a:pt x="461281" y="782421"/>
                  <a:pt x="522513" y="669481"/>
                </a:cubicBezTo>
                <a:cubicBezTo>
                  <a:pt x="583745" y="556542"/>
                  <a:pt x="598714" y="-2712"/>
                  <a:pt x="644978" y="9"/>
                </a:cubicBezTo>
                <a:cubicBezTo>
                  <a:pt x="691242" y="2730"/>
                  <a:pt x="737507" y="567428"/>
                  <a:pt x="800100" y="685810"/>
                </a:cubicBezTo>
                <a:cubicBezTo>
                  <a:pt x="862693" y="804192"/>
                  <a:pt x="975632" y="664038"/>
                  <a:pt x="1020535" y="710302"/>
                </a:cubicBezTo>
                <a:cubicBezTo>
                  <a:pt x="1065438" y="756566"/>
                  <a:pt x="1032782" y="913050"/>
                  <a:pt x="1069521" y="963396"/>
                </a:cubicBezTo>
                <a:cubicBezTo>
                  <a:pt x="1106260" y="1013742"/>
                  <a:pt x="1205252" y="1003876"/>
                  <a:pt x="1240971" y="10123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04934" y="5334903"/>
            <a:ext cx="584200" cy="0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03581" y="5334903"/>
            <a:ext cx="584200" cy="0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Multi-Stage Compression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much compression at low energies will lead to space-charge dilution of the beam</a:t>
            </a:r>
          </a:p>
          <a:p>
            <a:r>
              <a:rPr lang="en-US" dirty="0" smtClean="0"/>
              <a:t>Too little compression in the early stage lead to problems with transport of long beams</a:t>
            </a:r>
          </a:p>
          <a:p>
            <a:r>
              <a:rPr lang="en-US" dirty="0" smtClean="0"/>
              <a:t>Too strong chicanes distort the beam due to synchrotron radiation emission</a:t>
            </a:r>
            <a:br>
              <a:rPr lang="en-US" dirty="0" smtClean="0"/>
            </a:br>
            <a:endParaRPr lang="en-US" sz="1000" dirty="0"/>
          </a:p>
          <a:p>
            <a:pPr marL="267884" lvl="1" indent="0">
              <a:buNone/>
            </a:pPr>
            <a:r>
              <a:rPr lang="en-US" dirty="0" smtClean="0"/>
              <a:t>=&gt; Multi-stage compression</a:t>
            </a:r>
          </a:p>
          <a:p>
            <a:endParaRPr lang="en-GB" dirty="0"/>
          </a:p>
        </p:txBody>
      </p:sp>
      <p:pic>
        <p:nvPicPr>
          <p:cNvPr id="13314" name="Picture 2" descr="C:\Users\beutner\Desktop\XFEL_Layo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19384" r="6756" b="41923"/>
          <a:stretch/>
        </p:blipFill>
        <p:spPr bwMode="auto">
          <a:xfrm>
            <a:off x="1176865" y="4478867"/>
            <a:ext cx="6917267" cy="21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6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4x3_v3 (2)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4x3.potx" id="{BC191F8A-93AC-4D54-B0A3-61F02C6C23C2}" vid="{3786C33C-45D4-4C30-B0CA-267E7E45770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XFEL_PowerPoint_4x3_v3 (2)</Template>
  <TotalTime>0</TotalTime>
  <Words>533</Words>
  <Application>Microsoft Office PowerPoint</Application>
  <PresentationFormat>On-screen Show (4:3)</PresentationFormat>
  <Paragraphs>134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XFEL_PowerPoint_4x3_v3 (2)</vt:lpstr>
      <vt:lpstr>Acrobat Document</vt:lpstr>
      <vt:lpstr>Bunch Compression Operation at the European XFEL</vt:lpstr>
      <vt:lpstr>FEL Performance</vt:lpstr>
      <vt:lpstr>Basic Principle</vt:lpstr>
      <vt:lpstr>Energy Chirp Generation</vt:lpstr>
      <vt:lpstr>“Non-linear” Compression</vt:lpstr>
      <vt:lpstr>Phase Space Linearisation</vt:lpstr>
      <vt:lpstr>Sum Voltage</vt:lpstr>
      <vt:lpstr>Sum Voltage Effects</vt:lpstr>
      <vt:lpstr>Multi-Stage Compression</vt:lpstr>
      <vt:lpstr>BC0</vt:lpstr>
      <vt:lpstr>BC1</vt:lpstr>
      <vt:lpstr>BC1 </vt:lpstr>
      <vt:lpstr>XFEL BC Overview</vt:lpstr>
      <vt:lpstr>Chamber Overview</vt:lpstr>
      <vt:lpstr>BC Collimator Control</vt:lpstr>
      <vt:lpstr>Dipole Setup</vt:lpstr>
      <vt:lpstr>RF Setup and Tuning</vt:lpstr>
      <vt:lpstr>“Online” Simulations</vt:lpstr>
      <vt:lpstr>RFTweak 5 GUI</vt:lpstr>
      <vt:lpstr>BCM</vt:lpstr>
      <vt:lpstr>Compression Setup Procedure</vt:lpstr>
      <vt:lpstr>PowerPoint Presentation</vt:lpstr>
      <vt:lpstr>PowerPoint Presentation</vt:lpstr>
      <vt:lpstr>Bunch Compression – with Formulas</vt:lpstr>
      <vt:lpstr>Energy Chirp Generation</vt:lpstr>
      <vt:lpstr>Linear Compression</vt:lpstr>
      <vt:lpstr>Linear Compression with Uncorrelated Energy Spread</vt:lpstr>
      <vt:lpstr>Simple Compression Setup</vt:lpstr>
      <vt:lpstr>Non-linear Compression</vt:lpstr>
      <vt:lpstr>Linarised Compression</vt:lpstr>
      <vt:lpstr>Energy Compensation</vt:lpstr>
      <vt:lpstr>Energy Compensation</vt:lpstr>
      <vt:lpstr>(Almost) General Solution for Single Stage BC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XFEL Injector  Commissioning Results</dc:title>
  <dc:creator>Beutner, Bolko</dc:creator>
  <cp:lastModifiedBy>Beutner, Bolko</cp:lastModifiedBy>
  <cp:revision>144</cp:revision>
  <dcterms:created xsi:type="dcterms:W3CDTF">2017-08-14T07:47:07Z</dcterms:created>
  <dcterms:modified xsi:type="dcterms:W3CDTF">2018-02-06T07:52:54Z</dcterms:modified>
</cp:coreProperties>
</file>