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7"/>
  </p:notesMasterIdLst>
  <p:handoutMasterIdLst>
    <p:handoutMasterId r:id="rId38"/>
  </p:handoutMasterIdLst>
  <p:sldIdLst>
    <p:sldId id="258" r:id="rId2"/>
    <p:sldId id="313" r:id="rId3"/>
    <p:sldId id="314" r:id="rId4"/>
    <p:sldId id="315" r:id="rId5"/>
    <p:sldId id="316" r:id="rId6"/>
    <p:sldId id="317" r:id="rId7"/>
    <p:sldId id="311" r:id="rId8"/>
    <p:sldId id="310" r:id="rId9"/>
    <p:sldId id="312" r:id="rId10"/>
    <p:sldId id="284" r:id="rId11"/>
    <p:sldId id="308" r:id="rId12"/>
    <p:sldId id="306" r:id="rId13"/>
    <p:sldId id="287" r:id="rId14"/>
    <p:sldId id="301" r:id="rId15"/>
    <p:sldId id="291" r:id="rId16"/>
    <p:sldId id="281" r:id="rId17"/>
    <p:sldId id="282" r:id="rId18"/>
    <p:sldId id="319" r:id="rId19"/>
    <p:sldId id="307" r:id="rId20"/>
    <p:sldId id="320" r:id="rId21"/>
    <p:sldId id="302" r:id="rId22"/>
    <p:sldId id="293" r:id="rId23"/>
    <p:sldId id="288" r:id="rId24"/>
    <p:sldId id="296" r:id="rId25"/>
    <p:sldId id="294" r:id="rId26"/>
    <p:sldId id="298" r:id="rId27"/>
    <p:sldId id="303" r:id="rId28"/>
    <p:sldId id="295" r:id="rId29"/>
    <p:sldId id="297" r:id="rId30"/>
    <p:sldId id="299" r:id="rId31"/>
    <p:sldId id="300" r:id="rId32"/>
    <p:sldId id="318" r:id="rId33"/>
    <p:sldId id="309" r:id="rId34"/>
    <p:sldId id="305" r:id="rId35"/>
    <p:sldId id="304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>
        <p:scale>
          <a:sx n="100" d="100"/>
          <a:sy n="100" d="100"/>
        </p:scale>
        <p:origin x="288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81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0445C-2524-4ACB-B0EE-106C872FD37F}" type="datetimeFigureOut">
              <a:rPr lang="it-IT" smtClean="0"/>
              <a:t>28/05/18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A58B-F715-4524-9452-ACF6AD901F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8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D0ED5-C5B9-46EF-B910-26CDD39BDD0F}" type="datetimeFigureOut">
              <a:rPr lang="it-IT" smtClean="0"/>
              <a:t>28/05/18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2172-764E-4919-A1B7-66DDCEEB4D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42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91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8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2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0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36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2172-764E-4919-A1B7-66DDCEEB4D7B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68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Risultati immagini per horizon 2020 flag european commun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85" y="5957986"/>
            <a:ext cx="1568448" cy="7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3" y="2037575"/>
            <a:ext cx="3828253" cy="2382025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4706040" y="6073099"/>
            <a:ext cx="3778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chemeClr val="accent5"/>
                </a:solidFill>
                <a:effectLst/>
              </a:rPr>
              <a:t>eXtreme</a:t>
            </a:r>
            <a:r>
              <a:rPr lang="en-US" sz="1100" b="1" dirty="0" smtClean="0">
                <a:solidFill>
                  <a:schemeClr val="accent5"/>
                </a:solidFill>
                <a:effectLst/>
              </a:rPr>
              <a:t> </a:t>
            </a:r>
            <a:r>
              <a:rPr lang="en-US" sz="1100" b="1" dirty="0" err="1" smtClean="0">
                <a:solidFill>
                  <a:schemeClr val="accent5"/>
                </a:solidFill>
                <a:effectLst/>
              </a:rPr>
              <a:t>DataCloud</a:t>
            </a:r>
            <a:r>
              <a:rPr lang="en-US" sz="1100" b="1" dirty="0" smtClean="0">
                <a:solidFill>
                  <a:schemeClr val="accent5"/>
                </a:solidFill>
                <a:effectLst/>
              </a:rPr>
              <a:t> is co-funded by the Horizon2020 Framework Program – Grant Agreement 777367</a:t>
            </a:r>
          </a:p>
          <a:p>
            <a:r>
              <a:rPr lang="en-US" sz="1000" dirty="0" smtClean="0">
                <a:solidFill>
                  <a:schemeClr val="accent5"/>
                </a:solidFill>
              </a:rPr>
              <a:t>Copyright © Members of the XDC Collaboration, 2017-2020</a:t>
            </a:r>
            <a:endParaRPr lang="it-IT" sz="1000" dirty="0">
              <a:solidFill>
                <a:schemeClr val="accent5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 userDrawn="1">
            <p:ph type="title" hasCustomPrompt="1"/>
          </p:nvPr>
        </p:nvSpPr>
        <p:spPr>
          <a:xfrm>
            <a:off x="4486840" y="944739"/>
            <a:ext cx="748720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82621" y="4196209"/>
            <a:ext cx="4891423" cy="989012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smtClean="0">
                <a:solidFill>
                  <a:schemeClr val="tx2"/>
                </a:solidFill>
              </a:rPr>
              <a:t>Click </a:t>
            </a:r>
            <a:r>
              <a:rPr lang="it-IT" sz="2800" dirty="0" err="1" smtClean="0">
                <a:solidFill>
                  <a:schemeClr val="tx2"/>
                </a:solidFill>
              </a:rPr>
              <a:t>here</a:t>
            </a:r>
            <a:r>
              <a:rPr lang="it-IT" sz="2800" dirty="0" smtClean="0">
                <a:solidFill>
                  <a:schemeClr val="tx2"/>
                </a:solidFill>
              </a:rPr>
              <a:t> to </a:t>
            </a:r>
            <a:r>
              <a:rPr lang="it-IT" sz="2800" dirty="0" err="1" smtClean="0">
                <a:solidFill>
                  <a:schemeClr val="tx2"/>
                </a:solidFill>
              </a:rPr>
              <a:t>add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subtitle</a:t>
            </a:r>
            <a:endParaRPr lang="it-IT" sz="2800" dirty="0" smtClean="0">
              <a:solidFill>
                <a:schemeClr val="tx2"/>
              </a:solidFill>
            </a:endParaRPr>
          </a:p>
          <a:p>
            <a:pPr lvl="0"/>
            <a:endParaRPr lang="it-IT" dirty="0"/>
          </a:p>
        </p:txBody>
      </p:sp>
      <p:grpSp>
        <p:nvGrpSpPr>
          <p:cNvPr id="26" name="Gruppo 25"/>
          <p:cNvGrpSpPr/>
          <p:nvPr userDrawn="1"/>
        </p:nvGrpSpPr>
        <p:grpSpPr>
          <a:xfrm>
            <a:off x="5408083" y="3294530"/>
            <a:ext cx="6565961" cy="504258"/>
            <a:chOff x="5484283" y="3326910"/>
            <a:chExt cx="6565961" cy="504258"/>
          </a:xfrm>
        </p:grpSpPr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84283" y="3404640"/>
              <a:ext cx="6565961" cy="348798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285136" y="3326910"/>
              <a:ext cx="765108" cy="504258"/>
            </a:xfrm>
            <a:prstGeom prst="rect">
              <a:avLst/>
            </a:prstGeom>
          </p:spPr>
        </p:pic>
      </p:grpSp>
      <p:sp>
        <p:nvSpPr>
          <p:cNvPr id="22" name="Rettangolo 21"/>
          <p:cNvSpPr/>
          <p:nvPr userDrawn="1"/>
        </p:nvSpPr>
        <p:spPr>
          <a:xfrm>
            <a:off x="311683" y="4312711"/>
            <a:ext cx="3635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baseline="0" dirty="0" smtClean="0">
                <a:solidFill>
                  <a:schemeClr val="accent5"/>
                </a:solidFill>
                <a:effectLst/>
              </a:rPr>
              <a:t>Data Management for extreme scale computing</a:t>
            </a:r>
            <a:endParaRPr lang="it-IT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8" y="110209"/>
            <a:ext cx="1487824" cy="9257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110209"/>
            <a:ext cx="9994557" cy="8159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152525"/>
            <a:ext cx="10515600" cy="5024438"/>
          </a:xfrm>
        </p:spPr>
        <p:txBody>
          <a:bodyPr/>
          <a:lstStyle>
            <a:lvl1pPr marL="357188" indent="-357188">
              <a:buFontTx/>
              <a:buBlip>
                <a:blip r:embed="rId3"/>
              </a:buBlip>
              <a:defRPr baseline="0"/>
            </a:lvl1pPr>
            <a:lvl2pPr marL="984250" indent="-527050">
              <a:buFontTx/>
              <a:buBlip>
                <a:blip r:embed="rId4"/>
              </a:buBlip>
              <a:defRPr/>
            </a:lvl2pPr>
            <a:lvl3pPr marL="1343025" indent="-428625">
              <a:buFontTx/>
              <a:buBlip>
                <a:blip r:embed="rId5"/>
              </a:buBlip>
              <a:defRPr/>
            </a:lvl3pPr>
            <a:lvl4pPr marL="1790700" indent="-419100">
              <a:buFontTx/>
              <a:buBlip>
                <a:blip r:embed="rId6"/>
              </a:buBlip>
              <a:defRPr/>
            </a:lvl4pPr>
            <a:lvl5pPr marL="2238375" indent="-409575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32" name="Segnaposto data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33" name="Segnaposto piè di pagina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42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8" y="110209"/>
            <a:ext cx="1487824" cy="925758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257300"/>
            <a:ext cx="5157787" cy="6572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57300"/>
            <a:ext cx="5183188" cy="6572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838200" y="1914525"/>
            <a:ext cx="5159375" cy="4262437"/>
          </a:xfrm>
        </p:spPr>
        <p:txBody>
          <a:bodyPr/>
          <a:lstStyle>
            <a:lvl1pPr marL="265113" indent="-265113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6172200" y="1914525"/>
            <a:ext cx="5159375" cy="4262437"/>
          </a:xfrm>
        </p:spPr>
        <p:txBody>
          <a:bodyPr/>
          <a:lstStyle>
            <a:lvl1pPr marL="265113" indent="-265113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110209"/>
            <a:ext cx="9994557" cy="8159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51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23A89C-D035-4CCD-8775-47FA95F2F2E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6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4.jpg"/><Relationship Id="rId5" Type="http://schemas.openxmlformats.org/officeDocument/2006/relationships/image" Target="../media/image33.jp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6.png"/><Relationship Id="rId5" Type="http://schemas.openxmlformats.org/officeDocument/2006/relationships/image" Target="../media/image49.jpg"/><Relationship Id="rId6" Type="http://schemas.openxmlformats.org/officeDocument/2006/relationships/image" Target="../media/image35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52.jpeg"/><Relationship Id="rId5" Type="http://schemas.openxmlformats.org/officeDocument/2006/relationships/image" Target="../media/image3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52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52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492229" y="1185371"/>
            <a:ext cx="7487204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Smart Policy Driven Data Management and Data </a:t>
            </a:r>
            <a:r>
              <a:rPr lang="en-US" b="1" dirty="0" smtClean="0"/>
              <a:t>Federations</a:t>
            </a:r>
            <a:endParaRPr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916937" y="3939136"/>
            <a:ext cx="6665463" cy="989012"/>
          </a:xfrm>
        </p:spPr>
        <p:txBody>
          <a:bodyPr>
            <a:normAutofit/>
          </a:bodyPr>
          <a:lstStyle/>
          <a:p>
            <a:r>
              <a:rPr lang="en-US" b="1" dirty="0"/>
              <a:t>enabled by the H2020 </a:t>
            </a:r>
            <a:r>
              <a:rPr lang="en-US" b="1" dirty="0" err="1" smtClean="0"/>
              <a:t>eXtended</a:t>
            </a:r>
            <a:r>
              <a:rPr lang="en-US" b="1" dirty="0"/>
              <a:t> </a:t>
            </a:r>
            <a:r>
              <a:rPr lang="en-US" b="1" dirty="0" smtClean="0"/>
              <a:t>Data Cloud </a:t>
            </a:r>
            <a:r>
              <a:rPr lang="en-US" b="1" dirty="0"/>
              <a:t>project</a:t>
            </a:r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5477" y="4743482"/>
            <a:ext cx="659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Presenter: Patrick </a:t>
            </a:r>
            <a:r>
              <a:rPr lang="en-US" dirty="0" err="1" smtClean="0"/>
              <a:t>Fuhrmann</a:t>
            </a:r>
            <a:endParaRPr lang="en-US" dirty="0" smtClean="0"/>
          </a:p>
          <a:p>
            <a:r>
              <a:rPr lang="en-US" dirty="0" smtClean="0"/>
              <a:t>With contributions by Daniele, </a:t>
            </a:r>
            <a:r>
              <a:rPr lang="en-US" dirty="0" err="1" smtClean="0"/>
              <a:t>Marica</a:t>
            </a:r>
            <a:r>
              <a:rPr lang="en-US" dirty="0" smtClean="0"/>
              <a:t>, Oliver, Paul and </a:t>
            </a:r>
            <a:r>
              <a:rPr lang="en-US" dirty="0" err="1" smtClean="0"/>
              <a:t>Giacinto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1" y="157163"/>
            <a:ext cx="9994557" cy="815975"/>
          </a:xfrm>
        </p:spPr>
        <p:txBody>
          <a:bodyPr/>
          <a:lstStyle/>
          <a:p>
            <a:r>
              <a:rPr lang="en-US" dirty="0" smtClean="0"/>
              <a:t>What is this XDC WP 4 about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0" y="1182103"/>
            <a:ext cx="11466095" cy="5024438"/>
          </a:xfrm>
        </p:spPr>
        <p:txBody>
          <a:bodyPr/>
          <a:lstStyle/>
          <a:p>
            <a:r>
              <a:rPr lang="en-US" dirty="0" smtClean="0"/>
              <a:t>Implementing a </a:t>
            </a:r>
            <a:r>
              <a:rPr lang="en-US" dirty="0" smtClean="0">
                <a:solidFill>
                  <a:schemeClr val="tx2"/>
                </a:solidFill>
              </a:rPr>
              <a:t>configurable data workflow orchestration</a:t>
            </a:r>
            <a:r>
              <a:rPr lang="en-US" dirty="0" smtClean="0"/>
              <a:t>, in terms of data location and storage quality (</a:t>
            </a:r>
            <a:r>
              <a:rPr lang="en-US" dirty="0" err="1" smtClean="0"/>
              <a:t>QoS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Providing managed and unmanaged </a:t>
            </a:r>
            <a:r>
              <a:rPr lang="en-US" dirty="0" smtClean="0">
                <a:solidFill>
                  <a:schemeClr val="tx2"/>
                </a:solidFill>
              </a:rPr>
              <a:t>data caching services </a:t>
            </a:r>
            <a:r>
              <a:rPr lang="en-US" dirty="0" smtClean="0"/>
              <a:t>at all levels.</a:t>
            </a:r>
          </a:p>
          <a:p>
            <a:r>
              <a:rPr lang="en-US" dirty="0" smtClean="0"/>
              <a:t>Providing </a:t>
            </a:r>
            <a:r>
              <a:rPr lang="en-US" dirty="0" smtClean="0">
                <a:solidFill>
                  <a:schemeClr val="tx2"/>
                </a:solidFill>
              </a:rPr>
              <a:t>event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based interfaces to external systems</a:t>
            </a:r>
          </a:p>
          <a:p>
            <a:pPr lvl="1"/>
            <a:r>
              <a:rPr lang="en-US" dirty="0" smtClean="0"/>
              <a:t>Generating events to the XDC orchestration services when data is entering the XDC system.</a:t>
            </a:r>
          </a:p>
          <a:p>
            <a:pPr lvl="1"/>
            <a:r>
              <a:rPr lang="en-US" dirty="0" smtClean="0"/>
              <a:t>Generating events to external compute clusters when data is ready to be processed.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Federating heterogeneous data sources</a:t>
            </a:r>
            <a:r>
              <a:rPr lang="en-US" dirty="0" smtClean="0"/>
              <a:t>, building a virtual horizontal infrastructure-specific data space.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Taipei                  </a:t>
            </a:r>
            <a:fld id="{9723A89C-D035-4CCD-8775-47FA95F2F2E6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3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</a:t>
            </a:r>
            <a:fld id="{9723A89C-D035-4CCD-8775-47FA95F2F2E6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417304"/>
            <a:ext cx="9994557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Architecture Discussions are still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721" y="2188391"/>
            <a:ext cx="9994557" cy="815975"/>
          </a:xfrm>
        </p:spPr>
        <p:txBody>
          <a:bodyPr/>
          <a:lstStyle/>
          <a:p>
            <a:r>
              <a:rPr lang="en-US" dirty="0" smtClean="0"/>
              <a:t>Some words on the toolbox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3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WP4 </a:t>
            </a:r>
            <a:r>
              <a:rPr lang="en-US" dirty="0" smtClean="0"/>
              <a:t>Production Level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13</a:t>
            </a:fld>
            <a:endParaRPr lang="it-IT" dirty="0"/>
          </a:p>
        </p:txBody>
      </p:sp>
      <p:grpSp>
        <p:nvGrpSpPr>
          <p:cNvPr id="31" name="Group 30"/>
          <p:cNvGrpSpPr/>
          <p:nvPr/>
        </p:nvGrpSpPr>
        <p:grpSpPr>
          <a:xfrm>
            <a:off x="409307" y="1233429"/>
            <a:ext cx="11106919" cy="4320175"/>
            <a:chOff x="409307" y="1233429"/>
            <a:chExt cx="11106919" cy="4320175"/>
          </a:xfrm>
        </p:grpSpPr>
        <p:sp>
          <p:nvSpPr>
            <p:cNvPr id="10" name="Pie 9"/>
            <p:cNvSpPr/>
            <p:nvPr/>
          </p:nvSpPr>
          <p:spPr>
            <a:xfrm>
              <a:off x="675773" y="1233429"/>
              <a:ext cx="10840453" cy="4320175"/>
            </a:xfrm>
            <a:prstGeom prst="pie">
              <a:avLst>
                <a:gd name="adj1" fmla="val 9468787"/>
                <a:gd name="adj2" fmla="val 1605169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307" y="138063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3"/>
                  </a:solidFill>
                </a:rPr>
                <a:t>Storage</a:t>
              </a:r>
              <a:endParaRPr lang="en-US" sz="3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5773" y="1213117"/>
            <a:ext cx="10840453" cy="5053719"/>
            <a:chOff x="675773" y="1213117"/>
            <a:chExt cx="10840453" cy="5053719"/>
          </a:xfrm>
        </p:grpSpPr>
        <p:sp>
          <p:nvSpPr>
            <p:cNvPr id="9" name="Pie 8"/>
            <p:cNvSpPr/>
            <p:nvPr/>
          </p:nvSpPr>
          <p:spPr>
            <a:xfrm>
              <a:off x="675773" y="1213117"/>
              <a:ext cx="10840453" cy="4320175"/>
            </a:xfrm>
            <a:prstGeom prst="pie">
              <a:avLst>
                <a:gd name="adj1" fmla="val 1242209"/>
                <a:gd name="adj2" fmla="val 946013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06515" y="5620505"/>
              <a:ext cx="2390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3"/>
                  </a:solidFill>
                </a:rPr>
                <a:t>Federation</a:t>
              </a:r>
              <a:endParaRPr lang="en-US" sz="36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7779" y="955748"/>
            <a:ext cx="11104913" cy="4593587"/>
            <a:chOff x="677779" y="939706"/>
            <a:chExt cx="11104913" cy="4593587"/>
          </a:xfrm>
        </p:grpSpPr>
        <p:sp>
          <p:nvSpPr>
            <p:cNvPr id="8" name="Pie 7"/>
            <p:cNvSpPr/>
            <p:nvPr/>
          </p:nvSpPr>
          <p:spPr>
            <a:xfrm>
              <a:off x="677779" y="1213118"/>
              <a:ext cx="10840453" cy="4320175"/>
            </a:xfrm>
            <a:prstGeom prst="pie">
              <a:avLst>
                <a:gd name="adj1" fmla="val 15997757"/>
                <a:gd name="adj2" fmla="val 12929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28037" y="939706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3"/>
                  </a:solidFill>
                </a:rPr>
                <a:t>Orchestration</a:t>
              </a:r>
              <a:endParaRPr lang="en-US" sz="3600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26" y="2273423"/>
            <a:ext cx="2129079" cy="935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48" y="4060031"/>
            <a:ext cx="1826878" cy="1335026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11335" r="9552" b="14864"/>
          <a:stretch/>
        </p:blipFill>
        <p:spPr>
          <a:xfrm>
            <a:off x="7299859" y="3820180"/>
            <a:ext cx="1968501" cy="1018989"/>
          </a:xfrm>
          <a:prstGeom prst="rect">
            <a:avLst/>
          </a:prstGeom>
        </p:spPr>
      </p:pic>
      <p:pic>
        <p:nvPicPr>
          <p:cNvPr id="17" name="Picture 16" descr="dcacheorg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2741" y="1479412"/>
            <a:ext cx="1188895" cy="1188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29270" y="2625153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radley Hand" charset="0"/>
                <a:ea typeface="Bradley Hand" charset="0"/>
                <a:cs typeface="Bradley Hand" charset="0"/>
              </a:rPr>
              <a:t>dCache</a:t>
            </a:r>
            <a:endParaRPr lang="en-US" sz="2800" dirty="0">
              <a:solidFill>
                <a:schemeClr val="tx2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61210" y="2301988"/>
            <a:ext cx="1467068" cy="1849340"/>
            <a:chOff x="838200" y="2715382"/>
            <a:chExt cx="1467068" cy="18493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39" y="3361713"/>
              <a:ext cx="1203009" cy="120300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8200" y="2715382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INDIGO</a:t>
              </a:r>
            </a:p>
            <a:p>
              <a:pPr algn="ctr"/>
              <a:r>
                <a:rPr lang="en-US" dirty="0" smtClean="0"/>
                <a:t>Orchestrator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06791" y="1420591"/>
            <a:ext cx="1452329" cy="1948067"/>
            <a:chOff x="3208421" y="2015150"/>
            <a:chExt cx="1452329" cy="1948067"/>
          </a:xfrm>
        </p:grpSpPr>
        <p:sp>
          <p:nvSpPr>
            <p:cNvPr id="26" name="TextBox 25"/>
            <p:cNvSpPr txBox="1"/>
            <p:nvPr/>
          </p:nvSpPr>
          <p:spPr>
            <a:xfrm>
              <a:off x="3370466" y="2015150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Rucio</a:t>
              </a:r>
              <a:endParaRPr lang="en-US" sz="3200" dirty="0"/>
            </a:p>
          </p:txBody>
        </p:sp>
        <p:sp>
          <p:nvSpPr>
            <p:cNvPr id="27" name="Curved Right Arrow 26"/>
            <p:cNvSpPr/>
            <p:nvPr/>
          </p:nvSpPr>
          <p:spPr>
            <a:xfrm>
              <a:off x="3208421" y="2734444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an 27"/>
            <p:cNvSpPr/>
            <p:nvPr/>
          </p:nvSpPr>
          <p:spPr>
            <a:xfrm>
              <a:off x="3743559" y="3038547"/>
              <a:ext cx="486844" cy="538842"/>
            </a:xfrm>
            <a:prstGeom prst="can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rved Right Arrow 28"/>
            <p:cNvSpPr/>
            <p:nvPr/>
          </p:nvSpPr>
          <p:spPr>
            <a:xfrm rot="10800000">
              <a:off x="3986982" y="2648480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05106" y="4151328"/>
            <a:ext cx="138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xRootD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Cache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6240" y="3454521"/>
            <a:ext cx="1233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QoS</a:t>
            </a:r>
            <a:endParaRPr lang="en-US" sz="3200" dirty="0" smtClean="0"/>
          </a:p>
          <a:p>
            <a:r>
              <a:rPr lang="en-US" sz="3200" dirty="0" smtClean="0"/>
              <a:t>CDMI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2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Storage, Cache 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21" y="2821979"/>
            <a:ext cx="2129079" cy="935790"/>
          </a:xfrm>
          <a:prstGeom prst="rect">
            <a:avLst/>
          </a:prstGeom>
        </p:spPr>
      </p:pic>
      <p:pic>
        <p:nvPicPr>
          <p:cNvPr id="8" name="Picture 7" descr="dcacheorg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9525" y="2568874"/>
            <a:ext cx="1188895" cy="1188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9956" y="4738420"/>
            <a:ext cx="22128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xRootD</a:t>
            </a:r>
            <a:r>
              <a:rPr lang="en-US" sz="2800" dirty="0"/>
              <a:t> </a:t>
            </a:r>
            <a:r>
              <a:rPr lang="en-US" sz="2800" dirty="0" smtClean="0"/>
              <a:t>Cache</a:t>
            </a:r>
            <a:r>
              <a:rPr lang="en-US" sz="2800" dirty="0"/>
              <a:t> </a:t>
            </a:r>
            <a:r>
              <a:rPr lang="en-US" sz="2000" dirty="0" smtClean="0"/>
              <a:t>Including http plug-in</a:t>
            </a:r>
          </a:p>
          <a:p>
            <a:pPr algn="ctr"/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74937" y="3720948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Bradley Hand" charset="0"/>
                <a:ea typeface="Bradley Hand" charset="0"/>
                <a:cs typeface="Bradley Hand" charset="0"/>
              </a:rPr>
              <a:t>dCache</a:t>
            </a:r>
            <a:endParaRPr lang="en-US" sz="2000" dirty="0">
              <a:solidFill>
                <a:schemeClr val="tx2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36370" y="1972235"/>
            <a:ext cx="0" cy="2052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94832" y="4010696"/>
            <a:ext cx="2052000" cy="2052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38912" y="4010696"/>
            <a:ext cx="2052000" cy="2052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86105" y="1026866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Don’t need further </a:t>
            </a:r>
            <a:r>
              <a:rPr lang="en-US" sz="2400" dirty="0" smtClean="0">
                <a:solidFill>
                  <a:schemeClr val="tx2"/>
                </a:solidFill>
              </a:rPr>
              <a:t>introduction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Federation, Orchestration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81400" y="2183765"/>
            <a:ext cx="8353926" cy="15167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Federates endpoints to a virtual global namespace.</a:t>
            </a:r>
          </a:p>
          <a:p>
            <a:r>
              <a:rPr lang="en-US" dirty="0" smtClean="0"/>
              <a:t>Supports http, WebDAV, S3</a:t>
            </a:r>
          </a:p>
          <a:p>
            <a:r>
              <a:rPr lang="en-US" dirty="0" smtClean="0"/>
              <a:t>Can make use of Name Mapping Databases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66536" y="1285774"/>
            <a:ext cx="2156703" cy="2224334"/>
            <a:chOff x="966536" y="1285774"/>
            <a:chExt cx="2156703" cy="22243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361" y="2175082"/>
              <a:ext cx="1826878" cy="1335026"/>
            </a:xfrm>
            <a:prstGeom prst="rect">
              <a:avLst/>
            </a:prstGeom>
            <a:effectLst>
              <a:softEdge rad="1651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66536" y="1285774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/>
                <a:t>Dynafed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6536" y="3700556"/>
            <a:ext cx="2356269" cy="1869191"/>
            <a:chOff x="966536" y="3700556"/>
            <a:chExt cx="2356269" cy="18691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6" t="11335" r="9552" b="14864"/>
            <a:stretch/>
          </p:blipFill>
          <p:spPr>
            <a:xfrm>
              <a:off x="1354304" y="4550758"/>
              <a:ext cx="1968501" cy="10189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66536" y="3700556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FTS</a:t>
              </a:r>
              <a:endParaRPr lang="en-US" sz="36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3581400" y="4593223"/>
            <a:ext cx="8353926" cy="1516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Orchestrates reliable wide area data transfers</a:t>
            </a:r>
          </a:p>
          <a:p>
            <a:r>
              <a:rPr lang="en-US" dirty="0" smtClean="0"/>
              <a:t>Supports multiple protocols, </a:t>
            </a:r>
            <a:r>
              <a:rPr lang="en-US" dirty="0" err="1" smtClean="0"/>
              <a:t>GridFTP</a:t>
            </a:r>
            <a:r>
              <a:rPr lang="en-US" dirty="0" smtClean="0"/>
              <a:t>, http, </a:t>
            </a:r>
            <a:r>
              <a:rPr lang="en-US" dirty="0" err="1" smtClean="0"/>
              <a:t>xrootd</a:t>
            </a:r>
            <a:endParaRPr lang="en-US" dirty="0" smtClean="0"/>
          </a:p>
          <a:p>
            <a:r>
              <a:rPr lang="en-US" dirty="0" smtClean="0"/>
              <a:t>Can select most appropriate source</a:t>
            </a:r>
          </a:p>
          <a:p>
            <a:r>
              <a:rPr lang="en-US" dirty="0" smtClean="0"/>
              <a:t>Has knowledge on network topology and health</a:t>
            </a:r>
          </a:p>
        </p:txBody>
      </p:sp>
    </p:spTree>
    <p:extLst>
      <p:ext uri="{BB962C8B-B14F-4D97-AF65-F5344CB8AC3E}">
        <p14:creationId xmlns:p14="http://schemas.microsoft.com/office/powerpoint/2010/main" val="12525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835" y="255736"/>
            <a:ext cx="9994557" cy="815975"/>
          </a:xfrm>
        </p:spPr>
        <p:txBody>
          <a:bodyPr/>
          <a:lstStyle/>
          <a:p>
            <a:r>
              <a:rPr lang="en-US" dirty="0" err="1" smtClean="0"/>
              <a:t>Rucio</a:t>
            </a:r>
            <a:r>
              <a:rPr lang="en-US" dirty="0" smtClean="0"/>
              <a:t> in a shoebox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</a:t>
            </a:r>
            <a:fld id="{9723A89C-D035-4CCD-8775-47FA95F2F2E6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48285" y="2299803"/>
            <a:ext cx="6200525" cy="39462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Conveyor</a:t>
            </a:r>
            <a:r>
              <a:rPr lang="en-US" sz="2000" dirty="0" smtClean="0"/>
              <a:t>: Transfer Daemon – in charge of file transfers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Reaper</a:t>
            </a:r>
            <a:r>
              <a:rPr lang="en-US" sz="2000" dirty="0" smtClean="0"/>
              <a:t>: File Deletion Service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Undertaker</a:t>
            </a:r>
            <a:r>
              <a:rPr lang="en-US" sz="2000" dirty="0" smtClean="0"/>
              <a:t>: Data Expiration manager</a:t>
            </a:r>
          </a:p>
          <a:p>
            <a:r>
              <a:rPr lang="en-US" sz="2000" dirty="0" err="1" smtClean="0">
                <a:solidFill>
                  <a:schemeClr val="tx2"/>
                </a:solidFill>
              </a:rPr>
              <a:t>Transmogrifier</a:t>
            </a:r>
            <a:r>
              <a:rPr lang="en-US" sz="2000" dirty="0" smtClean="0"/>
              <a:t>: Data Placement Policies / Subscriptions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Judge</a:t>
            </a:r>
            <a:r>
              <a:rPr lang="en-US" sz="2000" dirty="0" smtClean="0"/>
              <a:t>: Replication Rule Engine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Hermes</a:t>
            </a:r>
            <a:r>
              <a:rPr lang="en-US" sz="2000" dirty="0" smtClean="0"/>
              <a:t>: Messaging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Auditor</a:t>
            </a:r>
            <a:r>
              <a:rPr lang="en-US" sz="2000" dirty="0" smtClean="0"/>
              <a:t>: Consistency Manager</a:t>
            </a:r>
          </a:p>
          <a:p>
            <a:r>
              <a:rPr lang="en-US" sz="2000" dirty="0" smtClean="0"/>
              <a:t>Data Rebalancing</a:t>
            </a:r>
            <a:endParaRPr lang="en-US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853114" y="1279760"/>
            <a:ext cx="5924852" cy="842021"/>
            <a:chOff x="5853114" y="1279760"/>
            <a:chExt cx="5924852" cy="842021"/>
          </a:xfrm>
        </p:grpSpPr>
        <p:sp>
          <p:nvSpPr>
            <p:cNvPr id="11" name="TextBox 10"/>
            <p:cNvSpPr txBox="1"/>
            <p:nvPr/>
          </p:nvSpPr>
          <p:spPr>
            <a:xfrm>
              <a:off x="5853114" y="1426681"/>
              <a:ext cx="27574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The Daemons</a:t>
              </a:r>
              <a:endParaRPr lang="en-US" sz="32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" t="37883" r="-1548" b="28728"/>
            <a:stretch/>
          </p:blipFill>
          <p:spPr>
            <a:xfrm>
              <a:off x="8711739" y="1279760"/>
              <a:ext cx="3066227" cy="842021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>
            <a:off x="7563827" y="2076800"/>
            <a:ext cx="0" cy="425112"/>
          </a:xfrm>
          <a:prstGeom prst="straightConnector1">
            <a:avLst/>
          </a:prstGeom>
          <a:ln w="2222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00269" y="1279760"/>
            <a:ext cx="5114172" cy="4723014"/>
            <a:chOff x="5718585" y="1065399"/>
            <a:chExt cx="5114172" cy="4723014"/>
          </a:xfrm>
        </p:grpSpPr>
        <p:sp>
          <p:nvSpPr>
            <p:cNvPr id="16" name="Rectangle 15"/>
            <p:cNvSpPr/>
            <p:nvPr/>
          </p:nvSpPr>
          <p:spPr>
            <a:xfrm>
              <a:off x="5718585" y="2083233"/>
              <a:ext cx="5114172" cy="30569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18585" y="1284790"/>
              <a:ext cx="5114172" cy="439837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4925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2271" y="2494395"/>
              <a:ext cx="1894572" cy="439837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4925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88035" y="3366573"/>
              <a:ext cx="4961772" cy="73396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4925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88035" y="4373078"/>
              <a:ext cx="2096948" cy="51942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4925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083252" y="4308586"/>
              <a:ext cx="2666555" cy="64840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4925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18585" y="5353697"/>
              <a:ext cx="5114172" cy="421384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  <a:tileRect/>
            </a:gradFill>
            <a:ln w="34925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960961" y="1071203"/>
              <a:ext cx="1428596" cy="3586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60961" y="1065399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Applications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33342" y="1432974"/>
              <a:ext cx="4640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Productions, Analysis, End-User, data export, physics Meta-</a:t>
              </a:r>
              <a:r>
                <a:rPr lang="en-US" sz="1200" dirty="0" err="1" smtClean="0">
                  <a:solidFill>
                    <a:schemeClr val="accent5"/>
                  </a:solidFill>
                </a:rPr>
                <a:t>datda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910313" y="5209505"/>
              <a:ext cx="1428596" cy="35860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5038" y="5205572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Middleware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960961" y="1889980"/>
              <a:ext cx="774571" cy="3586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60961" y="189762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Rucio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60961" y="3192633"/>
              <a:ext cx="851515" cy="3586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60961" y="320027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960961" y="4159569"/>
              <a:ext cx="1172116" cy="3586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60961" y="416721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Daemons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249099" y="4159569"/>
              <a:ext cx="1161119" cy="3586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49099" y="4167211"/>
              <a:ext cx="1161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Analytics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665119" y="2337120"/>
              <a:ext cx="889987" cy="3586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65119" y="2344762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Clients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33342" y="5511414"/>
              <a:ext cx="30780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5"/>
                  </a:solidFill>
                </a:rPr>
                <a:t>Rucio</a:t>
              </a:r>
              <a:r>
                <a:rPr lang="en-US" sz="1200" dirty="0" smtClean="0">
                  <a:solidFill>
                    <a:schemeClr val="accent5"/>
                  </a:solidFill>
                </a:rPr>
                <a:t> Storage Element, FTS3, Networking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3377" y="4588436"/>
              <a:ext cx="1390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Transfer</a:t>
              </a:r>
              <a:r>
                <a:rPr lang="en-US" sz="1200" smtClean="0">
                  <a:solidFill>
                    <a:schemeClr val="accent5"/>
                  </a:solidFill>
                </a:rPr>
                <a:t>, Deletion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53400" y="4509475"/>
              <a:ext cx="2306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Popularity, accounting, metrics,</a:t>
              </a:r>
            </a:p>
            <a:p>
              <a:r>
                <a:rPr lang="en-US" sz="1200" dirty="0" smtClean="0">
                  <a:solidFill>
                    <a:schemeClr val="accent5"/>
                  </a:solidFill>
                </a:rPr>
                <a:t>Measures, reports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63294" y="3597459"/>
              <a:ext cx="46742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Account, Scope, Data Identifier, Namespace, Meta-Data, Replica,</a:t>
              </a:r>
            </a:p>
            <a:p>
              <a:r>
                <a:rPr lang="en-US" sz="1200" dirty="0" smtClean="0">
                  <a:solidFill>
                    <a:schemeClr val="accent5"/>
                  </a:solidFill>
                </a:rPr>
                <a:t>Registry, Subscription, Rules, Locks, Quota, Accounting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42271" y="2681743"/>
              <a:ext cx="15973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CLU’s Python clients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391471" y="3188949"/>
              <a:ext cx="2475069" cy="35860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12278" y="3212742"/>
              <a:ext cx="2454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/>
                  </a:solidFill>
                </a:rPr>
                <a:t>Authentication, Authorization</a:t>
              </a:r>
              <a:endParaRPr lang="en-US" sz="1400" dirty="0">
                <a:solidFill>
                  <a:schemeClr val="accent5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555106" y="2947786"/>
              <a:ext cx="0" cy="252489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7867712" y="2936460"/>
              <a:ext cx="0" cy="252489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8151730" y="2934232"/>
              <a:ext cx="0" cy="252489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8551718" y="2083233"/>
              <a:ext cx="1794" cy="1103488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8862531" y="2086144"/>
              <a:ext cx="1794" cy="1103488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9146549" y="2076800"/>
              <a:ext cx="1794" cy="1103488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9454875" y="2083233"/>
              <a:ext cx="1794" cy="1103488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8151730" y="2069283"/>
              <a:ext cx="0" cy="425112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7867712" y="2069283"/>
              <a:ext cx="0" cy="425112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563827" y="2076800"/>
              <a:ext cx="0" cy="425112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00269" y="6002774"/>
            <a:ext cx="2542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Stolen from the </a:t>
            </a:r>
            <a:r>
              <a:rPr lang="en-US" sz="1400" dirty="0" err="1" smtClean="0">
                <a:solidFill>
                  <a:srgbClr val="FF0000"/>
                </a:solidFill>
              </a:rPr>
              <a:t>Rucio</a:t>
            </a:r>
            <a:r>
              <a:rPr lang="en-US" sz="1400" dirty="0" smtClean="0">
                <a:solidFill>
                  <a:srgbClr val="FF0000"/>
                </a:solidFill>
              </a:rPr>
              <a:t> Tutorial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INDIGO PaaS Orchestrator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49349"/>
            <a:ext cx="9982200" cy="5389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INDIGO PaaS Orchestrator is a component of the PaaS layer that allows to </a:t>
            </a:r>
            <a:r>
              <a:rPr lang="en-US" dirty="0">
                <a:solidFill>
                  <a:schemeClr val="tx2"/>
                </a:solidFill>
              </a:rPr>
              <a:t>instantiate resources on Cloud Management Frameworks</a:t>
            </a:r>
            <a:r>
              <a:rPr lang="en-US" dirty="0"/>
              <a:t> (</a:t>
            </a:r>
            <a:r>
              <a:rPr lang="en-US" dirty="0" smtClean="0"/>
              <a:t>like </a:t>
            </a:r>
            <a:r>
              <a:rPr lang="en-US" b="1" dirty="0" smtClean="0">
                <a:solidFill>
                  <a:schemeClr val="accent1"/>
                </a:solidFill>
              </a:rPr>
              <a:t>OpenStack</a:t>
            </a:r>
            <a:r>
              <a:rPr lang="en-US" dirty="0" smtClean="0"/>
              <a:t> and </a:t>
            </a:r>
            <a:r>
              <a:rPr lang="en-US" b="1" dirty="0" smtClean="0"/>
              <a:t>OpenNebula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b="1" dirty="0" err="1" smtClean="0"/>
              <a:t>Mesos</a:t>
            </a:r>
            <a:r>
              <a:rPr lang="en-US" dirty="0" smtClean="0"/>
              <a:t> clusters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It takes the deployment requests, expressed through </a:t>
            </a:r>
            <a:r>
              <a:rPr lang="en-US" dirty="0">
                <a:solidFill>
                  <a:schemeClr val="tx2"/>
                </a:solidFill>
              </a:rPr>
              <a:t>templates written in </a:t>
            </a:r>
            <a:r>
              <a:rPr lang="en-US" dirty="0" smtClean="0">
                <a:solidFill>
                  <a:schemeClr val="tx2"/>
                </a:solidFill>
              </a:rPr>
              <a:t>TOSCA</a:t>
            </a:r>
            <a:r>
              <a:rPr lang="en-US" dirty="0" smtClean="0"/>
              <a:t> YAML Profile 1.0 and </a:t>
            </a:r>
            <a:r>
              <a:rPr lang="en-US" dirty="0"/>
              <a:t>deploys them on the best cloud site available. In order to do that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it gathers SLAs, monitoring info and other data from other platform services,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it asks to the cloud provider ranker for a list of the best cloud sites.</a:t>
            </a:r>
          </a:p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exposed REST APIs </a:t>
            </a:r>
            <a:r>
              <a:rPr lang="en-US" dirty="0"/>
              <a:t>are consumed by the Future Gateway portal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1" y="2458160"/>
            <a:ext cx="1773989" cy="1773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1995" y="6133185"/>
            <a:ext cx="4225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Stolen from the INDIGO PaaS </a:t>
            </a:r>
            <a:r>
              <a:rPr lang="en-US" sz="1400" smtClean="0">
                <a:solidFill>
                  <a:srgbClr val="FF0000"/>
                </a:solidFill>
              </a:rPr>
              <a:t>Orchestrator GitHub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INDIGO-DataCloud CDMI </a:t>
            </a:r>
            <a:r>
              <a:rPr lang="en-US" dirty="0" err="1"/>
              <a:t>QoS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93" y="1430408"/>
            <a:ext cx="3526508" cy="4551225"/>
          </a:xfrm>
          <a:prstGeom prst="rect">
            <a:avLst/>
          </a:prstGeom>
          <a:effectLst>
            <a:softEdge rad="88900"/>
          </a:effectLst>
        </p:spPr>
      </p:pic>
      <p:grpSp>
        <p:nvGrpSpPr>
          <p:cNvPr id="8" name="Group 7"/>
          <p:cNvGrpSpPr/>
          <p:nvPr/>
        </p:nvGrpSpPr>
        <p:grpSpPr>
          <a:xfrm>
            <a:off x="9605240" y="1465118"/>
            <a:ext cx="2284845" cy="4559683"/>
            <a:chOff x="9605240" y="1782618"/>
            <a:chExt cx="2284845" cy="45596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0" y="1782618"/>
              <a:ext cx="1683327" cy="634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5240" y="2813046"/>
              <a:ext cx="2284845" cy="10492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940636" y="2438392"/>
              <a:ext cx="1700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GPFS / HPFS</a:t>
              </a:r>
              <a:endParaRPr lang="en-GB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55627" y="3820873"/>
              <a:ext cx="15762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err="1" smtClean="0">
                  <a:solidFill>
                    <a:schemeClr val="accent1">
                      <a:lumMod val="50000"/>
                    </a:schemeClr>
                  </a:solidFill>
                </a:rPr>
                <a:t>StoRM</a:t>
              </a:r>
              <a:endParaRPr lang="en-GB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3" name="Picture 69" descr="bird-dcache-titl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982200" y="4694708"/>
              <a:ext cx="1449692" cy="1647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6797070" y="2921933"/>
            <a:ext cx="830677" cy="707886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glow>
              <a:schemeClr val="accent1">
                <a:alpha val="40000"/>
              </a:schemeClr>
            </a:glow>
            <a:outerShdw blurRad="50800" dist="762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KIT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4223" y="4211259"/>
            <a:ext cx="1322798" cy="707886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glow>
              <a:schemeClr val="accent1">
                <a:alpha val="40000"/>
              </a:schemeClr>
            </a:glow>
            <a:outerShdw blurRad="50800" dist="762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CNAF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6348" y="5190895"/>
            <a:ext cx="1164293" cy="707886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glow>
              <a:schemeClr val="accent1">
                <a:alpha val="40000"/>
              </a:schemeClr>
            </a:glow>
            <a:outerShdw blurRad="50800" dist="762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BARI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5763" y="1465118"/>
            <a:ext cx="1227003" cy="707886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glow>
              <a:schemeClr val="accent1">
                <a:alpha val="40000"/>
              </a:schemeClr>
            </a:glow>
            <a:outerShdw blurRad="50800" dist="762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DESY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4889" y="2173004"/>
            <a:ext cx="1290738" cy="707886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glow>
              <a:schemeClr val="accent1">
                <a:alpha val="40000"/>
              </a:schemeClr>
            </a:glow>
            <a:outerShdw blurRad="50800" dist="762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PSNC</a:t>
            </a:r>
            <a:endParaRPr lang="en-GB" sz="40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173" y="2458823"/>
            <a:ext cx="2050265" cy="2968605"/>
            <a:chOff x="40173" y="2776323"/>
            <a:chExt cx="2050265" cy="2968605"/>
          </a:xfrm>
        </p:grpSpPr>
        <p:pic>
          <p:nvPicPr>
            <p:cNvPr id="20" name="Picture 40" descr="Google_Chrome_icon_by_Obinoobie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2137" y="2976237"/>
              <a:ext cx="944563" cy="94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37" y="3947319"/>
              <a:ext cx="907425" cy="9244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3" y="4963859"/>
              <a:ext cx="1596054" cy="531478"/>
            </a:xfrm>
            <a:prstGeom prst="rect">
              <a:avLst/>
            </a:prstGeom>
          </p:spPr>
        </p:pic>
        <p:sp>
          <p:nvSpPr>
            <p:cNvPr id="23" name="Right Brace 22"/>
            <p:cNvSpPr/>
            <p:nvPr/>
          </p:nvSpPr>
          <p:spPr>
            <a:xfrm>
              <a:off x="1292983" y="2776323"/>
              <a:ext cx="797455" cy="2968605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3404" y="1439718"/>
            <a:ext cx="7465217" cy="4746852"/>
            <a:chOff x="923404" y="1757218"/>
            <a:chExt cx="7465217" cy="4746852"/>
          </a:xfrm>
        </p:grpSpPr>
        <p:sp>
          <p:nvSpPr>
            <p:cNvPr id="25" name="6-Point Star 24"/>
            <p:cNvSpPr/>
            <p:nvPr/>
          </p:nvSpPr>
          <p:spPr>
            <a:xfrm>
              <a:off x="2088422" y="3108181"/>
              <a:ext cx="1519868" cy="2194276"/>
            </a:xfrm>
            <a:prstGeom prst="star6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923404" y="1757218"/>
              <a:ext cx="390791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600" dirty="0" smtClean="0">
                  <a:solidFill>
                    <a:schemeClr val="accent1">
                      <a:lumMod val="50000"/>
                    </a:schemeClr>
                  </a:solidFill>
                </a:rPr>
                <a:t>Storage Broker </a:t>
              </a:r>
              <a:r>
                <a:rPr lang="en-GB" sz="3600" dirty="0" err="1">
                  <a:solidFill>
                    <a:schemeClr val="accent1">
                      <a:lumMod val="50000"/>
                    </a:schemeClr>
                  </a:solidFill>
                </a:rPr>
                <a:t>W</a:t>
              </a:r>
              <a:r>
                <a:rPr lang="en-GB" sz="3600" dirty="0" err="1" smtClean="0">
                  <a:solidFill>
                    <a:schemeClr val="accent1">
                      <a:lumMod val="50000"/>
                    </a:schemeClr>
                  </a:solidFill>
                </a:rPr>
                <a:t>ebservice</a:t>
              </a:r>
              <a:endParaRPr lang="en-GB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384840" y="2136561"/>
              <a:ext cx="3581508" cy="20661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367442" y="2417610"/>
              <a:ext cx="4948528" cy="18104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367442" y="3593376"/>
              <a:ext cx="3244955" cy="63468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264635" y="4219069"/>
              <a:ext cx="3947773" cy="67869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384840" y="4228062"/>
              <a:ext cx="5003781" cy="158499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1787768" y="5178507"/>
              <a:ext cx="2076467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 smtClean="0">
                  <a:solidFill>
                    <a:schemeClr val="accent1">
                      <a:lumMod val="50000"/>
                    </a:schemeClr>
                  </a:solidFill>
                </a:rPr>
                <a:t>As example for a PaaS service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02958" y="2596708"/>
              <a:ext cx="1112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CDMI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8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INDIGO-DataCloud CDMI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7"/>
          <a:stretch/>
        </p:blipFill>
        <p:spPr>
          <a:xfrm>
            <a:off x="838200" y="1464903"/>
            <a:ext cx="9666514" cy="4352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3202" y="2163939"/>
            <a:ext cx="3124551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Access Latency [</a:t>
            </a:r>
            <a:r>
              <a:rPr lang="en-GB" dirty="0" err="1" smtClean="0">
                <a:solidFill>
                  <a:schemeClr val="bg1"/>
                </a:solidFill>
              </a:rPr>
              <a:t>ms</a:t>
            </a:r>
            <a:r>
              <a:rPr lang="en-GB" dirty="0" smtClean="0">
                <a:solidFill>
                  <a:schemeClr val="bg1"/>
                </a:solidFill>
              </a:rPr>
              <a:t>]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Number of Copies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Storage Lifetime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Location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Available Transitions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480" y="5181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404609"/>
            <a:ext cx="70198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Quality of Service in storage (Broker Page)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9431" y="2733326"/>
            <a:ext cx="117753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DESY</a:t>
            </a:r>
          </a:p>
          <a:p>
            <a:r>
              <a:rPr lang="en-US" sz="2800" dirty="0" smtClean="0"/>
              <a:t>KIT</a:t>
            </a:r>
          </a:p>
          <a:p>
            <a:r>
              <a:rPr lang="en-US" sz="2800" dirty="0" smtClean="0"/>
              <a:t>PSNC</a:t>
            </a:r>
          </a:p>
          <a:p>
            <a:r>
              <a:rPr lang="en-US" sz="2800" dirty="0" smtClean="0"/>
              <a:t>INFN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2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XDC </a:t>
            </a:r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eXtreme DataCloud </a:t>
            </a:r>
            <a:r>
              <a:rPr lang="en-US" dirty="0" smtClean="0"/>
              <a:t>is a software development and integration project</a:t>
            </a:r>
          </a:p>
          <a:p>
            <a:endParaRPr lang="en-US" dirty="0" smtClean="0"/>
          </a:p>
          <a:p>
            <a:r>
              <a:rPr lang="en-US" dirty="0" smtClean="0"/>
              <a:t>Develops </a:t>
            </a:r>
            <a:r>
              <a:rPr lang="en-US" dirty="0">
                <a:solidFill>
                  <a:schemeClr val="tx2"/>
                </a:solidFill>
              </a:rPr>
              <a:t>scalable</a:t>
            </a:r>
            <a:r>
              <a:rPr lang="en-US" dirty="0"/>
              <a:t> technologies for federating storage resources and managing data in highly distributed computing environments </a:t>
            </a:r>
          </a:p>
          <a:p>
            <a:pPr lvl="1"/>
            <a:r>
              <a:rPr lang="en-US" dirty="0"/>
              <a:t>Focus efficient, policy driven and Quality of Service based </a:t>
            </a:r>
            <a:r>
              <a:rPr lang="en-US" dirty="0" smtClean="0"/>
              <a:t>DM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targeted platforms are the current and next generation e-Infrastructures deployed in Europe</a:t>
            </a:r>
          </a:p>
          <a:p>
            <a:pPr lvl="1"/>
            <a:r>
              <a:rPr lang="en-US" dirty="0"/>
              <a:t>European Open Science Cloud (EOSC)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e-infrastructures </a:t>
            </a:r>
            <a:r>
              <a:rPr lang="en-US" dirty="0"/>
              <a:t>used by the represented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3393142" y="6356350"/>
            <a:ext cx="5230906" cy="365125"/>
          </a:xfrm>
        </p:spPr>
        <p:txBody>
          <a:bodyPr/>
          <a:lstStyle/>
          <a:p>
            <a:r>
              <a:rPr lang="en-US" smtClean="0"/>
              <a:t>eXtreme DataCloud @ dCache Workshop Hamburg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10762129" y="1035313"/>
            <a:ext cx="1183341" cy="774782"/>
            <a:chOff x="10345271" y="1435835"/>
            <a:chExt cx="1183341" cy="774782"/>
          </a:xfrm>
        </p:grpSpPr>
        <p:sp>
          <p:nvSpPr>
            <p:cNvPr id="2" name="Vertical Scroll 1"/>
            <p:cNvSpPr/>
            <p:nvPr/>
          </p:nvSpPr>
          <p:spPr>
            <a:xfrm>
              <a:off x="10345271" y="1435835"/>
              <a:ext cx="1183341" cy="551663"/>
            </a:xfrm>
            <a:prstGeom prst="verticalScroll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405892" y="1533509"/>
              <a:ext cx="11227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Stolen from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Daniele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Cesini</a:t>
              </a:r>
              <a:endParaRPr lang="en-US" sz="10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38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in dCache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6" b="1043"/>
          <a:stretch/>
        </p:blipFill>
        <p:spPr>
          <a:xfrm>
            <a:off x="1397000" y="2011352"/>
            <a:ext cx="9124074" cy="34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64" y="4122004"/>
            <a:ext cx="480237" cy="540588"/>
          </a:xfrm>
          <a:prstGeom prst="rect">
            <a:avLst/>
          </a:prstGeom>
        </p:spPr>
      </p:pic>
      <p:sp>
        <p:nvSpPr>
          <p:cNvPr id="9" name="Can 8"/>
          <p:cNvSpPr/>
          <p:nvPr/>
        </p:nvSpPr>
        <p:spPr>
          <a:xfrm>
            <a:off x="7858651" y="4129298"/>
            <a:ext cx="478718" cy="414069"/>
          </a:xfrm>
          <a:prstGeom prst="can">
            <a:avLst/>
          </a:prstGeom>
          <a:solidFill>
            <a:srgbClr val="1094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858651" y="4611615"/>
            <a:ext cx="478718" cy="414069"/>
          </a:xfrm>
          <a:prstGeom prst="can">
            <a:avLst/>
          </a:prstGeom>
          <a:solidFill>
            <a:srgbClr val="1094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>
            <a:off x="6998450" y="3503854"/>
            <a:ext cx="3099661" cy="1963498"/>
          </a:xfrm>
          <a:prstGeom prst="donut">
            <a:avLst>
              <a:gd name="adj" fmla="val 13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69" descr="bird-dcache-tit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043" y="1401756"/>
            <a:ext cx="1072748" cy="12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2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502" y="2304769"/>
            <a:ext cx="9994557" cy="815975"/>
          </a:xfrm>
        </p:spPr>
        <p:txBody>
          <a:bodyPr/>
          <a:lstStyle/>
          <a:p>
            <a:r>
              <a:rPr lang="en-US" dirty="0" smtClean="0"/>
              <a:t>The orchestration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</a:t>
            </a:r>
            <a:fld id="{9723A89C-D035-4CCD-8775-47FA95F2F2E6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66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Control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22</a:t>
            </a:fld>
            <a:endParaRPr lang="it-IT" dirty="0"/>
          </a:p>
        </p:txBody>
      </p:sp>
      <p:grpSp>
        <p:nvGrpSpPr>
          <p:cNvPr id="10" name="Group 9"/>
          <p:cNvGrpSpPr/>
          <p:nvPr/>
        </p:nvGrpSpPr>
        <p:grpSpPr>
          <a:xfrm>
            <a:off x="4784448" y="1539026"/>
            <a:ext cx="1452329" cy="1948067"/>
            <a:chOff x="3208421" y="2015150"/>
            <a:chExt cx="1452329" cy="1948067"/>
          </a:xfrm>
        </p:grpSpPr>
        <p:sp>
          <p:nvSpPr>
            <p:cNvPr id="11" name="TextBox 10"/>
            <p:cNvSpPr txBox="1"/>
            <p:nvPr/>
          </p:nvSpPr>
          <p:spPr>
            <a:xfrm>
              <a:off x="3370466" y="2015150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Rucio</a:t>
              </a:r>
              <a:endParaRPr lang="en-US" sz="3200" dirty="0"/>
            </a:p>
          </p:txBody>
        </p:sp>
        <p:sp>
          <p:nvSpPr>
            <p:cNvPr id="12" name="Curved Right Arrow 11"/>
            <p:cNvSpPr/>
            <p:nvPr/>
          </p:nvSpPr>
          <p:spPr>
            <a:xfrm>
              <a:off x="3208421" y="2734444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3743559" y="3038547"/>
              <a:ext cx="486844" cy="538842"/>
            </a:xfrm>
            <a:prstGeom prst="can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rved Right Arrow 13"/>
            <p:cNvSpPr/>
            <p:nvPr/>
          </p:nvSpPr>
          <p:spPr>
            <a:xfrm rot="10800000">
              <a:off x="3986982" y="2648480"/>
              <a:ext cx="673768" cy="1228773"/>
            </a:xfrm>
            <a:prstGeom prst="curvedRightArrow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56253" y="4525222"/>
            <a:ext cx="4331476" cy="1588861"/>
            <a:chOff x="3356253" y="4525222"/>
            <a:chExt cx="4331476" cy="1588861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5110268" y="2771207"/>
              <a:ext cx="823446" cy="4331476"/>
            </a:xfrm>
            <a:prstGeom prst="lef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218" y="5161543"/>
              <a:ext cx="1738308" cy="764035"/>
            </a:xfrm>
            <a:prstGeom prst="rect">
              <a:avLst/>
            </a:prstGeom>
          </p:spPr>
        </p:pic>
        <p:pic>
          <p:nvPicPr>
            <p:cNvPr id="26" name="Picture 25" descr="dcacheorg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53906" y="4925188"/>
              <a:ext cx="1188895" cy="118889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6430" y="5547301"/>
              <a:ext cx="966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Bradley Hand" charset="0"/>
                  <a:ea typeface="Bradley Hand" charset="0"/>
                  <a:cs typeface="Bradley Hand" charset="0"/>
                </a:rPr>
                <a:t>dCache</a:t>
              </a:r>
              <a:endParaRPr lang="en-US" sz="2000" dirty="0">
                <a:solidFill>
                  <a:schemeClr val="tx2"/>
                </a:solidFill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81349" y="1614306"/>
            <a:ext cx="4189470" cy="2628114"/>
            <a:chOff x="6431974" y="1614306"/>
            <a:chExt cx="4189470" cy="26281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6" t="11335" r="9552" b="14864"/>
            <a:stretch/>
          </p:blipFill>
          <p:spPr>
            <a:xfrm>
              <a:off x="8652943" y="1614306"/>
              <a:ext cx="1968501" cy="10189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754" y="2907394"/>
              <a:ext cx="1826878" cy="1335026"/>
            </a:xfrm>
            <a:prstGeom prst="rect">
              <a:avLst/>
            </a:prstGeom>
            <a:effectLst>
              <a:softEdge rad="165100"/>
            </a:effectLst>
          </p:spPr>
        </p:pic>
        <p:sp>
          <p:nvSpPr>
            <p:cNvPr id="28" name="Left Brace 27"/>
            <p:cNvSpPr/>
            <p:nvPr/>
          </p:nvSpPr>
          <p:spPr>
            <a:xfrm>
              <a:off x="6431974" y="1764535"/>
              <a:ext cx="823446" cy="2439418"/>
            </a:xfrm>
            <a:prstGeom prst="lef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89666" y="1994654"/>
            <a:ext cx="1015345" cy="854538"/>
            <a:chOff x="7189666" y="1994654"/>
            <a:chExt cx="1015345" cy="854538"/>
          </a:xfrm>
        </p:grpSpPr>
        <p:sp>
          <p:nvSpPr>
            <p:cNvPr id="22" name="Right Arrow 21"/>
            <p:cNvSpPr/>
            <p:nvPr/>
          </p:nvSpPr>
          <p:spPr>
            <a:xfrm>
              <a:off x="7248436" y="1994654"/>
              <a:ext cx="956575" cy="441202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89666" y="247986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Control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85519" y="3266492"/>
            <a:ext cx="1608133" cy="797589"/>
            <a:chOff x="7185519" y="3266492"/>
            <a:chExt cx="1608133" cy="797589"/>
          </a:xfrm>
        </p:grpSpPr>
        <p:sp>
          <p:nvSpPr>
            <p:cNvPr id="23" name="Right Arrow 22"/>
            <p:cNvSpPr/>
            <p:nvPr/>
          </p:nvSpPr>
          <p:spPr>
            <a:xfrm rot="10800000">
              <a:off x="7257199" y="3266492"/>
              <a:ext cx="956575" cy="441202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85519" y="3694749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2"/>
                  </a:solidFill>
                </a:rPr>
                <a:t>Data Location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46025" y="3744412"/>
            <a:ext cx="1445182" cy="598015"/>
            <a:chOff x="3946025" y="3744412"/>
            <a:chExt cx="1445182" cy="598015"/>
          </a:xfrm>
        </p:grpSpPr>
        <p:sp>
          <p:nvSpPr>
            <p:cNvPr id="29" name="Right Arrow 28"/>
            <p:cNvSpPr/>
            <p:nvPr/>
          </p:nvSpPr>
          <p:spPr>
            <a:xfrm rot="16200000">
              <a:off x="4878366" y="3761663"/>
              <a:ext cx="530091" cy="49559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46025" y="397309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Location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27403" y="3754311"/>
            <a:ext cx="1574977" cy="646331"/>
            <a:chOff x="5527403" y="3754311"/>
            <a:chExt cx="1574977" cy="646331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5510152" y="3785967"/>
              <a:ext cx="530091" cy="49559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3088" y="3754311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Quality of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Storage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5455" y="1689830"/>
            <a:ext cx="3280353" cy="1849340"/>
            <a:chOff x="735455" y="1689830"/>
            <a:chExt cx="3280353" cy="1849340"/>
          </a:xfrm>
        </p:grpSpPr>
        <p:grpSp>
          <p:nvGrpSpPr>
            <p:cNvPr id="7" name="Group 6"/>
            <p:cNvGrpSpPr/>
            <p:nvPr/>
          </p:nvGrpSpPr>
          <p:grpSpPr>
            <a:xfrm>
              <a:off x="2548740" y="1689830"/>
              <a:ext cx="1467068" cy="1849340"/>
              <a:chOff x="838200" y="2715382"/>
              <a:chExt cx="1467068" cy="184934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439" y="3361713"/>
                <a:ext cx="1203009" cy="120300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38200" y="2715382"/>
                <a:ext cx="1467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INDIGO</a:t>
                </a:r>
              </a:p>
              <a:p>
                <a:pPr algn="ctr"/>
                <a:r>
                  <a:rPr lang="en-US" dirty="0" smtClean="0"/>
                  <a:t>Orchestrator</a:t>
                </a:r>
                <a:endParaRPr lang="en-US" dirty="0"/>
              </a:p>
            </p:txBody>
          </p:sp>
        </p:grpSp>
        <p:sp>
          <p:nvSpPr>
            <p:cNvPr id="18" name="Vertical Scroll 17"/>
            <p:cNvSpPr/>
            <p:nvPr/>
          </p:nvSpPr>
          <p:spPr>
            <a:xfrm>
              <a:off x="735455" y="2309186"/>
              <a:ext cx="1319167" cy="844156"/>
            </a:xfrm>
            <a:prstGeom prst="verticalScroll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6683" y="2583809"/>
              <a:ext cx="1221067" cy="400110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TOSCA</a:t>
              </a:r>
              <a:endPara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35511" y="2581956"/>
              <a:ext cx="513229" cy="37383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66876" y="288921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Control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28629" y="2292561"/>
            <a:ext cx="786063" cy="663225"/>
            <a:chOff x="3828629" y="2292561"/>
            <a:chExt cx="786063" cy="663225"/>
          </a:xfrm>
        </p:grpSpPr>
        <p:sp>
          <p:nvSpPr>
            <p:cNvPr id="19" name="Left-Right Arrow 18"/>
            <p:cNvSpPr/>
            <p:nvPr/>
          </p:nvSpPr>
          <p:spPr>
            <a:xfrm>
              <a:off x="3828629" y="2597998"/>
              <a:ext cx="786063" cy="357788"/>
            </a:xfrm>
            <a:prstGeom prst="left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91702" y="22925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2"/>
                  </a:solidFill>
                </a:rPr>
                <a:t>?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4079457" y="878655"/>
            <a:ext cx="5161082" cy="19563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 X-FEL Use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15587"/>
          <a:stretch/>
        </p:blipFill>
        <p:spPr>
          <a:xfrm>
            <a:off x="301119" y="1011323"/>
            <a:ext cx="1687517" cy="13982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097" y="4951594"/>
            <a:ext cx="3430503" cy="11254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098" y="2990072"/>
            <a:ext cx="1573823" cy="11254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31297" y="5022546"/>
            <a:ext cx="4933586" cy="1306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11335" r="9552" b="14864"/>
          <a:stretch/>
        </p:blipFill>
        <p:spPr>
          <a:xfrm>
            <a:off x="10221388" y="3204645"/>
            <a:ext cx="1583030" cy="8194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7" y="1319202"/>
            <a:ext cx="1203009" cy="120300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428893" y="2114381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INDIGO</a:t>
            </a:r>
          </a:p>
          <a:p>
            <a:r>
              <a:rPr lang="en-US" dirty="0" smtClean="0"/>
              <a:t>Orchestrator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206634" y="1255335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Rucio</a:t>
            </a:r>
            <a:endParaRPr lang="en-US" sz="3200" dirty="0"/>
          </a:p>
        </p:txBody>
      </p:sp>
      <p:sp>
        <p:nvSpPr>
          <p:cNvPr id="45" name="Curved Right Arrow 44"/>
          <p:cNvSpPr/>
          <p:nvPr/>
        </p:nvSpPr>
        <p:spPr>
          <a:xfrm>
            <a:off x="7398275" y="1259899"/>
            <a:ext cx="673768" cy="1228773"/>
          </a:xfrm>
          <a:prstGeom prst="curvedRightArrow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an 45"/>
          <p:cNvSpPr/>
          <p:nvPr/>
        </p:nvSpPr>
        <p:spPr>
          <a:xfrm>
            <a:off x="7933413" y="1564002"/>
            <a:ext cx="486844" cy="538842"/>
          </a:xfrm>
          <a:prstGeom prst="can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rved Right Arrow 46"/>
          <p:cNvSpPr/>
          <p:nvPr/>
        </p:nvSpPr>
        <p:spPr>
          <a:xfrm rot="10800000">
            <a:off x="8176836" y="1173935"/>
            <a:ext cx="673768" cy="1228773"/>
          </a:xfrm>
          <a:prstGeom prst="curvedRightArrow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8212" y="3179754"/>
            <a:ext cx="121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Online</a:t>
            </a:r>
          </a:p>
          <a:p>
            <a:pPr algn="ctr"/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51" name="Right Arrow 50"/>
          <p:cNvSpPr/>
          <p:nvPr/>
        </p:nvSpPr>
        <p:spPr>
          <a:xfrm rot="5400000">
            <a:off x="977784" y="2314368"/>
            <a:ext cx="919549" cy="84375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5400000">
            <a:off x="931482" y="4109417"/>
            <a:ext cx="1086926" cy="94232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79" y="899739"/>
            <a:ext cx="1592219" cy="1592219"/>
          </a:xfrm>
          <a:prstGeom prst="rect">
            <a:avLst/>
          </a:prstGeom>
        </p:spPr>
      </p:pic>
      <p:sp>
        <p:nvSpPr>
          <p:cNvPr id="57" name="Can 56"/>
          <p:cNvSpPr/>
          <p:nvPr/>
        </p:nvSpPr>
        <p:spPr>
          <a:xfrm>
            <a:off x="5924000" y="5292300"/>
            <a:ext cx="648053" cy="5630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equential Access Storage 57"/>
          <p:cNvSpPr/>
          <p:nvPr/>
        </p:nvSpPr>
        <p:spPr>
          <a:xfrm>
            <a:off x="9593509" y="5234064"/>
            <a:ext cx="756745" cy="67872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dcacheorg.png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1690" y="5119178"/>
            <a:ext cx="1170782" cy="117078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68212" y="5142581"/>
            <a:ext cx="1402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Burst</a:t>
            </a:r>
          </a:p>
          <a:p>
            <a:pPr algn="ctr"/>
            <a:r>
              <a:rPr lang="en-US" sz="2400" dirty="0" smtClean="0"/>
              <a:t>Handling</a:t>
            </a:r>
            <a:endParaRPr lang="en-US" sz="2400" dirty="0"/>
          </a:p>
        </p:txBody>
      </p:sp>
      <p:sp>
        <p:nvSpPr>
          <p:cNvPr id="81" name="Can 80"/>
          <p:cNvSpPr/>
          <p:nvPr/>
        </p:nvSpPr>
        <p:spPr>
          <a:xfrm>
            <a:off x="8012696" y="5233023"/>
            <a:ext cx="747301" cy="7143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5830254" y="2253427"/>
            <a:ext cx="3057213" cy="2786747"/>
            <a:chOff x="5830254" y="2253427"/>
            <a:chExt cx="3057213" cy="2786747"/>
          </a:xfrm>
        </p:grpSpPr>
        <p:sp>
          <p:nvSpPr>
            <p:cNvPr id="82" name="Curved Left Arrow 81"/>
            <p:cNvSpPr/>
            <p:nvPr/>
          </p:nvSpPr>
          <p:spPr>
            <a:xfrm rot="16866485">
              <a:off x="6992447" y="2906760"/>
              <a:ext cx="1027609" cy="2762430"/>
            </a:xfrm>
            <a:prstGeom prst="curvedLeftArrow">
              <a:avLst>
                <a:gd name="adj1" fmla="val 44595"/>
                <a:gd name="adj2" fmla="val 84106"/>
                <a:gd name="adj3" fmla="val 311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5830254" y="2253427"/>
              <a:ext cx="1269749" cy="832624"/>
            </a:xfrm>
            <a:prstGeom prst="straightConnector1">
              <a:avLst/>
            </a:prstGeom>
            <a:ln w="107950" cap="rnd">
              <a:solidFill>
                <a:schemeClr val="tx2"/>
              </a:solidFill>
              <a:round/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6679748" y="3065499"/>
              <a:ext cx="1332416" cy="1974675"/>
              <a:chOff x="6679748" y="3065499"/>
              <a:chExt cx="1332416" cy="1974675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28" t="-771" r="-1515" b="-2232"/>
              <a:stretch/>
            </p:blipFill>
            <p:spPr>
              <a:xfrm>
                <a:off x="6892042" y="3065499"/>
                <a:ext cx="1028811" cy="1607518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6679748" y="4578509"/>
                <a:ext cx="1332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chemeClr val="accent5"/>
                    </a:solidFill>
                  </a:rPr>
                  <a:t>Analysis</a:t>
                </a:r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100" name="Can 99"/>
          <p:cNvSpPr/>
          <p:nvPr/>
        </p:nvSpPr>
        <p:spPr>
          <a:xfrm>
            <a:off x="2843230" y="5232756"/>
            <a:ext cx="648053" cy="5630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731297" y="5927287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radley Hand" charset="0"/>
                <a:ea typeface="Bradley Hand" charset="0"/>
                <a:cs typeface="Bradley Hand" charset="0"/>
              </a:rPr>
              <a:t>dCache</a:t>
            </a:r>
            <a:endParaRPr lang="en-US" sz="2800" b="1" dirty="0">
              <a:latin typeface="Bradley Hand" charset="0"/>
              <a:ea typeface="Bradley Hand" charset="0"/>
              <a:cs typeface="Bradley Hand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2212242" y="1490265"/>
            <a:ext cx="2357963" cy="3464309"/>
            <a:chOff x="2212242" y="1490265"/>
            <a:chExt cx="2357963" cy="3464309"/>
          </a:xfrm>
        </p:grpSpPr>
        <p:sp>
          <p:nvSpPr>
            <p:cNvPr id="65" name="Bent Arrow 64"/>
            <p:cNvSpPr/>
            <p:nvPr/>
          </p:nvSpPr>
          <p:spPr>
            <a:xfrm>
              <a:off x="2952435" y="1715065"/>
              <a:ext cx="1617770" cy="3239509"/>
            </a:xfrm>
            <a:prstGeom prst="bentArrow">
              <a:avLst>
                <a:gd name="adj1" fmla="val 7030"/>
                <a:gd name="adj2" fmla="val 11523"/>
                <a:gd name="adj3" fmla="val 19010"/>
                <a:gd name="adj4" fmla="val 4375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12242" y="1490265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“new file</a:t>
              </a:r>
              <a:r>
                <a:rPr lang="en-US" smtClean="0">
                  <a:solidFill>
                    <a:schemeClr val="tx2"/>
                  </a:solidFill>
                </a:rPr>
                <a:t>” Event</a:t>
              </a:r>
              <a:endParaRPr lang="en-US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137175" y="2491958"/>
            <a:ext cx="3834222" cy="2862329"/>
            <a:chOff x="3137175" y="2491958"/>
            <a:chExt cx="3834222" cy="2862329"/>
          </a:xfrm>
        </p:grpSpPr>
        <p:grpSp>
          <p:nvGrpSpPr>
            <p:cNvPr id="105" name="Group 104"/>
            <p:cNvGrpSpPr/>
            <p:nvPr/>
          </p:nvGrpSpPr>
          <p:grpSpPr>
            <a:xfrm>
              <a:off x="3137175" y="2491958"/>
              <a:ext cx="3547239" cy="2862329"/>
              <a:chOff x="3137175" y="2491958"/>
              <a:chExt cx="3547239" cy="2862329"/>
            </a:xfrm>
          </p:grpSpPr>
          <p:sp>
            <p:nvSpPr>
              <p:cNvPr id="53" name="Curved Left Arrow 52"/>
              <p:cNvSpPr/>
              <p:nvPr/>
            </p:nvSpPr>
            <p:spPr>
              <a:xfrm rot="16200000">
                <a:off x="4396990" y="2658227"/>
                <a:ext cx="1027609" cy="3547239"/>
              </a:xfrm>
              <a:prstGeom prst="curvedLeftArrow">
                <a:avLst>
                  <a:gd name="adj1" fmla="val 44595"/>
                  <a:gd name="adj2" fmla="val 84106"/>
                  <a:gd name="adj3" fmla="val 3113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5072573" y="2491958"/>
                <a:ext cx="0" cy="612000"/>
              </a:xfrm>
              <a:prstGeom prst="straightConnector1">
                <a:avLst/>
              </a:prstGeom>
              <a:ln w="107950" cap="rnd">
                <a:solidFill>
                  <a:schemeClr val="tx2"/>
                </a:solidFill>
                <a:round/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4167256" y="3196022"/>
                <a:ext cx="1659429" cy="2158265"/>
                <a:chOff x="4167256" y="3196022"/>
                <a:chExt cx="1659429" cy="215826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228" t="-771" r="-1515" b="-2232"/>
                <a:stretch/>
              </p:blipFill>
              <p:spPr>
                <a:xfrm>
                  <a:off x="4417805" y="3196022"/>
                  <a:ext cx="832471" cy="1300737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228" t="-771" r="-1515" b="-2232"/>
                <a:stretch/>
              </p:blipFill>
              <p:spPr>
                <a:xfrm>
                  <a:off x="4570205" y="3348422"/>
                  <a:ext cx="832471" cy="1300737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228" t="-771" r="-1515" b="-2232"/>
                <a:stretch/>
              </p:blipFill>
              <p:spPr>
                <a:xfrm>
                  <a:off x="4722605" y="3500822"/>
                  <a:ext cx="832471" cy="1300737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228" t="-771" r="-1515" b="-2232"/>
                <a:stretch/>
              </p:blipFill>
              <p:spPr>
                <a:xfrm>
                  <a:off x="4875005" y="3653222"/>
                  <a:ext cx="832471" cy="1300737"/>
                </a:xfrm>
                <a:prstGeom prst="rect">
                  <a:avLst/>
                </a:prstGeom>
              </p:spPr>
            </p:pic>
            <p:sp>
              <p:nvSpPr>
                <p:cNvPr id="96" name="TextBox 95"/>
                <p:cNvSpPr txBox="1"/>
                <p:nvPr/>
              </p:nvSpPr>
              <p:spPr>
                <a:xfrm>
                  <a:off x="4167256" y="4892622"/>
                  <a:ext cx="16594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5"/>
                      </a:solidFill>
                    </a:rPr>
                    <a:t>Calibration</a:t>
                  </a:r>
                  <a:endParaRPr lang="en-US" sz="2400" dirty="0">
                    <a:solidFill>
                      <a:schemeClr val="accent5"/>
                    </a:solidFill>
                  </a:endParaRPr>
                </a:p>
              </p:txBody>
            </p:sp>
          </p:grpSp>
        </p:grpSp>
        <p:sp>
          <p:nvSpPr>
            <p:cNvPr id="111" name="TextBox 110"/>
            <p:cNvSpPr txBox="1"/>
            <p:nvPr/>
          </p:nvSpPr>
          <p:spPr>
            <a:xfrm>
              <a:off x="5457904" y="2839577"/>
              <a:ext cx="1513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Start ‘job</a:t>
              </a:r>
              <a:r>
                <a:rPr lang="en-US" smtClean="0">
                  <a:solidFill>
                    <a:schemeClr val="tx2"/>
                  </a:solidFill>
                </a:rPr>
                <a:t>’ commands</a:t>
              </a:r>
              <a:endParaRPr lang="en-US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927688" y="1175734"/>
            <a:ext cx="3002160" cy="4421663"/>
            <a:chOff x="8927688" y="1175734"/>
            <a:chExt cx="3002160" cy="4421663"/>
          </a:xfrm>
        </p:grpSpPr>
        <p:grpSp>
          <p:nvGrpSpPr>
            <p:cNvPr id="108" name="Group 107"/>
            <p:cNvGrpSpPr/>
            <p:nvPr/>
          </p:nvGrpSpPr>
          <p:grpSpPr>
            <a:xfrm>
              <a:off x="8927688" y="1175734"/>
              <a:ext cx="3002160" cy="4421663"/>
              <a:chOff x="8927688" y="1175734"/>
              <a:chExt cx="3002160" cy="4421663"/>
            </a:xfrm>
          </p:grpSpPr>
          <p:sp>
            <p:nvSpPr>
              <p:cNvPr id="55" name="Curved Left Arrow 54"/>
              <p:cNvSpPr/>
              <p:nvPr/>
            </p:nvSpPr>
            <p:spPr>
              <a:xfrm flipV="1">
                <a:off x="10899623" y="1175734"/>
                <a:ext cx="1030225" cy="4421663"/>
              </a:xfrm>
              <a:prstGeom prst="curvedLeftArrow">
                <a:avLst>
                  <a:gd name="adj1" fmla="val 56759"/>
                  <a:gd name="adj2" fmla="val 124062"/>
                  <a:gd name="adj3" fmla="val 3113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8927688" y="2210985"/>
                <a:ext cx="1306653" cy="1245787"/>
              </a:xfrm>
              <a:prstGeom prst="straightConnector1">
                <a:avLst/>
              </a:prstGeom>
              <a:ln w="107950" cap="rnd">
                <a:solidFill>
                  <a:schemeClr val="tx2"/>
                </a:solidFill>
                <a:round/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/>
            <p:cNvSpPr txBox="1"/>
            <p:nvPr/>
          </p:nvSpPr>
          <p:spPr>
            <a:xfrm>
              <a:off x="9767329" y="2474792"/>
              <a:ext cx="1513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Transfer file command.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639989" y="2522211"/>
            <a:ext cx="1809957" cy="3319055"/>
            <a:chOff x="8639989" y="2522211"/>
            <a:chExt cx="1809957" cy="3319055"/>
          </a:xfrm>
        </p:grpSpPr>
        <p:grpSp>
          <p:nvGrpSpPr>
            <p:cNvPr id="107" name="Group 106"/>
            <p:cNvGrpSpPr/>
            <p:nvPr/>
          </p:nvGrpSpPr>
          <p:grpSpPr>
            <a:xfrm>
              <a:off x="8639989" y="2522211"/>
              <a:ext cx="953520" cy="3319055"/>
              <a:chOff x="8639989" y="2522211"/>
              <a:chExt cx="953520" cy="3319055"/>
            </a:xfrm>
          </p:grpSpPr>
          <p:sp>
            <p:nvSpPr>
              <p:cNvPr id="90" name="Right Arrow 89"/>
              <p:cNvSpPr/>
              <p:nvPr/>
            </p:nvSpPr>
            <p:spPr>
              <a:xfrm>
                <a:off x="8888820" y="5327461"/>
                <a:ext cx="704689" cy="513805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>
                <a:off x="8639989" y="2522211"/>
                <a:ext cx="535368" cy="2834437"/>
              </a:xfrm>
              <a:prstGeom prst="straightConnector1">
                <a:avLst/>
              </a:prstGeom>
              <a:ln w="107950" cap="rnd">
                <a:solidFill>
                  <a:schemeClr val="tx2"/>
                </a:solidFill>
                <a:round/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/>
            <p:cNvSpPr txBox="1"/>
            <p:nvPr/>
          </p:nvSpPr>
          <p:spPr>
            <a:xfrm>
              <a:off x="8936453" y="4107874"/>
              <a:ext cx="1513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2"/>
                  </a:solidFill>
                </a:rPr>
                <a:t>QoS</a:t>
              </a:r>
              <a:r>
                <a:rPr lang="en-US" dirty="0" smtClean="0">
                  <a:solidFill>
                    <a:schemeClr val="tx2"/>
                  </a:solidFill>
                </a:rPr>
                <a:t> command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099216" y="870265"/>
            <a:ext cx="291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XDC-Orchestration Team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14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745" y="2465482"/>
            <a:ext cx="9994557" cy="815975"/>
          </a:xfrm>
        </p:spPr>
        <p:txBody>
          <a:bodyPr/>
          <a:lstStyle/>
          <a:p>
            <a:r>
              <a:rPr lang="en-US" dirty="0" smtClean="0"/>
              <a:t>Now on the caching part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41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838200" y="3241568"/>
            <a:ext cx="6218349" cy="2200680"/>
            <a:chOff x="838200" y="3241568"/>
            <a:chExt cx="6218349" cy="2200680"/>
          </a:xfrm>
        </p:grpSpPr>
        <p:sp>
          <p:nvSpPr>
            <p:cNvPr id="34" name="Rounded Rectangle 33"/>
            <p:cNvSpPr/>
            <p:nvPr/>
          </p:nvSpPr>
          <p:spPr>
            <a:xfrm>
              <a:off x="838200" y="3290022"/>
              <a:ext cx="6218349" cy="21522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18808" y="3241568"/>
              <a:ext cx="2313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Headnode</a:t>
              </a:r>
              <a:endParaRPr lang="en-US" sz="36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</a:t>
            </a:r>
            <a:fld id="{9723A89C-D035-4CCD-8775-47FA95F2F2E6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6" y="1572682"/>
            <a:ext cx="2353407" cy="1034388"/>
          </a:xfrm>
          <a:prstGeom prst="rect">
            <a:avLst/>
          </a:prstGeom>
        </p:spPr>
      </p:pic>
      <p:pic>
        <p:nvPicPr>
          <p:cNvPr id="8" name="Picture 7" descr="dcacheorg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9731" y="1294551"/>
            <a:ext cx="1342732" cy="1342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0349" y="2476733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radley Hand" charset="0"/>
                <a:ea typeface="Bradley Hand" charset="0"/>
                <a:cs typeface="Bradley Hand" charset="0"/>
              </a:rPr>
              <a:t>dCache</a:t>
            </a:r>
            <a:endParaRPr lang="en-US" sz="2800" dirty="0">
              <a:solidFill>
                <a:schemeClr val="tx2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5259" y="1350902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:</a:t>
            </a:r>
            <a:endParaRPr lang="en-US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08706" y="1497844"/>
            <a:ext cx="470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mtClean="0"/>
              <a:t>,</a:t>
            </a:r>
            <a:endParaRPr lang="en-US" sz="8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356225" y="1428156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=</a:t>
            </a:r>
            <a:endParaRPr lang="en-US" sz="80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713403" y="3470382"/>
            <a:ext cx="2646878" cy="2604930"/>
            <a:chOff x="713403" y="3470382"/>
            <a:chExt cx="2646878" cy="2604930"/>
          </a:xfrm>
        </p:grpSpPr>
        <p:grpSp>
          <p:nvGrpSpPr>
            <p:cNvPr id="19" name="Group 18"/>
            <p:cNvGrpSpPr/>
            <p:nvPr/>
          </p:nvGrpSpPr>
          <p:grpSpPr>
            <a:xfrm>
              <a:off x="1100738" y="3470382"/>
              <a:ext cx="1872208" cy="1872208"/>
              <a:chOff x="5614548" y="1704445"/>
              <a:chExt cx="1872208" cy="1872208"/>
            </a:xfrm>
          </p:grpSpPr>
          <p:pic>
            <p:nvPicPr>
              <p:cNvPr id="20" name="Picture 19" descr="leopard-folder-150x150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4548" y="1704445"/>
                <a:ext cx="1872208" cy="1872208"/>
              </a:xfrm>
              <a:prstGeom prst="rect">
                <a:avLst/>
              </a:prstGeom>
            </p:spPr>
          </p:pic>
          <p:pic>
            <p:nvPicPr>
              <p:cNvPr id="21" name="Picture 20" descr="leopard-folder-150x150.png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88670" y="2168654"/>
                <a:ext cx="761982" cy="761982"/>
              </a:xfrm>
              <a:prstGeom prst="rect">
                <a:avLst/>
              </a:prstGeom>
              <a:noFill/>
            </p:spPr>
          </p:pic>
          <p:pic>
            <p:nvPicPr>
              <p:cNvPr id="22" name="Picture 21" descr="leopard-folder-150x150.png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679293" y="2349385"/>
                <a:ext cx="668719" cy="66871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leopard-folder-150x150.png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285378" y="2626740"/>
                <a:ext cx="674718" cy="674718"/>
              </a:xfrm>
              <a:prstGeom prst="rect">
                <a:avLst/>
              </a:prstGeom>
              <a:noFill/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713403" y="5428981"/>
              <a:ext cx="2646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Namespace</a:t>
              </a:r>
              <a:endParaRPr lang="en-US" sz="36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34313" y="3614398"/>
            <a:ext cx="3236784" cy="2451884"/>
            <a:chOff x="4334313" y="3614398"/>
            <a:chExt cx="3236784" cy="2451884"/>
          </a:xfrm>
        </p:grpSpPr>
        <p:grpSp>
          <p:nvGrpSpPr>
            <p:cNvPr id="29" name="Group 28"/>
            <p:cNvGrpSpPr/>
            <p:nvPr/>
          </p:nvGrpSpPr>
          <p:grpSpPr>
            <a:xfrm>
              <a:off x="4957181" y="3614398"/>
              <a:ext cx="1783214" cy="1728192"/>
              <a:chOff x="7635427" y="1644394"/>
              <a:chExt cx="1783214" cy="1728192"/>
            </a:xfrm>
          </p:grpSpPr>
          <p:sp>
            <p:nvSpPr>
              <p:cNvPr id="13" name="Curved Right Arrow 12"/>
              <p:cNvSpPr/>
              <p:nvPr/>
            </p:nvSpPr>
            <p:spPr>
              <a:xfrm>
                <a:off x="7635427" y="1726138"/>
                <a:ext cx="699129" cy="1646448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Picture 13" descr="leopard-folder-150x150.png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867627" y="2382484"/>
                <a:ext cx="433203" cy="433203"/>
              </a:xfrm>
              <a:prstGeom prst="rect">
                <a:avLst/>
              </a:prstGeom>
              <a:noFill/>
            </p:spPr>
          </p:pic>
          <p:sp>
            <p:nvSpPr>
              <p:cNvPr id="15" name="Can 14"/>
              <p:cNvSpPr/>
              <p:nvPr/>
            </p:nvSpPr>
            <p:spPr>
              <a:xfrm>
                <a:off x="8148405" y="2018507"/>
                <a:ext cx="375415" cy="391707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8444846" y="2580498"/>
                <a:ext cx="375415" cy="391707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leopard-folder-150x150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2553" y="2018507"/>
                <a:ext cx="530370" cy="530370"/>
              </a:xfrm>
              <a:prstGeom prst="rect">
                <a:avLst/>
              </a:prstGeom>
            </p:spPr>
          </p:pic>
          <p:sp>
            <p:nvSpPr>
              <p:cNvPr id="18" name="Curved Right Arrow 17"/>
              <p:cNvSpPr/>
              <p:nvPr/>
            </p:nvSpPr>
            <p:spPr>
              <a:xfrm rot="10800000">
                <a:off x="8719512" y="1644394"/>
                <a:ext cx="699129" cy="1646448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334313" y="5419951"/>
              <a:ext cx="3236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ResourceMGR</a:t>
              </a:r>
              <a:endParaRPr lang="en-US" sz="36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258307" y="3647998"/>
            <a:ext cx="2441694" cy="2401961"/>
            <a:chOff x="9258307" y="3647998"/>
            <a:chExt cx="2441694" cy="2401961"/>
          </a:xfrm>
        </p:grpSpPr>
        <p:grpSp>
          <p:nvGrpSpPr>
            <p:cNvPr id="26" name="Group 25"/>
            <p:cNvGrpSpPr/>
            <p:nvPr/>
          </p:nvGrpSpPr>
          <p:grpSpPr>
            <a:xfrm>
              <a:off x="9699483" y="3647998"/>
              <a:ext cx="1559342" cy="1579248"/>
              <a:chOff x="8243471" y="3822092"/>
              <a:chExt cx="1559342" cy="1579248"/>
            </a:xfrm>
          </p:grpSpPr>
          <p:sp>
            <p:nvSpPr>
              <p:cNvPr id="24" name="Can 23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7-Point Star 24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258307" y="5403628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Data Pools</a:t>
              </a:r>
              <a:endParaRPr lang="en-US" sz="36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483441" y="383944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+</a:t>
            </a:r>
            <a:endParaRPr lang="en-US" sz="80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7056549" y="3857161"/>
            <a:ext cx="2588651" cy="1585086"/>
            <a:chOff x="7056549" y="3857161"/>
            <a:chExt cx="2588651" cy="1585086"/>
          </a:xfrm>
        </p:grpSpPr>
        <p:sp>
          <p:nvSpPr>
            <p:cNvPr id="32" name="TextBox 31"/>
            <p:cNvSpPr txBox="1"/>
            <p:nvPr/>
          </p:nvSpPr>
          <p:spPr>
            <a:xfrm>
              <a:off x="7056549" y="3857161"/>
              <a:ext cx="198163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/>
                <a:t>+ n </a:t>
              </a:r>
              <a:endParaRPr lang="en-US" sz="8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76051" y="4118808"/>
              <a:ext cx="8691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/>
                <a:t>* </a:t>
              </a:r>
              <a:endParaRPr lang="en-US" sz="8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4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443595" y="1511897"/>
            <a:ext cx="6218349" cy="46727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37629" y="149495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Center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Access: control and data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</a:t>
            </a:r>
            <a:fld id="{9723A89C-D035-4CCD-8775-47FA95F2F2E6}" type="slidenum">
              <a:rPr lang="it-IT" smtClean="0"/>
              <a:pPr/>
              <a:t>26</a:t>
            </a:fld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5625743" y="1868370"/>
            <a:ext cx="1872208" cy="1872208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8061634" y="2012386"/>
            <a:ext cx="1783214" cy="1728192"/>
            <a:chOff x="7635427" y="1644394"/>
            <a:chExt cx="1783214" cy="1728192"/>
          </a:xfrm>
        </p:grpSpPr>
        <p:sp>
          <p:nvSpPr>
            <p:cNvPr id="17" name="Curved Right Arrow 16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17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9" name="Can 18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22" name="Curved Right Arrow 21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Picture 38" descr="cartoon-man-working-computer-137809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52212"/>
            <a:ext cx="1676400" cy="168897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765076" y="3971637"/>
            <a:ext cx="1388324" cy="1362713"/>
            <a:chOff x="8243471" y="3822092"/>
            <a:chExt cx="1559342" cy="1579248"/>
          </a:xfrm>
        </p:grpSpPr>
        <p:sp>
          <p:nvSpPr>
            <p:cNvPr id="41" name="Can 4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>
            <a:off x="2209800" y="2916869"/>
            <a:ext cx="3411446" cy="1736125"/>
          </a:xfrm>
          <a:prstGeom prst="straightConnector1">
            <a:avLst/>
          </a:prstGeom>
          <a:ln w="107950" cap="rnd">
            <a:solidFill>
              <a:schemeClr val="tx2"/>
            </a:solidFill>
            <a:round/>
            <a:headEnd type="stealth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377441" y="4823278"/>
            <a:ext cx="4184406" cy="180984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8351038" y="3971637"/>
            <a:ext cx="1388324" cy="1362713"/>
            <a:chOff x="8243471" y="3822092"/>
            <a:chExt cx="1559342" cy="1579248"/>
          </a:xfrm>
        </p:grpSpPr>
        <p:sp>
          <p:nvSpPr>
            <p:cNvPr id="75" name="Can 7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7-Point Star 7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940923" y="3966325"/>
            <a:ext cx="1388324" cy="1362713"/>
            <a:chOff x="8243471" y="3822092"/>
            <a:chExt cx="1559342" cy="1579248"/>
          </a:xfrm>
        </p:grpSpPr>
        <p:sp>
          <p:nvSpPr>
            <p:cNvPr id="78" name="Can 7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7-Point Star 7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59533" y="4083362"/>
            <a:ext cx="6218349" cy="22875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443595" y="1511898"/>
            <a:ext cx="6218349" cy="24592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37629" y="149495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Center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Cached Access: control and data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</a:t>
            </a:r>
            <a:fld id="{9723A89C-D035-4CCD-8775-47FA95F2F2E6}" type="slidenum">
              <a:rPr lang="it-IT" smtClean="0"/>
              <a:pPr/>
              <a:t>27</a:t>
            </a:fld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5625743" y="1868370"/>
            <a:ext cx="1872208" cy="1872208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8061634" y="2012386"/>
            <a:ext cx="1783214" cy="1728192"/>
            <a:chOff x="7635427" y="1644394"/>
            <a:chExt cx="1783214" cy="1728192"/>
          </a:xfrm>
        </p:grpSpPr>
        <p:sp>
          <p:nvSpPr>
            <p:cNvPr id="17" name="Curved Right Arrow 16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17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9" name="Can 18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22" name="Curved Right Arrow 21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6262" y="4238324"/>
            <a:ext cx="1559342" cy="1579248"/>
            <a:chOff x="8243471" y="3822092"/>
            <a:chExt cx="1559342" cy="1579248"/>
          </a:xfrm>
        </p:grpSpPr>
        <p:sp>
          <p:nvSpPr>
            <p:cNvPr id="29" name="Can 28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 descr="cartoon-man-working-computer-137809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52212"/>
            <a:ext cx="1676400" cy="168897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0119514" y="2060167"/>
            <a:ext cx="1388324" cy="1362713"/>
            <a:chOff x="8243471" y="3822092"/>
            <a:chExt cx="1559342" cy="1579248"/>
          </a:xfrm>
        </p:grpSpPr>
        <p:sp>
          <p:nvSpPr>
            <p:cNvPr id="41" name="Can 4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>
            <a:off x="2209800" y="2916869"/>
            <a:ext cx="3411446" cy="1736125"/>
          </a:xfrm>
          <a:prstGeom prst="straightConnector1">
            <a:avLst/>
          </a:prstGeom>
          <a:ln w="107950" cap="rnd">
            <a:solidFill>
              <a:schemeClr val="tx2"/>
            </a:solidFill>
            <a:round/>
            <a:headEnd type="stealth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356421" y="3577596"/>
            <a:ext cx="2963209" cy="1349233"/>
          </a:xfrm>
          <a:prstGeom prst="straightConnector1">
            <a:avLst/>
          </a:prstGeom>
          <a:ln w="107950" cap="rnd">
            <a:solidFill>
              <a:schemeClr val="tx2"/>
            </a:solidFill>
            <a:round/>
            <a:headEnd type="stealth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124537" y="3311384"/>
            <a:ext cx="5767515" cy="2243520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10067" y="5499576"/>
            <a:ext cx="1598905" cy="18743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62909" y="910608"/>
            <a:ext cx="4760897" cy="1420547"/>
            <a:chOff x="263314" y="1198172"/>
            <a:chExt cx="4760897" cy="1995646"/>
          </a:xfrm>
        </p:grpSpPr>
        <p:sp>
          <p:nvSpPr>
            <p:cNvPr id="70" name="Rounded Rectangle 69"/>
            <p:cNvSpPr/>
            <p:nvPr/>
          </p:nvSpPr>
          <p:spPr>
            <a:xfrm>
              <a:off x="263314" y="1198172"/>
              <a:ext cx="4760897" cy="19956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dcacheorg.p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4687" y="1377694"/>
              <a:ext cx="967318" cy="134550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564802" y="1473565"/>
              <a:ext cx="3251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I</a:t>
              </a:r>
              <a:r>
                <a:rPr lang="en-US" sz="24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n production for years e.g. NDGF, Michigan</a:t>
              </a:r>
              <a:endParaRPr lang="en-US" sz="24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6743" y="3572288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Somewhere else</a:t>
            </a:r>
            <a:endParaRPr lang="en-US" sz="28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28</a:t>
            </a:fld>
            <a:endParaRPr lang="it-IT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554090" y="1114256"/>
            <a:ext cx="4219134" cy="2176549"/>
            <a:chOff x="554090" y="1114256"/>
            <a:chExt cx="4219134" cy="2176549"/>
          </a:xfrm>
        </p:grpSpPr>
        <p:sp>
          <p:nvSpPr>
            <p:cNvPr id="3" name="Rounded Rectangle 2"/>
            <p:cNvSpPr/>
            <p:nvPr/>
          </p:nvSpPr>
          <p:spPr>
            <a:xfrm>
              <a:off x="2283088" y="1114256"/>
              <a:ext cx="2490136" cy="21765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93711" y="1552930"/>
              <a:ext cx="858126" cy="937092"/>
              <a:chOff x="5614548" y="1704445"/>
              <a:chExt cx="1872208" cy="1872208"/>
            </a:xfrm>
          </p:grpSpPr>
          <p:pic>
            <p:nvPicPr>
              <p:cNvPr id="20" name="Picture 19" descr="leopard-folder-150x15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4548" y="1704445"/>
                <a:ext cx="1872208" cy="1872208"/>
              </a:xfrm>
              <a:prstGeom prst="rect">
                <a:avLst/>
              </a:prstGeom>
            </p:spPr>
          </p:pic>
          <p:pic>
            <p:nvPicPr>
              <p:cNvPr id="21" name="Picture 20" descr="leopard-folder-150x150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88670" y="2168654"/>
                <a:ext cx="761982" cy="761982"/>
              </a:xfrm>
              <a:prstGeom prst="rect">
                <a:avLst/>
              </a:prstGeom>
              <a:noFill/>
            </p:spPr>
          </p:pic>
          <p:pic>
            <p:nvPicPr>
              <p:cNvPr id="22" name="Picture 21" descr="leopard-folder-150x150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679293" y="2349385"/>
                <a:ext cx="668719" cy="66871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leopard-folder-150x150.png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285378" y="2626740"/>
                <a:ext cx="674718" cy="674718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629219" y="1665893"/>
              <a:ext cx="818762" cy="824129"/>
              <a:chOff x="7635427" y="1644394"/>
              <a:chExt cx="1783214" cy="1728192"/>
            </a:xfrm>
          </p:grpSpPr>
          <p:sp>
            <p:nvSpPr>
              <p:cNvPr id="13" name="Curved Right Arrow 12"/>
              <p:cNvSpPr/>
              <p:nvPr/>
            </p:nvSpPr>
            <p:spPr>
              <a:xfrm>
                <a:off x="7635427" y="1726138"/>
                <a:ext cx="699129" cy="1646448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Picture 13" descr="leopard-folder-150x150.png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867627" y="2382484"/>
                <a:ext cx="433203" cy="433203"/>
              </a:xfrm>
              <a:prstGeom prst="rect">
                <a:avLst/>
              </a:prstGeom>
              <a:noFill/>
            </p:spPr>
          </p:pic>
          <p:sp>
            <p:nvSpPr>
              <p:cNvPr id="15" name="Can 14"/>
              <p:cNvSpPr/>
              <p:nvPr/>
            </p:nvSpPr>
            <p:spPr>
              <a:xfrm>
                <a:off x="8148405" y="2018507"/>
                <a:ext cx="375415" cy="391707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8444846" y="2580498"/>
                <a:ext cx="375415" cy="391707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leopard-folder-150x15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32553" y="2018507"/>
                <a:ext cx="530370" cy="530370"/>
              </a:xfrm>
              <a:prstGeom prst="rect">
                <a:avLst/>
              </a:prstGeom>
            </p:spPr>
          </p:pic>
          <p:sp>
            <p:nvSpPr>
              <p:cNvPr id="18" name="Curved Right Arrow 17"/>
              <p:cNvSpPr/>
              <p:nvPr/>
            </p:nvSpPr>
            <p:spPr>
              <a:xfrm rot="10800000">
                <a:off x="8719512" y="1644394"/>
                <a:ext cx="699129" cy="1646448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267916" y="2433885"/>
              <a:ext cx="570207" cy="652097"/>
              <a:chOff x="8243471" y="3822092"/>
              <a:chExt cx="1559342" cy="1579248"/>
            </a:xfrm>
          </p:grpSpPr>
          <p:sp>
            <p:nvSpPr>
              <p:cNvPr id="24" name="Can 23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7-Point Star 24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5" name="Picture 64" descr="dcacheorg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4090" y="1585403"/>
              <a:ext cx="1342732" cy="1342732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74708" y="2767585"/>
              <a:ext cx="1279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Bradley Hand" charset="0"/>
                  <a:ea typeface="Bradley Hand" charset="0"/>
                  <a:cs typeface="Bradley Hand" charset="0"/>
                </a:rPr>
                <a:t>dCache</a:t>
              </a:r>
              <a:endParaRPr lang="en-US" sz="2800" dirty="0">
                <a:solidFill>
                  <a:schemeClr val="tx2"/>
                </a:solidFill>
                <a:latin typeface="Bradley Hand" charset="0"/>
                <a:ea typeface="Bradley Hand" charset="0"/>
                <a:cs typeface="Bradley Hand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42818" y="1119729"/>
              <a:ext cx="1435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Denmark</a:t>
              </a:r>
              <a:endParaRPr lang="en-US" sz="24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7368728" y="1072596"/>
            <a:ext cx="2043921" cy="2176549"/>
            <a:chOff x="7368728" y="1072596"/>
            <a:chExt cx="2043921" cy="2176549"/>
          </a:xfrm>
        </p:grpSpPr>
        <p:sp>
          <p:nvSpPr>
            <p:cNvPr id="148" name="Rounded Rectangle 147"/>
            <p:cNvSpPr/>
            <p:nvPr/>
          </p:nvSpPr>
          <p:spPr>
            <a:xfrm>
              <a:off x="7368728" y="1072596"/>
              <a:ext cx="2043921" cy="21765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980633" y="1801457"/>
              <a:ext cx="570207" cy="652097"/>
              <a:chOff x="8243471" y="3822092"/>
              <a:chExt cx="1559342" cy="1579248"/>
            </a:xfrm>
          </p:grpSpPr>
          <p:sp>
            <p:nvSpPr>
              <p:cNvPr id="98" name="Can 97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7-Point Star 98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8133033" y="1953857"/>
              <a:ext cx="570207" cy="652097"/>
              <a:chOff x="8243471" y="3822092"/>
              <a:chExt cx="1559342" cy="1579248"/>
            </a:xfrm>
          </p:grpSpPr>
          <p:sp>
            <p:nvSpPr>
              <p:cNvPr id="101" name="Can 100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7-Point Star 101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8285433" y="2106257"/>
              <a:ext cx="570207" cy="652097"/>
              <a:chOff x="8243471" y="3822092"/>
              <a:chExt cx="1559342" cy="1579248"/>
            </a:xfrm>
          </p:grpSpPr>
          <p:sp>
            <p:nvSpPr>
              <p:cNvPr id="104" name="Can 103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7-Point Star 104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7744419" y="1101006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Norway</a:t>
              </a:r>
              <a:endParaRPr lang="en-US" sz="24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9544916" y="1085966"/>
            <a:ext cx="2043921" cy="2176549"/>
            <a:chOff x="9544916" y="1085966"/>
            <a:chExt cx="2043921" cy="2176549"/>
          </a:xfrm>
        </p:grpSpPr>
        <p:sp>
          <p:nvSpPr>
            <p:cNvPr id="149" name="Rounded Rectangle 148"/>
            <p:cNvSpPr/>
            <p:nvPr/>
          </p:nvSpPr>
          <p:spPr>
            <a:xfrm>
              <a:off x="9544916" y="1085966"/>
              <a:ext cx="2043921" cy="21765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0191874" y="1800638"/>
              <a:ext cx="570207" cy="652097"/>
              <a:chOff x="8243471" y="3822092"/>
              <a:chExt cx="1559342" cy="1579248"/>
            </a:xfrm>
          </p:grpSpPr>
          <p:sp>
            <p:nvSpPr>
              <p:cNvPr id="107" name="Can 106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7-Point Star 107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0344274" y="1953038"/>
              <a:ext cx="570207" cy="652097"/>
              <a:chOff x="8243471" y="3822092"/>
              <a:chExt cx="1559342" cy="1579248"/>
            </a:xfrm>
          </p:grpSpPr>
          <p:sp>
            <p:nvSpPr>
              <p:cNvPr id="110" name="Can 109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7-Point Star 110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0496674" y="2105438"/>
              <a:ext cx="570207" cy="652097"/>
              <a:chOff x="8243471" y="3822092"/>
              <a:chExt cx="1559342" cy="1579248"/>
            </a:xfrm>
          </p:grpSpPr>
          <p:sp>
            <p:nvSpPr>
              <p:cNvPr id="113" name="Can 112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7-Point Star 113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10032146" y="1114256"/>
              <a:ext cx="1196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Finland</a:t>
              </a:r>
              <a:endParaRPr lang="en-US" sz="24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10120" y="3714728"/>
            <a:ext cx="5362931" cy="2450486"/>
            <a:chOff x="510120" y="3714728"/>
            <a:chExt cx="5362931" cy="2450486"/>
          </a:xfrm>
        </p:grpSpPr>
        <p:sp>
          <p:nvSpPr>
            <p:cNvPr id="159" name="Rounded Rectangle 158"/>
            <p:cNvSpPr/>
            <p:nvPr/>
          </p:nvSpPr>
          <p:spPr>
            <a:xfrm>
              <a:off x="3151647" y="3714728"/>
              <a:ext cx="2721404" cy="24504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602182" y="4230649"/>
              <a:ext cx="858126" cy="937092"/>
              <a:chOff x="5614548" y="1704445"/>
              <a:chExt cx="1872208" cy="1872208"/>
            </a:xfrm>
          </p:grpSpPr>
          <p:pic>
            <p:nvPicPr>
              <p:cNvPr id="68" name="Picture 67" descr="leopard-folder-150x15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14548" y="1704445"/>
                <a:ext cx="1872208" cy="1872208"/>
              </a:xfrm>
              <a:prstGeom prst="rect">
                <a:avLst/>
              </a:prstGeom>
            </p:spPr>
          </p:pic>
          <p:pic>
            <p:nvPicPr>
              <p:cNvPr id="69" name="Picture 68" descr="leopard-folder-150x150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88670" y="2168654"/>
                <a:ext cx="761982" cy="761982"/>
              </a:xfrm>
              <a:prstGeom prst="rect">
                <a:avLst/>
              </a:prstGeom>
              <a:noFill/>
            </p:spPr>
          </p:pic>
          <p:pic>
            <p:nvPicPr>
              <p:cNvPr id="70" name="Picture 69" descr="leopard-folder-150x150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679293" y="2349385"/>
                <a:ext cx="668719" cy="668719"/>
              </a:xfrm>
              <a:prstGeom prst="rect">
                <a:avLst/>
              </a:prstGeom>
              <a:noFill/>
            </p:spPr>
          </p:pic>
          <p:pic>
            <p:nvPicPr>
              <p:cNvPr id="71" name="Picture 70" descr="leopard-folder-150x150.png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285378" y="2626740"/>
                <a:ext cx="674718" cy="674718"/>
              </a:xfrm>
              <a:prstGeom prst="rect">
                <a:avLst/>
              </a:prstGeom>
              <a:noFill/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4537690" y="4343612"/>
              <a:ext cx="818762" cy="824129"/>
              <a:chOff x="7635427" y="1644394"/>
              <a:chExt cx="1783214" cy="1728192"/>
            </a:xfrm>
          </p:grpSpPr>
          <p:sp>
            <p:nvSpPr>
              <p:cNvPr id="73" name="Curved Right Arrow 72"/>
              <p:cNvSpPr/>
              <p:nvPr/>
            </p:nvSpPr>
            <p:spPr>
              <a:xfrm>
                <a:off x="7635427" y="1726138"/>
                <a:ext cx="699129" cy="1646448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74" name="Picture 73" descr="leopard-folder-150x150.png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867627" y="2382484"/>
                <a:ext cx="433203" cy="433203"/>
              </a:xfrm>
              <a:prstGeom prst="rect">
                <a:avLst/>
              </a:prstGeom>
              <a:noFill/>
            </p:spPr>
          </p:pic>
          <p:sp>
            <p:nvSpPr>
              <p:cNvPr id="75" name="Can 74"/>
              <p:cNvSpPr/>
              <p:nvPr/>
            </p:nvSpPr>
            <p:spPr>
              <a:xfrm>
                <a:off x="8148405" y="2018507"/>
                <a:ext cx="375415" cy="391707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an 75"/>
              <p:cNvSpPr/>
              <p:nvPr/>
            </p:nvSpPr>
            <p:spPr>
              <a:xfrm>
                <a:off x="8444846" y="2580498"/>
                <a:ext cx="375415" cy="391707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76" descr="leopard-folder-150x15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32553" y="2018507"/>
                <a:ext cx="530370" cy="530370"/>
              </a:xfrm>
              <a:prstGeom prst="rect">
                <a:avLst/>
              </a:prstGeom>
            </p:spPr>
          </p:pic>
          <p:sp>
            <p:nvSpPr>
              <p:cNvPr id="78" name="Curved Right Arrow 77"/>
              <p:cNvSpPr/>
              <p:nvPr/>
            </p:nvSpPr>
            <p:spPr>
              <a:xfrm rot="10800000">
                <a:off x="8719512" y="1644394"/>
                <a:ext cx="699129" cy="1646448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46141" y="5117456"/>
              <a:ext cx="570207" cy="652097"/>
              <a:chOff x="8243471" y="3822092"/>
              <a:chExt cx="1559342" cy="1579248"/>
            </a:xfrm>
          </p:grpSpPr>
          <p:sp>
            <p:nvSpPr>
              <p:cNvPr id="80" name="Can 79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7-Point Star 80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173550" y="5210981"/>
              <a:ext cx="570207" cy="652097"/>
              <a:chOff x="8243471" y="3822092"/>
              <a:chExt cx="1559342" cy="1579248"/>
            </a:xfrm>
          </p:grpSpPr>
          <p:sp>
            <p:nvSpPr>
              <p:cNvPr id="83" name="Can 82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7-Point Star 83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609508" y="5325121"/>
              <a:ext cx="570207" cy="652097"/>
              <a:chOff x="8243471" y="3822092"/>
              <a:chExt cx="1559342" cy="1579248"/>
            </a:xfrm>
          </p:grpSpPr>
          <p:sp>
            <p:nvSpPr>
              <p:cNvPr id="86" name="Can 85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7-Point Star 86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20" y="4664862"/>
              <a:ext cx="1772968" cy="779269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3880390" y="3751844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CERN</a:t>
              </a:r>
              <a:endParaRPr lang="en-US" sz="24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cxnSp>
        <p:nvCxnSpPr>
          <p:cNvPr id="145" name="Straight Connector 144"/>
          <p:cNvCxnSpPr/>
          <p:nvPr/>
        </p:nvCxnSpPr>
        <p:spPr>
          <a:xfrm flipV="1">
            <a:off x="234730" y="3481936"/>
            <a:ext cx="1141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7099992" y="3714728"/>
            <a:ext cx="3592221" cy="2450486"/>
            <a:chOff x="7099992" y="3714728"/>
            <a:chExt cx="3592221" cy="2450486"/>
          </a:xfrm>
        </p:grpSpPr>
        <p:sp>
          <p:nvSpPr>
            <p:cNvPr id="160" name="Rounded Rectangle 159"/>
            <p:cNvSpPr/>
            <p:nvPr/>
          </p:nvSpPr>
          <p:spPr>
            <a:xfrm>
              <a:off x="7099992" y="3714728"/>
              <a:ext cx="3592221" cy="24504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744419" y="4539267"/>
              <a:ext cx="570207" cy="652097"/>
              <a:chOff x="8243471" y="3822092"/>
              <a:chExt cx="1559342" cy="1579248"/>
            </a:xfrm>
          </p:grpSpPr>
          <p:sp>
            <p:nvSpPr>
              <p:cNvPr id="57" name="Can 56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7-Point Star 57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171828" y="4632792"/>
              <a:ext cx="570207" cy="652097"/>
              <a:chOff x="8243471" y="3822092"/>
              <a:chExt cx="1559342" cy="1579248"/>
            </a:xfrm>
          </p:grpSpPr>
          <p:sp>
            <p:nvSpPr>
              <p:cNvPr id="60" name="Can 59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7-Point Star 60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607786" y="4746932"/>
              <a:ext cx="570207" cy="652097"/>
              <a:chOff x="8243471" y="3822092"/>
              <a:chExt cx="1559342" cy="1579248"/>
            </a:xfrm>
          </p:grpSpPr>
          <p:sp>
            <p:nvSpPr>
              <p:cNvPr id="63" name="Can 62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7-Point Star 63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8994606" y="4861086"/>
              <a:ext cx="570207" cy="652097"/>
              <a:chOff x="8243471" y="3822092"/>
              <a:chExt cx="1559342" cy="1579248"/>
            </a:xfrm>
          </p:grpSpPr>
          <p:sp>
            <p:nvSpPr>
              <p:cNvPr id="139" name="Can 138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7-Point Star 139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9402422" y="4969788"/>
              <a:ext cx="570207" cy="652097"/>
              <a:chOff x="8243471" y="3822092"/>
              <a:chExt cx="1559342" cy="1579248"/>
            </a:xfrm>
          </p:grpSpPr>
          <p:sp>
            <p:nvSpPr>
              <p:cNvPr id="142" name="Can 141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7-Point Star 142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7648749" y="3751844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Budapest </a:t>
              </a:r>
              <a:r>
                <a:rPr lang="en-US" sz="240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(Wigner)</a:t>
              </a:r>
              <a:endParaRPr lang="en-US" sz="24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192540" y="1114252"/>
            <a:ext cx="2043921" cy="2176549"/>
            <a:chOff x="5192540" y="1114252"/>
            <a:chExt cx="2043921" cy="2176549"/>
          </a:xfrm>
        </p:grpSpPr>
        <p:sp>
          <p:nvSpPr>
            <p:cNvPr id="147" name="Rounded Rectangle 146"/>
            <p:cNvSpPr/>
            <p:nvPr/>
          </p:nvSpPr>
          <p:spPr>
            <a:xfrm>
              <a:off x="5192540" y="1114252"/>
              <a:ext cx="2043921" cy="21765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302844" y="1801442"/>
              <a:ext cx="570207" cy="652097"/>
              <a:chOff x="8243471" y="3822092"/>
              <a:chExt cx="1559342" cy="1579248"/>
            </a:xfrm>
          </p:grpSpPr>
          <p:sp>
            <p:nvSpPr>
              <p:cNvPr id="89" name="Can 88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7-Point Star 89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455244" y="1953842"/>
              <a:ext cx="570207" cy="652097"/>
              <a:chOff x="8243471" y="3822092"/>
              <a:chExt cx="1559342" cy="1579248"/>
            </a:xfrm>
          </p:grpSpPr>
          <p:sp>
            <p:nvSpPr>
              <p:cNvPr id="92" name="Can 91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7-Point Star 92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607644" y="2106242"/>
              <a:ext cx="570207" cy="652097"/>
              <a:chOff x="8243471" y="3822092"/>
              <a:chExt cx="1559342" cy="1579248"/>
            </a:xfrm>
          </p:grpSpPr>
          <p:sp>
            <p:nvSpPr>
              <p:cNvPr id="95" name="Can 94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7-Point Star 95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5534025" y="1119728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Sweden</a:t>
              </a:r>
              <a:endParaRPr lang="en-US" sz="24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6231094" y="1801440"/>
              <a:ext cx="570207" cy="652097"/>
              <a:chOff x="8243471" y="3822092"/>
              <a:chExt cx="1559342" cy="1579248"/>
            </a:xfrm>
          </p:grpSpPr>
          <p:sp>
            <p:nvSpPr>
              <p:cNvPr id="151" name="Can 150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7-Point Star 151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6383494" y="1953840"/>
              <a:ext cx="570207" cy="652097"/>
              <a:chOff x="8243471" y="3822092"/>
              <a:chExt cx="1559342" cy="1579248"/>
            </a:xfrm>
          </p:grpSpPr>
          <p:sp>
            <p:nvSpPr>
              <p:cNvPr id="154" name="Can 153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7-Point Star 154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6535894" y="2106240"/>
              <a:ext cx="570207" cy="652097"/>
              <a:chOff x="8243471" y="3822092"/>
              <a:chExt cx="1559342" cy="1579248"/>
            </a:xfrm>
          </p:grpSpPr>
          <p:sp>
            <p:nvSpPr>
              <p:cNvPr id="157" name="Can 156"/>
              <p:cNvSpPr/>
              <p:nvPr/>
            </p:nvSpPr>
            <p:spPr>
              <a:xfrm>
                <a:off x="8243471" y="4189228"/>
                <a:ext cx="1559342" cy="121211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7-Point Star 157"/>
              <p:cNvSpPr/>
              <p:nvPr/>
            </p:nvSpPr>
            <p:spPr>
              <a:xfrm>
                <a:off x="8610600" y="3822092"/>
                <a:ext cx="1001146" cy="829340"/>
              </a:xfrm>
              <a:prstGeom prst="star7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6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 (naturally)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7" name="Rounded Rectangle 6"/>
          <p:cNvSpPr/>
          <p:nvPr/>
        </p:nvSpPr>
        <p:spPr>
          <a:xfrm>
            <a:off x="1526635" y="1175222"/>
            <a:ext cx="2219636" cy="18644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29437" y="1253674"/>
            <a:ext cx="858126" cy="937092"/>
            <a:chOff x="5614548" y="1704445"/>
            <a:chExt cx="1872208" cy="1872208"/>
          </a:xfrm>
        </p:grpSpPr>
        <p:pic>
          <p:nvPicPr>
            <p:cNvPr id="9" name="Picture 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2664945" y="1366637"/>
            <a:ext cx="818762" cy="824129"/>
            <a:chOff x="7635427" y="1644394"/>
            <a:chExt cx="1783214" cy="1728192"/>
          </a:xfrm>
        </p:grpSpPr>
        <p:sp>
          <p:nvSpPr>
            <p:cNvPr id="14" name="Curved Right Arrow 13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5" name="Picture 14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6" name="Can 15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19" name="Curved Right Arrow 18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03642" y="2134629"/>
            <a:ext cx="570207" cy="652097"/>
            <a:chOff x="8243471" y="3822092"/>
            <a:chExt cx="1559342" cy="1579248"/>
          </a:xfrm>
        </p:grpSpPr>
        <p:sp>
          <p:nvSpPr>
            <p:cNvPr id="21" name="Can 2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7-Point Star 2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dcacheorg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2851" y="2343199"/>
            <a:ext cx="942289" cy="94228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166662" y="1276379"/>
            <a:ext cx="1585251" cy="1510347"/>
            <a:chOff x="8243471" y="3822092"/>
            <a:chExt cx="1559342" cy="1579248"/>
          </a:xfrm>
        </p:grpSpPr>
        <p:sp>
          <p:nvSpPr>
            <p:cNvPr id="28" name="Can 2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7-Point Star 2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dcacheorg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4259" y="2256923"/>
            <a:ext cx="923909" cy="92390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526635" y="3797354"/>
            <a:ext cx="2219636" cy="18644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729437" y="3875806"/>
            <a:ext cx="858126" cy="937092"/>
            <a:chOff x="5614548" y="1704445"/>
            <a:chExt cx="1872208" cy="1872208"/>
          </a:xfrm>
        </p:grpSpPr>
        <p:pic>
          <p:nvPicPr>
            <p:cNvPr id="33" name="Picture 32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34" name="Picture 33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35" name="Picture 34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36" name="Picture 3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2664945" y="3988769"/>
            <a:ext cx="818762" cy="824129"/>
            <a:chOff x="7635427" y="1644394"/>
            <a:chExt cx="1783214" cy="1728192"/>
          </a:xfrm>
        </p:grpSpPr>
        <p:sp>
          <p:nvSpPr>
            <p:cNvPr id="38" name="Curved Right Arrow 37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40" name="Can 39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an 40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43" name="Curved Right Arrow 42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03642" y="4756761"/>
            <a:ext cx="570207" cy="652097"/>
            <a:chOff x="8243471" y="3822092"/>
            <a:chExt cx="1559342" cy="1579248"/>
          </a:xfrm>
        </p:grpSpPr>
        <p:sp>
          <p:nvSpPr>
            <p:cNvPr id="45" name="Can 4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7-Point Star 4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166662" y="3898511"/>
            <a:ext cx="1585251" cy="1510347"/>
            <a:chOff x="8243471" y="3822092"/>
            <a:chExt cx="1559342" cy="1579248"/>
          </a:xfrm>
        </p:grpSpPr>
        <p:sp>
          <p:nvSpPr>
            <p:cNvPr id="49" name="Can 48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7-Point Star 49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" r="59241" b="-1634"/>
          <a:stretch/>
        </p:blipFill>
        <p:spPr>
          <a:xfrm>
            <a:off x="3199263" y="5099209"/>
            <a:ext cx="648000" cy="792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" r="59241" b="-1634"/>
          <a:stretch/>
        </p:blipFill>
        <p:spPr>
          <a:xfrm>
            <a:off x="8270168" y="4964054"/>
            <a:ext cx="648000" cy="792000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V="1">
            <a:off x="838200" y="3454227"/>
            <a:ext cx="881914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950478" y="1017225"/>
            <a:ext cx="3049929" cy="3999361"/>
            <a:chOff x="3950478" y="1017225"/>
            <a:chExt cx="3049929" cy="399936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t="1" r="59241" b="-1634"/>
            <a:stretch/>
          </p:blipFill>
          <p:spPr>
            <a:xfrm>
              <a:off x="5198551" y="3712155"/>
              <a:ext cx="648000" cy="792000"/>
            </a:xfrm>
            <a:prstGeom prst="rect">
              <a:avLst/>
            </a:prstGeom>
          </p:spPr>
        </p:pic>
        <p:cxnSp>
          <p:nvCxnSpPr>
            <p:cNvPr id="56" name="Straight Arrow Connector 55"/>
            <p:cNvCxnSpPr/>
            <p:nvPr/>
          </p:nvCxnSpPr>
          <p:spPr>
            <a:xfrm flipH="1">
              <a:off x="3973938" y="1944401"/>
              <a:ext cx="2962800" cy="0"/>
            </a:xfrm>
            <a:prstGeom prst="straightConnector1">
              <a:avLst/>
            </a:prstGeom>
            <a:ln w="107950" cap="rnd">
              <a:solidFill>
                <a:schemeClr val="tx2"/>
              </a:solidFill>
              <a:round/>
              <a:headEnd type="stealth"/>
              <a:tailEnd type="stealth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4038600" y="2477077"/>
              <a:ext cx="2961807" cy="0"/>
            </a:xfrm>
            <a:prstGeom prst="straightConnector1">
              <a:avLst/>
            </a:prstGeom>
            <a:ln w="196850" cap="rnd">
              <a:solidFill>
                <a:srgbClr val="00B050"/>
              </a:solidFill>
              <a:round/>
              <a:headEnd type="stealth"/>
              <a:tailEnd type="stealth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 descr="dcacheorg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36520" y="1017225"/>
              <a:ext cx="987914" cy="987914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>
            <a:xfrm flipH="1">
              <a:off x="3950478" y="4483910"/>
              <a:ext cx="2962800" cy="0"/>
            </a:xfrm>
            <a:prstGeom prst="straightConnector1">
              <a:avLst/>
            </a:prstGeom>
            <a:ln w="107950" cap="rnd">
              <a:solidFill>
                <a:schemeClr val="tx2"/>
              </a:solidFill>
              <a:round/>
              <a:headEnd type="stealth"/>
              <a:tailEnd type="stealth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4015140" y="5016586"/>
              <a:ext cx="2961807" cy="0"/>
            </a:xfrm>
            <a:prstGeom prst="straightConnector1">
              <a:avLst/>
            </a:prstGeom>
            <a:ln w="196850" cap="rnd">
              <a:solidFill>
                <a:srgbClr val="00B050"/>
              </a:solidFill>
              <a:round/>
              <a:headEnd type="stealth"/>
              <a:tailEnd type="stealth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340509" y="3077824"/>
              <a:ext cx="244169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  <a:ea typeface="Bradley Hand" charset="0"/>
                  <a:cs typeface="Bradley Hand" charset="0"/>
                </a:rPr>
                <a:t>Proprietary</a:t>
              </a:r>
              <a:endParaRPr lang="en-US" sz="3600" dirty="0">
                <a:solidFill>
                  <a:schemeClr val="tx2"/>
                </a:solidFill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3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Einfra-21-2017 Call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639" y="1129048"/>
            <a:ext cx="10876722" cy="5024438"/>
          </a:xfrm>
        </p:spPr>
        <p:txBody>
          <a:bodyPr>
            <a:normAutofit lnSpcReduction="10000"/>
          </a:bodyPr>
          <a:lstStyle/>
          <a:p>
            <a:pPr lvl="0" indent="-204464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</a:rPr>
              <a:t>(a) Support to Public Procurement of innovative HPC systems, PPI</a:t>
            </a:r>
          </a:p>
          <a:p>
            <a:pPr lvl="0" indent="-204464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</a:rPr>
              <a:t>(b) Research and Innovation Actions for e-Infrastructure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</a:rPr>
              <a:t>prototypes</a:t>
            </a:r>
            <a:endParaRPr lang="en-US" sz="2400" dirty="0">
              <a:solidFill>
                <a:schemeClr val="dk1"/>
              </a:solidFill>
              <a:ea typeface="Calibri"/>
              <a:cs typeface="Calibri"/>
            </a:endParaRPr>
          </a:p>
          <a:p>
            <a:pPr lvl="1" indent="-226042">
              <a:lnSpc>
                <a:spcPct val="120000"/>
              </a:lnSpc>
            </a:pPr>
            <a:r>
              <a:rPr lang="en-US" sz="1600" dirty="0"/>
              <a:t>1 - Universal discoverability of data objects and provenance</a:t>
            </a:r>
          </a:p>
          <a:p>
            <a:pPr lvl="1" indent="-226042">
              <a:lnSpc>
                <a:spcPct val="120000"/>
              </a:lnSpc>
            </a:pPr>
            <a:r>
              <a:rPr lang="en-US" sz="1800" b="1" u="sng" dirty="0">
                <a:solidFill>
                  <a:schemeClr val="tx2"/>
                </a:solidFill>
              </a:rPr>
              <a:t>2 – Computing e-infrastructure with extreme large </a:t>
            </a:r>
            <a:r>
              <a:rPr lang="en-US" sz="1800" b="1" u="sng" dirty="0" smtClean="0">
                <a:solidFill>
                  <a:schemeClr val="tx2"/>
                </a:solidFill>
              </a:rPr>
              <a:t>datasets</a:t>
            </a:r>
          </a:p>
          <a:p>
            <a:pPr indent="-226042">
              <a:lnSpc>
                <a:spcPct val="120000"/>
              </a:lnSpc>
            </a:pP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Service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prototypes should follow common interfaces to access and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analyse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underlying data</a:t>
            </a:r>
            <a:r>
              <a:rPr lang="en-US" sz="2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collected/stored in different platforms, formats, locations and e-infrastructures […] tested against requirements of </a:t>
            </a:r>
            <a:r>
              <a:rPr lang="en-US" sz="2400" b="1" i="1" u="sng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very large or highly heterogeneous research data sets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indent="-226042">
              <a:lnSpc>
                <a:spcPct val="120000"/>
              </a:lnSpc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Funds 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development of </a:t>
            </a:r>
            <a:r>
              <a:rPr lang="en-US" sz="2400" b="1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service prototypes</a:t>
            </a:r>
            <a:r>
              <a:rPr lang="en-US" sz="24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 at </a:t>
            </a:r>
            <a:r>
              <a:rPr lang="en-US" sz="2400" b="1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TRL6+</a:t>
            </a:r>
            <a:endParaRPr lang="en-US" sz="2400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pPr lvl="1" indent="-226042">
              <a:lnSpc>
                <a:spcPct val="120000"/>
              </a:lnSpc>
            </a:pPr>
            <a:r>
              <a:rPr lang="en-US" b="1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Bring to TRL8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include in </a:t>
            </a:r>
            <a:r>
              <a:rPr lang="en-US" b="1" dirty="0"/>
              <a:t>a unified service catalogue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</a:t>
            </a:r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2018+</a:t>
            </a:r>
            <a:endParaRPr lang="en-US" sz="18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226042">
              <a:lnSpc>
                <a:spcPct val="120000"/>
              </a:lnSpc>
            </a:pPr>
            <a:r>
              <a:rPr lang="en-US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Budget </a:t>
            </a:r>
            <a:r>
              <a:rPr lang="en-US" sz="2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 proposal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b="1" u="sng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2.5-3M</a:t>
            </a:r>
            <a:r>
              <a:rPr lang="en-US" sz="2200" b="1" u="sng" dirty="0" smtClean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€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99012" y="6356350"/>
            <a:ext cx="4854388" cy="365125"/>
          </a:xfrm>
        </p:spPr>
        <p:txBody>
          <a:bodyPr/>
          <a:lstStyle/>
          <a:p>
            <a:r>
              <a:rPr lang="en-US" smtClean="0"/>
              <a:t>eXtreme DataCloud @ dCache Workshop Hamburg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3</a:t>
            </a:fld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0762129" y="1035313"/>
            <a:ext cx="1183341" cy="774782"/>
            <a:chOff x="10345271" y="1435835"/>
            <a:chExt cx="1183341" cy="774782"/>
          </a:xfrm>
        </p:grpSpPr>
        <p:sp>
          <p:nvSpPr>
            <p:cNvPr id="8" name="Vertical Scroll 7"/>
            <p:cNvSpPr/>
            <p:nvPr/>
          </p:nvSpPr>
          <p:spPr>
            <a:xfrm>
              <a:off x="10345271" y="1435835"/>
              <a:ext cx="1183341" cy="551663"/>
            </a:xfrm>
            <a:prstGeom prst="verticalScroll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05892" y="1533509"/>
              <a:ext cx="11227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Stolen from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Daniele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Cesini</a:t>
              </a:r>
              <a:endParaRPr lang="en-US" sz="10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01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3754413" y="1885723"/>
            <a:ext cx="4409211" cy="44706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880"/>
            <a:ext cx="9994557" cy="815975"/>
          </a:xfrm>
        </p:spPr>
        <p:txBody>
          <a:bodyPr/>
          <a:lstStyle/>
          <a:p>
            <a:r>
              <a:rPr lang="en-US" dirty="0" smtClean="0"/>
              <a:t>However, it would be nice to have 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</a:t>
            </a:r>
            <a:fld id="{9723A89C-D035-4CCD-8775-47FA95F2F2E6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850281" y="1694308"/>
            <a:ext cx="2219636" cy="3536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53083" y="1772760"/>
            <a:ext cx="858126" cy="937092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1988591" y="1885723"/>
            <a:ext cx="818762" cy="824129"/>
            <a:chOff x="7635427" y="1644394"/>
            <a:chExt cx="1783214" cy="1728192"/>
          </a:xfrm>
        </p:grpSpPr>
        <p:sp>
          <p:nvSpPr>
            <p:cNvPr id="15" name="Curved Right Arrow 1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7" name="Can 1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20" name="Curved Right Arrow 1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6130" y="2992433"/>
            <a:ext cx="570207" cy="652097"/>
            <a:chOff x="8243471" y="3822092"/>
            <a:chExt cx="1559342" cy="1579248"/>
          </a:xfrm>
        </p:grpSpPr>
        <p:sp>
          <p:nvSpPr>
            <p:cNvPr id="22" name="Can 2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8530" y="3144833"/>
            <a:ext cx="570207" cy="652097"/>
            <a:chOff x="8243471" y="3822092"/>
            <a:chExt cx="1559342" cy="1579248"/>
          </a:xfrm>
        </p:grpSpPr>
        <p:sp>
          <p:nvSpPr>
            <p:cNvPr id="26" name="Can 25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7-Point Star 26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10930" y="3297233"/>
            <a:ext cx="570207" cy="652097"/>
            <a:chOff x="8243471" y="3822092"/>
            <a:chExt cx="1559342" cy="1579248"/>
          </a:xfrm>
        </p:grpSpPr>
        <p:sp>
          <p:nvSpPr>
            <p:cNvPr id="29" name="Can 28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3330" y="3449633"/>
            <a:ext cx="570207" cy="652097"/>
            <a:chOff x="8243471" y="3822092"/>
            <a:chExt cx="1559342" cy="1579248"/>
          </a:xfrm>
        </p:grpSpPr>
        <p:sp>
          <p:nvSpPr>
            <p:cNvPr id="32" name="Can 3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7-Point Star 3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15730" y="3602033"/>
            <a:ext cx="570207" cy="652097"/>
            <a:chOff x="8243471" y="3822092"/>
            <a:chExt cx="1559342" cy="1579248"/>
          </a:xfrm>
        </p:grpSpPr>
        <p:sp>
          <p:nvSpPr>
            <p:cNvPr id="35" name="Can 3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130" y="3754433"/>
            <a:ext cx="570207" cy="652097"/>
            <a:chOff x="8243471" y="3822092"/>
            <a:chExt cx="1559342" cy="1579248"/>
          </a:xfrm>
        </p:grpSpPr>
        <p:sp>
          <p:nvSpPr>
            <p:cNvPr id="38" name="Can 3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7-Point Star 3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0530" y="3906833"/>
            <a:ext cx="570207" cy="652097"/>
            <a:chOff x="8243471" y="3822092"/>
            <a:chExt cx="1559342" cy="1579248"/>
          </a:xfrm>
        </p:grpSpPr>
        <p:sp>
          <p:nvSpPr>
            <p:cNvPr id="41" name="Can 4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72930" y="4059233"/>
            <a:ext cx="570207" cy="652097"/>
            <a:chOff x="8243471" y="3822092"/>
            <a:chExt cx="1559342" cy="1579248"/>
          </a:xfrm>
        </p:grpSpPr>
        <p:sp>
          <p:nvSpPr>
            <p:cNvPr id="44" name="Can 43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7-Point Star 44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2172" y="1025540"/>
            <a:ext cx="14927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CERN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" r="59241" b="-1634"/>
          <a:stretch/>
        </p:blipFill>
        <p:spPr>
          <a:xfrm>
            <a:off x="1004776" y="4216326"/>
            <a:ext cx="648000" cy="792000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861715" y="2903128"/>
            <a:ext cx="2219636" cy="31343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031267" y="2981580"/>
            <a:ext cx="858126" cy="937092"/>
            <a:chOff x="5614548" y="1704445"/>
            <a:chExt cx="1872208" cy="1872208"/>
          </a:xfrm>
        </p:grpSpPr>
        <p:pic>
          <p:nvPicPr>
            <p:cNvPr id="50" name="Picture 4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51" name="Picture 5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52" name="Picture 5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53" name="Picture 5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4966775" y="3094543"/>
            <a:ext cx="818762" cy="824129"/>
            <a:chOff x="7635427" y="1644394"/>
            <a:chExt cx="1783214" cy="1728192"/>
          </a:xfrm>
        </p:grpSpPr>
        <p:sp>
          <p:nvSpPr>
            <p:cNvPr id="55" name="Curved Right Arrow 5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57" name="Can 5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60" name="Curved Right Arrow 5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101189" y="4001752"/>
            <a:ext cx="570207" cy="652097"/>
            <a:chOff x="8243471" y="3822092"/>
            <a:chExt cx="1559342" cy="1579248"/>
          </a:xfrm>
        </p:grpSpPr>
        <p:sp>
          <p:nvSpPr>
            <p:cNvPr id="62" name="Can 6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7-Point Star 6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53589" y="4154152"/>
            <a:ext cx="570207" cy="652097"/>
            <a:chOff x="8243471" y="3822092"/>
            <a:chExt cx="1559342" cy="1579248"/>
          </a:xfrm>
        </p:grpSpPr>
        <p:sp>
          <p:nvSpPr>
            <p:cNvPr id="65" name="Can 6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7-Point Star 6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05989" y="4306552"/>
            <a:ext cx="570207" cy="652097"/>
            <a:chOff x="8243471" y="3822092"/>
            <a:chExt cx="1559342" cy="1579248"/>
          </a:xfrm>
        </p:grpSpPr>
        <p:sp>
          <p:nvSpPr>
            <p:cNvPr id="68" name="Can 6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7-Point Star 6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58389" y="4458952"/>
            <a:ext cx="570207" cy="652097"/>
            <a:chOff x="8243471" y="3822092"/>
            <a:chExt cx="1559342" cy="1579248"/>
          </a:xfrm>
        </p:grpSpPr>
        <p:sp>
          <p:nvSpPr>
            <p:cNvPr id="71" name="Can 7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-Point Star 7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168683" y="201226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DESY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153076" y="5247123"/>
            <a:ext cx="570207" cy="652097"/>
            <a:chOff x="8243471" y="3822092"/>
            <a:chExt cx="1559342" cy="1579248"/>
          </a:xfrm>
        </p:grpSpPr>
        <p:sp>
          <p:nvSpPr>
            <p:cNvPr id="88" name="Can 8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7-Point Star 8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icture 90" descr="cartoon-man-working-computer-13780903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454" y="3778850"/>
            <a:ext cx="1676400" cy="1688972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93" name="Curved Up Arrow 92"/>
          <p:cNvSpPr/>
          <p:nvPr/>
        </p:nvSpPr>
        <p:spPr>
          <a:xfrm rot="11868721">
            <a:off x="2621100" y="1597446"/>
            <a:ext cx="4832633" cy="1169639"/>
          </a:xfrm>
          <a:prstGeom prst="curved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3010964" y="4695031"/>
            <a:ext cx="1133279" cy="915632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293749" y="5222646"/>
            <a:ext cx="1078963" cy="569979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dcacheorg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47" y="4110087"/>
            <a:ext cx="942289" cy="942289"/>
          </a:xfrm>
          <a:prstGeom prst="rect">
            <a:avLst/>
          </a:prstGeom>
        </p:spPr>
      </p:pic>
      <p:sp>
        <p:nvSpPr>
          <p:cNvPr id="105" name="Content Placeholder 2"/>
          <p:cNvSpPr>
            <a:spLocks noGrp="1"/>
          </p:cNvSpPr>
          <p:nvPr>
            <p:ph idx="1"/>
          </p:nvPr>
        </p:nvSpPr>
        <p:spPr>
          <a:xfrm>
            <a:off x="8304737" y="2189206"/>
            <a:ext cx="3921761" cy="1722166"/>
          </a:xfrm>
        </p:spPr>
        <p:txBody>
          <a:bodyPr/>
          <a:lstStyle/>
          <a:p>
            <a:r>
              <a:rPr lang="en-US" dirty="0" smtClean="0"/>
              <a:t>no additional software stack needed at sites.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307977" y="1572589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Advantages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8297873" y="4401681"/>
            <a:ext cx="3921761" cy="172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Local data not accessible in case data link is down or central service not available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430430" y="3726061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Still disadvantage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05" grpId="0" build="p"/>
      <p:bldP spid="109" grpId="0"/>
      <p:bldP spid="110" grpId="0"/>
      <p:bldP spid="1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3882966" y="1670715"/>
            <a:ext cx="4862023" cy="44706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would be ....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850281" y="1694308"/>
            <a:ext cx="2219636" cy="3536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10863" y="1822748"/>
            <a:ext cx="858126" cy="937092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995057" y="1925264"/>
            <a:ext cx="818762" cy="824129"/>
            <a:chOff x="7635427" y="1644394"/>
            <a:chExt cx="1783214" cy="1728192"/>
          </a:xfrm>
        </p:grpSpPr>
        <p:sp>
          <p:nvSpPr>
            <p:cNvPr id="15" name="Curved Right Arrow 1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7" name="Can 1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20" name="Curved Right Arrow 1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6130" y="2992433"/>
            <a:ext cx="570207" cy="652097"/>
            <a:chOff x="8243471" y="3822092"/>
            <a:chExt cx="1559342" cy="1579248"/>
          </a:xfrm>
        </p:grpSpPr>
        <p:sp>
          <p:nvSpPr>
            <p:cNvPr id="22" name="Can 2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8530" y="3144833"/>
            <a:ext cx="570207" cy="652097"/>
            <a:chOff x="8243471" y="3822092"/>
            <a:chExt cx="1559342" cy="1579248"/>
          </a:xfrm>
        </p:grpSpPr>
        <p:sp>
          <p:nvSpPr>
            <p:cNvPr id="26" name="Can 25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7-Point Star 26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10930" y="3297233"/>
            <a:ext cx="570207" cy="652097"/>
            <a:chOff x="8243471" y="3822092"/>
            <a:chExt cx="1559342" cy="1579248"/>
          </a:xfrm>
        </p:grpSpPr>
        <p:sp>
          <p:nvSpPr>
            <p:cNvPr id="29" name="Can 28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3330" y="3449633"/>
            <a:ext cx="570207" cy="652097"/>
            <a:chOff x="8243471" y="3822092"/>
            <a:chExt cx="1559342" cy="1579248"/>
          </a:xfrm>
        </p:grpSpPr>
        <p:sp>
          <p:nvSpPr>
            <p:cNvPr id="32" name="Can 3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7-Point Star 3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15730" y="3602033"/>
            <a:ext cx="570207" cy="652097"/>
            <a:chOff x="8243471" y="3822092"/>
            <a:chExt cx="1559342" cy="1579248"/>
          </a:xfrm>
        </p:grpSpPr>
        <p:sp>
          <p:nvSpPr>
            <p:cNvPr id="35" name="Can 3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130" y="3754433"/>
            <a:ext cx="570207" cy="652097"/>
            <a:chOff x="8243471" y="3822092"/>
            <a:chExt cx="1559342" cy="1579248"/>
          </a:xfrm>
        </p:grpSpPr>
        <p:sp>
          <p:nvSpPr>
            <p:cNvPr id="38" name="Can 3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7-Point Star 3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0530" y="3906833"/>
            <a:ext cx="570207" cy="652097"/>
            <a:chOff x="8243471" y="3822092"/>
            <a:chExt cx="1559342" cy="1579248"/>
          </a:xfrm>
        </p:grpSpPr>
        <p:sp>
          <p:nvSpPr>
            <p:cNvPr id="41" name="Can 4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72930" y="4059233"/>
            <a:ext cx="570207" cy="652097"/>
            <a:chOff x="8243471" y="3822092"/>
            <a:chExt cx="1559342" cy="1579248"/>
          </a:xfrm>
        </p:grpSpPr>
        <p:sp>
          <p:nvSpPr>
            <p:cNvPr id="44" name="Can 43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7-Point Star 44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2172" y="1025540"/>
            <a:ext cx="14927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CERN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" r="59241" b="-1634"/>
          <a:stretch/>
        </p:blipFill>
        <p:spPr>
          <a:xfrm>
            <a:off x="1004776" y="4216326"/>
            <a:ext cx="648000" cy="792000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990268" y="2688120"/>
            <a:ext cx="2219636" cy="31343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159820" y="2766572"/>
            <a:ext cx="858126" cy="937092"/>
            <a:chOff x="5614548" y="1704445"/>
            <a:chExt cx="1872208" cy="1872208"/>
          </a:xfrm>
        </p:grpSpPr>
        <p:pic>
          <p:nvPicPr>
            <p:cNvPr id="50" name="Picture 4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51" name="Picture 5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52" name="Picture 5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53" name="Picture 5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5095328" y="2879535"/>
            <a:ext cx="818762" cy="824129"/>
            <a:chOff x="7635427" y="1644394"/>
            <a:chExt cx="1783214" cy="1728192"/>
          </a:xfrm>
        </p:grpSpPr>
        <p:sp>
          <p:nvSpPr>
            <p:cNvPr id="55" name="Curved Right Arrow 5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57" name="Can 5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60" name="Curved Right Arrow 5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62992" y="3986247"/>
            <a:ext cx="788204" cy="1095865"/>
            <a:chOff x="8243471" y="3822092"/>
            <a:chExt cx="1559342" cy="1579248"/>
          </a:xfrm>
        </p:grpSpPr>
        <p:sp>
          <p:nvSpPr>
            <p:cNvPr id="62" name="Can 6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7-Point Star 6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15392" y="4138647"/>
            <a:ext cx="788204" cy="1095865"/>
            <a:chOff x="8243471" y="3822092"/>
            <a:chExt cx="1559342" cy="1579248"/>
          </a:xfrm>
        </p:grpSpPr>
        <p:sp>
          <p:nvSpPr>
            <p:cNvPr id="65" name="Can 6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7-Point Star 6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67792" y="4291047"/>
            <a:ext cx="788204" cy="1095865"/>
            <a:chOff x="8243471" y="3822092"/>
            <a:chExt cx="1559342" cy="1579248"/>
          </a:xfrm>
        </p:grpSpPr>
        <p:sp>
          <p:nvSpPr>
            <p:cNvPr id="68" name="Can 6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7-Point Star 6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0192" y="4443447"/>
            <a:ext cx="788204" cy="1095865"/>
            <a:chOff x="8243471" y="3822092"/>
            <a:chExt cx="1559342" cy="1579248"/>
          </a:xfrm>
        </p:grpSpPr>
        <p:sp>
          <p:nvSpPr>
            <p:cNvPr id="71" name="Can 7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-Point Star 7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908945" y="1813235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DESY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pic>
        <p:nvPicPr>
          <p:cNvPr id="91" name="Picture 90" descr="cartoon-man-working-computer-13780903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0587" y="3467517"/>
            <a:ext cx="1676400" cy="1688972"/>
          </a:xfrm>
          <a:prstGeom prst="rect">
            <a:avLst/>
          </a:prstGeom>
          <a:effectLst>
            <a:softEdge rad="177800"/>
          </a:effectLst>
        </p:spPr>
      </p:pic>
      <p:cxnSp>
        <p:nvCxnSpPr>
          <p:cNvPr id="95" name="Straight Arrow Connector 94"/>
          <p:cNvCxnSpPr/>
          <p:nvPr/>
        </p:nvCxnSpPr>
        <p:spPr>
          <a:xfrm>
            <a:off x="3010964" y="4695031"/>
            <a:ext cx="1228665" cy="263637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732500" y="4517818"/>
            <a:ext cx="1207328" cy="716694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dcacheorg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5300" y="3895079"/>
            <a:ext cx="942289" cy="942289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6003942" y="715308"/>
            <a:ext cx="3517445" cy="3190720"/>
            <a:chOff x="6003942" y="715308"/>
            <a:chExt cx="3517445" cy="3190720"/>
          </a:xfrm>
        </p:grpSpPr>
        <p:grpSp>
          <p:nvGrpSpPr>
            <p:cNvPr id="83" name="Group 82"/>
            <p:cNvGrpSpPr/>
            <p:nvPr/>
          </p:nvGrpSpPr>
          <p:grpSpPr>
            <a:xfrm>
              <a:off x="6003942" y="715308"/>
              <a:ext cx="3517445" cy="3190720"/>
              <a:chOff x="6003942" y="715308"/>
              <a:chExt cx="3517445" cy="319072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flipH="1" flipV="1">
                <a:off x="6003942" y="3223406"/>
                <a:ext cx="935886" cy="682622"/>
              </a:xfrm>
              <a:prstGeom prst="straightConnector1">
                <a:avLst/>
              </a:prstGeom>
              <a:ln w="107950" cap="rnd">
                <a:solidFill>
                  <a:schemeClr val="tx2"/>
                </a:solidFill>
                <a:round/>
                <a:headEnd type="stealth"/>
                <a:tailEnd type="stealth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Callout 80"/>
              <p:cNvSpPr/>
              <p:nvPr/>
            </p:nvSpPr>
            <p:spPr>
              <a:xfrm>
                <a:off x="7714211" y="715308"/>
                <a:ext cx="1807176" cy="666450"/>
              </a:xfrm>
              <a:prstGeom prst="wedgeEllipseCallout">
                <a:avLst>
                  <a:gd name="adj1" fmla="val -117190"/>
                  <a:gd name="adj2" fmla="val 373226"/>
                </a:avLst>
              </a:prstGeom>
              <a:solidFill>
                <a:schemeClr val="tx2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940779" y="802856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ea typeface="Bradley Hand" charset="0"/>
                  <a:cs typeface="Bradley Hand" charset="0"/>
                </a:rPr>
                <a:t>Request</a:t>
              </a:r>
              <a:endParaRPr lang="en-US" sz="2400" dirty="0">
                <a:solidFill>
                  <a:schemeClr val="accent1"/>
                </a:solidFill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949326" y="817117"/>
            <a:ext cx="4149742" cy="2326912"/>
            <a:chOff x="2949326" y="817117"/>
            <a:chExt cx="4149742" cy="2326912"/>
          </a:xfrm>
        </p:grpSpPr>
        <p:grpSp>
          <p:nvGrpSpPr>
            <p:cNvPr id="82" name="Group 81"/>
            <p:cNvGrpSpPr/>
            <p:nvPr/>
          </p:nvGrpSpPr>
          <p:grpSpPr>
            <a:xfrm>
              <a:off x="2949326" y="817117"/>
              <a:ext cx="4149742" cy="2326912"/>
              <a:chOff x="2949326" y="817117"/>
              <a:chExt cx="4149742" cy="2326912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H="1" flipV="1">
                <a:off x="2949326" y="2459956"/>
                <a:ext cx="1144686" cy="684073"/>
              </a:xfrm>
              <a:prstGeom prst="straightConnector1">
                <a:avLst/>
              </a:prstGeom>
              <a:ln w="107950" cap="rnd">
                <a:solidFill>
                  <a:schemeClr val="tx2"/>
                </a:solidFill>
                <a:round/>
                <a:headEnd type="stealth"/>
                <a:tailEnd type="stealth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Callout 103"/>
              <p:cNvSpPr/>
              <p:nvPr/>
            </p:nvSpPr>
            <p:spPr>
              <a:xfrm>
                <a:off x="4094011" y="817117"/>
                <a:ext cx="3005057" cy="666450"/>
              </a:xfrm>
              <a:prstGeom prst="wedgeEllipseCallout">
                <a:avLst>
                  <a:gd name="adj1" fmla="val -76250"/>
                  <a:gd name="adj2" fmla="val 231032"/>
                </a:avLst>
              </a:prstGeom>
              <a:solidFill>
                <a:schemeClr val="tx2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4329029" y="938992"/>
              <a:ext cx="2598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ea typeface="Bradley Hand" charset="0"/>
                  <a:cs typeface="Bradley Hand" charset="0"/>
                </a:rPr>
                <a:t>Sync Namespace</a:t>
              </a:r>
              <a:endParaRPr lang="en-US" sz="2400" dirty="0">
                <a:solidFill>
                  <a:schemeClr val="accent1"/>
                </a:solidFill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2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3882966" y="1670715"/>
            <a:ext cx="4862023" cy="44706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 .....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850281" y="1694308"/>
            <a:ext cx="2219636" cy="3536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10863" y="1822748"/>
            <a:ext cx="858126" cy="937092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995057" y="1925264"/>
            <a:ext cx="818762" cy="824129"/>
            <a:chOff x="7635427" y="1644394"/>
            <a:chExt cx="1783214" cy="1728192"/>
          </a:xfrm>
        </p:grpSpPr>
        <p:sp>
          <p:nvSpPr>
            <p:cNvPr id="15" name="Curved Right Arrow 1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7" name="Can 1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20" name="Curved Right Arrow 1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6130" y="2992433"/>
            <a:ext cx="570207" cy="652097"/>
            <a:chOff x="8243471" y="3822092"/>
            <a:chExt cx="1559342" cy="1579248"/>
          </a:xfrm>
        </p:grpSpPr>
        <p:sp>
          <p:nvSpPr>
            <p:cNvPr id="22" name="Can 2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8530" y="3144833"/>
            <a:ext cx="570207" cy="652097"/>
            <a:chOff x="8243471" y="3822092"/>
            <a:chExt cx="1559342" cy="1579248"/>
          </a:xfrm>
        </p:grpSpPr>
        <p:sp>
          <p:nvSpPr>
            <p:cNvPr id="26" name="Can 25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7-Point Star 26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10930" y="3297233"/>
            <a:ext cx="570207" cy="652097"/>
            <a:chOff x="8243471" y="3822092"/>
            <a:chExt cx="1559342" cy="1579248"/>
          </a:xfrm>
        </p:grpSpPr>
        <p:sp>
          <p:nvSpPr>
            <p:cNvPr id="29" name="Can 28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3330" y="3449633"/>
            <a:ext cx="570207" cy="652097"/>
            <a:chOff x="8243471" y="3822092"/>
            <a:chExt cx="1559342" cy="1579248"/>
          </a:xfrm>
        </p:grpSpPr>
        <p:sp>
          <p:nvSpPr>
            <p:cNvPr id="32" name="Can 3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7-Point Star 3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15730" y="3602033"/>
            <a:ext cx="570207" cy="652097"/>
            <a:chOff x="8243471" y="3822092"/>
            <a:chExt cx="1559342" cy="1579248"/>
          </a:xfrm>
        </p:grpSpPr>
        <p:sp>
          <p:nvSpPr>
            <p:cNvPr id="35" name="Can 3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130" y="3754433"/>
            <a:ext cx="570207" cy="652097"/>
            <a:chOff x="8243471" y="3822092"/>
            <a:chExt cx="1559342" cy="1579248"/>
          </a:xfrm>
        </p:grpSpPr>
        <p:sp>
          <p:nvSpPr>
            <p:cNvPr id="38" name="Can 3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7-Point Star 3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0530" y="3906833"/>
            <a:ext cx="570207" cy="652097"/>
            <a:chOff x="8243471" y="3822092"/>
            <a:chExt cx="1559342" cy="1579248"/>
          </a:xfrm>
        </p:grpSpPr>
        <p:sp>
          <p:nvSpPr>
            <p:cNvPr id="41" name="Can 4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72930" y="4059233"/>
            <a:ext cx="570207" cy="652097"/>
            <a:chOff x="8243471" y="3822092"/>
            <a:chExt cx="1559342" cy="1579248"/>
          </a:xfrm>
        </p:grpSpPr>
        <p:sp>
          <p:nvSpPr>
            <p:cNvPr id="44" name="Can 43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7-Point Star 44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2172" y="1025540"/>
            <a:ext cx="14927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CERN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" r="59241" b="-1634"/>
          <a:stretch/>
        </p:blipFill>
        <p:spPr>
          <a:xfrm>
            <a:off x="1004776" y="4216326"/>
            <a:ext cx="648000" cy="792000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990268" y="2688120"/>
            <a:ext cx="2219636" cy="31343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159820" y="2766572"/>
            <a:ext cx="858126" cy="937092"/>
            <a:chOff x="5614548" y="1704445"/>
            <a:chExt cx="1872208" cy="1872208"/>
          </a:xfrm>
        </p:grpSpPr>
        <p:pic>
          <p:nvPicPr>
            <p:cNvPr id="50" name="Picture 4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51" name="Picture 5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52" name="Picture 5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53" name="Picture 5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5095328" y="2879535"/>
            <a:ext cx="818762" cy="824129"/>
            <a:chOff x="7635427" y="1644394"/>
            <a:chExt cx="1783214" cy="1728192"/>
          </a:xfrm>
        </p:grpSpPr>
        <p:sp>
          <p:nvSpPr>
            <p:cNvPr id="55" name="Curved Right Arrow 54"/>
            <p:cNvSpPr/>
            <p:nvPr/>
          </p:nvSpPr>
          <p:spPr>
            <a:xfrm>
              <a:off x="7635427" y="1726138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67627" y="2382484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57" name="Can 56"/>
            <p:cNvSpPr/>
            <p:nvPr/>
          </p:nvSpPr>
          <p:spPr>
            <a:xfrm>
              <a:off x="8148405" y="2018507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8444846" y="2580498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2553" y="2018507"/>
              <a:ext cx="530370" cy="530370"/>
            </a:xfrm>
            <a:prstGeom prst="rect">
              <a:avLst/>
            </a:prstGeom>
          </p:spPr>
        </p:pic>
        <p:sp>
          <p:nvSpPr>
            <p:cNvPr id="60" name="Curved Right Arrow 59"/>
            <p:cNvSpPr/>
            <p:nvPr/>
          </p:nvSpPr>
          <p:spPr>
            <a:xfrm rot="10800000">
              <a:off x="8719512" y="1644394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62992" y="3986247"/>
            <a:ext cx="788204" cy="1095865"/>
            <a:chOff x="8243471" y="3822092"/>
            <a:chExt cx="1559342" cy="1579248"/>
          </a:xfrm>
        </p:grpSpPr>
        <p:sp>
          <p:nvSpPr>
            <p:cNvPr id="62" name="Can 6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7-Point Star 6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15392" y="4138647"/>
            <a:ext cx="788204" cy="1095865"/>
            <a:chOff x="8243471" y="3822092"/>
            <a:chExt cx="1559342" cy="1579248"/>
          </a:xfrm>
        </p:grpSpPr>
        <p:sp>
          <p:nvSpPr>
            <p:cNvPr id="65" name="Can 6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7-Point Star 6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67792" y="4291047"/>
            <a:ext cx="788204" cy="1095865"/>
            <a:chOff x="8243471" y="3822092"/>
            <a:chExt cx="1559342" cy="1579248"/>
          </a:xfrm>
        </p:grpSpPr>
        <p:sp>
          <p:nvSpPr>
            <p:cNvPr id="68" name="Can 67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7-Point Star 68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0192" y="4443447"/>
            <a:ext cx="788204" cy="1095865"/>
            <a:chOff x="8243471" y="3822092"/>
            <a:chExt cx="1559342" cy="1579248"/>
          </a:xfrm>
        </p:grpSpPr>
        <p:sp>
          <p:nvSpPr>
            <p:cNvPr id="71" name="Can 70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-Point Star 71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908945" y="1813235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Bradley Hand" charset="0"/>
                <a:cs typeface="Bradley Hand" charset="0"/>
              </a:rPr>
              <a:t>DESY</a:t>
            </a:r>
            <a:endParaRPr lang="en-US" sz="3600" dirty="0">
              <a:solidFill>
                <a:schemeClr val="tx2"/>
              </a:solidFill>
              <a:ea typeface="Bradley Hand" charset="0"/>
              <a:cs typeface="Bradley Hand" charset="0"/>
            </a:endParaRPr>
          </a:p>
        </p:txBody>
      </p:sp>
      <p:pic>
        <p:nvPicPr>
          <p:cNvPr id="91" name="Picture 90" descr="cartoon-man-working-computer-13780903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0587" y="3467517"/>
            <a:ext cx="1676400" cy="1688972"/>
          </a:xfrm>
          <a:prstGeom prst="rect">
            <a:avLst/>
          </a:prstGeom>
          <a:effectLst>
            <a:softEdge rad="177800"/>
          </a:effectLst>
        </p:spPr>
      </p:pic>
      <p:cxnSp>
        <p:nvCxnSpPr>
          <p:cNvPr id="98" name="Straight Arrow Connector 97"/>
          <p:cNvCxnSpPr/>
          <p:nvPr/>
        </p:nvCxnSpPr>
        <p:spPr>
          <a:xfrm flipV="1">
            <a:off x="5732500" y="4517818"/>
            <a:ext cx="1207328" cy="716694"/>
          </a:xfrm>
          <a:prstGeom prst="straightConnector1">
            <a:avLst/>
          </a:prstGeom>
          <a:ln w="196850" cap="rnd">
            <a:solidFill>
              <a:srgbClr val="00B050"/>
            </a:solidFill>
            <a:round/>
            <a:headEnd type="none"/>
            <a:tailEnd type="stealt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dcacheorg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5300" y="3895079"/>
            <a:ext cx="942289" cy="942289"/>
          </a:xfrm>
          <a:prstGeom prst="rect">
            <a:avLst/>
          </a:prstGeom>
        </p:spPr>
      </p:pic>
      <p:sp>
        <p:nvSpPr>
          <p:cNvPr id="97" name="Content Placeholder 2"/>
          <p:cNvSpPr>
            <a:spLocks noGrp="1"/>
          </p:cNvSpPr>
          <p:nvPr>
            <p:ph idx="1"/>
          </p:nvPr>
        </p:nvSpPr>
        <p:spPr>
          <a:xfrm>
            <a:off x="8768353" y="2568881"/>
            <a:ext cx="3235226" cy="32535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Same software stack as we currently have at the sites.</a:t>
            </a:r>
          </a:p>
          <a:p>
            <a:r>
              <a:rPr lang="en-US" dirty="0" smtClean="0"/>
              <a:t>After the data has been transferred to the local storage system, a name space entry has been created locally and the data is available at the local site independently of the remote network link and the availability of the central service.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771592" y="1952264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Advantages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003942" y="715308"/>
            <a:ext cx="3517445" cy="3190720"/>
            <a:chOff x="6003942" y="715308"/>
            <a:chExt cx="3517445" cy="3190720"/>
          </a:xfrm>
        </p:grpSpPr>
        <p:grpSp>
          <p:nvGrpSpPr>
            <p:cNvPr id="83" name="Group 82"/>
            <p:cNvGrpSpPr/>
            <p:nvPr/>
          </p:nvGrpSpPr>
          <p:grpSpPr>
            <a:xfrm>
              <a:off x="6003942" y="715308"/>
              <a:ext cx="3517445" cy="3190720"/>
              <a:chOff x="6003942" y="715308"/>
              <a:chExt cx="3517445" cy="319072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flipH="1" flipV="1">
                <a:off x="6003942" y="3223406"/>
                <a:ext cx="935886" cy="682622"/>
              </a:xfrm>
              <a:prstGeom prst="straightConnector1">
                <a:avLst/>
              </a:prstGeom>
              <a:ln w="107950" cap="rnd">
                <a:solidFill>
                  <a:schemeClr val="tx2"/>
                </a:solidFill>
                <a:round/>
                <a:headEnd type="stealth"/>
                <a:tailEnd type="stealth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Callout 80"/>
              <p:cNvSpPr/>
              <p:nvPr/>
            </p:nvSpPr>
            <p:spPr>
              <a:xfrm>
                <a:off x="7714211" y="715308"/>
                <a:ext cx="1807176" cy="666450"/>
              </a:xfrm>
              <a:prstGeom prst="wedgeEllipseCallout">
                <a:avLst>
                  <a:gd name="adj1" fmla="val -117190"/>
                  <a:gd name="adj2" fmla="val 373226"/>
                </a:avLst>
              </a:prstGeom>
              <a:solidFill>
                <a:schemeClr val="tx2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940779" y="802856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ea typeface="Bradley Hand" charset="0"/>
                  <a:cs typeface="Bradley Hand" charset="0"/>
                </a:rPr>
                <a:t>Request</a:t>
              </a:r>
              <a:endParaRPr lang="en-US" sz="2400" dirty="0">
                <a:solidFill>
                  <a:schemeClr val="accent1"/>
                </a:solidFill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3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  <p:bldP spid="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/>
          <p:cNvSpPr/>
          <p:nvPr/>
        </p:nvSpPr>
        <p:spPr>
          <a:xfrm>
            <a:off x="5751858" y="1717495"/>
            <a:ext cx="5380656" cy="26876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748901" y="1673885"/>
            <a:ext cx="4836158" cy="2665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32" y="164686"/>
            <a:ext cx="9994557" cy="815975"/>
          </a:xfrm>
        </p:spPr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792224" y="1694309"/>
            <a:ext cx="3106555" cy="2006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95027" y="1772760"/>
            <a:ext cx="1732390" cy="1783240"/>
            <a:chOff x="5614548" y="1704445"/>
            <a:chExt cx="1872208" cy="1872208"/>
          </a:xfrm>
        </p:grpSpPr>
        <p:pic>
          <p:nvPicPr>
            <p:cNvPr id="10" name="Picture 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11" name="Picture 1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3062928" y="1990998"/>
            <a:ext cx="570207" cy="652097"/>
            <a:chOff x="8243471" y="3822092"/>
            <a:chExt cx="1559342" cy="1579248"/>
          </a:xfrm>
        </p:grpSpPr>
        <p:sp>
          <p:nvSpPr>
            <p:cNvPr id="22" name="Can 21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5762860" y="1754184"/>
            <a:ext cx="3977243" cy="2202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5965662" y="1832635"/>
            <a:ext cx="1798801" cy="1814507"/>
            <a:chOff x="5614548" y="1704445"/>
            <a:chExt cx="1872208" cy="1872208"/>
          </a:xfrm>
        </p:grpSpPr>
        <p:pic>
          <p:nvPicPr>
            <p:cNvPr id="92" name="Picture 91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94" name="Picture 93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96" name="Picture 9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97" name="Picture 96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grpSp>
        <p:nvGrpSpPr>
          <p:cNvPr id="111" name="Group 110"/>
          <p:cNvGrpSpPr/>
          <p:nvPr/>
        </p:nvGrpSpPr>
        <p:grpSpPr>
          <a:xfrm>
            <a:off x="8033564" y="2050874"/>
            <a:ext cx="570207" cy="652097"/>
            <a:chOff x="8243471" y="3822092"/>
            <a:chExt cx="1559342" cy="1579248"/>
          </a:xfrm>
        </p:grpSpPr>
        <p:sp>
          <p:nvSpPr>
            <p:cNvPr id="113" name="Can 112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7-Point Star 113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766547" y="2067352"/>
            <a:ext cx="570207" cy="652097"/>
            <a:chOff x="8243471" y="3822092"/>
            <a:chExt cx="1559342" cy="1579248"/>
          </a:xfrm>
        </p:grpSpPr>
        <p:sp>
          <p:nvSpPr>
            <p:cNvPr id="116" name="Can 115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7-Point Star 116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305928" y="2995045"/>
            <a:ext cx="570207" cy="652097"/>
            <a:chOff x="8243471" y="3822092"/>
            <a:chExt cx="1559342" cy="1579248"/>
          </a:xfrm>
        </p:grpSpPr>
        <p:sp>
          <p:nvSpPr>
            <p:cNvPr id="120" name="Can 119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7-Point Star 120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0180478" y="3117019"/>
            <a:ext cx="570207" cy="652097"/>
            <a:chOff x="8243471" y="3822092"/>
            <a:chExt cx="1559342" cy="1579248"/>
          </a:xfrm>
        </p:grpSpPr>
        <p:sp>
          <p:nvSpPr>
            <p:cNvPr id="125" name="Can 124"/>
            <p:cNvSpPr/>
            <p:nvPr/>
          </p:nvSpPr>
          <p:spPr>
            <a:xfrm>
              <a:off x="8243471" y="4189228"/>
              <a:ext cx="1559342" cy="1212112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7-Point Star 125"/>
            <p:cNvSpPr/>
            <p:nvPr/>
          </p:nvSpPr>
          <p:spPr>
            <a:xfrm>
              <a:off x="8610600" y="3822092"/>
              <a:ext cx="1001146" cy="829340"/>
            </a:xfrm>
            <a:prstGeom prst="star7">
              <a:avLst/>
            </a:prstGeom>
            <a:gradFill>
              <a:gsLst>
                <a:gs pos="0">
                  <a:schemeClr val="tx2"/>
                </a:gs>
                <a:gs pos="100000">
                  <a:schemeClr val="tx1"/>
                </a:gs>
              </a:gsLst>
              <a:lin ang="16200000" scaled="0"/>
            </a:gra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Folded Corner 126"/>
          <p:cNvSpPr/>
          <p:nvPr/>
        </p:nvSpPr>
        <p:spPr>
          <a:xfrm>
            <a:off x="4623222" y="3443068"/>
            <a:ext cx="416780" cy="570995"/>
          </a:xfrm>
          <a:prstGeom prst="foldedCorner">
            <a:avLst>
              <a:gd name="adj" fmla="val 46912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lumMod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280206" y="2469198"/>
            <a:ext cx="1515039" cy="1087757"/>
            <a:chOff x="2266865" y="1816684"/>
            <a:chExt cx="1515039" cy="1087757"/>
          </a:xfrm>
        </p:grpSpPr>
        <p:sp>
          <p:nvSpPr>
            <p:cNvPr id="7" name="Folded Corner 6"/>
            <p:cNvSpPr/>
            <p:nvPr/>
          </p:nvSpPr>
          <p:spPr>
            <a:xfrm>
              <a:off x="3365124" y="1816684"/>
              <a:ext cx="416780" cy="570995"/>
            </a:xfrm>
            <a:prstGeom prst="foldedCorner">
              <a:avLst>
                <a:gd name="adj" fmla="val 46912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olded Corner 141"/>
            <p:cNvSpPr/>
            <p:nvPr/>
          </p:nvSpPr>
          <p:spPr>
            <a:xfrm>
              <a:off x="2266865" y="2333446"/>
              <a:ext cx="416780" cy="570995"/>
            </a:xfrm>
            <a:prstGeom prst="foldedCorner">
              <a:avLst>
                <a:gd name="adj" fmla="val 46912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93516" y="1064781"/>
            <a:ext cx="6307105" cy="2573589"/>
            <a:chOff x="3251572" y="1064781"/>
            <a:chExt cx="6307105" cy="2573589"/>
          </a:xfrm>
        </p:grpSpPr>
        <p:sp>
          <p:nvSpPr>
            <p:cNvPr id="122" name="Curved Up Arrow 121"/>
            <p:cNvSpPr/>
            <p:nvPr/>
          </p:nvSpPr>
          <p:spPr>
            <a:xfrm rot="10800000" flipH="1">
              <a:off x="3251572" y="1064781"/>
              <a:ext cx="4974298" cy="808389"/>
            </a:xfrm>
            <a:prstGeom prst="curvedUpArrow">
              <a:avLst>
                <a:gd name="adj1" fmla="val 65650"/>
                <a:gd name="adj2" fmla="val 103252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Folded Corner 127"/>
            <p:cNvSpPr/>
            <p:nvPr/>
          </p:nvSpPr>
          <p:spPr>
            <a:xfrm>
              <a:off x="9141897" y="2545109"/>
              <a:ext cx="416780" cy="570995"/>
            </a:xfrm>
            <a:prstGeom prst="foldedCorner">
              <a:avLst>
                <a:gd name="adj" fmla="val 46912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olded Corner 142"/>
            <p:cNvSpPr/>
            <p:nvPr/>
          </p:nvSpPr>
          <p:spPr>
            <a:xfrm>
              <a:off x="6228994" y="3067375"/>
              <a:ext cx="416780" cy="570995"/>
            </a:xfrm>
            <a:prstGeom prst="foldedCorner">
              <a:avLst>
                <a:gd name="adj" fmla="val 46912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Folded Corner 143"/>
          <p:cNvSpPr/>
          <p:nvPr/>
        </p:nvSpPr>
        <p:spPr>
          <a:xfrm>
            <a:off x="7309909" y="3061317"/>
            <a:ext cx="416780" cy="570995"/>
          </a:xfrm>
          <a:prstGeom prst="foldedCorner">
            <a:avLst>
              <a:gd name="adj" fmla="val 46912"/>
            </a:avLst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olded Corner 144"/>
          <p:cNvSpPr/>
          <p:nvPr/>
        </p:nvSpPr>
        <p:spPr>
          <a:xfrm>
            <a:off x="8233796" y="2561686"/>
            <a:ext cx="416780" cy="570995"/>
          </a:xfrm>
          <a:prstGeom prst="foldedCorner">
            <a:avLst>
              <a:gd name="adj" fmla="val 46912"/>
            </a:avLst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9924553" y="3555950"/>
            <a:ext cx="1028935" cy="608970"/>
            <a:chOff x="9924553" y="3555950"/>
            <a:chExt cx="1028935" cy="608970"/>
          </a:xfrm>
        </p:grpSpPr>
        <p:sp>
          <p:nvSpPr>
            <p:cNvPr id="129" name="Folded Corner 128"/>
            <p:cNvSpPr/>
            <p:nvPr/>
          </p:nvSpPr>
          <p:spPr>
            <a:xfrm>
              <a:off x="10536708" y="3555950"/>
              <a:ext cx="416780" cy="570995"/>
            </a:xfrm>
            <a:prstGeom prst="foldedCorner">
              <a:avLst>
                <a:gd name="adj" fmla="val 46912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olded Corner 145"/>
            <p:cNvSpPr/>
            <p:nvPr/>
          </p:nvSpPr>
          <p:spPr>
            <a:xfrm>
              <a:off x="9924553" y="3593925"/>
              <a:ext cx="416780" cy="570995"/>
            </a:xfrm>
            <a:prstGeom prst="foldedCorner">
              <a:avLst>
                <a:gd name="adj" fmla="val 46912"/>
              </a:avLst>
            </a:prstGeom>
            <a:gradFill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7032" y="4207164"/>
            <a:ext cx="10826768" cy="2081925"/>
            <a:chOff x="527032" y="4207164"/>
            <a:chExt cx="10826768" cy="2081925"/>
          </a:xfrm>
        </p:grpSpPr>
        <p:sp>
          <p:nvSpPr>
            <p:cNvPr id="75" name="Left Brace 74"/>
            <p:cNvSpPr/>
            <p:nvPr/>
          </p:nvSpPr>
          <p:spPr>
            <a:xfrm rot="16200000">
              <a:off x="5572560" y="-838364"/>
              <a:ext cx="735711" cy="10826768"/>
            </a:xfrm>
            <a:prstGeom prst="leftBrace">
              <a:avLst>
                <a:gd name="adj1" fmla="val 8333"/>
                <a:gd name="adj2" fmla="val 18535"/>
              </a:avLst>
            </a:prstGeom>
            <a:ln w="47625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146" y="4954063"/>
              <a:ext cx="1826878" cy="1335026"/>
            </a:xfrm>
            <a:prstGeom prst="rect">
              <a:avLst/>
            </a:prstGeom>
            <a:effectLst>
              <a:softEdge rad="165100"/>
            </a:effectLst>
          </p:spPr>
        </p:pic>
      </p:grpSp>
      <p:grpSp>
        <p:nvGrpSpPr>
          <p:cNvPr id="81" name="Group 80"/>
          <p:cNvGrpSpPr/>
          <p:nvPr/>
        </p:nvGrpSpPr>
        <p:grpSpPr>
          <a:xfrm>
            <a:off x="3623357" y="4824229"/>
            <a:ext cx="3539876" cy="2052920"/>
            <a:chOff x="3623357" y="4824229"/>
            <a:chExt cx="3539876" cy="2052920"/>
          </a:xfrm>
        </p:grpSpPr>
        <p:sp>
          <p:nvSpPr>
            <p:cNvPr id="77" name="Snip Single Corner Rectangle 76"/>
            <p:cNvSpPr/>
            <p:nvPr/>
          </p:nvSpPr>
          <p:spPr>
            <a:xfrm>
              <a:off x="5075178" y="4824229"/>
              <a:ext cx="1977799" cy="1629713"/>
            </a:xfrm>
            <a:prstGeom prst="snip1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623357" y="4876601"/>
              <a:ext cx="3539876" cy="2000548"/>
              <a:chOff x="3591321" y="4463012"/>
              <a:chExt cx="3539876" cy="200054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4996959" y="4463012"/>
                <a:ext cx="213423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/>
                  <a:t>xRootD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Cache</a:t>
                </a:r>
                <a:r>
                  <a:rPr lang="en-US" sz="2800" dirty="0"/>
                  <a:t> </a:t>
                </a:r>
                <a:r>
                  <a:rPr lang="en-US" sz="2000" dirty="0" smtClean="0"/>
                  <a:t>Including http plug-in</a:t>
                </a:r>
              </a:p>
              <a:p>
                <a:pPr algn="ctr"/>
                <a:endParaRPr lang="en-US" sz="2800" dirty="0" smtClean="0"/>
              </a:p>
            </p:txBody>
          </p:sp>
          <p:cxnSp>
            <p:nvCxnSpPr>
              <p:cNvPr id="149" name="Straight Arrow Connector 148"/>
              <p:cNvCxnSpPr/>
              <p:nvPr/>
            </p:nvCxnSpPr>
            <p:spPr>
              <a:xfrm flipV="1">
                <a:off x="3591321" y="5209397"/>
                <a:ext cx="1429213" cy="0"/>
              </a:xfrm>
              <a:prstGeom prst="straightConnector1">
                <a:avLst/>
              </a:prstGeom>
              <a:ln w="196850" cap="rnd">
                <a:solidFill>
                  <a:srgbClr val="00B050"/>
                </a:solidFill>
                <a:round/>
                <a:headEnd type="none"/>
                <a:tailEnd type="stealth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7309909" y="4792243"/>
            <a:ext cx="3370909" cy="1688972"/>
            <a:chOff x="7309909" y="4792243"/>
            <a:chExt cx="3370909" cy="1688972"/>
          </a:xfrm>
        </p:grpSpPr>
        <p:cxnSp>
          <p:nvCxnSpPr>
            <p:cNvPr id="150" name="Straight Arrow Connector 149"/>
            <p:cNvCxnSpPr/>
            <p:nvPr/>
          </p:nvCxnSpPr>
          <p:spPr>
            <a:xfrm flipV="1">
              <a:off x="7309909" y="5603837"/>
              <a:ext cx="1429213" cy="0"/>
            </a:xfrm>
            <a:prstGeom prst="straightConnector1">
              <a:avLst/>
            </a:prstGeom>
            <a:ln w="196850" cap="rnd">
              <a:solidFill>
                <a:srgbClr val="00B050"/>
              </a:solidFill>
              <a:round/>
              <a:headEnd type="none"/>
              <a:tailEnd type="stealth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 descr="cartoon-man-working-computer-13780903.jpg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004418" y="4792243"/>
              <a:ext cx="1676400" cy="1688972"/>
            </a:xfrm>
            <a:prstGeom prst="rect">
              <a:avLst/>
            </a:prstGeom>
            <a:effectLst>
              <a:softEdge rad="177800"/>
            </a:effectLst>
          </p:spPr>
        </p:pic>
      </p:grpSp>
    </p:spTree>
    <p:extLst>
      <p:ext uri="{BB962C8B-B14F-4D97-AF65-F5344CB8AC3E}">
        <p14:creationId xmlns:p14="http://schemas.microsoft.com/office/powerpoint/2010/main" val="7206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52525"/>
            <a:ext cx="11138647" cy="5024438"/>
          </a:xfrm>
        </p:spPr>
        <p:txBody>
          <a:bodyPr>
            <a:normAutofit/>
          </a:bodyPr>
          <a:lstStyle/>
          <a:p>
            <a:r>
              <a:rPr lang="en-US" dirty="0" smtClean="0"/>
              <a:t>The interactions with </a:t>
            </a:r>
            <a:r>
              <a:rPr lang="en-US" dirty="0" err="1" smtClean="0"/>
              <a:t>Dynafed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 all levels, </a:t>
            </a:r>
            <a:r>
              <a:rPr lang="en-US" dirty="0" err="1" smtClean="0"/>
              <a:t>Dynafed</a:t>
            </a:r>
            <a:r>
              <a:rPr lang="en-US" dirty="0" smtClean="0"/>
              <a:t> can federate primary and cached storage spaces. </a:t>
            </a:r>
          </a:p>
          <a:p>
            <a:pPr lvl="1"/>
            <a:r>
              <a:rPr lang="en-US" dirty="0" smtClean="0"/>
              <a:t>It can be accessed directly by clients or it can be used to feed caches with a federation of primary storage spaces.</a:t>
            </a:r>
          </a:p>
          <a:p>
            <a:r>
              <a:rPr lang="en-US" dirty="0" smtClean="0"/>
              <a:t>Beside the caching mechanisms discussed above, WP4 will provide a squid like cache based on the </a:t>
            </a:r>
            <a:r>
              <a:rPr lang="en-US" dirty="0" err="1" smtClean="0"/>
              <a:t>xrootd</a:t>
            </a:r>
            <a:r>
              <a:rPr lang="en-US" dirty="0" smtClean="0"/>
              <a:t> framework including its http plug-in. This will provide a zero-maintenance storage space.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QoS</a:t>
            </a:r>
            <a:r>
              <a:rPr lang="en-US" dirty="0" smtClean="0"/>
              <a:t> in Storage definition within RDA and its implementation. </a:t>
            </a:r>
            <a:endParaRPr lang="en-US" dirty="0"/>
          </a:p>
          <a:p>
            <a:r>
              <a:rPr lang="en-US" dirty="0" smtClean="0"/>
              <a:t>The interactions of </a:t>
            </a:r>
            <a:r>
              <a:rPr lang="en-US" dirty="0" err="1" smtClean="0"/>
              <a:t>OneData</a:t>
            </a:r>
            <a:r>
              <a:rPr lang="en-US" dirty="0" smtClean="0"/>
              <a:t> (XDC WP5) with the components discussed above.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fld id="{9723A89C-D035-4CCD-8775-47FA95F2F2E6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3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525"/>
            <a:ext cx="11165378" cy="50244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XDC WP4 will provide the basic software stack to support a European wide, heterogeneous data management infrastructure, including data flow orchestration and smart caching. WP4 is particularly targeting experiments with extremely high volume and data throughput requirements.</a:t>
            </a:r>
          </a:p>
          <a:p>
            <a:r>
              <a:rPr lang="en-US" dirty="0" smtClean="0"/>
              <a:t>WP4 will be build upon a toolbox of well established and production grade software components.</a:t>
            </a:r>
          </a:p>
          <a:p>
            <a:r>
              <a:rPr lang="en-US" dirty="0" smtClean="0"/>
              <a:t>All involved contributors have a long tradition in providing professional big data software and to run high performance, data centric computer centers.</a:t>
            </a:r>
          </a:p>
          <a:p>
            <a:r>
              <a:rPr lang="en-US" dirty="0" smtClean="0"/>
              <a:t>The output of XDC WP4 is already considers in a set of proposals currently being submitted to the H2020 program.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eXtreme DataCloud @ dCache Workshop Hamburg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                 </a:t>
            </a:r>
            <a:fld id="{9723A89C-D035-4CCD-8775-47FA95F2F2E6}" type="slidenum">
              <a:rPr lang="it-IT" smtClean="0"/>
              <a:pPr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14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048" y="110209"/>
            <a:ext cx="9994557" cy="815975"/>
          </a:xfrm>
        </p:spPr>
        <p:txBody>
          <a:bodyPr/>
          <a:lstStyle/>
          <a:p>
            <a:r>
              <a:rPr lang="en-US" dirty="0" smtClean="0"/>
              <a:t>XDC Foundations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855" y="926184"/>
            <a:ext cx="11343274" cy="3459255"/>
          </a:xfrm>
        </p:spPr>
        <p:txBody>
          <a:bodyPr>
            <a:normAutofit/>
          </a:bodyPr>
          <a:lstStyle/>
          <a:p>
            <a:r>
              <a:rPr lang="en-US" b="1" dirty="0"/>
              <a:t>XDC take the move </a:t>
            </a:r>
            <a:r>
              <a:rPr lang="en-US" b="1" dirty="0" smtClean="0"/>
              <a:t>from</a:t>
            </a:r>
            <a:endParaRPr lang="en-US" b="1" dirty="0"/>
          </a:p>
          <a:p>
            <a:pPr lvl="1"/>
            <a:r>
              <a:rPr lang="en-US" dirty="0"/>
              <a:t>the INDIGO Data management activity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experience of the project partners on </a:t>
            </a:r>
            <a:r>
              <a:rPr lang="en-US" dirty="0"/>
              <a:t>data-management </a:t>
            </a:r>
            <a:endParaRPr lang="en-GB" b="1" dirty="0" smtClean="0"/>
          </a:p>
          <a:p>
            <a:r>
              <a:rPr lang="en-GB" b="1" dirty="0" smtClean="0"/>
              <a:t>Improve </a:t>
            </a:r>
            <a:r>
              <a:rPr lang="en-GB" b="1" dirty="0"/>
              <a:t>already </a:t>
            </a:r>
            <a:r>
              <a:rPr lang="en-GB" b="1" dirty="0" smtClean="0"/>
              <a:t>existing, production quality, </a:t>
            </a:r>
            <a:r>
              <a:rPr lang="en-GB" b="1" dirty="0"/>
              <a:t>Federated Data Management services </a:t>
            </a:r>
            <a:endParaRPr lang="en-GB" b="1" dirty="0" smtClean="0"/>
          </a:p>
          <a:p>
            <a:pPr lvl="1"/>
            <a:r>
              <a:rPr lang="en-GB" dirty="0"/>
              <a:t>B</a:t>
            </a:r>
            <a:r>
              <a:rPr lang="en-GB" dirty="0" smtClean="0"/>
              <a:t>y </a:t>
            </a:r>
            <a:r>
              <a:rPr lang="en-GB" dirty="0"/>
              <a:t>adding </a:t>
            </a:r>
            <a:r>
              <a:rPr lang="en-GB" dirty="0" smtClean="0">
                <a:solidFill>
                  <a:schemeClr val="tx2"/>
                </a:solidFill>
              </a:rPr>
              <a:t>missing functionalities </a:t>
            </a:r>
            <a:r>
              <a:rPr lang="en-GB" dirty="0" smtClean="0"/>
              <a:t>requested by research communities</a:t>
            </a:r>
          </a:p>
          <a:p>
            <a:pPr lvl="1"/>
            <a:r>
              <a:rPr lang="en-GB" dirty="0" smtClean="0"/>
              <a:t>Must be coherently harmonized in the European e-Infrastructures</a:t>
            </a:r>
            <a:endParaRPr lang="en-GB" b="1" dirty="0" smtClean="0"/>
          </a:p>
          <a:p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8" y="4253227"/>
            <a:ext cx="1595945" cy="1489549"/>
          </a:xfrm>
          <a:prstGeom prst="rect">
            <a:avLst/>
          </a:prstGeom>
        </p:spPr>
      </p:pic>
      <p:sp>
        <p:nvSpPr>
          <p:cNvPr id="17" name="Segnaposto contenuto 2"/>
          <p:cNvSpPr txBox="1">
            <a:spLocks/>
          </p:cNvSpPr>
          <p:nvPr/>
        </p:nvSpPr>
        <p:spPr>
          <a:xfrm>
            <a:off x="173201" y="5810306"/>
            <a:ext cx="1775792" cy="598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INDIGO PaaS Orchestrator</a:t>
            </a:r>
            <a:endParaRPr lang="en-US" sz="180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8"/>
          <a:srcRect l="11373" t="11511" r="11997" b="8054"/>
          <a:stretch/>
        </p:blipFill>
        <p:spPr>
          <a:xfrm>
            <a:off x="9878253" y="4524834"/>
            <a:ext cx="1509825" cy="158478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22" y="4323964"/>
            <a:ext cx="1418812" cy="1418812"/>
          </a:xfrm>
          <a:prstGeom prst="rect">
            <a:avLst/>
          </a:prstGeom>
        </p:spPr>
      </p:pic>
      <p:sp>
        <p:nvSpPr>
          <p:cNvPr id="21" name="Segnaposto contenuto 2"/>
          <p:cNvSpPr txBox="1">
            <a:spLocks/>
          </p:cNvSpPr>
          <p:nvPr/>
        </p:nvSpPr>
        <p:spPr>
          <a:xfrm>
            <a:off x="1875601" y="5828205"/>
            <a:ext cx="2194891" cy="661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527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419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409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INDIGO CDMI Server</a:t>
            </a:r>
            <a:endParaRPr lang="en-US" sz="1800" dirty="0"/>
          </a:p>
        </p:txBody>
      </p:sp>
      <p:grpSp>
        <p:nvGrpSpPr>
          <p:cNvPr id="23" name="Gruppo 22"/>
          <p:cNvGrpSpPr/>
          <p:nvPr/>
        </p:nvGrpSpPr>
        <p:grpSpPr>
          <a:xfrm>
            <a:off x="4074840" y="4509712"/>
            <a:ext cx="3420281" cy="1737273"/>
            <a:chOff x="6561919" y="4274521"/>
            <a:chExt cx="3420281" cy="1737273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88"/>
            <a:stretch/>
          </p:blipFill>
          <p:spPr>
            <a:xfrm>
              <a:off x="6561919" y="4319349"/>
              <a:ext cx="3420281" cy="1692445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11"/>
            <a:srcRect t="37493" b="44420"/>
            <a:stretch/>
          </p:blipFill>
          <p:spPr>
            <a:xfrm>
              <a:off x="7319559" y="4274521"/>
              <a:ext cx="1905000" cy="344556"/>
            </a:xfrm>
            <a:prstGeom prst="rect">
              <a:avLst/>
            </a:prstGeom>
          </p:spPr>
        </p:pic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61092" cy="365125"/>
          </a:xfrm>
        </p:spPr>
        <p:txBody>
          <a:bodyPr/>
          <a:lstStyle/>
          <a:p>
            <a:r>
              <a:rPr lang="en-US" smtClean="0"/>
              <a:t>eXtreme DataCloud @ dCache Workshop Hamburg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7859378" y="4472272"/>
            <a:ext cx="1540303" cy="1748353"/>
            <a:chOff x="7872336" y="4814644"/>
            <a:chExt cx="1540303" cy="1748353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72336" y="4814644"/>
              <a:ext cx="1540303" cy="1748353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8129407" y="5213341"/>
              <a:ext cx="670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FTS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762129" y="1035313"/>
            <a:ext cx="1183341" cy="774782"/>
            <a:chOff x="10345271" y="1435835"/>
            <a:chExt cx="1183341" cy="774782"/>
          </a:xfrm>
        </p:grpSpPr>
        <p:sp>
          <p:nvSpPr>
            <p:cNvPr id="25" name="Vertical Scroll 24"/>
            <p:cNvSpPr/>
            <p:nvPr/>
          </p:nvSpPr>
          <p:spPr>
            <a:xfrm>
              <a:off x="10345271" y="1435835"/>
              <a:ext cx="1183341" cy="551663"/>
            </a:xfrm>
            <a:prstGeom prst="verticalScroll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05892" y="1533509"/>
              <a:ext cx="11227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Stolen from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Daniele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Cesini</a:t>
              </a:r>
              <a:endParaRPr lang="en-US" sz="10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54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Represented research communities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93726" y="6356350"/>
            <a:ext cx="4859674" cy="394118"/>
          </a:xfrm>
        </p:spPr>
        <p:txBody>
          <a:bodyPr/>
          <a:lstStyle/>
          <a:p>
            <a:r>
              <a:rPr lang="en-US" smtClean="0"/>
              <a:t>eXtreme DataCloud @ dCache Workshop Hamburg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3" y="926184"/>
            <a:ext cx="1740649" cy="11436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74" y="1100745"/>
            <a:ext cx="3061252" cy="112826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40" y="2862778"/>
            <a:ext cx="1904118" cy="15484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381" y="2933455"/>
            <a:ext cx="3776619" cy="147780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65" y="1100745"/>
            <a:ext cx="1436295" cy="107995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/>
          <a:srcRect b="21688"/>
          <a:stretch/>
        </p:blipFill>
        <p:spPr>
          <a:xfrm>
            <a:off x="274452" y="1981008"/>
            <a:ext cx="2080400" cy="53613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7735" y="1203246"/>
            <a:ext cx="1342923" cy="134292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169" y="1063653"/>
            <a:ext cx="2753475" cy="186980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923" y="4924259"/>
            <a:ext cx="2931803" cy="105544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1475" y="4691687"/>
            <a:ext cx="3014309" cy="152059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57" y="3265389"/>
            <a:ext cx="2854445" cy="134643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9768" y="3190303"/>
            <a:ext cx="2712232" cy="154597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14"/>
          <a:srcRect l="4612" t="3942" r="3670" b="7193"/>
          <a:stretch/>
        </p:blipFill>
        <p:spPr>
          <a:xfrm>
            <a:off x="7678407" y="4861626"/>
            <a:ext cx="3544762" cy="18380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20038" y="4924259"/>
            <a:ext cx="1183341" cy="774782"/>
            <a:chOff x="10345271" y="1435835"/>
            <a:chExt cx="1183341" cy="774782"/>
          </a:xfrm>
        </p:grpSpPr>
        <p:sp>
          <p:nvSpPr>
            <p:cNvPr id="23" name="Vertical Scroll 22"/>
            <p:cNvSpPr/>
            <p:nvPr/>
          </p:nvSpPr>
          <p:spPr>
            <a:xfrm>
              <a:off x="10345271" y="1435835"/>
              <a:ext cx="1183341" cy="551663"/>
            </a:xfrm>
            <a:prstGeom prst="verticalScroll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05892" y="1533509"/>
              <a:ext cx="11227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Stolen from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Daniele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Cesini</a:t>
              </a:r>
              <a:endParaRPr lang="en-US" sz="10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9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XDC Consortium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465980"/>
            <a:ext cx="6248400" cy="164327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8 partners, 7 countries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7 research communities represented + EGI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XDC Total Budget: 3.07Meuros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XDC started on Nov 1</a:t>
            </a:r>
            <a:r>
              <a:rPr lang="en-US" sz="2000" baseline="30000" dirty="0" smtClean="0"/>
              <a:t>st</a:t>
            </a:r>
            <a:r>
              <a:rPr lang="en-US" sz="2000" dirty="0"/>
              <a:t> </a:t>
            </a:r>
            <a:r>
              <a:rPr lang="en-US" sz="2000" dirty="0" smtClean="0"/>
              <a:t>2017 – will run for 27 months until Jan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2020</a:t>
            </a:r>
            <a:endParaRPr lang="en-US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83859" y="6356350"/>
            <a:ext cx="5069541" cy="365125"/>
          </a:xfrm>
        </p:spPr>
        <p:txBody>
          <a:bodyPr/>
          <a:lstStyle/>
          <a:p>
            <a:r>
              <a:rPr lang="en-US" smtClean="0"/>
              <a:t>eXtreme DataCloud @ dCache Workshop Hamburg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7" name="Shape 216"/>
          <p:cNvGraphicFramePr/>
          <p:nvPr>
            <p:extLst>
              <p:ext uri="{D42A27DB-BD31-4B8C-83A1-F6EECF244321}">
                <p14:modId xmlns:p14="http://schemas.microsoft.com/office/powerpoint/2010/main" val="496626431"/>
              </p:ext>
            </p:extLst>
          </p:nvPr>
        </p:nvGraphicFramePr>
        <p:xfrm>
          <a:off x="126949" y="877932"/>
          <a:ext cx="9388111" cy="3142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0287"/>
                <a:gridCol w="1397164"/>
                <a:gridCol w="1028700"/>
                <a:gridCol w="2311400"/>
                <a:gridCol w="3990560"/>
              </a:tblGrid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ID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Partner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/>
                        <a:t>Country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 smtClean="0"/>
                        <a:t>Represented Community</a:t>
                      </a:r>
                      <a:endParaRPr lang="en-US"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dirty="0" smtClean="0"/>
                        <a:t>Tools</a:t>
                      </a:r>
                      <a:r>
                        <a:rPr lang="en-US" sz="1100" baseline="0" dirty="0" smtClean="0"/>
                        <a:t> and system </a:t>
                      </a:r>
                      <a:endParaRPr lang="en-US" sz="1100" dirty="0"/>
                    </a:p>
                  </a:txBody>
                  <a:tcPr marL="91450" marR="91450" marT="45725" marB="45725"/>
                </a:tc>
              </a:tr>
              <a:tr h="33495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INFN (Lead)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IT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HEP/WLCG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cap="none" dirty="0" smtClean="0">
                          <a:sym typeface="Arial"/>
                        </a:rPr>
                        <a:t> INDIGO-Orchestrator</a:t>
                      </a:r>
                      <a:r>
                        <a:rPr lang="en-US" sz="1600" b="1" u="none" strike="noStrike" cap="none" dirty="0" smtClean="0">
                          <a:sym typeface="Arial"/>
                        </a:rPr>
                        <a:t>,</a:t>
                      </a:r>
                      <a:r>
                        <a:rPr lang="en-US" sz="1600" b="1" u="none" strike="noStrike" cap="none" baseline="0" dirty="0" smtClean="0">
                          <a:sym typeface="Arial"/>
                        </a:rPr>
                        <a:t> INDIGO-CDMI(*)</a:t>
                      </a:r>
                      <a:endParaRPr lang="en-US" sz="16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41454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DESY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DE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/>
                        <a:t>Research with Photons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/>
                        <a:t>(XFEL)</a:t>
                      </a:r>
                      <a:endParaRPr lang="en-US"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dirty="0" smtClean="0"/>
                        <a:t>dCache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41454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CERN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CH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HEP/WLCG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EOS, DYNAFED, FTS 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AGH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PL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ONEDATA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ECRIN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[ERIC]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Medical data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UC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err="1"/>
                        <a:t>Lifewatch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25168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CNRS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/>
                        <a:t>FR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/>
                        <a:t>Astro </a:t>
                      </a:r>
                      <a:r>
                        <a:rPr lang="en-US" sz="1600" b="1" dirty="0" smtClean="0"/>
                        <a:t>[CTA</a:t>
                      </a:r>
                      <a:r>
                        <a:rPr lang="en-US" sz="1600" b="1" baseline="0" dirty="0" smtClean="0"/>
                        <a:t> and LSST</a:t>
                      </a:r>
                      <a:r>
                        <a:rPr lang="en-US" sz="1600" b="1" dirty="0" smtClean="0"/>
                        <a:t>]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</a:tr>
              <a:tr h="32166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EGI.eu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NL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 smtClean="0"/>
                        <a:t>EGI communities</a:t>
                      </a:r>
                      <a:endParaRPr lang="en-US"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397" y="2997113"/>
            <a:ext cx="4149515" cy="31121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762129" y="1035313"/>
            <a:ext cx="1183341" cy="774782"/>
            <a:chOff x="10345271" y="1435835"/>
            <a:chExt cx="1183341" cy="774782"/>
          </a:xfrm>
        </p:grpSpPr>
        <p:sp>
          <p:nvSpPr>
            <p:cNvPr id="10" name="Vertical Scroll 9"/>
            <p:cNvSpPr/>
            <p:nvPr/>
          </p:nvSpPr>
          <p:spPr>
            <a:xfrm>
              <a:off x="10345271" y="1435835"/>
              <a:ext cx="1183341" cy="551663"/>
            </a:xfrm>
            <a:prstGeom prst="verticalScroll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05892" y="1533509"/>
              <a:ext cx="11227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Stolen from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Daniele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Cesini</a:t>
              </a:r>
              <a:endParaRPr lang="en-US" sz="10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23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883" y="1129048"/>
            <a:ext cx="10515600" cy="50244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Started on Nov 1</a:t>
            </a:r>
            <a:r>
              <a:rPr lang="en-US" baseline="30000" dirty="0" smtClean="0"/>
              <a:t>st</a:t>
            </a:r>
            <a:r>
              <a:rPr lang="en-US" dirty="0" smtClean="0"/>
              <a:t> 2017</a:t>
            </a:r>
          </a:p>
          <a:p>
            <a:r>
              <a:rPr lang="en-US" dirty="0" smtClean="0"/>
              <a:t>Detailed requirements collection from user communities completed</a:t>
            </a:r>
          </a:p>
          <a:p>
            <a:r>
              <a:rPr lang="en-US" dirty="0" smtClean="0"/>
              <a:t>Definition of the detailed architecture ready in May</a:t>
            </a:r>
          </a:p>
          <a:p>
            <a:r>
              <a:rPr lang="en-US" dirty="0" smtClean="0"/>
              <a:t>Creation of the Pilot Testbed started</a:t>
            </a:r>
          </a:p>
          <a:p>
            <a:pPr lvl="1"/>
            <a:r>
              <a:rPr lang="en-US" dirty="0" smtClean="0"/>
              <a:t>Currently reserved for internal communities</a:t>
            </a:r>
          </a:p>
          <a:p>
            <a:pPr lvl="1"/>
            <a:r>
              <a:rPr lang="en-US" dirty="0" smtClean="0"/>
              <a:t>Under discussion the possibility to open to external users</a:t>
            </a:r>
          </a:p>
          <a:p>
            <a:r>
              <a:rPr lang="en-US" dirty="0" smtClean="0"/>
              <a:t>Liaisons initiated with other DM development projects and EOSC-related initiatives</a:t>
            </a:r>
          </a:p>
          <a:p>
            <a:pPr lvl="1"/>
            <a:r>
              <a:rPr lang="en-US" dirty="0" smtClean="0"/>
              <a:t>EOSC-Hub</a:t>
            </a:r>
          </a:p>
          <a:p>
            <a:pPr lvl="1"/>
            <a:r>
              <a:rPr lang="en-US" dirty="0" smtClean="0"/>
              <a:t>EUDAT</a:t>
            </a:r>
          </a:p>
          <a:p>
            <a:pPr lvl="1"/>
            <a:r>
              <a:rPr lang="en-US" dirty="0" smtClean="0"/>
              <a:t>DEEP-</a:t>
            </a:r>
            <a:r>
              <a:rPr lang="en-US" dirty="0" err="1" smtClean="0"/>
              <a:t>HybridDataCloud</a:t>
            </a:r>
            <a:endParaRPr lang="en-US" dirty="0" smtClean="0"/>
          </a:p>
          <a:p>
            <a:pPr lvl="1"/>
            <a:r>
              <a:rPr lang="en-US" dirty="0"/>
              <a:t>RUCIO development </a:t>
            </a:r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All EINFRA-21 projects</a:t>
            </a:r>
          </a:p>
          <a:p>
            <a:pPr lvl="1"/>
            <a:r>
              <a:rPr lang="en-US" dirty="0" err="1" smtClean="0"/>
              <a:t>StoRM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eXtreme DataCloud @ dCache Workshop Hamburg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7</a:t>
            </a:fld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0762129" y="1035313"/>
            <a:ext cx="1183341" cy="774782"/>
            <a:chOff x="10345271" y="1435835"/>
            <a:chExt cx="1183341" cy="774782"/>
          </a:xfrm>
        </p:grpSpPr>
        <p:sp>
          <p:nvSpPr>
            <p:cNvPr id="8" name="Vertical Scroll 7"/>
            <p:cNvSpPr/>
            <p:nvPr/>
          </p:nvSpPr>
          <p:spPr>
            <a:xfrm>
              <a:off x="10345271" y="1435835"/>
              <a:ext cx="1183341" cy="551663"/>
            </a:xfrm>
            <a:prstGeom prst="verticalScroll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05892" y="1533509"/>
              <a:ext cx="11227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Stolen from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Daniele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Cesini</a:t>
              </a:r>
              <a:endParaRPr lang="en-US" sz="10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85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XDC high level architecture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eXtreme DataCloud @ dCache Workshop Hamburg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35545"/>
            <a:ext cx="7526620" cy="47387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62129" y="1035313"/>
            <a:ext cx="1183341" cy="774782"/>
            <a:chOff x="10345271" y="1435835"/>
            <a:chExt cx="1183341" cy="774782"/>
          </a:xfrm>
        </p:grpSpPr>
        <p:sp>
          <p:nvSpPr>
            <p:cNvPr id="9" name="Vertical Scroll 8"/>
            <p:cNvSpPr/>
            <p:nvPr/>
          </p:nvSpPr>
          <p:spPr>
            <a:xfrm>
              <a:off x="10345271" y="1435835"/>
              <a:ext cx="1183341" cy="551663"/>
            </a:xfrm>
            <a:prstGeom prst="verticalScroll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05892" y="1533509"/>
              <a:ext cx="11227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Stolen from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Daniele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Cesini</a:t>
              </a:r>
              <a:endParaRPr lang="en-US" sz="10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58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Release Plan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349" y="1725396"/>
            <a:ext cx="11351996" cy="34694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 with </a:t>
            </a:r>
            <a:r>
              <a:rPr lang="en-US" dirty="0"/>
              <a:t>User </a:t>
            </a:r>
            <a:r>
              <a:rPr lang="en-US" dirty="0" smtClean="0"/>
              <a:t>Communities – </a:t>
            </a:r>
            <a:r>
              <a:rPr lang="en-US" sz="2000" dirty="0" smtClean="0">
                <a:solidFill>
                  <a:srgbClr val="FF0000"/>
                </a:solidFill>
              </a:rPr>
              <a:t>Jun 18-22 2018, Santander – joint with DEEP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chemeClr val="accent3"/>
              </a:solidFill>
            </a:endParaRPr>
          </a:p>
          <a:p>
            <a:r>
              <a:rPr lang="en-US" sz="2800" dirty="0" smtClean="0">
                <a:solidFill>
                  <a:schemeClr val="accent3"/>
                </a:solidFill>
              </a:rPr>
              <a:t>XDC </a:t>
            </a:r>
            <a:r>
              <a:rPr lang="en-US" sz="2800" dirty="0">
                <a:solidFill>
                  <a:schemeClr val="accent3"/>
                </a:solidFill>
              </a:rPr>
              <a:t>reference </a:t>
            </a:r>
            <a:r>
              <a:rPr lang="en-US" sz="2800" dirty="0" smtClean="0">
                <a:solidFill>
                  <a:schemeClr val="accent3"/>
                </a:solidFill>
              </a:rPr>
              <a:t>releases – 1    - </a:t>
            </a:r>
            <a:r>
              <a:rPr lang="en-US" sz="2000" dirty="0">
                <a:solidFill>
                  <a:srgbClr val="FF0000"/>
                </a:solidFill>
              </a:rPr>
              <a:t>Oct-Nov 2018</a:t>
            </a:r>
          </a:p>
          <a:p>
            <a:endParaRPr lang="en-US" sz="2800" dirty="0" smtClean="0"/>
          </a:p>
          <a:p>
            <a:r>
              <a:rPr lang="en-US" sz="2800" dirty="0" smtClean="0"/>
              <a:t>XDC </a:t>
            </a:r>
            <a:r>
              <a:rPr lang="en-US" sz="2800" dirty="0"/>
              <a:t>reference releases – </a:t>
            </a:r>
            <a:r>
              <a:rPr lang="en-US" sz="2800" dirty="0" smtClean="0"/>
              <a:t>2    - </a:t>
            </a:r>
            <a:r>
              <a:rPr lang="en-US" sz="2000" dirty="0">
                <a:solidFill>
                  <a:srgbClr val="FF0000"/>
                </a:solidFill>
              </a:rPr>
              <a:t>Oct-Nov 2019</a:t>
            </a:r>
          </a:p>
          <a:p>
            <a:endParaRPr lang="en-US" sz="2800" dirty="0" smtClean="0">
              <a:solidFill>
                <a:schemeClr val="accent3"/>
              </a:solidFill>
            </a:endParaRPr>
          </a:p>
          <a:p>
            <a:r>
              <a:rPr lang="en-US" sz="2800" dirty="0" smtClean="0">
                <a:solidFill>
                  <a:schemeClr val="accent3"/>
                </a:solidFill>
              </a:rPr>
              <a:t>Functionalities and scalability demonstrated   - </a:t>
            </a:r>
            <a:r>
              <a:rPr lang="en-US" sz="2000" dirty="0">
                <a:solidFill>
                  <a:srgbClr val="FF0000"/>
                </a:solidFill>
              </a:rPr>
              <a:t>Jan 2020</a:t>
            </a:r>
          </a:p>
          <a:p>
            <a:pPr lvl="1"/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2018-05-28     Patrick Fuhrmann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eXtreme DataCloud @ dCache Workshop Hamburg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89C-D035-4CCD-8775-47FA95F2F2E6}" type="slidenum">
              <a:rPr lang="it-IT" smtClean="0"/>
              <a:pPr/>
              <a:t>9</a:t>
            </a:fld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0762129" y="2524047"/>
            <a:ext cx="1183341" cy="774782"/>
            <a:chOff x="10345271" y="1435835"/>
            <a:chExt cx="1183341" cy="774782"/>
          </a:xfrm>
        </p:grpSpPr>
        <p:sp>
          <p:nvSpPr>
            <p:cNvPr id="8" name="Vertical Scroll 7"/>
            <p:cNvSpPr/>
            <p:nvPr/>
          </p:nvSpPr>
          <p:spPr>
            <a:xfrm>
              <a:off x="10345271" y="1435835"/>
              <a:ext cx="1183341" cy="551663"/>
            </a:xfrm>
            <a:prstGeom prst="verticalScroll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05892" y="1533509"/>
              <a:ext cx="11227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Stolen from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Daniele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Cesini</a:t>
              </a:r>
              <a:endParaRPr lang="en-US" sz="1000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37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XDC">
      <a:dk1>
        <a:srgbClr val="4472C4"/>
      </a:dk1>
      <a:lt1>
        <a:srgbClr val="FFFFFF"/>
      </a:lt1>
      <a:dk2>
        <a:srgbClr val="ED7D31"/>
      </a:dk2>
      <a:lt2>
        <a:srgbClr val="FFFFFF"/>
      </a:lt2>
      <a:accent1>
        <a:srgbClr val="4472C4"/>
      </a:accent1>
      <a:accent2>
        <a:srgbClr val="ED7D31"/>
      </a:accent2>
      <a:accent3>
        <a:srgbClr val="757070"/>
      </a:accent3>
      <a:accent4>
        <a:srgbClr val="FFC000"/>
      </a:accent4>
      <a:accent5>
        <a:srgbClr val="002060"/>
      </a:accent5>
      <a:accent6>
        <a:srgbClr val="5F32C2"/>
      </a:accent6>
      <a:hlink>
        <a:srgbClr val="002060"/>
      </a:hlink>
      <a:folHlink>
        <a:srgbClr val="757070"/>
      </a:folHlink>
    </a:clrScheme>
    <a:fontScheme name="Personalizzato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dc_slide_template" id="{88DE0E21-2D1C-4B1E-A829-38C67D5F2308}" vid="{C7771002-1357-4CBE-A892-D7D86C2D322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xdc_ppt_template</Template>
  <TotalTime>7311</TotalTime>
  <Words>1771</Words>
  <Application>Microsoft Macintosh PowerPoint</Application>
  <PresentationFormat>Widescreen</PresentationFormat>
  <Paragraphs>414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 Rounded MT Bold</vt:lpstr>
      <vt:lpstr>Bradley Hand</vt:lpstr>
      <vt:lpstr>Calibri</vt:lpstr>
      <vt:lpstr>Arial</vt:lpstr>
      <vt:lpstr>Personalizza struttura</vt:lpstr>
      <vt:lpstr>Smart Policy Driven Data Management and Data Federations</vt:lpstr>
      <vt:lpstr>XDC Objectives</vt:lpstr>
      <vt:lpstr>The Einfra-21-2017 Call</vt:lpstr>
      <vt:lpstr>XDC Foundations </vt:lpstr>
      <vt:lpstr>Represented research communities</vt:lpstr>
      <vt:lpstr>XDC Consortium</vt:lpstr>
      <vt:lpstr>Project Status</vt:lpstr>
      <vt:lpstr>XDC high level architecture</vt:lpstr>
      <vt:lpstr>The Release Plan</vt:lpstr>
      <vt:lpstr>What is this XDC WP 4 about ?</vt:lpstr>
      <vt:lpstr>Disclaimer</vt:lpstr>
      <vt:lpstr>Some words on the toolbox</vt:lpstr>
      <vt:lpstr>WP4 Production Level Components</vt:lpstr>
      <vt:lpstr>Storage, Cache ...</vt:lpstr>
      <vt:lpstr>Federation, Orchestration</vt:lpstr>
      <vt:lpstr>Rucio in a shoebox</vt:lpstr>
      <vt:lpstr>The INDIGO PaaS Orchestrator</vt:lpstr>
      <vt:lpstr>INDIGO-DataCloud CDMI QoS </vt:lpstr>
      <vt:lpstr>INDIGO-DataCloud CDMI QoS </vt:lpstr>
      <vt:lpstr>QoS in dCache</vt:lpstr>
      <vt:lpstr>The orchestration</vt:lpstr>
      <vt:lpstr>Expected Control Flow</vt:lpstr>
      <vt:lpstr>The simple X-FEL Use Case</vt:lpstr>
      <vt:lpstr>Now on the caching part</vt:lpstr>
      <vt:lpstr>Prerequisite considerations</vt:lpstr>
      <vt:lpstr>Access: control and data flow</vt:lpstr>
      <vt:lpstr>Cached Access: control and data flow</vt:lpstr>
      <vt:lpstr>Examples</vt:lpstr>
      <vt:lpstr>Current situation (naturally)</vt:lpstr>
      <vt:lpstr>However, it would be nice to have ...</vt:lpstr>
      <vt:lpstr>Better would be ....</vt:lpstr>
      <vt:lpstr>Next Time .....</vt:lpstr>
      <vt:lpstr>Putting it together</vt:lpstr>
      <vt:lpstr>Not discussed</vt:lpstr>
      <vt:lpstr>Summary</vt:lpstr>
    </vt:vector>
  </TitlesOfParts>
  <Company>INFN-CNAF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Costantini</dc:creator>
  <cp:lastModifiedBy>Patrick</cp:lastModifiedBy>
  <cp:revision>148</cp:revision>
  <dcterms:created xsi:type="dcterms:W3CDTF">2018-01-11T08:53:37Z</dcterms:created>
  <dcterms:modified xsi:type="dcterms:W3CDTF">2018-05-28T08:50:47Z</dcterms:modified>
</cp:coreProperties>
</file>