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77" r:id="rId3"/>
    <p:sldId id="278" r:id="rId4"/>
    <p:sldId id="262" r:id="rId5"/>
    <p:sldId id="279" r:id="rId6"/>
    <p:sldId id="281" r:id="rId7"/>
    <p:sldId id="280" r:id="rId8"/>
    <p:sldId id="282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38"/>
    <p:restoredTop sz="94745"/>
  </p:normalViewPr>
  <p:slideViewPr>
    <p:cSldViewPr snapToGrid="0" snapToObjects="1">
      <p:cViewPr varScale="1">
        <p:scale>
          <a:sx n="102" d="100"/>
          <a:sy n="102" d="100"/>
        </p:scale>
        <p:origin x="12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5100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7101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1229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406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0507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60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 amt="10000"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1" y="1"/>
            <a:ext cx="1731818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1" y="556261"/>
            <a:ext cx="9143999" cy="43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7375E"/>
              </a:buClr>
              <a:buSzPts val="5400"/>
              <a:buFont typeface="Calibri"/>
              <a:buNone/>
            </a:pPr>
            <a:r>
              <a:rPr lang="en-US" sz="5400" b="1" i="0" u="none" strike="noStrike" cap="none" dirty="0" err="1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dCache</a:t>
            </a:r>
            <a: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 Monitoring</a:t>
            </a:r>
            <a:b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using</a:t>
            </a:r>
            <a:b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RESTful services</a:t>
            </a:r>
            <a:b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br>
              <a:rPr lang="en-US" sz="54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1" i="0" u="none" strike="noStrike" cap="none" dirty="0" err="1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dCache</a:t>
            </a:r>
            <a:r>
              <a:rPr lang="en-US" sz="5400" b="1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-v</a:t>
            </a:r>
            <a:r>
              <a:rPr lang="en-US" sz="5400" b="1" i="0" u="none" strike="noStrike" cap="none" dirty="0">
                <a:solidFill>
                  <a:schemeClr val="bg2"/>
                </a:solidFill>
                <a:sym typeface="Calibri"/>
              </a:rPr>
              <a:t>iew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-1" y="5000820"/>
            <a:ext cx="9144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7375E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bg2"/>
                </a:solidFill>
                <a:sym typeface="Calibri"/>
              </a:rPr>
              <a:t>Albert L. Rossi</a:t>
            </a:r>
            <a:endParaRPr dirty="0">
              <a:solidFill>
                <a:schemeClr val="bg2"/>
              </a:solidFill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17375E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bg2"/>
                </a:solidFill>
                <a:sym typeface="Calibri"/>
              </a:rPr>
              <a:t>Fermi National Accelerator Laboratory</a:t>
            </a:r>
            <a:endParaRPr dirty="0">
              <a:solidFill>
                <a:schemeClr val="bg2"/>
              </a:solidFill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1737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526744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Monitoring and administrative tools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6" name="Shape 101">
            <a:extLst>
              <a:ext uri="{FF2B5EF4-FFF2-40B4-BE49-F238E27FC236}">
                <a16:creationId xmlns:a16="http://schemas.microsoft.com/office/drawing/2014/main" id="{D8DB27EB-2077-854C-991A-4FA1B75267FA}"/>
              </a:ext>
            </a:extLst>
          </p:cNvPr>
          <p:cNvSpPr txBox="1"/>
          <p:nvPr/>
        </p:nvSpPr>
        <p:spPr>
          <a:xfrm>
            <a:off x="1539240" y="1532266"/>
            <a:ext cx="5905500" cy="4977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2"/>
                </a:solidFill>
              </a:rPr>
              <a:t>Admin shell</a:t>
            </a:r>
          </a:p>
          <a:p>
            <a:pPr marL="285750" marR="0" lvl="0" indent="-28575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2"/>
                </a:solidFill>
              </a:rPr>
              <a:t>Info service</a:t>
            </a:r>
          </a:p>
          <a:p>
            <a:pPr marL="285750" marR="0" lvl="0" indent="-28575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u="sng" dirty="0">
                <a:solidFill>
                  <a:schemeClr val="bg2"/>
                </a:solidFill>
              </a:rPr>
              <a:t>RESTful services</a:t>
            </a:r>
          </a:p>
          <a:p>
            <a:pPr marL="285750" marR="0" lvl="0" indent="-28575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u="sng" dirty="0" err="1">
                <a:solidFill>
                  <a:schemeClr val="bg2"/>
                </a:solidFill>
              </a:rPr>
              <a:t>dCache</a:t>
            </a:r>
            <a:r>
              <a:rPr lang="en-US" sz="3200" b="1" u="sng" dirty="0">
                <a:solidFill>
                  <a:schemeClr val="bg2"/>
                </a:solidFill>
              </a:rPr>
              <a:t>-view admin tabs</a:t>
            </a:r>
          </a:p>
          <a:p>
            <a:pPr marL="285750" marR="0" lvl="0" indent="-28575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2"/>
                </a:solidFill>
              </a:rPr>
              <a:t>Kafka, Events (SSE)</a:t>
            </a:r>
            <a:endParaRPr sz="3200" b="1" dirty="0">
              <a:solidFill>
                <a:schemeClr val="bg2"/>
              </a:solidFill>
            </a:endParaRP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635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360490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RESTful Services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6" name="Shape 101">
            <a:extLst>
              <a:ext uri="{FF2B5EF4-FFF2-40B4-BE49-F238E27FC236}">
                <a16:creationId xmlns:a16="http://schemas.microsoft.com/office/drawing/2014/main" id="{D8DB27EB-2077-854C-991A-4FA1B75267FA}"/>
              </a:ext>
            </a:extLst>
          </p:cNvPr>
          <p:cNvSpPr txBox="1"/>
          <p:nvPr/>
        </p:nvSpPr>
        <p:spPr>
          <a:xfrm>
            <a:off x="971011" y="1199758"/>
            <a:ext cx="7386452" cy="5142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2"/>
                </a:solidFill>
              </a:rPr>
              <a:t>https://{host}:3880/</a:t>
            </a:r>
            <a:r>
              <a:rPr lang="en-US" sz="3200" b="1" dirty="0" err="1">
                <a:solidFill>
                  <a:schemeClr val="bg2"/>
                </a:solidFill>
              </a:rPr>
              <a:t>api</a:t>
            </a:r>
            <a:r>
              <a:rPr lang="en-US" sz="3200" b="1" dirty="0">
                <a:solidFill>
                  <a:schemeClr val="bg2"/>
                </a:solidFill>
              </a:rPr>
              <a:t>/v1/{service}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deliver data from various backends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  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alarms</a:t>
            </a:r>
          </a:p>
          <a:p>
            <a:pPr marL="342900" indent="-3429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billing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doors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pools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pool manager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bg2"/>
                </a:solidFill>
              </a:rPr>
              <a:t>pnfs</a:t>
            </a:r>
            <a:r>
              <a:rPr lang="en-US" sz="2400" b="1" dirty="0">
                <a:solidFill>
                  <a:schemeClr val="bg2"/>
                </a:solidFill>
              </a:rPr>
              <a:t> manager 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pin manger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history (histograms)</a:t>
            </a: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16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/>
        </p:nvSpPr>
        <p:spPr>
          <a:xfrm>
            <a:off x="1" y="0"/>
            <a:ext cx="914399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17375E"/>
                </a:solidFill>
                <a:latin typeface="Calibri"/>
                <a:ea typeface="Calibri"/>
                <a:cs typeface="Calibri"/>
                <a:sym typeface="Calibri"/>
              </a:rPr>
              <a:t>Architecture</a:t>
            </a:r>
            <a:endParaRPr dirty="0"/>
          </a:p>
        </p:txBody>
      </p:sp>
      <p:sp>
        <p:nvSpPr>
          <p:cNvPr id="154" name="Shape 154"/>
          <p:cNvSpPr txBox="1"/>
          <p:nvPr/>
        </p:nvSpPr>
        <p:spPr>
          <a:xfrm>
            <a:off x="1397249" y="813742"/>
            <a:ext cx="22304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17375E"/>
                </a:solidFill>
                <a:latin typeface="Calibri"/>
                <a:ea typeface="Calibri"/>
                <a:cs typeface="Calibri"/>
                <a:sym typeface="Calibri"/>
              </a:rPr>
              <a:t>RESTful Façades</a:t>
            </a:r>
            <a:endParaRPr dirty="0"/>
          </a:p>
        </p:txBody>
      </p:sp>
      <p:sp>
        <p:nvSpPr>
          <p:cNvPr id="155" name="Shape 155"/>
          <p:cNvSpPr txBox="1"/>
          <p:nvPr/>
        </p:nvSpPr>
        <p:spPr>
          <a:xfrm>
            <a:off x="1557289" y="4222214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(Disk) Transfers</a:t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1557289" y="3813991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Namespace</a:t>
            </a:r>
            <a:endParaRPr dirty="0"/>
          </a:p>
        </p:txBody>
      </p:sp>
      <p:sp>
        <p:nvSpPr>
          <p:cNvPr id="157" name="Shape 157"/>
          <p:cNvSpPr txBox="1"/>
          <p:nvPr/>
        </p:nvSpPr>
        <p:spPr>
          <a:xfrm>
            <a:off x="1561558" y="2780592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Pools</a:t>
            </a:r>
            <a:endParaRPr/>
          </a:p>
        </p:txBody>
      </p:sp>
      <p:sp>
        <p:nvSpPr>
          <p:cNvPr id="158" name="Shape 158"/>
          <p:cNvSpPr txBox="1"/>
          <p:nvPr/>
        </p:nvSpPr>
        <p:spPr>
          <a:xfrm>
            <a:off x="1563227" y="1857203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Billing</a:t>
            </a:r>
            <a:endParaRPr/>
          </a:p>
        </p:txBody>
      </p:sp>
      <p:sp>
        <p:nvSpPr>
          <p:cNvPr id="160" name="Shape 160"/>
          <p:cNvSpPr txBox="1"/>
          <p:nvPr/>
        </p:nvSpPr>
        <p:spPr>
          <a:xfrm>
            <a:off x="6456427" y="841091"/>
            <a:ext cx="237802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44061"/>
                </a:solidFill>
                <a:latin typeface="Calibri"/>
                <a:ea typeface="Calibri"/>
                <a:cs typeface="Calibri"/>
                <a:sym typeface="Calibri"/>
              </a:rPr>
              <a:t>Backend Services</a:t>
            </a:r>
            <a:endParaRPr/>
          </a:p>
        </p:txBody>
      </p:sp>
      <p:sp>
        <p:nvSpPr>
          <p:cNvPr id="161" name="Shape 161"/>
          <p:cNvSpPr txBox="1"/>
          <p:nvPr/>
        </p:nvSpPr>
        <p:spPr>
          <a:xfrm>
            <a:off x="6870298" y="1446114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PnfsManager</a:t>
            </a:r>
            <a:endParaRPr/>
          </a:p>
        </p:txBody>
      </p:sp>
      <p:sp>
        <p:nvSpPr>
          <p:cNvPr id="166" name="Shape 166"/>
          <p:cNvSpPr txBox="1"/>
          <p:nvPr/>
        </p:nvSpPr>
        <p:spPr>
          <a:xfrm>
            <a:off x="6869442" y="2834485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Doors</a:t>
            </a:r>
            <a:endParaRPr/>
          </a:p>
        </p:txBody>
      </p:sp>
      <p:sp>
        <p:nvSpPr>
          <p:cNvPr id="167" name="Shape 167"/>
          <p:cNvSpPr txBox="1"/>
          <p:nvPr/>
        </p:nvSpPr>
        <p:spPr>
          <a:xfrm>
            <a:off x="6869442" y="3250217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Pools</a:t>
            </a:r>
            <a:endParaRPr/>
          </a:p>
        </p:txBody>
      </p:sp>
      <p:sp>
        <p:nvSpPr>
          <p:cNvPr id="170" name="Shape 170"/>
          <p:cNvSpPr txBox="1"/>
          <p:nvPr/>
        </p:nvSpPr>
        <p:spPr>
          <a:xfrm>
            <a:off x="6869442" y="2274969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PoolManager</a:t>
            </a:r>
            <a:endParaRPr/>
          </a:p>
        </p:txBody>
      </p:sp>
      <p:sp>
        <p:nvSpPr>
          <p:cNvPr id="175" name="Shape 175"/>
          <p:cNvSpPr txBox="1"/>
          <p:nvPr/>
        </p:nvSpPr>
        <p:spPr>
          <a:xfrm>
            <a:off x="6870298" y="4299679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Billing</a:t>
            </a:r>
            <a:endParaRPr dirty="0"/>
          </a:p>
        </p:txBody>
      </p:sp>
      <p:sp>
        <p:nvSpPr>
          <p:cNvPr id="176" name="Shape 176"/>
          <p:cNvSpPr/>
          <p:nvPr/>
        </p:nvSpPr>
        <p:spPr>
          <a:xfrm>
            <a:off x="7505449" y="4808284"/>
            <a:ext cx="274320" cy="274320"/>
          </a:xfrm>
          <a:prstGeom prst="can">
            <a:avLst>
              <a:gd name="adj" fmla="val 25000"/>
            </a:avLst>
          </a:prstGeom>
          <a:solidFill>
            <a:srgbClr val="254061"/>
          </a:solidFill>
          <a:ln w="9525" cap="flat" cmpd="sng">
            <a:solidFill>
              <a:srgbClr val="25406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7225266" y="5138170"/>
            <a:ext cx="8516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244061"/>
                </a:solidFill>
                <a:latin typeface="Calibri"/>
                <a:ea typeface="Calibri"/>
                <a:cs typeface="Calibri"/>
                <a:sym typeface="Calibri"/>
              </a:rPr>
              <a:t>postgresql</a:t>
            </a: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1397249" y="813742"/>
            <a:ext cx="2208765" cy="5860725"/>
          </a:xfrm>
          <a:prstGeom prst="rect">
            <a:avLst/>
          </a:prstGeom>
          <a:noFill/>
          <a:ln w="9525" cap="flat" cmpd="sng">
            <a:solidFill>
              <a:srgbClr val="17365D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1397248" y="6352035"/>
            <a:ext cx="220876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17375E"/>
                </a:solidFill>
                <a:latin typeface="Courier"/>
                <a:ea typeface="Courier"/>
                <a:cs typeface="Courier"/>
                <a:sym typeface="Courier"/>
              </a:rPr>
              <a:t>Frontend Domain</a:t>
            </a:r>
            <a:endParaRPr dirty="0"/>
          </a:p>
        </p:txBody>
      </p:sp>
      <p:sp>
        <p:nvSpPr>
          <p:cNvPr id="182" name="Shape 182"/>
          <p:cNvSpPr/>
          <p:nvPr/>
        </p:nvSpPr>
        <p:spPr>
          <a:xfrm>
            <a:off x="3621968" y="3374773"/>
            <a:ext cx="2850621" cy="484632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49442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6478527" y="813742"/>
            <a:ext cx="2312559" cy="5860725"/>
          </a:xfrm>
          <a:prstGeom prst="rect">
            <a:avLst/>
          </a:prstGeom>
          <a:noFill/>
          <a:ln w="9525" cap="flat" cmpd="sng">
            <a:solidFill>
              <a:srgbClr val="17365D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4465116" y="3480781"/>
            <a:ext cx="128329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Cell Messaging</a:t>
            </a:r>
            <a:endParaRPr dirty="0"/>
          </a:p>
        </p:txBody>
      </p:sp>
      <p:sp>
        <p:nvSpPr>
          <p:cNvPr id="186" name="Shape 186"/>
          <p:cNvSpPr txBox="1"/>
          <p:nvPr/>
        </p:nvSpPr>
        <p:spPr>
          <a:xfrm>
            <a:off x="6870298" y="1862272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PinManager</a:t>
            </a:r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91">
            <a:extLst>
              <a:ext uri="{FF2B5EF4-FFF2-40B4-BE49-F238E27FC236}">
                <a16:creationId xmlns:a16="http://schemas.microsoft.com/office/drawing/2014/main" id="{5FF237BF-2452-2B4E-B5F3-DA8A76619EC9}"/>
              </a:ext>
            </a:extLst>
          </p:cNvPr>
          <p:cNvSpPr txBox="1">
            <a:spLocks/>
          </p:cNvSpPr>
          <p:nvPr/>
        </p:nvSpPr>
        <p:spPr>
          <a:xfrm>
            <a:off x="6585411" y="4759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Hamburg 29/05/2018</a:t>
            </a:r>
            <a:endParaRPr lang="en-US" dirty="0"/>
          </a:p>
        </p:txBody>
      </p:sp>
      <p:sp>
        <p:nvSpPr>
          <p:cNvPr id="42" name="Shape 175">
            <a:extLst>
              <a:ext uri="{FF2B5EF4-FFF2-40B4-BE49-F238E27FC236}">
                <a16:creationId xmlns:a16="http://schemas.microsoft.com/office/drawing/2014/main" id="{DACE2AA1-9083-A04B-BABA-93B080D16C4A}"/>
              </a:ext>
            </a:extLst>
          </p:cNvPr>
          <p:cNvSpPr txBox="1"/>
          <p:nvPr/>
        </p:nvSpPr>
        <p:spPr>
          <a:xfrm>
            <a:off x="6870298" y="5551763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History</a:t>
            </a:r>
            <a:endParaRPr dirty="0"/>
          </a:p>
        </p:txBody>
      </p:sp>
      <p:sp>
        <p:nvSpPr>
          <p:cNvPr id="43" name="Shape 176">
            <a:extLst>
              <a:ext uri="{FF2B5EF4-FFF2-40B4-BE49-F238E27FC236}">
                <a16:creationId xmlns:a16="http://schemas.microsoft.com/office/drawing/2014/main" id="{E4A97A81-8984-2240-B996-925837F84BF5}"/>
              </a:ext>
            </a:extLst>
          </p:cNvPr>
          <p:cNvSpPr/>
          <p:nvPr/>
        </p:nvSpPr>
        <p:spPr>
          <a:xfrm>
            <a:off x="7505449" y="6060368"/>
            <a:ext cx="274320" cy="274320"/>
          </a:xfrm>
          <a:prstGeom prst="can">
            <a:avLst>
              <a:gd name="adj" fmla="val 25000"/>
            </a:avLst>
          </a:prstGeom>
          <a:solidFill>
            <a:srgbClr val="254061"/>
          </a:solidFill>
          <a:ln w="9525" cap="flat" cmpd="sng">
            <a:solidFill>
              <a:srgbClr val="25406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177">
            <a:extLst>
              <a:ext uri="{FF2B5EF4-FFF2-40B4-BE49-F238E27FC236}">
                <a16:creationId xmlns:a16="http://schemas.microsoft.com/office/drawing/2014/main" id="{3098AB5C-1C16-6D41-A791-AC98013B6B5F}"/>
              </a:ext>
            </a:extLst>
          </p:cNvPr>
          <p:cNvSpPr txBox="1"/>
          <p:nvPr/>
        </p:nvSpPr>
        <p:spPr>
          <a:xfrm>
            <a:off x="7225266" y="6390254"/>
            <a:ext cx="8516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244061"/>
                </a:solidFill>
                <a:latin typeface="Calibri"/>
                <a:ea typeface="Calibri"/>
                <a:cs typeface="Calibri"/>
                <a:sym typeface="Calibri"/>
              </a:rPr>
              <a:t>disk</a:t>
            </a:r>
            <a:endParaRPr dirty="0"/>
          </a:p>
        </p:txBody>
      </p:sp>
      <p:sp>
        <p:nvSpPr>
          <p:cNvPr id="45" name="Shape 156">
            <a:extLst>
              <a:ext uri="{FF2B5EF4-FFF2-40B4-BE49-F238E27FC236}">
                <a16:creationId xmlns:a16="http://schemas.microsoft.com/office/drawing/2014/main" id="{16A62B30-CB56-864B-B9DD-E0A0DA34EB96}"/>
              </a:ext>
            </a:extLst>
          </p:cNvPr>
          <p:cNvSpPr txBox="1"/>
          <p:nvPr/>
        </p:nvSpPr>
        <p:spPr>
          <a:xfrm>
            <a:off x="1564659" y="1450343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Alarms</a:t>
            </a:r>
            <a:endParaRPr dirty="0"/>
          </a:p>
        </p:txBody>
      </p:sp>
      <p:sp>
        <p:nvSpPr>
          <p:cNvPr id="46" name="Shape 175">
            <a:extLst>
              <a:ext uri="{FF2B5EF4-FFF2-40B4-BE49-F238E27FC236}">
                <a16:creationId xmlns:a16="http://schemas.microsoft.com/office/drawing/2014/main" id="{C80F2DCA-ECB8-FD4E-A745-73FDFCA8EC2C}"/>
              </a:ext>
            </a:extLst>
          </p:cNvPr>
          <p:cNvSpPr txBox="1"/>
          <p:nvPr/>
        </p:nvSpPr>
        <p:spPr>
          <a:xfrm>
            <a:off x="6865369" y="3870246"/>
            <a:ext cx="1554480" cy="369332"/>
          </a:xfrm>
          <a:prstGeom prst="rect">
            <a:avLst/>
          </a:prstGeom>
          <a:solidFill>
            <a:srgbClr val="244061"/>
          </a:solidFill>
          <a:ln w="28575" cap="flat" cmpd="sng">
            <a:solidFill>
              <a:srgbClr val="24406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Alarms</a:t>
            </a:r>
            <a:endParaRPr dirty="0"/>
          </a:p>
        </p:txBody>
      </p:sp>
      <p:sp>
        <p:nvSpPr>
          <p:cNvPr id="47" name="Shape 155">
            <a:extLst>
              <a:ext uri="{FF2B5EF4-FFF2-40B4-BE49-F238E27FC236}">
                <a16:creationId xmlns:a16="http://schemas.microsoft.com/office/drawing/2014/main" id="{438B73D2-CA8E-A24B-9DB8-166C3AFC2AA5}"/>
              </a:ext>
            </a:extLst>
          </p:cNvPr>
          <p:cNvSpPr txBox="1"/>
          <p:nvPr/>
        </p:nvSpPr>
        <p:spPr>
          <a:xfrm>
            <a:off x="1555156" y="4634462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(HSM) Restores</a:t>
            </a:r>
            <a:endParaRPr dirty="0"/>
          </a:p>
        </p:txBody>
      </p:sp>
      <p:sp>
        <p:nvSpPr>
          <p:cNvPr id="48" name="Shape 157">
            <a:extLst>
              <a:ext uri="{FF2B5EF4-FFF2-40B4-BE49-F238E27FC236}">
                <a16:creationId xmlns:a16="http://schemas.microsoft.com/office/drawing/2014/main" id="{7F4C63DD-3364-234A-8A74-531F3755BA7F}"/>
              </a:ext>
            </a:extLst>
          </p:cNvPr>
          <p:cNvSpPr txBox="1"/>
          <p:nvPr/>
        </p:nvSpPr>
        <p:spPr>
          <a:xfrm>
            <a:off x="1563227" y="2374365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Cells</a:t>
            </a:r>
            <a:endParaRPr dirty="0"/>
          </a:p>
        </p:txBody>
      </p:sp>
      <p:sp>
        <p:nvSpPr>
          <p:cNvPr id="49" name="Shape 157">
            <a:extLst>
              <a:ext uri="{FF2B5EF4-FFF2-40B4-BE49-F238E27FC236}">
                <a16:creationId xmlns:a16="http://schemas.microsoft.com/office/drawing/2014/main" id="{ECDC6FA2-68DF-464E-95B6-90B81AC52621}"/>
              </a:ext>
            </a:extLst>
          </p:cNvPr>
          <p:cNvSpPr txBox="1"/>
          <p:nvPr/>
        </p:nvSpPr>
        <p:spPr>
          <a:xfrm>
            <a:off x="1557289" y="3191941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Pool Groups</a:t>
            </a:r>
            <a:endParaRPr dirty="0"/>
          </a:p>
        </p:txBody>
      </p:sp>
      <p:sp>
        <p:nvSpPr>
          <p:cNvPr id="50" name="Shape 155">
            <a:extLst>
              <a:ext uri="{FF2B5EF4-FFF2-40B4-BE49-F238E27FC236}">
                <a16:creationId xmlns:a16="http://schemas.microsoft.com/office/drawing/2014/main" id="{05154F5F-75DC-004A-AE10-4DE899BDFFC2}"/>
              </a:ext>
            </a:extLst>
          </p:cNvPr>
          <p:cNvSpPr txBox="1"/>
          <p:nvPr/>
        </p:nvSpPr>
        <p:spPr>
          <a:xfrm>
            <a:off x="1542840" y="5857231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SWAGGER</a:t>
            </a:r>
            <a:endParaRPr dirty="0"/>
          </a:p>
        </p:txBody>
      </p:sp>
      <p:sp>
        <p:nvSpPr>
          <p:cNvPr id="51" name="Shape 155">
            <a:extLst>
              <a:ext uri="{FF2B5EF4-FFF2-40B4-BE49-F238E27FC236}">
                <a16:creationId xmlns:a16="http://schemas.microsoft.com/office/drawing/2014/main" id="{38D2EA28-0857-CB44-934A-C13C33C04E4C}"/>
              </a:ext>
            </a:extLst>
          </p:cNvPr>
          <p:cNvSpPr txBox="1"/>
          <p:nvPr/>
        </p:nvSpPr>
        <p:spPr>
          <a:xfrm>
            <a:off x="1555156" y="5217751"/>
            <a:ext cx="1828800" cy="369332"/>
          </a:xfrm>
          <a:prstGeom prst="rect">
            <a:avLst/>
          </a:prstGeom>
          <a:solidFill>
            <a:srgbClr val="17375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Events</a:t>
            </a:r>
            <a:endParaRPr dirty="0"/>
          </a:p>
        </p:txBody>
      </p:sp>
      <p:sp>
        <p:nvSpPr>
          <p:cNvPr id="52" name="Shape 180">
            <a:extLst>
              <a:ext uri="{FF2B5EF4-FFF2-40B4-BE49-F238E27FC236}">
                <a16:creationId xmlns:a16="http://schemas.microsoft.com/office/drawing/2014/main" id="{94D97B31-533E-A340-89A3-755C8006E20D}"/>
              </a:ext>
            </a:extLst>
          </p:cNvPr>
          <p:cNvSpPr/>
          <p:nvPr/>
        </p:nvSpPr>
        <p:spPr>
          <a:xfrm>
            <a:off x="199420" y="806528"/>
            <a:ext cx="913797" cy="5860725"/>
          </a:xfrm>
          <a:prstGeom prst="rect">
            <a:avLst/>
          </a:prstGeom>
          <a:noFill/>
          <a:ln w="25400" cap="flat" cmpd="thickThin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154">
            <a:extLst>
              <a:ext uri="{FF2B5EF4-FFF2-40B4-BE49-F238E27FC236}">
                <a16:creationId xmlns:a16="http://schemas.microsoft.com/office/drawing/2014/main" id="{57F1B6EB-1F51-A44D-A9FC-C5067CA5FC7C}"/>
              </a:ext>
            </a:extLst>
          </p:cNvPr>
          <p:cNvSpPr txBox="1"/>
          <p:nvPr/>
        </p:nvSpPr>
        <p:spPr>
          <a:xfrm rot="16200000">
            <a:off x="-647227" y="3419210"/>
            <a:ext cx="238081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rgbClr val="17375E"/>
                </a:solidFill>
                <a:latin typeface="Calibri"/>
                <a:ea typeface="Calibri"/>
                <a:cs typeface="Calibri"/>
                <a:sym typeface="Calibri"/>
              </a:rPr>
              <a:t>dCache</a:t>
            </a:r>
            <a:r>
              <a:rPr lang="en-US" sz="3200" b="1" dirty="0">
                <a:solidFill>
                  <a:srgbClr val="17375E"/>
                </a:solidFill>
                <a:latin typeface="Calibri"/>
                <a:ea typeface="Calibri"/>
                <a:cs typeface="Calibri"/>
                <a:sym typeface="Calibri"/>
              </a:rPr>
              <a:t>-view</a:t>
            </a:r>
            <a:endParaRPr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479243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RESTful Services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6" name="Shape 101">
            <a:extLst>
              <a:ext uri="{FF2B5EF4-FFF2-40B4-BE49-F238E27FC236}">
                <a16:creationId xmlns:a16="http://schemas.microsoft.com/office/drawing/2014/main" id="{D8DB27EB-2077-854C-991A-4FA1B75267FA}"/>
              </a:ext>
            </a:extLst>
          </p:cNvPr>
          <p:cNvSpPr txBox="1"/>
          <p:nvPr/>
        </p:nvSpPr>
        <p:spPr>
          <a:xfrm>
            <a:off x="522514" y="1792654"/>
            <a:ext cx="8419605" cy="425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2"/>
                </a:solidFill>
              </a:rPr>
              <a:t>To get full information from these services, one needs to run: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endParaRPr lang="en-US" sz="3200" b="1" dirty="0">
              <a:solidFill>
                <a:schemeClr val="bg2"/>
              </a:solidFill>
            </a:endParaRPr>
          </a:p>
          <a:p>
            <a:pPr marL="457200" lvl="8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Frontend service </a:t>
            </a:r>
          </a:p>
          <a:p>
            <a:pPr lvl="8" algn="ctr">
              <a:buClr>
                <a:schemeClr val="bg2"/>
              </a:buClr>
            </a:pPr>
            <a:r>
              <a:rPr lang="en-US" sz="2000" b="1" dirty="0">
                <a:solidFill>
                  <a:schemeClr val="bg2"/>
                </a:solidFill>
              </a:rPr>
              <a:t>[RESTful API, SWAGGER]</a:t>
            </a:r>
          </a:p>
          <a:p>
            <a:pPr marL="457200" lvl="8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Alarms service</a:t>
            </a:r>
          </a:p>
          <a:p>
            <a:pPr marL="457200" lvl="8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Billing service with database	   </a:t>
            </a:r>
          </a:p>
          <a:p>
            <a:pPr lvl="8" algn="ctr">
              <a:buClr>
                <a:schemeClr val="bg2"/>
              </a:buClr>
            </a:pPr>
            <a:r>
              <a:rPr lang="en-US" sz="2000" b="1" dirty="0">
                <a:solidFill>
                  <a:schemeClr val="bg2"/>
                </a:solidFill>
              </a:rPr>
              <a:t>[records per </a:t>
            </a:r>
            <a:r>
              <a:rPr lang="en-US" sz="2000" b="1" dirty="0" err="1">
                <a:solidFill>
                  <a:schemeClr val="bg2"/>
                </a:solidFill>
              </a:rPr>
              <a:t>Pnfsid</a:t>
            </a:r>
            <a:r>
              <a:rPr lang="en-US" sz="2000" b="1" dirty="0">
                <a:solidFill>
                  <a:schemeClr val="bg2"/>
                </a:solidFill>
              </a:rPr>
              <a:t>, histograms]</a:t>
            </a:r>
          </a:p>
          <a:p>
            <a:pPr marL="457200" lvl="8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History service    </a:t>
            </a:r>
          </a:p>
          <a:p>
            <a:pPr lvl="8" algn="ctr">
              <a:buClr>
                <a:schemeClr val="bg2"/>
              </a:buClr>
            </a:pPr>
            <a:r>
              <a:rPr lang="en-US" sz="2000" b="1" dirty="0">
                <a:solidFill>
                  <a:schemeClr val="bg2"/>
                </a:solidFill>
              </a:rPr>
              <a:t>[pool and space statistical data &amp; histograms]</a:t>
            </a: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194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479243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RESTful Services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6" name="Shape 101">
            <a:extLst>
              <a:ext uri="{FF2B5EF4-FFF2-40B4-BE49-F238E27FC236}">
                <a16:creationId xmlns:a16="http://schemas.microsoft.com/office/drawing/2014/main" id="{D8DB27EB-2077-854C-991A-4FA1B75267FA}"/>
              </a:ext>
            </a:extLst>
          </p:cNvPr>
          <p:cNvSpPr txBox="1"/>
          <p:nvPr/>
        </p:nvSpPr>
        <p:spPr>
          <a:xfrm>
            <a:off x="279070" y="1596711"/>
            <a:ext cx="8924307" cy="460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2"/>
                </a:solidFill>
              </a:rPr>
              <a:t>SWAGGER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endParaRPr lang="en-US" sz="3200" b="1" dirty="0">
              <a:solidFill>
                <a:schemeClr val="bg2"/>
              </a:solidFill>
            </a:endParaRPr>
          </a:p>
          <a:p>
            <a:pPr lvl="8"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	</a:t>
            </a:r>
            <a:r>
              <a:rPr lang="en-US" sz="3200" b="1" dirty="0">
                <a:solidFill>
                  <a:schemeClr val="bg2"/>
                </a:solidFill>
              </a:rPr>
              <a:t>https://{host}:3880/</a:t>
            </a:r>
            <a:r>
              <a:rPr lang="en-US" sz="3200" b="1" dirty="0" err="1">
                <a:solidFill>
                  <a:schemeClr val="bg2"/>
                </a:solidFill>
              </a:rPr>
              <a:t>api</a:t>
            </a:r>
            <a:r>
              <a:rPr lang="en-US" sz="3200" b="1" dirty="0">
                <a:solidFill>
                  <a:schemeClr val="bg2"/>
                </a:solidFill>
              </a:rPr>
              <a:t>/v1</a:t>
            </a:r>
          </a:p>
          <a:p>
            <a:pPr lvl="8"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marL="342900" lvl="8" indent="-3429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Provides documentation for methods, parameters, JSON</a:t>
            </a:r>
          </a:p>
          <a:p>
            <a:pPr marL="342900" lvl="8" indent="-3429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Allows you to test the execution of the query</a:t>
            </a:r>
          </a:p>
          <a:p>
            <a:pPr marL="342900" lvl="8" indent="-3429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Gives you the sample CURL</a:t>
            </a:r>
          </a:p>
          <a:p>
            <a:pPr marL="342900" lvl="8" indent="-3429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Most methods require the admin role:</a:t>
            </a:r>
          </a:p>
          <a:p>
            <a:pPr lvl="8"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lvl="8" algn="ctr">
              <a:buClr>
                <a:schemeClr val="bg2"/>
              </a:buClr>
            </a:pPr>
            <a:r>
              <a:rPr lang="en-US" sz="2000" b="1" dirty="0" err="1">
                <a:solidFill>
                  <a:schemeClr val="bg2"/>
                </a:solidFill>
              </a:rPr>
              <a:t>username#admin:password</a:t>
            </a:r>
            <a:endParaRPr lang="en-US" sz="2000" b="1" dirty="0">
              <a:solidFill>
                <a:schemeClr val="bg2"/>
              </a:solidFill>
            </a:endParaRPr>
          </a:p>
          <a:p>
            <a:pPr marL="457200" lvl="8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72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479243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RESTful Services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757059-2336-494C-ACA9-648CD34F5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111950"/>
              </p:ext>
            </p:extLst>
          </p:nvPr>
        </p:nvGraphicFramePr>
        <p:xfrm>
          <a:off x="1713125" y="1641835"/>
          <a:ext cx="5109242" cy="4783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8337">
                  <a:extLst>
                    <a:ext uri="{9D8B030D-6E8A-4147-A177-3AD203B41FA5}">
                      <a16:colId xmlns:a16="http://schemas.microsoft.com/office/drawing/2014/main" val="1217842534"/>
                    </a:ext>
                  </a:extLst>
                </a:gridCol>
                <a:gridCol w="1560905">
                  <a:extLst>
                    <a:ext uri="{9D8B030D-6E8A-4147-A177-3AD203B41FA5}">
                      <a16:colId xmlns:a16="http://schemas.microsoft.com/office/drawing/2014/main" val="728789797"/>
                    </a:ext>
                  </a:extLst>
                </a:gridCol>
              </a:tblGrid>
              <a:tr h="2222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SERVICE</a:t>
                      </a:r>
                      <a:endParaRPr lang="en-US" sz="13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bg2"/>
                          </a:solidFill>
                          <a:effectLst/>
                        </a:rPr>
                        <a:t>AUTHZ LEVEL</a:t>
                      </a:r>
                      <a:endParaRPr lang="en-US" sz="13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1706854701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1199893576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/alarms/</a:t>
                      </a:r>
                      <a:r>
                        <a:rPr lang="en-US" sz="1100" b="1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logentries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2422129995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</a:t>
                      </a:r>
                      <a:r>
                        <a:rPr lang="en-US" sz="1100" b="1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alamrs</a:t>
                      </a:r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/priorities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4136101360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/billing/.../{</a:t>
                      </a:r>
                      <a:r>
                        <a:rPr lang="en-US" sz="1100" b="1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pnfsid</a:t>
                      </a:r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}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 *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 (Body)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219567149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/billing/histograms/grid/description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847506171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/billing/histograms[/{key}]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1122855506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/cells[/{address}]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970211905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/user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USER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4107987652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/namespace/{path}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USER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577341210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/poolgroups[/{group}[pools, usage, queues, space]]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1572257620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</a:t>
                      </a:r>
                      <a:r>
                        <a:rPr lang="en-US" sz="1100" b="1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poolgroups</a:t>
                      </a:r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[/{group}/histograms/[queues, files]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763672384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/links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2987436564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/partitions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179989471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/pool-preferences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2069363511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/units[/groups] 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469145983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/pools[/{pool}[/movers, usage[/mode]]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457703496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/pools[/{pool}/{pnfsid} 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156279259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/pools[/{group}/histograms/[queues, files]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404942377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/space/linkgroups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3340481112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/space/tokens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ADMIN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4101663996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/restores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495526620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/transfers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ANON</a:t>
                      </a:r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1217948296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solidFill>
                            <a:schemeClr val="bg2"/>
                          </a:solidFill>
                          <a:effectLst/>
                        </a:rPr>
                        <a:t>/events</a:t>
                      </a:r>
                      <a:endParaRPr lang="en-US" sz="11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USER</a:t>
                      </a: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929952201"/>
                  </a:ext>
                </a:extLst>
              </a:tr>
              <a:tr h="18712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71" marR="8771" marT="8771" marB="0" anchor="b"/>
                </a:tc>
                <a:extLst>
                  <a:ext uri="{0D108BD9-81ED-4DB2-BD59-A6C34878D82A}">
                    <a16:rowId xmlns:a16="http://schemas.microsoft.com/office/drawing/2014/main" val="2886051169"/>
                  </a:ext>
                </a:extLst>
              </a:tr>
            </a:tbl>
          </a:graphicData>
        </a:graphic>
      </p:graphicFrame>
      <p:sp>
        <p:nvSpPr>
          <p:cNvPr id="8" name="Shape 101">
            <a:extLst>
              <a:ext uri="{FF2B5EF4-FFF2-40B4-BE49-F238E27FC236}">
                <a16:creationId xmlns:a16="http://schemas.microsoft.com/office/drawing/2014/main" id="{FC511F21-472F-F044-8E93-4B7B5E77A68A}"/>
              </a:ext>
            </a:extLst>
          </p:cNvPr>
          <p:cNvSpPr txBox="1"/>
          <p:nvPr/>
        </p:nvSpPr>
        <p:spPr>
          <a:xfrm>
            <a:off x="6880348" y="2402437"/>
            <a:ext cx="1727585" cy="350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900" b="1" dirty="0">
                <a:solidFill>
                  <a:schemeClr val="bg2"/>
                </a:solidFill>
              </a:rPr>
              <a:t>Will allow user-level access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</a:pPr>
            <a:r>
              <a:rPr lang="en-US" sz="900" b="1" dirty="0">
                <a:solidFill>
                  <a:schemeClr val="bg2"/>
                </a:solidFill>
              </a:rPr>
              <a:t>to records in future release</a:t>
            </a:r>
          </a:p>
        </p:txBody>
      </p:sp>
    </p:spTree>
    <p:extLst>
      <p:ext uri="{BB962C8B-B14F-4D97-AF65-F5344CB8AC3E}">
        <p14:creationId xmlns:p14="http://schemas.microsoft.com/office/powerpoint/2010/main" val="145038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0" y="1"/>
            <a:ext cx="2439939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dCache User Workshop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0" y="479243"/>
            <a:ext cx="9144000" cy="75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err="1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dCache</a:t>
            </a:r>
            <a:r>
              <a:rPr lang="en-US" sz="44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-View</a:t>
            </a:r>
            <a:endParaRPr sz="4400" dirty="0">
              <a:solidFill>
                <a:schemeClr val="bg2"/>
              </a:solidFill>
            </a:endParaRPr>
          </a:p>
        </p:txBody>
      </p:sp>
      <p:sp>
        <p:nvSpPr>
          <p:cNvPr id="6" name="Shape 101">
            <a:extLst>
              <a:ext uri="{FF2B5EF4-FFF2-40B4-BE49-F238E27FC236}">
                <a16:creationId xmlns:a16="http://schemas.microsoft.com/office/drawing/2014/main" id="{D8DB27EB-2077-854C-991A-4FA1B75267FA}"/>
              </a:ext>
            </a:extLst>
          </p:cNvPr>
          <p:cNvSpPr txBox="1"/>
          <p:nvPr/>
        </p:nvSpPr>
        <p:spPr>
          <a:xfrm>
            <a:off x="439387" y="1437264"/>
            <a:ext cx="8419605" cy="530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8"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From </a:t>
            </a:r>
            <a:r>
              <a:rPr lang="en-US" sz="2400" b="1" dirty="0" err="1">
                <a:solidFill>
                  <a:schemeClr val="bg2"/>
                </a:solidFill>
              </a:rPr>
              <a:t>dCache</a:t>
            </a:r>
            <a:r>
              <a:rPr lang="en-US" sz="2400" b="1" dirty="0">
                <a:solidFill>
                  <a:schemeClr val="bg2"/>
                </a:solidFill>
              </a:rPr>
              <a:t>-view 1.4 forward, all the admin tabs are implemented.  These improve and supplement what is in the “</a:t>
            </a:r>
            <a:r>
              <a:rPr lang="en-US" sz="2400" b="1" dirty="0" err="1">
                <a:solidFill>
                  <a:schemeClr val="bg2"/>
                </a:solidFill>
              </a:rPr>
              <a:t>webadmin</a:t>
            </a:r>
            <a:r>
              <a:rPr lang="en-US" sz="2400" b="1" dirty="0">
                <a:solidFill>
                  <a:schemeClr val="bg2"/>
                </a:solidFill>
              </a:rPr>
              <a:t>” view (http://{host}:2288, https://{host}:8440).</a:t>
            </a:r>
          </a:p>
          <a:p>
            <a:pPr lvl="8"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lvl="8"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In </a:t>
            </a:r>
            <a:r>
              <a:rPr lang="en-US" sz="2400" b="1" dirty="0" err="1">
                <a:solidFill>
                  <a:schemeClr val="bg2"/>
                </a:solidFill>
              </a:rPr>
              <a:t>dCache</a:t>
            </a:r>
            <a:r>
              <a:rPr lang="en-US" sz="2400" b="1" dirty="0">
                <a:solidFill>
                  <a:schemeClr val="bg2"/>
                </a:solidFill>
              </a:rPr>
              <a:t> 4.2, </a:t>
            </a:r>
            <a:r>
              <a:rPr lang="en-US" sz="2400" b="1" dirty="0" err="1">
                <a:solidFill>
                  <a:schemeClr val="bg2"/>
                </a:solidFill>
              </a:rPr>
              <a:t>dCache</a:t>
            </a:r>
            <a:r>
              <a:rPr lang="en-US" sz="2400" b="1" dirty="0">
                <a:solidFill>
                  <a:schemeClr val="bg2"/>
                </a:solidFill>
              </a:rPr>
              <a:t>-view completely replaces the existing (Wicket-based) “</a:t>
            </a:r>
            <a:r>
              <a:rPr lang="en-US" sz="2400" b="1" dirty="0" err="1">
                <a:solidFill>
                  <a:schemeClr val="bg2"/>
                </a:solidFill>
              </a:rPr>
              <a:t>webadmin</a:t>
            </a:r>
            <a:r>
              <a:rPr lang="en-US" sz="2400" b="1" dirty="0">
                <a:solidFill>
                  <a:schemeClr val="bg2"/>
                </a:solidFill>
              </a:rPr>
              <a:t>” interface.</a:t>
            </a:r>
          </a:p>
          <a:p>
            <a:pPr lvl="8"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lvl="8"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We also plan to eliminate the older static web pages after the </a:t>
            </a:r>
            <a:r>
              <a:rPr lang="en-US" sz="2400" b="1" dirty="0" err="1">
                <a:solidFill>
                  <a:schemeClr val="bg2"/>
                </a:solidFill>
              </a:rPr>
              <a:t>dCache</a:t>
            </a:r>
            <a:r>
              <a:rPr lang="en-US" sz="2400" b="1" dirty="0">
                <a:solidFill>
                  <a:schemeClr val="bg2"/>
                </a:solidFill>
              </a:rPr>
              <a:t>-view pages have been tested in production for several months.</a:t>
            </a:r>
          </a:p>
          <a:p>
            <a:pPr lvl="8">
              <a:buClr>
                <a:schemeClr val="bg2"/>
              </a:buClr>
            </a:pPr>
            <a:endParaRPr lang="en-US" sz="2400" b="1" dirty="0">
              <a:solidFill>
                <a:schemeClr val="bg2"/>
              </a:solidFill>
            </a:endParaRPr>
          </a:p>
          <a:p>
            <a:pPr lvl="8">
              <a:buClr>
                <a:schemeClr val="bg2"/>
              </a:buClr>
            </a:pPr>
            <a:r>
              <a:rPr lang="en-US" sz="2400" b="1" dirty="0">
                <a:solidFill>
                  <a:schemeClr val="bg2"/>
                </a:solidFill>
              </a:rPr>
              <a:t>(Thereafter, port 2288 will be reserved for the info service).</a:t>
            </a:r>
          </a:p>
        </p:txBody>
      </p:sp>
      <p:sp>
        <p:nvSpPr>
          <p:cNvPr id="7" name="Shape 91">
            <a:extLst>
              <a:ext uri="{FF2B5EF4-FFF2-40B4-BE49-F238E27FC236}">
                <a16:creationId xmlns:a16="http://schemas.microsoft.com/office/drawing/2014/main" id="{A03E3C8C-91B6-194F-9F81-1970449E62B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688667" y="0"/>
            <a:ext cx="2455332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Hamburg 29/05/2018</a:t>
            </a: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650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425</Words>
  <Application>Microsoft Macintosh PowerPoint</Application>
  <PresentationFormat>On-screen Show (4:3)</PresentationFormat>
  <Paragraphs>151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(Body)</vt:lpstr>
      <vt:lpstr>Courier</vt:lpstr>
      <vt:lpstr>Office Theme</vt:lpstr>
      <vt:lpstr>dCache Monitoring using RESTful services and dCache-view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dCache Monitoring using RESTful services and dCache View</dc:title>
  <cp:lastModifiedBy>Albert Rossi</cp:lastModifiedBy>
  <cp:revision>31</cp:revision>
  <dcterms:modified xsi:type="dcterms:W3CDTF">2018-05-29T13:26:41Z</dcterms:modified>
</cp:coreProperties>
</file>