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1"/>
    <p:sldMasterId id="2147483668" r:id="rId2"/>
    <p:sldMasterId id="2147483679" r:id="rId3"/>
    <p:sldMasterId id="2147483705" r:id="rId4"/>
  </p:sldMasterIdLst>
  <p:notesMasterIdLst>
    <p:notesMasterId r:id="rId30"/>
  </p:notesMasterIdLst>
  <p:handoutMasterIdLst>
    <p:handoutMasterId r:id="rId31"/>
  </p:handoutMasterIdLst>
  <p:sldIdLst>
    <p:sldId id="316" r:id="rId5"/>
    <p:sldId id="305" r:id="rId6"/>
    <p:sldId id="308" r:id="rId7"/>
    <p:sldId id="323" r:id="rId8"/>
    <p:sldId id="293" r:id="rId9"/>
    <p:sldId id="309" r:id="rId10"/>
    <p:sldId id="304" r:id="rId11"/>
    <p:sldId id="295" r:id="rId12"/>
    <p:sldId id="317" r:id="rId13"/>
    <p:sldId id="301" r:id="rId14"/>
    <p:sldId id="297" r:id="rId15"/>
    <p:sldId id="310" r:id="rId16"/>
    <p:sldId id="303" r:id="rId17"/>
    <p:sldId id="298" r:id="rId18"/>
    <p:sldId id="311" r:id="rId19"/>
    <p:sldId id="312" r:id="rId20"/>
    <p:sldId id="313" r:id="rId21"/>
    <p:sldId id="324" r:id="rId22"/>
    <p:sldId id="314" r:id="rId23"/>
    <p:sldId id="315" r:id="rId24"/>
    <p:sldId id="322" r:id="rId25"/>
    <p:sldId id="318" r:id="rId26"/>
    <p:sldId id="319" r:id="rId27"/>
    <p:sldId id="320" r:id="rId28"/>
    <p:sldId id="321" r:id="rId29"/>
  </p:sldIdLst>
  <p:sldSz cx="9144000" cy="5143500" type="screen16x9"/>
  <p:notesSz cx="7315200" cy="96012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0"/>
    <a:srgbClr val="000000"/>
    <a:srgbClr val="0A2D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918" autoAdjust="0"/>
  </p:normalViewPr>
  <p:slideViewPr>
    <p:cSldViewPr snapToObjects="1" showGuides="1">
      <p:cViewPr>
        <p:scale>
          <a:sx n="90" d="100"/>
          <a:sy n="90" d="100"/>
        </p:scale>
        <p:origin x="-245" y="-259"/>
      </p:cViewPr>
      <p:guideLst>
        <p:guide orient="horz" pos="2982"/>
        <p:guide orient="horz" pos="855"/>
        <p:guide orient="horz" pos="826"/>
        <p:guide pos="226"/>
        <p:guide pos="5534"/>
        <p:guide pos="2812"/>
        <p:guide pos="2744"/>
        <p:guide pos="1435"/>
        <p:guide pos="4325"/>
        <p:guide pos="4173"/>
        <p:guide pos="1596"/>
      </p:guideLst>
    </p:cSldViewPr>
  </p:slideViewPr>
  <p:notesTextViewPr>
    <p:cViewPr>
      <p:scale>
        <a:sx n="1" d="1"/>
        <a:sy n="1" d="1"/>
      </p:scale>
      <p:origin x="0" y="0"/>
    </p:cViewPr>
  </p:notesTextViewPr>
  <p:notesViewPr>
    <p:cSldViewPr snapToObjects="1">
      <p:cViewPr varScale="1">
        <p:scale>
          <a:sx n="59" d="100"/>
          <a:sy n="59" d="100"/>
        </p:scale>
        <p:origin x="-2702" y="-91"/>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ehnke\AppData\Local\Temp\RegistrantsList.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1"/>
          <c:order val="0"/>
          <c:tx>
            <c:strRef>
              <c:f>Sheet2!$B$3</c:f>
              <c:strCache>
                <c:ptCount val="1"/>
                <c:pt idx="0">
                  <c:v>participants</c:v>
                </c:pt>
              </c:strCache>
            </c:strRef>
          </c:tx>
          <c:cat>
            <c:numRef>
              <c:f>Sheet2!$A$4:$A$7</c:f>
              <c:numCache>
                <c:formatCode>General</c:formatCode>
                <c:ptCount val="4"/>
                <c:pt idx="0">
                  <c:v>2015</c:v>
                </c:pt>
                <c:pt idx="1">
                  <c:v>2016</c:v>
                </c:pt>
                <c:pt idx="2">
                  <c:v>2017</c:v>
                </c:pt>
                <c:pt idx="3">
                  <c:v>2018</c:v>
                </c:pt>
              </c:numCache>
            </c:numRef>
          </c:cat>
          <c:val>
            <c:numRef>
              <c:f>Sheet2!$B$4:$B$7</c:f>
              <c:numCache>
                <c:formatCode>General</c:formatCode>
                <c:ptCount val="4"/>
                <c:pt idx="0">
                  <c:v>194</c:v>
                </c:pt>
                <c:pt idx="1">
                  <c:v>154</c:v>
                </c:pt>
                <c:pt idx="2">
                  <c:v>180</c:v>
                </c:pt>
                <c:pt idx="3">
                  <c:v>204</c:v>
                </c:pt>
              </c:numCache>
            </c:numRef>
          </c:val>
          <c:smooth val="0"/>
        </c:ser>
        <c:dLbls>
          <c:showLegendKey val="0"/>
          <c:showVal val="0"/>
          <c:showCatName val="0"/>
          <c:showSerName val="0"/>
          <c:showPercent val="0"/>
          <c:showBubbleSize val="0"/>
        </c:dLbls>
        <c:marker val="1"/>
        <c:smooth val="0"/>
        <c:axId val="364210432"/>
        <c:axId val="369119232"/>
      </c:lineChart>
      <c:catAx>
        <c:axId val="364210432"/>
        <c:scaling>
          <c:orientation val="minMax"/>
        </c:scaling>
        <c:delete val="0"/>
        <c:axPos val="b"/>
        <c:numFmt formatCode="General" sourceLinked="1"/>
        <c:majorTickMark val="out"/>
        <c:minorTickMark val="none"/>
        <c:tickLblPos val="nextTo"/>
        <c:crossAx val="369119232"/>
        <c:crosses val="autoZero"/>
        <c:auto val="1"/>
        <c:lblAlgn val="ctr"/>
        <c:lblOffset val="100"/>
        <c:noMultiLvlLbl val="0"/>
      </c:catAx>
      <c:valAx>
        <c:axId val="369119232"/>
        <c:scaling>
          <c:orientation val="minMax"/>
        </c:scaling>
        <c:delete val="0"/>
        <c:axPos val="l"/>
        <c:majorGridlines/>
        <c:numFmt formatCode="General" sourceLinked="1"/>
        <c:majorTickMark val="out"/>
        <c:minorTickMark val="none"/>
        <c:tickLblPos val="nextTo"/>
        <c:crossAx val="364210432"/>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52F30-365E-4686-9F69-426DE43A35D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de-DE"/>
        </a:p>
      </dgm:t>
    </dgm:pt>
    <dgm:pt modelId="{F68E3E80-2F0D-42E7-A09E-FE4E7F346C7E}">
      <dgm:prSet phldrT="[Text]"/>
      <dgm:spPr>
        <a:solidFill>
          <a:schemeClr val="accent6"/>
        </a:solidFill>
      </dgm:spPr>
      <dgm:t>
        <a:bodyPr/>
        <a:lstStyle/>
        <a:p>
          <a:r>
            <a:rPr lang="de-DE" dirty="0" smtClean="0"/>
            <a:t>MATTER</a:t>
          </a:r>
          <a:endParaRPr lang="de-DE" dirty="0"/>
        </a:p>
      </dgm:t>
    </dgm:pt>
    <dgm:pt modelId="{1356A2E4-D62E-4F3B-B9E8-7511958F7016}" type="parTrans" cxnId="{A1C63CC5-584E-4C55-9CD9-D2B28C5057AA}">
      <dgm:prSet/>
      <dgm:spPr/>
      <dgm:t>
        <a:bodyPr/>
        <a:lstStyle/>
        <a:p>
          <a:endParaRPr lang="de-DE"/>
        </a:p>
      </dgm:t>
    </dgm:pt>
    <dgm:pt modelId="{B66BA1C4-5E13-42A5-8665-C515B7489C79}" type="sibTrans" cxnId="{A1C63CC5-584E-4C55-9CD9-D2B28C5057AA}">
      <dgm:prSet/>
      <dgm:spPr/>
      <dgm:t>
        <a:bodyPr/>
        <a:lstStyle/>
        <a:p>
          <a:endParaRPr lang="de-DE"/>
        </a:p>
      </dgm:t>
    </dgm:pt>
    <dgm:pt modelId="{248F4101-626D-4B6D-B212-CAAFF16B8FBB}">
      <dgm:prSet phldrT="[Text]"/>
      <dgm:spPr/>
      <dgm:t>
        <a:bodyPr/>
        <a:lstStyle/>
        <a:p>
          <a:r>
            <a:rPr lang="de-DE" dirty="0" smtClean="0"/>
            <a:t>Matter </a:t>
          </a:r>
          <a:r>
            <a:rPr lang="de-DE" dirty="0" err="1" smtClean="0"/>
            <a:t>and</a:t>
          </a:r>
          <a:r>
            <a:rPr lang="de-DE" dirty="0" smtClean="0"/>
            <a:t> </a:t>
          </a:r>
          <a:r>
            <a:rPr lang="de-DE" dirty="0" err="1" smtClean="0"/>
            <a:t>the</a:t>
          </a:r>
          <a:r>
            <a:rPr lang="de-DE" dirty="0" smtClean="0"/>
            <a:t> </a:t>
          </a:r>
          <a:r>
            <a:rPr lang="de-DE" dirty="0" err="1" smtClean="0"/>
            <a:t>Universe</a:t>
          </a:r>
          <a:endParaRPr lang="de-DE" dirty="0"/>
        </a:p>
      </dgm:t>
    </dgm:pt>
    <dgm:pt modelId="{4EB06B28-7A93-42B9-A77B-BEBA8C4AEB29}" type="parTrans" cxnId="{E3F4EF49-3099-45DE-B115-11D7478B4ED3}">
      <dgm:prSet/>
      <dgm:spPr/>
      <dgm:t>
        <a:bodyPr/>
        <a:lstStyle/>
        <a:p>
          <a:endParaRPr lang="de-DE"/>
        </a:p>
      </dgm:t>
    </dgm:pt>
    <dgm:pt modelId="{08C1DE21-57FC-462F-B42C-5C1D586CCE26}" type="sibTrans" cxnId="{E3F4EF49-3099-45DE-B115-11D7478B4ED3}">
      <dgm:prSet/>
      <dgm:spPr/>
      <dgm:t>
        <a:bodyPr/>
        <a:lstStyle/>
        <a:p>
          <a:endParaRPr lang="de-DE"/>
        </a:p>
      </dgm:t>
    </dgm:pt>
    <dgm:pt modelId="{C81B403B-0ADA-4FB7-99A6-9720B12FD309}">
      <dgm:prSet phldrT="[Text]"/>
      <dgm:spPr/>
      <dgm:t>
        <a:bodyPr/>
        <a:lstStyle/>
        <a:p>
          <a:r>
            <a:rPr lang="de-DE" dirty="0" err="1" smtClean="0"/>
            <a:t>From</a:t>
          </a:r>
          <a:r>
            <a:rPr lang="de-DE" dirty="0" smtClean="0"/>
            <a:t> Matter </a:t>
          </a:r>
          <a:r>
            <a:rPr lang="de-DE" dirty="0" err="1" smtClean="0"/>
            <a:t>to</a:t>
          </a:r>
          <a:r>
            <a:rPr lang="de-DE" dirty="0" smtClean="0"/>
            <a:t> Materials </a:t>
          </a:r>
          <a:r>
            <a:rPr lang="de-DE" dirty="0" err="1" smtClean="0"/>
            <a:t>and</a:t>
          </a:r>
          <a:r>
            <a:rPr lang="de-DE" dirty="0" smtClean="0"/>
            <a:t> Life</a:t>
          </a:r>
          <a:endParaRPr lang="de-DE" dirty="0"/>
        </a:p>
      </dgm:t>
    </dgm:pt>
    <dgm:pt modelId="{DC80C6A9-16AE-4DD9-808F-8EA85468F0DB}" type="parTrans" cxnId="{FF89DAE1-A8CA-4193-B32F-1F050C2A982B}">
      <dgm:prSet/>
      <dgm:spPr/>
      <dgm:t>
        <a:bodyPr/>
        <a:lstStyle/>
        <a:p>
          <a:endParaRPr lang="de-DE"/>
        </a:p>
      </dgm:t>
    </dgm:pt>
    <dgm:pt modelId="{57D75D56-EBE8-4697-AF34-1BEEA5AFBDC7}" type="sibTrans" cxnId="{FF89DAE1-A8CA-4193-B32F-1F050C2A982B}">
      <dgm:prSet/>
      <dgm:spPr/>
      <dgm:t>
        <a:bodyPr/>
        <a:lstStyle/>
        <a:p>
          <a:endParaRPr lang="de-DE"/>
        </a:p>
      </dgm:t>
    </dgm:pt>
    <dgm:pt modelId="{57DF6C3A-9CC4-46EB-9B33-A680D6DD9321}">
      <dgm:prSet phldrT="[Text]"/>
      <dgm:spPr/>
      <dgm:t>
        <a:bodyPr/>
        <a:lstStyle/>
        <a:p>
          <a:r>
            <a:rPr lang="de-DE" b="1" dirty="0" smtClean="0">
              <a:solidFill>
                <a:schemeClr val="accent5"/>
              </a:solidFill>
            </a:rPr>
            <a:t>Matter </a:t>
          </a:r>
          <a:r>
            <a:rPr lang="de-DE" b="1" dirty="0" err="1" smtClean="0">
              <a:solidFill>
                <a:schemeClr val="accent5"/>
              </a:solidFill>
            </a:rPr>
            <a:t>and</a:t>
          </a:r>
          <a:r>
            <a:rPr lang="de-DE" b="1" dirty="0" smtClean="0">
              <a:solidFill>
                <a:schemeClr val="accent5"/>
              </a:solidFill>
            </a:rPr>
            <a:t> Technologies</a:t>
          </a:r>
          <a:endParaRPr lang="de-DE" b="1" dirty="0">
            <a:solidFill>
              <a:schemeClr val="accent5"/>
            </a:solidFill>
          </a:endParaRPr>
        </a:p>
      </dgm:t>
    </dgm:pt>
    <dgm:pt modelId="{0BCBB51A-1385-41BB-9D8F-7DBE9028151B}" type="parTrans" cxnId="{3F9379AC-5A5A-43B1-B6D1-172BAC341BF2}">
      <dgm:prSet/>
      <dgm:spPr/>
      <dgm:t>
        <a:bodyPr/>
        <a:lstStyle/>
        <a:p>
          <a:endParaRPr lang="de-DE"/>
        </a:p>
      </dgm:t>
    </dgm:pt>
    <dgm:pt modelId="{62F47239-4A64-4C0E-98C1-256442ABF56E}" type="sibTrans" cxnId="{3F9379AC-5A5A-43B1-B6D1-172BAC341BF2}">
      <dgm:prSet/>
      <dgm:spPr/>
      <dgm:t>
        <a:bodyPr/>
        <a:lstStyle/>
        <a:p>
          <a:endParaRPr lang="de-DE"/>
        </a:p>
      </dgm:t>
    </dgm:pt>
    <dgm:pt modelId="{6AE7BA7F-B69A-423E-BFC8-D30CB435914C}" type="pres">
      <dgm:prSet presAssocID="{45F52F30-365E-4686-9F69-426DE43A35D2}" presName="hierChild1" presStyleCnt="0">
        <dgm:presLayoutVars>
          <dgm:orgChart val="1"/>
          <dgm:chPref val="1"/>
          <dgm:dir/>
          <dgm:animOne val="branch"/>
          <dgm:animLvl val="lvl"/>
          <dgm:resizeHandles/>
        </dgm:presLayoutVars>
      </dgm:prSet>
      <dgm:spPr/>
      <dgm:t>
        <a:bodyPr/>
        <a:lstStyle/>
        <a:p>
          <a:endParaRPr lang="de-DE"/>
        </a:p>
      </dgm:t>
    </dgm:pt>
    <dgm:pt modelId="{DF630652-BEEB-474F-932E-D10EDBDA307E}" type="pres">
      <dgm:prSet presAssocID="{F68E3E80-2F0D-42E7-A09E-FE4E7F346C7E}" presName="hierRoot1" presStyleCnt="0">
        <dgm:presLayoutVars>
          <dgm:hierBranch val="init"/>
        </dgm:presLayoutVars>
      </dgm:prSet>
      <dgm:spPr/>
    </dgm:pt>
    <dgm:pt modelId="{12601B56-C068-47C0-A8C5-B5EEB832DD9B}" type="pres">
      <dgm:prSet presAssocID="{F68E3E80-2F0D-42E7-A09E-FE4E7F346C7E}" presName="rootComposite1" presStyleCnt="0"/>
      <dgm:spPr/>
    </dgm:pt>
    <dgm:pt modelId="{60C678DD-DEC4-4FBE-9F2D-99F75E075DEA}" type="pres">
      <dgm:prSet presAssocID="{F68E3E80-2F0D-42E7-A09E-FE4E7F346C7E}" presName="rootText1" presStyleLbl="node0" presStyleIdx="0" presStyleCnt="1">
        <dgm:presLayoutVars>
          <dgm:chPref val="3"/>
        </dgm:presLayoutVars>
      </dgm:prSet>
      <dgm:spPr/>
      <dgm:t>
        <a:bodyPr/>
        <a:lstStyle/>
        <a:p>
          <a:endParaRPr lang="de-DE"/>
        </a:p>
      </dgm:t>
    </dgm:pt>
    <dgm:pt modelId="{E1612014-411E-4208-9B22-84BB68FC099C}" type="pres">
      <dgm:prSet presAssocID="{F68E3E80-2F0D-42E7-A09E-FE4E7F346C7E}" presName="rootConnector1" presStyleLbl="node1" presStyleIdx="0" presStyleCnt="0"/>
      <dgm:spPr/>
      <dgm:t>
        <a:bodyPr/>
        <a:lstStyle/>
        <a:p>
          <a:endParaRPr lang="de-DE"/>
        </a:p>
      </dgm:t>
    </dgm:pt>
    <dgm:pt modelId="{84151DAF-5F32-4C0D-96D7-8403A2B1A815}" type="pres">
      <dgm:prSet presAssocID="{F68E3E80-2F0D-42E7-A09E-FE4E7F346C7E}" presName="hierChild2" presStyleCnt="0"/>
      <dgm:spPr/>
    </dgm:pt>
    <dgm:pt modelId="{A54619E3-DED7-45FF-AD2C-022BD8633AB3}" type="pres">
      <dgm:prSet presAssocID="{4EB06B28-7A93-42B9-A77B-BEBA8C4AEB29}" presName="Name37" presStyleLbl="parChTrans1D2" presStyleIdx="0" presStyleCnt="3"/>
      <dgm:spPr/>
      <dgm:t>
        <a:bodyPr/>
        <a:lstStyle/>
        <a:p>
          <a:endParaRPr lang="de-DE"/>
        </a:p>
      </dgm:t>
    </dgm:pt>
    <dgm:pt modelId="{EBCB35A7-4A4B-4F2E-8CDD-7D6566AD041B}" type="pres">
      <dgm:prSet presAssocID="{248F4101-626D-4B6D-B212-CAAFF16B8FBB}" presName="hierRoot2" presStyleCnt="0">
        <dgm:presLayoutVars>
          <dgm:hierBranch val="init"/>
        </dgm:presLayoutVars>
      </dgm:prSet>
      <dgm:spPr/>
    </dgm:pt>
    <dgm:pt modelId="{0999C052-4306-404E-BEF7-3CB4A2739390}" type="pres">
      <dgm:prSet presAssocID="{248F4101-626D-4B6D-B212-CAAFF16B8FBB}" presName="rootComposite" presStyleCnt="0"/>
      <dgm:spPr/>
    </dgm:pt>
    <dgm:pt modelId="{99F551EF-1AEB-4790-8566-2A473EAB43AC}" type="pres">
      <dgm:prSet presAssocID="{248F4101-626D-4B6D-B212-CAAFF16B8FBB}" presName="rootText" presStyleLbl="node2" presStyleIdx="0" presStyleCnt="3">
        <dgm:presLayoutVars>
          <dgm:chPref val="3"/>
        </dgm:presLayoutVars>
      </dgm:prSet>
      <dgm:spPr/>
      <dgm:t>
        <a:bodyPr/>
        <a:lstStyle/>
        <a:p>
          <a:endParaRPr lang="de-DE"/>
        </a:p>
      </dgm:t>
    </dgm:pt>
    <dgm:pt modelId="{5B0C1897-36CB-4D1D-B9CE-BC4818248839}" type="pres">
      <dgm:prSet presAssocID="{248F4101-626D-4B6D-B212-CAAFF16B8FBB}" presName="rootConnector" presStyleLbl="node2" presStyleIdx="0" presStyleCnt="3"/>
      <dgm:spPr/>
      <dgm:t>
        <a:bodyPr/>
        <a:lstStyle/>
        <a:p>
          <a:endParaRPr lang="de-DE"/>
        </a:p>
      </dgm:t>
    </dgm:pt>
    <dgm:pt modelId="{FCE78E49-5338-4B99-99A7-AFAB36869073}" type="pres">
      <dgm:prSet presAssocID="{248F4101-626D-4B6D-B212-CAAFF16B8FBB}" presName="hierChild4" presStyleCnt="0"/>
      <dgm:spPr/>
    </dgm:pt>
    <dgm:pt modelId="{9BB1FFAF-6948-4EA2-880B-98D7E21F8FBB}" type="pres">
      <dgm:prSet presAssocID="{248F4101-626D-4B6D-B212-CAAFF16B8FBB}" presName="hierChild5" presStyleCnt="0"/>
      <dgm:spPr/>
    </dgm:pt>
    <dgm:pt modelId="{61DCFEF3-EB69-406E-94AD-52DD64059C35}" type="pres">
      <dgm:prSet presAssocID="{DC80C6A9-16AE-4DD9-808F-8EA85468F0DB}" presName="Name37" presStyleLbl="parChTrans1D2" presStyleIdx="1" presStyleCnt="3"/>
      <dgm:spPr/>
      <dgm:t>
        <a:bodyPr/>
        <a:lstStyle/>
        <a:p>
          <a:endParaRPr lang="de-DE"/>
        </a:p>
      </dgm:t>
    </dgm:pt>
    <dgm:pt modelId="{A1454A4D-0AA9-4E96-968C-5C780D6766D1}" type="pres">
      <dgm:prSet presAssocID="{C81B403B-0ADA-4FB7-99A6-9720B12FD309}" presName="hierRoot2" presStyleCnt="0">
        <dgm:presLayoutVars>
          <dgm:hierBranch val="init"/>
        </dgm:presLayoutVars>
      </dgm:prSet>
      <dgm:spPr/>
    </dgm:pt>
    <dgm:pt modelId="{7008A505-B81F-4DA7-8B05-6FDEB129E49E}" type="pres">
      <dgm:prSet presAssocID="{C81B403B-0ADA-4FB7-99A6-9720B12FD309}" presName="rootComposite" presStyleCnt="0"/>
      <dgm:spPr/>
    </dgm:pt>
    <dgm:pt modelId="{B8AC9321-950E-4291-A129-46CCFCC47C3B}" type="pres">
      <dgm:prSet presAssocID="{C81B403B-0ADA-4FB7-99A6-9720B12FD309}" presName="rootText" presStyleLbl="node2" presStyleIdx="1" presStyleCnt="3">
        <dgm:presLayoutVars>
          <dgm:chPref val="3"/>
        </dgm:presLayoutVars>
      </dgm:prSet>
      <dgm:spPr/>
      <dgm:t>
        <a:bodyPr/>
        <a:lstStyle/>
        <a:p>
          <a:endParaRPr lang="de-DE"/>
        </a:p>
      </dgm:t>
    </dgm:pt>
    <dgm:pt modelId="{688FC2E8-209E-480C-BA6E-1D28C9C8EDF7}" type="pres">
      <dgm:prSet presAssocID="{C81B403B-0ADA-4FB7-99A6-9720B12FD309}" presName="rootConnector" presStyleLbl="node2" presStyleIdx="1" presStyleCnt="3"/>
      <dgm:spPr/>
      <dgm:t>
        <a:bodyPr/>
        <a:lstStyle/>
        <a:p>
          <a:endParaRPr lang="de-DE"/>
        </a:p>
      </dgm:t>
    </dgm:pt>
    <dgm:pt modelId="{05F48721-13DF-4270-A139-AFBC71D8D146}" type="pres">
      <dgm:prSet presAssocID="{C81B403B-0ADA-4FB7-99A6-9720B12FD309}" presName="hierChild4" presStyleCnt="0"/>
      <dgm:spPr/>
    </dgm:pt>
    <dgm:pt modelId="{2D73807E-8322-46CC-A194-98C2618694F9}" type="pres">
      <dgm:prSet presAssocID="{C81B403B-0ADA-4FB7-99A6-9720B12FD309}" presName="hierChild5" presStyleCnt="0"/>
      <dgm:spPr/>
    </dgm:pt>
    <dgm:pt modelId="{B6266E43-9442-464C-B7F7-180DDC728412}" type="pres">
      <dgm:prSet presAssocID="{0BCBB51A-1385-41BB-9D8F-7DBE9028151B}" presName="Name37" presStyleLbl="parChTrans1D2" presStyleIdx="2" presStyleCnt="3"/>
      <dgm:spPr/>
      <dgm:t>
        <a:bodyPr/>
        <a:lstStyle/>
        <a:p>
          <a:endParaRPr lang="de-DE"/>
        </a:p>
      </dgm:t>
    </dgm:pt>
    <dgm:pt modelId="{C84BA943-8C7D-4434-BC07-0306152BCC94}" type="pres">
      <dgm:prSet presAssocID="{57DF6C3A-9CC4-46EB-9B33-A680D6DD9321}" presName="hierRoot2" presStyleCnt="0">
        <dgm:presLayoutVars>
          <dgm:hierBranch val="init"/>
        </dgm:presLayoutVars>
      </dgm:prSet>
      <dgm:spPr/>
    </dgm:pt>
    <dgm:pt modelId="{1E0013B4-5865-4523-9F1F-60740E39B8CA}" type="pres">
      <dgm:prSet presAssocID="{57DF6C3A-9CC4-46EB-9B33-A680D6DD9321}" presName="rootComposite" presStyleCnt="0"/>
      <dgm:spPr/>
    </dgm:pt>
    <dgm:pt modelId="{E522CC78-6FE3-4A12-8191-C79F76FD8414}" type="pres">
      <dgm:prSet presAssocID="{57DF6C3A-9CC4-46EB-9B33-A680D6DD9321}" presName="rootText" presStyleLbl="node2" presStyleIdx="2" presStyleCnt="3">
        <dgm:presLayoutVars>
          <dgm:chPref val="3"/>
        </dgm:presLayoutVars>
      </dgm:prSet>
      <dgm:spPr/>
      <dgm:t>
        <a:bodyPr/>
        <a:lstStyle/>
        <a:p>
          <a:endParaRPr lang="de-DE"/>
        </a:p>
      </dgm:t>
    </dgm:pt>
    <dgm:pt modelId="{61323A16-8D91-4F4F-AA77-125B7440D9A6}" type="pres">
      <dgm:prSet presAssocID="{57DF6C3A-9CC4-46EB-9B33-A680D6DD9321}" presName="rootConnector" presStyleLbl="node2" presStyleIdx="2" presStyleCnt="3"/>
      <dgm:spPr/>
      <dgm:t>
        <a:bodyPr/>
        <a:lstStyle/>
        <a:p>
          <a:endParaRPr lang="de-DE"/>
        </a:p>
      </dgm:t>
    </dgm:pt>
    <dgm:pt modelId="{15582453-9B2B-4257-8B9A-A9459F0F4A48}" type="pres">
      <dgm:prSet presAssocID="{57DF6C3A-9CC4-46EB-9B33-A680D6DD9321}" presName="hierChild4" presStyleCnt="0"/>
      <dgm:spPr/>
    </dgm:pt>
    <dgm:pt modelId="{4921DC8D-E682-4754-AF7F-2EA7D08990B8}" type="pres">
      <dgm:prSet presAssocID="{57DF6C3A-9CC4-46EB-9B33-A680D6DD9321}" presName="hierChild5" presStyleCnt="0"/>
      <dgm:spPr/>
    </dgm:pt>
    <dgm:pt modelId="{94CD9AEC-C0B7-49E4-B4A0-334BBA067131}" type="pres">
      <dgm:prSet presAssocID="{F68E3E80-2F0D-42E7-A09E-FE4E7F346C7E}" presName="hierChild3" presStyleCnt="0"/>
      <dgm:spPr/>
    </dgm:pt>
  </dgm:ptLst>
  <dgm:cxnLst>
    <dgm:cxn modelId="{470885F3-F480-4040-81B4-CB099A5A4F11}" type="presOf" srcId="{C81B403B-0ADA-4FB7-99A6-9720B12FD309}" destId="{688FC2E8-209E-480C-BA6E-1D28C9C8EDF7}" srcOrd="1" destOrd="0" presId="urn:microsoft.com/office/officeart/2005/8/layout/orgChart1"/>
    <dgm:cxn modelId="{8643F35D-8D2E-4E51-AA0D-D020D024C70B}" type="presOf" srcId="{248F4101-626D-4B6D-B212-CAAFF16B8FBB}" destId="{99F551EF-1AEB-4790-8566-2A473EAB43AC}" srcOrd="0" destOrd="0" presId="urn:microsoft.com/office/officeart/2005/8/layout/orgChart1"/>
    <dgm:cxn modelId="{2D3C1D47-EC08-4B03-B86C-44DADB0989DB}" type="presOf" srcId="{F68E3E80-2F0D-42E7-A09E-FE4E7F346C7E}" destId="{E1612014-411E-4208-9B22-84BB68FC099C}" srcOrd="1" destOrd="0" presId="urn:microsoft.com/office/officeart/2005/8/layout/orgChart1"/>
    <dgm:cxn modelId="{FF89DAE1-A8CA-4193-B32F-1F050C2A982B}" srcId="{F68E3E80-2F0D-42E7-A09E-FE4E7F346C7E}" destId="{C81B403B-0ADA-4FB7-99A6-9720B12FD309}" srcOrd="1" destOrd="0" parTransId="{DC80C6A9-16AE-4DD9-808F-8EA85468F0DB}" sibTransId="{57D75D56-EBE8-4697-AF34-1BEEA5AFBDC7}"/>
    <dgm:cxn modelId="{E3F4EF49-3099-45DE-B115-11D7478B4ED3}" srcId="{F68E3E80-2F0D-42E7-A09E-FE4E7F346C7E}" destId="{248F4101-626D-4B6D-B212-CAAFF16B8FBB}" srcOrd="0" destOrd="0" parTransId="{4EB06B28-7A93-42B9-A77B-BEBA8C4AEB29}" sibTransId="{08C1DE21-57FC-462F-B42C-5C1D586CCE26}"/>
    <dgm:cxn modelId="{A1C63CC5-584E-4C55-9CD9-D2B28C5057AA}" srcId="{45F52F30-365E-4686-9F69-426DE43A35D2}" destId="{F68E3E80-2F0D-42E7-A09E-FE4E7F346C7E}" srcOrd="0" destOrd="0" parTransId="{1356A2E4-D62E-4F3B-B9E8-7511958F7016}" sibTransId="{B66BA1C4-5E13-42A5-8665-C515B7489C79}"/>
    <dgm:cxn modelId="{A7BDA5C5-381F-4D38-8DA2-64E508A13075}" type="presOf" srcId="{57DF6C3A-9CC4-46EB-9B33-A680D6DD9321}" destId="{61323A16-8D91-4F4F-AA77-125B7440D9A6}" srcOrd="1" destOrd="0" presId="urn:microsoft.com/office/officeart/2005/8/layout/orgChart1"/>
    <dgm:cxn modelId="{CA46A88F-1F10-42DC-80BF-32395C72E8BD}" type="presOf" srcId="{DC80C6A9-16AE-4DD9-808F-8EA85468F0DB}" destId="{61DCFEF3-EB69-406E-94AD-52DD64059C35}" srcOrd="0" destOrd="0" presId="urn:microsoft.com/office/officeart/2005/8/layout/orgChart1"/>
    <dgm:cxn modelId="{7FA938A5-F47F-4537-9B98-DC00619F9CD4}" type="presOf" srcId="{C81B403B-0ADA-4FB7-99A6-9720B12FD309}" destId="{B8AC9321-950E-4291-A129-46CCFCC47C3B}" srcOrd="0" destOrd="0" presId="urn:microsoft.com/office/officeart/2005/8/layout/orgChart1"/>
    <dgm:cxn modelId="{91C12743-AD4E-4346-90BF-531445110C86}" type="presOf" srcId="{F68E3E80-2F0D-42E7-A09E-FE4E7F346C7E}" destId="{60C678DD-DEC4-4FBE-9F2D-99F75E075DEA}" srcOrd="0" destOrd="0" presId="urn:microsoft.com/office/officeart/2005/8/layout/orgChart1"/>
    <dgm:cxn modelId="{9B881FEF-DDCD-4266-AA0D-2C0FAE76869A}" type="presOf" srcId="{4EB06B28-7A93-42B9-A77B-BEBA8C4AEB29}" destId="{A54619E3-DED7-45FF-AD2C-022BD8633AB3}" srcOrd="0" destOrd="0" presId="urn:microsoft.com/office/officeart/2005/8/layout/orgChart1"/>
    <dgm:cxn modelId="{2563A463-AB77-4C36-8782-FC28F09F69A1}" type="presOf" srcId="{57DF6C3A-9CC4-46EB-9B33-A680D6DD9321}" destId="{E522CC78-6FE3-4A12-8191-C79F76FD8414}" srcOrd="0" destOrd="0" presId="urn:microsoft.com/office/officeart/2005/8/layout/orgChart1"/>
    <dgm:cxn modelId="{3F9379AC-5A5A-43B1-B6D1-172BAC341BF2}" srcId="{F68E3E80-2F0D-42E7-A09E-FE4E7F346C7E}" destId="{57DF6C3A-9CC4-46EB-9B33-A680D6DD9321}" srcOrd="2" destOrd="0" parTransId="{0BCBB51A-1385-41BB-9D8F-7DBE9028151B}" sibTransId="{62F47239-4A64-4C0E-98C1-256442ABF56E}"/>
    <dgm:cxn modelId="{7BB48698-03D4-4F6E-8159-F23712773B69}" type="presOf" srcId="{248F4101-626D-4B6D-B212-CAAFF16B8FBB}" destId="{5B0C1897-36CB-4D1D-B9CE-BC4818248839}" srcOrd="1" destOrd="0" presId="urn:microsoft.com/office/officeart/2005/8/layout/orgChart1"/>
    <dgm:cxn modelId="{D6E2D7C0-66C0-46A1-BAA4-2E5625E57F59}" type="presOf" srcId="{45F52F30-365E-4686-9F69-426DE43A35D2}" destId="{6AE7BA7F-B69A-423E-BFC8-D30CB435914C}" srcOrd="0" destOrd="0" presId="urn:microsoft.com/office/officeart/2005/8/layout/orgChart1"/>
    <dgm:cxn modelId="{60611536-3CB0-4532-B9B1-527DD34E7D0F}" type="presOf" srcId="{0BCBB51A-1385-41BB-9D8F-7DBE9028151B}" destId="{B6266E43-9442-464C-B7F7-180DDC728412}" srcOrd="0" destOrd="0" presId="urn:microsoft.com/office/officeart/2005/8/layout/orgChart1"/>
    <dgm:cxn modelId="{D6E95B7A-6F37-4A6F-A8A2-BF0B2574EBAC}" type="presParOf" srcId="{6AE7BA7F-B69A-423E-BFC8-D30CB435914C}" destId="{DF630652-BEEB-474F-932E-D10EDBDA307E}" srcOrd="0" destOrd="0" presId="urn:microsoft.com/office/officeart/2005/8/layout/orgChart1"/>
    <dgm:cxn modelId="{BC4E6B1B-9B59-4E22-8CCC-742ED8D2BAD7}" type="presParOf" srcId="{DF630652-BEEB-474F-932E-D10EDBDA307E}" destId="{12601B56-C068-47C0-A8C5-B5EEB832DD9B}" srcOrd="0" destOrd="0" presId="urn:microsoft.com/office/officeart/2005/8/layout/orgChart1"/>
    <dgm:cxn modelId="{1C5AA0AC-48F7-4317-AA60-3A63D4A7FB75}" type="presParOf" srcId="{12601B56-C068-47C0-A8C5-B5EEB832DD9B}" destId="{60C678DD-DEC4-4FBE-9F2D-99F75E075DEA}" srcOrd="0" destOrd="0" presId="urn:microsoft.com/office/officeart/2005/8/layout/orgChart1"/>
    <dgm:cxn modelId="{C33E5A7F-76AA-4A79-9488-119904A7DCCA}" type="presParOf" srcId="{12601B56-C068-47C0-A8C5-B5EEB832DD9B}" destId="{E1612014-411E-4208-9B22-84BB68FC099C}" srcOrd="1" destOrd="0" presId="urn:microsoft.com/office/officeart/2005/8/layout/orgChart1"/>
    <dgm:cxn modelId="{3E6BAA1E-A82F-4D93-971A-9B71508DDA7C}" type="presParOf" srcId="{DF630652-BEEB-474F-932E-D10EDBDA307E}" destId="{84151DAF-5F32-4C0D-96D7-8403A2B1A815}" srcOrd="1" destOrd="0" presId="urn:microsoft.com/office/officeart/2005/8/layout/orgChart1"/>
    <dgm:cxn modelId="{A22BA994-78C4-470D-8E88-EFFD56521784}" type="presParOf" srcId="{84151DAF-5F32-4C0D-96D7-8403A2B1A815}" destId="{A54619E3-DED7-45FF-AD2C-022BD8633AB3}" srcOrd="0" destOrd="0" presId="urn:microsoft.com/office/officeart/2005/8/layout/orgChart1"/>
    <dgm:cxn modelId="{30AA55E1-391A-493B-B7CD-C72381295AEC}" type="presParOf" srcId="{84151DAF-5F32-4C0D-96D7-8403A2B1A815}" destId="{EBCB35A7-4A4B-4F2E-8CDD-7D6566AD041B}" srcOrd="1" destOrd="0" presId="urn:microsoft.com/office/officeart/2005/8/layout/orgChart1"/>
    <dgm:cxn modelId="{12639CEE-B9F3-4902-AAC4-D667E246148C}" type="presParOf" srcId="{EBCB35A7-4A4B-4F2E-8CDD-7D6566AD041B}" destId="{0999C052-4306-404E-BEF7-3CB4A2739390}" srcOrd="0" destOrd="0" presId="urn:microsoft.com/office/officeart/2005/8/layout/orgChart1"/>
    <dgm:cxn modelId="{1F8043B6-7421-4D5D-8878-7814FE99746C}" type="presParOf" srcId="{0999C052-4306-404E-BEF7-3CB4A2739390}" destId="{99F551EF-1AEB-4790-8566-2A473EAB43AC}" srcOrd="0" destOrd="0" presId="urn:microsoft.com/office/officeart/2005/8/layout/orgChart1"/>
    <dgm:cxn modelId="{A3D767F2-BD84-4D30-8AE9-269664126E86}" type="presParOf" srcId="{0999C052-4306-404E-BEF7-3CB4A2739390}" destId="{5B0C1897-36CB-4D1D-B9CE-BC4818248839}" srcOrd="1" destOrd="0" presId="urn:microsoft.com/office/officeart/2005/8/layout/orgChart1"/>
    <dgm:cxn modelId="{15624CA0-F7B7-4AF3-9CB4-7A27C46A9556}" type="presParOf" srcId="{EBCB35A7-4A4B-4F2E-8CDD-7D6566AD041B}" destId="{FCE78E49-5338-4B99-99A7-AFAB36869073}" srcOrd="1" destOrd="0" presId="urn:microsoft.com/office/officeart/2005/8/layout/orgChart1"/>
    <dgm:cxn modelId="{95F39379-761E-4ED1-A423-67855A8E76C4}" type="presParOf" srcId="{EBCB35A7-4A4B-4F2E-8CDD-7D6566AD041B}" destId="{9BB1FFAF-6948-4EA2-880B-98D7E21F8FBB}" srcOrd="2" destOrd="0" presId="urn:microsoft.com/office/officeart/2005/8/layout/orgChart1"/>
    <dgm:cxn modelId="{F144F625-634D-495D-BDF0-834E09DFE086}" type="presParOf" srcId="{84151DAF-5F32-4C0D-96D7-8403A2B1A815}" destId="{61DCFEF3-EB69-406E-94AD-52DD64059C35}" srcOrd="2" destOrd="0" presId="urn:microsoft.com/office/officeart/2005/8/layout/orgChart1"/>
    <dgm:cxn modelId="{C630671B-734C-4846-AB43-20EB786B92E4}" type="presParOf" srcId="{84151DAF-5F32-4C0D-96D7-8403A2B1A815}" destId="{A1454A4D-0AA9-4E96-968C-5C780D6766D1}" srcOrd="3" destOrd="0" presId="urn:microsoft.com/office/officeart/2005/8/layout/orgChart1"/>
    <dgm:cxn modelId="{E5DC1E28-5C30-443D-8C84-8898BBA0CFC8}" type="presParOf" srcId="{A1454A4D-0AA9-4E96-968C-5C780D6766D1}" destId="{7008A505-B81F-4DA7-8B05-6FDEB129E49E}" srcOrd="0" destOrd="0" presId="urn:microsoft.com/office/officeart/2005/8/layout/orgChart1"/>
    <dgm:cxn modelId="{D89E488E-7EC9-4398-B17A-797676EC4B12}" type="presParOf" srcId="{7008A505-B81F-4DA7-8B05-6FDEB129E49E}" destId="{B8AC9321-950E-4291-A129-46CCFCC47C3B}" srcOrd="0" destOrd="0" presId="urn:microsoft.com/office/officeart/2005/8/layout/orgChart1"/>
    <dgm:cxn modelId="{D5225A1A-1B35-4093-BE9D-52AB7103B7C4}" type="presParOf" srcId="{7008A505-B81F-4DA7-8B05-6FDEB129E49E}" destId="{688FC2E8-209E-480C-BA6E-1D28C9C8EDF7}" srcOrd="1" destOrd="0" presId="urn:microsoft.com/office/officeart/2005/8/layout/orgChart1"/>
    <dgm:cxn modelId="{78094746-CD41-4545-BC67-61DF876B972A}" type="presParOf" srcId="{A1454A4D-0AA9-4E96-968C-5C780D6766D1}" destId="{05F48721-13DF-4270-A139-AFBC71D8D146}" srcOrd="1" destOrd="0" presId="urn:microsoft.com/office/officeart/2005/8/layout/orgChart1"/>
    <dgm:cxn modelId="{BEEB81E6-BC42-473A-BEF6-54928CCF9EEB}" type="presParOf" srcId="{A1454A4D-0AA9-4E96-968C-5C780D6766D1}" destId="{2D73807E-8322-46CC-A194-98C2618694F9}" srcOrd="2" destOrd="0" presId="urn:microsoft.com/office/officeart/2005/8/layout/orgChart1"/>
    <dgm:cxn modelId="{84BD8909-7237-40AF-A7A6-8C104C74E920}" type="presParOf" srcId="{84151DAF-5F32-4C0D-96D7-8403A2B1A815}" destId="{B6266E43-9442-464C-B7F7-180DDC728412}" srcOrd="4" destOrd="0" presId="urn:microsoft.com/office/officeart/2005/8/layout/orgChart1"/>
    <dgm:cxn modelId="{90578120-8F93-4072-8BC4-2B530C3AD3EE}" type="presParOf" srcId="{84151DAF-5F32-4C0D-96D7-8403A2B1A815}" destId="{C84BA943-8C7D-4434-BC07-0306152BCC94}" srcOrd="5" destOrd="0" presId="urn:microsoft.com/office/officeart/2005/8/layout/orgChart1"/>
    <dgm:cxn modelId="{29BEF45D-A3A6-4267-885C-92C01AFF12AE}" type="presParOf" srcId="{C84BA943-8C7D-4434-BC07-0306152BCC94}" destId="{1E0013B4-5865-4523-9F1F-60740E39B8CA}" srcOrd="0" destOrd="0" presId="urn:microsoft.com/office/officeart/2005/8/layout/orgChart1"/>
    <dgm:cxn modelId="{2B491E8F-6918-474B-AE83-E0B338CBA18E}" type="presParOf" srcId="{1E0013B4-5865-4523-9F1F-60740E39B8CA}" destId="{E522CC78-6FE3-4A12-8191-C79F76FD8414}" srcOrd="0" destOrd="0" presId="urn:microsoft.com/office/officeart/2005/8/layout/orgChart1"/>
    <dgm:cxn modelId="{EEF0BE09-C08F-4DC0-A362-076FF25794FC}" type="presParOf" srcId="{1E0013B4-5865-4523-9F1F-60740E39B8CA}" destId="{61323A16-8D91-4F4F-AA77-125B7440D9A6}" srcOrd="1" destOrd="0" presId="urn:microsoft.com/office/officeart/2005/8/layout/orgChart1"/>
    <dgm:cxn modelId="{2E54BE50-5577-480B-980F-4B312963AA25}" type="presParOf" srcId="{C84BA943-8C7D-4434-BC07-0306152BCC94}" destId="{15582453-9B2B-4257-8B9A-A9459F0F4A48}" srcOrd="1" destOrd="0" presId="urn:microsoft.com/office/officeart/2005/8/layout/orgChart1"/>
    <dgm:cxn modelId="{34048C10-729A-48A4-9C3E-C9B6E9F9057D}" type="presParOf" srcId="{C84BA943-8C7D-4434-BC07-0306152BCC94}" destId="{4921DC8D-E682-4754-AF7F-2EA7D08990B8}" srcOrd="2" destOrd="0" presId="urn:microsoft.com/office/officeart/2005/8/layout/orgChart1"/>
    <dgm:cxn modelId="{FCDE5825-1E07-4F36-BA31-AC7AF1AB34AD}" type="presParOf" srcId="{DF630652-BEEB-474F-932E-D10EDBDA307E}" destId="{94CD9AEC-C0B7-49E4-B4A0-334BBA06713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66E43-9442-464C-B7F7-180DDC728412}">
      <dsp:nvSpPr>
        <dsp:cNvPr id="0" name=""/>
        <dsp:cNvSpPr/>
      </dsp:nvSpPr>
      <dsp:spPr>
        <a:xfrm>
          <a:off x="2219908" y="1483888"/>
          <a:ext cx="1570601" cy="272583"/>
        </a:xfrm>
        <a:custGeom>
          <a:avLst/>
          <a:gdLst/>
          <a:ahLst/>
          <a:cxnLst/>
          <a:rect l="0" t="0" r="0" b="0"/>
          <a:pathLst>
            <a:path>
              <a:moveTo>
                <a:pt x="0" y="0"/>
              </a:moveTo>
              <a:lnTo>
                <a:pt x="0" y="136291"/>
              </a:lnTo>
              <a:lnTo>
                <a:pt x="1570601" y="136291"/>
              </a:lnTo>
              <a:lnTo>
                <a:pt x="1570601" y="2725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DCFEF3-EB69-406E-94AD-52DD64059C35}">
      <dsp:nvSpPr>
        <dsp:cNvPr id="0" name=""/>
        <dsp:cNvSpPr/>
      </dsp:nvSpPr>
      <dsp:spPr>
        <a:xfrm>
          <a:off x="2174187" y="1483888"/>
          <a:ext cx="91440" cy="272583"/>
        </a:xfrm>
        <a:custGeom>
          <a:avLst/>
          <a:gdLst/>
          <a:ahLst/>
          <a:cxnLst/>
          <a:rect l="0" t="0" r="0" b="0"/>
          <a:pathLst>
            <a:path>
              <a:moveTo>
                <a:pt x="45720" y="0"/>
              </a:moveTo>
              <a:lnTo>
                <a:pt x="45720" y="2725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4619E3-DED7-45FF-AD2C-022BD8633AB3}">
      <dsp:nvSpPr>
        <dsp:cNvPr id="0" name=""/>
        <dsp:cNvSpPr/>
      </dsp:nvSpPr>
      <dsp:spPr>
        <a:xfrm>
          <a:off x="649306" y="1483888"/>
          <a:ext cx="1570601" cy="272583"/>
        </a:xfrm>
        <a:custGeom>
          <a:avLst/>
          <a:gdLst/>
          <a:ahLst/>
          <a:cxnLst/>
          <a:rect l="0" t="0" r="0" b="0"/>
          <a:pathLst>
            <a:path>
              <a:moveTo>
                <a:pt x="1570601" y="0"/>
              </a:moveTo>
              <a:lnTo>
                <a:pt x="1570601" y="136291"/>
              </a:lnTo>
              <a:lnTo>
                <a:pt x="0" y="136291"/>
              </a:lnTo>
              <a:lnTo>
                <a:pt x="0" y="27258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C678DD-DEC4-4FBE-9F2D-99F75E075DEA}">
      <dsp:nvSpPr>
        <dsp:cNvPr id="0" name=""/>
        <dsp:cNvSpPr/>
      </dsp:nvSpPr>
      <dsp:spPr>
        <a:xfrm>
          <a:off x="1570899" y="834879"/>
          <a:ext cx="1298017" cy="649008"/>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smtClean="0"/>
            <a:t>MATTER</a:t>
          </a:r>
          <a:endParaRPr lang="de-DE" sz="1500" kern="1200" dirty="0"/>
        </a:p>
      </dsp:txBody>
      <dsp:txXfrm>
        <a:off x="1570899" y="834879"/>
        <a:ext cx="1298017" cy="649008"/>
      </dsp:txXfrm>
    </dsp:sp>
    <dsp:sp modelId="{99F551EF-1AEB-4790-8566-2A473EAB43AC}">
      <dsp:nvSpPr>
        <dsp:cNvPr id="0" name=""/>
        <dsp:cNvSpPr/>
      </dsp:nvSpPr>
      <dsp:spPr>
        <a:xfrm>
          <a:off x="298" y="1756471"/>
          <a:ext cx="1298017" cy="64900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smtClean="0"/>
            <a:t>Matter </a:t>
          </a:r>
          <a:r>
            <a:rPr lang="de-DE" sz="1500" kern="1200" dirty="0" err="1" smtClean="0"/>
            <a:t>and</a:t>
          </a:r>
          <a:r>
            <a:rPr lang="de-DE" sz="1500" kern="1200" dirty="0" smtClean="0"/>
            <a:t> </a:t>
          </a:r>
          <a:r>
            <a:rPr lang="de-DE" sz="1500" kern="1200" dirty="0" err="1" smtClean="0"/>
            <a:t>the</a:t>
          </a:r>
          <a:r>
            <a:rPr lang="de-DE" sz="1500" kern="1200" dirty="0" smtClean="0"/>
            <a:t> </a:t>
          </a:r>
          <a:r>
            <a:rPr lang="de-DE" sz="1500" kern="1200" dirty="0" err="1" smtClean="0"/>
            <a:t>Universe</a:t>
          </a:r>
          <a:endParaRPr lang="de-DE" sz="1500" kern="1200" dirty="0"/>
        </a:p>
      </dsp:txBody>
      <dsp:txXfrm>
        <a:off x="298" y="1756471"/>
        <a:ext cx="1298017" cy="649008"/>
      </dsp:txXfrm>
    </dsp:sp>
    <dsp:sp modelId="{B8AC9321-950E-4291-A129-46CCFCC47C3B}">
      <dsp:nvSpPr>
        <dsp:cNvPr id="0" name=""/>
        <dsp:cNvSpPr/>
      </dsp:nvSpPr>
      <dsp:spPr>
        <a:xfrm>
          <a:off x="1570899" y="1756471"/>
          <a:ext cx="1298017" cy="64900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kern="1200" dirty="0" err="1" smtClean="0"/>
            <a:t>From</a:t>
          </a:r>
          <a:r>
            <a:rPr lang="de-DE" sz="1500" kern="1200" dirty="0" smtClean="0"/>
            <a:t> Matter </a:t>
          </a:r>
          <a:r>
            <a:rPr lang="de-DE" sz="1500" kern="1200" dirty="0" err="1" smtClean="0"/>
            <a:t>to</a:t>
          </a:r>
          <a:r>
            <a:rPr lang="de-DE" sz="1500" kern="1200" dirty="0" smtClean="0"/>
            <a:t> Materials </a:t>
          </a:r>
          <a:r>
            <a:rPr lang="de-DE" sz="1500" kern="1200" dirty="0" err="1" smtClean="0"/>
            <a:t>and</a:t>
          </a:r>
          <a:r>
            <a:rPr lang="de-DE" sz="1500" kern="1200" dirty="0" smtClean="0"/>
            <a:t> Life</a:t>
          </a:r>
          <a:endParaRPr lang="de-DE" sz="1500" kern="1200" dirty="0"/>
        </a:p>
      </dsp:txBody>
      <dsp:txXfrm>
        <a:off x="1570899" y="1756471"/>
        <a:ext cx="1298017" cy="649008"/>
      </dsp:txXfrm>
    </dsp:sp>
    <dsp:sp modelId="{E522CC78-6FE3-4A12-8191-C79F76FD8414}">
      <dsp:nvSpPr>
        <dsp:cNvPr id="0" name=""/>
        <dsp:cNvSpPr/>
      </dsp:nvSpPr>
      <dsp:spPr>
        <a:xfrm>
          <a:off x="3141500" y="1756471"/>
          <a:ext cx="1298017" cy="64900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sz="1500" b="1" kern="1200" dirty="0" smtClean="0">
              <a:solidFill>
                <a:schemeClr val="accent5"/>
              </a:solidFill>
            </a:rPr>
            <a:t>Matter </a:t>
          </a:r>
          <a:r>
            <a:rPr lang="de-DE" sz="1500" b="1" kern="1200" dirty="0" err="1" smtClean="0">
              <a:solidFill>
                <a:schemeClr val="accent5"/>
              </a:solidFill>
            </a:rPr>
            <a:t>and</a:t>
          </a:r>
          <a:r>
            <a:rPr lang="de-DE" sz="1500" b="1" kern="1200" dirty="0" smtClean="0">
              <a:solidFill>
                <a:schemeClr val="accent5"/>
              </a:solidFill>
            </a:rPr>
            <a:t> Technologies</a:t>
          </a:r>
          <a:endParaRPr lang="de-DE" sz="1500" b="1" kern="1200" dirty="0">
            <a:solidFill>
              <a:schemeClr val="accent5"/>
            </a:solidFill>
          </a:endParaRPr>
        </a:p>
      </dsp:txBody>
      <dsp:txXfrm>
        <a:off x="3141500" y="1756471"/>
        <a:ext cx="1298017" cy="64900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138" cy="479539"/>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4143427" y="0"/>
            <a:ext cx="3170138" cy="479539"/>
          </a:xfrm>
          <a:prstGeom prst="rect">
            <a:avLst/>
          </a:prstGeom>
        </p:spPr>
        <p:txBody>
          <a:bodyPr vert="horz" lIns="91440" tIns="45720" rIns="91440" bIns="45720" rtlCol="0"/>
          <a:lstStyle>
            <a:lvl1pPr algn="r">
              <a:defRPr sz="1200"/>
            </a:lvl1pPr>
          </a:lstStyle>
          <a:p>
            <a:fld id="{ED1025E2-6E8B-4396-8C47-CF6C28613608}" type="datetimeFigureOut">
              <a:rPr lang="de-DE" smtClean="0"/>
              <a:t>13.06.2018</a:t>
            </a:fld>
            <a:endParaRPr lang="de-DE"/>
          </a:p>
        </p:txBody>
      </p:sp>
      <p:sp>
        <p:nvSpPr>
          <p:cNvPr id="4" name="Footer Placeholder 3"/>
          <p:cNvSpPr>
            <a:spLocks noGrp="1"/>
          </p:cNvSpPr>
          <p:nvPr>
            <p:ph type="ftr" sz="quarter" idx="2"/>
          </p:nvPr>
        </p:nvSpPr>
        <p:spPr>
          <a:xfrm>
            <a:off x="1" y="9120172"/>
            <a:ext cx="3170138" cy="479539"/>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4143427" y="9120172"/>
            <a:ext cx="3170138" cy="479539"/>
          </a:xfrm>
          <a:prstGeom prst="rect">
            <a:avLst/>
          </a:prstGeom>
        </p:spPr>
        <p:txBody>
          <a:bodyPr vert="horz" lIns="91440" tIns="45720" rIns="91440" bIns="45720" rtlCol="0" anchor="b"/>
          <a:lstStyle>
            <a:lvl1pPr algn="r">
              <a:defRPr sz="1200"/>
            </a:lvl1pPr>
          </a:lstStyle>
          <a:p>
            <a:fld id="{5494909B-14F6-4928-9013-A60BC4B37A33}" type="slidenum">
              <a:rPr lang="de-DE" smtClean="0"/>
              <a:t>‹#›</a:t>
            </a:fld>
            <a:endParaRPr lang="de-DE"/>
          </a:p>
        </p:txBody>
      </p:sp>
    </p:spTree>
    <p:extLst>
      <p:ext uri="{BB962C8B-B14F-4D97-AF65-F5344CB8AC3E}">
        <p14:creationId xmlns:p14="http://schemas.microsoft.com/office/powerpoint/2010/main" val="1995891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143588" y="1"/>
            <a:ext cx="3169920" cy="480060"/>
          </a:xfrm>
          <a:prstGeom prst="rect">
            <a:avLst/>
          </a:prstGeom>
        </p:spPr>
        <p:txBody>
          <a:bodyPr vert="horz" lIns="99048" tIns="49524" rIns="99048" bIns="49524" rtlCol="0"/>
          <a:lstStyle>
            <a:lvl1pPr algn="r">
              <a:defRPr sz="1300"/>
            </a:lvl1pPr>
          </a:lstStyle>
          <a:p>
            <a:fld id="{3E6A6037-A285-4C9E-B04C-6DCA60BD155D}" type="datetimeFigureOut">
              <a:rPr lang="de-DE" smtClean="0"/>
              <a:t>13.06.2018</a:t>
            </a:fld>
            <a:endParaRPr lang="de-DE"/>
          </a:p>
        </p:txBody>
      </p:sp>
      <p:sp>
        <p:nvSpPr>
          <p:cNvPr id="4" name="Folienbildplatzhalt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143588" y="9119474"/>
            <a:ext cx="3169920" cy="480060"/>
          </a:xfrm>
          <a:prstGeom prst="rect">
            <a:avLst/>
          </a:prstGeom>
        </p:spPr>
        <p:txBody>
          <a:bodyPr vert="horz" lIns="99048" tIns="49524" rIns="99048" bIns="49524" rtlCol="0" anchor="b"/>
          <a:lstStyle>
            <a:lvl1pPr algn="r">
              <a:defRPr sz="1300"/>
            </a:lvl1pPr>
          </a:lstStyle>
          <a:p>
            <a:fld id="{8901BAFD-BDF1-4073-A261-64C06A00B82D}" type="slidenum">
              <a:rPr lang="de-DE" smtClean="0"/>
              <a:t>‹#›</a:t>
            </a:fld>
            <a:endParaRPr lang="de-DE"/>
          </a:p>
        </p:txBody>
      </p:sp>
    </p:spTree>
    <p:extLst>
      <p:ext uri="{BB962C8B-B14F-4D97-AF65-F5344CB8AC3E}">
        <p14:creationId xmlns:p14="http://schemas.microsoft.com/office/powerpoint/2010/main" val="2775895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8901BAFD-BDF1-4073-A261-64C06A00B82D}"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3165739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wmf"/><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t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3.tif"/><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wmf"/><Relationship Id="rId9"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3.tif"/><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wmf"/><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3.tif"/><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wmf"/><Relationship Id="rId9"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smtClean="0"/>
              <a:t>Präsentationstitel</a:t>
            </a:r>
            <a:br>
              <a:rPr lang="de-DE" dirty="0" smtClean="0"/>
            </a:br>
            <a:r>
              <a:rPr lang="de-DE" dirty="0" smtClean="0"/>
              <a:t>Auch zweizeilig möglich</a:t>
            </a:r>
            <a:endParaRPr lang="de-DE" dirty="0"/>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Eventuelle Subheadline,</a:t>
            </a:r>
          </a:p>
          <a:p>
            <a:r>
              <a:rPr lang="de-DE" dirty="0" smtClean="0"/>
              <a:t>ebenfalls zweizeilig möglich</a:t>
            </a:r>
            <a:endParaRPr lang="de-DE" dirty="0"/>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67742" y="195486"/>
            <a:ext cx="970407" cy="68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8"/>
          <p:cNvGrpSpPr>
            <a:grpSpLocks noChangeAspect="1"/>
          </p:cNvGrpSpPr>
          <p:nvPr userDrawn="1"/>
        </p:nvGrpSpPr>
        <p:grpSpPr>
          <a:xfrm>
            <a:off x="3707904" y="102172"/>
            <a:ext cx="2733062" cy="641872"/>
            <a:chOff x="22456028" y="973136"/>
            <a:chExt cx="7533927" cy="1871664"/>
          </a:xfrm>
        </p:grpSpPr>
        <p:pic>
          <p:nvPicPr>
            <p:cNvPr id="15" name="Picture 1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456028" y="973136"/>
              <a:ext cx="2498569"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018343" y="973137"/>
              <a:ext cx="2378075"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7"/>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59480" y="973137"/>
              <a:ext cx="2530475"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uppieren 20"/>
          <p:cNvGrpSpPr/>
          <p:nvPr userDrawn="1"/>
        </p:nvGrpSpPr>
        <p:grpSpPr>
          <a:xfrm>
            <a:off x="6897630" y="4876577"/>
            <a:ext cx="2225118" cy="270000"/>
            <a:chOff x="6897630" y="4876577"/>
            <a:chExt cx="2225118" cy="270000"/>
          </a:xfrm>
        </p:grpSpPr>
        <p:grpSp>
          <p:nvGrpSpPr>
            <p:cNvPr id="4" name="Group 3"/>
            <p:cNvGrpSpPr/>
            <p:nvPr userDrawn="1"/>
          </p:nvGrpSpPr>
          <p:grpSpPr>
            <a:xfrm>
              <a:off x="6897630" y="4876577"/>
              <a:ext cx="2225118" cy="270000"/>
              <a:chOff x="1655676" y="3938760"/>
              <a:chExt cx="4680520" cy="529208"/>
            </a:xfrm>
          </p:grpSpPr>
          <p:sp>
            <p:nvSpPr>
              <p:cNvPr id="5" name="Rectangle 4"/>
              <p:cNvSpPr/>
              <p:nvPr/>
            </p:nvSpPr>
            <p:spPr>
              <a:xfrm>
                <a:off x="1655676" y="3938760"/>
                <a:ext cx="4680520" cy="52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oup 5"/>
              <p:cNvGrpSpPr/>
              <p:nvPr/>
            </p:nvGrpSpPr>
            <p:grpSpPr>
              <a:xfrm>
                <a:off x="1695190" y="3981351"/>
                <a:ext cx="4539453" cy="431258"/>
                <a:chOff x="1013231" y="3344915"/>
                <a:chExt cx="4886347" cy="485067"/>
              </a:xfrm>
              <a:solidFill>
                <a:schemeClr val="bg1"/>
              </a:solidFill>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a:grpFill/>
              </p:spPr>
            </p:pic>
            <p:pic>
              <p:nvPicPr>
                <p:cNvPr id="8" name="Picture 7"/>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a:grpFill/>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a:grpFill/>
              </p:spPr>
            </p:pic>
            <p:pic>
              <p:nvPicPr>
                <p:cNvPr id="1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13231" y="3344915"/>
                  <a:ext cx="464977" cy="4527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20" name="Grafik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772262" y="4890835"/>
              <a:ext cx="349246" cy="144016"/>
            </a:xfrm>
            <a:prstGeom prst="rect">
              <a:avLst/>
            </a:prstGeom>
          </p:spPr>
        </p:pic>
        <p:pic>
          <p:nvPicPr>
            <p:cNvPr id="18" name="Picture 4" descr="File:GSI Logo rgb.png"/>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596336" y="4999550"/>
              <a:ext cx="480258" cy="13131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24328" y="4886707"/>
              <a:ext cx="247934" cy="144016"/>
            </a:xfrm>
            <a:prstGeom prst="rect">
              <a:avLst/>
            </a:prstGeom>
          </p:spPr>
        </p:pic>
      </p:grpSp>
    </p:spTree>
    <p:extLst>
      <p:ext uri="{BB962C8B-B14F-4D97-AF65-F5344CB8AC3E}">
        <p14:creationId xmlns:p14="http://schemas.microsoft.com/office/powerpoint/2010/main" val="2854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4" name="Slide Number Placehold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5" name="Textplatzhalter 10"/>
          <p:cNvSpPr>
            <a:spLocks noGrp="1"/>
          </p:cNvSpPr>
          <p:nvPr>
            <p:ph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Datumsplatzhalter 2"/>
          <p:cNvSpPr>
            <a:spLocks noGrp="1"/>
          </p:cNvSpPr>
          <p:nvPr>
            <p:ph type="dt" sz="half" idx="10"/>
          </p:nvPr>
        </p:nvSpPr>
        <p:spPr>
          <a:xfrm>
            <a:off x="6865938" y="4914000"/>
            <a:ext cx="694420" cy="162000"/>
          </a:xfrm>
        </p:spPr>
        <p:txBody>
          <a:bodyPr/>
          <a:lstStyle/>
          <a:p>
            <a:r>
              <a:rPr lang="de-DE" smtClean="0"/>
              <a:t>14.6.2018</a:t>
            </a:r>
            <a:endParaRPr lang="de-DE" dirty="0"/>
          </a:p>
        </p:txBody>
      </p:sp>
    </p:spTree>
    <p:extLst>
      <p:ext uri="{BB962C8B-B14F-4D97-AF65-F5344CB8AC3E}">
        <p14:creationId xmlns:p14="http://schemas.microsoft.com/office/powerpoint/2010/main" val="140259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4" name="Slide Number Placehold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5" name="Datumsplatzhalter 2"/>
          <p:cNvSpPr>
            <a:spLocks noGrp="1"/>
          </p:cNvSpPr>
          <p:nvPr>
            <p:ph type="dt" sz="half" idx="10"/>
          </p:nvPr>
        </p:nvSpPr>
        <p:spPr>
          <a:xfrm>
            <a:off x="6865938" y="4914000"/>
            <a:ext cx="694420" cy="162000"/>
          </a:xfrm>
        </p:spPr>
        <p:txBody>
          <a:bodyPr/>
          <a:lstStyle/>
          <a:p>
            <a:r>
              <a:rPr lang="de-DE" smtClean="0"/>
              <a:t>14.6.2018</a:t>
            </a:r>
            <a:endParaRPr lang="de-DE" dirty="0"/>
          </a:p>
        </p:txBody>
      </p:sp>
    </p:spTree>
    <p:extLst>
      <p:ext uri="{BB962C8B-B14F-4D97-AF65-F5344CB8AC3E}">
        <p14:creationId xmlns:p14="http://schemas.microsoft.com/office/powerpoint/2010/main" val="34606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250826" y="150019"/>
            <a:ext cx="8557895" cy="726281"/>
          </a:xfrm>
        </p:spPr>
        <p:txBody>
          <a:bodyPr/>
          <a:lstStyle/>
          <a:p>
            <a:r>
              <a:rPr lang="de-DE" dirty="0" smtClean="0"/>
              <a:t>Titelmasterformat durch Klicken bearbeiten</a:t>
            </a:r>
            <a:endParaRPr lang="de-DE" dirty="0"/>
          </a:p>
        </p:txBody>
      </p:sp>
      <p:sp>
        <p:nvSpPr>
          <p:cNvPr id="6" name="Slide Number Placeholder 3"/>
          <p:cNvSpPr txBox="1">
            <a:spLocks/>
          </p:cNvSpPr>
          <p:nvPr userDrawn="1"/>
        </p:nvSpPr>
        <p:spPr>
          <a:xfrm>
            <a:off x="8258082" y="4914000"/>
            <a:ext cx="514400" cy="180000"/>
          </a:xfrm>
          <a:prstGeom prst="rect">
            <a:avLst/>
          </a:prstGeom>
        </p:spPr>
        <p:txBody>
          <a:bodyPr vert="horz" lIns="0" tIns="0" rIns="0" bIns="0" rtlCol="0" anchor="t" anchorCtr="0"/>
          <a:lstStyle>
            <a:defPPr>
              <a:defRPr lang="de-DE"/>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7858BA-97FF-467B-88B5-B4FF2FCC31FE}" type="slidenum">
              <a:rPr lang="de-DE" smtClean="0"/>
              <a:pPr/>
              <a:t>‹#›</a:t>
            </a:fld>
            <a:endParaRPr lang="de-DE" dirty="0"/>
          </a:p>
        </p:txBody>
      </p:sp>
      <p:sp>
        <p:nvSpPr>
          <p:cNvPr id="7" name="Datumsplatzhalter 2"/>
          <p:cNvSpPr>
            <a:spLocks noGrp="1"/>
          </p:cNvSpPr>
          <p:nvPr>
            <p:ph type="dt" sz="half" idx="10"/>
          </p:nvPr>
        </p:nvSpPr>
        <p:spPr>
          <a:xfrm>
            <a:off x="6865938" y="4914000"/>
            <a:ext cx="694420" cy="162000"/>
          </a:xfrm>
        </p:spPr>
        <p:txBody>
          <a:bodyPr/>
          <a:lstStyle/>
          <a:p>
            <a:r>
              <a:rPr lang="de-DE" smtClean="0"/>
              <a:t>14.6.2018</a:t>
            </a:r>
            <a:endParaRPr lang="de-DE" dirty="0"/>
          </a:p>
        </p:txBody>
      </p:sp>
    </p:spTree>
    <p:extLst>
      <p:ext uri="{BB962C8B-B14F-4D97-AF65-F5344CB8AC3E}">
        <p14:creationId xmlns:p14="http://schemas.microsoft.com/office/powerpoint/2010/main" val="1460149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7020272" y="4775195"/>
            <a:ext cx="1008112" cy="273844"/>
          </a:xfrm>
        </p:spPr>
        <p:txBody>
          <a:bodyPr/>
          <a:lstStyle/>
          <a:p>
            <a:r>
              <a:rPr lang="de-DE" smtClean="0"/>
              <a:t>13.06.2018</a:t>
            </a:r>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8028384" y="4767264"/>
            <a:ext cx="658416" cy="273844"/>
          </a:xfrm>
        </p:spPr>
        <p:txBody>
          <a:bodyPr/>
          <a:lstStyle/>
          <a:p>
            <a:fld id="{3567014E-03E6-4ADD-A40C-9E438922EB12}" type="slidenum">
              <a:rPr lang="en-US" smtClean="0"/>
              <a:t>‹#›</a:t>
            </a:fld>
            <a:endParaRPr lang="en-US"/>
          </a:p>
        </p:txBody>
      </p:sp>
    </p:spTree>
    <p:extLst>
      <p:ext uri="{BB962C8B-B14F-4D97-AF65-F5344CB8AC3E}">
        <p14:creationId xmlns:p14="http://schemas.microsoft.com/office/powerpoint/2010/main" val="29403065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smtClean="0"/>
              <a:t>Präsentationstitel</a:t>
            </a:r>
            <a:br>
              <a:rPr lang="de-DE" dirty="0" smtClean="0"/>
            </a:br>
            <a:r>
              <a:rPr lang="de-DE" dirty="0" smtClean="0"/>
              <a:t>Auch zweizeilig möglich</a:t>
            </a:r>
            <a:endParaRPr lang="de-DE" dirty="0"/>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Eventuelle Subheadline,</a:t>
            </a:r>
          </a:p>
          <a:p>
            <a:r>
              <a:rPr lang="de-DE" dirty="0" smtClean="0"/>
              <a:t>ebenfalls zweizeilig möglich</a:t>
            </a:r>
            <a:endParaRPr lang="de-DE" dirty="0"/>
          </a:p>
        </p:txBody>
      </p:sp>
    </p:spTree>
    <p:extLst>
      <p:ext uri="{BB962C8B-B14F-4D97-AF65-F5344CB8AC3E}">
        <p14:creationId xmlns:p14="http://schemas.microsoft.com/office/powerpoint/2010/main" val="147762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smtClean="0"/>
              <a:t>Präsentationstitel</a:t>
            </a:r>
            <a:br>
              <a:rPr lang="de-DE" dirty="0" smtClean="0"/>
            </a:br>
            <a:r>
              <a:rPr lang="de-DE" dirty="0" smtClean="0"/>
              <a:t>Auch zweizeilig möglich</a:t>
            </a:r>
            <a:endParaRPr lang="de-DE" dirty="0"/>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Eventuelle Subheadline,</a:t>
            </a:r>
          </a:p>
          <a:p>
            <a:r>
              <a:rPr lang="de-DE" dirty="0" smtClean="0"/>
              <a:t>ebenfalls zweizeilig möglich</a:t>
            </a:r>
            <a:endParaRPr lang="de-DE" dirty="0"/>
          </a:p>
        </p:txBody>
      </p:sp>
      <p:pic>
        <p:nvPicPr>
          <p:cNvPr id="2050" name="Picture 2" descr="P:\MT\Templates\Matter and Technologies Logos\MT_DMA.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43708" y="70998"/>
            <a:ext cx="1395188" cy="95258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ieren 16"/>
          <p:cNvGrpSpPr/>
          <p:nvPr userDrawn="1"/>
        </p:nvGrpSpPr>
        <p:grpSpPr>
          <a:xfrm>
            <a:off x="6897630" y="4876577"/>
            <a:ext cx="2225118" cy="270000"/>
            <a:chOff x="6897630" y="4876577"/>
            <a:chExt cx="2225118" cy="270000"/>
          </a:xfrm>
        </p:grpSpPr>
        <p:grpSp>
          <p:nvGrpSpPr>
            <p:cNvPr id="18" name="Group 3"/>
            <p:cNvGrpSpPr/>
            <p:nvPr userDrawn="1"/>
          </p:nvGrpSpPr>
          <p:grpSpPr>
            <a:xfrm>
              <a:off x="6897630" y="4876577"/>
              <a:ext cx="2225118" cy="270000"/>
              <a:chOff x="1655676" y="3938760"/>
              <a:chExt cx="4680520" cy="529208"/>
            </a:xfrm>
          </p:grpSpPr>
          <p:sp>
            <p:nvSpPr>
              <p:cNvPr id="22" name="Rectangle 4"/>
              <p:cNvSpPr/>
              <p:nvPr/>
            </p:nvSpPr>
            <p:spPr>
              <a:xfrm>
                <a:off x="1655676" y="3938760"/>
                <a:ext cx="4680520" cy="52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oup 5"/>
              <p:cNvGrpSpPr/>
              <p:nvPr/>
            </p:nvGrpSpPr>
            <p:grpSpPr>
              <a:xfrm>
                <a:off x="1695190" y="3981351"/>
                <a:ext cx="4539453" cy="431258"/>
                <a:chOff x="1013231" y="3344915"/>
                <a:chExt cx="4886347" cy="485067"/>
              </a:xfrm>
              <a:solidFill>
                <a:schemeClr val="bg1"/>
              </a:solidFill>
            </p:grpSpPr>
            <p:pic>
              <p:nvPicPr>
                <p:cNvPr id="24"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a:grpFill/>
              </p:spPr>
            </p:pic>
            <p:pic>
              <p:nvPicPr>
                <p:cNvPr id="25"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a:grpFill/>
              </p:spPr>
            </p:pic>
            <p:pic>
              <p:nvPicPr>
                <p:cNvPr id="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a:grpFill/>
              </p:spPr>
            </p:pic>
            <p:pic>
              <p:nvPicPr>
                <p:cNvPr id="2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13231" y="3344915"/>
                  <a:ext cx="464977" cy="4527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Grafik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72262" y="4890835"/>
              <a:ext cx="349246" cy="144016"/>
            </a:xfrm>
            <a:prstGeom prst="rect">
              <a:avLst/>
            </a:prstGeom>
          </p:spPr>
        </p:pic>
        <p:pic>
          <p:nvPicPr>
            <p:cNvPr id="20" name="Picture 4" descr="File:GSI Logo rgb.png"/>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596336" y="4999550"/>
              <a:ext cx="480258" cy="13131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24328" y="4886707"/>
              <a:ext cx="247934" cy="144016"/>
            </a:xfrm>
            <a:prstGeom prst="rect">
              <a:avLst/>
            </a:prstGeom>
          </p:spPr>
        </p:pic>
      </p:grpSp>
    </p:spTree>
    <p:extLst>
      <p:ext uri="{BB962C8B-B14F-4D97-AF65-F5344CB8AC3E}">
        <p14:creationId xmlns:p14="http://schemas.microsoft.com/office/powerpoint/2010/main" val="33008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smtClean="0"/>
              <a:t>Präsentationstitel</a:t>
            </a:r>
            <a:br>
              <a:rPr lang="de-DE" dirty="0" smtClean="0"/>
            </a:br>
            <a:r>
              <a:rPr lang="de-DE" dirty="0" smtClean="0"/>
              <a:t>Auch zweizeilig möglich</a:t>
            </a:r>
            <a:endParaRPr lang="de-DE" dirty="0"/>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Eventuelle Subheadline,</a:t>
            </a:r>
          </a:p>
          <a:p>
            <a:r>
              <a:rPr lang="de-DE" dirty="0" smtClean="0"/>
              <a:t>ebenfalls zweizeilig möglich</a:t>
            </a:r>
            <a:endParaRPr lang="de-DE"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3728" y="267494"/>
            <a:ext cx="1224136" cy="428758"/>
          </a:xfrm>
          <a:prstGeom prst="rect">
            <a:avLst/>
          </a:prstGeom>
        </p:spPr>
      </p:pic>
      <p:grpSp>
        <p:nvGrpSpPr>
          <p:cNvPr id="14" name="Gruppieren 13"/>
          <p:cNvGrpSpPr/>
          <p:nvPr userDrawn="1"/>
        </p:nvGrpSpPr>
        <p:grpSpPr>
          <a:xfrm>
            <a:off x="6897630" y="4876577"/>
            <a:ext cx="2225118" cy="270000"/>
            <a:chOff x="6897630" y="4876577"/>
            <a:chExt cx="2225118" cy="270000"/>
          </a:xfrm>
        </p:grpSpPr>
        <p:grpSp>
          <p:nvGrpSpPr>
            <p:cNvPr id="15" name="Group 3"/>
            <p:cNvGrpSpPr/>
            <p:nvPr userDrawn="1"/>
          </p:nvGrpSpPr>
          <p:grpSpPr>
            <a:xfrm>
              <a:off x="6897630" y="4876577"/>
              <a:ext cx="2225118" cy="270000"/>
              <a:chOff x="1655676" y="3938760"/>
              <a:chExt cx="4680520" cy="529208"/>
            </a:xfrm>
          </p:grpSpPr>
          <p:sp>
            <p:nvSpPr>
              <p:cNvPr id="19" name="Rectangle 4"/>
              <p:cNvSpPr/>
              <p:nvPr/>
            </p:nvSpPr>
            <p:spPr>
              <a:xfrm>
                <a:off x="1655676" y="3938760"/>
                <a:ext cx="4680520" cy="52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oup 5"/>
              <p:cNvGrpSpPr/>
              <p:nvPr/>
            </p:nvGrpSpPr>
            <p:grpSpPr>
              <a:xfrm>
                <a:off x="1695190" y="3981351"/>
                <a:ext cx="4539453" cy="431258"/>
                <a:chOff x="1013231" y="3344915"/>
                <a:chExt cx="4886347" cy="485067"/>
              </a:xfrm>
              <a:solidFill>
                <a:schemeClr val="bg1"/>
              </a:solidFill>
            </p:grpSpPr>
            <p:pic>
              <p:nvPicPr>
                <p:cNvPr id="21"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a:grpFill/>
              </p:spPr>
            </p:pic>
            <p:pic>
              <p:nvPicPr>
                <p:cNvPr id="22"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a:grpFill/>
              </p:spPr>
            </p:pic>
            <p:pic>
              <p:nvPicPr>
                <p:cNvPr id="2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a:grpFill/>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13231" y="3344915"/>
                  <a:ext cx="464977" cy="4527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6" name="Grafik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72262" y="4890835"/>
              <a:ext cx="349246" cy="144016"/>
            </a:xfrm>
            <a:prstGeom prst="rect">
              <a:avLst/>
            </a:prstGeom>
          </p:spPr>
        </p:pic>
        <p:pic>
          <p:nvPicPr>
            <p:cNvPr id="17" name="Picture 4" descr="File:GSI Logo rgb.png"/>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596336" y="4999550"/>
              <a:ext cx="480258" cy="13131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24328" y="4886707"/>
              <a:ext cx="247934" cy="144016"/>
            </a:xfrm>
            <a:prstGeom prst="rect">
              <a:avLst/>
            </a:prstGeom>
          </p:spPr>
        </p:pic>
      </p:grpSp>
    </p:spTree>
    <p:extLst>
      <p:ext uri="{BB962C8B-B14F-4D97-AF65-F5344CB8AC3E}">
        <p14:creationId xmlns:p14="http://schemas.microsoft.com/office/powerpoint/2010/main" val="33008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285200"/>
            <a:ext cx="5868000" cy="699686"/>
          </a:xfrm>
          <a:prstGeom prst="rect">
            <a:avLst/>
          </a:prstGeom>
        </p:spPr>
        <p:txBody>
          <a:bodyPr lIns="0" tIns="0" rIns="0" bIns="0" anchor="t" anchorCtr="0">
            <a:normAutofit/>
          </a:bodyPr>
          <a:lstStyle>
            <a:lvl1pPr algn="l">
              <a:defRPr sz="2200" b="1" cap="all" baseline="0"/>
            </a:lvl1pPr>
          </a:lstStyle>
          <a:p>
            <a:r>
              <a:rPr lang="de-DE" dirty="0" smtClean="0"/>
              <a:t>Präsentationstitel</a:t>
            </a:r>
            <a:br>
              <a:rPr lang="de-DE" dirty="0" smtClean="0"/>
            </a:br>
            <a:r>
              <a:rPr lang="de-DE" dirty="0" smtClean="0"/>
              <a:t>Auch zweizeilig möglich</a:t>
            </a:r>
            <a:endParaRPr lang="de-DE" dirty="0"/>
          </a:p>
        </p:txBody>
      </p:sp>
      <p:sp>
        <p:nvSpPr>
          <p:cNvPr id="3" name="Untertitel 2"/>
          <p:cNvSpPr>
            <a:spLocks noGrp="1"/>
          </p:cNvSpPr>
          <p:nvPr>
            <p:ph type="subTitle" idx="1" hasCustomPrompt="1"/>
          </p:nvPr>
        </p:nvSpPr>
        <p:spPr>
          <a:xfrm>
            <a:off x="360000" y="2113200"/>
            <a:ext cx="5868000" cy="692566"/>
          </a:xfrm>
          <a:prstGeom prst="rect">
            <a:avLst/>
          </a:prstGeom>
        </p:spPr>
        <p:txBody>
          <a:bodyPr lIns="0" tIns="0" rIns="0" bIns="0">
            <a:normAutofit/>
          </a:bodyPr>
          <a:lstStyle>
            <a:lvl1pPr marL="0" indent="0" algn="l">
              <a:lnSpc>
                <a:spcPts val="18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Eventuelle Subheadline,</a:t>
            </a:r>
          </a:p>
          <a:p>
            <a:r>
              <a:rPr lang="de-DE" dirty="0" smtClean="0"/>
              <a:t>ebenfalls zweizeilig möglich</a:t>
            </a:r>
            <a:endParaRPr lang="de-DE"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4000" y="266400"/>
            <a:ext cx="1224829" cy="422784"/>
          </a:xfrm>
          <a:prstGeom prst="rect">
            <a:avLst/>
          </a:prstGeom>
        </p:spPr>
      </p:pic>
      <p:grpSp>
        <p:nvGrpSpPr>
          <p:cNvPr id="15" name="Gruppieren 14"/>
          <p:cNvGrpSpPr/>
          <p:nvPr userDrawn="1"/>
        </p:nvGrpSpPr>
        <p:grpSpPr>
          <a:xfrm>
            <a:off x="6897630" y="4876577"/>
            <a:ext cx="2225118" cy="270000"/>
            <a:chOff x="6897630" y="4876577"/>
            <a:chExt cx="2225118" cy="270000"/>
          </a:xfrm>
        </p:grpSpPr>
        <p:grpSp>
          <p:nvGrpSpPr>
            <p:cNvPr id="16" name="Group 3"/>
            <p:cNvGrpSpPr/>
            <p:nvPr userDrawn="1"/>
          </p:nvGrpSpPr>
          <p:grpSpPr>
            <a:xfrm>
              <a:off x="6897630" y="4876577"/>
              <a:ext cx="2225118" cy="270000"/>
              <a:chOff x="1655676" y="3938760"/>
              <a:chExt cx="4680520" cy="529208"/>
            </a:xfrm>
          </p:grpSpPr>
          <p:sp>
            <p:nvSpPr>
              <p:cNvPr id="20" name="Rectangle 4"/>
              <p:cNvSpPr/>
              <p:nvPr/>
            </p:nvSpPr>
            <p:spPr>
              <a:xfrm>
                <a:off x="1655676" y="3938760"/>
                <a:ext cx="4680520" cy="52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 name="Group 5"/>
              <p:cNvGrpSpPr/>
              <p:nvPr/>
            </p:nvGrpSpPr>
            <p:grpSpPr>
              <a:xfrm>
                <a:off x="1695190" y="3981351"/>
                <a:ext cx="4539453" cy="431258"/>
                <a:chOff x="1013231" y="3344915"/>
                <a:chExt cx="4886347" cy="485067"/>
              </a:xfrm>
              <a:solidFill>
                <a:schemeClr val="bg1"/>
              </a:solidFill>
            </p:grpSpPr>
            <p:pic>
              <p:nvPicPr>
                <p:cNvPr id="22"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a:grpFill/>
              </p:spPr>
            </p:pic>
            <p:pic>
              <p:nvPicPr>
                <p:cNvPr id="23"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a:grpFill/>
              </p:spPr>
            </p:pic>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a:grpFill/>
              </p:spPr>
            </p:pic>
            <p:pic>
              <p:nvPicPr>
                <p:cNvPr id="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13231" y="3344915"/>
                  <a:ext cx="464977" cy="4527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7" name="Grafik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72262" y="4890835"/>
              <a:ext cx="349246" cy="144016"/>
            </a:xfrm>
            <a:prstGeom prst="rect">
              <a:avLst/>
            </a:prstGeom>
          </p:spPr>
        </p:pic>
        <p:pic>
          <p:nvPicPr>
            <p:cNvPr id="18" name="Picture 4" descr="File:GSI Logo rgb.png"/>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596336" y="4999550"/>
              <a:ext cx="480258" cy="13131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24328" y="4886707"/>
              <a:ext cx="247934" cy="144016"/>
            </a:xfrm>
            <a:prstGeom prst="rect">
              <a:avLst/>
            </a:prstGeom>
          </p:spPr>
        </p:pic>
      </p:grpSp>
    </p:spTree>
    <p:extLst>
      <p:ext uri="{BB962C8B-B14F-4D97-AF65-F5344CB8AC3E}">
        <p14:creationId xmlns:p14="http://schemas.microsoft.com/office/powerpoint/2010/main" val="84146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0000" y="219600"/>
            <a:ext cx="8424000" cy="371930"/>
          </a:xfrm>
          <a:prstGeom prst="rect">
            <a:avLst/>
          </a:prstGeom>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6865938" y="4914000"/>
            <a:ext cx="802406" cy="162000"/>
          </a:xfrm>
          <a:prstGeom prst="rect">
            <a:avLst/>
          </a:prstGeom>
        </p:spPr>
        <p:txBody>
          <a:bodyPr/>
          <a:lstStyle>
            <a:lvl1pPr>
              <a:defRPr sz="900"/>
            </a:lvl1pPr>
          </a:lstStyle>
          <a:p>
            <a:r>
              <a:rPr lang="de-DE" smtClean="0"/>
              <a:t>14.6.2018</a:t>
            </a:r>
            <a:endParaRPr lang="de-DE" dirty="0"/>
          </a:p>
        </p:txBody>
      </p:sp>
      <p:sp>
        <p:nvSpPr>
          <p:cNvPr id="4" name="Slide Number Placeholder 3"/>
          <p:cNvSpPr>
            <a:spLocks noGrp="1"/>
          </p:cNvSpPr>
          <p:nvPr>
            <p:ph type="sldNum" sz="quarter" idx="11"/>
          </p:nvPr>
        </p:nvSpPr>
        <p:spPr>
          <a:xfrm>
            <a:off x="8258082" y="4914000"/>
            <a:ext cx="514400" cy="180000"/>
          </a:xfrm>
          <a:prstGeom prst="rect">
            <a:avLst/>
          </a:prstGeom>
        </p:spPr>
        <p:txBody>
          <a:bodyPr/>
          <a:lstStyle>
            <a:lvl1pPr>
              <a:defRPr sz="900"/>
            </a:lvl1pPr>
          </a:lstStyle>
          <a:p>
            <a:fld id="{EA7858BA-97FF-467B-88B5-B4FF2FCC31FE}" type="slidenum">
              <a:rPr lang="de-DE" smtClean="0"/>
              <a:pPr/>
              <a:t>‹#›</a:t>
            </a:fld>
            <a:endParaRPr lang="de-DE" dirty="0"/>
          </a:p>
        </p:txBody>
      </p:sp>
    </p:spTree>
    <p:extLst>
      <p:ext uri="{BB962C8B-B14F-4D97-AF65-F5344CB8AC3E}">
        <p14:creationId xmlns:p14="http://schemas.microsoft.com/office/powerpoint/2010/main" val="122694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Mater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999" y="219600"/>
            <a:ext cx="8425225" cy="339542"/>
          </a:xfrm>
          <a:prstGeom prst="rect">
            <a:avLst/>
          </a:prstGeom>
        </p:spPr>
        <p:txBody>
          <a:bodyPr lIns="0" tIns="0" rIns="0" bIns="0" anchor="t" anchorCtr="0">
            <a:noAutofit/>
          </a:bodyPr>
          <a:lstStyle>
            <a:lvl1pPr algn="l">
              <a:defRPr sz="2200" b="1" cap="all" baseline="0">
                <a:solidFill>
                  <a:schemeClr val="accent1"/>
                </a:solidFill>
              </a:defRPr>
            </a:lvl1pPr>
          </a:lstStyle>
          <a:p>
            <a:r>
              <a:rPr lang="de-DE" dirty="0" smtClean="0"/>
              <a:t>Zwischentitel grafisch, Insgesamt Zweizeilig</a:t>
            </a:r>
            <a:endParaRPr lang="de-DE" dirty="0"/>
          </a:p>
        </p:txBody>
      </p:sp>
    </p:spTree>
    <p:extLst>
      <p:ext uri="{BB962C8B-B14F-4D97-AF65-F5344CB8AC3E}">
        <p14:creationId xmlns:p14="http://schemas.microsoft.com/office/powerpoint/2010/main" val="234256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de-DE"/>
          </a:p>
        </p:txBody>
      </p:sp>
    </p:spTree>
    <p:extLst>
      <p:ext uri="{BB962C8B-B14F-4D97-AF65-F5344CB8AC3E}">
        <p14:creationId xmlns:p14="http://schemas.microsoft.com/office/powerpoint/2010/main" val="66212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3" name="Datumsplatzhalter 2"/>
          <p:cNvSpPr>
            <a:spLocks noGrp="1"/>
          </p:cNvSpPr>
          <p:nvPr>
            <p:ph type="dt" sz="half" idx="10"/>
          </p:nvPr>
        </p:nvSpPr>
        <p:spPr/>
        <p:txBody>
          <a:bodyPr/>
          <a:lstStyle/>
          <a:p>
            <a:r>
              <a:rPr lang="de-DE" smtClean="0"/>
              <a:t>14.6.2018</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7" name="Inhaltsplatzhalter 6"/>
          <p:cNvSpPr>
            <a:spLocks noGrp="1"/>
          </p:cNvSpPr>
          <p:nvPr>
            <p:ph sz="quarter" idx="15"/>
          </p:nvPr>
        </p:nvSpPr>
        <p:spPr>
          <a:xfrm>
            <a:off x="358775" y="1311275"/>
            <a:ext cx="41052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1" name="Inhaltsplatzhalter 10"/>
          <p:cNvSpPr>
            <a:spLocks noGrp="1"/>
          </p:cNvSpPr>
          <p:nvPr>
            <p:ph sz="quarter" idx="16"/>
          </p:nvPr>
        </p:nvSpPr>
        <p:spPr>
          <a:xfrm>
            <a:off x="4679950" y="1311275"/>
            <a:ext cx="4092575" cy="34226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6444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chspaltig_Materi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Folientitel, insgesamt zweizeilig</a:t>
            </a:r>
            <a:endParaRPr lang="de-DE" dirty="0"/>
          </a:p>
        </p:txBody>
      </p:sp>
      <p:sp>
        <p:nvSpPr>
          <p:cNvPr id="4" name="Foliennummernplatzhalter 3"/>
          <p:cNvSpPr>
            <a:spLocks noGrp="1"/>
          </p:cNvSpPr>
          <p:nvPr>
            <p:ph type="sldNum" sz="quarter" idx="11"/>
          </p:nvPr>
        </p:nvSpPr>
        <p:spPr/>
        <p:txBody>
          <a:bodyPr/>
          <a:lstStyle/>
          <a:p>
            <a:fld id="{EA7858BA-97FF-467B-88B5-B4FF2FCC31FE}" type="slidenum">
              <a:rPr lang="de-DE" smtClean="0"/>
              <a:pPr/>
              <a:t>‹#›</a:t>
            </a:fld>
            <a:endParaRPr lang="de-DE" dirty="0"/>
          </a:p>
        </p:txBody>
      </p:sp>
      <p:sp>
        <p:nvSpPr>
          <p:cNvPr id="10" name="Textplatzhalter 9"/>
          <p:cNvSpPr>
            <a:spLocks noGrp="1"/>
          </p:cNvSpPr>
          <p:nvPr>
            <p:ph type="body" sz="quarter" idx="14" hasCustomPrompt="1"/>
          </p:nvPr>
        </p:nvSpPr>
        <p:spPr>
          <a:xfrm>
            <a:off x="358775" y="691200"/>
            <a:ext cx="8424000" cy="266400"/>
          </a:xfrm>
        </p:spPr>
        <p:txBody>
          <a:bodyPr/>
          <a:lstStyle>
            <a:lvl1pPr marL="0" indent="0">
              <a:buNone/>
              <a:defRPr sz="2000">
                <a:solidFill>
                  <a:schemeClr val="accent2"/>
                </a:solidFill>
              </a:defRPr>
            </a:lvl1pPr>
          </a:lstStyle>
          <a:p>
            <a:pPr lvl="0"/>
            <a:r>
              <a:rPr lang="de-DE" dirty="0" smtClean="0"/>
              <a:t>Entweder zweizeiliger Titel oder Titel mit Subheader</a:t>
            </a:r>
            <a:endParaRPr lang="de-DE" dirty="0"/>
          </a:p>
        </p:txBody>
      </p:sp>
      <p:sp>
        <p:nvSpPr>
          <p:cNvPr id="11" name="Inhaltsplatzhalter 10"/>
          <p:cNvSpPr>
            <a:spLocks noGrp="1"/>
          </p:cNvSpPr>
          <p:nvPr>
            <p:ph sz="quarter" idx="16"/>
          </p:nvPr>
        </p:nvSpPr>
        <p:spPr>
          <a:xfrm>
            <a:off x="360001" y="1311275"/>
            <a:ext cx="6264638" cy="12604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Bildplatzhalter 5"/>
          <p:cNvSpPr>
            <a:spLocks noGrp="1"/>
          </p:cNvSpPr>
          <p:nvPr>
            <p:ph type="pic" sz="quarter" idx="17"/>
          </p:nvPr>
        </p:nvSpPr>
        <p:spPr>
          <a:xfrm>
            <a:off x="358775" y="2879999"/>
            <a:ext cx="4105275" cy="1853925"/>
          </a:xfrm>
        </p:spPr>
        <p:txBody>
          <a:bodyPr/>
          <a:lstStyle/>
          <a:p>
            <a:endParaRPr lang="de-DE"/>
          </a:p>
        </p:txBody>
      </p:sp>
      <p:sp>
        <p:nvSpPr>
          <p:cNvPr id="9" name="Bildplatzhalter 8"/>
          <p:cNvSpPr>
            <a:spLocks noGrp="1"/>
          </p:cNvSpPr>
          <p:nvPr>
            <p:ph type="pic" sz="quarter" idx="18"/>
          </p:nvPr>
        </p:nvSpPr>
        <p:spPr>
          <a:xfrm>
            <a:off x="4679950" y="2879725"/>
            <a:ext cx="4105275" cy="1854200"/>
          </a:xfrm>
        </p:spPr>
        <p:txBody>
          <a:bodyPr/>
          <a:lstStyle/>
          <a:p>
            <a:endParaRPr lang="de-DE"/>
          </a:p>
        </p:txBody>
      </p:sp>
      <p:sp>
        <p:nvSpPr>
          <p:cNvPr id="13" name="Textplatzhalter 12"/>
          <p:cNvSpPr>
            <a:spLocks noGrp="1"/>
          </p:cNvSpPr>
          <p:nvPr>
            <p:ph type="body" sz="quarter" idx="19" hasCustomPrompt="1"/>
          </p:nvPr>
        </p:nvSpPr>
        <p:spPr>
          <a:xfrm>
            <a:off x="358775"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5" name="Textplatzhalter 14"/>
          <p:cNvSpPr>
            <a:spLocks noGrp="1"/>
          </p:cNvSpPr>
          <p:nvPr>
            <p:ph type="body" sz="quarter" idx="20" hasCustomPrompt="1"/>
          </p:nvPr>
        </p:nvSpPr>
        <p:spPr>
          <a:xfrm>
            <a:off x="4679949" y="2761200"/>
            <a:ext cx="4105275" cy="107950"/>
          </a:xfrm>
        </p:spPr>
        <p:txBody>
          <a:bodyPr/>
          <a:lstStyle>
            <a:lvl1pPr marL="0" indent="0">
              <a:lnSpc>
                <a:spcPts val="800"/>
              </a:lnSpc>
              <a:spcBef>
                <a:spcPts val="0"/>
              </a:spcBef>
              <a:buNone/>
              <a:defRPr sz="800"/>
            </a:lvl1pPr>
          </a:lstStyle>
          <a:p>
            <a:pPr lvl="0"/>
            <a:r>
              <a:rPr lang="de-DE" dirty="0" smtClean="0"/>
              <a:t>Bildunterschrift</a:t>
            </a:r>
            <a:endParaRPr lang="de-DE" dirty="0"/>
          </a:p>
        </p:txBody>
      </p:sp>
      <p:sp>
        <p:nvSpPr>
          <p:cNvPr id="12" name="Datumsplatzhalter 2"/>
          <p:cNvSpPr>
            <a:spLocks noGrp="1"/>
          </p:cNvSpPr>
          <p:nvPr>
            <p:ph type="dt" sz="half" idx="10"/>
          </p:nvPr>
        </p:nvSpPr>
        <p:spPr>
          <a:xfrm>
            <a:off x="6865938" y="4914000"/>
            <a:ext cx="694420" cy="162000"/>
          </a:xfrm>
        </p:spPr>
        <p:txBody>
          <a:bodyPr/>
          <a:lstStyle/>
          <a:p>
            <a:r>
              <a:rPr lang="de-DE" smtClean="0"/>
              <a:t>14.6.2018</a:t>
            </a:r>
            <a:endParaRPr lang="de-DE" dirty="0"/>
          </a:p>
        </p:txBody>
      </p:sp>
    </p:spTree>
    <p:extLst>
      <p:ext uri="{BB962C8B-B14F-4D97-AF65-F5344CB8AC3E}">
        <p14:creationId xmlns:p14="http://schemas.microsoft.com/office/powerpoint/2010/main" val="4957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82"/>
            <a:ext cx="9144000" cy="5143500"/>
          </a:xfrm>
          <a:prstGeom prst="rect">
            <a:avLst/>
          </a:prstGeom>
        </p:spPr>
      </p:pic>
      <p:pic>
        <p:nvPicPr>
          <p:cNvPr id="8" name="Grafik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600"/>
            <a:ext cx="9149927" cy="5151600"/>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sp>
        <p:nvSpPr>
          <p:cNvPr id="13" name="Textfeld 12"/>
          <p:cNvSpPr txBox="1"/>
          <p:nvPr/>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grpSp>
        <p:nvGrpSpPr>
          <p:cNvPr id="7" name="Gruppieren 6"/>
          <p:cNvGrpSpPr/>
          <p:nvPr/>
        </p:nvGrpSpPr>
        <p:grpSpPr>
          <a:xfrm>
            <a:off x="6819173" y="297754"/>
            <a:ext cx="1966052" cy="391711"/>
            <a:chOff x="6819173" y="297754"/>
            <a:chExt cx="1966052" cy="391711"/>
          </a:xfrm>
        </p:grpSpPr>
        <p:pic>
          <p:nvPicPr>
            <p:cNvPr id="10" name="Grafik 9"/>
            <p:cNvPicPr>
              <a:picLocks noChangeAspect="1"/>
            </p:cNvPicPr>
            <p:nvPr userDrawn="1"/>
          </p:nvPicPr>
          <p:blipFill rotWithShape="1">
            <a:blip r:embed="rId10" cstate="print">
              <a:extLst>
                <a:ext uri="{28A0092B-C50C-407E-A947-70E740481C1C}">
                  <a14:useLocalDpi xmlns:a14="http://schemas.microsoft.com/office/drawing/2010/main" val="0"/>
                </a:ext>
              </a:extLst>
            </a:blip>
            <a:srcRect l="57170" t="20449" r="-9716" b="21256"/>
            <a:stretch/>
          </p:blipFill>
          <p:spPr>
            <a:xfrm>
              <a:off x="6819173" y="297754"/>
              <a:ext cx="1966052" cy="391711"/>
            </a:xfrm>
            <a:prstGeom prst="rect">
              <a:avLst/>
            </a:prstGeom>
          </p:spPr>
        </p:pic>
        <p:sp>
          <p:nvSpPr>
            <p:cNvPr id="14" name="Rechteck 13"/>
            <p:cNvSpPr/>
            <p:nvPr userDrawn="1"/>
          </p:nvSpPr>
          <p:spPr>
            <a:xfrm>
              <a:off x="8280412" y="339502"/>
              <a:ext cx="504813"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
          <p:cNvPicPr>
            <a:picLocks noChangeAspect="1"/>
          </p:cNvPicPr>
          <p:nvPr/>
        </p:nvPicPr>
        <p:blipFill rotWithShape="1">
          <a:blip r:embed="rId11">
            <a:extLst>
              <a:ext uri="{28A0092B-C50C-407E-A947-70E740481C1C}">
                <a14:useLocalDpi xmlns:a14="http://schemas.microsoft.com/office/drawing/2010/main" val="0"/>
              </a:ext>
            </a:extLst>
          </a:blip>
          <a:srcRect t="93838"/>
          <a:stretch/>
        </p:blipFill>
        <p:spPr>
          <a:xfrm>
            <a:off x="0" y="4830554"/>
            <a:ext cx="9149928" cy="317446"/>
          </a:xfrm>
          <a:prstGeom prst="rect">
            <a:avLst/>
          </a:prstGeom>
        </p:spPr>
      </p:pic>
    </p:spTree>
    <p:extLst>
      <p:ext uri="{BB962C8B-B14F-4D97-AF65-F5344CB8AC3E}">
        <p14:creationId xmlns:p14="http://schemas.microsoft.com/office/powerpoint/2010/main" val="393649041"/>
      </p:ext>
    </p:extLst>
  </p:cSld>
  <p:clrMap bg1="lt1" tx1="dk1" bg2="lt2" tx2="dk2" accent1="accent1" accent2="accent2" accent3="accent3" accent4="accent4" accent5="accent5" accent6="accent6" hlink="hlink" folHlink="folHlink"/>
  <p:sldLayoutIdLst>
    <p:sldLayoutId id="2147483689" r:id="rId1"/>
    <p:sldLayoutId id="2147483696" r:id="rId2"/>
    <p:sldLayoutId id="2147483697" r:id="rId3"/>
    <p:sldLayoutId id="2147483699" r:id="rId4"/>
    <p:sldLayoutId id="2147483703" r:id="rId5"/>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005A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00"/>
            <a:ext cx="9149928" cy="5151600"/>
          </a:xfrm>
          <a:prstGeom prst="rect">
            <a:avLst/>
          </a:prstGeom>
        </p:spPr>
      </p:pic>
      <p:sp>
        <p:nvSpPr>
          <p:cNvPr id="13" name="Textfeld 12"/>
          <p:cNvSpPr txBox="1"/>
          <p:nvPr/>
        </p:nvSpPr>
        <p:spPr>
          <a:xfrm>
            <a:off x="6865200" y="4903200"/>
            <a:ext cx="1019168" cy="138499"/>
          </a:xfrm>
          <a:prstGeom prst="rect">
            <a:avLst/>
          </a:prstGeom>
          <a:noFill/>
        </p:spPr>
        <p:txBody>
          <a:bodyPr wrap="square" lIns="0" tIns="0" rIns="0" bIns="0" rtlCol="0">
            <a:spAutoFit/>
          </a:bodyPr>
          <a:lstStyle/>
          <a:p>
            <a:r>
              <a:rPr lang="de-DE" sz="900" dirty="0" smtClean="0">
                <a:solidFill>
                  <a:schemeClr val="accent2"/>
                </a:solidFill>
              </a:rPr>
              <a:t>www.helmholtz.de</a:t>
            </a:r>
            <a:endParaRPr lang="de-DE" sz="900" dirty="0">
              <a:solidFill>
                <a:schemeClr val="accent2"/>
              </a:solidFill>
            </a:endParaRPr>
          </a:p>
        </p:txBody>
      </p:sp>
    </p:spTree>
    <p:extLst>
      <p:ext uri="{BB962C8B-B14F-4D97-AF65-F5344CB8AC3E}">
        <p14:creationId xmlns:p14="http://schemas.microsoft.com/office/powerpoint/2010/main" val="3275188483"/>
      </p:ext>
    </p:extLst>
  </p:cSld>
  <p:clrMap bg1="lt1" tx1="dk1" bg2="lt2" tx2="dk2" accent1="accent1" accent2="accent2" accent3="accent3" accent4="accent4" accent5="accent5" accent6="accent6" hlink="hlink" folHlink="folHlink"/>
  <p:sldLayoutIdLst>
    <p:sldLayoutId id="2147483669" r:id="rId1"/>
    <p:sldLayoutId id="2147483690" r:id="rId2"/>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reeform 4"/>
          <p:cNvSpPr/>
          <p:nvPr/>
        </p:nvSpPr>
        <p:spPr>
          <a:xfrm>
            <a:off x="-6306" y="4733924"/>
            <a:ext cx="1273854" cy="304733"/>
          </a:xfrm>
          <a:custGeom>
            <a:avLst/>
            <a:gdLst>
              <a:gd name="connsiteX0" fmla="*/ 6306 w 1273854"/>
              <a:gd name="connsiteY0" fmla="*/ 0 h 510802"/>
              <a:gd name="connsiteX1" fmla="*/ 1040524 w 1273854"/>
              <a:gd name="connsiteY1" fmla="*/ 6306 h 510802"/>
              <a:gd name="connsiteX2" fmla="*/ 1273854 w 1273854"/>
              <a:gd name="connsiteY2" fmla="*/ 504496 h 510802"/>
              <a:gd name="connsiteX3" fmla="*/ 0 w 1273854"/>
              <a:gd name="connsiteY3" fmla="*/ 510802 h 510802"/>
              <a:gd name="connsiteX4" fmla="*/ 6306 w 1273854"/>
              <a:gd name="connsiteY4" fmla="*/ 0 h 510802"/>
              <a:gd name="connsiteX0" fmla="*/ 6306 w 1273854"/>
              <a:gd name="connsiteY0" fmla="*/ 0 h 510802"/>
              <a:gd name="connsiteX1" fmla="*/ 937654 w 1273854"/>
              <a:gd name="connsiteY1" fmla="*/ 9094 h 510802"/>
              <a:gd name="connsiteX2" fmla="*/ 1273854 w 1273854"/>
              <a:gd name="connsiteY2" fmla="*/ 504496 h 510802"/>
              <a:gd name="connsiteX3" fmla="*/ 0 w 1273854"/>
              <a:gd name="connsiteY3" fmla="*/ 510802 h 510802"/>
              <a:gd name="connsiteX4" fmla="*/ 6306 w 1273854"/>
              <a:gd name="connsiteY4" fmla="*/ 0 h 510802"/>
              <a:gd name="connsiteX0" fmla="*/ 4401 w 1273854"/>
              <a:gd name="connsiteY0" fmla="*/ 4848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4848 h 501708"/>
              <a:gd name="connsiteX0" fmla="*/ 4401 w 1273854"/>
              <a:gd name="connsiteY0" fmla="*/ 0 h 508014"/>
              <a:gd name="connsiteX1" fmla="*/ 937654 w 1273854"/>
              <a:gd name="connsiteY1" fmla="*/ 6306 h 508014"/>
              <a:gd name="connsiteX2" fmla="*/ 1273854 w 1273854"/>
              <a:gd name="connsiteY2" fmla="*/ 501708 h 508014"/>
              <a:gd name="connsiteX3" fmla="*/ 0 w 1273854"/>
              <a:gd name="connsiteY3" fmla="*/ 508014 h 508014"/>
              <a:gd name="connsiteX4" fmla="*/ 4401 w 1273854"/>
              <a:gd name="connsiteY4" fmla="*/ 0 h 508014"/>
              <a:gd name="connsiteX0" fmla="*/ 4401 w 1273854"/>
              <a:gd name="connsiteY0" fmla="*/ 7636 h 501708"/>
              <a:gd name="connsiteX1" fmla="*/ 937654 w 1273854"/>
              <a:gd name="connsiteY1" fmla="*/ 0 h 501708"/>
              <a:gd name="connsiteX2" fmla="*/ 1273854 w 1273854"/>
              <a:gd name="connsiteY2" fmla="*/ 495402 h 501708"/>
              <a:gd name="connsiteX3" fmla="*/ 0 w 1273854"/>
              <a:gd name="connsiteY3" fmla="*/ 501708 h 501708"/>
              <a:gd name="connsiteX4" fmla="*/ 4401 w 1273854"/>
              <a:gd name="connsiteY4" fmla="*/ 7636 h 501708"/>
              <a:gd name="connsiteX0" fmla="*/ 2496 w 1273854"/>
              <a:gd name="connsiteY0" fmla="*/ 0 h 505225"/>
              <a:gd name="connsiteX1" fmla="*/ 937654 w 1273854"/>
              <a:gd name="connsiteY1" fmla="*/ 3517 h 505225"/>
              <a:gd name="connsiteX2" fmla="*/ 1273854 w 1273854"/>
              <a:gd name="connsiteY2" fmla="*/ 498919 h 505225"/>
              <a:gd name="connsiteX3" fmla="*/ 0 w 1273854"/>
              <a:gd name="connsiteY3" fmla="*/ 505225 h 505225"/>
              <a:gd name="connsiteX4" fmla="*/ 2496 w 1273854"/>
              <a:gd name="connsiteY4" fmla="*/ 0 h 505225"/>
              <a:gd name="connsiteX0" fmla="*/ 2496 w 1273854"/>
              <a:gd name="connsiteY0" fmla="*/ 0 h 505225"/>
              <a:gd name="connsiteX1" fmla="*/ 979564 w 1273854"/>
              <a:gd name="connsiteY1" fmla="*/ 3516 h 505225"/>
              <a:gd name="connsiteX2" fmla="*/ 1273854 w 1273854"/>
              <a:gd name="connsiteY2" fmla="*/ 498919 h 505225"/>
              <a:gd name="connsiteX3" fmla="*/ 0 w 1273854"/>
              <a:gd name="connsiteY3" fmla="*/ 505225 h 505225"/>
              <a:gd name="connsiteX4" fmla="*/ 2496 w 1273854"/>
              <a:gd name="connsiteY4" fmla="*/ 0 h 50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54" h="505225">
                <a:moveTo>
                  <a:pt x="2496" y="0"/>
                </a:moveTo>
                <a:lnTo>
                  <a:pt x="979564" y="3516"/>
                </a:lnTo>
                <a:lnTo>
                  <a:pt x="1273854" y="498919"/>
                </a:lnTo>
                <a:lnTo>
                  <a:pt x="0" y="505225"/>
                </a:lnTo>
                <a:lnTo>
                  <a:pt x="2496" y="0"/>
                </a:lnTo>
                <a:close/>
              </a:path>
            </a:pathLst>
          </a:custGeom>
          <a:solidFill>
            <a:srgbClr val="005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 y="4878000"/>
            <a:ext cx="9143983" cy="271461"/>
          </a:xfrm>
          <a:prstGeom prst="rect">
            <a:avLst/>
          </a:prstGeom>
        </p:spPr>
      </p:pic>
      <p:sp>
        <p:nvSpPr>
          <p:cNvPr id="4" name="Titelplatzhalter 3"/>
          <p:cNvSpPr>
            <a:spLocks noGrp="1"/>
          </p:cNvSpPr>
          <p:nvPr>
            <p:ph type="title"/>
          </p:nvPr>
        </p:nvSpPr>
        <p:spPr>
          <a:xfrm>
            <a:off x="360000" y="219600"/>
            <a:ext cx="8424000" cy="371930"/>
          </a:xfrm>
          <a:prstGeom prst="rect">
            <a:avLst/>
          </a:prstGeom>
        </p:spPr>
        <p:txBody>
          <a:bodyPr vert="horz" lIns="0" tIns="0" rIns="0" bIns="0" rtlCol="0" anchor="t" anchorCtr="0">
            <a:noAutofit/>
          </a:bodyPr>
          <a:lstStyle/>
          <a:p>
            <a:r>
              <a:rPr lang="de-DE" dirty="0" smtClean="0"/>
              <a:t>Folientitel, insgesamt zweizeilig</a:t>
            </a:r>
            <a:endParaRPr lang="de-DE" dirty="0"/>
          </a:p>
        </p:txBody>
      </p:sp>
      <p:sp>
        <p:nvSpPr>
          <p:cNvPr id="6" name="Datumsplatzhalter 5"/>
          <p:cNvSpPr>
            <a:spLocks noGrp="1"/>
          </p:cNvSpPr>
          <p:nvPr>
            <p:ph type="dt" sz="half" idx="2"/>
          </p:nvPr>
        </p:nvSpPr>
        <p:spPr>
          <a:xfrm>
            <a:off x="6865938" y="4914000"/>
            <a:ext cx="694420" cy="162000"/>
          </a:xfrm>
          <a:prstGeom prst="rect">
            <a:avLst/>
          </a:prstGeom>
        </p:spPr>
        <p:txBody>
          <a:bodyPr vert="horz" lIns="0" tIns="0" rIns="0" bIns="0" rtlCol="0" anchor="t" anchorCtr="0"/>
          <a:lstStyle>
            <a:lvl1pPr algn="l">
              <a:defRPr sz="900">
                <a:solidFill>
                  <a:schemeClr val="bg1"/>
                </a:solidFill>
              </a:defRPr>
            </a:lvl1pPr>
          </a:lstStyle>
          <a:p>
            <a:r>
              <a:rPr lang="de-DE" smtClean="0"/>
              <a:t>14.6.2018</a:t>
            </a:r>
            <a:endParaRPr lang="de-DE" dirty="0"/>
          </a:p>
        </p:txBody>
      </p:sp>
      <p:sp>
        <p:nvSpPr>
          <p:cNvPr id="7" name="Foliennummernplatzhalter 6"/>
          <p:cNvSpPr>
            <a:spLocks noGrp="1"/>
          </p:cNvSpPr>
          <p:nvPr>
            <p:ph type="sldNum" sz="quarter" idx="4"/>
          </p:nvPr>
        </p:nvSpPr>
        <p:spPr>
          <a:xfrm>
            <a:off x="8258082" y="4914000"/>
            <a:ext cx="514400" cy="180000"/>
          </a:xfrm>
          <a:prstGeom prst="rect">
            <a:avLst/>
          </a:prstGeom>
        </p:spPr>
        <p:txBody>
          <a:bodyPr vert="horz" lIns="0" tIns="0" rIns="0" bIns="0" rtlCol="0" anchor="t" anchorCtr="0"/>
          <a:lstStyle>
            <a:lvl1pPr algn="r">
              <a:defRPr sz="900">
                <a:solidFill>
                  <a:schemeClr val="bg1"/>
                </a:solidFill>
              </a:defRPr>
            </a:lvl1pPr>
          </a:lstStyle>
          <a:p>
            <a:fld id="{EA7858BA-97FF-467B-88B5-B4FF2FCC31FE}" type="slidenum">
              <a:rPr lang="de-DE" smtClean="0"/>
              <a:pPr/>
              <a:t>‹#›</a:t>
            </a:fld>
            <a:endParaRPr lang="de-DE" dirty="0"/>
          </a:p>
        </p:txBody>
      </p:sp>
      <p:sp>
        <p:nvSpPr>
          <p:cNvPr id="11" name="Textplatzhalter 10"/>
          <p:cNvSpPr>
            <a:spLocks noGrp="1"/>
          </p:cNvSpPr>
          <p:nvPr>
            <p:ph type="body" idx="1"/>
          </p:nvPr>
        </p:nvSpPr>
        <p:spPr>
          <a:xfrm>
            <a:off x="360000" y="1311275"/>
            <a:ext cx="8424000" cy="342265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532" y="4776264"/>
            <a:ext cx="504056" cy="359792"/>
          </a:xfrm>
          <a:prstGeom prst="rect">
            <a:avLst/>
          </a:prstGeom>
        </p:spPr>
      </p:pic>
    </p:spTree>
    <p:extLst>
      <p:ext uri="{BB962C8B-B14F-4D97-AF65-F5344CB8AC3E}">
        <p14:creationId xmlns:p14="http://schemas.microsoft.com/office/powerpoint/2010/main" val="270460279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00" r:id="rId3"/>
    <p:sldLayoutId id="2147483701" r:id="rId4"/>
    <p:sldLayoutId id="2147483702" r:id="rId5"/>
    <p:sldLayoutId id="2147483704" r:id="rId6"/>
  </p:sldLayoutIdLst>
  <p:hf hdr="0" ftr="0"/>
  <p:txStyles>
    <p:titleStyle>
      <a:lvl1pPr algn="l" defTabSz="914400" rtl="0" eaLnBrk="1" latinLnBrk="0" hangingPunct="1">
        <a:spcBef>
          <a:spcPct val="0"/>
        </a:spcBef>
        <a:buNone/>
        <a:defRPr sz="2200" b="1" kern="1200" cap="all" baseline="0">
          <a:solidFill>
            <a:schemeClr val="accent1"/>
          </a:solidFill>
          <a:latin typeface="+mj-lt"/>
          <a:ea typeface="+mj-ea"/>
          <a:cs typeface="+mj-cs"/>
        </a:defRPr>
      </a:lvl1pPr>
    </p:titleStyle>
    <p:body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82"/>
            <a:ext cx="9144000" cy="5143500"/>
          </a:xfrm>
          <a:prstGeom prst="rect">
            <a:avLst/>
          </a:prstGeom>
        </p:spPr>
      </p:pic>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600"/>
            <a:ext cx="9149927" cy="5151600"/>
          </a:xfrm>
          <a:prstGeom prst="rect">
            <a:avLst/>
          </a:prstGeom>
        </p:spPr>
      </p:pic>
      <p:pic>
        <p:nvPicPr>
          <p:cNvPr id="11" name="Grafik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0000" y="388800"/>
            <a:ext cx="1633538" cy="216694"/>
          </a:xfrm>
          <a:prstGeom prst="rect">
            <a:avLst/>
          </a:prstGeom>
        </p:spPr>
      </p:pic>
      <p:sp>
        <p:nvSpPr>
          <p:cNvPr id="13" name="Textfeld 12"/>
          <p:cNvSpPr txBox="1"/>
          <p:nvPr userDrawn="1"/>
        </p:nvSpPr>
        <p:spPr>
          <a:xfrm>
            <a:off x="6865200" y="4903200"/>
            <a:ext cx="1019168" cy="138499"/>
          </a:xfrm>
          <a:prstGeom prst="rect">
            <a:avLst/>
          </a:prstGeom>
          <a:noFill/>
        </p:spPr>
        <p:txBody>
          <a:bodyPr wrap="square" lIns="0" tIns="0" rIns="0" bIns="0" rtlCol="0">
            <a:spAutoFit/>
          </a:bodyPr>
          <a:lstStyle/>
          <a:p>
            <a:r>
              <a:rPr lang="de-DE" sz="900" dirty="0" smtClean="0">
                <a:solidFill>
                  <a:srgbClr val="005AA0"/>
                </a:solidFill>
              </a:rPr>
              <a:t>www.helmholtz.de</a:t>
            </a:r>
            <a:endParaRPr lang="de-DE" sz="900" dirty="0">
              <a:solidFill>
                <a:srgbClr val="005AA0"/>
              </a:solidFill>
            </a:endParaRPr>
          </a:p>
        </p:txBody>
      </p:sp>
      <p:grpSp>
        <p:nvGrpSpPr>
          <p:cNvPr id="7" name="Gruppieren 6"/>
          <p:cNvGrpSpPr/>
          <p:nvPr userDrawn="1"/>
        </p:nvGrpSpPr>
        <p:grpSpPr>
          <a:xfrm>
            <a:off x="6819173" y="297754"/>
            <a:ext cx="1966052" cy="391711"/>
            <a:chOff x="6819173" y="297754"/>
            <a:chExt cx="1966052" cy="391711"/>
          </a:xfrm>
        </p:grpSpPr>
        <p:pic>
          <p:nvPicPr>
            <p:cNvPr id="10" name="Grafik 9"/>
            <p:cNvPicPr>
              <a:picLocks noChangeAspect="1"/>
            </p:cNvPicPr>
            <p:nvPr userDrawn="1"/>
          </p:nvPicPr>
          <p:blipFill rotWithShape="1">
            <a:blip r:embed="rId6" cstate="print">
              <a:extLst>
                <a:ext uri="{28A0092B-C50C-407E-A947-70E740481C1C}">
                  <a14:useLocalDpi xmlns:a14="http://schemas.microsoft.com/office/drawing/2010/main" val="0"/>
                </a:ext>
              </a:extLst>
            </a:blip>
            <a:srcRect l="57170" t="20449" r="-9716" b="21256"/>
            <a:stretch/>
          </p:blipFill>
          <p:spPr>
            <a:xfrm>
              <a:off x="6819173" y="297754"/>
              <a:ext cx="1966052" cy="391711"/>
            </a:xfrm>
            <a:prstGeom prst="rect">
              <a:avLst/>
            </a:prstGeom>
          </p:spPr>
        </p:pic>
        <p:sp>
          <p:nvSpPr>
            <p:cNvPr id="14" name="Rechteck 13"/>
            <p:cNvSpPr/>
            <p:nvPr userDrawn="1"/>
          </p:nvSpPr>
          <p:spPr>
            <a:xfrm>
              <a:off x="8280412" y="339502"/>
              <a:ext cx="504813"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pic>
        <p:nvPicPr>
          <p:cNvPr id="15" name="Grafik 1"/>
          <p:cNvPicPr>
            <a:picLocks noChangeAspect="1"/>
          </p:cNvPicPr>
          <p:nvPr userDrawn="1"/>
        </p:nvPicPr>
        <p:blipFill rotWithShape="1">
          <a:blip r:embed="rId7">
            <a:extLst>
              <a:ext uri="{28A0092B-C50C-407E-A947-70E740481C1C}">
                <a14:useLocalDpi xmlns:a14="http://schemas.microsoft.com/office/drawing/2010/main" val="0"/>
              </a:ext>
            </a:extLst>
          </a:blip>
          <a:srcRect t="93838"/>
          <a:stretch/>
        </p:blipFill>
        <p:spPr>
          <a:xfrm>
            <a:off x="0" y="4830554"/>
            <a:ext cx="9149928" cy="317446"/>
          </a:xfrm>
          <a:prstGeom prst="rect">
            <a:avLst/>
          </a:prstGeom>
        </p:spPr>
      </p:pic>
    </p:spTree>
    <p:extLst>
      <p:ext uri="{BB962C8B-B14F-4D97-AF65-F5344CB8AC3E}">
        <p14:creationId xmlns:p14="http://schemas.microsoft.com/office/powerpoint/2010/main" val="90156825"/>
      </p:ext>
    </p:extLst>
  </p:cSld>
  <p:clrMap bg1="lt1" tx1="dk1" bg2="lt2" tx2="dk2" accent1="accent1" accent2="accent2" accent3="accent3" accent4="accent4" accent5="accent5" accent6="accent6" hlink="hlink" folHlink="folHlink"/>
  <p:sldLayoutIdLst>
    <p:sldLayoutId id="2147483706" r:id="rId1"/>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22.emf"/><Relationship Id="rId7" Type="http://schemas.openxmlformats.org/officeDocument/2006/relationships/image" Target="../media/image10.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13.tif"/><Relationship Id="rId5" Type="http://schemas.openxmlformats.org/officeDocument/2006/relationships/image" Target="../media/image24.png"/><Relationship Id="rId10" Type="http://schemas.openxmlformats.org/officeDocument/2006/relationships/image" Target="../media/image12.png"/><Relationship Id="rId4" Type="http://schemas.openxmlformats.org/officeDocument/2006/relationships/image" Target="../media/image23.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mtClean="0"/>
              <a:t>                    Matter and </a:t>
            </a:r>
            <a:br>
              <a:rPr lang="en-US" smtClean="0"/>
            </a:br>
            <a:r>
              <a:rPr lang="en-US" smtClean="0"/>
              <a:t>                    Technologies</a:t>
            </a:r>
            <a:endParaRPr lang="de-DE"/>
          </a:p>
        </p:txBody>
      </p:sp>
      <p:sp>
        <p:nvSpPr>
          <p:cNvPr id="4" name="Subtitle 3"/>
          <p:cNvSpPr>
            <a:spLocks noGrp="1"/>
          </p:cNvSpPr>
          <p:nvPr>
            <p:ph type="subTitle" idx="1"/>
          </p:nvPr>
        </p:nvSpPr>
        <p:spPr>
          <a:xfrm>
            <a:off x="360000" y="2113200"/>
            <a:ext cx="5868000" cy="1430658"/>
          </a:xfrm>
        </p:spPr>
        <p:txBody>
          <a:bodyPr>
            <a:noAutofit/>
          </a:bodyPr>
          <a:lstStyle/>
          <a:p>
            <a:pPr>
              <a:lnSpc>
                <a:spcPts val="2200"/>
              </a:lnSpc>
            </a:pPr>
            <a:r>
              <a:rPr lang="en-US" sz="1800" smtClean="0"/>
              <a:t>Matter and Technologies in POFIV:</a:t>
            </a:r>
          </a:p>
          <a:p>
            <a:pPr>
              <a:lnSpc>
                <a:spcPts val="2200"/>
              </a:lnSpc>
            </a:pPr>
            <a:r>
              <a:rPr lang="en-US" sz="1800" smtClean="0"/>
              <a:t>Where are we going? </a:t>
            </a:r>
          </a:p>
          <a:p>
            <a:pPr>
              <a:lnSpc>
                <a:spcPts val="2200"/>
              </a:lnSpc>
            </a:pPr>
            <a:endParaRPr lang="en-US" sz="1800"/>
          </a:p>
          <a:p>
            <a:pPr>
              <a:lnSpc>
                <a:spcPts val="2200"/>
              </a:lnSpc>
            </a:pPr>
            <a:endParaRPr lang="en-US" sz="1800" smtClean="0"/>
          </a:p>
          <a:p>
            <a:pPr>
              <a:lnSpc>
                <a:spcPts val="2200"/>
              </a:lnSpc>
            </a:pPr>
            <a:r>
              <a:rPr lang="en-US" sz="1800" smtClean="0"/>
              <a:t>Ties Behnke (DESY)</a:t>
            </a:r>
            <a:br>
              <a:rPr lang="en-US" sz="1800" smtClean="0"/>
            </a:br>
            <a:r>
              <a:rPr lang="en-US" sz="1800" smtClean="0"/>
              <a:t>Spokesperson of the program</a:t>
            </a:r>
            <a:endParaRPr lang="en-US" sz="180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9670"/>
          <a:stretch/>
        </p:blipFill>
        <p:spPr>
          <a:xfrm>
            <a:off x="351901" y="1330371"/>
            <a:ext cx="1303775" cy="654515"/>
          </a:xfrm>
          <a:prstGeom prst="rect">
            <a:avLst/>
          </a:prstGeom>
        </p:spPr>
      </p:pic>
      <p:grpSp>
        <p:nvGrpSpPr>
          <p:cNvPr id="2" name="Group 1"/>
          <p:cNvGrpSpPr/>
          <p:nvPr/>
        </p:nvGrpSpPr>
        <p:grpSpPr>
          <a:xfrm>
            <a:off x="6912260" y="1023578"/>
            <a:ext cx="2104353" cy="3636404"/>
            <a:chOff x="6749721" y="1077284"/>
            <a:chExt cx="1875600" cy="3474717"/>
          </a:xfrm>
        </p:grpSpPr>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57" t="20658" r="10896" b="14781"/>
            <a:stretch/>
          </p:blipFill>
          <p:spPr bwMode="auto">
            <a:xfrm>
              <a:off x="6749721" y="2355726"/>
              <a:ext cx="1875600" cy="101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999" y="1077284"/>
              <a:ext cx="1875045" cy="127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3003"/>
            <a:stretch/>
          </p:blipFill>
          <p:spPr bwMode="auto">
            <a:xfrm>
              <a:off x="6754176" y="3363838"/>
              <a:ext cx="1866691" cy="11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897630" y="4876577"/>
            <a:ext cx="2225118" cy="270000"/>
            <a:chOff x="1655676" y="3938760"/>
            <a:chExt cx="4680520" cy="529208"/>
          </a:xfrm>
        </p:grpSpPr>
        <p:sp>
          <p:nvSpPr>
            <p:cNvPr id="9" name="Rectangle 8"/>
            <p:cNvSpPr/>
            <p:nvPr/>
          </p:nvSpPr>
          <p:spPr>
            <a:xfrm>
              <a:off x="1655676" y="3938760"/>
              <a:ext cx="4680520" cy="52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12" name="Group 11"/>
            <p:cNvGrpSpPr/>
            <p:nvPr/>
          </p:nvGrpSpPr>
          <p:grpSpPr>
            <a:xfrm>
              <a:off x="1695190" y="3975906"/>
              <a:ext cx="4539453" cy="457200"/>
              <a:chOff x="1013231" y="3338791"/>
              <a:chExt cx="4886347" cy="514246"/>
            </a:xfrm>
            <a:solidFill>
              <a:schemeClr val="bg1"/>
            </a:solidFill>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252" y="3395880"/>
                <a:ext cx="854743" cy="434102"/>
              </a:xfrm>
              <a:prstGeom prst="rect">
                <a:avLst/>
              </a:prstGeom>
              <a:grpFill/>
            </p:spPr>
          </p:pic>
          <p:pic>
            <p:nvPicPr>
              <p:cNvPr id="14" name="Picture 1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620409" y="3499780"/>
                <a:ext cx="628487" cy="146157"/>
              </a:xfrm>
              <a:prstGeom prst="rect">
                <a:avLst/>
              </a:prstGeom>
              <a:grpFill/>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2148" y="3395837"/>
                <a:ext cx="1404131" cy="457200"/>
              </a:xfrm>
              <a:prstGeom prst="rect">
                <a:avLst/>
              </a:prstGeom>
              <a:grpFill/>
            </p:spPr>
          </p:pic>
          <p:pic>
            <p:nvPicPr>
              <p:cNvPr id="1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3079" y="3499780"/>
                <a:ext cx="536499" cy="2093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77452" y="3473858"/>
                <a:ext cx="704350" cy="235313"/>
              </a:xfrm>
              <a:prstGeom prst="rect">
                <a:avLst/>
              </a:prstGeom>
              <a:grpFill/>
            </p:spPr>
          </p:pic>
          <p:pic>
            <p:nvPicPr>
              <p:cNvPr id="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3231" y="3338791"/>
                <a:ext cx="464976" cy="46497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104831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STEP 3, </a:t>
            </a:r>
            <a:r>
              <a:rPr lang="de-DE" dirty="0" err="1" smtClean="0"/>
              <a:t>part</a:t>
            </a:r>
            <a:r>
              <a:rPr lang="de-DE" dirty="0" smtClean="0"/>
              <a:t> 2: PROPOSAL</a:t>
            </a:r>
            <a:endParaRPr lang="de-DE" dirty="0"/>
          </a:p>
        </p:txBody>
      </p:sp>
      <p:sp>
        <p:nvSpPr>
          <p:cNvPr id="12" name="Inhaltsplatzhalter 4"/>
          <p:cNvSpPr>
            <a:spLocks noGrp="1"/>
          </p:cNvSpPr>
          <p:nvPr>
            <p:ph idx="4294967295"/>
          </p:nvPr>
        </p:nvSpPr>
        <p:spPr>
          <a:xfrm>
            <a:off x="406127" y="1203598"/>
            <a:ext cx="5534025" cy="3063875"/>
          </a:xfrm>
        </p:spPr>
        <p:txBody>
          <a:bodyPr/>
          <a:lstStyle/>
          <a:p>
            <a:r>
              <a:rPr lang="de-DE" sz="1800" dirty="0" smtClean="0"/>
              <a:t>The </a:t>
            </a:r>
            <a:r>
              <a:rPr lang="de-DE" sz="1800" err="1" smtClean="0"/>
              <a:t>program</a:t>
            </a:r>
            <a:r>
              <a:rPr lang="de-DE" sz="1800" smtClean="0"/>
              <a:t> </a:t>
            </a:r>
            <a:r>
              <a:rPr lang="de-DE" sz="1800" smtClean="0"/>
              <a:t>proposals</a:t>
            </a:r>
            <a:r>
              <a:rPr lang="de-DE" sz="1800" smtClean="0"/>
              <a:t>: summer 2019</a:t>
            </a:r>
            <a:endParaRPr lang="de-DE" sz="1800"/>
          </a:p>
          <a:p>
            <a:r>
              <a:rPr lang="de-DE" sz="1800" smtClean="0">
                <a:solidFill>
                  <a:schemeClr val="accent6"/>
                </a:solidFill>
              </a:rPr>
              <a:t>Matter</a:t>
            </a:r>
            <a:r>
              <a:rPr lang="de-DE" sz="1800" smtClean="0"/>
              <a:t> report: about </a:t>
            </a:r>
            <a:r>
              <a:rPr lang="de-DE" sz="1800" dirty="0" smtClean="0"/>
              <a:t>300 </a:t>
            </a:r>
            <a:r>
              <a:rPr lang="de-DE" sz="1800" dirty="0" err="1" smtClean="0"/>
              <a:t>pages</a:t>
            </a:r>
            <a:r>
              <a:rPr lang="de-DE" sz="1800" dirty="0" smtClean="0"/>
              <a:t>.</a:t>
            </a:r>
          </a:p>
          <a:p>
            <a:r>
              <a:rPr lang="de-DE" sz="1800"/>
              <a:t>O</a:t>
            </a:r>
            <a:r>
              <a:rPr lang="de-DE" sz="1800" smtClean="0"/>
              <a:t>utline:</a:t>
            </a:r>
            <a:endParaRPr lang="de-DE" sz="1800" dirty="0" smtClean="0"/>
          </a:p>
          <a:p>
            <a:endParaRPr lang="en-US" sz="1800" smtClean="0"/>
          </a:p>
          <a:p>
            <a:endParaRPr lang="en-US" sz="1800"/>
          </a:p>
          <a:p>
            <a:endParaRPr lang="de-DE" sz="1800" dirty="0" smtClean="0"/>
          </a:p>
          <a:p>
            <a:endParaRPr lang="de-DE" sz="1800" dirty="0"/>
          </a:p>
          <a:p>
            <a:endParaRPr lang="de-DE" sz="1800" dirty="0" smtClean="0"/>
          </a:p>
          <a:p>
            <a:r>
              <a:rPr lang="de-DE" sz="1800" err="1" smtClean="0"/>
              <a:t>That</a:t>
            </a:r>
            <a:r>
              <a:rPr lang="de-DE" sz="1800" smtClean="0"/>
              <a:t> </a:t>
            </a:r>
            <a:r>
              <a:rPr lang="de-DE" sz="1800" smtClean="0"/>
              <a:t>means: 10-15 </a:t>
            </a:r>
            <a:r>
              <a:rPr lang="de-DE" sz="1800" dirty="0" err="1" smtClean="0"/>
              <a:t>pages</a:t>
            </a:r>
            <a:r>
              <a:rPr lang="de-DE" sz="1800" dirty="0" smtClean="0"/>
              <a:t> per </a:t>
            </a:r>
            <a:r>
              <a:rPr lang="de-DE" sz="1800" dirty="0" err="1" smtClean="0"/>
              <a:t>topic</a:t>
            </a:r>
            <a:endParaRPr lang="de-DE" sz="18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992" y="219600"/>
            <a:ext cx="2358008" cy="47768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932" y="219601"/>
            <a:ext cx="1844507" cy="767973"/>
          </a:xfrm>
          <a:prstGeom prst="rect">
            <a:avLst/>
          </a:prstGeom>
        </p:spPr>
      </p:pic>
      <p:sp>
        <p:nvSpPr>
          <p:cNvPr id="3" name="Rechteck 2"/>
          <p:cNvSpPr/>
          <p:nvPr/>
        </p:nvSpPr>
        <p:spPr>
          <a:xfrm>
            <a:off x="1115616" y="1990457"/>
            <a:ext cx="4572000" cy="1877437"/>
          </a:xfrm>
          <a:prstGeom prst="rect">
            <a:avLst/>
          </a:prstGeom>
        </p:spPr>
        <p:txBody>
          <a:bodyPr>
            <a:spAutoFit/>
          </a:bodyPr>
          <a:lstStyle/>
          <a:p>
            <a:endParaRPr lang="de-DE" dirty="0"/>
          </a:p>
          <a:p>
            <a:r>
              <a:rPr lang="de-DE" sz="1400" dirty="0" err="1"/>
              <a:t>Overview</a:t>
            </a:r>
            <a:r>
              <a:rPr lang="de-DE" sz="1400" dirty="0"/>
              <a:t> </a:t>
            </a:r>
          </a:p>
          <a:p>
            <a:r>
              <a:rPr lang="de-DE" sz="1400" dirty="0"/>
              <a:t>Research </a:t>
            </a:r>
            <a:r>
              <a:rPr lang="de-DE" sz="1400" dirty="0" err="1"/>
              <a:t>Program</a:t>
            </a:r>
            <a:r>
              <a:rPr lang="de-DE" sz="1400" dirty="0"/>
              <a:t> </a:t>
            </a:r>
          </a:p>
          <a:p>
            <a:r>
              <a:rPr lang="de-DE" sz="1400" dirty="0"/>
              <a:t>Topics </a:t>
            </a:r>
          </a:p>
          <a:p>
            <a:r>
              <a:rPr lang="de-DE" sz="1400" dirty="0" err="1"/>
              <a:t>Program</a:t>
            </a:r>
            <a:r>
              <a:rPr lang="de-DE" sz="1400" dirty="0"/>
              <a:t> </a:t>
            </a:r>
            <a:r>
              <a:rPr lang="de-DE" sz="1400" dirty="0" err="1"/>
              <a:t>Organization</a:t>
            </a:r>
            <a:r>
              <a:rPr lang="de-DE" sz="1400" dirty="0"/>
              <a:t> </a:t>
            </a:r>
          </a:p>
          <a:p>
            <a:r>
              <a:rPr lang="de-DE" sz="1400" dirty="0"/>
              <a:t>Resources </a:t>
            </a:r>
          </a:p>
          <a:p>
            <a:r>
              <a:rPr lang="en-US" sz="1400" dirty="0"/>
              <a:t>List of publications related to the proposal </a:t>
            </a:r>
          </a:p>
          <a:p>
            <a:r>
              <a:rPr lang="en-US" sz="1400" dirty="0"/>
              <a:t>Curricula Vitae of Principal Investigators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631" y="1019324"/>
            <a:ext cx="2657901" cy="3568650"/>
          </a:xfrm>
          <a:prstGeom prst="rect">
            <a:avLst/>
          </a:prstGeom>
        </p:spPr>
      </p:pic>
      <p:sp>
        <p:nvSpPr>
          <p:cNvPr id="5" name="Date Placeholder 4"/>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3584745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STEP 4: Strategic </a:t>
            </a:r>
            <a:r>
              <a:rPr lang="de-DE" dirty="0" err="1" smtClean="0"/>
              <a:t>evaluation</a:t>
            </a:r>
            <a:endParaRPr lang="de-DE" dirty="0"/>
          </a:p>
        </p:txBody>
      </p:sp>
      <p:sp>
        <p:nvSpPr>
          <p:cNvPr id="5" name="Inhaltsplatzhalter 4"/>
          <p:cNvSpPr>
            <a:spLocks noGrp="1"/>
          </p:cNvSpPr>
          <p:nvPr>
            <p:ph idx="4294967295"/>
          </p:nvPr>
        </p:nvSpPr>
        <p:spPr>
          <a:xfrm>
            <a:off x="369639" y="987425"/>
            <a:ext cx="3770313" cy="3422650"/>
          </a:xfrm>
        </p:spPr>
        <p:txBody>
          <a:bodyPr/>
          <a:lstStyle/>
          <a:p>
            <a:r>
              <a:rPr lang="de-DE" sz="1800" dirty="0" smtClean="0"/>
              <a:t>The </a:t>
            </a:r>
            <a:r>
              <a:rPr lang="de-DE" sz="1800" dirty="0" err="1" smtClean="0"/>
              <a:t>strategic</a:t>
            </a:r>
            <a:r>
              <a:rPr lang="de-DE" sz="1800" dirty="0" smtClean="0"/>
              <a:t> </a:t>
            </a:r>
            <a:r>
              <a:rPr lang="de-DE" sz="1800" dirty="0" err="1" smtClean="0"/>
              <a:t>evaluation</a:t>
            </a:r>
            <a:r>
              <a:rPr lang="de-DE" sz="1800" dirty="0" smtClean="0"/>
              <a:t> </a:t>
            </a:r>
            <a:r>
              <a:rPr lang="de-DE" sz="1800" err="1" smtClean="0"/>
              <a:t>for</a:t>
            </a:r>
            <a:r>
              <a:rPr lang="de-DE" sz="1800" smtClean="0"/>
              <a:t> </a:t>
            </a:r>
            <a:r>
              <a:rPr lang="de-DE" sz="1800" smtClean="0"/>
              <a:t>matter: 	</a:t>
            </a:r>
            <a:r>
              <a:rPr lang="en-US" sz="1800" smtClean="0"/>
              <a:t>Sept-Nov 2019</a:t>
            </a:r>
            <a:endParaRPr lang="de-DE" sz="1800" dirty="0" smtClean="0"/>
          </a:p>
          <a:p>
            <a:r>
              <a:rPr lang="de-DE" sz="1800"/>
              <a:t>C</a:t>
            </a:r>
            <a:r>
              <a:rPr lang="de-DE" sz="1800" smtClean="0"/>
              <a:t>hair </a:t>
            </a:r>
            <a:r>
              <a:rPr lang="de-DE" sz="1800" err="1" smtClean="0"/>
              <a:t>for</a:t>
            </a:r>
            <a:r>
              <a:rPr lang="de-DE" sz="1800" smtClean="0"/>
              <a:t> </a:t>
            </a:r>
            <a:r>
              <a:rPr lang="de-DE" sz="1800" smtClean="0"/>
              <a:t>Matter: Ursula </a:t>
            </a:r>
            <a:r>
              <a:rPr lang="de-DE" sz="1800" dirty="0" err="1" smtClean="0"/>
              <a:t>Bassler</a:t>
            </a:r>
            <a:endParaRPr lang="de-DE" sz="1800" dirty="0" smtClean="0"/>
          </a:p>
          <a:p>
            <a:r>
              <a:rPr lang="de-DE" sz="1800" dirty="0" smtClean="0"/>
              <a:t>The </a:t>
            </a:r>
            <a:r>
              <a:rPr lang="de-DE" sz="1800" err="1" smtClean="0"/>
              <a:t>four</a:t>
            </a:r>
            <a:r>
              <a:rPr lang="de-DE" sz="1800" smtClean="0"/>
              <a:t> </a:t>
            </a:r>
            <a:r>
              <a:rPr lang="de-DE" sz="1800" smtClean="0"/>
              <a:t>dimensions </a:t>
            </a:r>
            <a:r>
              <a:rPr lang="de-DE" sz="1800" dirty="0" err="1" smtClean="0"/>
              <a:t>of</a:t>
            </a:r>
            <a:r>
              <a:rPr lang="de-DE" sz="1800" dirty="0" smtClean="0"/>
              <a:t> </a:t>
            </a:r>
            <a:r>
              <a:rPr lang="de-DE" sz="1800" err="1" smtClean="0"/>
              <a:t>the</a:t>
            </a:r>
            <a:r>
              <a:rPr lang="de-DE" sz="1800" smtClean="0"/>
              <a:t> </a:t>
            </a:r>
            <a:r>
              <a:rPr lang="de-DE" sz="1800" smtClean="0"/>
              <a:t>evaluation:</a:t>
            </a:r>
            <a:endParaRPr lang="de-DE" sz="1800" dirty="0" smtClean="0"/>
          </a:p>
          <a:p>
            <a:pPr lvl="1"/>
            <a:r>
              <a:rPr lang="de-DE" sz="1800" dirty="0" err="1" smtClean="0"/>
              <a:t>Objectives</a:t>
            </a:r>
            <a:endParaRPr lang="de-DE" sz="1800" dirty="0" smtClean="0"/>
          </a:p>
          <a:p>
            <a:pPr lvl="1"/>
            <a:r>
              <a:rPr lang="de-DE" sz="1800" dirty="0" smtClean="0"/>
              <a:t>Work plan</a:t>
            </a:r>
          </a:p>
          <a:p>
            <a:pPr lvl="1"/>
            <a:r>
              <a:rPr lang="de-DE" sz="1800" dirty="0" smtClean="0"/>
              <a:t>Scientific Quality </a:t>
            </a:r>
            <a:r>
              <a:rPr lang="de-DE" sz="1800" dirty="0" err="1" smtClean="0"/>
              <a:t>and</a:t>
            </a:r>
            <a:r>
              <a:rPr lang="de-DE" sz="1800" dirty="0" smtClean="0"/>
              <a:t> </a:t>
            </a:r>
            <a:r>
              <a:rPr lang="de-DE" sz="1800" dirty="0" err="1" smtClean="0"/>
              <a:t>Resource</a:t>
            </a:r>
            <a:r>
              <a:rPr lang="de-DE" sz="1800" dirty="0" smtClean="0"/>
              <a:t> </a:t>
            </a:r>
            <a:r>
              <a:rPr lang="de-DE" sz="1800" dirty="0" err="1" smtClean="0"/>
              <a:t>planning</a:t>
            </a:r>
            <a:endParaRPr lang="de-DE" sz="1800" dirty="0" smtClean="0"/>
          </a:p>
          <a:p>
            <a:pPr lvl="1"/>
            <a:r>
              <a:rPr lang="de-DE" sz="1800" dirty="0" smtClean="0"/>
              <a:t>Impact &amp; </a:t>
            </a:r>
            <a:r>
              <a:rPr lang="de-DE" sz="1800" dirty="0" err="1" smtClean="0"/>
              <a:t>Risks</a:t>
            </a:r>
            <a:endParaRPr lang="de-DE" sz="1800" dirty="0" smtClean="0"/>
          </a:p>
          <a:p>
            <a:endParaRPr lang="de-DE" sz="18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992" y="219600"/>
            <a:ext cx="2358008" cy="47768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067694"/>
            <a:ext cx="4496643" cy="1260423"/>
          </a:xfrm>
          <a:prstGeom prst="rect">
            <a:avLst/>
          </a:prstGeom>
        </p:spPr>
      </p:pic>
      <p:sp>
        <p:nvSpPr>
          <p:cNvPr id="3" name="Date Placeholder 2"/>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2457901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Step 4: The strategic Review</a:t>
            </a:r>
            <a:endParaRPr lang="de-DE"/>
          </a:p>
        </p:txBody>
      </p:sp>
      <p:sp>
        <p:nvSpPr>
          <p:cNvPr id="4" name="TextBox 3"/>
          <p:cNvSpPr txBox="1"/>
          <p:nvPr/>
        </p:nvSpPr>
        <p:spPr>
          <a:xfrm>
            <a:off x="367227" y="1275606"/>
            <a:ext cx="6090129" cy="2862322"/>
          </a:xfrm>
          <a:prstGeom prst="rect">
            <a:avLst/>
          </a:prstGeom>
          <a:noFill/>
        </p:spPr>
        <p:txBody>
          <a:bodyPr wrap="none" rtlCol="0">
            <a:spAutoFit/>
          </a:bodyPr>
          <a:lstStyle/>
          <a:p>
            <a:r>
              <a:rPr lang="en-US" smtClean="0"/>
              <a:t>Participants in the actual review: </a:t>
            </a:r>
          </a:p>
          <a:p>
            <a:endParaRPr lang="en-US"/>
          </a:p>
          <a:p>
            <a:pPr marL="285750" indent="-285750">
              <a:buFontTx/>
              <a:buChar char="-"/>
            </a:pPr>
            <a:r>
              <a:rPr lang="en-US" smtClean="0"/>
              <a:t>The panel</a:t>
            </a:r>
          </a:p>
          <a:p>
            <a:pPr marL="285750" indent="-285750">
              <a:buFontTx/>
              <a:buChar char="-"/>
            </a:pPr>
            <a:r>
              <a:rPr lang="en-US" smtClean="0"/>
              <a:t>The Senate member responsible for Matter: R.D.Heuer</a:t>
            </a:r>
          </a:p>
          <a:p>
            <a:pPr marL="285750" indent="-285750">
              <a:buFontTx/>
              <a:buChar char="-"/>
            </a:pPr>
            <a:r>
              <a:rPr lang="en-US" smtClean="0"/>
              <a:t>A representative of the senate commission</a:t>
            </a:r>
          </a:p>
          <a:p>
            <a:pPr marL="285750" indent="-285750">
              <a:buFontTx/>
              <a:buChar char="-"/>
            </a:pPr>
            <a:r>
              <a:rPr lang="en-US" smtClean="0"/>
              <a:t>The president of the Helmholtz association</a:t>
            </a:r>
          </a:p>
          <a:p>
            <a:pPr marL="285750" indent="-285750">
              <a:buFontTx/>
              <a:buChar char="-"/>
            </a:pPr>
            <a:r>
              <a:rPr lang="en-US" smtClean="0"/>
              <a:t>Funding agencies</a:t>
            </a:r>
          </a:p>
          <a:p>
            <a:pPr marL="285750" indent="-285750">
              <a:buFontTx/>
              <a:buChar char="-"/>
            </a:pPr>
            <a:endParaRPr lang="en-US"/>
          </a:p>
          <a:p>
            <a:pPr marL="285750" indent="-285750">
              <a:buFontTx/>
              <a:buChar char="-"/>
            </a:pPr>
            <a:r>
              <a:rPr lang="en-US" smtClean="0"/>
              <a:t>Program speakers, topic speakers</a:t>
            </a:r>
          </a:p>
          <a:p>
            <a:pPr marL="285750" indent="-285750">
              <a:buFontTx/>
              <a:buChar char="-"/>
            </a:pPr>
            <a:r>
              <a:rPr lang="en-US" smtClean="0"/>
              <a:t>Scientific directors of the centers</a:t>
            </a:r>
            <a:endParaRPr lang="de-DE"/>
          </a:p>
        </p:txBody>
      </p:sp>
      <p:sp>
        <p:nvSpPr>
          <p:cNvPr id="6" name="AutoShape 7" descr="Image result for johannes bluemer"/>
          <p:cNvSpPr>
            <a:spLocks noChangeAspect="1" noChangeArrowheads="1"/>
          </p:cNvSpPr>
          <p:nvPr/>
        </p:nvSpPr>
        <p:spPr bwMode="auto">
          <a:xfrm>
            <a:off x="155575" y="-130016"/>
            <a:ext cx="304800" cy="2743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1328" y="1081184"/>
            <a:ext cx="742608" cy="90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409" y="2118100"/>
            <a:ext cx="1628330" cy="9148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otmar wiestl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82" t="12907" r="42856" b="19806"/>
          <a:stretch/>
        </p:blipFill>
        <p:spPr bwMode="auto">
          <a:xfrm>
            <a:off x="7164289" y="3032993"/>
            <a:ext cx="834843" cy="87600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3410" t="4691" r="4697" b="30088"/>
          <a:stretch/>
        </p:blipFill>
        <p:spPr bwMode="auto">
          <a:xfrm>
            <a:off x="7999131" y="3032993"/>
            <a:ext cx="829606" cy="87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3908995"/>
            <a:ext cx="628649" cy="62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944"/>
          <a:stretch/>
        </p:blipFill>
        <p:spPr bwMode="auto">
          <a:xfrm>
            <a:off x="7784709" y="3912336"/>
            <a:ext cx="486732" cy="616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356" r="16825" b="4389"/>
          <a:stretch/>
        </p:blipFill>
        <p:spPr bwMode="auto">
          <a:xfrm>
            <a:off x="8271440" y="3915776"/>
            <a:ext cx="579458" cy="6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de-DE" smtClean="0"/>
              <a:t>13.06.2018</a:t>
            </a:r>
            <a:endParaRPr lang="en-US"/>
          </a:p>
        </p:txBody>
      </p:sp>
      <p:sp>
        <p:nvSpPr>
          <p:cNvPr id="8" name="Slide Number Placeholder 7"/>
          <p:cNvSpPr>
            <a:spLocks noGrp="1"/>
          </p:cNvSpPr>
          <p:nvPr>
            <p:ph type="sldNum" sz="quarter" idx="12"/>
          </p:nvPr>
        </p:nvSpPr>
        <p:spPr/>
        <p:txBody>
          <a:bodyPr/>
          <a:lstStyle/>
          <a:p>
            <a:fld id="{3567014E-03E6-4ADD-A40C-9E438922EB12}" type="slidenum">
              <a:rPr lang="en-US" smtClean="0"/>
              <a:t>12</a:t>
            </a:fld>
            <a:endParaRPr lang="en-US"/>
          </a:p>
        </p:txBody>
      </p:sp>
      <p:pic>
        <p:nvPicPr>
          <p:cNvPr id="15" name="Grafik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5992" y="219600"/>
            <a:ext cx="2358008" cy="477687"/>
          </a:xfrm>
          <a:prstGeom prst="rect">
            <a:avLst/>
          </a:prstGeom>
        </p:spPr>
      </p:pic>
    </p:spTree>
    <p:extLst>
      <p:ext uri="{BB962C8B-B14F-4D97-AF65-F5344CB8AC3E}">
        <p14:creationId xmlns:p14="http://schemas.microsoft.com/office/powerpoint/2010/main" val="38352365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STEP 4: Strategic </a:t>
            </a:r>
            <a:r>
              <a:rPr lang="de-DE" dirty="0" err="1" smtClean="0"/>
              <a:t>evaluation</a:t>
            </a:r>
            <a:r>
              <a:rPr lang="de-DE" dirty="0" smtClean="0"/>
              <a:t/>
            </a:r>
            <a:br>
              <a:rPr lang="de-DE" dirty="0" smtClean="0"/>
            </a:br>
            <a:r>
              <a:rPr lang="de-DE" dirty="0" smtClean="0"/>
              <a:t>AGENDA</a:t>
            </a:r>
            <a:endParaRPr lang="de-DE" dirty="0"/>
          </a:p>
        </p:txBody>
      </p:sp>
      <p:sp>
        <p:nvSpPr>
          <p:cNvPr id="3" name="Inhaltsplatzhalter 2"/>
          <p:cNvSpPr>
            <a:spLocks noGrp="1"/>
          </p:cNvSpPr>
          <p:nvPr>
            <p:ph idx="4294967295"/>
          </p:nvPr>
        </p:nvSpPr>
        <p:spPr>
          <a:xfrm>
            <a:off x="395536" y="1311275"/>
            <a:ext cx="8423275" cy="3422650"/>
          </a:xfrm>
        </p:spPr>
        <p:txBody>
          <a:bodyPr/>
          <a:lstStyle/>
          <a:p>
            <a:r>
              <a:rPr lang="de-DE" sz="1800" b="1" dirty="0" err="1" smtClean="0"/>
              <a:t>Preliminary</a:t>
            </a:r>
            <a:r>
              <a:rPr lang="de-DE" sz="1800" dirty="0" smtClean="0"/>
              <a:t> </a:t>
            </a:r>
            <a:r>
              <a:rPr lang="de-DE" sz="1800" dirty="0" err="1" smtClean="0"/>
              <a:t>agenda</a:t>
            </a:r>
            <a:r>
              <a:rPr lang="de-DE" sz="1800" dirty="0" smtClean="0"/>
              <a:t> </a:t>
            </a:r>
            <a:r>
              <a:rPr lang="de-DE" sz="1800" dirty="0" err="1" smtClean="0"/>
              <a:t>exists</a:t>
            </a:r>
            <a:r>
              <a:rPr lang="de-DE" sz="1800" dirty="0" smtClean="0"/>
              <a:t>:</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992" y="219600"/>
            <a:ext cx="2358008" cy="47768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599" y="1131591"/>
            <a:ext cx="3853401" cy="108012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2211711"/>
            <a:ext cx="6171386" cy="2281151"/>
          </a:xfrm>
          <a:prstGeom prst="rect">
            <a:avLst/>
          </a:prstGeom>
        </p:spPr>
      </p:pic>
      <p:sp>
        <p:nvSpPr>
          <p:cNvPr id="5" name="Date Placeholder 4"/>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3699159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STEP 5: </a:t>
            </a:r>
            <a:r>
              <a:rPr lang="de-DE" dirty="0" err="1" smtClean="0"/>
              <a:t>Funding</a:t>
            </a:r>
            <a:r>
              <a:rPr lang="de-DE" dirty="0" smtClean="0"/>
              <a:t> </a:t>
            </a:r>
            <a:r>
              <a:rPr lang="de-DE" dirty="0" err="1" smtClean="0"/>
              <a:t>Recommendations</a:t>
            </a:r>
            <a:endParaRPr lang="de-DE" dirty="0"/>
          </a:p>
        </p:txBody>
      </p:sp>
      <p:sp>
        <p:nvSpPr>
          <p:cNvPr id="5" name="Inhaltsplatzhalter 4"/>
          <p:cNvSpPr>
            <a:spLocks noGrp="1"/>
          </p:cNvSpPr>
          <p:nvPr>
            <p:ph idx="4294967295"/>
          </p:nvPr>
        </p:nvSpPr>
        <p:spPr>
          <a:xfrm>
            <a:off x="298326" y="987425"/>
            <a:ext cx="4057650" cy="3313113"/>
          </a:xfrm>
        </p:spPr>
        <p:txBody>
          <a:bodyPr/>
          <a:lstStyle/>
          <a:p>
            <a:pPr>
              <a:lnSpc>
                <a:spcPct val="110000"/>
              </a:lnSpc>
            </a:pPr>
            <a:r>
              <a:rPr lang="de-DE" sz="1600" dirty="0" err="1" smtClean="0"/>
              <a:t>Based</a:t>
            </a:r>
            <a:r>
              <a:rPr lang="de-DE" sz="1600" dirty="0" smtClean="0"/>
              <a:t> on </a:t>
            </a:r>
            <a:r>
              <a:rPr lang="de-DE" sz="1600" dirty="0" err="1" smtClean="0"/>
              <a:t>the</a:t>
            </a:r>
            <a:r>
              <a:rPr lang="de-DE" sz="1600" dirty="0" smtClean="0"/>
              <a:t> </a:t>
            </a:r>
            <a:r>
              <a:rPr lang="de-DE" sz="1600" dirty="0" err="1" smtClean="0"/>
              <a:t>strategic</a:t>
            </a:r>
            <a:r>
              <a:rPr lang="de-DE" sz="1600" dirty="0" smtClean="0"/>
              <a:t> </a:t>
            </a:r>
            <a:r>
              <a:rPr lang="de-DE" sz="1600" dirty="0" err="1" smtClean="0"/>
              <a:t>evaluation</a:t>
            </a:r>
            <a:r>
              <a:rPr lang="de-DE" sz="1600" dirty="0" smtClean="0"/>
              <a:t> </a:t>
            </a:r>
            <a:r>
              <a:rPr lang="de-DE" sz="1600" dirty="0" err="1" smtClean="0"/>
              <a:t>there</a:t>
            </a:r>
            <a:r>
              <a:rPr lang="de-DE" sz="1600" dirty="0" smtClean="0"/>
              <a:t> will </a:t>
            </a:r>
            <a:r>
              <a:rPr lang="de-DE" sz="1600" dirty="0" err="1" smtClean="0"/>
              <a:t>be</a:t>
            </a:r>
            <a:r>
              <a:rPr lang="de-DE" sz="1600" dirty="0" smtClean="0"/>
              <a:t> </a:t>
            </a:r>
            <a:r>
              <a:rPr lang="de-DE" sz="1600" dirty="0" err="1" smtClean="0"/>
              <a:t>funding</a:t>
            </a:r>
            <a:r>
              <a:rPr lang="de-DE" sz="1600" dirty="0" smtClean="0"/>
              <a:t> </a:t>
            </a:r>
            <a:r>
              <a:rPr lang="de-DE" sz="1600" dirty="0" err="1" smtClean="0"/>
              <a:t>recommendations</a:t>
            </a:r>
            <a:endParaRPr lang="de-DE" sz="1600" dirty="0"/>
          </a:p>
          <a:p>
            <a:pPr>
              <a:lnSpc>
                <a:spcPct val="110000"/>
              </a:lnSpc>
            </a:pPr>
            <a:r>
              <a:rPr lang="de-DE" sz="1600" dirty="0" err="1" smtClean="0"/>
              <a:t>Three</a:t>
            </a:r>
            <a:r>
              <a:rPr lang="de-DE" sz="1600" dirty="0" smtClean="0"/>
              <a:t> </a:t>
            </a:r>
            <a:r>
              <a:rPr lang="de-DE" sz="1600" dirty="0" err="1" smtClean="0"/>
              <a:t>categories</a:t>
            </a:r>
            <a:r>
              <a:rPr lang="de-DE" sz="1600" dirty="0" smtClean="0"/>
              <a:t>: </a:t>
            </a:r>
            <a:endParaRPr lang="de-DE" sz="1600" dirty="0"/>
          </a:p>
          <a:p>
            <a:pPr lvl="1">
              <a:lnSpc>
                <a:spcPct val="110000"/>
              </a:lnSpc>
            </a:pPr>
            <a:r>
              <a:rPr lang="de-DE" sz="1600" smtClean="0"/>
              <a:t>1: outstanding in </a:t>
            </a:r>
            <a:r>
              <a:rPr lang="de-DE" sz="1600" dirty="0" smtClean="0"/>
              <a:t>all </a:t>
            </a:r>
            <a:r>
              <a:rPr lang="de-DE" sz="1600" dirty="0" err="1" smtClean="0"/>
              <a:t>four</a:t>
            </a:r>
            <a:r>
              <a:rPr lang="de-DE" sz="1600" dirty="0" smtClean="0"/>
              <a:t> </a:t>
            </a:r>
            <a:r>
              <a:rPr lang="de-DE" sz="1600" dirty="0" err="1" smtClean="0"/>
              <a:t>dimensions</a:t>
            </a:r>
            <a:r>
              <a:rPr lang="de-DE" sz="1600" dirty="0" smtClean="0"/>
              <a:t> </a:t>
            </a:r>
          </a:p>
          <a:p>
            <a:pPr lvl="1">
              <a:lnSpc>
                <a:spcPct val="110000"/>
              </a:lnSpc>
            </a:pPr>
            <a:r>
              <a:rPr lang="de-DE" sz="1600" smtClean="0"/>
              <a:t>2: very good in all four dimensions</a:t>
            </a:r>
            <a:endParaRPr lang="de-DE" sz="1600" dirty="0" smtClean="0"/>
          </a:p>
          <a:p>
            <a:pPr lvl="1">
              <a:lnSpc>
                <a:spcPct val="110000"/>
              </a:lnSpc>
            </a:pPr>
            <a:r>
              <a:rPr lang="de-DE" sz="1600" smtClean="0"/>
              <a:t>3: everything else</a:t>
            </a:r>
            <a:endParaRPr lang="de-DE" sz="1600" dirty="0" smtClean="0"/>
          </a:p>
          <a:p>
            <a:pPr>
              <a:lnSpc>
                <a:spcPct val="110000"/>
              </a:lnSpc>
            </a:pPr>
            <a:r>
              <a:rPr lang="de-DE" sz="1600" dirty="0" smtClean="0"/>
              <a:t>The 3. </a:t>
            </a:r>
            <a:r>
              <a:rPr lang="de-DE" sz="1600" dirty="0" err="1" smtClean="0"/>
              <a:t>category</a:t>
            </a:r>
            <a:r>
              <a:rPr lang="de-DE" sz="1600" dirty="0" smtClean="0"/>
              <a:t> will </a:t>
            </a:r>
            <a:r>
              <a:rPr lang="de-DE" sz="1600" dirty="0" err="1" smtClean="0"/>
              <a:t>get</a:t>
            </a:r>
            <a:r>
              <a:rPr lang="de-DE" sz="1600" dirty="0" smtClean="0"/>
              <a:t> </a:t>
            </a:r>
            <a:r>
              <a:rPr lang="de-DE" sz="1600" dirty="0" err="1" smtClean="0"/>
              <a:t>reduced</a:t>
            </a:r>
            <a:r>
              <a:rPr lang="de-DE" sz="1600" dirty="0" smtClean="0"/>
              <a:t> </a:t>
            </a:r>
            <a:r>
              <a:rPr lang="de-DE" sz="1600" dirty="0" err="1" smtClean="0"/>
              <a:t>funding</a:t>
            </a:r>
            <a:r>
              <a:rPr lang="de-DE" sz="1600" dirty="0" smtClean="0"/>
              <a:t>, </a:t>
            </a:r>
            <a:r>
              <a:rPr lang="de-DE" sz="1600" dirty="0" err="1" smtClean="0"/>
              <a:t>the</a:t>
            </a:r>
            <a:r>
              <a:rPr lang="de-DE" sz="1600" dirty="0" smtClean="0"/>
              <a:t> 2. half </a:t>
            </a:r>
            <a:r>
              <a:rPr lang="de-DE" sz="1600" dirty="0" err="1" smtClean="0"/>
              <a:t>of</a:t>
            </a:r>
            <a:r>
              <a:rPr lang="de-DE" sz="1600" dirty="0" smtClean="0"/>
              <a:t> </a:t>
            </a:r>
            <a:r>
              <a:rPr lang="de-DE" sz="1600" dirty="0" err="1" smtClean="0"/>
              <a:t>the</a:t>
            </a:r>
            <a:r>
              <a:rPr lang="de-DE" sz="1600" dirty="0" smtClean="0"/>
              <a:t> </a:t>
            </a:r>
            <a:r>
              <a:rPr lang="de-DE" sz="1600" dirty="0" err="1" smtClean="0"/>
              <a:t>average</a:t>
            </a:r>
            <a:r>
              <a:rPr lang="de-DE" sz="1600" dirty="0" smtClean="0"/>
              <a:t> </a:t>
            </a:r>
            <a:r>
              <a:rPr lang="de-DE" sz="1600" dirty="0" err="1" smtClean="0"/>
              <a:t>increase</a:t>
            </a:r>
            <a:r>
              <a:rPr lang="de-DE" sz="1600" dirty="0" smtClean="0"/>
              <a:t>, </a:t>
            </a:r>
            <a:r>
              <a:rPr lang="de-DE" sz="1600" dirty="0" err="1" smtClean="0"/>
              <a:t>and</a:t>
            </a:r>
            <a:r>
              <a:rPr lang="de-DE" sz="1600" dirty="0" smtClean="0"/>
              <a:t> </a:t>
            </a:r>
            <a:r>
              <a:rPr lang="de-DE" sz="1600" dirty="0" err="1" smtClean="0"/>
              <a:t>the</a:t>
            </a:r>
            <a:r>
              <a:rPr lang="de-DE" sz="1600" dirty="0" smtClean="0"/>
              <a:t> 1. </a:t>
            </a:r>
            <a:r>
              <a:rPr lang="de-DE" sz="1600" dirty="0" err="1" smtClean="0"/>
              <a:t>the</a:t>
            </a:r>
            <a:r>
              <a:rPr lang="de-DE" sz="1600" dirty="0" smtClean="0"/>
              <a:t> </a:t>
            </a:r>
            <a:r>
              <a:rPr lang="de-DE" sz="1600" dirty="0" err="1" smtClean="0"/>
              <a:t>remaining</a:t>
            </a:r>
            <a:r>
              <a:rPr lang="de-DE" sz="1600" dirty="0" smtClean="0"/>
              <a:t> </a:t>
            </a:r>
            <a:r>
              <a:rPr lang="de-DE" sz="1600" dirty="0" err="1" smtClean="0"/>
              <a:t>increase</a:t>
            </a:r>
            <a:endParaRPr lang="de-DE" sz="16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992" y="219600"/>
            <a:ext cx="2358008" cy="477687"/>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771550"/>
            <a:ext cx="3291894" cy="2049036"/>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931790"/>
            <a:ext cx="3986107" cy="178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ate Placeholder 5"/>
          <p:cNvSpPr>
            <a:spLocks noGrp="1"/>
          </p:cNvSpPr>
          <p:nvPr>
            <p:ph type="dt" sz="half" idx="10"/>
          </p:nvPr>
        </p:nvSpPr>
        <p:spPr/>
        <p:txBody>
          <a:bodyPr/>
          <a:lstStyle/>
          <a:p>
            <a:r>
              <a:rPr lang="de-DE" smtClean="0"/>
              <a:t>14.6.2018</a:t>
            </a:r>
            <a:endParaRPr lang="de-DE" dirty="0"/>
          </a:p>
        </p:txBody>
      </p:sp>
      <p:sp>
        <p:nvSpPr>
          <p:cNvPr id="7" name="Right Arrow 6"/>
          <p:cNvSpPr/>
          <p:nvPr/>
        </p:nvSpPr>
        <p:spPr>
          <a:xfrm rot="19399015">
            <a:off x="806658" y="1688186"/>
            <a:ext cx="1080120"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ight Arrow 9"/>
          <p:cNvSpPr/>
          <p:nvPr/>
        </p:nvSpPr>
        <p:spPr>
          <a:xfrm rot="400423">
            <a:off x="3815915" y="2344436"/>
            <a:ext cx="1080120"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ight Arrow 10"/>
          <p:cNvSpPr/>
          <p:nvPr/>
        </p:nvSpPr>
        <p:spPr>
          <a:xfrm rot="2230735">
            <a:off x="808471" y="2922077"/>
            <a:ext cx="1080120"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97" y="699542"/>
            <a:ext cx="8133224" cy="365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8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MT: our role in the strategic review</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755576" y="1059582"/>
            <a:ext cx="6423040" cy="1815882"/>
          </a:xfrm>
          <a:prstGeom prst="rect">
            <a:avLst/>
          </a:prstGeom>
          <a:noFill/>
        </p:spPr>
        <p:txBody>
          <a:bodyPr wrap="none" rtlCol="0">
            <a:spAutoFit/>
          </a:bodyPr>
          <a:lstStyle/>
          <a:p>
            <a:pPr marL="285750" indent="-285750">
              <a:buFont typeface="Arial" panose="020B0604020202020204" pitchFamily="34" charset="0"/>
              <a:buChar char="•"/>
            </a:pPr>
            <a:r>
              <a:rPr lang="en-US" sz="1600" smtClean="0"/>
              <a:t>There will be no major review event as it was in POF III</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smtClean="0"/>
              <a:t>The impact however on the program is potentially huge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smtClean="0"/>
              <a:t>We will need your support during the preparations to be sucessful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de-DE" sz="1600"/>
          </a:p>
        </p:txBody>
      </p:sp>
    </p:spTree>
    <p:extLst>
      <p:ext uri="{BB962C8B-B14F-4D97-AF65-F5344CB8AC3E}">
        <p14:creationId xmlns:p14="http://schemas.microsoft.com/office/powerpoint/2010/main" val="1336301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Elements of success</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395536" y="771550"/>
            <a:ext cx="2507418" cy="584775"/>
          </a:xfrm>
          <a:prstGeom prst="rect">
            <a:avLst/>
          </a:prstGeom>
          <a:noFill/>
        </p:spPr>
        <p:txBody>
          <a:bodyPr wrap="none" rtlCol="0">
            <a:spAutoFit/>
          </a:bodyPr>
          <a:lstStyle/>
          <a:p>
            <a:r>
              <a:rPr lang="en-US" sz="1600" smtClean="0"/>
              <a:t>Excellent scientific quality</a:t>
            </a:r>
          </a:p>
          <a:p>
            <a:endParaRPr lang="en-US" sz="1600"/>
          </a:p>
        </p:txBody>
      </p:sp>
      <p:grpSp>
        <p:nvGrpSpPr>
          <p:cNvPr id="17" name="Group 16"/>
          <p:cNvGrpSpPr/>
          <p:nvPr/>
        </p:nvGrpSpPr>
        <p:grpSpPr>
          <a:xfrm>
            <a:off x="250826" y="149451"/>
            <a:ext cx="8893174" cy="4639768"/>
            <a:chOff x="250826" y="149451"/>
            <a:chExt cx="8893174" cy="4639768"/>
          </a:xfrm>
        </p:grpSpPr>
        <p:grpSp>
          <p:nvGrpSpPr>
            <p:cNvPr id="16" name="Group 15"/>
            <p:cNvGrpSpPr/>
            <p:nvPr/>
          </p:nvGrpSpPr>
          <p:grpSpPr>
            <a:xfrm>
              <a:off x="250826" y="149451"/>
              <a:ext cx="8893174" cy="4639768"/>
              <a:chOff x="250826" y="149451"/>
              <a:chExt cx="8893174" cy="463976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127" y="3166600"/>
                <a:ext cx="2118473" cy="1622619"/>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3545" y="2175665"/>
                <a:ext cx="2780455" cy="1738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7831"/>
              <a:stretch/>
            </p:blipFill>
            <p:spPr bwMode="auto">
              <a:xfrm>
                <a:off x="2501382" y="2487005"/>
                <a:ext cx="2742764" cy="159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9517" t="10618" r="24804" b="5850"/>
              <a:stretch/>
            </p:blipFill>
            <p:spPr>
              <a:xfrm>
                <a:off x="6225259" y="149451"/>
                <a:ext cx="1802149" cy="1833144"/>
              </a:xfrm>
              <a:prstGeom prst="rect">
                <a:avLst/>
              </a:prstGeom>
            </p:spPr>
          </p:pic>
          <p:pic>
            <p:nvPicPr>
              <p:cNvPr id="1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8498" t="11998" r="17503" b="25294"/>
              <a:stretch/>
            </p:blipFill>
            <p:spPr bwMode="auto">
              <a:xfrm>
                <a:off x="348203" y="3112699"/>
                <a:ext cx="2124000" cy="1348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569" y="772699"/>
                <a:ext cx="2988000" cy="227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b="27949"/>
              <a:stretch/>
            </p:blipFill>
            <p:spPr bwMode="auto">
              <a:xfrm>
                <a:off x="250826" y="1525168"/>
                <a:ext cx="2160000" cy="1300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38074" y="1178956"/>
                <a:ext cx="2484276" cy="133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14" descr="PastedGraphic-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51863" y="3044731"/>
              <a:ext cx="2376264" cy="15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0889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Elements of success</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395536" y="771550"/>
            <a:ext cx="8048870" cy="1815882"/>
          </a:xfrm>
          <a:prstGeom prst="rect">
            <a:avLst/>
          </a:prstGeom>
          <a:noFill/>
        </p:spPr>
        <p:txBody>
          <a:bodyPr wrap="none" rtlCol="0">
            <a:spAutoFit/>
          </a:bodyPr>
          <a:lstStyle/>
          <a:p>
            <a:r>
              <a:rPr lang="en-US" sz="1600" smtClean="0"/>
              <a:t>Excellent scientific quality</a:t>
            </a:r>
          </a:p>
          <a:p>
            <a:endParaRPr lang="en-US" sz="1600"/>
          </a:p>
          <a:p>
            <a:r>
              <a:rPr lang="en-US" sz="1600" smtClean="0"/>
              <a:t>Exciting technologies</a:t>
            </a:r>
          </a:p>
          <a:p>
            <a:pPr marL="742950" lvl="1" indent="-285750">
              <a:buFont typeface="Arial" panose="020B0604020202020204" pitchFamily="34" charset="0"/>
              <a:buChar char="•"/>
            </a:pPr>
            <a:r>
              <a:rPr lang="en-US" sz="1600" smtClean="0"/>
              <a:t>All review boards love plasma acceleration: its new, its high impact, its exciting</a:t>
            </a:r>
          </a:p>
          <a:p>
            <a:pPr marL="742950" lvl="1" indent="-285750">
              <a:buFont typeface="Arial" panose="020B0604020202020204" pitchFamily="34" charset="0"/>
              <a:buChar char="•"/>
            </a:pPr>
            <a:r>
              <a:rPr lang="en-US" sz="1600" smtClean="0"/>
              <a:t>We need to “sell” our activities to be as exciting as this. </a:t>
            </a:r>
          </a:p>
          <a:p>
            <a:pPr marL="742950" lvl="1" indent="-285750">
              <a:buFont typeface="Arial" panose="020B0604020202020204" pitchFamily="34" charset="0"/>
              <a:buChar char="•"/>
            </a:pPr>
            <a:r>
              <a:rPr lang="en-US" sz="1600" smtClean="0"/>
              <a:t>We need to show concrete examples of “game changers”</a:t>
            </a:r>
            <a:endParaRPr lang="de-DE" sz="1600" smtClean="0"/>
          </a:p>
          <a:p>
            <a:endParaRPr lang="en-US" sz="1600"/>
          </a:p>
        </p:txBody>
      </p:sp>
      <p:grpSp>
        <p:nvGrpSpPr>
          <p:cNvPr id="5" name="Group 4"/>
          <p:cNvGrpSpPr/>
          <p:nvPr/>
        </p:nvGrpSpPr>
        <p:grpSpPr>
          <a:xfrm>
            <a:off x="539552" y="693039"/>
            <a:ext cx="8393732" cy="3954929"/>
            <a:chOff x="539552" y="693039"/>
            <a:chExt cx="8393732" cy="3954929"/>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102" y="2917593"/>
              <a:ext cx="1730375"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66" y="2388870"/>
              <a:ext cx="1611436" cy="215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Grafi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868380"/>
              <a:ext cx="250825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rototype_V2_Inside_1.png" descr="Prototype_V2_Inside_1.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55576" y="1453767"/>
              <a:ext cx="2802419" cy="1463826"/>
            </a:xfrm>
            <a:prstGeom prst="rect">
              <a:avLst/>
            </a:prstGeom>
            <a:ln w="3175">
              <a:miter lim="400000"/>
            </a:ln>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2365008"/>
              <a:ext cx="2417068" cy="181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nhaltsplatzhalter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3536787" y="876300"/>
              <a:ext cx="2494085" cy="12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6" y="693039"/>
              <a:ext cx="1691641" cy="165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847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Elements of success</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395536" y="771550"/>
            <a:ext cx="8048870" cy="1815882"/>
          </a:xfrm>
          <a:prstGeom prst="rect">
            <a:avLst/>
          </a:prstGeom>
          <a:noFill/>
        </p:spPr>
        <p:txBody>
          <a:bodyPr wrap="none" rtlCol="0">
            <a:spAutoFit/>
          </a:bodyPr>
          <a:lstStyle/>
          <a:p>
            <a:r>
              <a:rPr lang="en-US" sz="1600" smtClean="0"/>
              <a:t>Excellent scientific quality</a:t>
            </a:r>
          </a:p>
          <a:p>
            <a:endParaRPr lang="en-US" sz="1600"/>
          </a:p>
          <a:p>
            <a:r>
              <a:rPr lang="en-US" sz="1600" smtClean="0"/>
              <a:t>Exciting technologies</a:t>
            </a:r>
          </a:p>
          <a:p>
            <a:pPr marL="742950" lvl="1" indent="-285750">
              <a:buFont typeface="Arial" panose="020B0604020202020204" pitchFamily="34" charset="0"/>
              <a:buChar char="•"/>
            </a:pPr>
            <a:r>
              <a:rPr lang="en-US" sz="1600" smtClean="0"/>
              <a:t>All review boards love plasma acceleration: its new, its high impact, its exciting</a:t>
            </a:r>
          </a:p>
          <a:p>
            <a:pPr marL="742950" lvl="1" indent="-285750">
              <a:buFont typeface="Arial" panose="020B0604020202020204" pitchFamily="34" charset="0"/>
              <a:buChar char="•"/>
            </a:pPr>
            <a:r>
              <a:rPr lang="en-US" sz="1600" smtClean="0"/>
              <a:t>We need to “sell” our activities to be as exciting as this. </a:t>
            </a:r>
          </a:p>
          <a:p>
            <a:pPr marL="742950" lvl="1" indent="-285750">
              <a:buFont typeface="Arial" panose="020B0604020202020204" pitchFamily="34" charset="0"/>
              <a:buChar char="•"/>
            </a:pPr>
            <a:r>
              <a:rPr lang="en-US" sz="1600" smtClean="0"/>
              <a:t>We need to show concrete examples of “game changers”</a:t>
            </a:r>
            <a:endParaRPr lang="de-DE" sz="1600" smtClean="0"/>
          </a:p>
          <a:p>
            <a:endParaRPr lang="en-US" sz="1600"/>
          </a:p>
        </p:txBody>
      </p:sp>
    </p:spTree>
    <p:extLst>
      <p:ext uri="{BB962C8B-B14F-4D97-AF65-F5344CB8AC3E}">
        <p14:creationId xmlns:p14="http://schemas.microsoft.com/office/powerpoint/2010/main" val="1266635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Elements of success</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395536" y="771550"/>
            <a:ext cx="8048870" cy="3046988"/>
          </a:xfrm>
          <a:prstGeom prst="rect">
            <a:avLst/>
          </a:prstGeom>
          <a:noFill/>
        </p:spPr>
        <p:txBody>
          <a:bodyPr wrap="none" rtlCol="0">
            <a:spAutoFit/>
          </a:bodyPr>
          <a:lstStyle/>
          <a:p>
            <a:r>
              <a:rPr lang="en-US" sz="1600" smtClean="0"/>
              <a:t>Excellent scientific quality</a:t>
            </a:r>
          </a:p>
          <a:p>
            <a:endParaRPr lang="en-US" sz="1600"/>
          </a:p>
          <a:p>
            <a:r>
              <a:rPr lang="en-US" sz="1600" smtClean="0"/>
              <a:t>Exciting technologies</a:t>
            </a:r>
          </a:p>
          <a:p>
            <a:pPr marL="742950" lvl="1" indent="-285750">
              <a:buFont typeface="Arial" panose="020B0604020202020204" pitchFamily="34" charset="0"/>
              <a:buChar char="•"/>
            </a:pPr>
            <a:r>
              <a:rPr lang="en-US" sz="1600" smtClean="0"/>
              <a:t>All review boards love plasma acceleration: its new, its high impact, its exciting</a:t>
            </a:r>
          </a:p>
          <a:p>
            <a:pPr marL="742950" lvl="1" indent="-285750">
              <a:buFont typeface="Arial" panose="020B0604020202020204" pitchFamily="34" charset="0"/>
              <a:buChar char="•"/>
            </a:pPr>
            <a:r>
              <a:rPr lang="en-US" sz="1600" smtClean="0"/>
              <a:t>We need to “sell” our activities to be as exciting as this. </a:t>
            </a:r>
          </a:p>
          <a:p>
            <a:pPr marL="742950" lvl="1" indent="-285750">
              <a:buFont typeface="Arial" panose="020B0604020202020204" pitchFamily="34" charset="0"/>
              <a:buChar char="•"/>
            </a:pPr>
            <a:r>
              <a:rPr lang="en-US" sz="1600" smtClean="0"/>
              <a:t>We need to show concrete examples of “game changers”</a:t>
            </a:r>
            <a:endParaRPr lang="de-DE" sz="1600" smtClean="0"/>
          </a:p>
          <a:p>
            <a:endParaRPr lang="en-US" sz="1600"/>
          </a:p>
          <a:p>
            <a:r>
              <a:rPr lang="en-US" sz="1600" smtClean="0"/>
              <a:t>Clear added value</a:t>
            </a:r>
          </a:p>
          <a:p>
            <a:pPr marL="742950" lvl="1" indent="-285750">
              <a:buFont typeface="Arial" panose="020B0604020202020204" pitchFamily="34" charset="0"/>
              <a:buChar char="•"/>
            </a:pPr>
            <a:r>
              <a:rPr lang="en-US" sz="1600" smtClean="0"/>
              <a:t>Why should we do MT? Show clear added value</a:t>
            </a:r>
          </a:p>
          <a:p>
            <a:pPr marL="742950" lvl="1" indent="-285750">
              <a:buFont typeface="Arial" panose="020B0604020202020204" pitchFamily="34" charset="0"/>
              <a:buChar char="•"/>
            </a:pPr>
            <a:r>
              <a:rPr lang="en-US" sz="1600" smtClean="0"/>
              <a:t>Utilize fully the possibilities and opportunities</a:t>
            </a:r>
          </a:p>
          <a:p>
            <a:pPr marL="742950" lvl="1" indent="-285750">
              <a:buFont typeface="Arial" panose="020B0604020202020204" pitchFamily="34" charset="0"/>
              <a:buChar char="•"/>
            </a:pPr>
            <a:r>
              <a:rPr lang="en-US" sz="1600" smtClean="0"/>
              <a:t>Highlight common projects, sharing of resources</a:t>
            </a:r>
          </a:p>
          <a:p>
            <a:pPr marL="742950" lvl="1" indent="-285750">
              <a:buFont typeface="Arial" panose="020B0604020202020204" pitchFamily="34" charset="0"/>
              <a:buChar char="•"/>
            </a:pPr>
            <a:endParaRPr lang="en-US" sz="1600"/>
          </a:p>
        </p:txBody>
      </p:sp>
    </p:spTree>
    <p:extLst>
      <p:ext uri="{BB962C8B-B14F-4D97-AF65-F5344CB8AC3E}">
        <p14:creationId xmlns:p14="http://schemas.microsoft.com/office/powerpoint/2010/main" val="2182401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Fourth annual meeting</a:t>
            </a:r>
            <a:endParaRPr lang="de-DE"/>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215" t="11879" r="8103" b="10893"/>
          <a:stretch/>
        </p:blipFill>
        <p:spPr>
          <a:xfrm>
            <a:off x="1453893" y="699542"/>
            <a:ext cx="6358467" cy="3691467"/>
          </a:xfrm>
          <a:prstGeom prst="rect">
            <a:avLst/>
          </a:prstGeom>
        </p:spPr>
      </p:pic>
      <p:sp>
        <p:nvSpPr>
          <p:cNvPr id="2" name="Date Placeholder 1"/>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2960985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Elements of success</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395536" y="771550"/>
            <a:ext cx="8048870" cy="4031873"/>
          </a:xfrm>
          <a:prstGeom prst="rect">
            <a:avLst/>
          </a:prstGeom>
          <a:noFill/>
        </p:spPr>
        <p:txBody>
          <a:bodyPr wrap="none" rtlCol="0">
            <a:spAutoFit/>
          </a:bodyPr>
          <a:lstStyle/>
          <a:p>
            <a:r>
              <a:rPr lang="en-US" sz="1600" smtClean="0"/>
              <a:t>Excellent scientific quality</a:t>
            </a:r>
          </a:p>
          <a:p>
            <a:endParaRPr lang="en-US" sz="1600"/>
          </a:p>
          <a:p>
            <a:r>
              <a:rPr lang="en-US" sz="1600" smtClean="0"/>
              <a:t>Exciting technologies</a:t>
            </a:r>
          </a:p>
          <a:p>
            <a:pPr marL="742950" lvl="1" indent="-285750">
              <a:buFont typeface="Arial" panose="020B0604020202020204" pitchFamily="34" charset="0"/>
              <a:buChar char="•"/>
            </a:pPr>
            <a:r>
              <a:rPr lang="en-US" sz="1600" smtClean="0"/>
              <a:t>All review boards love plasma acceleration: its new, its high impact, its exciting</a:t>
            </a:r>
          </a:p>
          <a:p>
            <a:pPr marL="742950" lvl="1" indent="-285750">
              <a:buFont typeface="Arial" panose="020B0604020202020204" pitchFamily="34" charset="0"/>
              <a:buChar char="•"/>
            </a:pPr>
            <a:r>
              <a:rPr lang="en-US" sz="1600" smtClean="0"/>
              <a:t>We need to “sell” our activities to be as exciting as this. </a:t>
            </a:r>
          </a:p>
          <a:p>
            <a:pPr marL="742950" lvl="1" indent="-285750">
              <a:buFont typeface="Arial" panose="020B0604020202020204" pitchFamily="34" charset="0"/>
              <a:buChar char="•"/>
            </a:pPr>
            <a:r>
              <a:rPr lang="en-US" sz="1600" smtClean="0"/>
              <a:t>We need to show concrete examples of “game changers”</a:t>
            </a:r>
            <a:endParaRPr lang="de-DE" sz="1600" smtClean="0"/>
          </a:p>
          <a:p>
            <a:endParaRPr lang="en-US" sz="1600"/>
          </a:p>
          <a:p>
            <a:r>
              <a:rPr lang="en-US" sz="1600" smtClean="0"/>
              <a:t>Clear added value</a:t>
            </a:r>
          </a:p>
          <a:p>
            <a:pPr marL="742950" lvl="1" indent="-285750">
              <a:buFont typeface="Arial" panose="020B0604020202020204" pitchFamily="34" charset="0"/>
              <a:buChar char="•"/>
            </a:pPr>
            <a:r>
              <a:rPr lang="en-US" sz="1600" smtClean="0"/>
              <a:t>Why should we do MT? Show clear added value</a:t>
            </a:r>
          </a:p>
          <a:p>
            <a:pPr marL="742950" lvl="1" indent="-285750">
              <a:buFont typeface="Arial" panose="020B0604020202020204" pitchFamily="34" charset="0"/>
              <a:buChar char="•"/>
            </a:pPr>
            <a:r>
              <a:rPr lang="en-US" sz="1600" smtClean="0"/>
              <a:t>Utilize fully the possibilities and opportunities</a:t>
            </a:r>
          </a:p>
          <a:p>
            <a:pPr marL="742950" lvl="1" indent="-285750">
              <a:buFont typeface="Arial" panose="020B0604020202020204" pitchFamily="34" charset="0"/>
              <a:buChar char="•"/>
            </a:pPr>
            <a:r>
              <a:rPr lang="en-US" sz="1600" smtClean="0"/>
              <a:t>Highlight common projects, sharing of resources</a:t>
            </a:r>
          </a:p>
          <a:p>
            <a:pPr marL="742950" lvl="1" indent="-285750">
              <a:buFont typeface="Arial" panose="020B0604020202020204" pitchFamily="34" charset="0"/>
              <a:buChar char="•"/>
            </a:pPr>
            <a:endParaRPr lang="en-US" sz="1600"/>
          </a:p>
          <a:p>
            <a:r>
              <a:rPr lang="en-US" sz="1600" smtClean="0"/>
              <a:t>Look outside the box</a:t>
            </a:r>
          </a:p>
          <a:p>
            <a:pPr marL="742950" lvl="1" indent="-285750">
              <a:buFont typeface="Arial" panose="020B0604020202020204" pitchFamily="34" charset="0"/>
              <a:buChar char="•"/>
            </a:pPr>
            <a:r>
              <a:rPr lang="en-US" sz="1600" smtClean="0"/>
              <a:t>Look beyond your community</a:t>
            </a:r>
          </a:p>
          <a:p>
            <a:pPr marL="742950" lvl="1" indent="-285750">
              <a:buFont typeface="Arial" panose="020B0604020202020204" pitchFamily="34" charset="0"/>
              <a:buChar char="•"/>
            </a:pPr>
            <a:r>
              <a:rPr lang="en-US" sz="1600" smtClean="0"/>
              <a:t>Lets explore more connections between ARD and DTS </a:t>
            </a:r>
          </a:p>
          <a:p>
            <a:pPr marL="742950" lvl="1" indent="-285750">
              <a:buFont typeface="Arial" panose="020B0604020202020204" pitchFamily="34" charset="0"/>
              <a:buChar char="•"/>
            </a:pPr>
            <a:r>
              <a:rPr lang="en-US" sz="1600" smtClean="0"/>
              <a:t>Integrate DMA fully into our portfolio</a:t>
            </a:r>
          </a:p>
        </p:txBody>
      </p:sp>
    </p:spTree>
    <p:extLst>
      <p:ext uri="{BB962C8B-B14F-4D97-AF65-F5344CB8AC3E}">
        <p14:creationId xmlns:p14="http://schemas.microsoft.com/office/powerpoint/2010/main" val="2432399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947834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t>Fourth annual meeting</a:t>
            </a:r>
            <a:endParaRPr lang="de-DE"/>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215" t="11879" r="8103" b="10893"/>
          <a:stretch/>
        </p:blipFill>
        <p:spPr>
          <a:xfrm>
            <a:off x="1453893" y="699542"/>
            <a:ext cx="6358467" cy="3691467"/>
          </a:xfrm>
          <a:prstGeom prst="rect">
            <a:avLst/>
          </a:prstGeom>
        </p:spPr>
      </p:pic>
      <p:sp>
        <p:nvSpPr>
          <p:cNvPr id="2" name="Date Placeholder 1"/>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4159701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Annual meeting</a:t>
            </a:r>
            <a:endParaRPr lang="de-DE"/>
          </a:p>
        </p:txBody>
      </p:sp>
      <p:sp>
        <p:nvSpPr>
          <p:cNvPr id="3" name="Date Placeholder 2"/>
          <p:cNvSpPr>
            <a:spLocks noGrp="1"/>
          </p:cNvSpPr>
          <p:nvPr>
            <p:ph type="dt" sz="half" idx="10"/>
          </p:nvPr>
        </p:nvSpPr>
        <p:spPr/>
        <p:txBody>
          <a:bodyPr/>
          <a:lstStyle/>
          <a:p>
            <a:r>
              <a:rPr lang="de-DE" smtClean="0"/>
              <a:t>14.6.2018</a:t>
            </a:r>
            <a:endParaRPr lang="en-US"/>
          </a:p>
        </p:txBody>
      </p:sp>
      <p:sp>
        <p:nvSpPr>
          <p:cNvPr id="5" name="TextBox 4"/>
          <p:cNvSpPr txBox="1"/>
          <p:nvPr/>
        </p:nvSpPr>
        <p:spPr>
          <a:xfrm>
            <a:off x="0" y="1016378"/>
            <a:ext cx="2916183" cy="1200329"/>
          </a:xfrm>
          <a:prstGeom prst="rect">
            <a:avLst/>
          </a:prstGeom>
          <a:noFill/>
        </p:spPr>
        <p:txBody>
          <a:bodyPr wrap="none" rtlCol="0">
            <a:spAutoFit/>
          </a:bodyPr>
          <a:lstStyle/>
          <a:p>
            <a:r>
              <a:rPr lang="en-US" smtClean="0"/>
              <a:t>Number of registrants: 204</a:t>
            </a:r>
          </a:p>
          <a:p>
            <a:endParaRPr lang="en-US"/>
          </a:p>
          <a:p>
            <a:r>
              <a:rPr lang="en-US" smtClean="0"/>
              <a:t>Broad participation from </a:t>
            </a:r>
            <a:br>
              <a:rPr lang="en-US" smtClean="0"/>
            </a:br>
            <a:r>
              <a:rPr lang="en-US" smtClean="0"/>
              <a:t>all centers</a:t>
            </a:r>
            <a:endParaRPr lang="de-DE"/>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016377"/>
            <a:ext cx="5544617" cy="361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Chart 7"/>
          <p:cNvGraphicFramePr>
            <a:graphicFrameLocks/>
          </p:cNvGraphicFramePr>
          <p:nvPr>
            <p:extLst>
              <p:ext uri="{D42A27DB-BD31-4B8C-83A1-F6EECF244321}">
                <p14:modId xmlns:p14="http://schemas.microsoft.com/office/powerpoint/2010/main" val="3890263337"/>
              </p:ext>
            </p:extLst>
          </p:nvPr>
        </p:nvGraphicFramePr>
        <p:xfrm>
          <a:off x="103050" y="2377328"/>
          <a:ext cx="2857003" cy="1966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1574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Student retreat</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Slide Number Placeholder 3"/>
          <p:cNvSpPr>
            <a:spLocks noGrp="1"/>
          </p:cNvSpPr>
          <p:nvPr>
            <p:ph type="sldNum" sz="quarter" idx="4294967295"/>
          </p:nvPr>
        </p:nvSpPr>
        <p:spPr>
          <a:xfrm>
            <a:off x="8629650" y="4913313"/>
            <a:ext cx="514350" cy="180975"/>
          </a:xfrm>
        </p:spPr>
        <p:txBody>
          <a:bodyPr/>
          <a:lstStyle/>
          <a:p>
            <a:fld id="{EA7858BA-97FF-467B-88B5-B4FF2FCC31FE}" type="slidenum">
              <a:rPr lang="de-DE" smtClean="0"/>
              <a:pPr/>
              <a:t>24</a:t>
            </a:fld>
            <a:endParaRPr lang="de-D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5109"/>
            <a:ext cx="9144000" cy="3413281"/>
          </a:xfrm>
          <a:prstGeom prst="rect">
            <a:avLst/>
          </a:prstGeom>
        </p:spPr>
      </p:pic>
    </p:spTree>
    <p:extLst>
      <p:ext uri="{BB962C8B-B14F-4D97-AF65-F5344CB8AC3E}">
        <p14:creationId xmlns:p14="http://schemas.microsoft.com/office/powerpoint/2010/main" val="839506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Thanks</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323528" y="1059582"/>
            <a:ext cx="2149948" cy="1323439"/>
          </a:xfrm>
          <a:prstGeom prst="rect">
            <a:avLst/>
          </a:prstGeom>
          <a:noFill/>
        </p:spPr>
        <p:txBody>
          <a:bodyPr wrap="none" rtlCol="0">
            <a:spAutoFit/>
          </a:bodyPr>
          <a:lstStyle/>
          <a:p>
            <a:r>
              <a:rPr lang="en-US" sz="1600" b="1" smtClean="0"/>
              <a:t>Students help</a:t>
            </a:r>
          </a:p>
          <a:p>
            <a:pPr marL="285750" indent="-285750">
              <a:buFont typeface="Arial" panose="020B0604020202020204" pitchFamily="34" charset="0"/>
              <a:buChar char="•"/>
            </a:pPr>
            <a:r>
              <a:rPr lang="en-US" sz="1600" smtClean="0"/>
              <a:t>Anny Gorah</a:t>
            </a:r>
          </a:p>
          <a:p>
            <a:pPr marL="285750" indent="-285750">
              <a:buFont typeface="Arial" panose="020B0604020202020204" pitchFamily="34" charset="0"/>
              <a:buChar char="•"/>
            </a:pPr>
            <a:r>
              <a:rPr lang="en-US" sz="1600" smtClean="0"/>
              <a:t>Paul Volz</a:t>
            </a:r>
          </a:p>
          <a:p>
            <a:pPr marL="285750" indent="-285750">
              <a:buFont typeface="Arial" panose="020B0604020202020204" pitchFamily="34" charset="0"/>
              <a:buChar char="•"/>
            </a:pPr>
            <a:r>
              <a:rPr lang="en-US" sz="1600" smtClean="0"/>
              <a:t>Felix Andreas</a:t>
            </a:r>
          </a:p>
          <a:p>
            <a:pPr marL="285750" indent="-285750">
              <a:buFont typeface="Arial" panose="020B0604020202020204" pitchFamily="34" charset="0"/>
              <a:buChar char="•"/>
            </a:pPr>
            <a:r>
              <a:rPr lang="en-US" sz="1600" smtClean="0"/>
              <a:t>Marten Koopmans</a:t>
            </a:r>
            <a:endParaRPr lang="de-DE" sz="1600"/>
          </a:p>
        </p:txBody>
      </p:sp>
      <p:sp>
        <p:nvSpPr>
          <p:cNvPr id="5" name="TextBox 4"/>
          <p:cNvSpPr txBox="1"/>
          <p:nvPr/>
        </p:nvSpPr>
        <p:spPr>
          <a:xfrm>
            <a:off x="4283968" y="1136526"/>
            <a:ext cx="4448654" cy="584775"/>
          </a:xfrm>
          <a:prstGeom prst="rect">
            <a:avLst/>
          </a:prstGeom>
          <a:noFill/>
        </p:spPr>
        <p:txBody>
          <a:bodyPr wrap="none" rtlCol="0">
            <a:spAutoFit/>
          </a:bodyPr>
          <a:lstStyle/>
          <a:p>
            <a:r>
              <a:rPr lang="en-US" sz="1600" b="1" smtClean="0"/>
              <a:t>Student retreat, HZB tour and photographer</a:t>
            </a:r>
          </a:p>
          <a:p>
            <a:pPr marL="285750" indent="-285750">
              <a:buFont typeface="Arial" panose="020B0604020202020204" pitchFamily="34" charset="0"/>
              <a:buChar char="•"/>
            </a:pPr>
            <a:r>
              <a:rPr lang="en-US" sz="1600" smtClean="0"/>
              <a:t>Paul Goslawski</a:t>
            </a:r>
            <a:endParaRPr lang="de-DE" sz="1600"/>
          </a:p>
        </p:txBody>
      </p:sp>
      <p:sp>
        <p:nvSpPr>
          <p:cNvPr id="6" name="TextBox 5"/>
          <p:cNvSpPr txBox="1"/>
          <p:nvPr/>
        </p:nvSpPr>
        <p:spPr>
          <a:xfrm>
            <a:off x="323528" y="3075805"/>
            <a:ext cx="3174267" cy="830997"/>
          </a:xfrm>
          <a:prstGeom prst="rect">
            <a:avLst/>
          </a:prstGeom>
          <a:noFill/>
        </p:spPr>
        <p:txBody>
          <a:bodyPr wrap="none" rtlCol="0">
            <a:spAutoFit/>
          </a:bodyPr>
          <a:lstStyle/>
          <a:p>
            <a:r>
              <a:rPr lang="en-US" sz="1600" b="1" smtClean="0"/>
              <a:t>Registration, preparatory work</a:t>
            </a:r>
          </a:p>
          <a:p>
            <a:pPr marL="285750" indent="-285750">
              <a:buFont typeface="Arial" panose="020B0604020202020204" pitchFamily="34" charset="0"/>
              <a:buChar char="•"/>
            </a:pPr>
            <a:r>
              <a:rPr lang="en-US" sz="1600" smtClean="0"/>
              <a:t>Sandra Fischer</a:t>
            </a:r>
          </a:p>
          <a:p>
            <a:pPr marL="285750" indent="-285750">
              <a:buFont typeface="Arial" panose="020B0604020202020204" pitchFamily="34" charset="0"/>
              <a:buChar char="•"/>
            </a:pPr>
            <a:r>
              <a:rPr lang="en-US" sz="1600" smtClean="0"/>
              <a:t>Ines von Scheibner</a:t>
            </a:r>
            <a:endParaRPr lang="de-DE" sz="1600"/>
          </a:p>
        </p:txBody>
      </p:sp>
      <p:sp>
        <p:nvSpPr>
          <p:cNvPr id="7" name="TextBox 6"/>
          <p:cNvSpPr txBox="1"/>
          <p:nvPr/>
        </p:nvSpPr>
        <p:spPr>
          <a:xfrm>
            <a:off x="4283968" y="3075806"/>
            <a:ext cx="4661854" cy="584775"/>
          </a:xfrm>
          <a:prstGeom prst="rect">
            <a:avLst/>
          </a:prstGeom>
          <a:noFill/>
        </p:spPr>
        <p:txBody>
          <a:bodyPr wrap="none" rtlCol="0">
            <a:spAutoFit/>
          </a:bodyPr>
          <a:lstStyle/>
          <a:p>
            <a:r>
              <a:rPr lang="en-US" sz="1600" b="1" smtClean="0"/>
              <a:t>Overall organisation, the soul of the meeting: </a:t>
            </a:r>
          </a:p>
          <a:p>
            <a:pPr marL="285750" indent="-285750">
              <a:buFont typeface="Arial" panose="020B0604020202020204" pitchFamily="34" charset="0"/>
              <a:buChar char="•"/>
            </a:pPr>
            <a:r>
              <a:rPr lang="en-US" sz="1600" smtClean="0"/>
              <a:t>Roswitha Schabardin</a:t>
            </a:r>
            <a:endParaRPr lang="de-DE" sz="1600"/>
          </a:p>
        </p:txBody>
      </p:sp>
      <p:sp>
        <p:nvSpPr>
          <p:cNvPr id="8" name="TextBox 7"/>
          <p:cNvSpPr txBox="1"/>
          <p:nvPr/>
        </p:nvSpPr>
        <p:spPr>
          <a:xfrm>
            <a:off x="1691680" y="2139702"/>
            <a:ext cx="5955476" cy="646331"/>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pPr algn="ctr"/>
            <a:r>
              <a:rPr lang="en-US" smtClean="0"/>
              <a:t>Thank you very much to HZB for being such a good host</a:t>
            </a:r>
          </a:p>
          <a:p>
            <a:pPr algn="ctr"/>
            <a:r>
              <a:rPr lang="en-US" smtClean="0"/>
              <a:t>Thank all of you you very much for coming!</a:t>
            </a:r>
            <a:endParaRPr lang="de-DE"/>
          </a:p>
        </p:txBody>
      </p:sp>
    </p:spTree>
    <p:extLst>
      <p:ext uri="{BB962C8B-B14F-4D97-AF65-F5344CB8AC3E}">
        <p14:creationId xmlns:p14="http://schemas.microsoft.com/office/powerpoint/2010/main" val="35128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prstGeom prst="rect">
            <a:avLst/>
          </a:prstGeom>
        </p:spPr>
        <p:txBody>
          <a:bodyPr/>
          <a:lstStyle/>
          <a:p>
            <a:r>
              <a:rPr lang="de-DE" smtClean="0"/>
              <a:t>14.6.2018</a:t>
            </a:r>
            <a:endParaRPr lang="de-DE" dirty="0"/>
          </a:p>
        </p:txBody>
      </p:sp>
      <p:sp>
        <p:nvSpPr>
          <p:cNvPr id="14" name="TextBox 13"/>
          <p:cNvSpPr txBox="1"/>
          <p:nvPr/>
        </p:nvSpPr>
        <p:spPr>
          <a:xfrm>
            <a:off x="827584" y="2148066"/>
            <a:ext cx="5073761" cy="523220"/>
          </a:xfrm>
          <a:prstGeom prst="rect">
            <a:avLst/>
          </a:prstGeom>
          <a:noFill/>
        </p:spPr>
        <p:txBody>
          <a:bodyPr wrap="none" rtlCol="0">
            <a:spAutoFit/>
          </a:bodyPr>
          <a:lstStyle/>
          <a:p>
            <a:r>
              <a:rPr lang="en-US" sz="2800" smtClean="0"/>
              <a:t>Now for the really exciting stuff</a:t>
            </a:r>
            <a:endParaRPr lang="de-DE" sz="2800"/>
          </a:p>
        </p:txBody>
      </p:sp>
    </p:spTree>
    <p:extLst>
      <p:ext uri="{BB962C8B-B14F-4D97-AF65-F5344CB8AC3E}">
        <p14:creationId xmlns:p14="http://schemas.microsoft.com/office/powerpoint/2010/main" val="205998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Reminder</a:t>
            </a:r>
            <a:r>
              <a:rPr lang="de-DE" dirty="0" smtClean="0"/>
              <a:t>: POF at Helmholtz</a:t>
            </a:r>
            <a:endParaRPr lang="de-DE" dirty="0"/>
          </a:p>
        </p:txBody>
      </p:sp>
      <p:sp>
        <p:nvSpPr>
          <p:cNvPr id="8" name="Inhaltsplatzhalter 7"/>
          <p:cNvSpPr>
            <a:spLocks noGrp="1"/>
          </p:cNvSpPr>
          <p:nvPr>
            <p:ph idx="1"/>
          </p:nvPr>
        </p:nvSpPr>
        <p:spPr>
          <a:xfrm>
            <a:off x="179512" y="1221556"/>
            <a:ext cx="4344184" cy="3422650"/>
          </a:xfrm>
        </p:spPr>
        <p:txBody>
          <a:bodyPr/>
          <a:lstStyle/>
          <a:p>
            <a:r>
              <a:rPr lang="en-US" sz="1600" dirty="0"/>
              <a:t>The Helmholtz Association </a:t>
            </a:r>
            <a:r>
              <a:rPr lang="en-US" sz="1600" dirty="0" smtClean="0"/>
              <a:t>no </a:t>
            </a:r>
            <a:r>
              <a:rPr lang="en-US" sz="1600" dirty="0"/>
              <a:t>longer invests its resources in individual institutions, but in cross-center research </a:t>
            </a:r>
            <a:r>
              <a:rPr lang="en-US" sz="1600" dirty="0" smtClean="0"/>
              <a:t>programs </a:t>
            </a:r>
            <a:r>
              <a:rPr lang="en-US" sz="1600" dirty="0" smtClean="0">
                <a:sym typeface="Wingdings" panose="05000000000000000000" pitchFamily="2" charset="2"/>
              </a:rPr>
              <a:t> program-orientated funding (POF)</a:t>
            </a:r>
            <a:endParaRPr lang="en-US" sz="1600" dirty="0" smtClean="0"/>
          </a:p>
          <a:p>
            <a:r>
              <a:rPr lang="de-DE" sz="1600" dirty="0" smtClean="0"/>
              <a:t>Matter </a:t>
            </a:r>
            <a:r>
              <a:rPr lang="de-DE" sz="1600" dirty="0" err="1" smtClean="0"/>
              <a:t>and</a:t>
            </a:r>
            <a:r>
              <a:rPr lang="de-DE" sz="1600" dirty="0" smtClean="0"/>
              <a:t> Technologies </a:t>
            </a:r>
            <a:r>
              <a:rPr lang="de-DE" sz="1600" dirty="0" err="1" smtClean="0"/>
              <a:t>is</a:t>
            </a:r>
            <a:r>
              <a:rPr lang="de-DE" sz="1600" dirty="0" smtClean="0"/>
              <a:t> </a:t>
            </a:r>
            <a:r>
              <a:rPr lang="de-DE" sz="1600" dirty="0" err="1" smtClean="0"/>
              <a:t>one</a:t>
            </a:r>
            <a:r>
              <a:rPr lang="de-DE" sz="1600" dirty="0" smtClean="0"/>
              <a:t> </a:t>
            </a:r>
            <a:r>
              <a:rPr lang="de-DE" sz="1600" dirty="0" err="1" smtClean="0"/>
              <a:t>program</a:t>
            </a:r>
            <a:r>
              <a:rPr lang="de-DE" sz="1600" dirty="0" smtClean="0"/>
              <a:t> </a:t>
            </a:r>
            <a:r>
              <a:rPr lang="de-DE" sz="1600" dirty="0" err="1" smtClean="0"/>
              <a:t>within</a:t>
            </a:r>
            <a:r>
              <a:rPr lang="de-DE" sz="1600" dirty="0" smtClean="0"/>
              <a:t> </a:t>
            </a:r>
            <a:r>
              <a:rPr lang="de-DE" sz="1600" dirty="0" err="1" smtClean="0"/>
              <a:t>the</a:t>
            </a:r>
            <a:r>
              <a:rPr lang="de-DE" sz="1600" dirty="0" smtClean="0"/>
              <a:t> </a:t>
            </a:r>
            <a:r>
              <a:rPr lang="de-DE" sz="1600" dirty="0" err="1" smtClean="0"/>
              <a:t>research</a:t>
            </a:r>
            <a:r>
              <a:rPr lang="de-DE" sz="1600" dirty="0" smtClean="0"/>
              <a:t> </a:t>
            </a:r>
            <a:r>
              <a:rPr lang="de-DE" sz="1600" dirty="0" err="1" smtClean="0"/>
              <a:t>field</a:t>
            </a:r>
            <a:r>
              <a:rPr lang="de-DE" sz="1600" dirty="0" smtClean="0"/>
              <a:t> </a:t>
            </a:r>
            <a:r>
              <a:rPr lang="de-DE" sz="1600" dirty="0" smtClean="0">
                <a:solidFill>
                  <a:schemeClr val="accent6"/>
                </a:solidFill>
              </a:rPr>
              <a:t>MATTER</a:t>
            </a:r>
            <a:r>
              <a:rPr lang="de-DE" sz="1600" dirty="0" smtClean="0"/>
              <a:t>.</a:t>
            </a:r>
          </a:p>
          <a:p>
            <a:r>
              <a:rPr lang="de-DE" sz="1600" dirty="0" err="1" smtClean="0"/>
              <a:t>Currently</a:t>
            </a:r>
            <a:r>
              <a:rPr lang="de-DE" sz="1600" dirty="0" smtClean="0"/>
              <a:t> </a:t>
            </a:r>
            <a:r>
              <a:rPr lang="de-DE" sz="1600" dirty="0" err="1" smtClean="0"/>
              <a:t>we</a:t>
            </a:r>
            <a:r>
              <a:rPr lang="de-DE" sz="1600" dirty="0" smtClean="0"/>
              <a:t> </a:t>
            </a:r>
            <a:r>
              <a:rPr lang="de-DE" sz="1600" dirty="0" err="1" smtClean="0"/>
              <a:t>are</a:t>
            </a:r>
            <a:r>
              <a:rPr lang="de-DE" sz="1600" dirty="0" smtClean="0"/>
              <a:t> in </a:t>
            </a:r>
            <a:r>
              <a:rPr lang="de-DE" sz="1600" dirty="0" err="1" smtClean="0"/>
              <a:t>the</a:t>
            </a:r>
            <a:r>
              <a:rPr lang="de-DE" sz="1600" dirty="0" smtClean="0"/>
              <a:t> </a:t>
            </a:r>
            <a:r>
              <a:rPr lang="de-DE" sz="1600" dirty="0" err="1" smtClean="0"/>
              <a:t>third</a:t>
            </a:r>
            <a:r>
              <a:rPr lang="de-DE" sz="1600" dirty="0" smtClean="0"/>
              <a:t> POF </a:t>
            </a:r>
            <a:r>
              <a:rPr lang="de-DE" sz="1600" dirty="0" err="1" smtClean="0"/>
              <a:t>period</a:t>
            </a:r>
            <a:r>
              <a:rPr lang="de-DE" sz="1600" dirty="0"/>
              <a:t> </a:t>
            </a:r>
            <a:r>
              <a:rPr lang="de-DE" sz="1600" dirty="0" smtClean="0"/>
              <a:t>(</a:t>
            </a:r>
            <a:r>
              <a:rPr lang="de-DE" sz="1600" dirty="0" err="1" smtClean="0"/>
              <a:t>until</a:t>
            </a:r>
            <a:r>
              <a:rPr lang="de-DE" sz="1600" dirty="0" smtClean="0"/>
              <a:t> 2019).</a:t>
            </a:r>
            <a:endParaRPr lang="de-DE" sz="1600" dirty="0"/>
          </a:p>
          <a:p>
            <a:r>
              <a:rPr lang="de-DE" sz="1600" dirty="0" err="1" smtClean="0"/>
              <a:t>Therefore</a:t>
            </a:r>
            <a:r>
              <a:rPr lang="de-DE" sz="1600" dirty="0" smtClean="0"/>
              <a:t>: </a:t>
            </a:r>
            <a:r>
              <a:rPr lang="de-DE" sz="1600" dirty="0" err="1" smtClean="0"/>
              <a:t>We</a:t>
            </a:r>
            <a:r>
              <a:rPr lang="de-DE" sz="1600" dirty="0" smtClean="0"/>
              <a:t> </a:t>
            </a:r>
            <a:r>
              <a:rPr lang="de-DE" sz="1600" dirty="0" err="1" smtClean="0"/>
              <a:t>need</a:t>
            </a:r>
            <a:r>
              <a:rPr lang="de-DE" sz="1600" dirty="0" smtClean="0"/>
              <a:t> </a:t>
            </a:r>
            <a:r>
              <a:rPr lang="de-DE" sz="1600" dirty="0" err="1" smtClean="0"/>
              <a:t>to</a:t>
            </a:r>
            <a:r>
              <a:rPr lang="de-DE" sz="1600" dirty="0" smtClean="0"/>
              <a:t> </a:t>
            </a:r>
            <a:r>
              <a:rPr lang="de-DE" sz="1600" dirty="0" err="1" smtClean="0"/>
              <a:t>prepare</a:t>
            </a:r>
            <a:r>
              <a:rPr lang="de-DE" sz="1600" dirty="0" smtClean="0"/>
              <a:t> </a:t>
            </a:r>
            <a:r>
              <a:rPr lang="de-DE" sz="1600" dirty="0" err="1" smtClean="0"/>
              <a:t>for</a:t>
            </a:r>
            <a:r>
              <a:rPr lang="de-DE" sz="1600" dirty="0" smtClean="0"/>
              <a:t> POF IV.</a:t>
            </a:r>
          </a:p>
        </p:txBody>
      </p:sp>
      <p:graphicFrame>
        <p:nvGraphicFramePr>
          <p:cNvPr id="9" name="Diagramm 8"/>
          <p:cNvGraphicFramePr/>
          <p:nvPr>
            <p:extLst>
              <p:ext uri="{D42A27DB-BD31-4B8C-83A1-F6EECF244321}">
                <p14:modId xmlns:p14="http://schemas.microsoft.com/office/powerpoint/2010/main" val="1487937457"/>
              </p:ext>
            </p:extLst>
          </p:nvPr>
        </p:nvGraphicFramePr>
        <p:xfrm>
          <a:off x="4669864" y="781710"/>
          <a:ext cx="4439816"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4048" y="-30594"/>
            <a:ext cx="4139952" cy="1252150"/>
          </a:xfrm>
          <a:prstGeom prst="rect">
            <a:avLst/>
          </a:prstGeom>
        </p:spPr>
      </p:pic>
    </p:spTree>
    <p:extLst>
      <p:ext uri="{BB962C8B-B14F-4D97-AF65-F5344CB8AC3E}">
        <p14:creationId xmlns:p14="http://schemas.microsoft.com/office/powerpoint/2010/main" val="1741083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mtClean="0"/>
              <a:t>Five</a:t>
            </a:r>
            <a:r>
              <a:rPr lang="de-DE" smtClean="0"/>
              <a:t> </a:t>
            </a:r>
            <a:r>
              <a:rPr lang="de-DE" dirty="0" err="1" smtClean="0"/>
              <a:t>Steps</a:t>
            </a:r>
            <a:r>
              <a:rPr lang="de-DE" dirty="0" smtClean="0"/>
              <a:t> </a:t>
            </a:r>
            <a:r>
              <a:rPr lang="de-DE" dirty="0" err="1" smtClean="0"/>
              <a:t>to</a:t>
            </a:r>
            <a:r>
              <a:rPr lang="de-DE" dirty="0" smtClean="0"/>
              <a:t> POF IV</a:t>
            </a:r>
            <a:endParaRPr lang="de-DE" dirty="0"/>
          </a:p>
        </p:txBody>
      </p:sp>
      <p:sp>
        <p:nvSpPr>
          <p:cNvPr id="15" name="Inhaltsplatzhalter 14"/>
          <p:cNvSpPr>
            <a:spLocks noGrp="1"/>
          </p:cNvSpPr>
          <p:nvPr>
            <p:ph idx="4294967295"/>
          </p:nvPr>
        </p:nvSpPr>
        <p:spPr>
          <a:xfrm>
            <a:off x="827584" y="2716213"/>
            <a:ext cx="3924300" cy="2017712"/>
          </a:xfrm>
        </p:spPr>
        <p:txBody>
          <a:bodyPr/>
          <a:lstStyle/>
          <a:p>
            <a:pPr marL="342900" indent="-342900">
              <a:buFont typeface="+mj-lt"/>
              <a:buAutoNum type="arabicPeriod"/>
            </a:pPr>
            <a:r>
              <a:rPr lang="de-DE" dirty="0" err="1" smtClean="0">
                <a:solidFill>
                  <a:srgbClr val="00B050"/>
                </a:solidFill>
              </a:rPr>
              <a:t>Proposal</a:t>
            </a:r>
            <a:r>
              <a:rPr lang="de-DE" dirty="0" smtClean="0">
                <a:solidFill>
                  <a:srgbClr val="00B050"/>
                </a:solidFill>
              </a:rPr>
              <a:t> </a:t>
            </a:r>
            <a:r>
              <a:rPr lang="de-DE" dirty="0" err="1" smtClean="0">
                <a:solidFill>
                  <a:srgbClr val="00B050"/>
                </a:solidFill>
              </a:rPr>
              <a:t>for</a:t>
            </a:r>
            <a:r>
              <a:rPr lang="de-DE" dirty="0" smtClean="0">
                <a:solidFill>
                  <a:srgbClr val="00B050"/>
                </a:solidFill>
              </a:rPr>
              <a:t> </a:t>
            </a:r>
            <a:r>
              <a:rPr lang="de-DE" dirty="0" err="1" smtClean="0">
                <a:solidFill>
                  <a:srgbClr val="00B050"/>
                </a:solidFill>
              </a:rPr>
              <a:t>the</a:t>
            </a:r>
            <a:r>
              <a:rPr lang="de-DE" dirty="0" smtClean="0">
                <a:solidFill>
                  <a:srgbClr val="00B050"/>
                </a:solidFill>
              </a:rPr>
              <a:t> POF IV </a:t>
            </a:r>
            <a:r>
              <a:rPr lang="de-DE" dirty="0" err="1" smtClean="0">
                <a:solidFill>
                  <a:srgbClr val="00B050"/>
                </a:solidFill>
              </a:rPr>
              <a:t>Strategy</a:t>
            </a:r>
            <a:endParaRPr lang="de-DE" dirty="0" smtClean="0">
              <a:solidFill>
                <a:srgbClr val="00B050"/>
              </a:solidFill>
            </a:endParaRPr>
          </a:p>
          <a:p>
            <a:pPr marL="342900" indent="-342900">
              <a:buFont typeface="+mj-lt"/>
              <a:buAutoNum type="arabicPeriod"/>
            </a:pPr>
            <a:r>
              <a:rPr lang="de-DE" smtClean="0">
                <a:solidFill>
                  <a:srgbClr val="00B050"/>
                </a:solidFill>
              </a:rPr>
              <a:t>Scientific </a:t>
            </a:r>
            <a:r>
              <a:rPr lang="de-DE" smtClean="0">
                <a:solidFill>
                  <a:srgbClr val="00B050"/>
                </a:solidFill>
              </a:rPr>
              <a:t>Evaluation of the Centers</a:t>
            </a:r>
            <a:endParaRPr lang="de-DE" dirty="0" smtClean="0">
              <a:solidFill>
                <a:srgbClr val="00B050"/>
              </a:solidFill>
            </a:endParaRPr>
          </a:p>
          <a:p>
            <a:pPr marL="342900" indent="-342900">
              <a:buFont typeface="+mj-lt"/>
              <a:buAutoNum type="arabicPeriod"/>
            </a:pPr>
            <a:r>
              <a:rPr lang="de-DE" b="1" dirty="0" smtClean="0">
                <a:solidFill>
                  <a:srgbClr val="FF0000"/>
                </a:solidFill>
              </a:rPr>
              <a:t>Strategic </a:t>
            </a:r>
            <a:r>
              <a:rPr lang="de-DE" b="1" smtClean="0">
                <a:solidFill>
                  <a:srgbClr val="FF0000"/>
                </a:solidFill>
              </a:rPr>
              <a:t>Guidelines/</a:t>
            </a:r>
            <a:r>
              <a:rPr lang="de-DE" b="1" err="1" smtClean="0">
                <a:solidFill>
                  <a:srgbClr val="FF0000"/>
                </a:solidFill>
              </a:rPr>
              <a:t>Program</a:t>
            </a:r>
            <a:r>
              <a:rPr lang="de-DE" b="1" smtClean="0">
                <a:solidFill>
                  <a:srgbClr val="FF0000"/>
                </a:solidFill>
              </a:rPr>
              <a:t> </a:t>
            </a:r>
            <a:r>
              <a:rPr lang="de-DE" b="1" smtClean="0">
                <a:solidFill>
                  <a:srgbClr val="FF0000"/>
                </a:solidFill>
              </a:rPr>
              <a:t>Proposal</a:t>
            </a:r>
            <a:endParaRPr lang="de-DE" b="1" dirty="0" smtClean="0">
              <a:solidFill>
                <a:srgbClr val="FF0000"/>
              </a:solidFill>
            </a:endParaRPr>
          </a:p>
          <a:p>
            <a:pPr marL="342900" indent="-342900">
              <a:buFont typeface="+mj-lt"/>
              <a:buAutoNum type="arabicPeriod"/>
            </a:pPr>
            <a:r>
              <a:rPr lang="de-DE" dirty="0" smtClean="0">
                <a:solidFill>
                  <a:schemeClr val="accent6"/>
                </a:solidFill>
              </a:rPr>
              <a:t>Strategic Evaluation</a:t>
            </a:r>
          </a:p>
          <a:p>
            <a:pPr marL="342900" indent="-342900">
              <a:buFont typeface="+mj-lt"/>
              <a:buAutoNum type="arabicPeriod"/>
            </a:pPr>
            <a:r>
              <a:rPr lang="de-DE" dirty="0" err="1" smtClean="0">
                <a:solidFill>
                  <a:schemeClr val="accent6"/>
                </a:solidFill>
              </a:rPr>
              <a:t>Funding</a:t>
            </a:r>
            <a:r>
              <a:rPr lang="de-DE" dirty="0" smtClean="0">
                <a:solidFill>
                  <a:schemeClr val="accent6"/>
                </a:solidFill>
              </a:rPr>
              <a:t> </a:t>
            </a:r>
            <a:r>
              <a:rPr lang="de-DE" dirty="0" err="1" smtClean="0">
                <a:solidFill>
                  <a:schemeClr val="accent6"/>
                </a:solidFill>
              </a:rPr>
              <a:t>Recommendations</a:t>
            </a:r>
            <a:endParaRPr lang="de-DE" dirty="0">
              <a:solidFill>
                <a:schemeClr val="accent6"/>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48" y="835846"/>
            <a:ext cx="8568952" cy="1735904"/>
          </a:xfrm>
          <a:prstGeom prst="rect">
            <a:avLst/>
          </a:prstGeom>
        </p:spPr>
      </p:pic>
      <p:pic>
        <p:nvPicPr>
          <p:cNvPr id="2050" name="Picture 2" descr="C:\Users\fjanusch\AppData\Local\Microsoft\Windows\Temporary Internet Files\Content.IE5\UDBYJIA2\hook-1425312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690082"/>
            <a:ext cx="322939" cy="3083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fjanusch\AppData\Local\Microsoft\Windows\Temporary Internet Files\Content.IE5\UDBYJIA2\hook-1425312_960_72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1815" y="3034080"/>
            <a:ext cx="333164" cy="31814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de-DE" smtClean="0"/>
              <a:t>14.6.2018</a:t>
            </a:r>
            <a:endParaRPr lang="de-DE" dirty="0"/>
          </a:p>
        </p:txBody>
      </p:sp>
    </p:spTree>
    <p:extLst>
      <p:ext uri="{BB962C8B-B14F-4D97-AF65-F5344CB8AC3E}">
        <p14:creationId xmlns:p14="http://schemas.microsoft.com/office/powerpoint/2010/main" val="1272417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review: global results</a:t>
            </a:r>
            <a:endParaRPr lang="de-DE"/>
          </a:p>
        </p:txBody>
      </p:sp>
      <p:sp>
        <p:nvSpPr>
          <p:cNvPr id="3" name="Slide Number Placeholder 2"/>
          <p:cNvSpPr>
            <a:spLocks noGrp="1"/>
          </p:cNvSpPr>
          <p:nvPr>
            <p:ph type="sldNum" sz="quarter" idx="10"/>
          </p:nvPr>
        </p:nvSpPr>
        <p:spPr/>
        <p:txBody>
          <a:bodyPr/>
          <a:lstStyle/>
          <a:p>
            <a:pPr>
              <a:defRPr/>
            </a:pPr>
            <a:r>
              <a:rPr lang="de-DE" smtClean="0">
                <a:solidFill>
                  <a:srgbClr val="FFFFFF"/>
                </a:solidFill>
              </a:rPr>
              <a:t>PAGE </a:t>
            </a:r>
            <a:fld id="{F35164B6-5B5C-4D57-91C6-379885D5A5FE}" type="slidenum">
              <a:rPr lang="de-DE" smtClean="0">
                <a:solidFill>
                  <a:srgbClr val="FFFFFF"/>
                </a:solidFill>
              </a:rPr>
              <a:pPr>
                <a:defRPr/>
              </a:pPr>
              <a:t>6</a:t>
            </a:fld>
            <a:endParaRPr lang="de-DE"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96506277"/>
              </p:ext>
            </p:extLst>
          </p:nvPr>
        </p:nvGraphicFramePr>
        <p:xfrm>
          <a:off x="1655676" y="1779662"/>
          <a:ext cx="5225142" cy="741680"/>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870857"/>
                <a:gridCol w="870857"/>
                <a:gridCol w="870857"/>
                <a:gridCol w="870857"/>
                <a:gridCol w="870857"/>
                <a:gridCol w="870857"/>
              </a:tblGrid>
              <a:tr h="370840">
                <a:tc>
                  <a:txBody>
                    <a:bodyPr/>
                    <a:lstStyle/>
                    <a:p>
                      <a:r>
                        <a:rPr lang="en-US" smtClean="0"/>
                        <a:t>DESY</a:t>
                      </a:r>
                      <a:endParaRPr lang="de-DE"/>
                    </a:p>
                  </a:txBody>
                  <a:tcPr/>
                </a:tc>
                <a:tc>
                  <a:txBody>
                    <a:bodyPr/>
                    <a:lstStyle/>
                    <a:p>
                      <a:r>
                        <a:rPr lang="en-US" smtClean="0"/>
                        <a:t>FZJ</a:t>
                      </a:r>
                      <a:endParaRPr lang="de-DE"/>
                    </a:p>
                  </a:txBody>
                  <a:tcPr/>
                </a:tc>
                <a:tc>
                  <a:txBody>
                    <a:bodyPr/>
                    <a:lstStyle/>
                    <a:p>
                      <a:r>
                        <a:rPr lang="en-US" smtClean="0"/>
                        <a:t>GSI</a:t>
                      </a:r>
                      <a:endParaRPr lang="de-DE"/>
                    </a:p>
                  </a:txBody>
                  <a:tcPr/>
                </a:tc>
                <a:tc>
                  <a:txBody>
                    <a:bodyPr/>
                    <a:lstStyle/>
                    <a:p>
                      <a:r>
                        <a:rPr lang="en-US" smtClean="0"/>
                        <a:t>HZB</a:t>
                      </a:r>
                      <a:endParaRPr lang="de-DE"/>
                    </a:p>
                  </a:txBody>
                  <a:tcPr/>
                </a:tc>
                <a:tc>
                  <a:txBody>
                    <a:bodyPr/>
                    <a:lstStyle/>
                    <a:p>
                      <a:r>
                        <a:rPr lang="en-US" smtClean="0"/>
                        <a:t>HZDR</a:t>
                      </a:r>
                      <a:endParaRPr lang="de-DE"/>
                    </a:p>
                  </a:txBody>
                  <a:tcPr/>
                </a:tc>
                <a:tc>
                  <a:txBody>
                    <a:bodyPr/>
                    <a:lstStyle/>
                    <a:p>
                      <a:r>
                        <a:rPr lang="en-US" smtClean="0"/>
                        <a:t>KIT</a:t>
                      </a:r>
                      <a:endParaRPr lang="de-DE"/>
                    </a:p>
                  </a:txBody>
                  <a:tcPr/>
                </a:tc>
              </a:tr>
              <a:tr h="370840">
                <a:tc>
                  <a:txBody>
                    <a:bodyPr/>
                    <a:lstStyle/>
                    <a:p>
                      <a:r>
                        <a:rPr lang="en-US" smtClean="0"/>
                        <a:t>5</a:t>
                      </a:r>
                      <a:endParaRPr lang="de-DE"/>
                    </a:p>
                  </a:txBody>
                  <a:tcPr/>
                </a:tc>
                <a:tc>
                  <a:txBody>
                    <a:bodyPr/>
                    <a:lstStyle/>
                    <a:p>
                      <a:r>
                        <a:rPr lang="en-US" smtClean="0"/>
                        <a:t>4</a:t>
                      </a:r>
                      <a:endParaRPr lang="de-DE"/>
                    </a:p>
                  </a:txBody>
                  <a:tcPr/>
                </a:tc>
                <a:tc>
                  <a:txBody>
                    <a:bodyPr/>
                    <a:lstStyle/>
                    <a:p>
                      <a:r>
                        <a:rPr lang="en-US" smtClean="0"/>
                        <a:t>5</a:t>
                      </a:r>
                      <a:endParaRPr lang="de-DE"/>
                    </a:p>
                  </a:txBody>
                  <a:tcPr/>
                </a:tc>
                <a:tc>
                  <a:txBody>
                    <a:bodyPr/>
                    <a:lstStyle/>
                    <a:p>
                      <a:r>
                        <a:rPr lang="en-US" smtClean="0"/>
                        <a:t>4</a:t>
                      </a:r>
                      <a:endParaRPr lang="de-DE"/>
                    </a:p>
                  </a:txBody>
                  <a:tcPr/>
                </a:tc>
                <a:tc>
                  <a:txBody>
                    <a:bodyPr/>
                    <a:lstStyle/>
                    <a:p>
                      <a:r>
                        <a:rPr lang="en-US" smtClean="0"/>
                        <a:t>4</a:t>
                      </a:r>
                      <a:endParaRPr lang="de-DE"/>
                    </a:p>
                  </a:txBody>
                  <a:tcPr/>
                </a:tc>
                <a:tc>
                  <a:txBody>
                    <a:bodyPr/>
                    <a:lstStyle/>
                    <a:p>
                      <a:r>
                        <a:rPr lang="en-US" smtClean="0"/>
                        <a:t>5</a:t>
                      </a:r>
                      <a:endParaRPr lang="de-DE"/>
                    </a:p>
                  </a:txBody>
                  <a:tcPr/>
                </a:tc>
              </a:tr>
            </a:tbl>
          </a:graphicData>
        </a:graphic>
      </p:graphicFrame>
      <p:sp>
        <p:nvSpPr>
          <p:cNvPr id="5" name="TextBox 4"/>
          <p:cNvSpPr txBox="1"/>
          <p:nvPr/>
        </p:nvSpPr>
        <p:spPr>
          <a:xfrm>
            <a:off x="755576" y="2715766"/>
            <a:ext cx="3660041" cy="369332"/>
          </a:xfrm>
          <a:prstGeom prst="rect">
            <a:avLst/>
          </a:prstGeom>
          <a:noFill/>
        </p:spPr>
        <p:txBody>
          <a:bodyPr wrap="none" rtlCol="0">
            <a:spAutoFit/>
          </a:bodyPr>
          <a:lstStyle/>
          <a:p>
            <a:r>
              <a:rPr lang="en-US" smtClean="0"/>
              <a:t>Overall grades for ARD and DTS: </a:t>
            </a:r>
          </a:p>
        </p:txBody>
      </p:sp>
      <p:graphicFrame>
        <p:nvGraphicFramePr>
          <p:cNvPr id="6" name="Table 5"/>
          <p:cNvGraphicFramePr>
            <a:graphicFrameLocks noGrp="1"/>
          </p:cNvGraphicFramePr>
          <p:nvPr>
            <p:extLst>
              <p:ext uri="{D42A27DB-BD31-4B8C-83A1-F6EECF244321}">
                <p14:modId xmlns:p14="http://schemas.microsoft.com/office/powerpoint/2010/main" val="825164240"/>
              </p:ext>
            </p:extLst>
          </p:nvPr>
        </p:nvGraphicFramePr>
        <p:xfrm>
          <a:off x="1655676" y="3291830"/>
          <a:ext cx="2268252" cy="74168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134126"/>
                <a:gridCol w="1134126"/>
              </a:tblGrid>
              <a:tr h="370840">
                <a:tc>
                  <a:txBody>
                    <a:bodyPr/>
                    <a:lstStyle/>
                    <a:p>
                      <a:r>
                        <a:rPr lang="en-US" b="1" smtClean="0">
                          <a:solidFill>
                            <a:schemeClr val="bg1"/>
                          </a:solidFill>
                        </a:rPr>
                        <a:t>ARD</a:t>
                      </a:r>
                      <a:endParaRPr lang="de-DE" b="1">
                        <a:solidFill>
                          <a:schemeClr val="bg1"/>
                        </a:solidFill>
                      </a:endParaRPr>
                    </a:p>
                  </a:txBody>
                  <a:tcPr/>
                </a:tc>
                <a:tc>
                  <a:txBody>
                    <a:bodyPr/>
                    <a:lstStyle/>
                    <a:p>
                      <a:r>
                        <a:rPr lang="en-US" b="0" smtClean="0">
                          <a:solidFill>
                            <a:schemeClr val="tx1"/>
                          </a:solidFill>
                        </a:rPr>
                        <a:t>4.5</a:t>
                      </a:r>
                    </a:p>
                  </a:txBody>
                  <a:tcPr>
                    <a:solidFill>
                      <a:schemeClr val="accent6">
                        <a:lumMod val="40000"/>
                        <a:lumOff val="60000"/>
                      </a:schemeClr>
                    </a:solidFill>
                  </a:tcPr>
                </a:tc>
              </a:tr>
              <a:tr h="370840">
                <a:tc>
                  <a:txBody>
                    <a:bodyPr/>
                    <a:lstStyle/>
                    <a:p>
                      <a:r>
                        <a:rPr lang="en-US" b="1" smtClean="0">
                          <a:solidFill>
                            <a:schemeClr val="bg1"/>
                          </a:solidFill>
                        </a:rPr>
                        <a:t>DTS</a:t>
                      </a:r>
                      <a:endParaRPr lang="de-DE" b="1">
                        <a:solidFill>
                          <a:schemeClr val="bg1"/>
                        </a:solidFill>
                      </a:endParaRPr>
                    </a:p>
                  </a:txBody>
                  <a:tcPr>
                    <a:solidFill>
                      <a:schemeClr val="accent6"/>
                    </a:solidFill>
                  </a:tcPr>
                </a:tc>
                <a:tc>
                  <a:txBody>
                    <a:bodyPr/>
                    <a:lstStyle/>
                    <a:p>
                      <a:r>
                        <a:rPr lang="en-US" smtClean="0"/>
                        <a:t>4.3</a:t>
                      </a:r>
                    </a:p>
                  </a:txBody>
                  <a:tcPr/>
                </a:tc>
              </a:tr>
            </a:tbl>
          </a:graphicData>
        </a:graphic>
      </p:graphicFrame>
      <p:sp>
        <p:nvSpPr>
          <p:cNvPr id="7" name="TextBox 6"/>
          <p:cNvSpPr txBox="1"/>
          <p:nvPr/>
        </p:nvSpPr>
        <p:spPr>
          <a:xfrm>
            <a:off x="755576" y="1203598"/>
            <a:ext cx="2386231" cy="369332"/>
          </a:xfrm>
          <a:prstGeom prst="rect">
            <a:avLst/>
          </a:prstGeom>
          <a:noFill/>
        </p:spPr>
        <p:txBody>
          <a:bodyPr wrap="none" rtlCol="0">
            <a:spAutoFit/>
          </a:bodyPr>
          <a:lstStyle/>
          <a:p>
            <a:r>
              <a:rPr lang="en-US" smtClean="0"/>
              <a:t>MT results in centers:</a:t>
            </a:r>
            <a:endParaRPr lang="de-DE"/>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1" r="10894"/>
          <a:stretch/>
        </p:blipFill>
        <p:spPr bwMode="auto">
          <a:xfrm>
            <a:off x="6469887" y="14200"/>
            <a:ext cx="2674621" cy="66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929111" y="3219822"/>
            <a:ext cx="2172390" cy="923330"/>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lang="en-US" smtClean="0"/>
              <a:t>Recommendations:</a:t>
            </a:r>
          </a:p>
          <a:p>
            <a:pPr marL="285750" indent="-285750">
              <a:buFont typeface="Arial" panose="020B0604020202020204" pitchFamily="34" charset="0"/>
              <a:buChar char="•"/>
            </a:pPr>
            <a:r>
              <a:rPr lang="en-US" smtClean="0"/>
              <a:t>Develop DDL</a:t>
            </a:r>
          </a:p>
          <a:p>
            <a:pPr marL="285750" indent="-285750">
              <a:buFont typeface="Arial" panose="020B0604020202020204" pitchFamily="34" charset="0"/>
              <a:buChar char="•"/>
            </a:pPr>
            <a:r>
              <a:rPr lang="en-US" smtClean="0"/>
              <a:t>Install DMA</a:t>
            </a:r>
            <a:endParaRPr lang="de-DE"/>
          </a:p>
        </p:txBody>
      </p:sp>
      <p:pic>
        <p:nvPicPr>
          <p:cNvPr id="11" name="Picture 2" descr="C:\Users\fjanusch\AppData\Local\Microsoft\Windows\Temporary Internet Files\Content.IE5\UDBYJIA2\hook-1425312_960_72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0011" y="1347614"/>
            <a:ext cx="2771211" cy="264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7212" y="3688373"/>
            <a:ext cx="5689327" cy="97357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p:cNvSpPr/>
          <p:nvPr/>
        </p:nvSpPr>
        <p:spPr>
          <a:xfrm>
            <a:off x="250825" y="876300"/>
            <a:ext cx="5689327" cy="138762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en-US" smtClean="0"/>
              <a:t>After the review is before the review: </a:t>
            </a:r>
            <a:br>
              <a:rPr lang="en-US" smtClean="0"/>
            </a:br>
            <a:r>
              <a:rPr lang="en-US" smtClean="0"/>
              <a:t>the show goes on</a:t>
            </a:r>
            <a:endParaRPr lang="de-DE"/>
          </a:p>
        </p:txBody>
      </p:sp>
      <p:sp>
        <p:nvSpPr>
          <p:cNvPr id="3" name="Date Placeholder 2"/>
          <p:cNvSpPr>
            <a:spLocks noGrp="1"/>
          </p:cNvSpPr>
          <p:nvPr>
            <p:ph type="dt" sz="half" idx="10"/>
          </p:nvPr>
        </p:nvSpPr>
        <p:spPr/>
        <p:txBody>
          <a:bodyPr/>
          <a:lstStyle/>
          <a:p>
            <a:r>
              <a:rPr lang="de-DE" smtClean="0"/>
              <a:t>14.6.2018</a:t>
            </a:r>
            <a:endParaRPr lang="de-DE" dirty="0"/>
          </a:p>
        </p:txBody>
      </p:sp>
      <p:sp>
        <p:nvSpPr>
          <p:cNvPr id="4" name="TextBox 3"/>
          <p:cNvSpPr txBox="1"/>
          <p:nvPr/>
        </p:nvSpPr>
        <p:spPr>
          <a:xfrm>
            <a:off x="982378" y="876300"/>
            <a:ext cx="4597734" cy="3785652"/>
          </a:xfrm>
          <a:prstGeom prst="rect">
            <a:avLst/>
          </a:prstGeom>
          <a:noFill/>
        </p:spPr>
        <p:txBody>
          <a:bodyPr wrap="none" rtlCol="0">
            <a:spAutoFit/>
          </a:bodyPr>
          <a:lstStyle/>
          <a:p>
            <a:r>
              <a:rPr lang="en-US" sz="1600">
                <a:sym typeface="Wingdings" panose="05000000000000000000" pitchFamily="2" charset="2"/>
              </a:rPr>
              <a:t>Start values for the budget (Helmholtz)</a:t>
            </a:r>
          </a:p>
          <a:p>
            <a:endParaRPr lang="en-US" sz="1600" smtClean="0"/>
          </a:p>
          <a:p>
            <a:r>
              <a:rPr lang="en-US" sz="1600" smtClean="0"/>
              <a:t>Strategic guidelines from the BMBF</a:t>
            </a:r>
          </a:p>
          <a:p>
            <a:pPr marL="742950" lvl="1" indent="-285750">
              <a:buFont typeface="Arial" panose="020B0604020202020204" pitchFamily="34" charset="0"/>
              <a:buChar char="•"/>
            </a:pPr>
            <a:r>
              <a:rPr lang="en-US" sz="1600" smtClean="0"/>
              <a:t>High level guidelines (BMBF</a:t>
            </a:r>
            <a:r>
              <a:rPr lang="en-US" sz="1600" smtClean="0">
                <a:sym typeface="Wingdings" panose="05000000000000000000" pitchFamily="2" charset="2"/>
              </a:rPr>
              <a:t> program)</a:t>
            </a:r>
          </a:p>
          <a:p>
            <a:pPr marL="742950" lvl="1" indent="-285750">
              <a:buFont typeface="Arial" panose="020B0604020202020204" pitchFamily="34" charset="0"/>
              <a:buChar char="•"/>
            </a:pPr>
            <a:r>
              <a:rPr lang="en-US" sz="1600" smtClean="0">
                <a:sym typeface="Wingdings" panose="05000000000000000000" pitchFamily="2" charset="2"/>
              </a:rPr>
              <a:t>Goals (program  BMBF)</a:t>
            </a:r>
          </a:p>
          <a:p>
            <a:endParaRPr lang="en-US" sz="1600" smtClean="0">
              <a:sym typeface="Wingdings" panose="05000000000000000000" pitchFamily="2" charset="2"/>
            </a:endParaRPr>
          </a:p>
          <a:p>
            <a:r>
              <a:rPr lang="en-US" sz="1600" smtClean="0">
                <a:sym typeface="Wingdings" panose="05000000000000000000" pitchFamily="2" charset="2"/>
              </a:rPr>
              <a:t>Program proposal</a:t>
            </a:r>
          </a:p>
          <a:p>
            <a:endParaRPr lang="en-US" sz="1600">
              <a:sym typeface="Wingdings" panose="05000000000000000000" pitchFamily="2" charset="2"/>
            </a:endParaRPr>
          </a:p>
          <a:p>
            <a:r>
              <a:rPr lang="en-US" sz="1600" smtClean="0">
                <a:sym typeface="Wingdings" panose="05000000000000000000" pitchFamily="2" charset="2"/>
              </a:rPr>
              <a:t>Program review</a:t>
            </a:r>
          </a:p>
          <a:p>
            <a:endParaRPr lang="en-US" sz="1600">
              <a:sym typeface="Wingdings" panose="05000000000000000000" pitchFamily="2" charset="2"/>
            </a:endParaRPr>
          </a:p>
          <a:p>
            <a:r>
              <a:rPr lang="en-US" sz="1600" smtClean="0">
                <a:sym typeface="Wingdings" panose="05000000000000000000" pitchFamily="2" charset="2"/>
              </a:rPr>
              <a:t>Funding recommendation</a:t>
            </a:r>
          </a:p>
          <a:p>
            <a:endParaRPr lang="en-US" sz="1600">
              <a:sym typeface="Wingdings" panose="05000000000000000000" pitchFamily="2" charset="2"/>
            </a:endParaRPr>
          </a:p>
          <a:p>
            <a:r>
              <a:rPr lang="en-US" sz="1600" smtClean="0">
                <a:sym typeface="Wingdings" panose="05000000000000000000" pitchFamily="2" charset="2"/>
              </a:rPr>
              <a:t>Implementation phase</a:t>
            </a:r>
          </a:p>
          <a:p>
            <a:endParaRPr lang="en-US" sz="1600">
              <a:sym typeface="Wingdings" panose="05000000000000000000" pitchFamily="2" charset="2"/>
            </a:endParaRPr>
          </a:p>
          <a:p>
            <a:r>
              <a:rPr lang="en-US" sz="1600" smtClean="0">
                <a:sym typeface="Wingdings" panose="05000000000000000000" pitchFamily="2" charset="2"/>
              </a:rPr>
              <a:t>POFIV</a:t>
            </a:r>
            <a:endParaRPr lang="en-US" sz="1600">
              <a:sym typeface="Wingdings" panose="05000000000000000000" pitchFamily="2" charset="2"/>
            </a:endParaRPr>
          </a:p>
        </p:txBody>
      </p:sp>
      <p:grpSp>
        <p:nvGrpSpPr>
          <p:cNvPr id="14" name="Group 13"/>
          <p:cNvGrpSpPr/>
          <p:nvPr/>
        </p:nvGrpSpPr>
        <p:grpSpPr>
          <a:xfrm>
            <a:off x="5940152" y="2263927"/>
            <a:ext cx="3096344" cy="1027903"/>
            <a:chOff x="5940152" y="2263927"/>
            <a:chExt cx="3096344" cy="102790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352" y="2263927"/>
              <a:ext cx="1296144" cy="935075"/>
            </a:xfrm>
            <a:prstGeom prst="rect">
              <a:avLst/>
            </a:prstGeom>
          </p:spPr>
        </p:pic>
        <p:sp>
          <p:nvSpPr>
            <p:cNvPr id="7" name="Rectangle 6"/>
            <p:cNvSpPr/>
            <p:nvPr/>
          </p:nvSpPr>
          <p:spPr>
            <a:xfrm>
              <a:off x="5940152" y="2263927"/>
              <a:ext cx="1800200" cy="102790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grpSp>
      <p:sp>
        <p:nvSpPr>
          <p:cNvPr id="5" name="TextBox 4"/>
          <p:cNvSpPr txBox="1"/>
          <p:nvPr/>
        </p:nvSpPr>
        <p:spPr>
          <a:xfrm>
            <a:off x="5940152" y="876300"/>
            <a:ext cx="1800200" cy="3785652"/>
          </a:xfrm>
          <a:prstGeom prst="rect">
            <a:avLst/>
          </a:prstGeom>
          <a:solidFill>
            <a:schemeClr val="tx2">
              <a:lumMod val="20000"/>
              <a:lumOff val="80000"/>
              <a:alpha val="51000"/>
            </a:schemeClr>
          </a:solidFill>
          <a:effectLst>
            <a:outerShdw blurRad="50800" dist="38100" dir="2700000" algn="tl" rotWithShape="0">
              <a:prstClr val="black">
                <a:alpha val="40000"/>
              </a:prstClr>
            </a:outerShdw>
          </a:effectLst>
        </p:spPr>
        <p:txBody>
          <a:bodyPr wrap="square" rtlCol="0">
            <a:spAutoFit/>
          </a:bodyPr>
          <a:lstStyle/>
          <a:p>
            <a:pPr algn="r"/>
            <a:r>
              <a:rPr lang="en-US" sz="1600" smtClean="0"/>
              <a:t>Summer 2018</a:t>
            </a:r>
          </a:p>
          <a:p>
            <a:pPr algn="r"/>
            <a:endParaRPr lang="en-US" sz="1600"/>
          </a:p>
          <a:p>
            <a:pPr algn="r"/>
            <a:endParaRPr lang="en-US" sz="1600" smtClean="0"/>
          </a:p>
          <a:p>
            <a:pPr algn="r"/>
            <a:endParaRPr lang="en-US" sz="1600"/>
          </a:p>
          <a:p>
            <a:pPr algn="r"/>
            <a:r>
              <a:rPr lang="en-US" sz="1600" smtClean="0"/>
              <a:t>February 2019</a:t>
            </a:r>
          </a:p>
          <a:p>
            <a:pPr algn="r"/>
            <a:endParaRPr lang="en-US" sz="1600"/>
          </a:p>
          <a:p>
            <a:pPr algn="r"/>
            <a:r>
              <a:rPr lang="en-US" sz="1600"/>
              <a:t>S</a:t>
            </a:r>
            <a:r>
              <a:rPr lang="en-US" sz="1600" smtClean="0"/>
              <a:t>ummer 2019</a:t>
            </a:r>
          </a:p>
          <a:p>
            <a:pPr algn="r"/>
            <a:endParaRPr lang="en-US" sz="1600" smtClean="0"/>
          </a:p>
          <a:p>
            <a:pPr algn="r"/>
            <a:r>
              <a:rPr lang="en-US" sz="1600" smtClean="0"/>
              <a:t>Fall 2019</a:t>
            </a:r>
          </a:p>
          <a:p>
            <a:pPr algn="r"/>
            <a:endParaRPr lang="en-US" sz="1600"/>
          </a:p>
          <a:p>
            <a:pPr algn="r"/>
            <a:r>
              <a:rPr lang="en-US" sz="1600" smtClean="0"/>
              <a:t>May/ June 2020</a:t>
            </a:r>
          </a:p>
          <a:p>
            <a:pPr algn="r"/>
            <a:endParaRPr lang="en-US" sz="1600" smtClean="0"/>
          </a:p>
          <a:p>
            <a:pPr algn="r"/>
            <a:r>
              <a:rPr lang="en-US" sz="1600" smtClean="0"/>
              <a:t>until 2021</a:t>
            </a:r>
          </a:p>
          <a:p>
            <a:pPr algn="r"/>
            <a:endParaRPr lang="en-US" sz="1600"/>
          </a:p>
          <a:p>
            <a:pPr algn="r"/>
            <a:r>
              <a:rPr lang="en-US" sz="1600" smtClean="0"/>
              <a:t>2021-2027</a:t>
            </a:r>
            <a:endParaRPr lang="de-DE" sz="1600"/>
          </a:p>
        </p:txBody>
      </p:sp>
      <p:sp>
        <p:nvSpPr>
          <p:cNvPr id="8" name="TextBox 7"/>
          <p:cNvSpPr txBox="1"/>
          <p:nvPr/>
        </p:nvSpPr>
        <p:spPr>
          <a:xfrm>
            <a:off x="1403648" y="4589198"/>
            <a:ext cx="4843505" cy="338554"/>
          </a:xfrm>
          <a:prstGeom prst="rect">
            <a:avLst/>
          </a:prstGeom>
          <a:solidFill>
            <a:srgbClr val="FFFF00"/>
          </a:solidFill>
        </p:spPr>
        <p:txBody>
          <a:bodyPr wrap="none" rtlCol="0">
            <a:spAutoFit/>
          </a:bodyPr>
          <a:lstStyle/>
          <a:p>
            <a:r>
              <a:rPr lang="en-US" sz="1600" smtClean="0"/>
              <a:t>Very preliminary, based on Tuesdays senat session</a:t>
            </a:r>
            <a:endParaRPr lang="de-DE" sz="1600"/>
          </a:p>
        </p:txBody>
      </p:sp>
      <p:sp>
        <p:nvSpPr>
          <p:cNvPr id="9" name="TextBox 8"/>
          <p:cNvSpPr txBox="1"/>
          <p:nvPr/>
        </p:nvSpPr>
        <p:spPr>
          <a:xfrm rot="16200000">
            <a:off x="-52302" y="1218695"/>
            <a:ext cx="975588" cy="369332"/>
          </a:xfrm>
          <a:prstGeom prst="rect">
            <a:avLst/>
          </a:prstGeom>
          <a:noFill/>
        </p:spPr>
        <p:txBody>
          <a:bodyPr wrap="none" rtlCol="0">
            <a:spAutoFit/>
          </a:bodyPr>
          <a:lstStyle/>
          <a:p>
            <a:r>
              <a:rPr lang="en-US" smtClean="0"/>
              <a:t>STEP 3</a:t>
            </a:r>
            <a:endParaRPr lang="de-DE"/>
          </a:p>
        </p:txBody>
      </p:sp>
      <p:sp>
        <p:nvSpPr>
          <p:cNvPr id="10" name="TextBox 9"/>
          <p:cNvSpPr txBox="1"/>
          <p:nvPr/>
        </p:nvSpPr>
        <p:spPr>
          <a:xfrm rot="16200000">
            <a:off x="-52303" y="2730863"/>
            <a:ext cx="975588" cy="369332"/>
          </a:xfrm>
          <a:prstGeom prst="rect">
            <a:avLst/>
          </a:prstGeom>
          <a:noFill/>
        </p:spPr>
        <p:txBody>
          <a:bodyPr wrap="none" rtlCol="0">
            <a:spAutoFit/>
          </a:bodyPr>
          <a:lstStyle/>
          <a:p>
            <a:r>
              <a:rPr lang="en-US" smtClean="0"/>
              <a:t>STEP 4</a:t>
            </a:r>
            <a:endParaRPr lang="de-DE"/>
          </a:p>
        </p:txBody>
      </p:sp>
      <p:sp>
        <p:nvSpPr>
          <p:cNvPr id="11" name="TextBox 10"/>
          <p:cNvSpPr txBox="1"/>
          <p:nvPr/>
        </p:nvSpPr>
        <p:spPr>
          <a:xfrm rot="16200000">
            <a:off x="-52303" y="4059530"/>
            <a:ext cx="975588" cy="369332"/>
          </a:xfrm>
          <a:prstGeom prst="rect">
            <a:avLst/>
          </a:prstGeom>
          <a:noFill/>
        </p:spPr>
        <p:txBody>
          <a:bodyPr wrap="none" rtlCol="0">
            <a:spAutoFit/>
          </a:bodyPr>
          <a:lstStyle/>
          <a:p>
            <a:r>
              <a:rPr lang="en-US" smtClean="0"/>
              <a:t>STEP 5</a:t>
            </a:r>
            <a:endParaRPr lang="de-DE"/>
          </a:p>
        </p:txBody>
      </p:sp>
    </p:spTree>
    <p:extLst>
      <p:ext uri="{BB962C8B-B14F-4D97-AF65-F5344CB8AC3E}">
        <p14:creationId xmlns:p14="http://schemas.microsoft.com/office/powerpoint/2010/main" val="745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50826" y="164567"/>
            <a:ext cx="8557895" cy="726281"/>
          </a:xfrm>
        </p:spPr>
        <p:txBody>
          <a:bodyPr/>
          <a:lstStyle/>
          <a:p>
            <a:r>
              <a:rPr lang="de-DE" dirty="0" smtClean="0"/>
              <a:t>STEP 3, </a:t>
            </a:r>
            <a:r>
              <a:rPr lang="de-DE" dirty="0" err="1" smtClean="0"/>
              <a:t>part</a:t>
            </a:r>
            <a:r>
              <a:rPr lang="de-DE" dirty="0" smtClean="0"/>
              <a:t> 1: Strategic Guidelines</a:t>
            </a:r>
            <a:endParaRPr lang="de-DE" dirty="0"/>
          </a:p>
        </p:txBody>
      </p:sp>
      <p:sp>
        <p:nvSpPr>
          <p:cNvPr id="5" name="Inhaltsplatzhalter 4"/>
          <p:cNvSpPr>
            <a:spLocks noGrp="1"/>
          </p:cNvSpPr>
          <p:nvPr>
            <p:ph idx="4294967295"/>
          </p:nvPr>
        </p:nvSpPr>
        <p:spPr>
          <a:xfrm>
            <a:off x="265858" y="987425"/>
            <a:ext cx="3770313" cy="3422650"/>
          </a:xfrm>
        </p:spPr>
        <p:txBody>
          <a:bodyPr/>
          <a:lstStyle/>
          <a:p>
            <a:pPr>
              <a:lnSpc>
                <a:spcPct val="120000"/>
              </a:lnSpc>
              <a:spcBef>
                <a:spcPts val="600"/>
              </a:spcBef>
              <a:spcAft>
                <a:spcPts val="600"/>
              </a:spcAft>
            </a:pPr>
            <a:r>
              <a:rPr lang="de-DE" sz="1800" smtClean="0"/>
              <a:t>High level guidelines for MT, </a:t>
            </a:r>
            <a:br>
              <a:rPr lang="de-DE" sz="1800" smtClean="0"/>
            </a:br>
            <a:r>
              <a:rPr lang="de-DE" sz="1800" smtClean="0"/>
              <a:t>driven by the funding agencies</a:t>
            </a:r>
            <a:endParaRPr lang="de-DE" sz="1800" dirty="0" smtClean="0"/>
          </a:p>
          <a:p>
            <a:pPr lvl="1">
              <a:lnSpc>
                <a:spcPct val="120000"/>
              </a:lnSpc>
              <a:spcBef>
                <a:spcPts val="600"/>
              </a:spcBef>
              <a:spcAft>
                <a:spcPts val="600"/>
              </a:spcAft>
            </a:pPr>
            <a:r>
              <a:rPr lang="de-DE" sz="1800" smtClean="0"/>
              <a:t>Non negotiable part</a:t>
            </a:r>
          </a:p>
          <a:p>
            <a:pPr lvl="1">
              <a:lnSpc>
                <a:spcPct val="120000"/>
              </a:lnSpc>
              <a:spcBef>
                <a:spcPts val="600"/>
              </a:spcBef>
              <a:spcAft>
                <a:spcPts val="600"/>
              </a:spcAft>
            </a:pPr>
            <a:r>
              <a:rPr lang="de-DE" sz="1800" smtClean="0"/>
              <a:t>Goals, to be defined in a dialogue </a:t>
            </a:r>
            <a:br>
              <a:rPr lang="de-DE" sz="1800" smtClean="0"/>
            </a:br>
            <a:r>
              <a:rPr lang="de-DE" sz="1800" smtClean="0"/>
              <a:t>with the funding agencies</a:t>
            </a:r>
            <a:r>
              <a:rPr lang="de-DE" sz="1800" smtClean="0"/>
              <a:t/>
            </a:r>
            <a:br>
              <a:rPr lang="de-DE" sz="1800" smtClean="0"/>
            </a:br>
            <a:endParaRPr lang="de-DE" sz="18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992" y="219600"/>
            <a:ext cx="2358008" cy="47768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357" y="1275607"/>
            <a:ext cx="4496643" cy="1872208"/>
          </a:xfrm>
          <a:prstGeom prst="rect">
            <a:avLst/>
          </a:prstGeom>
        </p:spPr>
      </p:pic>
      <p:sp>
        <p:nvSpPr>
          <p:cNvPr id="3" name="Date Placeholder 2"/>
          <p:cNvSpPr>
            <a:spLocks noGrp="1"/>
          </p:cNvSpPr>
          <p:nvPr>
            <p:ph type="dt" sz="half" idx="10"/>
          </p:nvPr>
        </p:nvSpPr>
        <p:spPr/>
        <p:txBody>
          <a:bodyPr/>
          <a:lstStyle/>
          <a:p>
            <a:r>
              <a:rPr lang="de-DE" smtClean="0"/>
              <a:t>14.6.2018</a:t>
            </a:r>
            <a:endParaRPr lang="de-DE" dirty="0"/>
          </a:p>
        </p:txBody>
      </p:sp>
      <p:sp>
        <p:nvSpPr>
          <p:cNvPr id="7" name="TextBox 6"/>
          <p:cNvSpPr txBox="1"/>
          <p:nvPr/>
        </p:nvSpPr>
        <p:spPr>
          <a:xfrm>
            <a:off x="365935" y="3867894"/>
            <a:ext cx="7340471" cy="369332"/>
          </a:xfrm>
          <a:prstGeom prst="rect">
            <a:avLst/>
          </a:prstGeom>
          <a:noFill/>
        </p:spPr>
        <p:txBody>
          <a:bodyPr wrap="none" rtlCol="0">
            <a:spAutoFit/>
          </a:bodyPr>
          <a:lstStyle/>
          <a:p>
            <a:r>
              <a:rPr lang="en-US" smtClean="0"/>
              <a:t>Guidelines are currently being drafted, iterated with funding agencies. </a:t>
            </a:r>
            <a:endParaRPr lang="de-DE"/>
          </a:p>
        </p:txBody>
      </p:sp>
    </p:spTree>
    <p:extLst>
      <p:ext uri="{BB962C8B-B14F-4D97-AF65-F5344CB8AC3E}">
        <p14:creationId xmlns:p14="http://schemas.microsoft.com/office/powerpoint/2010/main" val="3044251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Strategic guidelines</a:t>
            </a:r>
            <a:endParaRPr lang="de-DE"/>
          </a:p>
        </p:txBody>
      </p:sp>
      <p:sp>
        <p:nvSpPr>
          <p:cNvPr id="3" name="Date Placeholder 2"/>
          <p:cNvSpPr>
            <a:spLocks noGrp="1"/>
          </p:cNvSpPr>
          <p:nvPr>
            <p:ph type="dt" sz="half" idx="10"/>
          </p:nvPr>
        </p:nvSpPr>
        <p:spPr>
          <a:xfrm>
            <a:off x="6865938" y="4914000"/>
            <a:ext cx="694420" cy="162000"/>
          </a:xfrm>
        </p:spPr>
        <p:txBody>
          <a:bodyPr/>
          <a:lstStyle/>
          <a:p>
            <a:r>
              <a:rPr lang="de-DE" smtClean="0"/>
              <a:t>12.06.2018</a:t>
            </a:r>
            <a:endParaRPr lang="de-DE" dirty="0"/>
          </a:p>
        </p:txBody>
      </p:sp>
      <p:sp>
        <p:nvSpPr>
          <p:cNvPr id="4" name="TextBox 3"/>
          <p:cNvSpPr txBox="1"/>
          <p:nvPr/>
        </p:nvSpPr>
        <p:spPr>
          <a:xfrm>
            <a:off x="325290" y="699542"/>
            <a:ext cx="4694555" cy="369332"/>
          </a:xfrm>
          <a:prstGeom prst="rect">
            <a:avLst/>
          </a:prstGeom>
          <a:noFill/>
        </p:spPr>
        <p:txBody>
          <a:bodyPr wrap="none" rtlCol="0">
            <a:spAutoFit/>
          </a:bodyPr>
          <a:lstStyle/>
          <a:p>
            <a:r>
              <a:rPr lang="en-US" smtClean="0"/>
              <a:t>Current state of discussions, not yet official!</a:t>
            </a:r>
            <a:endParaRPr lang="de-DE"/>
          </a:p>
        </p:txBody>
      </p:sp>
      <p:sp>
        <p:nvSpPr>
          <p:cNvPr id="7" name="Content Placeholder 4"/>
          <p:cNvSpPr txBox="1">
            <a:spLocks/>
          </p:cNvSpPr>
          <p:nvPr/>
        </p:nvSpPr>
        <p:spPr>
          <a:xfrm>
            <a:off x="325290" y="1491350"/>
            <a:ext cx="8424000" cy="3422650"/>
          </a:xfrm>
          <a:prstGeom prst="rect">
            <a:avLst/>
          </a:prstGeom>
        </p:spPr>
        <p:txBody>
          <a:bodyPr vert="horz" lIns="0" tIns="0" rIns="0" bIns="0" rtlCol="0">
            <a:noAutofit/>
          </a:bodyPr>
          <a:lstStyle>
            <a:lvl1pPr marL="180975" indent="-180975" algn="l" defTabSz="180000" rtl="0" eaLnBrk="1" latinLnBrk="0" hangingPunct="1">
              <a:lnSpc>
                <a:spcPts val="1800"/>
              </a:lnSpc>
              <a:spcBef>
                <a:spcPts val="1100"/>
              </a:spcBef>
              <a:spcAft>
                <a:spcPts val="0"/>
              </a:spcAft>
              <a:buClr>
                <a:schemeClr val="accent3"/>
              </a:buClr>
              <a:buFont typeface="Wingdings" panose="05000000000000000000" pitchFamily="2" charset="2"/>
              <a:buChar char="§"/>
              <a:tabLst>
                <a:tab pos="180000" algn="l"/>
                <a:tab pos="360000" algn="l"/>
              </a:tabLst>
              <a:defRPr sz="1400" kern="1200">
                <a:solidFill>
                  <a:schemeClr val="tx1"/>
                </a:solidFill>
                <a:latin typeface="+mn-lt"/>
                <a:ea typeface="+mn-ea"/>
                <a:cs typeface="+mn-cs"/>
              </a:defRPr>
            </a:lvl1pPr>
            <a:lvl2pPr marL="360363" indent="-179388"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2pPr>
            <a:lvl3pPr marL="541338" indent="-18097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3pPr>
            <a:lvl4pPr marL="714375" indent="-174625"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4pPr>
            <a:lvl5pPr marL="1000125" indent="-285750" algn="l" defTabSz="914400" rtl="0" eaLnBrk="1" latinLnBrk="0" hangingPunct="1">
              <a:spcBef>
                <a:spcPct val="20000"/>
              </a:spcBef>
              <a:buClr>
                <a:schemeClr val="accent3"/>
              </a:buClr>
              <a:buFont typeface="Wingdings" panose="05000000000000000000" pitchFamily="2" charset="2"/>
              <a:buChar char="§"/>
              <a:defRPr sz="14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200" b="1" smtClean="0"/>
              <a:t>Die zentralen Forschungsziele des Programmes sind:</a:t>
            </a:r>
          </a:p>
          <a:p>
            <a:r>
              <a:rPr lang="de-DE" sz="1200" smtClean="0"/>
              <a:t>Das Studium der Physik der Beschleunigung geladener Teilchen ist ein zentrales Anliegen des Programmes. Neue Konzepte und Technologien sollen im Hinblick auf die Erzeugung höchster Brillanz, Luminosität, Stabilität, Kompaktheit und neuer Strahlqualitäten  entwickelt werden. </a:t>
            </a:r>
          </a:p>
          <a:p>
            <a:r>
              <a:rPr lang="de-DE" sz="1200" smtClean="0"/>
              <a:t>Grosse Fortschritte sollen im Verständnis der Physik des Nachweises von Strahlung erreicht werden.  Ziel ist es, konkrete Detektorsysteme zu entwickeln, die an die physikalischen Grenzen der Orts-, Energie- und Zeitauflösung gehen. </a:t>
            </a:r>
          </a:p>
          <a:p>
            <a:r>
              <a:rPr lang="de-DE" sz="1200" smtClean="0"/>
              <a:t>Die Digitalisierung des wissenschaftlichen Prozesses in den Forschungsfeldern in Materie ist eine zentrale und große Herausforderung. Große Fortschritte sind in diesem Bereich notwendig, um mit innovativen Methoden Wissen aus Daten zu extrahieren, die in Materie in extremen Mengen, mit extremen Raten und hoher Komplexität entstehen.</a:t>
            </a:r>
          </a:p>
          <a:p>
            <a:endParaRPr lang="de-DE" sz="1200"/>
          </a:p>
        </p:txBody>
      </p:sp>
    </p:spTree>
    <p:extLst>
      <p:ext uri="{BB962C8B-B14F-4D97-AF65-F5344CB8AC3E}">
        <p14:creationId xmlns:p14="http://schemas.microsoft.com/office/powerpoint/2010/main" val="3057780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MT_Template_20180606">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el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haltsfolie_Materie">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itelfolie_ENGLISCH">
  <a:themeElements>
    <a:clrScheme name="hz">
      <a:dk1>
        <a:sysClr val="windowText" lastClr="000000"/>
      </a:dk1>
      <a:lt1>
        <a:sysClr val="window" lastClr="FFFFFF"/>
      </a:lt1>
      <a:dk2>
        <a:srgbClr val="1F497D"/>
      </a:dk2>
      <a:lt2>
        <a:srgbClr val="EEECE1"/>
      </a:lt2>
      <a:accent1>
        <a:srgbClr val="0A2D6E"/>
      </a:accent1>
      <a:accent2>
        <a:srgbClr val="005AA0"/>
      </a:accent2>
      <a:accent3>
        <a:srgbClr val="8CB423"/>
      </a:accent3>
      <a:accent4>
        <a:srgbClr val="5A696E"/>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920</Words>
  <Application>Microsoft Office PowerPoint</Application>
  <PresentationFormat>On-screen Show (16:9)</PresentationFormat>
  <Paragraphs>236</Paragraphs>
  <Slides>25</Slides>
  <Notes>1</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MT_Template_20180606</vt:lpstr>
      <vt:lpstr>Titel_Materie</vt:lpstr>
      <vt:lpstr>Inhaltsfolie_Materie</vt:lpstr>
      <vt:lpstr>1_Titelfolie_ENGLISCH</vt:lpstr>
      <vt:lpstr>                    Matter and                      Technologies</vt:lpstr>
      <vt:lpstr>Fourth annual meeting</vt:lpstr>
      <vt:lpstr>PowerPoint Presentation</vt:lpstr>
      <vt:lpstr>Reminder: POF at Helmholtz</vt:lpstr>
      <vt:lpstr>Five Steps to POF IV</vt:lpstr>
      <vt:lpstr>The review: global results</vt:lpstr>
      <vt:lpstr>After the review is before the review:  the show goes on</vt:lpstr>
      <vt:lpstr>STEP 3, part 1: Strategic Guidelines</vt:lpstr>
      <vt:lpstr>Strategic guidelines</vt:lpstr>
      <vt:lpstr>STEP 3, part 2: PROPOSAL</vt:lpstr>
      <vt:lpstr>STEP 4: Strategic evaluation</vt:lpstr>
      <vt:lpstr>Step 4: The strategic Review</vt:lpstr>
      <vt:lpstr>STEP 4: Strategic evaluation AGENDA</vt:lpstr>
      <vt:lpstr>STEP 5: Funding Recommendations</vt:lpstr>
      <vt:lpstr>MT: our role in the strategic review</vt:lpstr>
      <vt:lpstr>Elements of success</vt:lpstr>
      <vt:lpstr>Elements of success</vt:lpstr>
      <vt:lpstr>Elements of success</vt:lpstr>
      <vt:lpstr>Elements of success</vt:lpstr>
      <vt:lpstr>Elements of success</vt:lpstr>
      <vt:lpstr>PowerPoint Presentation</vt:lpstr>
      <vt:lpstr>Fourth annual meeting</vt:lpstr>
      <vt:lpstr>Annual meeting</vt:lpstr>
      <vt:lpstr>Student retreat</vt:lpstr>
      <vt:lpstr>Thanks</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Friederike Januschek</dc:creator>
  <cp:lastModifiedBy>Ties Behnke</cp:lastModifiedBy>
  <cp:revision>54</cp:revision>
  <cp:lastPrinted>2017-11-14T14:35:41Z</cp:lastPrinted>
  <dcterms:created xsi:type="dcterms:W3CDTF">2018-06-08T12:23:54Z</dcterms:created>
  <dcterms:modified xsi:type="dcterms:W3CDTF">2018-06-14T08:29:30Z</dcterms:modified>
</cp:coreProperties>
</file>