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6" r:id="rId2"/>
  </p:sldMasterIdLst>
  <p:notesMasterIdLst>
    <p:notesMasterId r:id="rId16"/>
  </p:notesMasterIdLst>
  <p:handoutMasterIdLst>
    <p:handoutMasterId r:id="rId17"/>
  </p:handoutMasterIdLst>
  <p:sldIdLst>
    <p:sldId id="256" r:id="rId3"/>
    <p:sldId id="286" r:id="rId4"/>
    <p:sldId id="290" r:id="rId5"/>
    <p:sldId id="288" r:id="rId6"/>
    <p:sldId id="289" r:id="rId7"/>
    <p:sldId id="285" r:id="rId8"/>
    <p:sldId id="292" r:id="rId9"/>
    <p:sldId id="269" r:id="rId10"/>
    <p:sldId id="275" r:id="rId11"/>
    <p:sldId id="283" r:id="rId12"/>
    <p:sldId id="294" r:id="rId13"/>
    <p:sldId id="293" r:id="rId14"/>
    <p:sldId id="261" r:id="rId15"/>
  </p:sldIdLst>
  <p:sldSz cx="9144000" cy="6858000" type="screen4x3"/>
  <p:notesSz cx="7315200" cy="96012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0">
          <p15:clr>
            <a:srgbClr val="A4A3A4"/>
          </p15:clr>
        </p15:guide>
        <p15:guide id="2" pos="28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AEAEA"/>
    <a:srgbClr val="DDDDDD"/>
    <a:srgbClr val="008000"/>
    <a:srgbClr val="666666"/>
    <a:srgbClr val="0000FF"/>
    <a:srgbClr val="333333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66" autoAdjust="0"/>
    <p:restoredTop sz="94556" autoAdjust="0"/>
  </p:normalViewPr>
  <p:slideViewPr>
    <p:cSldViewPr snapToGrid="0" snapToObjects="1">
      <p:cViewPr>
        <p:scale>
          <a:sx n="60" d="100"/>
          <a:sy n="60" d="100"/>
        </p:scale>
        <p:origin x="1584" y="128"/>
      </p:cViewPr>
      <p:guideLst>
        <p:guide orient="horz" pos="2140"/>
        <p:guide pos="28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85" d="100"/>
          <a:sy n="85" d="100"/>
        </p:scale>
        <p:origin x="-3150" y="-90"/>
      </p:cViewPr>
      <p:guideLst>
        <p:guide orient="horz" pos="3024"/>
        <p:guide pos="230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4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143589" y="1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B851660-0934-124D-A4B3-496C7F320307}" type="datetimeFigureOut">
              <a:rPr lang="de-DE" smtClean="0"/>
              <a:pPr/>
              <a:t>13.06.2018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143589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F3A3EDE-7EBB-0F4A-80C2-34DB9D2E2ED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143589" y="1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8C828EF-C252-394A-93BF-1C478CFA0896}" type="datetimeFigureOut">
              <a:rPr lang="de-DE" smtClean="0"/>
              <a:pPr/>
              <a:t>13.06.2018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31521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143589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AE02386-BEE7-5D4D-B4E7-4BB579C4788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8657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5856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3193470" y="150090"/>
            <a:ext cx="5615712" cy="845209"/>
            <a:chOff x="3193470" y="150090"/>
            <a:chExt cx="5615712" cy="84520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/>
            <p:cNvSpPr txBox="1"/>
            <p:nvPr userDrawn="1"/>
          </p:nvSpPr>
          <p:spPr>
            <a:xfrm>
              <a:off x="3193470" y="595189"/>
              <a:ext cx="55308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dirty="0">
                  <a:solidFill>
                    <a:srgbClr val="333333"/>
                  </a:solidFill>
                  <a:latin typeface="Arial"/>
                  <a:cs typeface="Arial"/>
                </a:rPr>
                <a:t>GSI Helmholtzzentrum für Schwerionenforschung GmbH</a:t>
              </a:r>
            </a:p>
            <a:p>
              <a:pPr algn="r"/>
              <a:endParaRPr lang="de-DE" sz="1000" dirty="0">
                <a:solidFill>
                  <a:srgbClr val="333333"/>
                </a:solidFill>
                <a:latin typeface="Arial"/>
                <a:cs typeface="Arial"/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02F43-9063-4E6A-A1EA-04F35467BFDC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44D81-78B2-4AD8-A379-51F73A9774D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236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02F43-9063-4E6A-A1EA-04F35467BFDC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44D81-78B2-4AD8-A379-51F73A9774D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10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02F43-9063-4E6A-A1EA-04F35467BFDC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44D81-78B2-4AD8-A379-51F73A9774D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637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02F43-9063-4E6A-A1EA-04F35467BFDC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44D81-78B2-4AD8-A379-51F73A9774D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85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02F43-9063-4E6A-A1EA-04F35467BFDC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44D81-78B2-4AD8-A379-51F73A9774D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11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02F43-9063-4E6A-A1EA-04F35467BFDC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44D81-78B2-4AD8-A379-51F73A9774D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776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02F43-9063-4E6A-A1EA-04F35467BFDC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44D81-78B2-4AD8-A379-51F73A9774D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513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02F43-9063-4E6A-A1EA-04F35467BFDC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44D81-78B2-4AD8-A379-51F73A9774D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04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5966861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59749" y="5981995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CF6B2-4FBF-4E50-96BC-5340016289C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91255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02F43-9063-4E6A-A1EA-04F35467BFDC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44D81-78B2-4AD8-A379-51F73A9774D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35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02F43-9063-4E6A-A1EA-04F35467BFDC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44D81-78B2-4AD8-A379-51F73A9774D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40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02F43-9063-4E6A-A1EA-04F35467BFDC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44D81-78B2-4AD8-A379-51F73A9774D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55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02F43-9063-4E6A-A1EA-04F35467BFDC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44D81-78B2-4AD8-A379-51F73A9774D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46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274649" y="6620368"/>
            <a:ext cx="8888401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rgbClr val="333333"/>
                </a:solidFill>
                <a:latin typeface="+mn-lt"/>
                <a:cs typeface="Arial"/>
              </a:rPr>
              <a:t>          Natalia</a:t>
            </a:r>
            <a:r>
              <a:rPr lang="de-DE" sz="1000" baseline="0" dirty="0">
                <a:solidFill>
                  <a:srgbClr val="333333"/>
                </a:solidFill>
                <a:latin typeface="+mn-lt"/>
                <a:cs typeface="Arial"/>
              </a:rPr>
              <a:t> </a:t>
            </a:r>
            <a:r>
              <a:rPr lang="de-DE" sz="1000" baseline="0" dirty="0" err="1">
                <a:solidFill>
                  <a:srgbClr val="333333"/>
                </a:solidFill>
                <a:latin typeface="+mn-lt"/>
                <a:cs typeface="Arial"/>
              </a:rPr>
              <a:t>Kuzminchuk</a:t>
            </a:r>
            <a:r>
              <a:rPr lang="de-DE" sz="1000" baseline="0" dirty="0">
                <a:solidFill>
                  <a:srgbClr val="333333"/>
                </a:solidFill>
                <a:latin typeface="+mn-lt"/>
                <a:cs typeface="Arial"/>
              </a:rPr>
              <a:t>-Feuerstein  Liquid Cherenkov detector </a:t>
            </a:r>
            <a:r>
              <a:rPr lang="de-DE" sz="1000" baseline="0" dirty="0" err="1">
                <a:solidFill>
                  <a:srgbClr val="333333"/>
                </a:solidFill>
                <a:latin typeface="+mn-lt"/>
                <a:cs typeface="Arial"/>
              </a:rPr>
              <a:t>as</a:t>
            </a:r>
            <a:r>
              <a:rPr lang="de-DE" sz="1000" baseline="0" dirty="0">
                <a:solidFill>
                  <a:srgbClr val="333333"/>
                </a:solidFill>
                <a:latin typeface="+mn-lt"/>
                <a:cs typeface="Arial"/>
              </a:rPr>
              <a:t> a </a:t>
            </a:r>
            <a:r>
              <a:rPr lang="de-DE" sz="1000" baseline="0" dirty="0" err="1">
                <a:solidFill>
                  <a:srgbClr val="333333"/>
                </a:solidFill>
                <a:latin typeface="+mn-lt"/>
                <a:cs typeface="Arial"/>
              </a:rPr>
              <a:t>diagnostic</a:t>
            </a:r>
            <a:r>
              <a:rPr lang="de-DE" sz="1000" baseline="0" dirty="0">
                <a:solidFill>
                  <a:srgbClr val="333333"/>
                </a:solidFill>
                <a:latin typeface="+mn-lt"/>
                <a:cs typeface="Arial"/>
              </a:rPr>
              <a:t> </a:t>
            </a:r>
            <a:r>
              <a:rPr lang="de-DE" sz="1000" baseline="0" dirty="0" err="1">
                <a:solidFill>
                  <a:srgbClr val="333333"/>
                </a:solidFill>
                <a:latin typeface="+mn-lt"/>
                <a:cs typeface="Arial"/>
              </a:rPr>
              <a:t>tool</a:t>
            </a:r>
            <a:r>
              <a:rPr lang="de-DE" sz="1000" baseline="0" dirty="0">
                <a:solidFill>
                  <a:srgbClr val="333333"/>
                </a:solidFill>
                <a:latin typeface="+mn-lt"/>
                <a:cs typeface="Arial"/>
              </a:rPr>
              <a:t> </a:t>
            </a:r>
            <a:r>
              <a:rPr lang="de-DE" sz="1000" baseline="0" dirty="0" err="1">
                <a:solidFill>
                  <a:srgbClr val="333333"/>
                </a:solidFill>
                <a:latin typeface="+mn-lt"/>
                <a:cs typeface="Arial"/>
              </a:rPr>
              <a:t>for</a:t>
            </a:r>
            <a:r>
              <a:rPr lang="de-DE" sz="1000" baseline="0" dirty="0">
                <a:solidFill>
                  <a:srgbClr val="333333"/>
                </a:solidFill>
                <a:latin typeface="+mn-lt"/>
                <a:cs typeface="Arial"/>
              </a:rPr>
              <a:t> heavy </a:t>
            </a:r>
            <a:r>
              <a:rPr lang="de-DE" sz="1000" baseline="0" dirty="0" err="1">
                <a:solidFill>
                  <a:srgbClr val="333333"/>
                </a:solidFill>
                <a:latin typeface="+mn-lt"/>
                <a:cs typeface="Arial"/>
              </a:rPr>
              <a:t>ions</a:t>
            </a:r>
            <a:r>
              <a:rPr lang="de-DE" sz="1000" baseline="0" dirty="0">
                <a:solidFill>
                  <a:srgbClr val="333333"/>
                </a:solidFill>
                <a:latin typeface="+mn-lt"/>
                <a:cs typeface="Arial"/>
              </a:rPr>
              <a:t> (TOF)   MT Annual Meeting, Berlin June 12 - 14, 2018</a:t>
            </a:r>
            <a:endParaRPr lang="de-DE" sz="1000" dirty="0">
              <a:solidFill>
                <a:srgbClr val="333333"/>
              </a:solidFill>
              <a:latin typeface="+mn-lt"/>
              <a:cs typeface="Arial"/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02F43-9063-4E6A-A1EA-04F35467BFDC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44D81-78B2-4AD8-A379-51F73A9774D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182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35.png"/><Relationship Id="rId7" Type="http://schemas.openxmlformats.org/officeDocument/2006/relationships/image" Target="../media/image12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0.wmf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5.bin"/><Relationship Id="rId4" Type="http://schemas.openxmlformats.org/officeDocument/2006/relationships/image" Target="../media/image7.wmf"/><Relationship Id="rId9" Type="http://schemas.openxmlformats.org/officeDocument/2006/relationships/image" Target="../media/image9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6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8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9C1D8CD-A1F1-43E2-BCA7-76FE776DAE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1" t="33791" r="11253" b="19270"/>
          <a:stretch/>
        </p:blipFill>
        <p:spPr>
          <a:xfrm>
            <a:off x="0" y="952501"/>
            <a:ext cx="9144000" cy="4456916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FBE48760-F386-4046-BF95-D08A78805095}"/>
              </a:ext>
            </a:extLst>
          </p:cNvPr>
          <p:cNvSpPr/>
          <p:nvPr/>
        </p:nvSpPr>
        <p:spPr>
          <a:xfrm>
            <a:off x="3013075" y="1314450"/>
            <a:ext cx="3057526" cy="302895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lumMod val="85000"/>
                </a:schemeClr>
              </a:gs>
              <a:gs pos="25000">
                <a:schemeClr val="accent1">
                  <a:tint val="44500"/>
                  <a:satMod val="160000"/>
                  <a:lumMod val="10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4FE1B9C8-0443-4506-BBD6-3AF8DE46D4C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9968"/>
            <a:ext cx="9144000" cy="2298032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E24BFF6F-5F04-444F-AE76-673E3C6ED077}"/>
              </a:ext>
            </a:extLst>
          </p:cNvPr>
          <p:cNvSpPr txBox="1">
            <a:spLocks/>
          </p:cNvSpPr>
          <p:nvPr/>
        </p:nvSpPr>
        <p:spPr>
          <a:xfrm>
            <a:off x="5154180" y="4844317"/>
            <a:ext cx="3867150" cy="13374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200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Natalia </a:t>
            </a:r>
            <a:r>
              <a:rPr lang="de-DE" sz="1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Kuzminchuk</a:t>
            </a:r>
            <a:r>
              <a:rPr lang="de-DE" sz="1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- Feuerstein</a:t>
            </a:r>
          </a:p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Bernd Voss, Oleg </a:t>
            </a:r>
            <a:r>
              <a:rPr lang="de-DE" sz="1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Bogdanov</a:t>
            </a:r>
            <a:r>
              <a:rPr lang="de-DE" sz="1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Elena </a:t>
            </a:r>
            <a:r>
              <a:rPr lang="de-DE" sz="1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Rozhkova</a:t>
            </a:r>
            <a:r>
              <a:rPr lang="de-DE" sz="1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</a:p>
          <a:p>
            <a:r>
              <a:rPr lang="de-DE" sz="1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Christoph Scheidenberg</a:t>
            </a:r>
          </a:p>
        </p:txBody>
      </p:sp>
      <p:sp>
        <p:nvSpPr>
          <p:cNvPr id="13" name="Fußzeilenplatzhalter 16">
            <a:extLst>
              <a:ext uri="{FF2B5EF4-FFF2-40B4-BE49-F238E27FC236}">
                <a16:creationId xmlns:a16="http://schemas.microsoft.com/office/drawing/2014/main" id="{4DEBDB71-AD01-4731-960A-997F8BE0AC32}"/>
              </a:ext>
            </a:extLst>
          </p:cNvPr>
          <p:cNvSpPr txBox="1">
            <a:spLocks/>
          </p:cNvSpPr>
          <p:nvPr/>
        </p:nvSpPr>
        <p:spPr>
          <a:xfrm>
            <a:off x="3819525" y="6573154"/>
            <a:ext cx="5437348" cy="27432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>
                <a:solidFill>
                  <a:srgbClr val="333333"/>
                </a:solidFill>
                <a:cs typeface="Arial"/>
              </a:rPr>
              <a:t>Matter </a:t>
            </a:r>
            <a:r>
              <a:rPr lang="de-DE" sz="1600" dirty="0" err="1">
                <a:solidFill>
                  <a:srgbClr val="333333"/>
                </a:solidFill>
                <a:cs typeface="Arial"/>
              </a:rPr>
              <a:t>and</a:t>
            </a:r>
            <a:r>
              <a:rPr lang="de-DE" sz="1600" dirty="0">
                <a:solidFill>
                  <a:srgbClr val="333333"/>
                </a:solidFill>
                <a:cs typeface="Arial"/>
              </a:rPr>
              <a:t> Technologies AM, Berlin June 12 – 14, 2018  </a:t>
            </a:r>
          </a:p>
          <a:p>
            <a:endParaRPr lang="de-DE" sz="1600" dirty="0"/>
          </a:p>
        </p:txBody>
      </p:sp>
      <p:pic>
        <p:nvPicPr>
          <p:cNvPr id="14" name="Picture 1" descr="C:\Users\cusper\Desktop\csm_DL_Logo_a50_03_09ba2359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0"/>
            <a:ext cx="1095375" cy="825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feld 5"/>
          <p:cNvSpPr txBox="1"/>
          <p:nvPr/>
        </p:nvSpPr>
        <p:spPr>
          <a:xfrm>
            <a:off x="74428" y="4747178"/>
            <a:ext cx="5151210" cy="124649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2500" b="1" dirty="0">
                <a:solidFill>
                  <a:schemeClr val="accent5">
                    <a:lumMod val="75000"/>
                  </a:schemeClr>
                </a:solidFill>
              </a:rPr>
              <a:t>Liquid Cherenkov </a:t>
            </a:r>
            <a:r>
              <a:rPr lang="de-DE" sz="2500" b="1" dirty="0" err="1">
                <a:solidFill>
                  <a:schemeClr val="accent5">
                    <a:lumMod val="75000"/>
                  </a:schemeClr>
                </a:solidFill>
              </a:rPr>
              <a:t>detector</a:t>
            </a:r>
            <a:r>
              <a:rPr lang="de-DE" sz="25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2500" b="1" dirty="0" err="1">
                <a:solidFill>
                  <a:schemeClr val="accent5">
                    <a:lumMod val="75000"/>
                  </a:schemeClr>
                </a:solidFill>
              </a:rPr>
              <a:t>as</a:t>
            </a:r>
            <a:r>
              <a:rPr lang="de-DE" sz="2500" b="1" dirty="0">
                <a:solidFill>
                  <a:schemeClr val="accent5">
                    <a:lumMod val="75000"/>
                  </a:schemeClr>
                </a:solidFill>
              </a:rPr>
              <a:t> a </a:t>
            </a:r>
          </a:p>
          <a:p>
            <a:pPr algn="ctr"/>
            <a:r>
              <a:rPr lang="de-DE" sz="2500" b="1" dirty="0" err="1">
                <a:solidFill>
                  <a:schemeClr val="accent5">
                    <a:lumMod val="75000"/>
                  </a:schemeClr>
                </a:solidFill>
              </a:rPr>
              <a:t>diagnostic</a:t>
            </a:r>
            <a:r>
              <a:rPr lang="de-DE" sz="25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2500" b="1" dirty="0" err="1">
                <a:solidFill>
                  <a:schemeClr val="accent5">
                    <a:lumMod val="75000"/>
                  </a:schemeClr>
                </a:solidFill>
              </a:rPr>
              <a:t>tool</a:t>
            </a:r>
            <a:r>
              <a:rPr lang="de-DE" sz="25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2500" b="1" dirty="0" err="1">
                <a:solidFill>
                  <a:schemeClr val="accent5">
                    <a:lumMod val="75000"/>
                  </a:schemeClr>
                </a:solidFill>
              </a:rPr>
              <a:t>for</a:t>
            </a:r>
            <a:r>
              <a:rPr lang="de-DE" sz="25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2500" b="1" dirty="0" err="1">
                <a:solidFill>
                  <a:schemeClr val="accent5">
                    <a:lumMod val="75000"/>
                  </a:schemeClr>
                </a:solidFill>
              </a:rPr>
              <a:t>relativistic</a:t>
            </a:r>
            <a:r>
              <a:rPr lang="de-DE" sz="2500" b="1" dirty="0">
                <a:solidFill>
                  <a:schemeClr val="accent5">
                    <a:lumMod val="75000"/>
                  </a:schemeClr>
                </a:solidFill>
              </a:rPr>
              <a:t> heavy </a:t>
            </a:r>
            <a:r>
              <a:rPr lang="de-DE" sz="2500" b="1" dirty="0" err="1">
                <a:solidFill>
                  <a:schemeClr val="accent5">
                    <a:lumMod val="75000"/>
                  </a:schemeClr>
                </a:solidFill>
              </a:rPr>
              <a:t>ions</a:t>
            </a:r>
            <a:r>
              <a:rPr lang="de-DE" sz="2500" b="1" dirty="0">
                <a:solidFill>
                  <a:schemeClr val="accent5">
                    <a:lumMod val="75000"/>
                  </a:schemeClr>
                </a:solidFill>
              </a:rPr>
              <a:t> (TOF </a:t>
            </a:r>
            <a:r>
              <a:rPr lang="de-DE" sz="2500" b="1" dirty="0" err="1">
                <a:solidFill>
                  <a:schemeClr val="accent5">
                    <a:lumMod val="75000"/>
                  </a:schemeClr>
                </a:solidFill>
              </a:rPr>
              <a:t>measurements</a:t>
            </a:r>
            <a:r>
              <a:rPr lang="de-DE" sz="2500" b="1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11" name="Inhaltsplatzhalter 4">
            <a:extLst>
              <a:ext uri="{FF2B5EF4-FFF2-40B4-BE49-F238E27FC236}">
                <a16:creationId xmlns:a16="http://schemas.microsoft.com/office/drawing/2014/main" id="{54B69BF9-144E-41A0-BC80-8A7534A015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10003"/>
          <a:stretch/>
        </p:blipFill>
        <p:spPr>
          <a:xfrm>
            <a:off x="1371599" y="0"/>
            <a:ext cx="1238675" cy="9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1410" y="176449"/>
            <a:ext cx="6242342" cy="78755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Calibration and DAQ</a:t>
            </a:r>
          </a:p>
        </p:txBody>
      </p:sp>
      <p:pic>
        <p:nvPicPr>
          <p:cNvPr id="8" name="Grafik 7" descr="D:\Kuzminchuk\ConferencesPublicationsfrom2013\GSIReport2017\Detector_layout.tif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88"/>
          <a:stretch/>
        </p:blipFill>
        <p:spPr bwMode="auto">
          <a:xfrm>
            <a:off x="4360266" y="1434131"/>
            <a:ext cx="3230395" cy="179517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Inhaltsplatzhalter 2">
            <a:extLst>
              <a:ext uri="{FF2B5EF4-FFF2-40B4-BE49-F238E27FC236}">
                <a16:creationId xmlns:a16="http://schemas.microsoft.com/office/drawing/2014/main" id="{81CAA36C-A8E3-4E5B-B25E-7F77CCBE6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29" y="1601763"/>
            <a:ext cx="4272530" cy="152483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Clr>
                <a:schemeClr val="accent5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en-GB" sz="1600" dirty="0"/>
              <a:t>correct</a:t>
            </a:r>
            <a:r>
              <a:rPr lang="de-DE" sz="1600" dirty="0"/>
              <a:t> the difference in </a:t>
            </a:r>
            <a:r>
              <a:rPr lang="de-DE" sz="1600" dirty="0" err="1"/>
              <a:t>signal</a:t>
            </a:r>
            <a:r>
              <a:rPr lang="de-DE" sz="1600" dirty="0"/>
              <a:t> </a:t>
            </a:r>
            <a:r>
              <a:rPr lang="de-DE" sz="1600" dirty="0" err="1"/>
              <a:t>transit</a:t>
            </a:r>
            <a:r>
              <a:rPr lang="de-DE" sz="1600" dirty="0"/>
              <a:t> </a:t>
            </a:r>
            <a:r>
              <a:rPr lang="de-DE" sz="1600" dirty="0" err="1"/>
              <a:t>path</a:t>
            </a:r>
            <a:endParaRPr lang="de-DE" sz="1600" dirty="0"/>
          </a:p>
          <a:p>
            <a:pPr>
              <a:buClr>
                <a:schemeClr val="accent5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de-DE" sz="1600" dirty="0" err="1"/>
              <a:t>To</a:t>
            </a:r>
            <a:r>
              <a:rPr lang="de-DE" sz="1600" dirty="0"/>
              <a:t> monitore the temporal resolution  (σ)</a:t>
            </a:r>
          </a:p>
          <a:p>
            <a:pPr>
              <a:buClr>
                <a:schemeClr val="accent5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de-DE" sz="1600" dirty="0"/>
              <a:t>LEDs pulse width in </a:t>
            </a:r>
            <a:r>
              <a:rPr lang="de-DE" sz="1600" dirty="0" err="1"/>
              <a:t>ns</a:t>
            </a:r>
            <a:r>
              <a:rPr lang="de-DE" sz="1600" dirty="0"/>
              <a:t> </a:t>
            </a:r>
            <a:r>
              <a:rPr lang="de-DE" sz="1600" dirty="0" err="1"/>
              <a:t>range</a:t>
            </a:r>
            <a:endParaRPr lang="de-DE" sz="1600" dirty="0"/>
          </a:p>
          <a:p>
            <a:pPr>
              <a:buClr>
                <a:schemeClr val="accent5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trigger</a:t>
            </a:r>
            <a:r>
              <a:rPr lang="de-DE" sz="1600" dirty="0"/>
              <a:t> 16 LEDs in </a:t>
            </a:r>
            <a:r>
              <a:rPr lang="de-DE" sz="1600" dirty="0" err="1"/>
              <a:t>sequence</a:t>
            </a:r>
            <a:endParaRPr lang="de-DE" sz="1600" dirty="0"/>
          </a:p>
        </p:txBody>
      </p:sp>
      <p:sp>
        <p:nvSpPr>
          <p:cNvPr id="36" name="Textfeld 35"/>
          <p:cNvSpPr txBox="1"/>
          <p:nvPr/>
        </p:nvSpPr>
        <p:spPr>
          <a:xfrm>
            <a:off x="297857" y="1215311"/>
            <a:ext cx="1992853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Requirements : 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4823779" y="3427602"/>
            <a:ext cx="3160385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lvl="0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Data Acquisition</a:t>
            </a:r>
          </a:p>
        </p:txBody>
      </p:sp>
      <p:pic>
        <p:nvPicPr>
          <p:cNvPr id="18" name="Picture 2" descr="D:\Kuzminchuk\Cherenkov\BeamTime2018_Cherenkov\Rio4_VFTX\IMG_998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613" y="4731986"/>
            <a:ext cx="2266386" cy="1699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612201" y="1281854"/>
            <a:ext cx="696024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LED1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036039" y="1165616"/>
            <a:ext cx="662361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PMT1</a:t>
            </a:r>
          </a:p>
        </p:txBody>
      </p:sp>
      <p:cxnSp>
        <p:nvCxnSpPr>
          <p:cNvPr id="6" name="Gerade Verbindung mit Pfeil 5"/>
          <p:cNvCxnSpPr/>
          <p:nvPr/>
        </p:nvCxnSpPr>
        <p:spPr>
          <a:xfrm flipH="1">
            <a:off x="5975464" y="1434131"/>
            <a:ext cx="245186" cy="921481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flipH="1">
            <a:off x="6079187" y="1566892"/>
            <a:ext cx="576064" cy="106843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7154903" y="1566892"/>
            <a:ext cx="662361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PMT2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7398927" y="1945050"/>
            <a:ext cx="696024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LED2</a:t>
            </a:r>
          </a:p>
        </p:txBody>
      </p:sp>
      <p:cxnSp>
        <p:nvCxnSpPr>
          <p:cNvPr id="21" name="Gerade Verbindung mit Pfeil 20"/>
          <p:cNvCxnSpPr/>
          <p:nvPr/>
        </p:nvCxnSpPr>
        <p:spPr>
          <a:xfrm flipH="1">
            <a:off x="6292658" y="1825774"/>
            <a:ext cx="934254" cy="580106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>
            <a:stCxn id="23" idx="1"/>
          </p:cNvCxnSpPr>
          <p:nvPr/>
        </p:nvCxnSpPr>
        <p:spPr>
          <a:xfrm flipH="1">
            <a:off x="6268495" y="2114327"/>
            <a:ext cx="1130432" cy="65042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7588802" y="2257822"/>
            <a:ext cx="1484702" cy="58477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Circuit board </a:t>
            </a:r>
          </a:p>
          <a:p>
            <a:pPr algn="l"/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to control LED</a:t>
            </a:r>
          </a:p>
        </p:txBody>
      </p:sp>
      <p:cxnSp>
        <p:nvCxnSpPr>
          <p:cNvPr id="33" name="Gerade Verbindung mit Pfeil 32"/>
          <p:cNvCxnSpPr/>
          <p:nvPr/>
        </p:nvCxnSpPr>
        <p:spPr>
          <a:xfrm flipH="1">
            <a:off x="6724706" y="2550246"/>
            <a:ext cx="826621" cy="139624"/>
          </a:xfrm>
          <a:prstGeom prst="straightConnector1">
            <a:avLst/>
          </a:prstGeom>
          <a:ln>
            <a:solidFill>
              <a:srgbClr val="008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D:\Kuzminchuk\Cherenkov\BeamTime2018_Cherenkov\Rio4_VFTX\IMG_002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509" y="3709412"/>
            <a:ext cx="2198289" cy="2803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feld 33"/>
          <p:cNvSpPr txBox="1"/>
          <p:nvPr/>
        </p:nvSpPr>
        <p:spPr>
          <a:xfrm rot="20762356">
            <a:off x="5326028" y="5357460"/>
            <a:ext cx="1326004" cy="369332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in progress</a:t>
            </a:r>
          </a:p>
        </p:txBody>
      </p:sp>
      <p:sp>
        <p:nvSpPr>
          <p:cNvPr id="7" name="Rechteck 6"/>
          <p:cNvSpPr/>
          <p:nvPr/>
        </p:nvSpPr>
        <p:spPr>
          <a:xfrm>
            <a:off x="4055165" y="3861234"/>
            <a:ext cx="2730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/>
              <a:t>VFTX TDC [16 Ch.] </a:t>
            </a:r>
            <a:r>
              <a:rPr lang="de-DE" sz="1600" dirty="0" err="1"/>
              <a:t>is</a:t>
            </a:r>
            <a:r>
              <a:rPr lang="de-DE" sz="1600" dirty="0"/>
              <a:t> read </a:t>
            </a:r>
          </a:p>
          <a:p>
            <a:pPr lvl="0"/>
            <a:r>
              <a:rPr lang="de-DE" sz="1600" dirty="0"/>
              <a:t>out by GSI DAQ MBS </a:t>
            </a:r>
          </a:p>
          <a:p>
            <a:pPr lvl="0"/>
            <a:r>
              <a:rPr lang="en-US" sz="1600" dirty="0"/>
              <a:t>running</a:t>
            </a:r>
            <a:r>
              <a:rPr lang="de-DE" sz="1600" dirty="0"/>
              <a:t> on RIO4</a:t>
            </a:r>
            <a:r>
              <a:rPr lang="en-US" sz="1600" dirty="0"/>
              <a:t> 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5D93AEE8-E413-4E6C-A394-59CB217C73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t="10104" r="-10" b="14903"/>
          <a:stretch/>
        </p:blipFill>
        <p:spPr>
          <a:xfrm>
            <a:off x="95729" y="3756246"/>
            <a:ext cx="3742846" cy="2806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feld 4"/>
          <p:cNvSpPr txBox="1"/>
          <p:nvPr/>
        </p:nvSpPr>
        <p:spPr>
          <a:xfrm>
            <a:off x="564912" y="3096419"/>
            <a:ext cx="3251211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/>
              <a:t>R. </a:t>
            </a:r>
            <a:r>
              <a:rPr lang="en-US" sz="1400" dirty="0" err="1"/>
              <a:t>Siegert</a:t>
            </a:r>
            <a:r>
              <a:rPr lang="en-US" sz="1400" dirty="0"/>
              <a:t>, Bachelor Thesis, </a:t>
            </a:r>
          </a:p>
          <a:p>
            <a:pPr algn="l"/>
            <a:r>
              <a:rPr lang="en-US" sz="1400" dirty="0"/>
              <a:t>Hochschule </a:t>
            </a:r>
            <a:r>
              <a:rPr lang="en-US" sz="1400" dirty="0" err="1"/>
              <a:t>RheinMain</a:t>
            </a:r>
            <a:r>
              <a:rPr lang="en-US" sz="1400" dirty="0"/>
              <a:t>, </a:t>
            </a:r>
            <a:r>
              <a:rPr lang="en-US" sz="1400" dirty="0" err="1"/>
              <a:t>Rüsselsheim</a:t>
            </a:r>
            <a:r>
              <a:rPr lang="en-US" sz="1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1446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D:\Kuzminchuk\ConferencesPublicationsfrom2013\GSIReport2017\Detector_layout.t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227" y="1251717"/>
            <a:ext cx="1522873" cy="1577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D:\Kuzminchuk\Cherenkov\BeamTime2016_Cherenkov\Constructions\Assembl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525" y="1203682"/>
            <a:ext cx="1669090" cy="94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" t="12555" r="5270" b="9798"/>
          <a:stretch>
            <a:fillRect/>
          </a:stretch>
        </p:blipFill>
        <p:spPr bwMode="auto">
          <a:xfrm>
            <a:off x="1266825" y="1924467"/>
            <a:ext cx="1478628" cy="718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rm 6"/>
          <p:cNvSpPr/>
          <p:nvPr/>
        </p:nvSpPr>
        <p:spPr>
          <a:xfrm>
            <a:off x="2110914" y="1706570"/>
            <a:ext cx="4024313" cy="1303330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TextBox 11"/>
          <p:cNvSpPr txBox="1"/>
          <p:nvPr/>
        </p:nvSpPr>
        <p:spPr>
          <a:xfrm>
            <a:off x="1" y="2778502"/>
            <a:ext cx="9144000" cy="3785652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lvl="0" indent="-285750" defTabSz="914400" fontAlgn="base">
              <a:spcBef>
                <a:spcPct val="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SzPct val="110000"/>
              <a:buFont typeface="Wingdings" panose="05000000000000000000" pitchFamily="2" charset="2"/>
              <a:buChar char="ü"/>
            </a:pPr>
            <a:r>
              <a:rPr lang="de-DE" altLang="de-DE" sz="1500" dirty="0" err="1">
                <a:solidFill>
                  <a:srgbClr val="000000"/>
                </a:solidFill>
              </a:rPr>
              <a:t>For</a:t>
            </a:r>
            <a:r>
              <a:rPr lang="de-DE" altLang="de-DE" sz="1500" dirty="0">
                <a:solidFill>
                  <a:srgbClr val="000000"/>
                </a:solidFill>
              </a:rPr>
              <a:t> </a:t>
            </a:r>
            <a:r>
              <a:rPr lang="de-DE" altLang="de-DE" sz="1500" dirty="0" err="1">
                <a:solidFill>
                  <a:srgbClr val="000000"/>
                </a:solidFill>
              </a:rPr>
              <a:t>the</a:t>
            </a:r>
            <a:r>
              <a:rPr lang="de-DE" altLang="de-DE" sz="1500" dirty="0">
                <a:solidFill>
                  <a:srgbClr val="000000"/>
                </a:solidFill>
              </a:rPr>
              <a:t> </a:t>
            </a:r>
            <a:r>
              <a:rPr lang="en-US" altLang="de-DE" sz="1500" dirty="0">
                <a:solidFill>
                  <a:srgbClr val="000000"/>
                </a:solidFill>
              </a:rPr>
              <a:t>future</a:t>
            </a:r>
            <a:r>
              <a:rPr lang="de-DE" altLang="de-DE" sz="1500" dirty="0">
                <a:solidFill>
                  <a:srgbClr val="000000"/>
                </a:solidFill>
              </a:rPr>
              <a:t> TOF </a:t>
            </a:r>
            <a:r>
              <a:rPr lang="en-US" altLang="de-DE" sz="1500" dirty="0">
                <a:solidFill>
                  <a:srgbClr val="000000"/>
                </a:solidFill>
              </a:rPr>
              <a:t>measurements</a:t>
            </a:r>
            <a:r>
              <a:rPr lang="de-DE" altLang="de-DE" sz="1500" dirty="0">
                <a:solidFill>
                  <a:srgbClr val="000000"/>
                </a:solidFill>
              </a:rPr>
              <a:t> a Cherenkov </a:t>
            </a:r>
            <a:r>
              <a:rPr lang="en-US" altLang="de-DE" sz="1500" dirty="0">
                <a:solidFill>
                  <a:srgbClr val="000000"/>
                </a:solidFill>
              </a:rPr>
              <a:t>detector</a:t>
            </a:r>
            <a:r>
              <a:rPr lang="de-DE" altLang="de-DE" sz="1500" dirty="0">
                <a:solidFill>
                  <a:srgbClr val="000000"/>
                </a:solidFill>
              </a:rPr>
              <a:t> employing a liquid radiator (C</a:t>
            </a:r>
            <a:r>
              <a:rPr lang="de-DE" altLang="de-DE" sz="1500" baseline="-25000" dirty="0">
                <a:solidFill>
                  <a:srgbClr val="000000"/>
                </a:solidFill>
              </a:rPr>
              <a:t>10</a:t>
            </a:r>
            <a:r>
              <a:rPr lang="de-DE" altLang="de-DE" sz="1500" dirty="0">
                <a:solidFill>
                  <a:srgbClr val="000000"/>
                </a:solidFill>
              </a:rPr>
              <a:t>H</a:t>
            </a:r>
            <a:r>
              <a:rPr lang="de-DE" altLang="de-DE" sz="1500" baseline="-25000" dirty="0">
                <a:solidFill>
                  <a:srgbClr val="000000"/>
                </a:solidFill>
              </a:rPr>
              <a:t>7</a:t>
            </a:r>
            <a:r>
              <a:rPr lang="de-DE" altLang="de-DE" sz="1500" dirty="0">
                <a:solidFill>
                  <a:srgbClr val="000000"/>
                </a:solidFill>
              </a:rPr>
              <a:t>I) </a:t>
            </a:r>
            <a:r>
              <a:rPr lang="de-DE" altLang="de-DE" sz="1500" dirty="0" err="1">
                <a:solidFill>
                  <a:srgbClr val="000000"/>
                </a:solidFill>
              </a:rPr>
              <a:t>is</a:t>
            </a:r>
            <a:r>
              <a:rPr lang="de-DE" altLang="de-DE" sz="1500" dirty="0">
                <a:solidFill>
                  <a:srgbClr val="000000"/>
                </a:solidFill>
              </a:rPr>
              <a:t> </a:t>
            </a:r>
            <a:r>
              <a:rPr lang="en-US" altLang="de-DE" sz="1500" dirty="0">
                <a:solidFill>
                  <a:srgbClr val="000000"/>
                </a:solidFill>
              </a:rPr>
              <a:t>proposed, designed and constructed</a:t>
            </a:r>
          </a:p>
          <a:p>
            <a:pPr marL="285750" lvl="0" indent="-285750">
              <a:spcBef>
                <a:spcPct val="0"/>
              </a:spcBef>
              <a:buSzPct val="110000"/>
            </a:pPr>
            <a:endParaRPr lang="de-DE" altLang="de-DE" sz="1500" dirty="0">
              <a:solidFill>
                <a:prstClr val="black"/>
              </a:solidFill>
            </a:endParaRPr>
          </a:p>
          <a:p>
            <a:pPr marL="285750" lvl="0" indent="-285750">
              <a:spcBef>
                <a:spcPct val="0"/>
              </a:spcBef>
              <a:buClr>
                <a:schemeClr val="accent5">
                  <a:lumMod val="75000"/>
                </a:schemeClr>
              </a:buClr>
              <a:buSzPct val="110000"/>
              <a:buFont typeface="Wingdings" panose="05000000000000000000" pitchFamily="2" charset="2"/>
              <a:buChar char="ü"/>
            </a:pPr>
            <a:r>
              <a:rPr lang="de-DE" altLang="de-DE" sz="1500" dirty="0" err="1"/>
              <a:t>P</a:t>
            </a:r>
            <a:r>
              <a:rPr lang="de-DE" altLang="de-DE" sz="1500" dirty="0" err="1">
                <a:solidFill>
                  <a:prstClr val="black"/>
                </a:solidFill>
              </a:rPr>
              <a:t>rincipal</a:t>
            </a:r>
            <a:r>
              <a:rPr lang="de-DE" altLang="de-DE" sz="1500" dirty="0">
                <a:solidFill>
                  <a:prstClr val="black"/>
                </a:solidFill>
              </a:rPr>
              <a:t> </a:t>
            </a:r>
            <a:r>
              <a:rPr lang="de-DE" altLang="de-DE" sz="1500" dirty="0" err="1">
                <a:solidFill>
                  <a:prstClr val="black"/>
                </a:solidFill>
              </a:rPr>
              <a:t>operation</a:t>
            </a:r>
            <a:r>
              <a:rPr lang="de-DE" altLang="de-DE" sz="1500" dirty="0">
                <a:solidFill>
                  <a:prstClr val="black"/>
                </a:solidFill>
              </a:rPr>
              <a:t> was </a:t>
            </a:r>
            <a:r>
              <a:rPr lang="de-DE" altLang="de-DE" sz="1500" dirty="0" err="1">
                <a:solidFill>
                  <a:prstClr val="black"/>
                </a:solidFill>
              </a:rPr>
              <a:t>approved</a:t>
            </a:r>
            <a:r>
              <a:rPr lang="de-DE" altLang="de-DE" sz="1500" dirty="0">
                <a:solidFill>
                  <a:prstClr val="black"/>
                </a:solidFill>
              </a:rPr>
              <a:t> in </a:t>
            </a:r>
            <a:r>
              <a:rPr lang="de-DE" altLang="de-DE" sz="1500" dirty="0" err="1">
                <a:solidFill>
                  <a:prstClr val="black"/>
                </a:solidFill>
              </a:rPr>
              <a:t>the</a:t>
            </a:r>
            <a:r>
              <a:rPr lang="de-DE" altLang="de-DE" sz="1500" dirty="0">
                <a:solidFill>
                  <a:prstClr val="black"/>
                </a:solidFill>
              </a:rPr>
              <a:t> beam time </a:t>
            </a:r>
            <a:r>
              <a:rPr lang="de-DE" altLang="de-DE" sz="1500" dirty="0" err="1">
                <a:solidFill>
                  <a:prstClr val="black"/>
                </a:solidFill>
              </a:rPr>
              <a:t>with</a:t>
            </a:r>
            <a:r>
              <a:rPr lang="de-DE" altLang="de-DE" sz="1500" dirty="0">
                <a:solidFill>
                  <a:prstClr val="black"/>
                </a:solidFill>
              </a:rPr>
              <a:t> </a:t>
            </a:r>
            <a:r>
              <a:rPr lang="de-DE" altLang="de-DE" sz="1500" baseline="30000" dirty="0">
                <a:solidFill>
                  <a:prstClr val="black"/>
                </a:solidFill>
              </a:rPr>
              <a:t>58</a:t>
            </a:r>
            <a:r>
              <a:rPr lang="de-DE" altLang="de-DE" sz="1500" dirty="0">
                <a:solidFill>
                  <a:prstClr val="black"/>
                </a:solidFill>
              </a:rPr>
              <a:t>Ni </a:t>
            </a:r>
            <a:r>
              <a:rPr lang="de-DE" altLang="de-DE" sz="1500" dirty="0" err="1">
                <a:solidFill>
                  <a:prstClr val="black"/>
                </a:solidFill>
              </a:rPr>
              <a:t>ions</a:t>
            </a:r>
            <a:r>
              <a:rPr lang="de-DE" altLang="de-DE" sz="1500" dirty="0">
                <a:solidFill>
                  <a:prstClr val="black"/>
                </a:solidFill>
              </a:rPr>
              <a:t> at SIS18 (</a:t>
            </a:r>
            <a:r>
              <a:rPr lang="de-DE" altLang="de-DE" sz="1500" dirty="0" err="1">
                <a:solidFill>
                  <a:prstClr val="black"/>
                </a:solidFill>
              </a:rPr>
              <a:t>CaveC</a:t>
            </a:r>
            <a:r>
              <a:rPr lang="de-DE" altLang="de-DE" sz="1500" dirty="0">
                <a:solidFill>
                  <a:prstClr val="black"/>
                </a:solidFill>
              </a:rPr>
              <a:t>) (2014)</a:t>
            </a:r>
          </a:p>
          <a:p>
            <a:pPr marL="285750" lvl="0" indent="-285750">
              <a:spcBef>
                <a:spcPct val="0"/>
              </a:spcBef>
              <a:buSzPct val="110000"/>
              <a:buFont typeface="Wingdings" panose="05000000000000000000" pitchFamily="2" charset="2"/>
              <a:buChar char="ü"/>
            </a:pPr>
            <a:endParaRPr lang="de-DE" altLang="de-DE" sz="1500" dirty="0">
              <a:solidFill>
                <a:prstClr val="black"/>
              </a:solidFill>
            </a:endParaRPr>
          </a:p>
          <a:p>
            <a:pPr marL="285750" lvl="0" indent="-285750">
              <a:spcBef>
                <a:spcPct val="0"/>
              </a:spcBef>
              <a:buClr>
                <a:schemeClr val="accent5">
                  <a:lumMod val="75000"/>
                </a:schemeClr>
              </a:buClr>
              <a:buSzPct val="110000"/>
              <a:buFont typeface="Wingdings" panose="05000000000000000000" pitchFamily="2" charset="2"/>
              <a:buChar char="ü"/>
            </a:pPr>
            <a:r>
              <a:rPr lang="de-DE" altLang="de-DE" sz="1500" dirty="0">
                <a:solidFill>
                  <a:prstClr val="black"/>
                </a:solidFill>
              </a:rPr>
              <a:t>First TOF </a:t>
            </a:r>
            <a:r>
              <a:rPr lang="de-DE" altLang="de-DE" sz="1500" dirty="0" err="1">
                <a:solidFill>
                  <a:prstClr val="black"/>
                </a:solidFill>
              </a:rPr>
              <a:t>measurements</a:t>
            </a:r>
            <a:r>
              <a:rPr lang="de-DE" altLang="de-DE" sz="1500" dirty="0">
                <a:solidFill>
                  <a:prstClr val="black"/>
                </a:solidFill>
              </a:rPr>
              <a:t> was </a:t>
            </a:r>
            <a:r>
              <a:rPr lang="de-DE" altLang="de-DE" sz="1500" dirty="0" err="1">
                <a:solidFill>
                  <a:prstClr val="black"/>
                </a:solidFill>
              </a:rPr>
              <a:t>performed</a:t>
            </a:r>
            <a:r>
              <a:rPr lang="de-DE" altLang="de-DE" sz="1500" dirty="0">
                <a:solidFill>
                  <a:prstClr val="black"/>
                </a:solidFill>
              </a:rPr>
              <a:t> at SIS18 (</a:t>
            </a:r>
            <a:r>
              <a:rPr lang="de-DE" altLang="de-DE" sz="1500" dirty="0" err="1">
                <a:solidFill>
                  <a:prstClr val="black"/>
                </a:solidFill>
              </a:rPr>
              <a:t>CaveC</a:t>
            </a:r>
            <a:r>
              <a:rPr lang="de-DE" altLang="de-DE" sz="1500" dirty="0">
                <a:solidFill>
                  <a:prstClr val="black"/>
                </a:solidFill>
              </a:rPr>
              <a:t>) </a:t>
            </a:r>
            <a:r>
              <a:rPr lang="de-DE" altLang="de-DE" sz="1500" dirty="0" err="1">
                <a:solidFill>
                  <a:prstClr val="black"/>
                </a:solidFill>
              </a:rPr>
              <a:t>with</a:t>
            </a:r>
            <a:r>
              <a:rPr lang="de-DE" altLang="de-DE" sz="1500" dirty="0">
                <a:solidFill>
                  <a:prstClr val="black"/>
                </a:solidFill>
              </a:rPr>
              <a:t> </a:t>
            </a:r>
            <a:r>
              <a:rPr lang="de-DE" altLang="de-DE" sz="1500" baseline="30000" dirty="0">
                <a:solidFill>
                  <a:prstClr val="black"/>
                </a:solidFill>
              </a:rPr>
              <a:t>124</a:t>
            </a:r>
            <a:r>
              <a:rPr lang="de-DE" altLang="de-DE" sz="1500" dirty="0">
                <a:solidFill>
                  <a:prstClr val="black"/>
                </a:solidFill>
              </a:rPr>
              <a:t>Xe </a:t>
            </a:r>
            <a:r>
              <a:rPr lang="de-DE" altLang="de-DE" sz="1500" dirty="0" err="1">
                <a:solidFill>
                  <a:prstClr val="black"/>
                </a:solidFill>
              </a:rPr>
              <a:t>ions</a:t>
            </a:r>
            <a:r>
              <a:rPr lang="de-DE" altLang="de-DE" sz="1500" dirty="0">
                <a:solidFill>
                  <a:prstClr val="black"/>
                </a:solidFill>
              </a:rPr>
              <a:t> (600 </a:t>
            </a:r>
            <a:r>
              <a:rPr lang="de-DE" altLang="de-DE" sz="1500" dirty="0" err="1">
                <a:solidFill>
                  <a:prstClr val="black"/>
                </a:solidFill>
              </a:rPr>
              <a:t>MeV</a:t>
            </a:r>
            <a:r>
              <a:rPr lang="de-DE" altLang="de-DE" sz="1500" dirty="0">
                <a:solidFill>
                  <a:prstClr val="black"/>
                </a:solidFill>
              </a:rPr>
              <a:t>/u) </a:t>
            </a:r>
            <a:r>
              <a:rPr lang="de-DE" altLang="de-DE" sz="1500" dirty="0" err="1">
                <a:solidFill>
                  <a:prstClr val="black"/>
                </a:solidFill>
              </a:rPr>
              <a:t>using</a:t>
            </a:r>
            <a:r>
              <a:rPr lang="de-DE" altLang="de-DE" sz="1500" dirty="0">
                <a:solidFill>
                  <a:prstClr val="black"/>
                </a:solidFill>
              </a:rPr>
              <a:t> </a:t>
            </a:r>
            <a:r>
              <a:rPr lang="de-DE" altLang="de-DE" sz="1500" dirty="0" err="1">
                <a:solidFill>
                  <a:prstClr val="black"/>
                </a:solidFill>
              </a:rPr>
              <a:t>improved</a:t>
            </a:r>
            <a:r>
              <a:rPr lang="de-DE" altLang="de-DE" sz="1500" dirty="0">
                <a:solidFill>
                  <a:prstClr val="black"/>
                </a:solidFill>
              </a:rPr>
              <a:t> </a:t>
            </a:r>
            <a:r>
              <a:rPr lang="de-DE" altLang="de-DE" sz="1500" dirty="0" err="1">
                <a:solidFill>
                  <a:prstClr val="black"/>
                </a:solidFill>
              </a:rPr>
              <a:t>construction</a:t>
            </a:r>
            <a:r>
              <a:rPr lang="de-DE" altLang="de-DE" sz="1500" dirty="0">
                <a:solidFill>
                  <a:prstClr val="black"/>
                </a:solidFill>
              </a:rPr>
              <a:t>:   </a:t>
            </a:r>
            <a:r>
              <a:rPr lang="el-GR" altLang="de-DE" sz="1500" dirty="0">
                <a:solidFill>
                  <a:schemeClr val="accent5">
                    <a:lumMod val="75000"/>
                  </a:schemeClr>
                </a:solidFill>
              </a:rPr>
              <a:t>σ</a:t>
            </a:r>
            <a:r>
              <a:rPr lang="de-DE" altLang="de-DE" sz="1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de-DE" sz="1500" dirty="0">
                <a:solidFill>
                  <a:schemeClr val="accent5">
                    <a:lumMod val="75000"/>
                  </a:schemeClr>
                </a:solidFill>
              </a:rPr>
              <a:t>= 63 </a:t>
            </a:r>
            <a:r>
              <a:rPr lang="en-US" altLang="de-DE" sz="1500" dirty="0" err="1">
                <a:solidFill>
                  <a:schemeClr val="accent5">
                    <a:lumMod val="75000"/>
                  </a:schemeClr>
                </a:solidFill>
              </a:rPr>
              <a:t>ps</a:t>
            </a:r>
            <a:r>
              <a:rPr lang="de-DE" altLang="de-DE" sz="1500" dirty="0">
                <a:solidFill>
                  <a:prstClr val="black"/>
                </a:solidFill>
              </a:rPr>
              <a:t>    </a:t>
            </a:r>
          </a:p>
          <a:p>
            <a:pPr marL="285750" lvl="0" indent="-285750">
              <a:spcBef>
                <a:spcPct val="0"/>
              </a:spcBef>
              <a:buSzPct val="110000"/>
              <a:buFont typeface="Wingdings" panose="05000000000000000000" pitchFamily="2" charset="2"/>
              <a:buChar char="ü"/>
            </a:pPr>
            <a:endParaRPr lang="de-DE" altLang="de-DE" sz="1500" dirty="0">
              <a:solidFill>
                <a:prstClr val="black"/>
              </a:solidFill>
            </a:endParaRPr>
          </a:p>
          <a:p>
            <a:pPr marL="285750" lvl="0" indent="-285750">
              <a:spcBef>
                <a:spcPct val="0"/>
              </a:spcBef>
              <a:buClr>
                <a:schemeClr val="accent5">
                  <a:lumMod val="75000"/>
                </a:schemeClr>
              </a:buClr>
              <a:buSzPct val="110000"/>
              <a:buFont typeface="Wingdings" panose="05000000000000000000" pitchFamily="2" charset="2"/>
              <a:buChar char="ü"/>
            </a:pPr>
            <a:r>
              <a:rPr lang="de-DE" altLang="de-DE" sz="1500" dirty="0">
                <a:solidFill>
                  <a:prstClr val="black"/>
                </a:solidFill>
              </a:rPr>
              <a:t>So </a:t>
            </a:r>
            <a:r>
              <a:rPr lang="de-DE" altLang="de-DE" sz="1500" dirty="0" err="1">
                <a:solidFill>
                  <a:prstClr val="black"/>
                </a:solidFill>
              </a:rPr>
              <a:t>far</a:t>
            </a:r>
            <a:r>
              <a:rPr lang="de-DE" altLang="de-DE" sz="1500" dirty="0">
                <a:solidFill>
                  <a:prstClr val="black"/>
                </a:solidFill>
              </a:rPr>
              <a:t>, </a:t>
            </a:r>
            <a:r>
              <a:rPr lang="de-DE" altLang="de-DE" sz="1500" dirty="0" err="1">
                <a:solidFill>
                  <a:prstClr val="black"/>
                </a:solidFill>
              </a:rPr>
              <a:t>we</a:t>
            </a:r>
            <a:r>
              <a:rPr lang="de-DE" altLang="de-DE" sz="1500" dirty="0">
                <a:solidFill>
                  <a:prstClr val="black"/>
                </a:solidFill>
              </a:rPr>
              <a:t> </a:t>
            </a:r>
            <a:r>
              <a:rPr lang="de-DE" altLang="de-DE" sz="1500" dirty="0" err="1">
                <a:solidFill>
                  <a:prstClr val="black"/>
                </a:solidFill>
              </a:rPr>
              <a:t>have</a:t>
            </a:r>
            <a:r>
              <a:rPr lang="de-DE" altLang="de-DE" sz="1500" dirty="0">
                <a:solidFill>
                  <a:prstClr val="black"/>
                </a:solidFill>
              </a:rPr>
              <a:t> not </a:t>
            </a:r>
            <a:r>
              <a:rPr lang="de-DE" altLang="de-DE" sz="1500" dirty="0" err="1">
                <a:solidFill>
                  <a:prstClr val="black"/>
                </a:solidFill>
              </a:rPr>
              <a:t>reached</a:t>
            </a:r>
            <a:r>
              <a:rPr lang="de-DE" altLang="de-DE" sz="1500" dirty="0">
                <a:solidFill>
                  <a:prstClr val="black"/>
                </a:solidFill>
              </a:rPr>
              <a:t> </a:t>
            </a:r>
            <a:r>
              <a:rPr lang="de-DE" altLang="de-DE" sz="1500" dirty="0" err="1">
                <a:solidFill>
                  <a:prstClr val="black"/>
                </a:solidFill>
              </a:rPr>
              <a:t>any</a:t>
            </a:r>
            <a:r>
              <a:rPr lang="de-DE" altLang="de-DE" sz="1500" dirty="0">
                <a:solidFill>
                  <a:prstClr val="black"/>
                </a:solidFill>
              </a:rPr>
              <a:t> </a:t>
            </a:r>
            <a:r>
              <a:rPr lang="de-DE" altLang="de-DE" sz="1500" dirty="0" err="1">
                <a:solidFill>
                  <a:prstClr val="black"/>
                </a:solidFill>
              </a:rPr>
              <a:t>limitation</a:t>
            </a:r>
            <a:r>
              <a:rPr lang="de-DE" altLang="de-DE" sz="1500" dirty="0">
                <a:solidFill>
                  <a:prstClr val="black"/>
                </a:solidFill>
              </a:rPr>
              <a:t> in </a:t>
            </a:r>
            <a:r>
              <a:rPr lang="de-DE" altLang="de-DE" sz="1500" dirty="0" err="1">
                <a:solidFill>
                  <a:prstClr val="black"/>
                </a:solidFill>
              </a:rPr>
              <a:t>the</a:t>
            </a:r>
            <a:r>
              <a:rPr lang="de-DE" altLang="de-DE" sz="1500" dirty="0">
                <a:solidFill>
                  <a:prstClr val="black"/>
                </a:solidFill>
              </a:rPr>
              <a:t> </a:t>
            </a:r>
            <a:r>
              <a:rPr lang="de-DE" altLang="de-DE" sz="1500" dirty="0" err="1">
                <a:solidFill>
                  <a:prstClr val="black"/>
                </a:solidFill>
              </a:rPr>
              <a:t>particle</a:t>
            </a:r>
            <a:r>
              <a:rPr lang="de-DE" altLang="de-DE" sz="1500" dirty="0">
                <a:solidFill>
                  <a:prstClr val="black"/>
                </a:solidFill>
              </a:rPr>
              <a:t> rate, </a:t>
            </a:r>
            <a:r>
              <a:rPr lang="de-DE" altLang="de-DE" sz="1500" dirty="0" err="1">
                <a:solidFill>
                  <a:prstClr val="black"/>
                </a:solidFill>
              </a:rPr>
              <a:t>which</a:t>
            </a:r>
            <a:r>
              <a:rPr lang="de-DE" altLang="de-DE" sz="1500" dirty="0">
                <a:solidFill>
                  <a:prstClr val="black"/>
                </a:solidFill>
              </a:rPr>
              <a:t> </a:t>
            </a:r>
            <a:r>
              <a:rPr lang="de-DE" altLang="de-DE" sz="1500" dirty="0" err="1">
                <a:solidFill>
                  <a:prstClr val="black"/>
                </a:solidFill>
              </a:rPr>
              <a:t>has</a:t>
            </a:r>
            <a:r>
              <a:rPr lang="de-DE" altLang="de-DE" sz="1500" dirty="0">
                <a:solidFill>
                  <a:prstClr val="black"/>
                </a:solidFill>
              </a:rPr>
              <a:t> </a:t>
            </a:r>
            <a:r>
              <a:rPr lang="de-DE" altLang="de-DE" sz="1500" dirty="0" err="1">
                <a:solidFill>
                  <a:prstClr val="black"/>
                </a:solidFill>
              </a:rPr>
              <a:t>shown</a:t>
            </a:r>
            <a:r>
              <a:rPr lang="de-DE" altLang="de-DE" sz="1500" dirty="0">
                <a:solidFill>
                  <a:prstClr val="black"/>
                </a:solidFill>
              </a:rPr>
              <a:t> </a:t>
            </a:r>
            <a:r>
              <a:rPr lang="de-DE" altLang="de-DE" sz="1500" dirty="0" err="1">
                <a:solidFill>
                  <a:prstClr val="black"/>
                </a:solidFill>
              </a:rPr>
              <a:t>any</a:t>
            </a:r>
            <a:r>
              <a:rPr lang="de-DE" altLang="de-DE" sz="1500" dirty="0">
                <a:solidFill>
                  <a:prstClr val="black"/>
                </a:solidFill>
              </a:rPr>
              <a:t> </a:t>
            </a:r>
            <a:r>
              <a:rPr lang="de-DE" altLang="de-DE" sz="1500" dirty="0" err="1">
                <a:solidFill>
                  <a:prstClr val="black"/>
                </a:solidFill>
              </a:rPr>
              <a:t>degradation</a:t>
            </a:r>
            <a:r>
              <a:rPr lang="de-DE" altLang="de-DE" sz="1500" dirty="0">
                <a:solidFill>
                  <a:prstClr val="black"/>
                </a:solidFill>
              </a:rPr>
              <a:t> </a:t>
            </a:r>
            <a:r>
              <a:rPr lang="de-DE" altLang="de-DE" sz="1500" dirty="0" err="1">
                <a:solidFill>
                  <a:prstClr val="black"/>
                </a:solidFill>
              </a:rPr>
              <a:t>of</a:t>
            </a:r>
            <a:r>
              <a:rPr lang="de-DE" altLang="de-DE" sz="1500" dirty="0">
                <a:solidFill>
                  <a:prstClr val="black"/>
                </a:solidFill>
              </a:rPr>
              <a:t> </a:t>
            </a:r>
            <a:r>
              <a:rPr lang="de-DE" altLang="de-DE" sz="1500" dirty="0" err="1">
                <a:solidFill>
                  <a:prstClr val="black"/>
                </a:solidFill>
              </a:rPr>
              <a:t>the</a:t>
            </a:r>
            <a:r>
              <a:rPr lang="de-DE" altLang="de-DE" sz="1500" dirty="0">
                <a:solidFill>
                  <a:prstClr val="black"/>
                </a:solidFill>
              </a:rPr>
              <a:t> </a:t>
            </a:r>
            <a:r>
              <a:rPr lang="de-DE" altLang="de-DE" sz="1500" dirty="0" err="1">
                <a:solidFill>
                  <a:prstClr val="black"/>
                </a:solidFill>
              </a:rPr>
              <a:t>optical</a:t>
            </a:r>
            <a:r>
              <a:rPr lang="de-DE" altLang="de-DE" sz="1500" dirty="0">
                <a:solidFill>
                  <a:prstClr val="black"/>
                </a:solidFill>
              </a:rPr>
              <a:t> </a:t>
            </a:r>
            <a:r>
              <a:rPr lang="de-DE" altLang="de-DE" sz="1500" dirty="0" err="1">
                <a:solidFill>
                  <a:prstClr val="black"/>
                </a:solidFill>
              </a:rPr>
              <a:t>properties</a:t>
            </a:r>
            <a:r>
              <a:rPr lang="de-DE" altLang="de-DE" sz="1500" dirty="0">
                <a:solidFill>
                  <a:prstClr val="black"/>
                </a:solidFill>
              </a:rPr>
              <a:t> </a:t>
            </a:r>
            <a:r>
              <a:rPr lang="de-DE" altLang="de-DE" sz="1500" dirty="0" err="1">
                <a:solidFill>
                  <a:prstClr val="black"/>
                </a:solidFill>
              </a:rPr>
              <a:t>of</a:t>
            </a:r>
            <a:r>
              <a:rPr lang="de-DE" altLang="de-DE" sz="1500" dirty="0">
                <a:solidFill>
                  <a:prstClr val="black"/>
                </a:solidFill>
              </a:rPr>
              <a:t> </a:t>
            </a:r>
            <a:r>
              <a:rPr lang="de-DE" altLang="de-DE" sz="1500" dirty="0" err="1">
                <a:solidFill>
                  <a:prstClr val="black"/>
                </a:solidFill>
              </a:rPr>
              <a:t>the</a:t>
            </a:r>
            <a:r>
              <a:rPr lang="de-DE" altLang="de-DE" sz="1500" dirty="0">
                <a:solidFill>
                  <a:prstClr val="black"/>
                </a:solidFill>
              </a:rPr>
              <a:t> liquid:   </a:t>
            </a:r>
            <a:r>
              <a:rPr lang="de-DE" altLang="de-DE" sz="1500" dirty="0" err="1">
                <a:solidFill>
                  <a:schemeClr val="accent5">
                    <a:lumMod val="75000"/>
                  </a:schemeClr>
                </a:solidFill>
              </a:rPr>
              <a:t>accumulated</a:t>
            </a:r>
            <a:r>
              <a:rPr lang="de-DE" altLang="de-DE" sz="1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altLang="de-DE" sz="1500" dirty="0" err="1">
                <a:solidFill>
                  <a:schemeClr val="accent5">
                    <a:lumMod val="75000"/>
                  </a:schemeClr>
                </a:solidFill>
              </a:rPr>
              <a:t>number</a:t>
            </a:r>
            <a:r>
              <a:rPr lang="de-DE" altLang="de-DE" sz="1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altLang="de-DE" sz="1500" dirty="0" err="1">
                <a:solidFill>
                  <a:schemeClr val="accent5">
                    <a:lumMod val="75000"/>
                  </a:schemeClr>
                </a:solidFill>
              </a:rPr>
              <a:t>of</a:t>
            </a:r>
            <a:r>
              <a:rPr lang="de-DE" altLang="de-DE" sz="1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altLang="de-DE" sz="1500" dirty="0" err="1">
                <a:solidFill>
                  <a:schemeClr val="accent5">
                    <a:lumMod val="75000"/>
                  </a:schemeClr>
                </a:solidFill>
              </a:rPr>
              <a:t>particles</a:t>
            </a:r>
            <a:r>
              <a:rPr lang="en-US" altLang="de-DE" sz="1500" dirty="0">
                <a:solidFill>
                  <a:schemeClr val="accent5">
                    <a:lumMod val="75000"/>
                  </a:schemeClr>
                </a:solidFill>
              </a:rPr>
              <a:t> ~</a:t>
            </a:r>
            <a:r>
              <a:rPr lang="de-DE" altLang="de-DE" sz="1500" dirty="0">
                <a:solidFill>
                  <a:schemeClr val="accent5">
                    <a:lumMod val="75000"/>
                  </a:schemeClr>
                </a:solidFill>
              </a:rPr>
              <a:t> 11 x 10</a:t>
            </a:r>
            <a:r>
              <a:rPr lang="de-DE" altLang="de-DE" sz="1500" baseline="30000" dirty="0">
                <a:solidFill>
                  <a:schemeClr val="accent5">
                    <a:lumMod val="75000"/>
                  </a:schemeClr>
                </a:solidFill>
              </a:rPr>
              <a:t>11 </a:t>
            </a:r>
            <a:r>
              <a:rPr lang="de-DE" altLang="de-DE" sz="1500" dirty="0">
                <a:solidFill>
                  <a:schemeClr val="accent5">
                    <a:lumMod val="75000"/>
                  </a:schemeClr>
                </a:solidFill>
              </a:rPr>
              <a:t>  </a:t>
            </a:r>
          </a:p>
          <a:p>
            <a:pPr lvl="0">
              <a:spcBef>
                <a:spcPct val="0"/>
              </a:spcBef>
              <a:buClr>
                <a:schemeClr val="accent5">
                  <a:lumMod val="75000"/>
                </a:schemeClr>
              </a:buClr>
              <a:buSzPct val="110000"/>
            </a:pPr>
            <a:r>
              <a:rPr lang="de-DE" altLang="de-DE" sz="1500" dirty="0">
                <a:solidFill>
                  <a:schemeClr val="accent5">
                    <a:lumMod val="75000"/>
                  </a:schemeClr>
                </a:solidFill>
              </a:rPr>
              <a:t>                                        </a:t>
            </a:r>
          </a:p>
          <a:p>
            <a:pPr marL="285750" lvl="0" indent="-285750">
              <a:spcBef>
                <a:spcPct val="0"/>
              </a:spcBef>
              <a:buClr>
                <a:schemeClr val="accent5">
                  <a:lumMod val="75000"/>
                </a:schemeClr>
              </a:buClr>
              <a:buSzPct val="110000"/>
              <a:buFont typeface="Wingdings" panose="05000000000000000000" pitchFamily="2" charset="2"/>
              <a:buChar char="Ø"/>
            </a:pPr>
            <a:r>
              <a:rPr lang="de-DE" altLang="de-DE" sz="1500" dirty="0">
                <a:solidFill>
                  <a:prstClr val="black"/>
                </a:solidFill>
              </a:rPr>
              <a:t>A </a:t>
            </a:r>
            <a:r>
              <a:rPr lang="de-DE" altLang="de-DE" sz="1500" dirty="0" err="1">
                <a:solidFill>
                  <a:prstClr val="black"/>
                </a:solidFill>
              </a:rPr>
              <a:t>new</a:t>
            </a:r>
            <a:r>
              <a:rPr lang="de-DE" altLang="de-DE" sz="1500" dirty="0">
                <a:solidFill>
                  <a:prstClr val="black"/>
                </a:solidFill>
              </a:rPr>
              <a:t> modular design </a:t>
            </a:r>
            <a:r>
              <a:rPr lang="de-DE" altLang="de-DE" sz="1500" dirty="0" err="1">
                <a:solidFill>
                  <a:prstClr val="black"/>
                </a:solidFill>
              </a:rPr>
              <a:t>to</a:t>
            </a:r>
            <a:r>
              <a:rPr lang="de-DE" altLang="de-DE" sz="1500" dirty="0">
                <a:solidFill>
                  <a:prstClr val="black"/>
                </a:solidFill>
              </a:rPr>
              <a:t> </a:t>
            </a:r>
            <a:r>
              <a:rPr lang="en-US" altLang="de-DE" sz="1500" dirty="0">
                <a:solidFill>
                  <a:prstClr val="black"/>
                </a:solidFill>
              </a:rPr>
              <a:t>increase</a:t>
            </a:r>
            <a:r>
              <a:rPr lang="de-DE" altLang="de-DE" sz="1500" dirty="0">
                <a:solidFill>
                  <a:prstClr val="black"/>
                </a:solidFill>
              </a:rPr>
              <a:t> </a:t>
            </a:r>
            <a:r>
              <a:rPr lang="de-DE" altLang="de-DE" sz="1500" dirty="0" err="1">
                <a:solidFill>
                  <a:prstClr val="black"/>
                </a:solidFill>
              </a:rPr>
              <a:t>the</a:t>
            </a:r>
            <a:r>
              <a:rPr lang="de-DE" altLang="de-DE" sz="1500" dirty="0">
                <a:solidFill>
                  <a:prstClr val="black"/>
                </a:solidFill>
              </a:rPr>
              <a:t> </a:t>
            </a:r>
            <a:r>
              <a:rPr lang="de-DE" altLang="de-DE" sz="1500" dirty="0" err="1">
                <a:solidFill>
                  <a:prstClr val="black"/>
                </a:solidFill>
              </a:rPr>
              <a:t>timing</a:t>
            </a:r>
            <a:r>
              <a:rPr lang="de-DE" altLang="de-DE" sz="1500" dirty="0">
                <a:solidFill>
                  <a:prstClr val="black"/>
                </a:solidFill>
              </a:rPr>
              <a:t> </a:t>
            </a:r>
            <a:r>
              <a:rPr lang="en-US" altLang="de-DE" sz="1500" dirty="0">
                <a:solidFill>
                  <a:prstClr val="black"/>
                </a:solidFill>
              </a:rPr>
              <a:t>intrinsic</a:t>
            </a:r>
            <a:r>
              <a:rPr lang="de-DE" altLang="de-DE" sz="1500" dirty="0">
                <a:solidFill>
                  <a:prstClr val="black"/>
                </a:solidFill>
              </a:rPr>
              <a:t> </a:t>
            </a:r>
            <a:r>
              <a:rPr lang="de-DE" altLang="de-DE" sz="1500" dirty="0" err="1">
                <a:solidFill>
                  <a:prstClr val="black"/>
                </a:solidFill>
              </a:rPr>
              <a:t>resolution</a:t>
            </a:r>
            <a:r>
              <a:rPr lang="de-DE" altLang="de-DE" sz="1500" dirty="0">
                <a:solidFill>
                  <a:prstClr val="black"/>
                </a:solidFill>
              </a:rPr>
              <a:t> and not </a:t>
            </a:r>
            <a:r>
              <a:rPr lang="de-DE" altLang="de-DE" sz="1500" dirty="0" err="1">
                <a:solidFill>
                  <a:prstClr val="black"/>
                </a:solidFill>
              </a:rPr>
              <a:t>to</a:t>
            </a:r>
            <a:r>
              <a:rPr lang="de-DE" altLang="de-DE" sz="1500" dirty="0">
                <a:solidFill>
                  <a:prstClr val="black"/>
                </a:solidFill>
              </a:rPr>
              <a:t> limit </a:t>
            </a:r>
            <a:r>
              <a:rPr lang="de-DE" altLang="de-DE" sz="1500" dirty="0" err="1">
                <a:solidFill>
                  <a:prstClr val="black"/>
                </a:solidFill>
              </a:rPr>
              <a:t>to</a:t>
            </a:r>
            <a:r>
              <a:rPr lang="de-DE" altLang="de-DE" sz="1500" dirty="0">
                <a:solidFill>
                  <a:prstClr val="black"/>
                </a:solidFill>
              </a:rPr>
              <a:t> a certain application (different </a:t>
            </a:r>
            <a:r>
              <a:rPr lang="de-DE" altLang="de-DE" sz="1500" dirty="0" err="1">
                <a:solidFill>
                  <a:prstClr val="black"/>
                </a:solidFill>
              </a:rPr>
              <a:t>active</a:t>
            </a:r>
            <a:r>
              <a:rPr lang="de-DE" altLang="de-DE" sz="1500" dirty="0">
                <a:solidFill>
                  <a:prstClr val="black"/>
                </a:solidFill>
              </a:rPr>
              <a:t> </a:t>
            </a:r>
            <a:r>
              <a:rPr lang="de-DE" altLang="de-DE" sz="1500" dirty="0" err="1">
                <a:solidFill>
                  <a:prstClr val="black"/>
                </a:solidFill>
              </a:rPr>
              <a:t>media</a:t>
            </a:r>
            <a:r>
              <a:rPr lang="de-DE" altLang="de-DE" sz="1500" dirty="0">
                <a:solidFill>
                  <a:prstClr val="black"/>
                </a:solidFill>
              </a:rPr>
              <a:t>, </a:t>
            </a:r>
            <a:r>
              <a:rPr lang="de-DE" altLang="de-DE" sz="1500" dirty="0" err="1">
                <a:solidFill>
                  <a:prstClr val="black"/>
                </a:solidFill>
              </a:rPr>
              <a:t>thickness</a:t>
            </a:r>
            <a:r>
              <a:rPr lang="de-DE" altLang="de-DE" sz="1500" dirty="0">
                <a:solidFill>
                  <a:prstClr val="black"/>
                </a:solidFill>
              </a:rPr>
              <a:t>)</a:t>
            </a:r>
          </a:p>
          <a:p>
            <a:pPr marL="285750" lvl="0" indent="-285750">
              <a:spcBef>
                <a:spcPct val="0"/>
              </a:spcBef>
              <a:buSzPct val="110000"/>
              <a:buFont typeface="Wingdings" panose="05000000000000000000" pitchFamily="2" charset="2"/>
              <a:buChar char="ü"/>
            </a:pPr>
            <a:endParaRPr lang="de-DE" altLang="de-DE" sz="1500" dirty="0">
              <a:solidFill>
                <a:prstClr val="black"/>
              </a:solidFill>
            </a:endParaRPr>
          </a:p>
          <a:p>
            <a:pPr marL="285750" lvl="0" indent="-285750">
              <a:spcBef>
                <a:spcPct val="0"/>
              </a:spcBef>
              <a:buClr>
                <a:schemeClr val="accent5">
                  <a:lumMod val="75000"/>
                </a:schemeClr>
              </a:buClr>
              <a:buSzPct val="110000"/>
              <a:buFont typeface="Wingdings" panose="05000000000000000000" pitchFamily="2" charset="2"/>
              <a:buChar char="Ø"/>
            </a:pPr>
            <a:r>
              <a:rPr lang="de-DE" altLang="de-DE" sz="1500" dirty="0">
                <a:solidFill>
                  <a:prstClr val="black"/>
                </a:solidFill>
              </a:rPr>
              <a:t>New </a:t>
            </a:r>
            <a:r>
              <a:rPr lang="de-DE" altLang="de-DE" sz="1500" dirty="0" err="1">
                <a:solidFill>
                  <a:prstClr val="black"/>
                </a:solidFill>
              </a:rPr>
              <a:t>measurements</a:t>
            </a:r>
            <a:r>
              <a:rPr lang="de-DE" altLang="de-DE" sz="1500" dirty="0">
                <a:solidFill>
                  <a:prstClr val="black"/>
                </a:solidFill>
              </a:rPr>
              <a:t> </a:t>
            </a:r>
            <a:r>
              <a:rPr lang="de-DE" altLang="de-DE" sz="1500" dirty="0" err="1">
                <a:solidFill>
                  <a:prstClr val="black"/>
                </a:solidFill>
              </a:rPr>
              <a:t>with</a:t>
            </a:r>
            <a:r>
              <a:rPr lang="de-DE" altLang="de-DE" sz="1500" dirty="0">
                <a:solidFill>
                  <a:prstClr val="black"/>
                </a:solidFill>
              </a:rPr>
              <a:t> </a:t>
            </a:r>
            <a:r>
              <a:rPr lang="de-DE" altLang="de-DE" sz="1500" baseline="30000" dirty="0">
                <a:solidFill>
                  <a:prstClr val="black"/>
                </a:solidFill>
              </a:rPr>
              <a:t>107</a:t>
            </a:r>
            <a:r>
              <a:rPr lang="de-DE" altLang="de-DE" sz="1500" dirty="0">
                <a:solidFill>
                  <a:prstClr val="black"/>
                </a:solidFill>
              </a:rPr>
              <a:t>Ag, </a:t>
            </a:r>
            <a:r>
              <a:rPr lang="de-DE" altLang="de-DE" sz="1500" baseline="30000" dirty="0">
                <a:solidFill>
                  <a:prstClr val="black"/>
                </a:solidFill>
              </a:rPr>
              <a:t>208</a:t>
            </a:r>
            <a:r>
              <a:rPr lang="de-DE" altLang="de-DE" sz="1500" dirty="0">
                <a:solidFill>
                  <a:prstClr val="black"/>
                </a:solidFill>
              </a:rPr>
              <a:t>Pb - </a:t>
            </a:r>
            <a:r>
              <a:rPr lang="de-DE" altLang="de-DE" sz="1500" dirty="0" err="1">
                <a:solidFill>
                  <a:prstClr val="black"/>
                </a:solidFill>
              </a:rPr>
              <a:t>ions</a:t>
            </a:r>
            <a:r>
              <a:rPr lang="de-DE" altLang="de-DE" sz="1500" dirty="0">
                <a:solidFill>
                  <a:prstClr val="black"/>
                </a:solidFill>
              </a:rPr>
              <a:t> </a:t>
            </a:r>
            <a:r>
              <a:rPr lang="en-US" altLang="de-DE" sz="1500" dirty="0">
                <a:solidFill>
                  <a:prstClr val="black"/>
                </a:solidFill>
              </a:rPr>
              <a:t>possible</a:t>
            </a:r>
            <a:r>
              <a:rPr lang="de-DE" altLang="de-DE" sz="1500" dirty="0">
                <a:solidFill>
                  <a:prstClr val="black"/>
                </a:solidFill>
              </a:rPr>
              <a:t> in 2018 </a:t>
            </a:r>
            <a:r>
              <a:rPr lang="de-DE" altLang="de-DE" sz="1500" dirty="0" err="1">
                <a:solidFill>
                  <a:prstClr val="black"/>
                </a:solidFill>
              </a:rPr>
              <a:t>to</a:t>
            </a:r>
            <a:r>
              <a:rPr lang="de-DE" altLang="de-DE" sz="1500" dirty="0">
                <a:solidFill>
                  <a:prstClr val="black"/>
                </a:solidFill>
              </a:rPr>
              <a:t> </a:t>
            </a:r>
            <a:r>
              <a:rPr lang="de-DE" altLang="de-DE" sz="1500" dirty="0" err="1">
                <a:solidFill>
                  <a:prstClr val="black"/>
                </a:solidFill>
              </a:rPr>
              <a:t>test</a:t>
            </a:r>
            <a:r>
              <a:rPr lang="de-DE" altLang="de-DE" sz="1500" dirty="0">
                <a:solidFill>
                  <a:prstClr val="black"/>
                </a:solidFill>
              </a:rPr>
              <a:t> </a:t>
            </a:r>
            <a:r>
              <a:rPr lang="de-DE" altLang="de-DE" sz="1500" dirty="0" err="1">
                <a:solidFill>
                  <a:prstClr val="black"/>
                </a:solidFill>
              </a:rPr>
              <a:t>the</a:t>
            </a:r>
            <a:r>
              <a:rPr lang="de-DE" altLang="de-DE" sz="1500" dirty="0">
                <a:solidFill>
                  <a:prstClr val="black"/>
                </a:solidFill>
              </a:rPr>
              <a:t> rate </a:t>
            </a:r>
            <a:r>
              <a:rPr lang="de-DE" altLang="de-DE" sz="1500" dirty="0" err="1">
                <a:solidFill>
                  <a:prstClr val="black"/>
                </a:solidFill>
              </a:rPr>
              <a:t>capabilitity</a:t>
            </a:r>
            <a:r>
              <a:rPr lang="de-DE" altLang="de-DE" sz="1500" dirty="0">
                <a:solidFill>
                  <a:prstClr val="black"/>
                </a:solidFill>
              </a:rPr>
              <a:t> </a:t>
            </a:r>
            <a:r>
              <a:rPr lang="de-DE" altLang="de-DE" sz="1500" dirty="0" err="1">
                <a:solidFill>
                  <a:prstClr val="black"/>
                </a:solidFill>
              </a:rPr>
              <a:t>of</a:t>
            </a:r>
            <a:r>
              <a:rPr lang="de-DE" altLang="de-DE" sz="1500" dirty="0">
                <a:solidFill>
                  <a:prstClr val="black"/>
                </a:solidFill>
              </a:rPr>
              <a:t> </a:t>
            </a:r>
            <a:r>
              <a:rPr lang="de-DE" altLang="de-DE" sz="1500" dirty="0" err="1">
                <a:solidFill>
                  <a:prstClr val="black"/>
                </a:solidFill>
              </a:rPr>
              <a:t>the</a:t>
            </a:r>
            <a:r>
              <a:rPr lang="de-DE" altLang="de-DE" sz="1500" dirty="0">
                <a:solidFill>
                  <a:prstClr val="black"/>
                </a:solidFill>
              </a:rPr>
              <a:t> </a:t>
            </a:r>
            <a:r>
              <a:rPr lang="de-DE" altLang="de-DE" sz="1500" dirty="0" err="1">
                <a:solidFill>
                  <a:prstClr val="black"/>
                </a:solidFill>
              </a:rPr>
              <a:t>detector</a:t>
            </a:r>
            <a:r>
              <a:rPr lang="de-DE" altLang="de-DE" sz="1500" dirty="0">
                <a:solidFill>
                  <a:prstClr val="black"/>
                </a:solidFill>
              </a:rPr>
              <a:t> (</a:t>
            </a:r>
            <a:r>
              <a:rPr lang="de-DE" altLang="de-DE" sz="1500" dirty="0" err="1">
                <a:solidFill>
                  <a:prstClr val="black"/>
                </a:solidFill>
              </a:rPr>
              <a:t>up</a:t>
            </a:r>
            <a:r>
              <a:rPr lang="de-DE" altLang="de-DE" sz="1500" dirty="0">
                <a:solidFill>
                  <a:prstClr val="black"/>
                </a:solidFill>
              </a:rPr>
              <a:t> </a:t>
            </a:r>
            <a:r>
              <a:rPr lang="de-DE" altLang="de-DE" sz="1500" dirty="0" err="1">
                <a:solidFill>
                  <a:prstClr val="black"/>
                </a:solidFill>
              </a:rPr>
              <a:t>to</a:t>
            </a:r>
            <a:r>
              <a:rPr lang="de-DE" altLang="de-DE" sz="1500" dirty="0">
                <a:solidFill>
                  <a:prstClr val="black"/>
                </a:solidFill>
              </a:rPr>
              <a:t> 10</a:t>
            </a:r>
            <a:r>
              <a:rPr lang="de-DE" altLang="de-DE" sz="1500" baseline="30000" dirty="0">
                <a:solidFill>
                  <a:prstClr val="black"/>
                </a:solidFill>
              </a:rPr>
              <a:t>7 </a:t>
            </a:r>
            <a:r>
              <a:rPr lang="de-DE" altLang="de-DE" sz="1500" dirty="0">
                <a:solidFill>
                  <a:prstClr val="black"/>
                </a:solidFill>
              </a:rPr>
              <a:t>/s), TOF </a:t>
            </a:r>
            <a:r>
              <a:rPr lang="de-DE" altLang="de-DE" sz="1500" dirty="0" err="1">
                <a:solidFill>
                  <a:prstClr val="black"/>
                </a:solidFill>
              </a:rPr>
              <a:t>measurements</a:t>
            </a:r>
            <a:r>
              <a:rPr lang="de-DE" altLang="de-DE" sz="1500" dirty="0">
                <a:solidFill>
                  <a:prstClr val="black"/>
                </a:solidFill>
              </a:rPr>
              <a:t> and DAQ</a:t>
            </a:r>
            <a:endParaRPr lang="ru-RU" sz="1500" dirty="0"/>
          </a:p>
        </p:txBody>
      </p:sp>
      <p:sp>
        <p:nvSpPr>
          <p:cNvPr id="13" name="Titel 1"/>
          <p:cNvSpPr>
            <a:spLocks noGrp="1"/>
          </p:cNvSpPr>
          <p:nvPr>
            <p:ph type="title" sz="quarter"/>
          </p:nvPr>
        </p:nvSpPr>
        <p:spPr>
          <a:xfrm>
            <a:off x="145090" y="116735"/>
            <a:ext cx="8229600" cy="69750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Summary and Outlook</a:t>
            </a:r>
          </a:p>
        </p:txBody>
      </p:sp>
    </p:spTree>
    <p:extLst>
      <p:ext uri="{BB962C8B-B14F-4D97-AF65-F5344CB8AC3E}">
        <p14:creationId xmlns:p14="http://schemas.microsoft.com/office/powerpoint/2010/main" val="3950462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0" y="1"/>
            <a:ext cx="9144000" cy="6616462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1266" name="Picture 2" descr="D:\Kuzminchuk\Cherenkov\Disk-TOF-Cherenkov\IMG_0338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06"/>
          <a:stretch/>
        </p:blipFill>
        <p:spPr bwMode="auto">
          <a:xfrm>
            <a:off x="3515450" y="263773"/>
            <a:ext cx="5329376" cy="6266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0" y="2661842"/>
            <a:ext cx="3608680" cy="104644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US" sz="3100" b="1" dirty="0">
                <a:solidFill>
                  <a:srgbClr val="FF6600"/>
                </a:solidFill>
              </a:rPr>
              <a:t>Thank you </a:t>
            </a:r>
          </a:p>
          <a:p>
            <a:pPr algn="l"/>
            <a:r>
              <a:rPr lang="en-US" sz="3100" b="1" dirty="0">
                <a:solidFill>
                  <a:srgbClr val="FF6600"/>
                </a:solidFill>
              </a:rPr>
              <a:t>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118201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4908" y="152400"/>
            <a:ext cx="6825492" cy="888525"/>
          </a:xfrm>
        </p:spPr>
        <p:txBody>
          <a:bodyPr>
            <a:noAutofit/>
          </a:bodyPr>
          <a:lstStyle/>
          <a:p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  <a:ea typeface="+mn-ea"/>
                <a:cs typeface="+mn-cs"/>
              </a:rPr>
            </a:b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  <a:ea typeface="+mn-ea"/>
                <a:cs typeface="+mn-cs"/>
              </a:rPr>
            </a:b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  <a:ea typeface="+mn-ea"/>
                <a:cs typeface="+mn-cs"/>
              </a:rPr>
            </a:b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  <a:ea typeface="+mn-ea"/>
                <a:cs typeface="+mn-cs"/>
              </a:rPr>
            </a:b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  <a:ea typeface="+mn-ea"/>
                <a:cs typeface="+mn-cs"/>
              </a:rPr>
            </a:b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  <a:ea typeface="+mn-ea"/>
                <a:cs typeface="+mn-cs"/>
              </a:rPr>
            </a:b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  <a:ea typeface="+mn-ea"/>
                <a:cs typeface="+mn-cs"/>
              </a:rPr>
            </a:b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  <a:ea typeface="+mn-ea"/>
                <a:cs typeface="+mn-cs"/>
              </a:rPr>
            </a:b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  <a:ea typeface="+mn-ea"/>
                <a:cs typeface="+mn-cs"/>
              </a:rPr>
            </a:b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  <a:ea typeface="+mn-ea"/>
                <a:cs typeface="+mn-cs"/>
              </a:rPr>
            </a:b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  <a:ea typeface="+mn-ea"/>
                <a:cs typeface="+mn-cs"/>
              </a:rPr>
            </a:b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  <a:ea typeface="+mn-ea"/>
                <a:cs typeface="+mn-cs"/>
              </a:rPr>
            </a:b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  <a:ea typeface="+mn-ea"/>
                <a:cs typeface="+mn-cs"/>
              </a:rPr>
            </a:b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  <a:ea typeface="+mn-ea"/>
                <a:cs typeface="+mn-cs"/>
              </a:rPr>
            </a:b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  <a:ea typeface="+mn-ea"/>
                <a:cs typeface="+mn-cs"/>
              </a:rPr>
            </a:b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  <a:ea typeface="+mn-ea"/>
                <a:cs typeface="+mn-cs"/>
              </a:rPr>
            </a:b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  <a:ea typeface="+mn-ea"/>
                <a:cs typeface="+mn-cs"/>
              </a:rPr>
            </a:b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  <a:ea typeface="+mn-ea"/>
                <a:cs typeface="+mn-cs"/>
              </a:rPr>
            </a:b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  <a:ea typeface="+mn-ea"/>
                <a:cs typeface="+mn-cs"/>
              </a:rPr>
            </a:b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  <a:ea typeface="+mn-ea"/>
                <a:cs typeface="+mn-cs"/>
              </a:rPr>
            </a:b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  <a:ea typeface="+mn-ea"/>
                <a:cs typeface="+mn-cs"/>
              </a:rPr>
            </a:b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  <a:ea typeface="+mn-ea"/>
                <a:cs typeface="+mn-cs"/>
              </a:rPr>
            </a:b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  <a:ea typeface="+mn-ea"/>
                <a:cs typeface="+mn-cs"/>
              </a:rPr>
            </a:b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  <a:ea typeface="+mn-ea"/>
                <a:cs typeface="+mn-cs"/>
              </a:rPr>
            </a:br>
            <a:r>
              <a:rPr lang="en-US" sz="2500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First proof of principle experiment with</a:t>
            </a:r>
            <a:br>
              <a:rPr lang="en-US" sz="2500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</a:br>
            <a:r>
              <a:rPr lang="en-US" sz="2500" baseline="30000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58</a:t>
            </a:r>
            <a:r>
              <a:rPr lang="en-US" sz="2500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Ni ions at CaveC</a:t>
            </a:r>
            <a:endParaRPr lang="en-US" sz="1600" b="0" i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86" y="1924511"/>
            <a:ext cx="3294618" cy="1495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-29260" y="1883315"/>
            <a:ext cx="1099981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baseline="30000" dirty="0"/>
              <a:t>     </a:t>
            </a:r>
            <a:r>
              <a:rPr lang="en-US" sz="1400" baseline="30000" dirty="0">
                <a:latin typeface="+mj-lt"/>
              </a:rPr>
              <a:t>58</a:t>
            </a:r>
            <a:r>
              <a:rPr lang="en-US" sz="1400" dirty="0">
                <a:latin typeface="+mj-lt"/>
              </a:rPr>
              <a:t>Ni</a:t>
            </a:r>
          </a:p>
          <a:p>
            <a:pPr algn="l"/>
            <a:r>
              <a:rPr lang="en-US" sz="1400" dirty="0">
                <a:latin typeface="+mj-lt"/>
              </a:rPr>
              <a:t> 700 MeV/u</a:t>
            </a:r>
          </a:p>
        </p:txBody>
      </p:sp>
      <p:sp>
        <p:nvSpPr>
          <p:cNvPr id="5" name="Textfeld 4"/>
          <p:cNvSpPr txBox="1"/>
          <p:nvPr/>
        </p:nvSpPr>
        <p:spPr>
          <a:xfrm rot="16200000">
            <a:off x="1109976" y="1447458"/>
            <a:ext cx="920445" cy="95410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 err="1">
                <a:latin typeface="+mj-lt"/>
              </a:rPr>
              <a:t>Pb-targe</a:t>
            </a:r>
            <a:endParaRPr lang="en-US" sz="1400" dirty="0">
              <a:latin typeface="+mj-lt"/>
            </a:endParaRPr>
          </a:p>
          <a:p>
            <a:pPr algn="l"/>
            <a:endParaRPr lang="en-US" sz="1400" dirty="0">
              <a:latin typeface="+mj-lt"/>
            </a:endParaRPr>
          </a:p>
          <a:p>
            <a:pPr algn="l"/>
            <a:r>
              <a:rPr lang="en-US" sz="1400" dirty="0">
                <a:latin typeface="+mj-lt"/>
              </a:rPr>
              <a:t>Particle </a:t>
            </a:r>
          </a:p>
          <a:p>
            <a:pPr algn="l"/>
            <a:r>
              <a:rPr lang="en-US" sz="1400" dirty="0">
                <a:latin typeface="+mj-lt"/>
              </a:rPr>
              <a:t>detectors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2"/>
          <a:stretch/>
        </p:blipFill>
        <p:spPr bwMode="auto">
          <a:xfrm>
            <a:off x="4542219" y="1596648"/>
            <a:ext cx="4385967" cy="229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254542" y="1174271"/>
            <a:ext cx="8491351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Detector arrangement                    Scheme diagram of the electronic arrangement</a:t>
            </a:r>
          </a:p>
        </p:txBody>
      </p:sp>
      <p:sp>
        <p:nvSpPr>
          <p:cNvPr id="10" name="Textfeld 9"/>
          <p:cNvSpPr txBox="1"/>
          <p:nvPr/>
        </p:nvSpPr>
        <p:spPr>
          <a:xfrm rot="16200000">
            <a:off x="1426258" y="2367433"/>
            <a:ext cx="2263942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dirty="0"/>
              <a:t>S1R                         S1L</a:t>
            </a:r>
          </a:p>
        </p:txBody>
      </p:sp>
      <p:sp>
        <p:nvSpPr>
          <p:cNvPr id="17" name="Textfeld 16"/>
          <p:cNvSpPr txBox="1"/>
          <p:nvPr/>
        </p:nvSpPr>
        <p:spPr>
          <a:xfrm rot="16200000">
            <a:off x="2066862" y="2416604"/>
            <a:ext cx="2155259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dirty="0"/>
              <a:t>S2R                        S2L                  </a:t>
            </a:r>
          </a:p>
        </p:txBody>
      </p:sp>
      <p:sp>
        <p:nvSpPr>
          <p:cNvPr id="18" name="Textfeld 17"/>
          <p:cNvSpPr txBox="1"/>
          <p:nvPr/>
        </p:nvSpPr>
        <p:spPr>
          <a:xfrm rot="16200000">
            <a:off x="1690737" y="2349034"/>
            <a:ext cx="2313402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dirty="0" err="1"/>
              <a:t>ChR</a:t>
            </a:r>
            <a:r>
              <a:rPr lang="en-US" sz="1400" dirty="0"/>
              <a:t>                         </a:t>
            </a:r>
            <a:r>
              <a:rPr lang="en-US" sz="1400" dirty="0" err="1"/>
              <a:t>ChL</a:t>
            </a:r>
            <a:r>
              <a:rPr lang="en-US" sz="1400" dirty="0"/>
              <a:t>                  </a:t>
            </a: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93" y="4078912"/>
            <a:ext cx="3432124" cy="238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890" y="4017348"/>
            <a:ext cx="3021067" cy="241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400889" y="6378976"/>
            <a:ext cx="3743111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/>
              <a:t>at  ~0.3 MHz scintillators reached saturation level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71449" y="3757205"/>
            <a:ext cx="7154259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   I~10</a:t>
            </a:r>
            <a:r>
              <a:rPr lang="en-US" baseline="30000" dirty="0">
                <a:solidFill>
                  <a:schemeClr val="accent5">
                    <a:lumMod val="75000"/>
                  </a:schemeClr>
                </a:solidFill>
              </a:rPr>
              <a:t>3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ions/spill                                                           E= 1.5 GeV/u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5822077" y="5295900"/>
                <a:ext cx="963148" cy="361125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140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σ</m:t>
                          </m:r>
                          <m:r>
                            <a:rPr lang="de-DE" sz="14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en-US" sz="140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m:rPr>
                              <m:sty m:val="p"/>
                            </m:rPr>
                            <a:rPr lang="de-DE" sz="14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T</m:t>
                          </m:r>
                        </m:e>
                        <m:sub/>
                        <m:sup>
                          <m:r>
                            <m:rPr>
                              <m:sty m:val="p"/>
                            </m:rPr>
                            <a:rPr lang="de-DE" sz="14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ADC</m:t>
                          </m:r>
                        </m:sup>
                      </m:sSubSup>
                      <m:r>
                        <a:rPr lang="de-DE" sz="14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14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2077" y="5295900"/>
                <a:ext cx="963148" cy="36112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/>
              <p:cNvSpPr txBox="1"/>
              <p:nvPr/>
            </p:nvSpPr>
            <p:spPr>
              <a:xfrm>
                <a:off x="3295498" y="4018071"/>
                <a:ext cx="2409438" cy="613758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de-DE" sz="1600" b="0" i="1" baseline="-2500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𝑡h𝑟𝑒𝑠h</m:t>
                      </m:r>
                      <m:r>
                        <a:rPr lang="de-DE" sz="16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de-DE" sz="160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sz="16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</m:den>
                      </m:f>
                      <m:r>
                        <a:rPr lang="de-DE" sz="16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=0</m:t>
                      </m:r>
                      <m:r>
                        <a:rPr lang="de-DE" sz="1600" b="0" i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.59 </m:t>
                      </m:r>
                    </m:oMath>
                  </m:oMathPara>
                </a14:m>
                <a:endParaRPr lang="de-DE" sz="1600" i="0" dirty="0">
                  <a:solidFill>
                    <a:schemeClr val="accent5">
                      <a:lumMod val="75000"/>
                    </a:schemeClr>
                  </a:solidFill>
                  <a:latin typeface="+mj-lt"/>
                  <a:ea typeface="Cambria Math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160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E</m:t>
                      </m:r>
                      <m:r>
                        <a:rPr lang="de-DE" sz="1600" b="0" i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=221 </m:t>
                      </m:r>
                      <m:r>
                        <m:rPr>
                          <m:sty m:val="p"/>
                        </m:rPr>
                        <a:rPr lang="de-DE" sz="1600" b="0" i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MeV</m:t>
                      </m:r>
                      <m:r>
                        <a:rPr lang="de-DE" sz="1600" b="0" i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/</m:t>
                      </m:r>
                      <m:r>
                        <m:rPr>
                          <m:sty m:val="p"/>
                        </m:rPr>
                        <a:rPr lang="de-DE" sz="1600" b="0" i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u</m:t>
                      </m:r>
                    </m:oMath>
                  </m:oMathPara>
                </a14:m>
                <a:endParaRPr lang="en-US" sz="1600" baseline="-25000" dirty="0">
                  <a:solidFill>
                    <a:schemeClr val="accent5">
                      <a:lumMod val="7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5498" y="4018071"/>
                <a:ext cx="2409438" cy="613758"/>
              </a:xfrm>
              <a:prstGeom prst="rect">
                <a:avLst/>
              </a:prstGeom>
              <a:blipFill rotWithShape="1">
                <a:blip r:embed="rId7"/>
                <a:stretch>
                  <a:fillRect t="-76238" b="-8118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hteck 19"/>
          <p:cNvSpPr/>
          <p:nvPr/>
        </p:nvSpPr>
        <p:spPr>
          <a:xfrm>
            <a:off x="5939167" y="5018651"/>
            <a:ext cx="45719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22" name="Gerade Verbindung mit Pfeil 21"/>
          <p:cNvCxnSpPr/>
          <p:nvPr/>
        </p:nvCxnSpPr>
        <p:spPr>
          <a:xfrm flipH="1" flipV="1">
            <a:off x="5984886" y="5096030"/>
            <a:ext cx="184949" cy="266546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feld 25"/>
              <p:cNvSpPr txBox="1"/>
              <p:nvPr/>
            </p:nvSpPr>
            <p:spPr>
              <a:xfrm>
                <a:off x="8062844" y="3154305"/>
                <a:ext cx="697049" cy="32759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m:rPr>
                              <m:sty m:val="p"/>
                            </m:rPr>
                            <a:rPr lang="de-DE" sz="14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T</m:t>
                          </m:r>
                        </m:e>
                        <m:sub/>
                        <m:sup>
                          <m:r>
                            <m:rPr>
                              <m:sty m:val="p"/>
                            </m:rPr>
                            <a:rPr lang="de-DE" sz="1400" b="0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ADC</m:t>
                          </m:r>
                        </m:sup>
                      </m:sSubSup>
                    </m:oMath>
                  </m:oMathPara>
                </a14:m>
                <a:endParaRPr lang="en-US" sz="1400" dirty="0">
                  <a:latin typeface="+mj-lt"/>
                </a:endParaRPr>
              </a:p>
            </p:txBody>
          </p:sp>
        </mc:Choice>
        <mc:Fallback xmlns="">
          <p:sp>
            <p:nvSpPr>
              <p:cNvPr id="26" name="Textfeld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2844" y="3154305"/>
                <a:ext cx="697049" cy="32759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feld 23"/>
          <p:cNvSpPr txBox="1"/>
          <p:nvPr/>
        </p:nvSpPr>
        <p:spPr>
          <a:xfrm>
            <a:off x="8292021" y="3238949"/>
            <a:ext cx="338554" cy="23596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baseline="-25000" dirty="0" err="1">
                <a:solidFill>
                  <a:schemeClr val="accent2">
                    <a:lumMod val="75000"/>
                  </a:schemeClr>
                </a:solidFill>
              </a:rPr>
              <a:t>Ch</a:t>
            </a:r>
            <a:endParaRPr lang="en-US" sz="1400" baseline="-25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6232254" y="5379465"/>
            <a:ext cx="338554" cy="23596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baseline="-25000" dirty="0" err="1">
                <a:solidFill>
                  <a:schemeClr val="accent2">
                    <a:lumMod val="75000"/>
                  </a:schemeClr>
                </a:solidFill>
              </a:rPr>
              <a:t>Ch</a:t>
            </a:r>
            <a:endParaRPr lang="en-US" sz="1400" baseline="-25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3690870" y="912565"/>
            <a:ext cx="53017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N. </a:t>
            </a:r>
            <a:r>
              <a:rPr lang="en-US" sz="16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Kuzminchuk</a:t>
            </a: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-Feuerstein et. al., NIM A 866 (2017) 207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30306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0" y="1180214"/>
            <a:ext cx="9144000" cy="543624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6050" y="8325"/>
            <a:ext cx="6242342" cy="78755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TOF focal plane detectors</a:t>
            </a:r>
          </a:p>
        </p:txBody>
      </p:sp>
      <p:pic>
        <p:nvPicPr>
          <p:cNvPr id="7" name="Inhaltsplatzhalter 3" descr="D:\Kuzminchuk\Publications-Info-Detectors\SFRS\SFRS-my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4" y="2513521"/>
            <a:ext cx="8129497" cy="41135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/>
          <p:cNvSpPr txBox="1"/>
          <p:nvPr/>
        </p:nvSpPr>
        <p:spPr>
          <a:xfrm>
            <a:off x="365125" y="1080358"/>
            <a:ext cx="4956806" cy="138499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285750" indent="-285750" algn="l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High rate and radiation dose detector</a:t>
            </a:r>
          </a:p>
          <a:p>
            <a:pPr algn="l"/>
            <a:r>
              <a:rPr lang="en-US" dirty="0">
                <a:latin typeface="+mj-lt"/>
              </a:rPr>
              <a:t>     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time resolution </a:t>
            </a:r>
            <a:r>
              <a:rPr lang="el-GR" sz="1600" dirty="0">
                <a:latin typeface="+mj-lt"/>
                <a:cs typeface="Times New Roman"/>
              </a:rPr>
              <a:t>σ</a:t>
            </a:r>
            <a:r>
              <a:rPr lang="de-DE" sz="1600" dirty="0">
                <a:latin typeface="+mj-lt"/>
                <a:cs typeface="Times New Roman"/>
              </a:rPr>
              <a:t> &lt; 50 </a:t>
            </a:r>
            <a:r>
              <a:rPr lang="de-DE" sz="1600" dirty="0" err="1">
                <a:latin typeface="+mj-lt"/>
                <a:cs typeface="Times New Roman"/>
              </a:rPr>
              <a:t>ps</a:t>
            </a:r>
            <a:r>
              <a:rPr lang="de-DE" sz="1600" dirty="0">
                <a:latin typeface="+mj-lt"/>
                <a:cs typeface="Times New Roman"/>
              </a:rPr>
              <a:t>, </a:t>
            </a:r>
            <a:r>
              <a:rPr lang="de-DE" sz="1600" dirty="0" err="1">
                <a:latin typeface="+mj-lt"/>
                <a:cs typeface="Times New Roman"/>
              </a:rPr>
              <a:t>path</a:t>
            </a:r>
            <a:r>
              <a:rPr lang="de-DE" sz="1600" dirty="0">
                <a:latin typeface="+mj-lt"/>
                <a:cs typeface="Times New Roman"/>
              </a:rPr>
              <a:t> </a:t>
            </a:r>
            <a:r>
              <a:rPr lang="de-DE" sz="1600" dirty="0" err="1">
                <a:latin typeface="+mj-lt"/>
                <a:cs typeface="Times New Roman"/>
              </a:rPr>
              <a:t>length</a:t>
            </a:r>
            <a:r>
              <a:rPr lang="de-DE" sz="1600" dirty="0">
                <a:latin typeface="+mj-lt"/>
                <a:cs typeface="Times New Roman"/>
              </a:rPr>
              <a:t> 60 - 80 m</a:t>
            </a:r>
          </a:p>
          <a:p>
            <a:pPr algn="l"/>
            <a:r>
              <a:rPr lang="de-DE" sz="1600" dirty="0">
                <a:latin typeface="+mj-lt"/>
                <a:cs typeface="Times New Roman"/>
              </a:rPr>
              <a:t>     </a:t>
            </a:r>
            <a:r>
              <a:rPr lang="de-DE" sz="16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/>
              </a:rPr>
              <a:t>active</a:t>
            </a:r>
            <a:r>
              <a:rPr lang="de-DE" sz="16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/>
              </a:rPr>
              <a:t> </a:t>
            </a:r>
            <a:r>
              <a:rPr lang="de-DE" sz="16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/>
              </a:rPr>
              <a:t>area</a:t>
            </a:r>
            <a:r>
              <a:rPr lang="de-DE" sz="16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/>
              </a:rPr>
              <a:t> </a:t>
            </a:r>
            <a:r>
              <a:rPr lang="de-DE" sz="1600" dirty="0">
                <a:latin typeface="+mj-lt"/>
                <a:cs typeface="Times New Roman"/>
              </a:rPr>
              <a:t>380 / 200 mm x 80 / 50 mm</a:t>
            </a:r>
          </a:p>
          <a:p>
            <a:pPr algn="l"/>
            <a:r>
              <a:rPr lang="de-DE" sz="1600" dirty="0">
                <a:latin typeface="+mj-lt"/>
                <a:cs typeface="Times New Roman"/>
              </a:rPr>
              <a:t>     </a:t>
            </a:r>
            <a:r>
              <a:rPr lang="de-DE" sz="16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/>
              </a:rPr>
              <a:t>particle</a:t>
            </a:r>
            <a:r>
              <a:rPr lang="de-DE" sz="16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/>
              </a:rPr>
              <a:t> rate </a:t>
            </a:r>
            <a:r>
              <a:rPr lang="de-DE" sz="1600" dirty="0" err="1">
                <a:latin typeface="+mj-lt"/>
                <a:cs typeface="Times New Roman"/>
              </a:rPr>
              <a:t>up</a:t>
            </a:r>
            <a:r>
              <a:rPr lang="de-DE" sz="1600" dirty="0">
                <a:latin typeface="+mj-lt"/>
                <a:cs typeface="Times New Roman"/>
              </a:rPr>
              <a:t> </a:t>
            </a:r>
            <a:r>
              <a:rPr lang="de-DE" sz="1600" dirty="0" err="1">
                <a:latin typeface="+mj-lt"/>
                <a:cs typeface="Times New Roman"/>
              </a:rPr>
              <a:t>to</a:t>
            </a:r>
            <a:r>
              <a:rPr lang="de-DE" sz="1600" dirty="0">
                <a:latin typeface="+mj-lt"/>
                <a:cs typeface="Times New Roman"/>
              </a:rPr>
              <a:t> 10</a:t>
            </a:r>
            <a:r>
              <a:rPr lang="de-DE" sz="1600" baseline="30000" dirty="0">
                <a:latin typeface="+mj-lt"/>
                <a:cs typeface="Times New Roman"/>
              </a:rPr>
              <a:t>7 </a:t>
            </a:r>
            <a:r>
              <a:rPr lang="de-DE" sz="1600" dirty="0" err="1">
                <a:latin typeface="+mj-lt"/>
                <a:cs typeface="Times New Roman"/>
              </a:rPr>
              <a:t>ions</a:t>
            </a:r>
            <a:r>
              <a:rPr lang="de-DE" sz="1600" dirty="0">
                <a:latin typeface="+mj-lt"/>
                <a:cs typeface="Times New Roman"/>
              </a:rPr>
              <a:t> / </a:t>
            </a:r>
            <a:r>
              <a:rPr lang="de-DE" sz="1600" dirty="0" err="1">
                <a:latin typeface="+mj-lt"/>
                <a:cs typeface="Times New Roman"/>
              </a:rPr>
              <a:t>spill</a:t>
            </a:r>
            <a:endParaRPr lang="de-DE" sz="1600" dirty="0">
              <a:latin typeface="+mj-lt"/>
              <a:cs typeface="Times New Roman"/>
            </a:endParaRPr>
          </a:p>
          <a:p>
            <a:r>
              <a:rPr lang="de-DE" sz="1600" dirty="0">
                <a:latin typeface="+mj-lt"/>
                <a:cs typeface="Times New Roman"/>
              </a:rPr>
              <a:t>     </a:t>
            </a:r>
            <a:r>
              <a:rPr lang="de-DE" sz="1600" b="1" dirty="0">
                <a:solidFill>
                  <a:schemeClr val="accent5">
                    <a:lumMod val="75000"/>
                  </a:schemeClr>
                </a:solidFill>
              </a:rPr>
              <a:t>radiation dose </a:t>
            </a:r>
            <a:r>
              <a:rPr lang="de-DE" sz="1600" dirty="0"/>
              <a:t>@FMF2  1Gy / h</a:t>
            </a:r>
            <a:r>
              <a:rPr lang="de-DE" sz="1600" dirty="0">
                <a:solidFill>
                  <a:prstClr val="black"/>
                </a:solidFill>
              </a:rPr>
              <a:t>     </a:t>
            </a:r>
            <a:endParaRPr lang="en-US" sz="1600" dirty="0">
              <a:latin typeface="+mj-lt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3781425" y="4972050"/>
            <a:ext cx="2343150" cy="1162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15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/>
        </p:nvSpPr>
        <p:spPr>
          <a:xfrm>
            <a:off x="0" y="1180214"/>
            <a:ext cx="9144000" cy="543624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865" y="3080"/>
            <a:ext cx="7029160" cy="787557"/>
          </a:xfrm>
        </p:spPr>
        <p:txBody>
          <a:bodyPr>
            <a:noAutofit/>
          </a:bodyPr>
          <a:lstStyle/>
          <a:p>
            <a:r>
              <a:rPr lang="de-DE" sz="2800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Motivation: Cherenkov Radiation</a:t>
            </a: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107950" y="1146175"/>
            <a:ext cx="8785225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Cherenkov radiation (</a:t>
            </a:r>
            <a:r>
              <a:rPr kumimoji="0" lang="de-DE" altLang="de-DE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ChR</a:t>
            </a:r>
            <a:r>
              <a:rPr kumimoji="0" lang="de-DE" altLang="de-DE" sz="2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) </a:t>
            </a:r>
            <a:r>
              <a:rPr kumimoji="0" lang="de-DE" alt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–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is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an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electromagnetic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radiation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emitted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when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a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charged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particle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passes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through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a medium at a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velocity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greater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than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the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phase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velocity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of light in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that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medium:        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is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emitted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at a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specific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angle </a:t>
            </a:r>
            <a:r>
              <a:rPr kumimoji="0" lang="el-GR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θ</a:t>
            </a:r>
            <a:r>
              <a:rPr kumimoji="0" lang="de-DE" altLang="de-DE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C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w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ith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respect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to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the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strait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-line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trajectory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(or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to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velocity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direction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)</a:t>
            </a:r>
          </a:p>
        </p:txBody>
      </p:sp>
      <p:graphicFrame>
        <p:nvGraphicFramePr>
          <p:cNvPr id="5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3249674"/>
              </p:ext>
            </p:extLst>
          </p:nvPr>
        </p:nvGraphicFramePr>
        <p:xfrm>
          <a:off x="3177828" y="2270771"/>
          <a:ext cx="2500312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74" name="Equation" r:id="rId3" imgW="1689100" imgH="419100" progId="Equation.3">
                  <p:embed/>
                </p:oleObj>
              </mc:Choice>
              <mc:Fallback>
                <p:oleObj name="Equation" r:id="rId3" imgW="16891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7828" y="2270771"/>
                        <a:ext cx="2500312" cy="62071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accent5">
                            <a:lumMod val="75000"/>
                          </a:schemeClr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4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75"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38"/>
          <p:cNvSpPr>
            <a:spLocks noChangeArrowheads="1"/>
          </p:cNvSpPr>
          <p:nvPr/>
        </p:nvSpPr>
        <p:spPr bwMode="auto">
          <a:xfrm>
            <a:off x="179388" y="5486186"/>
            <a:ext cx="7272337" cy="6155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entury Schoolbook" panose="02040604050505020304" pitchFamily="18" charset="0"/>
              </a:rPr>
              <a:t>At Super FRS @ FAIR:</a:t>
            </a: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entury Schoolbook" panose="02040604050505020304" pitchFamily="18" charset="0"/>
              </a:rPr>
              <a:t> </a:t>
            </a:r>
          </a:p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heavy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ions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at E=300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MeV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/u÷1.5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GeV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/u 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  <a:sym typeface="Wingdings" pitchFamily="2" charset="2"/>
              </a:rPr>
              <a:t> </a:t>
            </a:r>
            <a:r>
              <a:rPr lang="de-DE" altLang="de-DE" sz="1600" kern="0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Wingdings" pitchFamily="2" charset="2"/>
              </a:rPr>
              <a:t>   </a:t>
            </a:r>
            <a:r>
              <a:rPr kumimoji="0" lang="el-GR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Wingdings" pitchFamily="2" charset="2"/>
              </a:rPr>
              <a:t>β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Wingdings" pitchFamily="2" charset="2"/>
              </a:rPr>
              <a:t>=0.65 ÷ 0.92</a:t>
            </a:r>
          </a:p>
        </p:txBody>
      </p:sp>
      <p:sp>
        <p:nvSpPr>
          <p:cNvPr id="11" name="Text Box 39"/>
          <p:cNvSpPr txBox="1">
            <a:spLocks noChangeArrowheads="1"/>
          </p:cNvSpPr>
          <p:nvPr/>
        </p:nvSpPr>
        <p:spPr bwMode="auto">
          <a:xfrm>
            <a:off x="74686" y="3113944"/>
            <a:ext cx="5969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The number of Cherenkov photons created 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at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threshold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velocity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</a:p>
        </p:txBody>
      </p:sp>
      <p:sp>
        <p:nvSpPr>
          <p:cNvPr id="12" name="Text Box 40"/>
          <p:cNvSpPr txBox="1">
            <a:spLocks noChangeArrowheads="1"/>
          </p:cNvSpPr>
          <p:nvPr/>
        </p:nvSpPr>
        <p:spPr bwMode="auto">
          <a:xfrm>
            <a:off x="2095500" y="6239387"/>
            <a:ext cx="5250155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Required</a:t>
            </a:r>
            <a:r>
              <a:rPr kumimoji="0" lang="de-DE" alt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 material </a:t>
            </a:r>
            <a:r>
              <a:rPr kumimoji="0" lang="de-DE" altLang="de-D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with</a:t>
            </a:r>
            <a:r>
              <a:rPr kumimoji="0" lang="de-DE" alt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 high </a:t>
            </a:r>
            <a:r>
              <a:rPr kumimoji="0" lang="de-DE" altLang="de-D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reftactive</a:t>
            </a:r>
            <a:r>
              <a:rPr kumimoji="0" lang="de-DE" alt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de-DE" altLang="de-D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index</a:t>
            </a:r>
            <a:r>
              <a:rPr kumimoji="0" lang="de-DE" alt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 n!</a:t>
            </a:r>
          </a:p>
        </p:txBody>
      </p:sp>
      <p:graphicFrame>
        <p:nvGraphicFramePr>
          <p:cNvPr id="13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3653753"/>
              </p:ext>
            </p:extLst>
          </p:nvPr>
        </p:nvGraphicFramePr>
        <p:xfrm>
          <a:off x="6113462" y="3099593"/>
          <a:ext cx="720725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76" name="Equation" r:id="rId6" imgW="494870" imgH="304536" progId="Equation.3">
                  <p:embed/>
                </p:oleObj>
              </mc:Choice>
              <mc:Fallback>
                <p:oleObj name="Equation" r:id="rId6" imgW="494870" imgH="30453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3462" y="3099593"/>
                        <a:ext cx="720725" cy="44291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accent5">
                            <a:lumMod val="75000"/>
                          </a:schemeClr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937475"/>
              </p:ext>
            </p:extLst>
          </p:nvPr>
        </p:nvGraphicFramePr>
        <p:xfrm>
          <a:off x="1835150" y="3785456"/>
          <a:ext cx="3170238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77" name="Equation" r:id="rId8" imgW="2349500" imgH="495300" progId="Equation.3">
                  <p:embed/>
                </p:oleObj>
              </mc:Choice>
              <mc:Fallback>
                <p:oleObj name="Equation" r:id="rId8" imgW="23495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3785456"/>
                        <a:ext cx="3170238" cy="66992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accent5">
                            <a:lumMod val="75000"/>
                          </a:schemeClr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45"/>
          <p:cNvSpPr txBox="1">
            <a:spLocks noChangeArrowheads="1"/>
          </p:cNvSpPr>
          <p:nvPr/>
        </p:nvSpPr>
        <p:spPr bwMode="auto">
          <a:xfrm>
            <a:off x="5076825" y="3929919"/>
            <a:ext cx="3514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(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including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energy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loss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in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the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radiator)</a:t>
            </a:r>
          </a:p>
        </p:txBody>
      </p:sp>
      <p:sp>
        <p:nvSpPr>
          <p:cNvPr id="16" name="Rectangle 46"/>
          <p:cNvSpPr>
            <a:spLocks noChangeArrowheads="1"/>
          </p:cNvSpPr>
          <p:nvPr/>
        </p:nvSpPr>
        <p:spPr bwMode="auto">
          <a:xfrm>
            <a:off x="5184775" y="4336319"/>
            <a:ext cx="3563938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Altapova</a:t>
            </a:r>
            <a:r>
              <a:rPr kumimoji="0" lang="de-DE" alt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V.R., </a:t>
            </a:r>
            <a:r>
              <a:rPr kumimoji="0" lang="de-DE" altLang="de-DE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Bogdanov</a:t>
            </a:r>
            <a:r>
              <a:rPr kumimoji="0" lang="de-DE" alt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O.V., </a:t>
            </a:r>
            <a:r>
              <a:rPr kumimoji="0" lang="de-DE" altLang="de-DE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Pivovarov</a:t>
            </a:r>
            <a:r>
              <a:rPr kumimoji="0" lang="de-DE" alt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de-DE" altLang="de-DE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Yu.L</a:t>
            </a:r>
            <a:r>
              <a:rPr kumimoji="0" lang="de-DE" alt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.,</a:t>
            </a:r>
          </a:p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NIM B 256 (2009) pp.109-113</a:t>
            </a:r>
          </a:p>
        </p:txBody>
      </p:sp>
      <p:sp>
        <p:nvSpPr>
          <p:cNvPr id="17" name="Text Box 48"/>
          <p:cNvSpPr txBox="1">
            <a:spLocks noChangeArrowheads="1"/>
          </p:cNvSpPr>
          <p:nvPr/>
        </p:nvSpPr>
        <p:spPr bwMode="auto">
          <a:xfrm>
            <a:off x="942181" y="2397661"/>
            <a:ext cx="21210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Cherenkov</a:t>
            </a:r>
            <a:r>
              <a:rPr kumimoji="0" lang="en-US" alt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altLang="de-DE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angle:</a:t>
            </a:r>
          </a:p>
        </p:txBody>
      </p:sp>
      <p:sp>
        <p:nvSpPr>
          <p:cNvPr id="18" name="Rectangle 26"/>
          <p:cNvSpPr>
            <a:spLocks noChangeArrowheads="1"/>
          </p:cNvSpPr>
          <p:nvPr/>
        </p:nvSpPr>
        <p:spPr bwMode="auto">
          <a:xfrm>
            <a:off x="179388" y="4945618"/>
            <a:ext cx="8803758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de-DE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</a:rPr>
              <a:t>Cherenkov light is a </a:t>
            </a:r>
            <a:r>
              <a:rPr lang="en-US" altLang="de-DE" sz="1800" b="1" kern="0" dirty="0" err="1">
                <a:solidFill>
                  <a:schemeClr val="bg1"/>
                </a:solidFill>
              </a:rPr>
              <a:t>promt</a:t>
            </a:r>
            <a:r>
              <a:rPr kumimoji="0" lang="en-US" altLang="de-DE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</a:rPr>
              <a:t> event and therefore ideal for timing measurements</a:t>
            </a:r>
            <a:endParaRPr kumimoji="0" lang="el-GR" altLang="de-DE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5165224"/>
              </p:ext>
            </p:extLst>
          </p:nvPr>
        </p:nvGraphicFramePr>
        <p:xfrm>
          <a:off x="971600" y="1628800"/>
          <a:ext cx="647700" cy="42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78" name="Equation" r:id="rId10" imgW="469696" imgH="304668" progId="Equation.3">
                  <p:embed/>
                </p:oleObj>
              </mc:Choice>
              <mc:Fallback>
                <p:oleObj name="Equation" r:id="rId10" imgW="469696" imgH="30466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1628800"/>
                        <a:ext cx="647700" cy="420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3061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-450" y="1164825"/>
            <a:ext cx="9144000" cy="543624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7244" y="230117"/>
            <a:ext cx="7700158" cy="787557"/>
          </a:xfrm>
        </p:spPr>
        <p:txBody>
          <a:bodyPr>
            <a:noAutofit/>
          </a:bodyPr>
          <a:lstStyle/>
          <a:p>
            <a:r>
              <a:rPr lang="de-DE" sz="2800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Material </a:t>
            </a:r>
            <a:r>
              <a:rPr lang="de-DE" sz="2800" dirty="0" err="1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for</a:t>
            </a:r>
            <a:r>
              <a:rPr lang="de-DE" sz="2800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 Cherenkov Radiator: </a:t>
            </a:r>
            <a:br>
              <a:rPr lang="de-DE" sz="2800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</a:br>
            <a:r>
              <a:rPr lang="de-DE" sz="2800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Solid, Gas </a:t>
            </a:r>
            <a:r>
              <a:rPr lang="de-DE" sz="2800" dirty="0" err="1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or</a:t>
            </a:r>
            <a:r>
              <a:rPr lang="de-DE" sz="2800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 Liquid?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77" y="4381042"/>
            <a:ext cx="3149237" cy="207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839443" y="4014972"/>
            <a:ext cx="633507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Gas</a:t>
            </a:r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744054"/>
              </p:ext>
            </p:extLst>
          </p:nvPr>
        </p:nvGraphicFramePr>
        <p:xfrm>
          <a:off x="1002085" y="4563558"/>
          <a:ext cx="1154112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3" name="Equation" r:id="rId4" imgW="1066800" imgH="431800" progId="Equation.3">
                  <p:embed/>
                </p:oleObj>
              </mc:Choice>
              <mc:Fallback>
                <p:oleObj name="Equation" r:id="rId4" imgW="10668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2085" y="4563558"/>
                        <a:ext cx="1154112" cy="468313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hteck 13"/>
          <p:cNvSpPr/>
          <p:nvPr/>
        </p:nvSpPr>
        <p:spPr>
          <a:xfrm>
            <a:off x="4448175" y="1045106"/>
            <a:ext cx="457200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cs typeface="Arial" panose="020B0604020202020204" pitchFamily="34" charset="0"/>
              </a:rPr>
              <a:t>                          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Contra</a:t>
            </a:r>
          </a:p>
          <a:p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Solid: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Particle rate resistance</a:t>
            </a:r>
          </a:p>
          <a:p>
            <a:endParaRPr lang="en-US" sz="1600" dirty="0"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Liquid: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With &gt; n increases toxicity, presence of color centers and viscosity</a:t>
            </a:r>
          </a:p>
          <a:p>
            <a:endParaRPr lang="en-US" sz="1600" dirty="0"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Gas: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very low refractive index: </a:t>
            </a:r>
            <a:r>
              <a:rPr lang="en-US" sz="1600" dirty="0" err="1">
                <a:cs typeface="Arial" panose="020B0604020202020204" pitchFamily="34" charset="0"/>
              </a:rPr>
              <a:t>n</a:t>
            </a:r>
            <a:r>
              <a:rPr lang="en-US" sz="1600" baseline="-25000" dirty="0" err="1">
                <a:cs typeface="Arial" panose="020B0604020202020204" pitchFamily="34" charset="0"/>
              </a:rPr>
              <a:t>typ</a:t>
            </a:r>
            <a:r>
              <a:rPr lang="en-US" sz="1600" baseline="-25000" dirty="0">
                <a:cs typeface="Arial" panose="020B0604020202020204" pitchFamily="34" charset="0"/>
              </a:rPr>
              <a:t>.</a:t>
            </a:r>
            <a:r>
              <a:rPr lang="en-US" sz="1600" dirty="0">
                <a:cs typeface="Arial" panose="020B0604020202020204" pitchFamily="34" charset="0"/>
              </a:rPr>
              <a:t>=1.0003 (</a:t>
            </a:r>
            <a:r>
              <a:rPr lang="el-GR" sz="1600" dirty="0">
                <a:cs typeface="Arial" panose="020B0604020202020204" pitchFamily="34" charset="0"/>
              </a:rPr>
              <a:t>β≈0.99)</a:t>
            </a:r>
            <a:endParaRPr lang="en-US" sz="1600" dirty="0"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Pressure dependency of n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188593" y="4789185"/>
            <a:ext cx="30812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dirty="0"/>
              <a:t>n(420 </a:t>
            </a:r>
            <a:r>
              <a:rPr lang="de-DE" altLang="de-DE" sz="1600" dirty="0" err="1"/>
              <a:t>nm</a:t>
            </a:r>
            <a:r>
              <a:rPr lang="de-DE" altLang="de-DE" sz="1600" dirty="0"/>
              <a:t>)=1.00029  (P</a:t>
            </a:r>
            <a:r>
              <a:rPr lang="de-DE" altLang="de-DE" sz="1600" baseline="-25000" dirty="0"/>
              <a:t>0</a:t>
            </a:r>
            <a:r>
              <a:rPr lang="de-DE" altLang="de-DE" sz="1600" dirty="0"/>
              <a:t>=1 </a:t>
            </a:r>
            <a:r>
              <a:rPr lang="de-DE" altLang="de-DE" sz="1600" dirty="0" err="1"/>
              <a:t>atm</a:t>
            </a:r>
            <a:r>
              <a:rPr lang="de-DE" altLang="de-DE" sz="1600" dirty="0"/>
              <a:t>)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917236" y="6171487"/>
            <a:ext cx="162400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altLang="de-DE" sz="1600" dirty="0">
                <a:cs typeface="Arial" charset="0"/>
              </a:rPr>
              <a:t> </a:t>
            </a:r>
            <a:r>
              <a:rPr lang="de-DE" altLang="de-DE" sz="1600" dirty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</a:t>
            </a:r>
            <a:r>
              <a:rPr lang="de-DE" altLang="de-DE" sz="1600" dirty="0">
                <a:cs typeface="Arial" charset="0"/>
                <a:sym typeface="Wingdings" pitchFamily="2" charset="2"/>
              </a:rPr>
              <a:t> </a:t>
            </a:r>
            <a:r>
              <a:rPr lang="de-DE" altLang="de-DE" sz="1600" dirty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not </a:t>
            </a:r>
            <a:r>
              <a:rPr lang="de-DE" altLang="de-DE" sz="1600" dirty="0" err="1">
                <a:solidFill>
                  <a:srgbClr val="FF0000"/>
                </a:solidFill>
                <a:cs typeface="Arial" charset="0"/>
                <a:sym typeface="Wingdings" pitchFamily="2" charset="2"/>
              </a:rPr>
              <a:t>suitable</a:t>
            </a:r>
            <a:endParaRPr lang="de-DE" altLang="de-DE" dirty="0">
              <a:cs typeface="Arial" charset="0"/>
              <a:sym typeface="Wingdings" pitchFamily="2" charset="2"/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5473929" y="5243147"/>
            <a:ext cx="2510623" cy="830997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1600" dirty="0" err="1"/>
              <a:t>Threshold</a:t>
            </a:r>
            <a:r>
              <a:rPr lang="de-DE" altLang="de-DE" sz="1600" dirty="0"/>
              <a:t> </a:t>
            </a:r>
            <a:r>
              <a:rPr lang="de-DE" altLang="de-DE" sz="1600" dirty="0" err="1"/>
              <a:t>velocity</a:t>
            </a:r>
            <a:r>
              <a:rPr lang="de-DE" altLang="de-DE" sz="1600" dirty="0"/>
              <a:t>: </a:t>
            </a:r>
          </a:p>
          <a:p>
            <a:pPr algn="ctr"/>
            <a:endParaRPr lang="de-DE" altLang="de-DE" sz="1600" dirty="0"/>
          </a:p>
          <a:p>
            <a:pPr algn="ctr"/>
            <a:r>
              <a:rPr lang="el-GR" altLang="de-DE" sz="1600" dirty="0"/>
              <a:t>β</a:t>
            </a:r>
            <a:r>
              <a:rPr lang="de-DE" altLang="de-DE" sz="1600" dirty="0"/>
              <a:t>=1/n≈0.9999 (55 </a:t>
            </a:r>
            <a:r>
              <a:rPr lang="de-DE" altLang="de-DE" sz="1600" dirty="0" err="1"/>
              <a:t>GeV</a:t>
            </a:r>
            <a:r>
              <a:rPr lang="de-DE" altLang="de-DE" sz="1600" dirty="0"/>
              <a:t>/u)</a:t>
            </a:r>
          </a:p>
        </p:txBody>
      </p:sp>
      <p:sp>
        <p:nvSpPr>
          <p:cNvPr id="4" name="Rechteck 3"/>
          <p:cNvSpPr/>
          <p:nvPr/>
        </p:nvSpPr>
        <p:spPr>
          <a:xfrm>
            <a:off x="227244" y="1200151"/>
            <a:ext cx="3946294" cy="27671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7455741"/>
              </p:ext>
            </p:extLst>
          </p:nvPr>
        </p:nvGraphicFramePr>
        <p:xfrm>
          <a:off x="66675" y="1131974"/>
          <a:ext cx="4144963" cy="290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4" name="Graph" r:id="rId6" imgW="4145040" imgH="2900160" progId="Origin50.Graph">
                  <p:embed/>
                </p:oleObj>
              </mc:Choice>
              <mc:Fallback>
                <p:oleObj name="Graph" r:id="rId6" imgW="4145040" imgH="2900160" progId="Origin50.Graph">
                  <p:embed/>
                  <p:pic>
                    <p:nvPicPr>
                      <p:cNvPr id="0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75" y="1131974"/>
                        <a:ext cx="4144963" cy="290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5266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tl00_ContentPlaceHolder1_img_2d" descr="ChemSpider 2D Image | 1-IODONAPHTHALENE | C10H7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214" y="1220231"/>
            <a:ext cx="8651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91394" y="1397463"/>
            <a:ext cx="3854745" cy="151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Iodine Naphthalene</a:t>
            </a:r>
            <a:r>
              <a:rPr kumimoji="0" lang="en-US" altLang="de-DE" sz="18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altLang="de-DE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(C</a:t>
            </a:r>
            <a:r>
              <a:rPr kumimoji="0" lang="en-US" altLang="de-DE" sz="1800" b="1" i="0" u="none" strike="noStrike" kern="0" cap="none" spc="0" normalizeH="0" baseline="-2500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10</a:t>
            </a:r>
            <a:r>
              <a:rPr kumimoji="0" lang="en-US" altLang="de-DE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H</a:t>
            </a:r>
            <a:r>
              <a:rPr kumimoji="0" lang="en-US" altLang="de-DE" sz="1800" b="1" i="0" u="none" strike="noStrike" kern="0" cap="none" spc="0" normalizeH="0" baseline="-2500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7</a:t>
            </a:r>
            <a:r>
              <a:rPr kumimoji="0" lang="en-US" altLang="de-DE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I):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n</a:t>
            </a:r>
            <a:r>
              <a:rPr kumimoji="0" lang="en-US" altLang="de-DE" sz="1600" b="0" i="0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D</a:t>
            </a:r>
            <a:r>
              <a:rPr kumimoji="0" lang="en-US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=1.7001 @ 589 nm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charset="0"/>
              </a:rPr>
              <a:t>ρ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charset="0"/>
              </a:rPr>
              <a:t>=1.738 g/cm</a:t>
            </a:r>
            <a:r>
              <a:rPr kumimoji="0" lang="de-DE" altLang="de-DE" sz="16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charset="0"/>
              </a:rPr>
              <a:t>3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altLang="de-DE" sz="1600" kern="0" baseline="30000" dirty="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91394" y="119069"/>
            <a:ext cx="7505701" cy="807330"/>
          </a:xfrm>
        </p:spPr>
        <p:txBody>
          <a:bodyPr>
            <a:noAutofit/>
          </a:bodyPr>
          <a:lstStyle/>
          <a:p>
            <a:r>
              <a:rPr lang="de-DE" sz="2800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Liquid radiator: Iodine Naphthalene</a:t>
            </a:r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8071492"/>
              </p:ext>
            </p:extLst>
          </p:nvPr>
        </p:nvGraphicFramePr>
        <p:xfrm>
          <a:off x="366378" y="3117180"/>
          <a:ext cx="4644794" cy="3245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9" name="Graph" r:id="rId4" imgW="4153680" imgH="2901600" progId="Origin50.Graph">
                  <p:embed/>
                </p:oleObj>
              </mc:Choice>
              <mc:Fallback>
                <p:oleObj name="Graph" r:id="rId4" imgW="4153680" imgH="29016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378" y="3117180"/>
                        <a:ext cx="4644794" cy="32456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1832034" y="3027918"/>
            <a:ext cx="2056973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b="1" dirty="0">
                <a:solidFill>
                  <a:schemeClr val="accent5">
                    <a:lumMod val="75000"/>
                  </a:schemeClr>
                </a:solidFill>
              </a:rPr>
              <a:t>Dispersion curve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64556" y="6266115"/>
            <a:ext cx="4180953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>
                <a:latin typeface="Century Schoolbook" pitchFamily="18" charset="0"/>
              </a:rPr>
              <a:t>Otto Schott Research </a:t>
            </a:r>
            <a:r>
              <a:rPr lang="de-DE" sz="1400" dirty="0" err="1">
                <a:latin typeface="Century Schoolbook" pitchFamily="18" charset="0"/>
              </a:rPr>
              <a:t>Centre</a:t>
            </a:r>
            <a:r>
              <a:rPr lang="de-DE" sz="1400" dirty="0">
                <a:latin typeface="Century Schoolbook" pitchFamily="18" charset="0"/>
              </a:rPr>
              <a:t> Mainz-Marienborn</a:t>
            </a:r>
            <a:endParaRPr lang="ru-RU" sz="1400" dirty="0">
              <a:latin typeface="Century Schoolbook" pitchFamily="18" charset="0"/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5096339" y="1741146"/>
            <a:ext cx="2957862" cy="830997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1600" dirty="0" err="1"/>
              <a:t>Threshold</a:t>
            </a:r>
            <a:r>
              <a:rPr lang="de-DE" altLang="de-DE" sz="1600" dirty="0"/>
              <a:t> </a:t>
            </a:r>
            <a:r>
              <a:rPr lang="de-DE" altLang="de-DE" sz="1600" dirty="0" err="1"/>
              <a:t>velocity</a:t>
            </a:r>
            <a:r>
              <a:rPr lang="de-DE" altLang="de-DE" sz="1600" dirty="0"/>
              <a:t>: </a:t>
            </a:r>
          </a:p>
          <a:p>
            <a:pPr algn="ctr"/>
            <a:endParaRPr lang="de-DE" altLang="de-DE" sz="1600" dirty="0"/>
          </a:p>
          <a:p>
            <a:pPr algn="ctr"/>
            <a:r>
              <a:rPr lang="el-GR" altLang="de-DE" sz="1600" dirty="0"/>
              <a:t>β</a:t>
            </a:r>
            <a:r>
              <a:rPr lang="de-DE" altLang="de-DE" sz="1600" dirty="0"/>
              <a:t>=1/n≈0.59 </a:t>
            </a:r>
            <a:r>
              <a:rPr lang="de-DE" altLang="de-DE" sz="1600" dirty="0">
                <a:sym typeface="Wingdings" panose="05000000000000000000" pitchFamily="2" charset="2"/>
              </a:rPr>
              <a:t> E ~ 220 </a:t>
            </a:r>
            <a:r>
              <a:rPr lang="de-DE" altLang="de-DE" sz="1600" dirty="0" err="1">
                <a:sym typeface="Wingdings" panose="05000000000000000000" pitchFamily="2" charset="2"/>
              </a:rPr>
              <a:t>MeV</a:t>
            </a:r>
            <a:r>
              <a:rPr lang="de-DE" altLang="de-DE" sz="1600" dirty="0">
                <a:sym typeface="Wingdings" panose="05000000000000000000" pitchFamily="2" charset="2"/>
              </a:rPr>
              <a:t>/u</a:t>
            </a:r>
            <a:r>
              <a:rPr lang="de-DE" altLang="de-DE" sz="1600" dirty="0"/>
              <a:t>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933948" y="3812118"/>
            <a:ext cx="3796223" cy="156966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just"/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Application of liquid radiator allows</a:t>
            </a:r>
          </a:p>
          <a:p>
            <a:pPr algn="just"/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 the circulation of the active material </a:t>
            </a:r>
          </a:p>
          <a:p>
            <a:pPr algn="just"/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and therefore to greatly reduce the effects of the degradation of the optical performance expected after exposure to the high ion rates at the Super-FRS</a:t>
            </a:r>
          </a:p>
        </p:txBody>
      </p:sp>
    </p:spTree>
    <p:extLst>
      <p:ext uri="{BB962C8B-B14F-4D97-AF65-F5344CB8AC3E}">
        <p14:creationId xmlns:p14="http://schemas.microsoft.com/office/powerpoint/2010/main" val="4125977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Kuzminchuk\Cherenkov\BeamTime2016_Cherenkov\Constructions\Assembl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613" y="1226291"/>
            <a:ext cx="5372253" cy="304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>
          <a:xfrm>
            <a:off x="1790700" y="1816249"/>
            <a:ext cx="1942728" cy="151216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8" name="Line 22"/>
          <p:cNvSpPr>
            <a:spLocks noChangeShapeType="1"/>
          </p:cNvSpPr>
          <p:nvPr/>
        </p:nvSpPr>
        <p:spPr bwMode="auto">
          <a:xfrm flipV="1">
            <a:off x="3347864" y="2676523"/>
            <a:ext cx="1193905" cy="105955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2433924" y="3728837"/>
            <a:ext cx="13458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>
                <a:solidFill>
                  <a:srgbClr val="BBE0E3">
                    <a:lumMod val="50000"/>
                  </a:srgbClr>
                </a:solidFill>
                <a:latin typeface="Century Schoolbook" panose="02040604050505020304" pitchFamily="18" charset="0"/>
              </a:rPr>
              <a:t>  </a:t>
            </a:r>
            <a:r>
              <a:rPr lang="en-US" altLang="de-DE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Ion beam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048114" y="4217735"/>
            <a:ext cx="1025409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/>
              <a:t>1160 mm</a:t>
            </a:r>
          </a:p>
        </p:txBody>
      </p:sp>
      <p:sp>
        <p:nvSpPr>
          <p:cNvPr id="11" name="Line 21"/>
          <p:cNvSpPr>
            <a:spLocks noChangeShapeType="1"/>
          </p:cNvSpPr>
          <p:nvPr/>
        </p:nvSpPr>
        <p:spPr bwMode="auto">
          <a:xfrm flipH="1">
            <a:off x="683568" y="1575842"/>
            <a:ext cx="0" cy="260994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" name="Text Box 22"/>
          <p:cNvSpPr txBox="1">
            <a:spLocks noChangeArrowheads="1"/>
          </p:cNvSpPr>
          <p:nvPr/>
        </p:nvSpPr>
        <p:spPr bwMode="auto">
          <a:xfrm rot="16200000">
            <a:off x="-100572" y="2536767"/>
            <a:ext cx="104274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dirty="0">
                <a:solidFill>
                  <a:srgbClr val="000000"/>
                </a:solidFill>
                <a:latin typeface="+mj-lt"/>
              </a:rPr>
              <a:t>420 mm</a:t>
            </a:r>
            <a:endParaRPr lang="ru-RU" altLang="de-DE" sz="16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685090" y="1468650"/>
            <a:ext cx="18036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>
                <a:solidFill>
                  <a:srgbClr val="BBE0E3">
                    <a:lumMod val="50000"/>
                  </a:srgbClr>
                </a:solidFill>
                <a:latin typeface="+mn-lt"/>
              </a:rPr>
              <a:t>Light tight box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113152" y="272275"/>
            <a:ext cx="6781800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de-DE" sz="2800" b="1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  <a:ea typeface="+mj-ea"/>
                <a:cs typeface="Arial"/>
              </a:rPr>
              <a:t>Prototype detector design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Century Schoolbook" panose="02040604050505020304" pitchFamily="18" charset="0"/>
              <a:ea typeface="+mj-ea"/>
              <a:cs typeface="Arial"/>
            </a:endParaRPr>
          </a:p>
        </p:txBody>
      </p:sp>
      <p:pic>
        <p:nvPicPr>
          <p:cNvPr id="9218" name="Picture 2" descr="D:\Kuzminchuk\Cherenkov\BeamTime2016_Cherenkov\Constructions\AssembledPlat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804" y="5251463"/>
            <a:ext cx="4098415" cy="132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5049700" y="4717824"/>
            <a:ext cx="1289135" cy="338554"/>
          </a:xfrm>
          <a:prstGeom prst="rect">
            <a:avLst/>
          </a:prstGeom>
          <a:solidFill>
            <a:srgbClr val="FFFFFF">
              <a:lumMod val="85000"/>
            </a:srgb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+mj-lt"/>
              </a:rPr>
              <a:t>Light guides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839283" y="4710223"/>
            <a:ext cx="788999" cy="338554"/>
          </a:xfrm>
          <a:prstGeom prst="rect">
            <a:avLst/>
          </a:prstGeom>
          <a:solidFill>
            <a:srgbClr val="FFFFFF">
              <a:lumMod val="85000"/>
            </a:srgb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+mn-lt"/>
              </a:rPr>
              <a:t>PMT L</a:t>
            </a:r>
          </a:p>
        </p:txBody>
      </p:sp>
      <p:cxnSp>
        <p:nvCxnSpPr>
          <p:cNvPr id="26" name="Gerade Verbindung mit Pfeil 25"/>
          <p:cNvCxnSpPr/>
          <p:nvPr/>
        </p:nvCxnSpPr>
        <p:spPr>
          <a:xfrm>
            <a:off x="1790700" y="4567730"/>
            <a:ext cx="5614773" cy="1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6881964" y="4706134"/>
            <a:ext cx="822661" cy="338554"/>
          </a:xfrm>
          <a:prstGeom prst="rect">
            <a:avLst/>
          </a:prstGeom>
          <a:solidFill>
            <a:srgbClr val="FFFFFF">
              <a:lumMod val="85000"/>
            </a:srgb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+mn-lt"/>
              </a:rPr>
              <a:t>PMT R</a:t>
            </a:r>
          </a:p>
        </p:txBody>
      </p:sp>
      <p:cxnSp>
        <p:nvCxnSpPr>
          <p:cNvPr id="31" name="Gerade Verbindung mit Pfeil 30"/>
          <p:cNvCxnSpPr/>
          <p:nvPr/>
        </p:nvCxnSpPr>
        <p:spPr>
          <a:xfrm flipH="1">
            <a:off x="4981575" y="5124104"/>
            <a:ext cx="405468" cy="74521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17" name="Gerade Verbindung mit Pfeil 9216"/>
          <p:cNvCxnSpPr/>
          <p:nvPr/>
        </p:nvCxnSpPr>
        <p:spPr>
          <a:xfrm>
            <a:off x="6146168" y="5124104"/>
            <a:ext cx="198408" cy="792104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24" name="Gerade Verbindung mit Pfeil 9223"/>
          <p:cNvCxnSpPr/>
          <p:nvPr/>
        </p:nvCxnSpPr>
        <p:spPr>
          <a:xfrm>
            <a:off x="4271453" y="5124104"/>
            <a:ext cx="209817" cy="74521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26" name="Gerade Verbindung mit Pfeil 9225"/>
          <p:cNvCxnSpPr/>
          <p:nvPr/>
        </p:nvCxnSpPr>
        <p:spPr>
          <a:xfrm flipH="1">
            <a:off x="6810402" y="5124104"/>
            <a:ext cx="388188" cy="966159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38" name="Textfeld 9237"/>
          <p:cNvSpPr txBox="1"/>
          <p:nvPr/>
        </p:nvSpPr>
        <p:spPr>
          <a:xfrm>
            <a:off x="6645090" y="1410752"/>
            <a:ext cx="2259721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600" dirty="0"/>
              <a:t>[1160 x 420 x 140 mm]</a:t>
            </a:r>
          </a:p>
        </p:txBody>
      </p:sp>
      <p:sp>
        <p:nvSpPr>
          <p:cNvPr id="9240" name="Rechteck 9239"/>
          <p:cNvSpPr/>
          <p:nvPr/>
        </p:nvSpPr>
        <p:spPr>
          <a:xfrm>
            <a:off x="4513194" y="928845"/>
            <a:ext cx="4602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N. </a:t>
            </a:r>
            <a:r>
              <a:rPr lang="en-US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Kuzminchuk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-Feuerstein et. al., NIM A 866 (2017) 207 </a:t>
            </a:r>
            <a:endParaRPr lang="en-US" sz="1400" dirty="0"/>
          </a:p>
        </p:txBody>
      </p:sp>
      <p:sp>
        <p:nvSpPr>
          <p:cNvPr id="2" name="Textfeld 1"/>
          <p:cNvSpPr txBox="1"/>
          <p:nvPr/>
        </p:nvSpPr>
        <p:spPr>
          <a:xfrm>
            <a:off x="143176" y="4963837"/>
            <a:ext cx="3411618" cy="156966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buClr>
                <a:schemeClr val="accent5">
                  <a:lumMod val="75000"/>
                </a:schemeClr>
              </a:buClr>
            </a:pPr>
            <a:r>
              <a:rPr lang="de-DE" sz="1600" dirty="0">
                <a:solidFill>
                  <a:schemeClr val="accent5">
                    <a:lumMod val="75000"/>
                  </a:schemeClr>
                </a:solidFill>
              </a:rPr>
              <a:t>    </a:t>
            </a:r>
            <a:r>
              <a:rPr lang="de-DE" sz="1600" dirty="0" err="1">
                <a:solidFill>
                  <a:schemeClr val="accent5">
                    <a:lumMod val="75000"/>
                  </a:schemeClr>
                </a:solidFill>
              </a:rPr>
              <a:t>Cuvette</a:t>
            </a:r>
            <a:r>
              <a:rPr lang="de-DE" sz="1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</a:rPr>
              <a:t>filled</a:t>
            </a:r>
            <a:r>
              <a:rPr lang="de-DE" sz="1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5">
                    <a:lumMod val="75000"/>
                  </a:schemeClr>
                </a:solidFill>
              </a:rPr>
              <a:t>with</a:t>
            </a:r>
            <a:r>
              <a:rPr lang="de-DE" sz="1600" dirty="0">
                <a:solidFill>
                  <a:schemeClr val="accent5">
                    <a:lumMod val="75000"/>
                  </a:schemeClr>
                </a:solidFill>
              </a:rPr>
              <a:t> C</a:t>
            </a:r>
            <a:r>
              <a:rPr lang="de-DE" sz="1600" baseline="-25000" dirty="0">
                <a:solidFill>
                  <a:schemeClr val="accent5">
                    <a:lumMod val="75000"/>
                  </a:schemeClr>
                </a:solidFill>
              </a:rPr>
              <a:t>10</a:t>
            </a:r>
            <a:r>
              <a:rPr lang="de-DE" sz="1600" dirty="0">
                <a:solidFill>
                  <a:schemeClr val="accent5">
                    <a:lumMod val="75000"/>
                  </a:schemeClr>
                </a:solidFill>
              </a:rPr>
              <a:t>H</a:t>
            </a:r>
            <a:r>
              <a:rPr lang="de-DE" sz="1600" baseline="-25000" dirty="0">
                <a:solidFill>
                  <a:schemeClr val="accent5">
                    <a:lumMod val="75000"/>
                  </a:schemeClr>
                </a:solidFill>
              </a:rPr>
              <a:t>7</a:t>
            </a:r>
            <a:r>
              <a:rPr lang="de-DE" sz="1600" dirty="0">
                <a:solidFill>
                  <a:schemeClr val="accent5">
                    <a:lumMod val="75000"/>
                  </a:schemeClr>
                </a:solidFill>
              </a:rPr>
              <a:t>I</a:t>
            </a:r>
          </a:p>
          <a:p>
            <a:pPr algn="l">
              <a:buClr>
                <a:schemeClr val="accent5">
                  <a:lumMod val="75000"/>
                </a:schemeClr>
              </a:buClr>
            </a:pPr>
            <a:endParaRPr lang="de-DE" sz="16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 algn="l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de-DE" sz="1600" dirty="0"/>
              <a:t>Windows:  </a:t>
            </a:r>
            <a:r>
              <a:rPr lang="de-DE" sz="1600" dirty="0" err="1"/>
              <a:t>borosilicate</a:t>
            </a:r>
            <a:r>
              <a:rPr lang="de-DE" sz="1600" dirty="0"/>
              <a:t> </a:t>
            </a:r>
            <a:r>
              <a:rPr lang="de-DE" sz="1600" dirty="0" err="1"/>
              <a:t>glass</a:t>
            </a:r>
            <a:r>
              <a:rPr lang="de-DE" sz="1600" dirty="0"/>
              <a:t>;</a:t>
            </a:r>
          </a:p>
          <a:p>
            <a:pPr marL="285750" indent="-285750" algn="l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de-DE" sz="1600" dirty="0"/>
              <a:t>Side: N-SF10 </a:t>
            </a:r>
            <a:r>
              <a:rPr lang="de-DE" sz="1600" dirty="0" err="1"/>
              <a:t>glass</a:t>
            </a:r>
            <a:r>
              <a:rPr lang="de-DE" sz="1600" dirty="0"/>
              <a:t> </a:t>
            </a:r>
            <a:r>
              <a:rPr lang="de-DE" sz="1600" dirty="0" err="1"/>
              <a:t>plates</a:t>
            </a:r>
            <a:r>
              <a:rPr lang="de-DE" sz="1600" dirty="0"/>
              <a:t>;</a:t>
            </a:r>
          </a:p>
          <a:p>
            <a:pPr marL="285750" indent="-285750" algn="l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de-DE" sz="1600" dirty="0" err="1"/>
              <a:t>Araldite</a:t>
            </a:r>
            <a:r>
              <a:rPr lang="de-DE" sz="1600" dirty="0"/>
              <a:t> 2020</a:t>
            </a:r>
          </a:p>
          <a:p>
            <a:pPr marL="285750" indent="-285750" algn="l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Coating</a:t>
            </a:r>
            <a:r>
              <a:rPr lang="de-DE" sz="1600" dirty="0"/>
              <a:t>: Aluminium [0.15 µm] </a:t>
            </a:r>
          </a:p>
        </p:txBody>
      </p:sp>
    </p:spTree>
    <p:extLst>
      <p:ext uri="{BB962C8B-B14F-4D97-AF65-F5344CB8AC3E}">
        <p14:creationId xmlns:p14="http://schemas.microsoft.com/office/powerpoint/2010/main" val="2681670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514" y="19050"/>
            <a:ext cx="7330786" cy="787557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 </a:t>
            </a:r>
            <a:r>
              <a:rPr lang="de-DE" sz="2700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TOF </a:t>
            </a:r>
            <a:r>
              <a:rPr lang="de-DE" sz="2700" dirty="0" err="1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Measurements</a:t>
            </a:r>
            <a:r>
              <a:rPr lang="de-DE" sz="2700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 </a:t>
            </a:r>
            <a:r>
              <a:rPr lang="de-DE" sz="2700" dirty="0" err="1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with</a:t>
            </a:r>
            <a:r>
              <a:rPr lang="de-DE" sz="2700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 </a:t>
            </a:r>
            <a:r>
              <a:rPr lang="de-DE" sz="2700" baseline="30000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124</a:t>
            </a:r>
            <a:r>
              <a:rPr lang="de-DE" sz="2700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Xe </a:t>
            </a:r>
            <a:r>
              <a:rPr lang="de-DE" sz="2700" dirty="0" err="1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ions</a:t>
            </a:r>
            <a:r>
              <a:rPr lang="de-DE" sz="2700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 at </a:t>
            </a:r>
            <a:r>
              <a:rPr lang="de-DE" sz="2700" dirty="0" err="1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CaveC</a:t>
            </a:r>
            <a:endParaRPr lang="de-DE" sz="2700" dirty="0">
              <a:solidFill>
                <a:schemeClr val="accent5">
                  <a:lumMod val="75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174416" y="4630517"/>
            <a:ext cx="4372969" cy="775483"/>
          </a:xfrm>
        </p:spPr>
        <p:txBody>
          <a:bodyPr>
            <a:noAutofit/>
          </a:bodyPr>
          <a:lstStyle/>
          <a:p>
            <a:pPr lvl="0">
              <a:buClr>
                <a:schemeClr val="accent5">
                  <a:lumMod val="75000"/>
                </a:schemeClr>
              </a:buClr>
              <a:buSzPct val="110000"/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New cuvette construction:    </a:t>
            </a:r>
          </a:p>
          <a:p>
            <a:pPr marL="0" indent="0">
              <a:buClr>
                <a:schemeClr val="accent5">
                  <a:lumMod val="75000"/>
                </a:schemeClr>
              </a:buClr>
              <a:buSzPct val="110000"/>
              <a:buNone/>
            </a:pPr>
            <a:r>
              <a:rPr lang="en-US" sz="1400" dirty="0"/>
              <a:t>    T263 borosilicate glass [0.1 mm]</a:t>
            </a:r>
            <a:endParaRPr lang="en-US" sz="1400" dirty="0">
              <a:latin typeface="+mn-lt"/>
            </a:endParaRPr>
          </a:p>
          <a:p>
            <a:pPr marL="0" lvl="0" indent="0">
              <a:buClr>
                <a:schemeClr val="accent5">
                  <a:lumMod val="75000"/>
                </a:schemeClr>
              </a:buClr>
              <a:buSzPct val="110000"/>
              <a:buNone/>
            </a:pPr>
            <a:r>
              <a:rPr lang="en-US" sz="1400" dirty="0">
                <a:latin typeface="+mn-lt"/>
              </a:rPr>
              <a:t>    L:W:H  170 x </a:t>
            </a:r>
            <a:r>
              <a:rPr lang="en-US" sz="1400" dirty="0">
                <a:solidFill>
                  <a:srgbClr val="FF0000"/>
                </a:solidFill>
                <a:latin typeface="+mn-lt"/>
              </a:rPr>
              <a:t>5.2</a:t>
            </a:r>
            <a:r>
              <a:rPr lang="en-US" sz="1400" dirty="0">
                <a:latin typeface="+mn-lt"/>
              </a:rPr>
              <a:t> x </a:t>
            </a:r>
            <a:r>
              <a:rPr lang="en-US" sz="1400" dirty="0">
                <a:solidFill>
                  <a:srgbClr val="FF0000"/>
                </a:solidFill>
                <a:latin typeface="+mn-lt"/>
              </a:rPr>
              <a:t>85</a:t>
            </a:r>
            <a:r>
              <a:rPr lang="en-US" sz="1400" dirty="0">
                <a:latin typeface="+mn-lt"/>
              </a:rPr>
              <a:t> mm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dirty="0">
              <a:latin typeface="Century Schoolbook" panose="02040604050505020304" pitchFamily="18" charset="0"/>
            </a:endParaRPr>
          </a:p>
          <a:p>
            <a:pPr marL="0" indent="0">
              <a:buNone/>
            </a:pPr>
            <a:endParaRPr lang="en-US" sz="1400" dirty="0">
              <a:latin typeface="Century Schoolbook" panose="02040604050505020304" pitchFamily="18" charset="0"/>
            </a:endParaRPr>
          </a:p>
          <a:p>
            <a:pPr>
              <a:buFont typeface="+mj-lt"/>
              <a:buAutoNum type="arabicParenR"/>
            </a:pPr>
            <a:endParaRPr lang="en-US" sz="1400" dirty="0">
              <a:latin typeface="Century Schoolbook" panose="02040604050505020304" pitchFamily="18" charset="0"/>
            </a:endParaRPr>
          </a:p>
          <a:p>
            <a:pPr>
              <a:buFont typeface="+mj-lt"/>
              <a:buAutoNum type="arabicParenR"/>
            </a:pPr>
            <a:endParaRPr lang="en-US" sz="1400" dirty="0">
              <a:latin typeface="Century Schoolbook" panose="02040604050505020304" pitchFamily="18" charset="0"/>
            </a:endParaRPr>
          </a:p>
          <a:p>
            <a:pPr>
              <a:buFont typeface="+mj-lt"/>
              <a:buAutoNum type="arabicParenR"/>
            </a:pPr>
            <a:endParaRPr lang="en-US" sz="1400" dirty="0">
              <a:latin typeface="Century Schoolbook" panose="02040604050505020304" pitchFamily="18" charset="0"/>
            </a:endParaRPr>
          </a:p>
          <a:p>
            <a:pPr>
              <a:buFont typeface="+mj-lt"/>
              <a:buAutoNum type="arabicParenR"/>
            </a:pPr>
            <a:endParaRPr lang="en-US" sz="1400" dirty="0">
              <a:latin typeface="Century Schoolbook" panose="02040604050505020304" pitchFamily="18" charset="0"/>
            </a:endParaRPr>
          </a:p>
          <a:p>
            <a:pPr>
              <a:buFont typeface="+mj-lt"/>
              <a:buAutoNum type="arabicParenR"/>
            </a:pPr>
            <a:endParaRPr lang="en-US" sz="1400" dirty="0">
              <a:latin typeface="Century Schoolbook" panose="02040604050505020304" pitchFamily="18" charset="0"/>
            </a:endParaRPr>
          </a:p>
          <a:p>
            <a:pPr lvl="0">
              <a:buFont typeface="Wingdings" panose="05000000000000000000" pitchFamily="2" charset="2"/>
              <a:buChar char="ü"/>
            </a:pPr>
            <a:endParaRPr lang="en-US" sz="1400" dirty="0">
              <a:latin typeface="Century Schoolbook" panose="020406040505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sz="1400" dirty="0">
              <a:latin typeface="Century Schoolbook" panose="02040604050505020304" pitchFamily="18" charset="0"/>
            </a:endParaRPr>
          </a:p>
          <a:p>
            <a:pPr>
              <a:buFont typeface="+mj-lt"/>
              <a:buAutoNum type="arabicParenR"/>
            </a:pPr>
            <a:endParaRPr lang="en-US" sz="1400" dirty="0">
              <a:latin typeface="Century Schoolbook" panose="02040604050505020304" pitchFamily="18" charset="0"/>
            </a:endParaRPr>
          </a:p>
          <a:p>
            <a:pPr marL="0" indent="0">
              <a:buNone/>
            </a:pPr>
            <a:endParaRPr lang="en-US" sz="1400" dirty="0">
              <a:latin typeface="Century Schoolbook" panose="02040604050505020304" pitchFamily="18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1400" dirty="0">
              <a:latin typeface="Century Schoolbook" panose="02040604050505020304" pitchFamily="18" charset="0"/>
            </a:endParaRPr>
          </a:p>
          <a:p>
            <a:pPr>
              <a:buFont typeface="+mj-lt"/>
              <a:buAutoNum type="arabicParenBoth"/>
            </a:pPr>
            <a:endParaRPr lang="en-US" sz="1400" dirty="0">
              <a:latin typeface="Century Schoolbook" panose="02040604050505020304" pitchFamily="18" charset="0"/>
            </a:endParaRPr>
          </a:p>
          <a:p>
            <a:pPr marL="0" indent="0">
              <a:buNone/>
            </a:pPr>
            <a:r>
              <a:rPr lang="en-US" sz="1400" dirty="0">
                <a:latin typeface="Century Schoolbook" panose="02040604050505020304" pitchFamily="18" charset="0"/>
              </a:rPr>
              <a:t>       </a:t>
            </a:r>
          </a:p>
          <a:p>
            <a:pPr>
              <a:buFont typeface="+mj-lt"/>
              <a:buAutoNum type="arabicParenBoth"/>
            </a:pPr>
            <a:endParaRPr lang="en-US" sz="1400" dirty="0">
              <a:latin typeface="Century Schoolbook" panose="02040604050505020304" pitchFamily="18" charset="0"/>
            </a:endParaRPr>
          </a:p>
          <a:p>
            <a:pPr>
              <a:buFont typeface="+mj-lt"/>
              <a:buAutoNum type="arabicParenBoth"/>
            </a:pPr>
            <a:endParaRPr lang="en-US" sz="1400" dirty="0">
              <a:latin typeface="Century Schoolbook" panose="02040604050505020304" pitchFamily="18" charset="0"/>
            </a:endParaRPr>
          </a:p>
          <a:p>
            <a:pPr marL="0" indent="0">
              <a:buNone/>
            </a:pPr>
            <a:r>
              <a:rPr lang="en-US" sz="1400" dirty="0">
                <a:latin typeface="Century Schoolbook" panose="02040604050505020304" pitchFamily="18" charset="0"/>
              </a:rPr>
              <a:t> </a:t>
            </a:r>
          </a:p>
          <a:p>
            <a:pPr marL="0" indent="0">
              <a:buNone/>
            </a:pPr>
            <a:endParaRPr lang="en-US" sz="1400" dirty="0">
              <a:latin typeface="Century Schoolbook" panose="02040604050505020304" pitchFamily="18" charset="0"/>
            </a:endParaRPr>
          </a:p>
          <a:p>
            <a:pPr marL="0" indent="0">
              <a:buNone/>
            </a:pPr>
            <a:r>
              <a:rPr lang="en-US" sz="1400" dirty="0">
                <a:latin typeface="Century Schoolbook" panose="02040604050505020304" pitchFamily="18" charset="0"/>
              </a:rPr>
              <a:t> </a:t>
            </a:r>
            <a:endParaRPr lang="de-DE" sz="1400" dirty="0">
              <a:latin typeface="Century Schoolbook" panose="02040604050505020304" pitchFamily="18" charset="0"/>
            </a:endParaRPr>
          </a:p>
        </p:txBody>
      </p:sp>
      <p:pic>
        <p:nvPicPr>
          <p:cNvPr id="8" name="Grafik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16" y="5625605"/>
            <a:ext cx="1435180" cy="9622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8"/>
          <p:cNvSpPr txBox="1"/>
          <p:nvPr/>
        </p:nvSpPr>
        <p:spPr>
          <a:xfrm>
            <a:off x="4721007" y="4989835"/>
            <a:ext cx="3796232" cy="1600438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/>
              <a:t>Higher </a:t>
            </a:r>
            <a:r>
              <a:rPr lang="de-DE" sz="1400" dirty="0" err="1"/>
              <a:t>number</a:t>
            </a:r>
            <a:r>
              <a:rPr lang="de-DE" sz="1400" dirty="0"/>
              <a:t> of Cherenkov </a:t>
            </a:r>
            <a:r>
              <a:rPr lang="de-DE" sz="1400" dirty="0" err="1"/>
              <a:t>photons</a:t>
            </a:r>
            <a:endParaRPr lang="de-DE" sz="1400" dirty="0"/>
          </a:p>
          <a:p>
            <a:pPr algn="l"/>
            <a:endParaRPr lang="de-DE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 err="1"/>
              <a:t>Bigger</a:t>
            </a:r>
            <a:r>
              <a:rPr lang="de-DE" sz="1400" dirty="0"/>
              <a:t> </a:t>
            </a:r>
            <a:r>
              <a:rPr lang="de-DE" sz="1400" dirty="0" err="1"/>
              <a:t>signal</a:t>
            </a:r>
            <a:r>
              <a:rPr lang="de-DE" sz="1400" dirty="0"/>
              <a:t> </a:t>
            </a:r>
            <a:r>
              <a:rPr lang="de-DE" sz="1400" dirty="0" err="1"/>
              <a:t>amplitude</a:t>
            </a:r>
            <a:endParaRPr lang="de-DE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Better  </a:t>
            </a:r>
            <a:r>
              <a:rPr lang="de-DE" sz="1400" dirty="0" err="1"/>
              <a:t>coupling</a:t>
            </a:r>
            <a:r>
              <a:rPr lang="de-DE" sz="1400" dirty="0"/>
              <a:t> </a:t>
            </a:r>
            <a:r>
              <a:rPr lang="de-DE" sz="1400" dirty="0" err="1"/>
              <a:t>between</a:t>
            </a:r>
            <a:r>
              <a:rPr lang="de-DE" sz="1400" dirty="0"/>
              <a:t> cuvette and light</a:t>
            </a:r>
          </a:p>
          <a:p>
            <a:r>
              <a:rPr lang="de-DE" sz="1400" dirty="0"/>
              <a:t>      </a:t>
            </a:r>
            <a:r>
              <a:rPr lang="en-GB" sz="1400" dirty="0"/>
              <a:t>guides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1400" dirty="0">
              <a:latin typeface="Century Schoolbook" panose="02040604050505020304" pitchFamily="18" charset="0"/>
            </a:endParaRPr>
          </a:p>
        </p:txBody>
      </p:sp>
      <p:sp>
        <p:nvSpPr>
          <p:cNvPr id="13" name="Geschweifte Klammer rechts 12"/>
          <p:cNvSpPr/>
          <p:nvPr/>
        </p:nvSpPr>
        <p:spPr>
          <a:xfrm>
            <a:off x="4389818" y="4905375"/>
            <a:ext cx="315134" cy="1684898"/>
          </a:xfrm>
          <a:prstGeom prst="rightBrace">
            <a:avLst>
              <a:gd name="adj1" fmla="val 19513"/>
              <a:gd name="adj2" fmla="val 50524"/>
            </a:avLst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61" y="1973114"/>
            <a:ext cx="36957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feld 20"/>
          <p:cNvSpPr txBox="1"/>
          <p:nvPr/>
        </p:nvSpPr>
        <p:spPr>
          <a:xfrm>
            <a:off x="1354857" y="3619710"/>
            <a:ext cx="2412292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dirty="0"/>
              <a:t> (S)                         (</a:t>
            </a:r>
            <a:r>
              <a:rPr lang="de-DE" sz="1600" dirty="0" err="1"/>
              <a:t>Ch</a:t>
            </a:r>
            <a:r>
              <a:rPr lang="de-DE" sz="1600" dirty="0"/>
              <a:t>)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1149370" y="3182054"/>
            <a:ext cx="717171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 err="1"/>
              <a:t>vacuum</a:t>
            </a:r>
            <a:endParaRPr lang="de-DE" sz="1200" dirty="0"/>
          </a:p>
        </p:txBody>
      </p:sp>
      <p:sp>
        <p:nvSpPr>
          <p:cNvPr id="23" name="Textfeld 22"/>
          <p:cNvSpPr txBox="1"/>
          <p:nvPr/>
        </p:nvSpPr>
        <p:spPr>
          <a:xfrm rot="16200000">
            <a:off x="1544825" y="1586836"/>
            <a:ext cx="1190116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dirty="0">
                <a:latin typeface="+mj-lt"/>
              </a:rPr>
              <a:t>4 x PMTs</a:t>
            </a:r>
          </a:p>
          <a:p>
            <a:pPr algn="l"/>
            <a:r>
              <a:rPr lang="de-DE" sz="1600" dirty="0">
                <a:latin typeface="+mj-lt"/>
              </a:rPr>
              <a:t>S</a:t>
            </a:r>
            <a:r>
              <a:rPr lang="de-DE" sz="1600" baseline="-25000" dirty="0">
                <a:latin typeface="+mj-lt"/>
              </a:rPr>
              <a:t>u (</a:t>
            </a:r>
            <a:r>
              <a:rPr lang="de-DE" sz="1600" baseline="-25000" dirty="0" err="1">
                <a:latin typeface="+mj-lt"/>
              </a:rPr>
              <a:t>d,l,r</a:t>
            </a:r>
            <a:r>
              <a:rPr lang="de-DE" sz="1600" baseline="-25000" dirty="0">
                <a:latin typeface="+mj-lt"/>
              </a:rPr>
              <a:t>)</a:t>
            </a:r>
            <a:endParaRPr lang="de-DE" sz="1600" dirty="0">
              <a:latin typeface="+mj-lt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307766" y="2336567"/>
            <a:ext cx="11496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aseline="30000" dirty="0">
                <a:solidFill>
                  <a:srgbClr val="000000"/>
                </a:solidFill>
              </a:rPr>
              <a:t>    124</a:t>
            </a:r>
            <a:r>
              <a:rPr lang="en-US" sz="1400" dirty="0">
                <a:solidFill>
                  <a:srgbClr val="000000"/>
                </a:solidFill>
              </a:rPr>
              <a:t>Xe </a:t>
            </a:r>
          </a:p>
          <a:p>
            <a:r>
              <a:rPr lang="en-US" sz="1400" dirty="0">
                <a:solidFill>
                  <a:srgbClr val="000000"/>
                </a:solidFill>
              </a:rPr>
              <a:t>[600 MeV/u]</a:t>
            </a:r>
            <a:endParaRPr lang="de-DE" sz="1400" dirty="0"/>
          </a:p>
        </p:txBody>
      </p:sp>
      <p:sp>
        <p:nvSpPr>
          <p:cNvPr id="25" name="Textfeld 24"/>
          <p:cNvSpPr txBox="1"/>
          <p:nvPr/>
        </p:nvSpPr>
        <p:spPr>
          <a:xfrm rot="16200000">
            <a:off x="2510178" y="2696668"/>
            <a:ext cx="2764570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dirty="0"/>
              <a:t>PMT L                            PMT R                </a:t>
            </a:r>
          </a:p>
        </p:txBody>
      </p:sp>
      <p:sp>
        <p:nvSpPr>
          <p:cNvPr id="26" name="Rechteck 25"/>
          <p:cNvSpPr/>
          <p:nvPr/>
        </p:nvSpPr>
        <p:spPr>
          <a:xfrm>
            <a:off x="2458629" y="4045371"/>
            <a:ext cx="228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/>
              <a:t>PMT Assembly:  </a:t>
            </a:r>
          </a:p>
          <a:p>
            <a:pPr lvl="0"/>
            <a:r>
              <a:rPr lang="en-US" sz="1200" dirty="0"/>
              <a:t>HAMAMATSU  H6610 </a:t>
            </a:r>
            <a:r>
              <a:rPr lang="de-DE" sz="1200" dirty="0"/>
              <a:t>(</a:t>
            </a:r>
            <a:r>
              <a:rPr lang="en-US" sz="1200" dirty="0"/>
              <a:t>R5320)</a:t>
            </a:r>
          </a:p>
        </p:txBody>
      </p:sp>
      <p:pic>
        <p:nvPicPr>
          <p:cNvPr id="28" name="Picture 3" descr="D:\Kuzminchuk\Cherenkov\BeamTime2016_Cherenkov\Constructions\IMG_108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" t="8195" r="4732" b="21347"/>
          <a:stretch/>
        </p:blipFill>
        <p:spPr bwMode="auto">
          <a:xfrm>
            <a:off x="2139883" y="5593660"/>
            <a:ext cx="1682588" cy="95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18760" y="1202087"/>
            <a:ext cx="7729424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Detector arrangement                                                   Data Acquisition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139" y="1987379"/>
            <a:ext cx="3166059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D:\Kuzminchuk\Cherenkov\BeamTime2016_Cherenkov\IMG_0029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1" t="35139" r="29818" b="32430"/>
          <a:stretch/>
        </p:blipFill>
        <p:spPr bwMode="auto">
          <a:xfrm>
            <a:off x="463541" y="3578475"/>
            <a:ext cx="897433" cy="887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746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80144" y="124070"/>
            <a:ext cx="7201731" cy="787557"/>
          </a:xfrm>
        </p:spPr>
        <p:txBody>
          <a:bodyPr>
            <a:noAutofit/>
          </a:bodyPr>
          <a:lstStyle/>
          <a:p>
            <a:r>
              <a:rPr lang="de-DE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Time-</a:t>
            </a:r>
            <a:r>
              <a:rPr lang="de-DE" dirty="0" err="1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of</a:t>
            </a:r>
            <a:r>
              <a:rPr lang="de-DE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-Flight </a:t>
            </a:r>
            <a:r>
              <a:rPr lang="de-DE" dirty="0" err="1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Spectra</a:t>
            </a:r>
            <a:r>
              <a:rPr lang="de-DE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 (</a:t>
            </a:r>
            <a:r>
              <a:rPr lang="de-DE" baseline="30000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124</a:t>
            </a:r>
            <a:r>
              <a:rPr lang="de-DE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Xe </a:t>
            </a:r>
            <a:r>
              <a:rPr lang="de-DE" dirty="0" err="1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ions</a:t>
            </a:r>
            <a:r>
              <a:rPr lang="de-DE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)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Century Schoolbook" panose="020406040505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5421210" y="4665159"/>
                <a:ext cx="2650919" cy="369332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/>
                      </a:rPr>
                      <m:t>𝑇𝑂𝐹</m:t>
                    </m:r>
                    <m:r>
                      <a:rPr lang="de-DE" b="0" i="1" dirty="0" smtClean="0">
                        <a:latin typeface="Cambria Math"/>
                      </a:rPr>
                      <m:t> (</m:t>
                    </m:r>
                    <m:r>
                      <a:rPr lang="de-DE" b="0" i="1" dirty="0" smtClean="0">
                        <a:latin typeface="Cambria Math"/>
                      </a:rPr>
                      <m:t>𝐶h</m:t>
                    </m:r>
                    <m:r>
                      <a:rPr lang="de-DE" b="0" i="1" dirty="0" smtClean="0">
                        <a:latin typeface="Cambria Math"/>
                      </a:rPr>
                      <m:t>,</m:t>
                    </m:r>
                    <m:r>
                      <a:rPr lang="de-DE" b="0" i="1" dirty="0" smtClean="0">
                        <a:latin typeface="Cambria Math"/>
                      </a:rPr>
                      <m:t>𝑆</m:t>
                    </m:r>
                    <m:r>
                      <a:rPr lang="de-DE" b="0" i="1" dirty="0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/>
                  <a:t>=&lt;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/>
                          </a:rPr>
                          <m:t>𝐶h</m:t>
                        </m:r>
                      </m:sub>
                    </m:sSub>
                  </m:oMath>
                </a14:m>
                <a:r>
                  <a:rPr lang="en-US" dirty="0"/>
                  <a:t>&gt;-&lt;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dirty="0"/>
                  <a:t>&gt;</a:t>
                </a: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1210" y="4665159"/>
                <a:ext cx="2650919" cy="369332"/>
              </a:xfrm>
              <a:prstGeom prst="rect">
                <a:avLst/>
              </a:prstGeom>
              <a:blipFill rotWithShape="1">
                <a:blip r:embed="rId2"/>
                <a:stretch>
                  <a:fillRect t="-8197" r="-1149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5649960" y="5356773"/>
                <a:ext cx="2193421" cy="656013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𝑇𝑂𝐹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𝑇</m:t>
                              </m:r>
                              <m:r>
                                <a:rPr lang="de-DE" b="0" i="1" baseline="-25000" smtClean="0">
                                  <a:latin typeface="Cambria Math"/>
                                </a:rPr>
                                <m:t>𝐶h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de-DE" b="0" i="1" smtClean="0">
                              <a:latin typeface="Cambria Math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i="1">
                                  <a:latin typeface="Cambria Math"/>
                                </a:rPr>
                                <m:t>𝑇</m:t>
                              </m:r>
                              <m:r>
                                <a:rPr lang="de-DE" b="0" i="1" baseline="-25000" smtClean="0">
                                  <a:latin typeface="Cambria Math"/>
                                </a:rPr>
                                <m:t>𝑆</m:t>
                              </m:r>
                            </m:sub>
                            <m:sup>
                              <m:r>
                                <a:rPr lang="de-DE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9960" y="5356773"/>
                <a:ext cx="2193421" cy="65601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1210922"/>
            <a:ext cx="6830703" cy="273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437" y="4023528"/>
            <a:ext cx="3139954" cy="253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9708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2503" y="201033"/>
            <a:ext cx="7218028" cy="78755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New modular design of a prototype of </a:t>
            </a:r>
            <a:br>
              <a:rPr lang="en-US" sz="2800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</a:b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a TOF - Cherenkov detector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-37724" y="1466851"/>
            <a:ext cx="6103525" cy="5162550"/>
            <a:chOff x="1547664" y="1170446"/>
            <a:chExt cx="5683927" cy="4797175"/>
          </a:xfrm>
        </p:grpSpPr>
        <p:pic>
          <p:nvPicPr>
            <p:cNvPr id="36" name="Grafik 35" descr="D:\Kuzminchuk\ConferencesPublicationsfrom2013\GSIReport2017\Detector_layout.tif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838" y="1700808"/>
              <a:ext cx="3600400" cy="41764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Textfeld 36"/>
            <p:cNvSpPr txBox="1"/>
            <p:nvPr/>
          </p:nvSpPr>
          <p:spPr>
            <a:xfrm>
              <a:off x="6221994" y="2761183"/>
              <a:ext cx="8813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  <a:cs typeface="Times New Roman" panose="02020603050405020304" pitchFamily="18" charset="0"/>
                </a:rPr>
                <a:t>16 PMTs</a:t>
              </a:r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2377499" y="2653461"/>
              <a:ext cx="7232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  <a:cs typeface="Times New Roman" panose="02020603050405020304" pitchFamily="18" charset="0"/>
                </a:rPr>
                <a:t>Active </a:t>
              </a:r>
            </a:p>
            <a:p>
              <a:r>
                <a:rPr lang="en-US" sz="1400" dirty="0">
                  <a:latin typeface="+mj-lt"/>
                  <a:cs typeface="Times New Roman" panose="02020603050405020304" pitchFamily="18" charset="0"/>
                </a:rPr>
                <a:t>media</a:t>
              </a:r>
            </a:p>
          </p:txBody>
        </p:sp>
        <p:cxnSp>
          <p:nvCxnSpPr>
            <p:cNvPr id="39" name="Gerade Verbindung mit Pfeil 38"/>
            <p:cNvCxnSpPr/>
            <p:nvPr/>
          </p:nvCxnSpPr>
          <p:spPr>
            <a:xfrm>
              <a:off x="2915816" y="2954740"/>
              <a:ext cx="1307190" cy="402252"/>
            </a:xfrm>
            <a:prstGeom prst="straightConnector1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mit Pfeil 39"/>
            <p:cNvCxnSpPr/>
            <p:nvPr/>
          </p:nvCxnSpPr>
          <p:spPr>
            <a:xfrm flipH="1">
              <a:off x="5345633" y="2954740"/>
              <a:ext cx="942669" cy="195115"/>
            </a:xfrm>
            <a:prstGeom prst="straightConnector1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mit Pfeil 40"/>
            <p:cNvCxnSpPr/>
            <p:nvPr/>
          </p:nvCxnSpPr>
          <p:spPr>
            <a:xfrm flipH="1">
              <a:off x="5152286" y="2859206"/>
              <a:ext cx="1136016" cy="554"/>
            </a:xfrm>
            <a:prstGeom prst="straightConnector1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mit Pfeil 41"/>
            <p:cNvCxnSpPr/>
            <p:nvPr/>
          </p:nvCxnSpPr>
          <p:spPr>
            <a:xfrm flipV="1">
              <a:off x="2791743" y="3537129"/>
              <a:ext cx="1658161" cy="896515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/>
            <p:cNvSpPr txBox="1"/>
            <p:nvPr/>
          </p:nvSpPr>
          <p:spPr>
            <a:xfrm>
              <a:off x="2383171" y="4365104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  <a:cs typeface="Times New Roman" panose="02020603050405020304" pitchFamily="18" charset="0"/>
                </a:rPr>
                <a:t>Beam</a:t>
              </a:r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6239230" y="3337247"/>
              <a:ext cx="8723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  <a:cs typeface="Times New Roman" panose="02020603050405020304" pitchFamily="18" charset="0"/>
                </a:rPr>
                <a:t>16 LEDs</a:t>
              </a:r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4063719" y="1170446"/>
              <a:ext cx="9605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  <a:cs typeface="Times New Roman" panose="02020603050405020304" pitchFamily="18" charset="0"/>
                </a:rPr>
                <a:t>Light tight</a:t>
              </a:r>
            </a:p>
            <a:p>
              <a:r>
                <a:rPr lang="en-US" sz="1400" dirty="0">
                  <a:latin typeface="+mj-lt"/>
                  <a:cs typeface="Times New Roman" panose="02020603050405020304" pitchFamily="18" charset="0"/>
                </a:rPr>
                <a:t>  housing</a:t>
              </a:r>
            </a:p>
          </p:txBody>
        </p:sp>
        <p:cxnSp>
          <p:nvCxnSpPr>
            <p:cNvPr id="46" name="Gerade Verbindung mit Pfeil 45"/>
            <p:cNvCxnSpPr>
              <a:stCxn id="45" idx="2"/>
            </p:cNvCxnSpPr>
            <p:nvPr/>
          </p:nvCxnSpPr>
          <p:spPr>
            <a:xfrm>
              <a:off x="4543979" y="1693666"/>
              <a:ext cx="327100" cy="539103"/>
            </a:xfrm>
            <a:prstGeom prst="straightConnector1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mit Pfeil 46"/>
            <p:cNvCxnSpPr/>
            <p:nvPr/>
          </p:nvCxnSpPr>
          <p:spPr>
            <a:xfrm flipH="1" flipV="1">
              <a:off x="5159110" y="3376737"/>
              <a:ext cx="1152128" cy="52263"/>
            </a:xfrm>
            <a:prstGeom prst="straightConnector1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mit Pfeil 47"/>
            <p:cNvCxnSpPr/>
            <p:nvPr/>
          </p:nvCxnSpPr>
          <p:spPr>
            <a:xfrm flipH="1">
              <a:off x="5152286" y="3502860"/>
              <a:ext cx="1158952" cy="102279"/>
            </a:xfrm>
            <a:prstGeom prst="straightConnector1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mit Pfeil 48"/>
            <p:cNvCxnSpPr/>
            <p:nvPr/>
          </p:nvCxnSpPr>
          <p:spPr>
            <a:xfrm flipH="1" flipV="1">
              <a:off x="5230392" y="3969987"/>
              <a:ext cx="795095" cy="8335"/>
            </a:xfrm>
            <a:prstGeom prst="straightConnector1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feld 49"/>
            <p:cNvSpPr txBox="1"/>
            <p:nvPr/>
          </p:nvSpPr>
          <p:spPr>
            <a:xfrm>
              <a:off x="5982531" y="3783524"/>
              <a:ext cx="12490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  <a:cs typeface="Times New Roman" panose="02020603050405020304" pitchFamily="18" charset="0"/>
                </a:rPr>
                <a:t>LED driver </a:t>
              </a:r>
            </a:p>
            <a:p>
              <a:r>
                <a:rPr lang="en-US" sz="1400" dirty="0">
                  <a:latin typeface="+mj-lt"/>
                  <a:cs typeface="Times New Roman" panose="02020603050405020304" pitchFamily="18" charset="0"/>
                </a:rPr>
                <a:t>circuit boards</a:t>
              </a: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4042880" y="5659844"/>
              <a:ext cx="10021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  <a:cs typeface="Times New Roman" panose="02020603050405020304" pitchFamily="18" charset="0"/>
                </a:rPr>
                <a:t>HV supply</a:t>
              </a:r>
            </a:p>
          </p:txBody>
        </p:sp>
        <p:cxnSp>
          <p:nvCxnSpPr>
            <p:cNvPr id="52" name="Gerade Verbindung mit Pfeil 51"/>
            <p:cNvCxnSpPr/>
            <p:nvPr/>
          </p:nvCxnSpPr>
          <p:spPr>
            <a:xfrm>
              <a:off x="1870829" y="1790382"/>
              <a:ext cx="0" cy="370928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feld 52"/>
            <p:cNvSpPr txBox="1"/>
            <p:nvPr/>
          </p:nvSpPr>
          <p:spPr>
            <a:xfrm rot="16200000">
              <a:off x="1286214" y="3453864"/>
              <a:ext cx="8306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  <a:cs typeface="Times New Roman" panose="02020603050405020304" pitchFamily="18" charset="0"/>
                </a:rPr>
                <a:t>732 mm</a:t>
              </a:r>
            </a:p>
          </p:txBody>
        </p:sp>
        <p:cxnSp>
          <p:nvCxnSpPr>
            <p:cNvPr id="54" name="Gerade Verbindung mit Pfeil 53"/>
            <p:cNvCxnSpPr/>
            <p:nvPr/>
          </p:nvCxnSpPr>
          <p:spPr>
            <a:xfrm>
              <a:off x="3516985" y="1836461"/>
              <a:ext cx="347824" cy="35305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feld 54"/>
            <p:cNvSpPr txBox="1"/>
            <p:nvPr/>
          </p:nvSpPr>
          <p:spPr>
            <a:xfrm>
              <a:off x="2677352" y="1567561"/>
              <a:ext cx="9893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  <a:cs typeface="Times New Roman"/>
                </a:rPr>
                <a:t>ø 560 mm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56" name="Textfeld 55"/>
            <p:cNvSpPr txBox="1"/>
            <p:nvPr/>
          </p:nvSpPr>
          <p:spPr>
            <a:xfrm>
              <a:off x="4203950" y="2242201"/>
              <a:ext cx="6431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PMT</a:t>
              </a:r>
              <a:r>
                <a:rPr lang="en-US" sz="1400" b="1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4227953" y="4345359"/>
              <a:ext cx="6431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PMT</a:t>
              </a:r>
              <a:r>
                <a:rPr lang="en-US" sz="1400" b="1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8" name="Picture 2" descr="D:\Kuzminchuk\ConferencesPublicationsfrom_from2013\GSIReport2017\side_view.t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443" y="1690122"/>
              <a:ext cx="441965" cy="3983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9" name="Gerade Verbindung 58"/>
            <p:cNvCxnSpPr/>
            <p:nvPr/>
          </p:nvCxnSpPr>
          <p:spPr>
            <a:xfrm flipV="1">
              <a:off x="2077055" y="1442619"/>
              <a:ext cx="2562" cy="39611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/>
          </p:nvCxnSpPr>
          <p:spPr>
            <a:xfrm flipV="1">
              <a:off x="2247643" y="1440346"/>
              <a:ext cx="2562" cy="39611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mit Pfeil 60"/>
            <p:cNvCxnSpPr/>
            <p:nvPr/>
          </p:nvCxnSpPr>
          <p:spPr>
            <a:xfrm>
              <a:off x="1790693" y="1546339"/>
              <a:ext cx="29940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/>
            <p:cNvCxnSpPr/>
            <p:nvPr/>
          </p:nvCxnSpPr>
          <p:spPr>
            <a:xfrm>
              <a:off x="2079617" y="1542713"/>
              <a:ext cx="17058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feld 62"/>
            <p:cNvSpPr txBox="1"/>
            <p:nvPr/>
          </p:nvSpPr>
          <p:spPr>
            <a:xfrm>
              <a:off x="2221115" y="1259784"/>
              <a:ext cx="7312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  <a:cs typeface="Times New Roman" panose="02020603050405020304" pitchFamily="18" charset="0"/>
                </a:rPr>
                <a:t>36 mm</a:t>
              </a:r>
            </a:p>
          </p:txBody>
        </p:sp>
        <p:cxnSp>
          <p:nvCxnSpPr>
            <p:cNvPr id="64" name="Gerade Verbindung mit Pfeil 63"/>
            <p:cNvCxnSpPr/>
            <p:nvPr/>
          </p:nvCxnSpPr>
          <p:spPr>
            <a:xfrm flipH="1">
              <a:off x="2250969" y="1542713"/>
              <a:ext cx="44316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64"/>
            <p:cNvCxnSpPr/>
            <p:nvPr/>
          </p:nvCxnSpPr>
          <p:spPr>
            <a:xfrm flipH="1">
              <a:off x="2803281" y="1836463"/>
              <a:ext cx="71370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feld 65"/>
          <p:cNvSpPr txBox="1"/>
          <p:nvPr/>
        </p:nvSpPr>
        <p:spPr>
          <a:xfrm>
            <a:off x="5447362" y="4976327"/>
            <a:ext cx="3491535" cy="138499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400" dirty="0">
                <a:cs typeface="Times New Roman"/>
              </a:rPr>
              <a:t>Overall </a:t>
            </a:r>
            <a:r>
              <a:rPr lang="en-US" sz="1400" dirty="0">
                <a:cs typeface="Times New Roman"/>
              </a:rPr>
              <a:t>ø 560 mm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cs typeface="Times New Roman"/>
              </a:rPr>
              <a:t>ø 18 mm </a:t>
            </a:r>
            <a:r>
              <a:rPr lang="en-US" sz="1400" dirty="0"/>
              <a:t>active media disk</a:t>
            </a:r>
            <a:endParaRPr lang="de-DE" sz="1400" b="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1 – 5 mm thickness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16 PMTs XP1918 </a:t>
            </a:r>
            <a:r>
              <a:rPr lang="en-US" sz="1400" dirty="0" err="1"/>
              <a:t>Photonis</a:t>
            </a:r>
            <a:r>
              <a:rPr lang="en-US" sz="1400" dirty="0"/>
              <a:t> [</a:t>
            </a:r>
            <a:r>
              <a:rPr lang="en-US" sz="1400" dirty="0">
                <a:cs typeface="Times New Roman"/>
              </a:rPr>
              <a:t>ø </a:t>
            </a:r>
            <a:r>
              <a:rPr lang="en-US" sz="1400" dirty="0"/>
              <a:t>15 mm]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16 LEDs for calibration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400" dirty="0"/>
              <a:t>Driver circuit boards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control</a:t>
            </a:r>
            <a:r>
              <a:rPr lang="de-DE" sz="1400" dirty="0"/>
              <a:t> LEDs</a:t>
            </a:r>
            <a:endParaRPr lang="en-US" sz="1400" dirty="0"/>
          </a:p>
        </p:txBody>
      </p:sp>
      <p:pic>
        <p:nvPicPr>
          <p:cNvPr id="6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" t="6767" r="9145"/>
          <a:stretch/>
        </p:blipFill>
        <p:spPr bwMode="auto">
          <a:xfrm>
            <a:off x="5870225" y="1232892"/>
            <a:ext cx="3283299" cy="324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6715509"/>
      </p:ext>
    </p:extLst>
  </p:cSld>
  <p:clrMapOvr>
    <a:masterClrMapping/>
  </p:clrMapOvr>
</p:sld>
</file>

<file path=ppt/theme/theme1.xml><?xml version="1.0" encoding="utf-8"?>
<a:theme xmlns:a="http://schemas.openxmlformats.org/drawingml/2006/main" name="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gsi-folienmaster</Template>
  <TotalTime>0</TotalTime>
  <Words>971</Words>
  <Application>Microsoft Office PowerPoint</Application>
  <PresentationFormat>Bildschirmpräsentation (4:3)</PresentationFormat>
  <Paragraphs>189</Paragraphs>
  <Slides>13</Slides>
  <Notes>2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13</vt:i4>
      </vt:variant>
    </vt:vector>
  </HeadingPairs>
  <TitlesOfParts>
    <vt:vector size="23" baseType="lpstr">
      <vt:lpstr>Arial</vt:lpstr>
      <vt:lpstr>Calibri</vt:lpstr>
      <vt:lpstr>Cambria Math</vt:lpstr>
      <vt:lpstr>Century Schoolbook</vt:lpstr>
      <vt:lpstr>Times New Roman</vt:lpstr>
      <vt:lpstr>Wingdings</vt:lpstr>
      <vt:lpstr>gsi-folienmaster</vt:lpstr>
      <vt:lpstr>Benutzerdefiniertes Design</vt:lpstr>
      <vt:lpstr>Equation</vt:lpstr>
      <vt:lpstr>Graph</vt:lpstr>
      <vt:lpstr>PowerPoint-Präsentation</vt:lpstr>
      <vt:lpstr>TOF focal plane detectors</vt:lpstr>
      <vt:lpstr>Motivation: Cherenkov Radiation</vt:lpstr>
      <vt:lpstr>Material for Cherenkov Radiator:  Solid, Gas or Liquid? </vt:lpstr>
      <vt:lpstr>Liquid radiator: Iodine Naphthalene</vt:lpstr>
      <vt:lpstr>PowerPoint-Präsentation</vt:lpstr>
      <vt:lpstr> TOF Measurements with 124Xe ions at CaveC</vt:lpstr>
      <vt:lpstr>Time-of-Flight Spectra (124Xe ions)</vt:lpstr>
      <vt:lpstr>New modular design of a prototype of  a TOF - Cherenkov detector</vt:lpstr>
      <vt:lpstr>Calibration and DAQ</vt:lpstr>
      <vt:lpstr>Summary and Outlook</vt:lpstr>
      <vt:lpstr>PowerPoint-Präsentation</vt:lpstr>
      <vt:lpstr>                        First proof of principle experiment with 58Ni ions at CaveC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Kuzminchuk, Natalia Dr.</dc:creator>
  <cp:lastModifiedBy>Natalia Kuzminchuk-Feuerstein</cp:lastModifiedBy>
  <cp:revision>525</cp:revision>
  <cp:lastPrinted>2018-06-13T12:27:21Z</cp:lastPrinted>
  <dcterms:created xsi:type="dcterms:W3CDTF">2018-04-12T08:36:29Z</dcterms:created>
  <dcterms:modified xsi:type="dcterms:W3CDTF">2018-06-13T12:27:22Z</dcterms:modified>
</cp:coreProperties>
</file>