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85" d="100"/>
          <a:sy n="185" d="100"/>
        </p:scale>
        <p:origin x="-32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121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Shape 5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05991" y="262208"/>
            <a:ext cx="85320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05990" y="1751261"/>
            <a:ext cx="85320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2"/>
          </p:nvPr>
        </p:nvSpPr>
        <p:spPr>
          <a:xfrm>
            <a:off x="310797" y="3072585"/>
            <a:ext cx="85272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4774" y="4252382"/>
            <a:ext cx="595312" cy="59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526" y="4696436"/>
            <a:ext cx="1626362" cy="120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More space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1440624" y="208722"/>
            <a:ext cx="58428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2000"/>
              <a:buNone/>
              <a:defRPr sz="2000" i="0" u="none" strike="noStrike" cap="none">
                <a:solidFill>
                  <a:srgbClr val="008E96"/>
                </a:solidFill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2000"/>
              <a:buNone/>
              <a:defRPr sz="2000" i="0" u="none" strike="noStrike" cap="none">
                <a:solidFill>
                  <a:srgbClr val="008E96"/>
                </a:solidFill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2000"/>
              <a:buNone/>
              <a:defRPr sz="2000" i="0" u="none" strike="noStrike" cap="none">
                <a:solidFill>
                  <a:srgbClr val="008E96"/>
                </a:solidFill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2000"/>
              <a:buNone/>
              <a:defRPr sz="2000" i="0" u="none" strike="noStrike" cap="none">
                <a:solidFill>
                  <a:srgbClr val="008E96"/>
                </a:solidFill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2000"/>
              <a:buNone/>
              <a:defRPr sz="2000" i="0" u="none" strike="noStrike" cap="none">
                <a:solidFill>
                  <a:srgbClr val="008E96"/>
                </a:solidFill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2000"/>
              <a:buNone/>
              <a:defRPr sz="2000" i="0" u="none" strike="noStrike" cap="none">
                <a:solidFill>
                  <a:srgbClr val="008E96"/>
                </a:solidFill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2000"/>
              <a:buNone/>
              <a:defRPr sz="2000" i="0" u="none" strike="noStrike" cap="none">
                <a:solidFill>
                  <a:srgbClr val="008E96"/>
                </a:solidFill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2000"/>
              <a:buNone/>
              <a:defRPr sz="2000" i="0" u="none" strike="noStrike" cap="none">
                <a:solidFill>
                  <a:srgbClr val="008E96"/>
                </a:solidFill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2000"/>
              <a:buNone/>
              <a:defRPr sz="2000" i="0" u="none" strike="noStrike" cap="none">
                <a:solidFill>
                  <a:srgbClr val="008E96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679387" y="4782614"/>
            <a:ext cx="1944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1100"/>
              <a:buFont typeface="Verdana"/>
              <a:buNone/>
              <a:defRPr i="0" u="none" strike="noStrike" cap="none">
                <a:solidFill>
                  <a:srgbClr val="008E96"/>
                </a:solidFill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1100"/>
              <a:buFont typeface="Verdana"/>
              <a:buNone/>
              <a:defRPr i="0" u="none" strike="noStrike" cap="none">
                <a:solidFill>
                  <a:srgbClr val="008E96"/>
                </a:solidFill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1100"/>
              <a:buFont typeface="Verdana"/>
              <a:buNone/>
              <a:defRPr i="0" u="none" strike="noStrike" cap="none">
                <a:solidFill>
                  <a:srgbClr val="008E96"/>
                </a:solidFill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1100"/>
              <a:buFont typeface="Verdana"/>
              <a:buNone/>
              <a:defRPr i="0" u="none" strike="noStrike" cap="none">
                <a:solidFill>
                  <a:srgbClr val="008E96"/>
                </a:solidFill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1100"/>
              <a:buFont typeface="Verdana"/>
              <a:buNone/>
              <a:defRPr i="0" u="none" strike="noStrike" cap="none">
                <a:solidFill>
                  <a:srgbClr val="008E96"/>
                </a:solidFill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1100"/>
              <a:buFont typeface="Verdana"/>
              <a:buNone/>
              <a:defRPr i="0" u="none" strike="noStrike" cap="none">
                <a:solidFill>
                  <a:srgbClr val="008E96"/>
                </a:solidFill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1100"/>
              <a:buFont typeface="Verdana"/>
              <a:buNone/>
              <a:defRPr i="0" u="none" strike="noStrike" cap="none">
                <a:solidFill>
                  <a:srgbClr val="008E96"/>
                </a:solidFill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1100"/>
              <a:buFont typeface="Verdana"/>
              <a:buNone/>
              <a:defRPr i="0" u="none" strike="noStrike" cap="none">
                <a:solidFill>
                  <a:srgbClr val="008E96"/>
                </a:solidFill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96"/>
              </a:buClr>
              <a:buSzPts val="1100"/>
              <a:buFont typeface="Verdana"/>
              <a:buNone/>
              <a:defRPr i="0" u="none" strike="noStrike" cap="none">
                <a:solidFill>
                  <a:srgbClr val="008E96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(with Picture)">
  <p:cSld name="Title (with Picture)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pic" idx="2"/>
          </p:nvPr>
        </p:nvSpPr>
        <p:spPr>
          <a:xfrm>
            <a:off x="1" y="1"/>
            <a:ext cx="9144000" cy="2571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305991" y="262209"/>
            <a:ext cx="8532000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305990" y="1751261"/>
            <a:ext cx="8532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3"/>
          </p:nvPr>
        </p:nvSpPr>
        <p:spPr>
          <a:xfrm>
            <a:off x="310797" y="3072585"/>
            <a:ext cx="85272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526" y="4696436"/>
            <a:ext cx="1626362" cy="12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4774" y="4252382"/>
            <a:ext cx="595312" cy="595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white">
  <p:cSld name="Divider whit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305991" y="262208"/>
            <a:ext cx="8532000" cy="26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cyan">
  <p:cSld name="Divider cyan">
    <p:bg>
      <p:bgPr>
        <a:solidFill>
          <a:schemeClr val="accen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305991" y="262208"/>
            <a:ext cx="8532000" cy="26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act">
  <p:cSld name="Conta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584" y="3440472"/>
            <a:ext cx="449118" cy="13883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/>
          <p:nvPr/>
        </p:nvSpPr>
        <p:spPr>
          <a:xfrm>
            <a:off x="296466" y="2985098"/>
            <a:ext cx="34290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 sz="1100"/>
          </a:p>
        </p:txBody>
      </p:sp>
      <p:sp>
        <p:nvSpPr>
          <p:cNvPr id="29" name="Shape 29"/>
          <p:cNvSpPr/>
          <p:nvPr/>
        </p:nvSpPr>
        <p:spPr>
          <a:xfrm>
            <a:off x="296475" y="3387550"/>
            <a:ext cx="2363700" cy="14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 Deutsches </a:t>
            </a:r>
            <a:endParaRPr sz="11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Elektronen-Synchrotron</a:t>
            </a:r>
            <a:endParaRPr sz="11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www.desy.de</a:t>
            </a:r>
            <a:endParaRPr sz="110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2699918" y="3387554"/>
            <a:ext cx="3861600" cy="14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/>
          <p:nvPr/>
        </p:nvSpPr>
        <p:spPr>
          <a:xfrm>
            <a:off x="8127570" y="4926774"/>
            <a:ext cx="7017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508657" y="4926774"/>
            <a:ext cx="74616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| Optical Modules for IceCube | Timo Karg, 13 June 2018</a:t>
            </a:r>
            <a:endParaRPr sz="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>
            <a:off x="8127570" y="4926774"/>
            <a:ext cx="7017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black">
  <p:cSld name="BLANK_1">
    <p:bg>
      <p:bgPr>
        <a:solidFill>
          <a:srgbClr val="000000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/>
        </p:nvSpPr>
        <p:spPr>
          <a:xfrm>
            <a:off x="8127570" y="4926774"/>
            <a:ext cx="7017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 txBox="1"/>
          <p:nvPr/>
        </p:nvSpPr>
        <p:spPr>
          <a:xfrm>
            <a:off x="508657" y="4926774"/>
            <a:ext cx="74616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| Optical Sensor Development for IceCube-Gen2 | Timo Karg, 16 October 2017</a:t>
            </a:r>
            <a:endParaRPr sz="8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tx">
  <p:cSld name="TITLE_AND_BODY"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hape 42" descr="Grafik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2334" y="4960514"/>
            <a:ext cx="244165" cy="7548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05990" y="1054820"/>
            <a:ext cx="85320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/>
          <p:nvPr/>
        </p:nvSpPr>
        <p:spPr>
          <a:xfrm>
            <a:off x="8127570" y="4926774"/>
            <a:ext cx="7017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 txBox="1"/>
          <p:nvPr/>
        </p:nvSpPr>
        <p:spPr>
          <a:xfrm>
            <a:off x="508657" y="4926774"/>
            <a:ext cx="74616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| Optical Modules for IceCube | Timo Karg, 13 June 2018</a:t>
            </a:r>
            <a:endParaRPr sz="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05990" y="1054820"/>
            <a:ext cx="85320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" name="Shape 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2334" y="4960514"/>
            <a:ext cx="244164" cy="754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685">
          <p15:clr>
            <a:srgbClr val="F26B43"/>
          </p15:clr>
        </p15:guide>
        <p15:guide id="2" pos="2914">
          <p15:clr>
            <a:srgbClr val="F26B43"/>
          </p15:clr>
        </p15:guide>
        <p15:guide id="3" pos="2846">
          <p15:clr>
            <a:srgbClr val="F26B43"/>
          </p15:clr>
        </p15:guide>
        <p15:guide id="4" pos="5567">
          <p15:clr>
            <a:srgbClr val="F26B43"/>
          </p15:clr>
        </p15:guide>
        <p15:guide id="5" pos="193">
          <p15:clr>
            <a:srgbClr val="F26B43"/>
          </p15:clr>
        </p15:guide>
        <p15:guide id="6" orient="horz" pos="3031">
          <p15:clr>
            <a:srgbClr val="F26B43"/>
          </p15:clr>
        </p15:guide>
        <p15:guide id="7" orient="horz" pos="1824">
          <p15:clr>
            <a:srgbClr val="F26B43"/>
          </p15:clr>
        </p15:guide>
        <p15:guide id="8" orient="horz" pos="1892">
          <p15:clr>
            <a:srgbClr val="F26B43"/>
          </p15:clr>
        </p15:guide>
        <p15:guide id="9" pos="1945">
          <p15:clr>
            <a:srgbClr val="F26B43"/>
          </p15:clr>
        </p15:guide>
        <p15:guide id="10" pos="2012">
          <p15:clr>
            <a:srgbClr val="F26B43"/>
          </p15:clr>
        </p15:guide>
        <p15:guide id="11" pos="3748">
          <p15:clr>
            <a:srgbClr val="F26B43"/>
          </p15:clr>
        </p15:guide>
        <p15:guide id="12" pos="381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s://pos.sissa.it/301/1047/pdf" TargetMode="External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29.png"/><Relationship Id="rId5" Type="http://schemas.openxmlformats.org/officeDocument/2006/relationships/hyperlink" Target="https://pos.sissa.it/301/1052/pdf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icecube.wisc.edu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s://doi.org/10.1016/j.nima.2009.01.001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hyperlink" Target="https://arxiv.org/abs/1412.5106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s://arxiv.org/abs/1412.5106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s://pos.sissa.it/236/1148/pdf" TargetMode="External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hyperlink" Target="https://pos.sissa.it/236/1137/pdf" TargetMode="External"/><Relationship Id="rId8" Type="http://schemas.openxmlformats.org/officeDocument/2006/relationships/hyperlink" Target="https://pos.sissa.it/301/1051/pdf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hyperlink" Target="https://doi.org/10.1140/epjc/s10052-014-3056-3" TargetMode="External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hyperlink" Target="https://arxiv.org/abs/1401.2046v2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://doi.org/10.1088/1748-0221/12/03/P03012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hyperlink" Target="https://doi.org/10.1029/2005JD006687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hyperlink" Target="https://doi.org/10.1016/j.nima.2009.01.001" TargetMode="External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s://doi.org/10.1088/1361-6471/44/5/054006" TargetMode="External"/><Relationship Id="rId5" Type="http://schemas.openxmlformats.org/officeDocument/2006/relationships/hyperlink" Target="https://arxiv.org/abs/1412.5106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https://pos.sissa.it/301/1047/pdf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pos.sissa.it/301/1051/pdf" TargetMode="External"/><Relationship Id="rId7" Type="http://schemas.openxmlformats.org/officeDocument/2006/relationships/image" Target="../media/image14.png"/><Relationship Id="rId8" Type="http://schemas.openxmlformats.org/officeDocument/2006/relationships/image" Target="../media/image15.jpg"/><Relationship Id="rId9" Type="http://schemas.openxmlformats.org/officeDocument/2006/relationships/hyperlink" Target="https://pos.sissa.it/301/1052/pdf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05991" y="262208"/>
            <a:ext cx="85320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endParaRPr sz="4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/>
              <a:t>Optical Modules</a:t>
            </a:r>
            <a:r>
              <a:rPr lang="en-US" sz="4500" b="1" i="0" u="none" strike="noStrike" cap="none">
                <a:solidFill>
                  <a:srgbClr val="FF9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305990" y="1751261"/>
            <a:ext cx="85320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/>
              <a:t>for the IceCube Upgrade and IceCube-Gen2</a:t>
            </a: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294967295"/>
          </p:nvPr>
        </p:nvSpPr>
        <p:spPr>
          <a:xfrm>
            <a:off x="310797" y="3072585"/>
            <a:ext cx="85272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Timo Karg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4</a:t>
            </a:r>
            <a:r>
              <a:rPr lang="en-US" baseline="30000">
                <a:solidFill>
                  <a:srgbClr val="000000"/>
                </a:solidFill>
              </a:rPr>
              <a:t>th</a:t>
            </a:r>
            <a:r>
              <a:rPr lang="en-US">
                <a:solidFill>
                  <a:srgbClr val="000000"/>
                </a:solidFill>
              </a:rPr>
              <a:t> Annual MT Meeting, Berlin, 13 June 2018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ctrTitle"/>
          </p:nvPr>
        </p:nvSpPr>
        <p:spPr>
          <a:xfrm>
            <a:off x="305991" y="262208"/>
            <a:ext cx="8532000" cy="26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mDOM</a:t>
            </a:r>
            <a:br>
              <a:rPr lang="en-US"/>
            </a:br>
            <a:r>
              <a:rPr lang="en-US" sz="2300"/>
              <a:t>(multi-PMT Digital Optical Module)</a:t>
            </a:r>
            <a:endParaRPr sz="2300"/>
          </a:p>
        </p:txBody>
      </p:sp>
      <p:pic>
        <p:nvPicPr>
          <p:cNvPr id="196" name="Shape 196" descr="mDOM_transp_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0101" y="3121348"/>
            <a:ext cx="1517924" cy="169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mDOM: multi-PMT DOM</a:t>
            </a:r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305990" y="1054820"/>
            <a:ext cx="85320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Adapted from KM3NeT mDOM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24 × 3-inch PMTs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Diameter: 14 inch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 i="0" u="none" strike="noStrike" cap="none"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r>
              <a:rPr lang="en-US" b="1" i="0" u="none" strike="noStrike" cap="none"/>
              <a:t>Features</a:t>
            </a:r>
            <a:endParaRPr b="1"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Doubled effective area rel. IceCube DOM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Uniform 4π sr effective area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Local coincidences (e.g. bkg. suppression)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Directional sensitivit</a:t>
            </a:r>
            <a:r>
              <a:rPr lang="en-US"/>
              <a:t>y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Improved photon counting</a:t>
            </a:r>
            <a:endParaRPr i="0" u="none" strike="noStrike" cap="none"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b="1"/>
              <a:t>Challenge</a:t>
            </a:r>
            <a:endParaRPr b="1"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Power and digitize 24 PMT channels</a:t>
            </a:r>
            <a:br>
              <a:rPr lang="en-US"/>
            </a:br>
            <a:r>
              <a:rPr lang="en-US"/>
              <a:t>using ≲ 3 W</a:t>
            </a:r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204" name="Shape 204" descr="mDOM_transp_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0101" y="3121348"/>
            <a:ext cx="1517924" cy="16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>
            <a:hlinkClick r:id="rId4"/>
          </p:cNvPr>
          <p:cNvSpPr txBox="1"/>
          <p:nvPr/>
        </p:nvSpPr>
        <p:spPr>
          <a:xfrm rot="748">
            <a:off x="4473194" y="4812783"/>
            <a:ext cx="13794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9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PoS(ICRC2017)1047</a:t>
            </a:r>
            <a:endParaRPr sz="1000">
              <a:solidFill>
                <a:srgbClr val="1C4587"/>
              </a:solidFill>
            </a:endParaRPr>
          </a:p>
        </p:txBody>
      </p:sp>
      <p:pic>
        <p:nvPicPr>
          <p:cNvPr id="206" name="Shape 2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1975" y="393725"/>
            <a:ext cx="2912775" cy="441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/>
              <a:t>mDOM Multi-ToT Readout</a:t>
            </a:r>
            <a:endParaRPr/>
          </a:p>
        </p:txBody>
      </p:sp>
      <p:grpSp>
        <p:nvGrpSpPr>
          <p:cNvPr id="212" name="Shape 212"/>
          <p:cNvGrpSpPr/>
          <p:nvPr/>
        </p:nvGrpSpPr>
        <p:grpSpPr>
          <a:xfrm>
            <a:off x="2345226" y="866475"/>
            <a:ext cx="6739541" cy="3808058"/>
            <a:chOff x="1202226" y="866475"/>
            <a:chExt cx="6739541" cy="3808058"/>
          </a:xfrm>
        </p:grpSpPr>
        <p:sp>
          <p:nvSpPr>
            <p:cNvPr id="213" name="Shape 213"/>
            <p:cNvSpPr/>
            <p:nvPr/>
          </p:nvSpPr>
          <p:spPr>
            <a:xfrm rot="5400000">
              <a:off x="2961573" y="987170"/>
              <a:ext cx="405000" cy="617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3933762" y="1810140"/>
              <a:ext cx="772800" cy="270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1200"/>
                <a:buFont typeface="Calibri"/>
                <a:buNone/>
              </a:pPr>
              <a:r>
                <a:rPr lang="en-US" sz="1000">
                  <a:solidFill>
                    <a:srgbClr val="00B0F0"/>
                  </a:solidFill>
                </a:rPr>
                <a:t>comp A</a:t>
              </a:r>
              <a:endParaRPr sz="1000" i="0" u="none" strike="noStrike" cap="none">
                <a:solidFill>
                  <a:srgbClr val="00B0F0"/>
                </a:solidFill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5617667" y="866475"/>
              <a:ext cx="2324100" cy="26574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1200"/>
                <a:buFont typeface="Calibri"/>
                <a:buNone/>
              </a:pPr>
              <a:r>
                <a:rPr lang="en-US" sz="1000"/>
                <a:t>Cyclone 5 FPGA</a:t>
              </a:r>
              <a:endParaRPr sz="1000" i="0" u="none" strike="noStrike" cap="none"/>
            </a:p>
          </p:txBody>
        </p:sp>
        <p:cxnSp>
          <p:nvCxnSpPr>
            <p:cNvPr id="216" name="Shape 216"/>
            <p:cNvCxnSpPr/>
            <p:nvPr/>
          </p:nvCxnSpPr>
          <p:spPr>
            <a:xfrm rot="10800000">
              <a:off x="3477709" y="1300809"/>
              <a:ext cx="3246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7" name="Shape 217"/>
            <p:cNvSpPr txBox="1"/>
            <p:nvPr/>
          </p:nvSpPr>
          <p:spPr>
            <a:xfrm>
              <a:off x="2200867" y="1071583"/>
              <a:ext cx="772800" cy="2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en-US" sz="1000" i="0" u="none" strike="noStrike" cap="none">
                  <a:solidFill>
                    <a:srgbClr val="000000"/>
                  </a:solidFill>
                </a:rPr>
                <a:t>PM signal</a:t>
              </a:r>
              <a:endParaRPr sz="1000"/>
            </a:p>
          </p:txBody>
        </p:sp>
        <p:cxnSp>
          <p:nvCxnSpPr>
            <p:cNvPr id="218" name="Shape 218"/>
            <p:cNvCxnSpPr/>
            <p:nvPr/>
          </p:nvCxnSpPr>
          <p:spPr>
            <a:xfrm>
              <a:off x="2226888" y="1313616"/>
              <a:ext cx="6339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19" name="Shape 219"/>
            <p:cNvSpPr/>
            <p:nvPr/>
          </p:nvSpPr>
          <p:spPr>
            <a:xfrm>
              <a:off x="3933762" y="2215192"/>
              <a:ext cx="772800" cy="270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1200"/>
                <a:buFont typeface="Calibri"/>
                <a:buNone/>
              </a:pPr>
              <a:r>
                <a:rPr lang="en-US" sz="1000">
                  <a:solidFill>
                    <a:srgbClr val="00B0F0"/>
                  </a:solidFill>
                </a:rPr>
                <a:t>comp B</a:t>
              </a:r>
              <a:endParaRPr sz="1000" i="0" u="none" strike="noStrike" cap="none">
                <a:solidFill>
                  <a:srgbClr val="00B0F0"/>
                </a:solidFill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3933762" y="2584747"/>
              <a:ext cx="772800" cy="270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1200"/>
                <a:buFont typeface="Calibri"/>
                <a:buNone/>
              </a:pPr>
              <a:r>
                <a:rPr lang="en-US" sz="1000">
                  <a:solidFill>
                    <a:srgbClr val="00B0F0"/>
                  </a:solidFill>
                </a:rPr>
                <a:t>comp C</a:t>
              </a:r>
              <a:endParaRPr sz="1000" i="0" u="none" strike="noStrike" cap="none">
                <a:solidFill>
                  <a:srgbClr val="00B0F0"/>
                </a:solidFill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3933762" y="2993282"/>
              <a:ext cx="772800" cy="270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1200"/>
                <a:buFont typeface="Calibri"/>
                <a:buNone/>
              </a:pPr>
              <a:r>
                <a:rPr lang="en-US" sz="1000">
                  <a:solidFill>
                    <a:srgbClr val="00B0F0"/>
                  </a:solidFill>
                </a:rPr>
                <a:t>comp D</a:t>
              </a:r>
              <a:endParaRPr sz="1000" i="0" u="none" strike="noStrike" cap="none">
                <a:solidFill>
                  <a:srgbClr val="00B0F0"/>
                </a:solidFill>
              </a:endParaRPr>
            </a:p>
          </p:txBody>
        </p:sp>
        <p:cxnSp>
          <p:nvCxnSpPr>
            <p:cNvPr id="222" name="Shape 222"/>
            <p:cNvCxnSpPr/>
            <p:nvPr/>
          </p:nvCxnSpPr>
          <p:spPr>
            <a:xfrm rot="10800000">
              <a:off x="3797563" y="1876867"/>
              <a:ext cx="1350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" name="Shape 223"/>
            <p:cNvCxnSpPr/>
            <p:nvPr/>
          </p:nvCxnSpPr>
          <p:spPr>
            <a:xfrm rot="10800000">
              <a:off x="3790877" y="2294232"/>
              <a:ext cx="1350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" name="Shape 224"/>
            <p:cNvCxnSpPr/>
            <p:nvPr/>
          </p:nvCxnSpPr>
          <p:spPr>
            <a:xfrm rot="10800000">
              <a:off x="3802981" y="2669195"/>
              <a:ext cx="1350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" name="Shape 225"/>
            <p:cNvCxnSpPr/>
            <p:nvPr/>
          </p:nvCxnSpPr>
          <p:spPr>
            <a:xfrm rot="10800000">
              <a:off x="3796768" y="3086030"/>
              <a:ext cx="1350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" name="Shape 226"/>
            <p:cNvCxnSpPr/>
            <p:nvPr/>
          </p:nvCxnSpPr>
          <p:spPr>
            <a:xfrm>
              <a:off x="3797546" y="1307724"/>
              <a:ext cx="6900" cy="262830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" name="Shape 227"/>
            <p:cNvCxnSpPr/>
            <p:nvPr/>
          </p:nvCxnSpPr>
          <p:spPr>
            <a:xfrm rot="10800000">
              <a:off x="3322362" y="1944258"/>
              <a:ext cx="611400" cy="90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8" name="Shape 228"/>
            <p:cNvSpPr/>
            <p:nvPr/>
          </p:nvSpPr>
          <p:spPr>
            <a:xfrm>
              <a:off x="5873064" y="1175117"/>
              <a:ext cx="826500" cy="3675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1100"/>
                <a:buFont typeface="Calibri"/>
                <a:buNone/>
              </a:pPr>
              <a:r>
                <a:rPr lang="en-US" sz="1000"/>
                <a:t>sampling</a:t>
              </a:r>
              <a:br>
                <a:rPr lang="en-US" sz="1000"/>
              </a:br>
              <a:r>
                <a:rPr lang="en-US" sz="1000"/>
                <a:t>@ 600 MHz</a:t>
              </a:r>
              <a:endParaRPr sz="1000" i="0" u="none" strike="noStrike" cap="none"/>
            </a:p>
          </p:txBody>
        </p:sp>
        <p:cxnSp>
          <p:nvCxnSpPr>
            <p:cNvPr id="229" name="Shape 229"/>
            <p:cNvCxnSpPr/>
            <p:nvPr/>
          </p:nvCxnSpPr>
          <p:spPr>
            <a:xfrm rot="10800000">
              <a:off x="4706566" y="1939030"/>
              <a:ext cx="9111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" name="Shape 230"/>
            <p:cNvCxnSpPr/>
            <p:nvPr/>
          </p:nvCxnSpPr>
          <p:spPr>
            <a:xfrm rot="10800000">
              <a:off x="4706565" y="2350209"/>
              <a:ext cx="9111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" name="Shape 231"/>
            <p:cNvCxnSpPr/>
            <p:nvPr/>
          </p:nvCxnSpPr>
          <p:spPr>
            <a:xfrm rot="10800000">
              <a:off x="4706565" y="2719765"/>
              <a:ext cx="9111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2" name="Shape 232"/>
            <p:cNvCxnSpPr/>
            <p:nvPr/>
          </p:nvCxnSpPr>
          <p:spPr>
            <a:xfrm rot="10800000">
              <a:off x="4706566" y="3128299"/>
              <a:ext cx="9111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" name="Shape 233"/>
            <p:cNvCxnSpPr/>
            <p:nvPr/>
          </p:nvCxnSpPr>
          <p:spPr>
            <a:xfrm rot="10800000" flipH="1">
              <a:off x="5624457" y="1738930"/>
              <a:ext cx="283800" cy="20010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4" name="Shape 234"/>
            <p:cNvCxnSpPr/>
            <p:nvPr/>
          </p:nvCxnSpPr>
          <p:spPr>
            <a:xfrm>
              <a:off x="5624457" y="1934276"/>
              <a:ext cx="2619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5" name="Shape 235"/>
            <p:cNvCxnSpPr/>
            <p:nvPr/>
          </p:nvCxnSpPr>
          <p:spPr>
            <a:xfrm>
              <a:off x="5611085" y="2350209"/>
              <a:ext cx="2619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6" name="Shape 236"/>
            <p:cNvCxnSpPr/>
            <p:nvPr/>
          </p:nvCxnSpPr>
          <p:spPr>
            <a:xfrm>
              <a:off x="5635338" y="2722808"/>
              <a:ext cx="2619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7" name="Shape 237"/>
            <p:cNvCxnSpPr/>
            <p:nvPr/>
          </p:nvCxnSpPr>
          <p:spPr>
            <a:xfrm>
              <a:off x="5624456" y="3128299"/>
              <a:ext cx="2619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8" name="Shape 238"/>
            <p:cNvCxnSpPr/>
            <p:nvPr/>
          </p:nvCxnSpPr>
          <p:spPr>
            <a:xfrm rot="10800000">
              <a:off x="3312234" y="2408927"/>
              <a:ext cx="613500" cy="720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" name="Shape 239"/>
            <p:cNvCxnSpPr/>
            <p:nvPr/>
          </p:nvCxnSpPr>
          <p:spPr>
            <a:xfrm rot="10800000">
              <a:off x="3319308" y="2754407"/>
              <a:ext cx="6114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" name="Shape 240"/>
            <p:cNvCxnSpPr/>
            <p:nvPr/>
          </p:nvCxnSpPr>
          <p:spPr>
            <a:xfrm rot="10800000">
              <a:off x="3312164" y="3159794"/>
              <a:ext cx="621600" cy="300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1" name="Shape 241"/>
            <p:cNvSpPr/>
            <p:nvPr/>
          </p:nvSpPr>
          <p:spPr>
            <a:xfrm>
              <a:off x="1430826" y="3564123"/>
              <a:ext cx="817200" cy="6072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1100"/>
                <a:buFont typeface="Calibri"/>
                <a:buNone/>
              </a:pPr>
              <a:r>
                <a:rPr lang="en-US" sz="1000"/>
                <a:t>channel 2</a:t>
              </a:r>
              <a:endParaRPr sz="10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1100"/>
                <a:buFont typeface="Calibri"/>
                <a:buNone/>
              </a:pPr>
              <a:r>
                <a:rPr lang="en-US" sz="1000"/>
                <a:t>to</a:t>
              </a:r>
              <a:br>
                <a:rPr lang="en-US" sz="1000"/>
              </a:br>
              <a:r>
                <a:rPr lang="en-US" sz="1000"/>
                <a:t>channel 24</a:t>
              </a:r>
              <a:endParaRPr sz="1000"/>
            </a:p>
          </p:txBody>
        </p:sp>
        <p:sp>
          <p:nvSpPr>
            <p:cNvPr id="242" name="Shape 242"/>
            <p:cNvSpPr/>
            <p:nvPr/>
          </p:nvSpPr>
          <p:spPr>
            <a:xfrm>
              <a:off x="5888433" y="2250468"/>
              <a:ext cx="791400" cy="2079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900"/>
                <a:buFont typeface="Calibri"/>
                <a:buNone/>
              </a:pPr>
              <a:r>
                <a:rPr lang="en-US" sz="900"/>
                <a:t>SERDES 1:4</a:t>
              </a:r>
              <a:endParaRPr sz="900" i="0" u="none" strike="noStrike" cap="none"/>
            </a:p>
          </p:txBody>
        </p:sp>
        <p:sp>
          <p:nvSpPr>
            <p:cNvPr id="243" name="Shape 243"/>
            <p:cNvSpPr/>
            <p:nvPr/>
          </p:nvSpPr>
          <p:spPr>
            <a:xfrm>
              <a:off x="6950606" y="3024789"/>
              <a:ext cx="399900" cy="2079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900"/>
                <a:buFont typeface="Calibri"/>
                <a:buNone/>
              </a:pPr>
              <a:r>
                <a:rPr lang="en-US" sz="1000"/>
                <a:t>4 bit</a:t>
              </a:r>
              <a:endParaRPr sz="1000" i="0" u="none" strike="noStrike" cap="none"/>
            </a:p>
          </p:txBody>
        </p:sp>
        <p:sp>
          <p:nvSpPr>
            <p:cNvPr id="244" name="Shape 244"/>
            <p:cNvSpPr/>
            <p:nvPr/>
          </p:nvSpPr>
          <p:spPr>
            <a:xfrm>
              <a:off x="6958175" y="970984"/>
              <a:ext cx="826500" cy="5715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1100"/>
                <a:buFont typeface="Calibri"/>
                <a:buNone/>
              </a:pPr>
              <a:r>
                <a:rPr lang="en-US" sz="1000"/>
                <a:t>parallel processing</a:t>
              </a:r>
              <a:br>
                <a:rPr lang="en-US" sz="1000"/>
              </a:br>
              <a:r>
                <a:rPr lang="en-US" sz="1000"/>
                <a:t>@ 150 MHz</a:t>
              </a:r>
              <a:endParaRPr sz="1000" i="0" u="none" strike="noStrike" cap="none"/>
            </a:p>
          </p:txBody>
        </p:sp>
        <p:cxnSp>
          <p:nvCxnSpPr>
            <p:cNvPr id="245" name="Shape 245"/>
            <p:cNvCxnSpPr/>
            <p:nvPr/>
          </p:nvCxnSpPr>
          <p:spPr>
            <a:xfrm>
              <a:off x="6668529" y="1838955"/>
              <a:ext cx="2619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46" name="Shape 246"/>
            <p:cNvCxnSpPr/>
            <p:nvPr/>
          </p:nvCxnSpPr>
          <p:spPr>
            <a:xfrm>
              <a:off x="6684900" y="2350207"/>
              <a:ext cx="2619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47" name="Shape 247"/>
            <p:cNvSpPr/>
            <p:nvPr/>
          </p:nvSpPr>
          <p:spPr>
            <a:xfrm rot="-5400000">
              <a:off x="2298417" y="2283422"/>
              <a:ext cx="1491600" cy="5313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1200"/>
                <a:buFont typeface="Calibri"/>
                <a:buNone/>
              </a:pPr>
              <a:r>
                <a:rPr lang="en-US" sz="1000">
                  <a:solidFill>
                    <a:srgbClr val="00B0F0"/>
                  </a:solidFill>
                </a:rPr>
                <a:t>DAC</a:t>
              </a:r>
              <a:br>
                <a:rPr lang="en-US" sz="1000">
                  <a:solidFill>
                    <a:srgbClr val="00B0F0"/>
                  </a:solidFill>
                </a:rPr>
              </a:br>
              <a:r>
                <a:rPr lang="en-US" sz="1000">
                  <a:solidFill>
                    <a:srgbClr val="00B0F0"/>
                  </a:solidFill>
                </a:rPr>
                <a:t>adjustable thresholds</a:t>
              </a:r>
              <a:endParaRPr sz="1000" i="0" u="none" strike="noStrike" cap="none">
                <a:solidFill>
                  <a:srgbClr val="00B0F0"/>
                </a:solidFill>
              </a:endParaRPr>
            </a:p>
          </p:txBody>
        </p:sp>
        <p:cxnSp>
          <p:nvCxnSpPr>
            <p:cNvPr id="248" name="Shape 248"/>
            <p:cNvCxnSpPr/>
            <p:nvPr/>
          </p:nvCxnSpPr>
          <p:spPr>
            <a:xfrm>
              <a:off x="6687472" y="2723391"/>
              <a:ext cx="2619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49" name="Shape 249"/>
            <p:cNvCxnSpPr/>
            <p:nvPr/>
          </p:nvCxnSpPr>
          <p:spPr>
            <a:xfrm>
              <a:off x="6677756" y="3147707"/>
              <a:ext cx="2619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50" name="Shape 250"/>
            <p:cNvSpPr txBox="1"/>
            <p:nvPr/>
          </p:nvSpPr>
          <p:spPr>
            <a:xfrm>
              <a:off x="1202226" y="4500533"/>
              <a:ext cx="1823100" cy="17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493"/>
                </a:buClr>
                <a:buSzPts val="800"/>
                <a:buFont typeface="Arial"/>
                <a:buNone/>
              </a:pPr>
              <a:r>
                <a:rPr lang="en-US" sz="1000" b="1" i="1" u="none" strike="noStrike" cap="none">
                  <a:solidFill>
                    <a:srgbClr val="1C4587"/>
                  </a:solidFill>
                </a:rPr>
                <a:t>A. Kretzschmann (DESY)</a:t>
              </a:r>
              <a:endParaRPr sz="1000">
                <a:solidFill>
                  <a:srgbClr val="1C4587"/>
                </a:solidFill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5888433" y="3029701"/>
              <a:ext cx="791400" cy="2079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900"/>
                <a:buFont typeface="Calibri"/>
                <a:buNone/>
              </a:pPr>
              <a:r>
                <a:rPr lang="en-US" sz="900"/>
                <a:t>SERDES 1:4</a:t>
              </a:r>
              <a:endParaRPr sz="900" i="0" u="none" strike="noStrike" cap="none"/>
            </a:p>
          </p:txBody>
        </p:sp>
        <p:sp>
          <p:nvSpPr>
            <p:cNvPr id="252" name="Shape 252"/>
            <p:cNvSpPr/>
            <p:nvPr/>
          </p:nvSpPr>
          <p:spPr>
            <a:xfrm>
              <a:off x="5888433" y="2615801"/>
              <a:ext cx="791400" cy="2079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900"/>
                <a:buFont typeface="Calibri"/>
                <a:buNone/>
              </a:pPr>
              <a:r>
                <a:rPr lang="en-US" sz="900"/>
                <a:t>SERDES 1:4</a:t>
              </a:r>
              <a:endParaRPr sz="900" i="0" u="none" strike="noStrike" cap="none"/>
            </a:p>
          </p:txBody>
        </p:sp>
        <p:sp>
          <p:nvSpPr>
            <p:cNvPr id="253" name="Shape 253"/>
            <p:cNvSpPr/>
            <p:nvPr/>
          </p:nvSpPr>
          <p:spPr>
            <a:xfrm>
              <a:off x="5888433" y="1873938"/>
              <a:ext cx="791400" cy="2079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900"/>
                <a:buFont typeface="Calibri"/>
                <a:buNone/>
              </a:pPr>
              <a:r>
                <a:rPr lang="en-US" sz="900"/>
                <a:t>SERDES 1:4</a:t>
              </a:r>
              <a:endParaRPr sz="900" i="0" u="none" strike="noStrike" cap="none"/>
            </a:p>
          </p:txBody>
        </p:sp>
        <p:sp>
          <p:nvSpPr>
            <p:cNvPr id="254" name="Shape 254"/>
            <p:cNvSpPr/>
            <p:nvPr/>
          </p:nvSpPr>
          <p:spPr>
            <a:xfrm>
              <a:off x="5888433" y="1648614"/>
              <a:ext cx="791400" cy="2079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900"/>
                <a:buFont typeface="Calibri"/>
                <a:buNone/>
              </a:pPr>
              <a:r>
                <a:rPr lang="en-US" sz="900"/>
                <a:t>SERDES 1:4</a:t>
              </a:r>
              <a:endParaRPr sz="900" i="0" u="none" strike="noStrike" cap="none"/>
            </a:p>
          </p:txBody>
        </p:sp>
        <p:sp>
          <p:nvSpPr>
            <p:cNvPr id="255" name="Shape 255"/>
            <p:cNvSpPr/>
            <p:nvPr/>
          </p:nvSpPr>
          <p:spPr>
            <a:xfrm>
              <a:off x="6950606" y="1735014"/>
              <a:ext cx="399900" cy="2079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900"/>
                <a:buFont typeface="Calibri"/>
                <a:buNone/>
              </a:pPr>
              <a:r>
                <a:rPr lang="en-US" sz="1000"/>
                <a:t>8 bit</a:t>
              </a:r>
              <a:endParaRPr sz="1000" i="0" u="none" strike="noStrike" cap="none"/>
            </a:p>
          </p:txBody>
        </p:sp>
        <p:sp>
          <p:nvSpPr>
            <p:cNvPr id="256" name="Shape 256"/>
            <p:cNvSpPr/>
            <p:nvPr/>
          </p:nvSpPr>
          <p:spPr>
            <a:xfrm>
              <a:off x="6950606" y="2246239"/>
              <a:ext cx="399900" cy="2079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900"/>
                <a:buFont typeface="Calibri"/>
                <a:buNone/>
              </a:pPr>
              <a:r>
                <a:rPr lang="en-US" sz="1000"/>
                <a:t>4 bit</a:t>
              </a:r>
              <a:endParaRPr sz="1000" i="0" u="none" strike="noStrike" cap="none"/>
            </a:p>
          </p:txBody>
        </p:sp>
        <p:sp>
          <p:nvSpPr>
            <p:cNvPr id="257" name="Shape 257"/>
            <p:cNvSpPr/>
            <p:nvPr/>
          </p:nvSpPr>
          <p:spPr>
            <a:xfrm>
              <a:off x="6950606" y="2615789"/>
              <a:ext cx="399900" cy="2079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900"/>
                <a:buFont typeface="Calibri"/>
                <a:buNone/>
              </a:pPr>
              <a:r>
                <a:rPr lang="en-US" sz="1000"/>
                <a:t>4 bit</a:t>
              </a:r>
              <a:endParaRPr sz="1000" i="0" u="none" strike="noStrike" cap="none"/>
            </a:p>
          </p:txBody>
        </p:sp>
        <p:sp>
          <p:nvSpPr>
            <p:cNvPr id="258" name="Shape 258"/>
            <p:cNvSpPr/>
            <p:nvPr/>
          </p:nvSpPr>
          <p:spPr>
            <a:xfrm>
              <a:off x="1354626" y="3640323"/>
              <a:ext cx="817200" cy="6072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1100"/>
                <a:buFont typeface="Calibri"/>
                <a:buNone/>
              </a:pPr>
              <a:r>
                <a:rPr lang="en-US" sz="1000"/>
                <a:t>channel 2</a:t>
              </a:r>
              <a:endParaRPr sz="10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1100"/>
                <a:buFont typeface="Calibri"/>
                <a:buNone/>
              </a:pPr>
              <a:r>
                <a:rPr lang="en-US" sz="1000"/>
                <a:t>to</a:t>
              </a:r>
              <a:br>
                <a:rPr lang="en-US" sz="1000"/>
              </a:br>
              <a:r>
                <a:rPr lang="en-US" sz="1000"/>
                <a:t>channel 24</a:t>
              </a:r>
              <a:endParaRPr sz="1000"/>
            </a:p>
          </p:txBody>
        </p:sp>
        <p:sp>
          <p:nvSpPr>
            <p:cNvPr id="259" name="Shape 259"/>
            <p:cNvSpPr/>
            <p:nvPr/>
          </p:nvSpPr>
          <p:spPr>
            <a:xfrm>
              <a:off x="1278426" y="3716523"/>
              <a:ext cx="817200" cy="6072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1100"/>
                <a:buFont typeface="Calibri"/>
                <a:buNone/>
              </a:pPr>
              <a:r>
                <a:rPr lang="en-US" sz="1000"/>
                <a:t>channel 2</a:t>
              </a:r>
              <a:endParaRPr sz="10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1100"/>
                <a:buFont typeface="Calibri"/>
                <a:buNone/>
              </a:pPr>
              <a:r>
                <a:rPr lang="en-US" sz="1000"/>
                <a:t>to</a:t>
              </a:r>
              <a:br>
                <a:rPr lang="en-US" sz="1000"/>
              </a:br>
              <a:r>
                <a:rPr lang="en-US" sz="1000"/>
                <a:t>channel 24</a:t>
              </a:r>
              <a:endParaRPr sz="1000"/>
            </a:p>
          </p:txBody>
        </p:sp>
        <p:sp>
          <p:nvSpPr>
            <p:cNvPr id="260" name="Shape 260"/>
            <p:cNvSpPr/>
            <p:nvPr/>
          </p:nvSpPr>
          <p:spPr>
            <a:xfrm>
              <a:off x="1202226" y="3792723"/>
              <a:ext cx="817200" cy="6072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1100"/>
                <a:buFont typeface="Calibri"/>
                <a:buNone/>
              </a:pPr>
              <a:r>
                <a:rPr lang="en-US" sz="1000"/>
                <a:t>channel 2</a:t>
              </a:r>
              <a:endParaRPr sz="10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A"/>
                </a:buClr>
                <a:buSzPts val="1100"/>
                <a:buFont typeface="Calibri"/>
                <a:buNone/>
              </a:pPr>
              <a:r>
                <a:rPr lang="en-US" sz="1000"/>
                <a:t>to</a:t>
              </a:r>
              <a:br>
                <a:rPr lang="en-US" sz="1000"/>
              </a:br>
              <a:r>
                <a:rPr lang="en-US" sz="1000"/>
                <a:t>channel 24</a:t>
              </a:r>
              <a:endParaRPr sz="1000"/>
            </a:p>
          </p:txBody>
        </p:sp>
        <p:cxnSp>
          <p:nvCxnSpPr>
            <p:cNvPr id="261" name="Shape 261"/>
            <p:cNvCxnSpPr/>
            <p:nvPr/>
          </p:nvCxnSpPr>
          <p:spPr>
            <a:xfrm flipH="1">
              <a:off x="3804242" y="3924300"/>
              <a:ext cx="141600" cy="540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2" name="Shape 262"/>
            <p:cNvCxnSpPr/>
            <p:nvPr/>
          </p:nvCxnSpPr>
          <p:spPr>
            <a:xfrm flipH="1">
              <a:off x="2278434" y="3977006"/>
              <a:ext cx="1655700" cy="2400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63" name="Shape 263"/>
            <p:cNvCxnSpPr/>
            <p:nvPr/>
          </p:nvCxnSpPr>
          <p:spPr>
            <a:xfrm rot="10800000">
              <a:off x="2219442" y="4095933"/>
              <a:ext cx="17205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64" name="Shape 264"/>
            <p:cNvCxnSpPr/>
            <p:nvPr/>
          </p:nvCxnSpPr>
          <p:spPr>
            <a:xfrm flipH="1">
              <a:off x="2096042" y="4201200"/>
              <a:ext cx="1849800" cy="1260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65" name="Shape 265"/>
            <p:cNvSpPr/>
            <p:nvPr/>
          </p:nvSpPr>
          <p:spPr>
            <a:xfrm>
              <a:off x="5617667" y="3771375"/>
              <a:ext cx="749400" cy="5715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/>
                <a:t>ADC</a:t>
              </a:r>
              <a:br>
                <a:rPr lang="en-US" sz="1000"/>
              </a:br>
              <a:r>
                <a:rPr lang="en-US" sz="1000"/>
                <a:t>250 MHz, 14 bit</a:t>
              </a:r>
              <a:endParaRPr sz="1000"/>
            </a:p>
          </p:txBody>
        </p:sp>
        <p:cxnSp>
          <p:nvCxnSpPr>
            <p:cNvPr id="266" name="Shape 266"/>
            <p:cNvCxnSpPr>
              <a:stCxn id="267" idx="3"/>
              <a:endCxn id="265" idx="1"/>
            </p:cNvCxnSpPr>
            <p:nvPr/>
          </p:nvCxnSpPr>
          <p:spPr>
            <a:xfrm>
              <a:off x="4694917" y="4057125"/>
              <a:ext cx="922800" cy="0"/>
            </a:xfrm>
            <a:prstGeom prst="straightConnector1">
              <a:avLst/>
            </a:prstGeom>
            <a:noFill/>
            <a:ln w="19050" cap="flat" cmpd="sng">
              <a:solidFill>
                <a:srgbClr val="35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67" name="Shape 267"/>
            <p:cNvSpPr/>
            <p:nvPr/>
          </p:nvSpPr>
          <p:spPr>
            <a:xfrm>
              <a:off x="3945517" y="3771375"/>
              <a:ext cx="749400" cy="5715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∑</a:t>
              </a:r>
              <a:endParaRPr/>
            </a:p>
          </p:txBody>
        </p:sp>
      </p:grp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Shape 269"/>
          <p:cNvGrpSpPr/>
          <p:nvPr/>
        </p:nvGrpSpPr>
        <p:grpSpPr>
          <a:xfrm>
            <a:off x="544240" y="948365"/>
            <a:ext cx="1781292" cy="1874675"/>
            <a:chOff x="0" y="0"/>
            <a:chExt cx="3058012" cy="4021183"/>
          </a:xfrm>
        </p:grpSpPr>
        <p:pic>
          <p:nvPicPr>
            <p:cNvPr id="270" name="Shape 270" descr="Image"/>
            <p:cNvPicPr preferRelativeResize="0"/>
            <p:nvPr/>
          </p:nvPicPr>
          <p:blipFill rotWithShape="1">
            <a:blip r:embed="rId3">
              <a:alphaModFix/>
            </a:blip>
            <a:srcRect l="68551" t="21728" r="7564" b="36397"/>
            <a:stretch/>
          </p:blipFill>
          <p:spPr>
            <a:xfrm>
              <a:off x="0" y="0"/>
              <a:ext cx="3058012" cy="402118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1" name="Shape 271"/>
            <p:cNvCxnSpPr/>
            <p:nvPr/>
          </p:nvCxnSpPr>
          <p:spPr>
            <a:xfrm>
              <a:off x="489558" y="3118678"/>
              <a:ext cx="2277300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dashDot"/>
              <a:miter lim="400000"/>
              <a:headEnd type="none" w="sm" len="sm"/>
              <a:tailEnd type="none" w="sm" len="sm"/>
            </a:ln>
          </p:spPr>
        </p:cxnSp>
        <p:sp>
          <p:nvSpPr>
            <p:cNvPr id="272" name="Shape 272"/>
            <p:cNvSpPr/>
            <p:nvPr/>
          </p:nvSpPr>
          <p:spPr>
            <a:xfrm>
              <a:off x="810489" y="3043655"/>
              <a:ext cx="150000" cy="150000"/>
            </a:xfrm>
            <a:prstGeom prst="ellipse">
              <a:avLst/>
            </a:prstGeom>
            <a:solidFill>
              <a:srgbClr val="E93F34"/>
            </a:solidFill>
            <a:ln>
              <a:noFill/>
            </a:ln>
          </p:spPr>
          <p:txBody>
            <a:bodyPr spcFirstLastPara="1" wrap="square" lIns="26775" tIns="26775" rIns="26775" bIns="26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1428947" y="3043655"/>
              <a:ext cx="150000" cy="150000"/>
            </a:xfrm>
            <a:prstGeom prst="ellipse">
              <a:avLst/>
            </a:prstGeom>
            <a:solidFill>
              <a:srgbClr val="E93F34"/>
            </a:solidFill>
            <a:ln>
              <a:noFill/>
            </a:ln>
          </p:spPr>
          <p:txBody>
            <a:bodyPr spcFirstLastPara="1" wrap="square" lIns="26775" tIns="26775" rIns="26775" bIns="26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" name="Shape 274"/>
          <p:cNvSpPr txBox="1"/>
          <p:nvPr/>
        </p:nvSpPr>
        <p:spPr>
          <a:xfrm>
            <a:off x="164403" y="1583693"/>
            <a:ext cx="7782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ADC</a:t>
            </a:r>
            <a:endParaRPr sz="1000"/>
          </a:p>
        </p:txBody>
      </p:sp>
      <p:sp>
        <p:nvSpPr>
          <p:cNvPr id="275" name="Shape 275"/>
          <p:cNvSpPr txBox="1"/>
          <p:nvPr/>
        </p:nvSpPr>
        <p:spPr>
          <a:xfrm>
            <a:off x="164403" y="2581533"/>
            <a:ext cx="9957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multi-ToT</a:t>
            </a:r>
            <a:endParaRPr sz="1000"/>
          </a:p>
        </p:txBody>
      </p:sp>
      <p:pic>
        <p:nvPicPr>
          <p:cNvPr id="276" name="Shape 276" descr="Image"/>
          <p:cNvPicPr preferRelativeResize="0"/>
          <p:nvPr/>
        </p:nvPicPr>
        <p:blipFill rotWithShape="1">
          <a:blip r:embed="rId4">
            <a:alphaModFix/>
          </a:blip>
          <a:srcRect r="54187"/>
          <a:stretch/>
        </p:blipFill>
        <p:spPr>
          <a:xfrm>
            <a:off x="233260" y="2113072"/>
            <a:ext cx="316398" cy="33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 descr="Image"/>
          <p:cNvPicPr preferRelativeResize="0"/>
          <p:nvPr/>
        </p:nvPicPr>
        <p:blipFill rotWithShape="1">
          <a:blip r:embed="rId4">
            <a:alphaModFix/>
          </a:blip>
          <a:srcRect l="55082"/>
          <a:stretch/>
        </p:blipFill>
        <p:spPr>
          <a:xfrm>
            <a:off x="236399" y="1193926"/>
            <a:ext cx="310224" cy="33486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/>
          <p:nvPr/>
        </p:nvSpPr>
        <p:spPr>
          <a:xfrm rot="-599913">
            <a:off x="2461394" y="1321538"/>
            <a:ext cx="4221211" cy="2500423"/>
          </a:xfrm>
          <a:prstGeom prst="rect">
            <a:avLst/>
          </a:prstGeom>
          <a:solidFill>
            <a:srgbClr val="FFFC79"/>
          </a:solidFill>
          <a:ln w="1905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267900" tIns="267900" rIns="267900" bIns="2679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Other readout designs under study:</a:t>
            </a:r>
            <a:endParaRPr b="1">
              <a:solidFill>
                <a:srgbClr val="FF2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400"/>
              <a:buFont typeface="Comic Sans MS"/>
              <a:buChar char="●"/>
            </a:pPr>
            <a:r>
              <a:rPr lang="en-US" b="1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Slow (~40 MHz) ADC + TDC</a:t>
            </a:r>
            <a:endParaRPr b="1">
              <a:solidFill>
                <a:srgbClr val="FF2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400"/>
              <a:buFont typeface="Comic Sans MS"/>
              <a:buChar char="●"/>
            </a:pPr>
            <a:r>
              <a:rPr lang="en-US" b="1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DRS4-based</a:t>
            </a:r>
            <a:br>
              <a:rPr lang="en-US" b="1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b="1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(switched capacitor array)</a:t>
            </a:r>
            <a:endParaRPr b="1">
              <a:solidFill>
                <a:srgbClr val="FF2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" name="Shape 279"/>
          <p:cNvSpPr txBox="1"/>
          <p:nvPr/>
        </p:nvSpPr>
        <p:spPr>
          <a:xfrm>
            <a:off x="4730925" y="379075"/>
            <a:ext cx="1781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/>
              <a:t>0.9 to 1.5 W for 24 channels</a:t>
            </a:r>
            <a:br>
              <a:rPr lang="en-US" sz="1000" i="1"/>
            </a:br>
            <a:r>
              <a:rPr lang="en-US" sz="1000" i="1"/>
              <a:t>(w/o ADC, FPGA)</a:t>
            </a:r>
            <a:endParaRPr sz="1000" i="1"/>
          </a:p>
        </p:txBody>
      </p:sp>
      <p:sp>
        <p:nvSpPr>
          <p:cNvPr id="280" name="Shape 280"/>
          <p:cNvSpPr/>
          <p:nvPr/>
        </p:nvSpPr>
        <p:spPr>
          <a:xfrm>
            <a:off x="4698057" y="415761"/>
            <a:ext cx="837600" cy="2376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Shape 281"/>
          <p:cNvSpPr txBox="1"/>
          <p:nvPr/>
        </p:nvSpPr>
        <p:spPr>
          <a:xfrm rot="-639161">
            <a:off x="5191171" y="-84043"/>
            <a:ext cx="3421059" cy="398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0000"/>
                </a:solidFill>
              </a:rPr>
              <a:t>depends on pulse-shaping</a:t>
            </a:r>
            <a:endParaRPr sz="800">
              <a:solidFill>
                <a:srgbClr val="FF0000"/>
              </a:solidFill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6800200" y="386050"/>
            <a:ext cx="23439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/>
              <a:t>1.2 GHz sampling for lowest threshold</a:t>
            </a:r>
            <a:br>
              <a:rPr lang="en-US" sz="1000" i="1"/>
            </a:br>
            <a:r>
              <a:rPr lang="en-US" sz="1000" i="1"/>
              <a:t>600 MHz for other thresholds</a:t>
            </a:r>
            <a:endParaRPr sz="1000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mDOM </a:t>
            </a:r>
            <a:r>
              <a:rPr lang="en-US"/>
              <a:t>M</a:t>
            </a: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ulti-ToT Readout: Measurement Setup</a:t>
            </a:r>
            <a:endParaRPr/>
          </a:p>
        </p:txBody>
      </p:sp>
      <p:pic>
        <p:nvPicPr>
          <p:cNvPr id="288" name="Shape 288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5425" y="2146361"/>
            <a:ext cx="6153150" cy="1234428"/>
          </a:xfrm>
          <a:prstGeom prst="rect">
            <a:avLst/>
          </a:prstGeom>
          <a:noFill/>
          <a:ln w="12700" cap="flat" cmpd="sng">
            <a:solidFill>
              <a:srgbClr val="F3F7F5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25400" dist="12700" dir="3600000" rotWithShape="0">
              <a:srgbClr val="000000">
                <a:alpha val="69803"/>
              </a:srgbClr>
            </a:outerShdw>
          </a:effectLst>
        </p:spPr>
      </p:pic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6994225" y="1513200"/>
            <a:ext cx="770100" cy="484800"/>
          </a:xfrm>
          <a:prstGeom prst="wedgeRoundRectCallout">
            <a:avLst>
              <a:gd name="adj1" fmla="val 16267"/>
              <a:gd name="adj2" fmla="val 202284"/>
              <a:gd name="adj3" fmla="val 0"/>
            </a:avLst>
          </a:prstGeom>
          <a:solidFill>
            <a:srgbClr val="FFFFFF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HV supply</a:t>
            </a:r>
            <a:endParaRPr sz="800"/>
          </a:p>
        </p:txBody>
      </p:sp>
      <p:sp>
        <p:nvSpPr>
          <p:cNvPr id="291" name="Shape 291"/>
          <p:cNvSpPr/>
          <p:nvPr/>
        </p:nvSpPr>
        <p:spPr>
          <a:xfrm>
            <a:off x="5372100" y="1329600"/>
            <a:ext cx="1085700" cy="668400"/>
          </a:xfrm>
          <a:prstGeom prst="wedgeRoundRectCallout">
            <a:avLst>
              <a:gd name="adj1" fmla="val 13487"/>
              <a:gd name="adj2" fmla="val 127633"/>
              <a:gd name="adj3" fmla="val 0"/>
            </a:avLst>
          </a:prstGeom>
          <a:solidFill>
            <a:srgbClr val="FFFFFF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dark box with PM, LED and auxiliary preamplifier</a:t>
            </a:r>
            <a:endParaRPr sz="800"/>
          </a:p>
        </p:txBody>
      </p:sp>
      <p:sp>
        <p:nvSpPr>
          <p:cNvPr id="292" name="Shape 292"/>
          <p:cNvSpPr/>
          <p:nvPr/>
        </p:nvSpPr>
        <p:spPr>
          <a:xfrm>
            <a:off x="2176750" y="1513200"/>
            <a:ext cx="941400" cy="484800"/>
          </a:xfrm>
          <a:prstGeom prst="wedgeRoundRectCallout">
            <a:avLst>
              <a:gd name="adj1" fmla="val 26028"/>
              <a:gd name="adj2" fmla="val 244307"/>
              <a:gd name="adj3" fmla="val 0"/>
            </a:avLst>
          </a:prstGeom>
          <a:solidFill>
            <a:srgbClr val="FFFFFF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signal transmission (single-ended)</a:t>
            </a:r>
            <a:endParaRPr sz="800"/>
          </a:p>
        </p:txBody>
      </p:sp>
      <p:sp>
        <p:nvSpPr>
          <p:cNvPr id="293" name="Shape 293"/>
          <p:cNvSpPr/>
          <p:nvPr/>
        </p:nvSpPr>
        <p:spPr>
          <a:xfrm>
            <a:off x="1183375" y="1513200"/>
            <a:ext cx="770100" cy="484800"/>
          </a:xfrm>
          <a:prstGeom prst="wedgeRoundRectCallout">
            <a:avLst>
              <a:gd name="adj1" fmla="val 109460"/>
              <a:gd name="adj2" fmla="val 243080"/>
              <a:gd name="adj3" fmla="val 0"/>
            </a:avLst>
          </a:prstGeom>
          <a:solidFill>
            <a:srgbClr val="FFFFFF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6 ch. analog front-end</a:t>
            </a:r>
            <a:endParaRPr sz="800"/>
          </a:p>
        </p:txBody>
      </p:sp>
      <p:grpSp>
        <p:nvGrpSpPr>
          <p:cNvPr id="294" name="Shape 294"/>
          <p:cNvGrpSpPr/>
          <p:nvPr/>
        </p:nvGrpSpPr>
        <p:grpSpPr>
          <a:xfrm>
            <a:off x="4938426" y="1012500"/>
            <a:ext cx="3899593" cy="2457354"/>
            <a:chOff x="5168201" y="1000950"/>
            <a:chExt cx="3899593" cy="2457354"/>
          </a:xfrm>
        </p:grpSpPr>
        <p:pic>
          <p:nvPicPr>
            <p:cNvPr id="295" name="Shape 295" descr="Messaufbau_mit_PMT_in_Darkbox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68201" y="1267792"/>
              <a:ext cx="3899593" cy="2190512"/>
            </a:xfrm>
            <a:prstGeom prst="rect">
              <a:avLst/>
            </a:prstGeom>
            <a:noFill/>
            <a:ln w="12700" cap="flat" cmpd="sng">
              <a:solidFill>
                <a:srgbClr val="F3F7F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25400" dist="12700" dir="3600000" rotWithShape="0">
                <a:srgbClr val="000000">
                  <a:alpha val="69803"/>
                </a:srgbClr>
              </a:outerShdw>
            </a:effectLst>
          </p:spPr>
        </p:pic>
        <p:sp>
          <p:nvSpPr>
            <p:cNvPr id="296" name="Shape 296"/>
            <p:cNvSpPr/>
            <p:nvPr/>
          </p:nvSpPr>
          <p:spPr>
            <a:xfrm>
              <a:off x="7764325" y="1131450"/>
              <a:ext cx="594600" cy="561000"/>
            </a:xfrm>
            <a:prstGeom prst="wedgeRoundRectCallout">
              <a:avLst>
                <a:gd name="adj1" fmla="val -79129"/>
                <a:gd name="adj2" fmla="val 135223"/>
                <a:gd name="adj3" fmla="val 0"/>
              </a:avLst>
            </a:prstGeom>
            <a:solidFill>
              <a:srgbClr val="FFFFFF"/>
            </a:solidFill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pulsed LED</a:t>
              </a:r>
              <a:endParaRPr sz="800"/>
            </a:p>
          </p:txBody>
        </p:sp>
        <p:sp>
          <p:nvSpPr>
            <p:cNvPr id="297" name="Shape 297"/>
            <p:cNvSpPr/>
            <p:nvPr/>
          </p:nvSpPr>
          <p:spPr>
            <a:xfrm>
              <a:off x="5892800" y="1000950"/>
              <a:ext cx="1132500" cy="691500"/>
            </a:xfrm>
            <a:prstGeom prst="wedgeRoundRectCallout">
              <a:avLst>
                <a:gd name="adj1" fmla="val 68870"/>
                <a:gd name="adj2" fmla="val 119140"/>
                <a:gd name="adj3" fmla="val 0"/>
              </a:avLst>
            </a:prstGeom>
            <a:solidFill>
              <a:srgbClr val="FFFFFF"/>
            </a:solidFill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R12199-02 PMT</a:t>
              </a:r>
              <a:br>
                <a:rPr lang="en-US" sz="800">
                  <a:solidFill>
                    <a:schemeClr val="dk1"/>
                  </a:solidFill>
                </a:rPr>
              </a:br>
              <a:r>
                <a:rPr lang="en-US" sz="800">
                  <a:solidFill>
                    <a:schemeClr val="dk1"/>
                  </a:solidFill>
                </a:rPr>
                <a:t>w/ passive base</a:t>
              </a:r>
              <a:endParaRPr sz="800"/>
            </a:p>
          </p:txBody>
        </p:sp>
      </p:grpSp>
      <p:sp>
        <p:nvSpPr>
          <p:cNvPr id="298" name="Shape 298"/>
          <p:cNvSpPr/>
          <p:nvPr/>
        </p:nvSpPr>
        <p:spPr>
          <a:xfrm>
            <a:off x="3279450" y="1513200"/>
            <a:ext cx="941400" cy="484800"/>
          </a:xfrm>
          <a:prstGeom prst="wedgeRoundRectCallout">
            <a:avLst>
              <a:gd name="adj1" fmla="val -34956"/>
              <a:gd name="adj2" fmla="val 254105"/>
              <a:gd name="adj3" fmla="val 0"/>
            </a:avLst>
          </a:prstGeom>
          <a:solidFill>
            <a:srgbClr val="FFFFFF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mainboard w/ FPGA</a:t>
            </a:r>
            <a:endParaRPr sz="800"/>
          </a:p>
        </p:txBody>
      </p:sp>
      <p:grpSp>
        <p:nvGrpSpPr>
          <p:cNvPr id="299" name="Shape 299"/>
          <p:cNvGrpSpPr/>
          <p:nvPr/>
        </p:nvGrpSpPr>
        <p:grpSpPr>
          <a:xfrm>
            <a:off x="325600" y="762000"/>
            <a:ext cx="4283050" cy="3180613"/>
            <a:chOff x="173200" y="838200"/>
            <a:chExt cx="4283050" cy="3180613"/>
          </a:xfrm>
        </p:grpSpPr>
        <p:pic>
          <p:nvPicPr>
            <p:cNvPr id="300" name="Shape 300" descr="Picture 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5989" y="1124683"/>
              <a:ext cx="3886200" cy="2894130"/>
            </a:xfrm>
            <a:prstGeom prst="rect">
              <a:avLst/>
            </a:prstGeom>
            <a:noFill/>
            <a:ln w="12700" cap="flat" cmpd="sng">
              <a:solidFill>
                <a:srgbClr val="F3F7F5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25400" dist="12700" dir="3600000" rotWithShape="0">
                <a:srgbClr val="000000">
                  <a:alpha val="69803"/>
                </a:srgbClr>
              </a:outerShdw>
            </a:effectLst>
          </p:spPr>
        </p:pic>
        <p:sp>
          <p:nvSpPr>
            <p:cNvPr id="301" name="Shape 301"/>
            <p:cNvSpPr/>
            <p:nvPr/>
          </p:nvSpPr>
          <p:spPr>
            <a:xfrm>
              <a:off x="173200" y="1012500"/>
              <a:ext cx="1212300" cy="668400"/>
            </a:xfrm>
            <a:prstGeom prst="wedgeRoundRectCallout">
              <a:avLst>
                <a:gd name="adj1" fmla="val 57616"/>
                <a:gd name="adj2" fmla="val 217396"/>
                <a:gd name="adj3" fmla="val 0"/>
              </a:avLst>
            </a:prstGeom>
            <a:solidFill>
              <a:srgbClr val="FFFFFF"/>
            </a:solidFill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2nd channel used for triggering only</a:t>
              </a:r>
              <a:endParaRPr sz="800"/>
            </a:p>
          </p:txBody>
        </p:sp>
        <p:sp>
          <p:nvSpPr>
            <p:cNvPr id="302" name="Shape 302"/>
            <p:cNvSpPr/>
            <p:nvPr/>
          </p:nvSpPr>
          <p:spPr>
            <a:xfrm>
              <a:off x="3194450" y="838200"/>
              <a:ext cx="1261800" cy="842700"/>
            </a:xfrm>
            <a:prstGeom prst="wedgeRoundRectCallout">
              <a:avLst>
                <a:gd name="adj1" fmla="val -114675"/>
                <a:gd name="adj2" fmla="val 204008"/>
                <a:gd name="adj3" fmla="val 0"/>
              </a:avLst>
            </a:prstGeom>
            <a:solidFill>
              <a:srgbClr val="FFFFFF"/>
            </a:solidFill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power divider: splits PM-signal to D.U.T. and scope</a:t>
              </a:r>
              <a:endParaRPr sz="80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mDOM Multi-ToT Readout: Three Example</a:t>
            </a:r>
            <a:r>
              <a:rPr lang="en-US"/>
              <a:t> Waveforms</a:t>
            </a:r>
            <a:endParaRPr/>
          </a:p>
        </p:txBody>
      </p:sp>
      <p:pic>
        <p:nvPicPr>
          <p:cNvPr id="308" name="Shape 308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3400" y="732691"/>
            <a:ext cx="3499247" cy="20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 descr="Picture 4"/>
          <p:cNvPicPr preferRelativeResize="0"/>
          <p:nvPr/>
        </p:nvPicPr>
        <p:blipFill rotWithShape="1">
          <a:blip r:embed="rId4">
            <a:alphaModFix/>
          </a:blip>
          <a:srcRect b="38568"/>
          <a:stretch/>
        </p:blipFill>
        <p:spPr>
          <a:xfrm>
            <a:off x="1479139" y="1034658"/>
            <a:ext cx="1714500" cy="166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 descr="Picture 5"/>
          <p:cNvPicPr preferRelativeResize="0"/>
          <p:nvPr/>
        </p:nvPicPr>
        <p:blipFill rotWithShape="1">
          <a:blip r:embed="rId5">
            <a:alphaModFix/>
          </a:blip>
          <a:srcRect b="39074"/>
          <a:stretch/>
        </p:blipFill>
        <p:spPr>
          <a:xfrm>
            <a:off x="1867767" y="3150469"/>
            <a:ext cx="1720849" cy="163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 descr="Picture 6"/>
          <p:cNvPicPr preferRelativeResize="0"/>
          <p:nvPr/>
        </p:nvPicPr>
        <p:blipFill rotWithShape="1">
          <a:blip r:embed="rId6">
            <a:alphaModFix/>
          </a:blip>
          <a:srcRect b="38741"/>
          <a:stretch/>
        </p:blipFill>
        <p:spPr>
          <a:xfrm>
            <a:off x="4945498" y="3136446"/>
            <a:ext cx="2182610" cy="1666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Shape 312"/>
          <p:cNvCxnSpPr/>
          <p:nvPr/>
        </p:nvCxnSpPr>
        <p:spPr>
          <a:xfrm rot="10800000" flipH="1">
            <a:off x="2940483" y="1043721"/>
            <a:ext cx="2181600" cy="7536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3" name="Shape 313"/>
          <p:cNvCxnSpPr/>
          <p:nvPr/>
        </p:nvCxnSpPr>
        <p:spPr>
          <a:xfrm rot="10800000" flipH="1">
            <a:off x="2827644" y="1848055"/>
            <a:ext cx="1725900" cy="15435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4" name="Shape 314"/>
          <p:cNvCxnSpPr/>
          <p:nvPr/>
        </p:nvCxnSpPr>
        <p:spPr>
          <a:xfrm rot="10800000">
            <a:off x="5372520" y="2723806"/>
            <a:ext cx="267000" cy="6888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5" name="Shape 315"/>
          <p:cNvCxnSpPr/>
          <p:nvPr/>
        </p:nvCxnSpPr>
        <p:spPr>
          <a:xfrm rot="10800000" flipH="1">
            <a:off x="6457294" y="2455637"/>
            <a:ext cx="237300" cy="12255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Shape 317"/>
          <p:cNvSpPr txBox="1"/>
          <p:nvPr/>
        </p:nvSpPr>
        <p:spPr>
          <a:xfrm>
            <a:off x="7799493" y="2315616"/>
            <a:ext cx="9903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4 thresholds</a:t>
            </a:r>
            <a:endParaRPr sz="1000"/>
          </a:p>
        </p:txBody>
      </p:sp>
      <p:cxnSp>
        <p:nvCxnSpPr>
          <p:cNvPr id="318" name="Shape 318"/>
          <p:cNvCxnSpPr/>
          <p:nvPr/>
        </p:nvCxnSpPr>
        <p:spPr>
          <a:xfrm>
            <a:off x="6973675" y="2768625"/>
            <a:ext cx="1134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9" name="Shape 319"/>
          <p:cNvSpPr txBox="1"/>
          <p:nvPr/>
        </p:nvSpPr>
        <p:spPr>
          <a:xfrm>
            <a:off x="7690242" y="2696616"/>
            <a:ext cx="9903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time</a:t>
            </a:r>
            <a:endParaRPr sz="1000"/>
          </a:p>
        </p:txBody>
      </p:sp>
      <p:cxnSp>
        <p:nvCxnSpPr>
          <p:cNvPr id="320" name="Shape 320"/>
          <p:cNvCxnSpPr/>
          <p:nvPr/>
        </p:nvCxnSpPr>
        <p:spPr>
          <a:xfrm>
            <a:off x="7524508" y="2182900"/>
            <a:ext cx="202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1" name="Shape 321"/>
          <p:cNvCxnSpPr/>
          <p:nvPr/>
        </p:nvCxnSpPr>
        <p:spPr>
          <a:xfrm rot="10800000">
            <a:off x="7837225" y="2182900"/>
            <a:ext cx="21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2" name="Shape 322"/>
          <p:cNvSpPr txBox="1"/>
          <p:nvPr/>
        </p:nvSpPr>
        <p:spPr>
          <a:xfrm>
            <a:off x="7493775" y="1901565"/>
            <a:ext cx="9903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1.67 ns</a:t>
            </a:r>
            <a:endParaRPr sz="1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mDOM Readout: Single PE Pulses</a:t>
            </a:r>
            <a:endParaRPr/>
          </a:p>
        </p:txBody>
      </p:sp>
      <p:pic>
        <p:nvPicPr>
          <p:cNvPr id="328" name="Shape 328" descr="figure_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006" y="1434349"/>
            <a:ext cx="3642667" cy="27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 descr="figure_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4325" y="1521649"/>
            <a:ext cx="3642675" cy="273200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/>
          <p:nvPr/>
        </p:nvSpPr>
        <p:spPr>
          <a:xfrm>
            <a:off x="1959325" y="4256894"/>
            <a:ext cx="11700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Leading Edge Time</a:t>
            </a:r>
            <a:b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(rel. to LED trigger)</a:t>
            </a:r>
            <a:endParaRPr sz="1000"/>
          </a:p>
        </p:txBody>
      </p:sp>
      <p:sp>
        <p:nvSpPr>
          <p:cNvPr id="331" name="Shape 331"/>
          <p:cNvSpPr txBox="1"/>
          <p:nvPr/>
        </p:nvSpPr>
        <p:spPr>
          <a:xfrm>
            <a:off x="6056725" y="4256894"/>
            <a:ext cx="14205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Time-over-Threshold</a:t>
            </a:r>
            <a:endParaRPr sz="1000"/>
          </a:p>
        </p:txBody>
      </p:sp>
      <p:sp>
        <p:nvSpPr>
          <p:cNvPr id="332" name="Shape 332"/>
          <p:cNvSpPr txBox="1"/>
          <p:nvPr/>
        </p:nvSpPr>
        <p:spPr>
          <a:xfrm>
            <a:off x="1466981" y="1032558"/>
            <a:ext cx="9270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Jitter: 3 ns</a:t>
            </a:r>
            <a:b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(TTS</a:t>
            </a:r>
            <a:r>
              <a:rPr lang="en-US" sz="10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σ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1.7 ns)</a:t>
            </a:r>
            <a:endParaRPr sz="1000"/>
          </a:p>
        </p:txBody>
      </p:sp>
      <p:sp>
        <p:nvSpPr>
          <p:cNvPr id="333" name="Shape 333"/>
          <p:cNvSpPr txBox="1"/>
          <p:nvPr/>
        </p:nvSpPr>
        <p:spPr>
          <a:xfrm>
            <a:off x="2853750" y="903863"/>
            <a:ext cx="34365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Very first measurement!</a:t>
            </a:r>
            <a:b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Systematic characterization will follow</a:t>
            </a:r>
            <a:endParaRPr sz="1200"/>
          </a:p>
        </p:txBody>
      </p:sp>
      <p:cxnSp>
        <p:nvCxnSpPr>
          <p:cNvPr id="334" name="Shape 334"/>
          <p:cNvCxnSpPr/>
          <p:nvPr/>
        </p:nvCxnSpPr>
        <p:spPr>
          <a:xfrm>
            <a:off x="1783895" y="1400952"/>
            <a:ext cx="309600" cy="4491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35" name="Shape 335"/>
          <p:cNvCxnSpPr/>
          <p:nvPr/>
        </p:nvCxnSpPr>
        <p:spPr>
          <a:xfrm flipH="1">
            <a:off x="2545950" y="1567375"/>
            <a:ext cx="688500" cy="13179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336" name="Shape 336"/>
          <p:cNvSpPr txBox="1"/>
          <p:nvPr/>
        </p:nvSpPr>
        <p:spPr>
          <a:xfrm>
            <a:off x="3241251" y="1400225"/>
            <a:ext cx="9270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Afterpulses?</a:t>
            </a:r>
            <a:endParaRPr sz="1000"/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ctrTitle"/>
          </p:nvPr>
        </p:nvSpPr>
        <p:spPr>
          <a:xfrm>
            <a:off x="305991" y="262208"/>
            <a:ext cx="8532000" cy="26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WOM</a:t>
            </a:r>
            <a:br>
              <a:rPr lang="en-US"/>
            </a:br>
            <a:r>
              <a:rPr lang="en-US" sz="2300"/>
              <a:t>(Wavelength-shifting Optical Module)</a:t>
            </a:r>
            <a:endParaRPr sz="2300"/>
          </a:p>
        </p:txBody>
      </p:sp>
      <p:pic>
        <p:nvPicPr>
          <p:cNvPr id="343" name="Shape 343" descr="WOM_dualPMT_all.jpg"/>
          <p:cNvPicPr preferRelativeResize="0"/>
          <p:nvPr/>
        </p:nvPicPr>
        <p:blipFill rotWithShape="1">
          <a:blip r:embed="rId3">
            <a:alphaModFix/>
          </a:blip>
          <a:srcRect l="35391" t="6574" r="35388" b="6582"/>
          <a:stretch/>
        </p:blipFill>
        <p:spPr>
          <a:xfrm>
            <a:off x="8341038" y="345863"/>
            <a:ext cx="496968" cy="446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WOM: Wavelength-shifting Optical Module</a:t>
            </a:r>
            <a:endParaRPr/>
          </a:p>
        </p:txBody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305990" y="1054820"/>
            <a:ext cx="85320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/>
              <a:t>Basic concept</a:t>
            </a:r>
            <a:endParaRPr b="1"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Wavelength shifters (WLS)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Light concentration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 i="0" u="none" strike="noStrike" cap="none"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r>
              <a:rPr lang="en-US" b="1" i="0" u="none" strike="noStrike" cap="none"/>
              <a:t>Features</a:t>
            </a:r>
            <a:endParaRPr b="1"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Better UV sensitivity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requires quartz housing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Large collection area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easily scalable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Low noise rate (few Hz)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due to small PMTs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Cost effective</a:t>
            </a:r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51" name="Shape 351"/>
          <p:cNvSpPr txBox="1"/>
          <p:nvPr/>
        </p:nvSpPr>
        <p:spPr>
          <a:xfrm>
            <a:off x="7075682" y="4210565"/>
            <a:ext cx="11898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Length:   ~1.2</a:t>
            </a:r>
            <a:r>
              <a:rPr lang="en-US" sz="1000"/>
              <a:t> 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b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Diameter: ~10</a:t>
            </a:r>
            <a:r>
              <a:rPr lang="en-US" sz="1000"/>
              <a:t> 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cm</a:t>
            </a:r>
            <a:endParaRPr sz="1000"/>
          </a:p>
        </p:txBody>
      </p:sp>
      <p:pic>
        <p:nvPicPr>
          <p:cNvPr id="352" name="Shape 352" descr="WOM_dualPMT_all.jpg"/>
          <p:cNvPicPr preferRelativeResize="0"/>
          <p:nvPr/>
        </p:nvPicPr>
        <p:blipFill rotWithShape="1">
          <a:blip r:embed="rId3">
            <a:alphaModFix/>
          </a:blip>
          <a:srcRect l="35390" t="6578" r="35389" b="6577"/>
          <a:stretch/>
        </p:blipFill>
        <p:spPr>
          <a:xfrm>
            <a:off x="8341038" y="345863"/>
            <a:ext cx="496968" cy="446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7200" y="1328450"/>
            <a:ext cx="4242950" cy="24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>
            <a:hlinkClick r:id="rId5"/>
          </p:cNvPr>
          <p:cNvSpPr txBox="1"/>
          <p:nvPr/>
        </p:nvSpPr>
        <p:spPr>
          <a:xfrm>
            <a:off x="3841086" y="4245966"/>
            <a:ext cx="14049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9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PoS(ICRC2017)1052</a:t>
            </a:r>
            <a:endParaRPr sz="1000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WOM: Efficiency</a:t>
            </a:r>
            <a:endParaRPr/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306000" y="4171975"/>
            <a:ext cx="85320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i="0" u="none" strike="noStrike" cap="none"/>
              <a:t>Efficiency to capture photons and transport them to the end of the tube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i="0" u="none" strike="noStrike" cap="none"/>
              <a:t>WLS paint: Bis-MSB + p-Terphenyl in Paraloid B-72</a:t>
            </a:r>
            <a:endParaRPr/>
          </a:p>
        </p:txBody>
      </p:sp>
      <p:sp>
        <p:nvSpPr>
          <p:cNvPr id="361" name="Shape 361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362" name="Shape 362" descr="Screen Shot 2015-11-14 at 15.56.12.png"/>
          <p:cNvPicPr preferRelativeResize="0"/>
          <p:nvPr/>
        </p:nvPicPr>
        <p:blipFill rotWithShape="1">
          <a:blip r:embed="rId3">
            <a:alphaModFix/>
          </a:blip>
          <a:srcRect t="3596" b="3595"/>
          <a:stretch/>
        </p:blipFill>
        <p:spPr>
          <a:xfrm>
            <a:off x="2492842" y="897525"/>
            <a:ext cx="4158301" cy="2874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Shape 363"/>
          <p:cNvGrpSpPr/>
          <p:nvPr/>
        </p:nvGrpSpPr>
        <p:grpSpPr>
          <a:xfrm>
            <a:off x="2564163" y="728200"/>
            <a:ext cx="4015650" cy="3148005"/>
            <a:chOff x="4830613" y="722675"/>
            <a:chExt cx="4015650" cy="3148005"/>
          </a:xfrm>
        </p:grpSpPr>
        <p:pic>
          <p:nvPicPr>
            <p:cNvPr id="364" name="Shape 364" descr="plot4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30613" y="722675"/>
              <a:ext cx="4015650" cy="3011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Shape 365"/>
            <p:cNvSpPr txBox="1"/>
            <p:nvPr/>
          </p:nvSpPr>
          <p:spPr>
            <a:xfrm>
              <a:off x="6361303" y="2769500"/>
              <a:ext cx="18174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/>
                <a:t>(</a:t>
              </a: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convoluted with</a:t>
              </a:r>
              <a:r>
                <a:rPr lang="en-US" sz="1000"/>
                <a:t/>
              </a:r>
              <a:br>
                <a:rPr lang="en-US" sz="1000"/>
              </a:br>
              <a:r>
                <a:rPr lang="en-US" sz="1000"/>
                <a:t> </a:t>
              </a: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Cherenkov spectrum)</a:t>
              </a:r>
              <a:endParaRPr sz="1000"/>
            </a:p>
          </p:txBody>
        </p:sp>
        <p:sp>
          <p:nvSpPr>
            <p:cNvPr id="366" name="Shape 366"/>
            <p:cNvSpPr txBox="1"/>
            <p:nvPr/>
          </p:nvSpPr>
          <p:spPr>
            <a:xfrm>
              <a:off x="6366838" y="3554180"/>
              <a:ext cx="18174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000"/>
                <a:t>Wavelength (nm)</a:t>
              </a:r>
              <a:endParaRPr sz="100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WOM Status</a:t>
            </a:r>
            <a:endParaRPr/>
          </a:p>
        </p:txBody>
      </p:sp>
      <p:pic>
        <p:nvPicPr>
          <p:cNvPr id="372" name="Shape 372" descr="IMG_20150122_1747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078" y="751062"/>
            <a:ext cx="2747734" cy="3663646"/>
          </a:xfrm>
          <a:prstGeom prst="rect">
            <a:avLst/>
          </a:prstGeom>
          <a:noFill/>
          <a:ln>
            <a:noFill/>
          </a:ln>
          <a:effectLst>
            <a:outerShdw blurRad="330200" dist="152400" dir="5400000" rotWithShape="0">
              <a:srgbClr val="000000">
                <a:alpha val="69803"/>
              </a:srgbClr>
            </a:outerShdw>
          </a:effectLst>
        </p:spPr>
      </p:pic>
      <p:pic>
        <p:nvPicPr>
          <p:cNvPr id="373" name="Shape 373" descr="IMG_20160504_08553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1557" y="903094"/>
            <a:ext cx="3663405" cy="2747553"/>
          </a:xfrm>
          <a:prstGeom prst="rect">
            <a:avLst/>
          </a:prstGeom>
          <a:noFill/>
          <a:ln>
            <a:noFill/>
          </a:ln>
          <a:effectLst>
            <a:outerShdw blurRad="330200" dist="152400" dir="5400000" rotWithShape="0">
              <a:srgbClr val="000000">
                <a:alpha val="69803"/>
              </a:srgbClr>
            </a:outerShdw>
          </a:effectLst>
        </p:spPr>
      </p:pic>
      <p:pic>
        <p:nvPicPr>
          <p:cNvPr id="374" name="Shape 374" descr="_MG_584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8213" y="1362226"/>
            <a:ext cx="3663405" cy="2441315"/>
          </a:xfrm>
          <a:prstGeom prst="rect">
            <a:avLst/>
          </a:prstGeom>
          <a:noFill/>
          <a:ln>
            <a:noFill/>
          </a:ln>
          <a:effectLst>
            <a:outerShdw blurRad="330200" dist="152400" dir="5400000" rotWithShape="0">
              <a:srgbClr val="000000">
                <a:alpha val="69803"/>
              </a:srgbClr>
            </a:outerShdw>
          </a:effectLst>
        </p:spPr>
      </p:pic>
      <p:pic>
        <p:nvPicPr>
          <p:cNvPr id="375" name="Shape 375" descr="File_00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54370" y="1968726"/>
            <a:ext cx="3663405" cy="2747553"/>
          </a:xfrm>
          <a:prstGeom prst="rect">
            <a:avLst/>
          </a:prstGeom>
          <a:noFill/>
          <a:ln>
            <a:noFill/>
          </a:ln>
          <a:effectLst>
            <a:outerShdw blurRad="330200" dist="152400" dir="5400000" rotWithShape="0">
              <a:srgbClr val="000000">
                <a:alpha val="69803"/>
              </a:srgbClr>
            </a:outerShdw>
          </a:effectLst>
        </p:spPr>
      </p:pic>
      <p:pic>
        <p:nvPicPr>
          <p:cNvPr id="376" name="Shape 376" descr="IMG_20160129_13084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7493" y="751182"/>
            <a:ext cx="2747553" cy="3663405"/>
          </a:xfrm>
          <a:prstGeom prst="rect">
            <a:avLst/>
          </a:prstGeom>
          <a:noFill/>
          <a:ln>
            <a:noFill/>
          </a:ln>
          <a:effectLst>
            <a:outerShdw blurRad="330200" dist="152400" dir="5400000" rotWithShape="0">
              <a:srgbClr val="000000">
                <a:alpha val="69803"/>
              </a:srgbClr>
            </a:outerShdw>
          </a:effectLst>
        </p:spPr>
      </p:pic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pe 62" descr="Image"/>
          <p:cNvPicPr preferRelativeResize="0"/>
          <p:nvPr/>
        </p:nvPicPr>
        <p:blipFill rotWithShape="1">
          <a:blip r:embed="rId3">
            <a:alphaModFix/>
          </a:blip>
          <a:srcRect l="447"/>
          <a:stretch/>
        </p:blipFill>
        <p:spPr>
          <a:xfrm>
            <a:off x="747700" y="0"/>
            <a:ext cx="7683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>
            <a:hlinkClick r:id="rId4"/>
          </p:cNvPr>
          <p:cNvSpPr txBox="1"/>
          <p:nvPr/>
        </p:nvSpPr>
        <p:spPr>
          <a:xfrm>
            <a:off x="306012" y="71402"/>
            <a:ext cx="12147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http://icecube.wisc.edu</a:t>
            </a:r>
            <a:endParaRPr sz="500"/>
          </a:p>
        </p:txBody>
      </p:sp>
      <p:sp>
        <p:nvSpPr>
          <p:cNvPr id="64" name="Shape 64"/>
          <p:cNvSpPr txBox="1"/>
          <p:nvPr/>
        </p:nvSpPr>
        <p:spPr>
          <a:xfrm>
            <a:off x="6556795" y="63900"/>
            <a:ext cx="2281200" cy="1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~300 scientists, 48 institutions, 12 countries</a:t>
            </a:r>
            <a:endParaRPr sz="5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/>
          </a:p>
        </p:txBody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305990" y="1054820"/>
            <a:ext cx="85320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The IceCube-Gen2 facility will be nearly 10× larger than IceCube alone</a:t>
            </a:r>
            <a:endParaRPr i="0" u="none" strike="noStrike" cap="none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The IceCube Upgrade can be used as a R&amp;D platform for IceCube-Gen2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Arial"/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New sensor designs can improve the sensitivity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Arial"/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Physics potential only starting to be explored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Arial"/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Currently in R&amp;D phase: multiple approaches being evaluated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sensors with segmented photocathode to improve directionality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wavelength-shifting sensors to increase UV sensitivity</a:t>
            </a:r>
            <a:endParaRPr/>
          </a:p>
        </p:txBody>
      </p:sp>
      <p:sp>
        <p:nvSpPr>
          <p:cNvPr id="384" name="Shape 384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ctrTitle"/>
          </p:nvPr>
        </p:nvSpPr>
        <p:spPr>
          <a:xfrm>
            <a:off x="305991" y="262208"/>
            <a:ext cx="8532000" cy="26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Backup Slides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Shape 39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76300" y="-1240752"/>
            <a:ext cx="10896600" cy="785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Shape 395"/>
          <p:cNvSpPr txBox="1"/>
          <p:nvPr/>
        </p:nvSpPr>
        <p:spPr>
          <a:xfrm rot="-239968">
            <a:off x="1675800" y="1080326"/>
            <a:ext cx="2331277" cy="20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Drill camp (5 MW hot water heater)</a:t>
            </a:r>
            <a:endParaRPr sz="500"/>
          </a:p>
        </p:txBody>
      </p:sp>
      <p:sp>
        <p:nvSpPr>
          <p:cNvPr id="396" name="Shape 396"/>
          <p:cNvSpPr txBox="1"/>
          <p:nvPr/>
        </p:nvSpPr>
        <p:spPr>
          <a:xfrm rot="359715">
            <a:off x="2022148" y="2399666"/>
            <a:ext cx="1111580" cy="209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Hot water hoses</a:t>
            </a:r>
            <a:endParaRPr sz="500"/>
          </a:p>
        </p:txBody>
      </p:sp>
      <p:sp>
        <p:nvSpPr>
          <p:cNvPr id="397" name="Shape 397"/>
          <p:cNvSpPr txBox="1"/>
          <p:nvPr/>
        </p:nvSpPr>
        <p:spPr>
          <a:xfrm>
            <a:off x="5753678" y="1880964"/>
            <a:ext cx="7347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Hose Reel</a:t>
            </a:r>
            <a:endParaRPr sz="500"/>
          </a:p>
        </p:txBody>
      </p:sp>
      <p:sp>
        <p:nvSpPr>
          <p:cNvPr id="398" name="Shape 398"/>
          <p:cNvSpPr txBox="1"/>
          <p:nvPr/>
        </p:nvSpPr>
        <p:spPr>
          <a:xfrm>
            <a:off x="2748238" y="3263576"/>
            <a:ext cx="11850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IceTop Tanks</a:t>
            </a:r>
            <a:endParaRPr sz="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(with sun shields)</a:t>
            </a:r>
            <a:endParaRPr sz="500"/>
          </a:p>
        </p:txBody>
      </p:sp>
      <p:sp>
        <p:nvSpPr>
          <p:cNvPr id="399" name="Shape 399"/>
          <p:cNvSpPr txBox="1"/>
          <p:nvPr/>
        </p:nvSpPr>
        <p:spPr>
          <a:xfrm>
            <a:off x="1468534" y="4472183"/>
            <a:ext cx="32550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Drill speed ~2 m/minute</a:t>
            </a:r>
            <a:endParaRPr sz="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~40 hours to drill a hole</a:t>
            </a:r>
            <a:endParaRPr sz="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~12 hours to deploy a string</a:t>
            </a:r>
            <a:endParaRPr sz="500"/>
          </a:p>
        </p:txBody>
      </p:sp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Construction: Drill Site</a:t>
            </a:r>
            <a:endParaRPr/>
          </a:p>
        </p:txBody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IceCube DOM: Block Diagram</a:t>
            </a:r>
            <a:endParaRPr/>
          </a:p>
        </p:txBody>
      </p:sp>
      <p:pic>
        <p:nvPicPr>
          <p:cNvPr id="407" name="Shape 407" descr="Image"/>
          <p:cNvPicPr preferRelativeResize="0"/>
          <p:nvPr/>
        </p:nvPicPr>
        <p:blipFill rotWithShape="1">
          <a:blip r:embed="rId3">
            <a:alphaModFix/>
          </a:blip>
          <a:srcRect t="7210" b="46355"/>
          <a:stretch/>
        </p:blipFill>
        <p:spPr>
          <a:xfrm>
            <a:off x="1665871" y="897518"/>
            <a:ext cx="5812259" cy="359843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Shape 409">
            <a:hlinkClick r:id="rId4"/>
          </p:cNvPr>
          <p:cNvSpPr txBox="1"/>
          <p:nvPr/>
        </p:nvSpPr>
        <p:spPr>
          <a:xfrm>
            <a:off x="259497" y="4610474"/>
            <a:ext cx="17550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b="0" i="1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NIM A </a:t>
            </a:r>
            <a:r>
              <a:rPr lang="en-US" sz="1000" b="1" i="1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601</a:t>
            </a:r>
            <a:r>
              <a:rPr lang="en-US" sz="1000" b="0" i="1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 (2009) 294</a:t>
            </a:r>
            <a:endParaRPr sz="1000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Antarctic Ice</a:t>
            </a:r>
            <a:endParaRPr/>
          </a:p>
        </p:txBody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306000" y="3753847"/>
            <a:ext cx="8532000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IceCube construction yielded a wealth of data on the optical properties of ice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Absorption length for Cherenkov light is large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Instrumented length can be extended above and below current volume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25% gain in instrumented volume</a:t>
            </a:r>
            <a:endParaRPr/>
          </a:p>
        </p:txBody>
      </p:sp>
      <p:sp>
        <p:nvSpPr>
          <p:cNvPr id="416" name="Shape 416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417" name="Shape 417" descr="abs_len_vs_depth.pdf"/>
          <p:cNvPicPr preferRelativeResize="0"/>
          <p:nvPr/>
        </p:nvPicPr>
        <p:blipFill rotWithShape="1">
          <a:blip r:embed="rId3">
            <a:alphaModFix/>
          </a:blip>
          <a:srcRect t="2037"/>
          <a:stretch/>
        </p:blipFill>
        <p:spPr>
          <a:xfrm>
            <a:off x="2817944" y="613131"/>
            <a:ext cx="3508108" cy="3047793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>
            <a:hlinkClick r:id="rId4"/>
          </p:cNvPr>
          <p:cNvSpPr txBox="1"/>
          <p:nvPr/>
        </p:nvSpPr>
        <p:spPr>
          <a:xfrm>
            <a:off x="205992" y="3194300"/>
            <a:ext cx="34212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1C4587"/>
                </a:solidFill>
              </a:rPr>
              <a:t>arXiv:1412.5106 [astro-ph.HE]</a:t>
            </a:r>
            <a:endParaRPr sz="1000" i="1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IceCube-Gen2 High Energy Array</a:t>
            </a:r>
            <a:endParaRPr/>
          </a:p>
        </p:txBody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306000" y="3760625"/>
            <a:ext cx="85320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Current benchmark detector design: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Add 122 strings around the IceCube instrumented volume (240 m spacing)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80 standard IceCube DOMs / string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“Sunflower” geometry avoids corridors in geometry</a:t>
            </a:r>
            <a:endParaRPr/>
          </a:p>
        </p:txBody>
      </p:sp>
      <p:sp>
        <p:nvSpPr>
          <p:cNvPr id="425" name="Shape 425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426" name="Shape 426" descr="Sunflower_240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8490" y="914343"/>
            <a:ext cx="2907019" cy="2752116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6138563" y="2215539"/>
            <a:ext cx="11358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Spacing: 240 m</a:t>
            </a: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Volume:  8.0 km</a:t>
            </a:r>
            <a:r>
              <a:rPr lang="en-US" sz="10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000"/>
          </a:p>
        </p:txBody>
      </p:sp>
      <p:cxnSp>
        <p:nvCxnSpPr>
          <p:cNvPr id="428" name="Shape 428"/>
          <p:cNvCxnSpPr/>
          <p:nvPr/>
        </p:nvCxnSpPr>
        <p:spPr>
          <a:xfrm rot="10800000" flipH="1">
            <a:off x="5154424" y="1962757"/>
            <a:ext cx="513300" cy="13155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9" name="Shape 429"/>
          <p:cNvCxnSpPr/>
          <p:nvPr/>
        </p:nvCxnSpPr>
        <p:spPr>
          <a:xfrm rot="10800000" flipH="1">
            <a:off x="5290044" y="1962757"/>
            <a:ext cx="513300" cy="13155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30" name="Shape 430"/>
          <p:cNvSpPr txBox="1"/>
          <p:nvPr/>
        </p:nvSpPr>
        <p:spPr>
          <a:xfrm rot="-4140666">
            <a:off x="5375956" y="2571248"/>
            <a:ext cx="329995" cy="15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Skiway</a:t>
            </a:r>
            <a:endParaRPr sz="500"/>
          </a:p>
        </p:txBody>
      </p:sp>
      <p:sp>
        <p:nvSpPr>
          <p:cNvPr id="431" name="Shape 431">
            <a:hlinkClick r:id="rId4"/>
          </p:cNvPr>
          <p:cNvSpPr txBox="1"/>
          <p:nvPr/>
        </p:nvSpPr>
        <p:spPr>
          <a:xfrm>
            <a:off x="205992" y="3194300"/>
            <a:ext cx="34212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1C4587"/>
                </a:solidFill>
              </a:rPr>
              <a:t>arXiv:1412.5106 [astro-ph.HE]</a:t>
            </a:r>
            <a:endParaRPr sz="1000" i="1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Improved IceCube DOM (PDOM)</a:t>
            </a:r>
            <a:endParaRPr/>
          </a:p>
        </p:txBody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306000" y="3238000"/>
            <a:ext cx="58860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i="0" u="none" strike="noStrike" cap="none"/>
              <a:t>Keeps well-proven mechanical components of the IceCube DOM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i="0" u="none" strike="noStrike" cap="none"/>
              <a:t>Redesign of electronics utilizing modern technologies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i="0" u="none" strike="noStrike" cap="none"/>
              <a:t>10-inch HQE PMT</a:t>
            </a:r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439" name="Shape 439" descr="Screen Shot 2017-10-14 at 15.20.4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7577" y="897525"/>
            <a:ext cx="3790448" cy="2242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>
            <a:hlinkClick r:id="rId4"/>
          </p:cNvPr>
          <p:cNvSpPr txBox="1"/>
          <p:nvPr/>
        </p:nvSpPr>
        <p:spPr>
          <a:xfrm>
            <a:off x="247618" y="4550923"/>
            <a:ext cx="15642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PoS(ICRC2015)1148</a:t>
            </a:r>
            <a:endParaRPr sz="1000">
              <a:solidFill>
                <a:srgbClr val="1C4587"/>
              </a:solidFill>
            </a:endParaRPr>
          </a:p>
        </p:txBody>
      </p:sp>
      <p:pic>
        <p:nvPicPr>
          <p:cNvPr id="441" name="Shape 441" descr="Screen Shot 2017-10-14 at 15.20.3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010" y="917046"/>
            <a:ext cx="3405053" cy="2040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Shape 442"/>
          <p:cNvSpPr txBox="1"/>
          <p:nvPr/>
        </p:nvSpPr>
        <p:spPr>
          <a:xfrm>
            <a:off x="709200" y="2377800"/>
            <a:ext cx="684900" cy="38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IceCube</a:t>
            </a:r>
            <a:b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DOM</a:t>
            </a:r>
            <a:endParaRPr sz="1200"/>
          </a:p>
        </p:txBody>
      </p:sp>
      <p:sp>
        <p:nvSpPr>
          <p:cNvPr id="443" name="Shape 443"/>
          <p:cNvSpPr txBox="1"/>
          <p:nvPr/>
        </p:nvSpPr>
        <p:spPr>
          <a:xfrm>
            <a:off x="2745001" y="2402550"/>
            <a:ext cx="561600" cy="33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PDOM</a:t>
            </a:r>
            <a:endParaRPr sz="1200"/>
          </a:p>
        </p:txBody>
      </p:sp>
      <p:pic>
        <p:nvPicPr>
          <p:cNvPr id="444" name="Shape 444" descr="Image"/>
          <p:cNvPicPr preferRelativeResize="0"/>
          <p:nvPr/>
        </p:nvPicPr>
        <p:blipFill rotWithShape="1">
          <a:blip r:embed="rId6">
            <a:alphaModFix/>
          </a:blip>
          <a:srcRect l="58571" t="18511" r="672" b="16743"/>
          <a:stretch/>
        </p:blipFill>
        <p:spPr>
          <a:xfrm>
            <a:off x="7076049" y="3146952"/>
            <a:ext cx="1761974" cy="15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 txBox="1"/>
          <p:nvPr/>
        </p:nvSpPr>
        <p:spPr>
          <a:xfrm>
            <a:off x="6346458" y="4352023"/>
            <a:ext cx="6849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PDOM</a:t>
            </a:r>
            <a:b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Prototype</a:t>
            </a:r>
            <a:endParaRPr sz="5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D-Egg:</a:t>
            </a:r>
            <a:r>
              <a:rPr lang="en-US"/>
              <a:t> </a:t>
            </a: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Dual Optical Sensor</a:t>
            </a:r>
            <a:r>
              <a:rPr lang="en-US"/>
              <a:t> </a:t>
            </a: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an Ellipsoid Glass for Gen2</a:t>
            </a:r>
            <a:endParaRPr/>
          </a:p>
        </p:txBody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1988299" y="1054825"/>
            <a:ext cx="35391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 </a:t>
            </a:r>
            <a:r>
              <a:rPr lang="en-US" i="0" u="none" strike="noStrike" cap="none"/>
              <a:t>2 × 8-inch HQE PMTs</a:t>
            </a:r>
            <a:br>
              <a:rPr lang="en-US" i="0" u="none" strike="noStrike" cap="none"/>
            </a:br>
            <a:r>
              <a:rPr lang="en-US" i="0" u="none" strike="noStrike" cap="none"/>
              <a:t>(e.g. Hamamatsu R5912-100)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4π sensitivity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coincidence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UV-transparent glass and gel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more photons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Compact design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⌀: 300 mm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reduces drilling cost</a:t>
            </a:r>
            <a:endParaRPr/>
          </a:p>
        </p:txBody>
      </p:sp>
      <p:sp>
        <p:nvSpPr>
          <p:cNvPr id="452" name="Shape 452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453" name="Shape 453" descr="Image"/>
          <p:cNvPicPr preferRelativeResize="0"/>
          <p:nvPr/>
        </p:nvPicPr>
        <p:blipFill rotWithShape="1">
          <a:blip r:embed="rId3">
            <a:alphaModFix/>
          </a:blip>
          <a:srcRect t="26977" r="75089" b="10343"/>
          <a:stretch/>
        </p:blipFill>
        <p:spPr>
          <a:xfrm>
            <a:off x="487026" y="1218998"/>
            <a:ext cx="1141194" cy="2153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 descr="Screen Shot 2017-10-14 at 15.05.0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0127" y="2725915"/>
            <a:ext cx="2701257" cy="201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 descr="Screen Shot 2017-10-14 at 15.07.02.png"/>
          <p:cNvPicPr preferRelativeResize="0"/>
          <p:nvPr/>
        </p:nvPicPr>
        <p:blipFill rotWithShape="1">
          <a:blip r:embed="rId5">
            <a:alphaModFix/>
          </a:blip>
          <a:srcRect t="7708" b="7708"/>
          <a:stretch/>
        </p:blipFill>
        <p:spPr>
          <a:xfrm>
            <a:off x="5671170" y="906077"/>
            <a:ext cx="2803873" cy="164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7013" y="3503530"/>
            <a:ext cx="1141215" cy="456486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Shape 457"/>
          <p:cNvSpPr/>
          <p:nvPr/>
        </p:nvSpPr>
        <p:spPr>
          <a:xfrm>
            <a:off x="1475058" y="1159801"/>
            <a:ext cx="216000" cy="28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1452904" y="2902112"/>
            <a:ext cx="216000" cy="45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>
            <a:hlinkClick r:id="rId7"/>
          </p:cNvPr>
          <p:cNvSpPr txBox="1"/>
          <p:nvPr/>
        </p:nvSpPr>
        <p:spPr>
          <a:xfrm rot="-5400000">
            <a:off x="7872550" y="1610827"/>
            <a:ext cx="12753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PoS(ICRC2015)1137</a:t>
            </a:r>
            <a:endParaRPr sz="1000">
              <a:solidFill>
                <a:srgbClr val="1C4587"/>
              </a:solidFill>
            </a:endParaRPr>
          </a:p>
        </p:txBody>
      </p:sp>
      <p:sp>
        <p:nvSpPr>
          <p:cNvPr id="460" name="Shape 460">
            <a:hlinkClick r:id="rId8"/>
          </p:cNvPr>
          <p:cNvSpPr txBox="1"/>
          <p:nvPr/>
        </p:nvSpPr>
        <p:spPr>
          <a:xfrm rot="-5400000">
            <a:off x="7836558" y="3586088"/>
            <a:ext cx="13473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9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PoS(ICRC2017)1051</a:t>
            </a:r>
            <a:endParaRPr sz="1000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KM3NeT Multi-PMT DOM: In-Situ Measurements</a:t>
            </a:r>
            <a:endParaRPr/>
          </a:p>
        </p:txBody>
      </p:sp>
      <p:pic>
        <p:nvPicPr>
          <p:cNvPr id="466" name="Shape 46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003" y="4327253"/>
            <a:ext cx="443491" cy="45901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Shape 467">
            <a:hlinkClick r:id="rId4"/>
          </p:cNvPr>
          <p:cNvSpPr txBox="1"/>
          <p:nvPr/>
        </p:nvSpPr>
        <p:spPr>
          <a:xfrm>
            <a:off x="833675" y="4438400"/>
            <a:ext cx="14151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KM3NeT Coll.,</a:t>
            </a:r>
            <a:endParaRPr sz="1000">
              <a:solidFill>
                <a:srgbClr val="1C458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EPJ C </a:t>
            </a:r>
            <a:r>
              <a:rPr lang="en-US" sz="1000" b="1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74</a:t>
            </a: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 (2014) 3056</a:t>
            </a:r>
            <a:endParaRPr sz="1000">
              <a:solidFill>
                <a:srgbClr val="1C4587"/>
              </a:solidFill>
            </a:endParaRPr>
          </a:p>
        </p:txBody>
      </p:sp>
      <p:sp>
        <p:nvSpPr>
          <p:cNvPr id="468" name="Shape 468"/>
          <p:cNvSpPr/>
          <p:nvPr/>
        </p:nvSpPr>
        <p:spPr>
          <a:xfrm>
            <a:off x="3253024" y="3746763"/>
            <a:ext cx="3240000" cy="55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Shape 469"/>
          <p:cNvSpPr txBox="1"/>
          <p:nvPr/>
        </p:nvSpPr>
        <p:spPr>
          <a:xfrm>
            <a:off x="1417301" y="3594375"/>
            <a:ext cx="19668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of PMTs hit on</a:t>
            </a:r>
            <a:b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single DOM already allows</a:t>
            </a:r>
            <a:b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isolation of muon sample</a:t>
            </a:r>
            <a:endParaRPr sz="1200"/>
          </a:p>
        </p:txBody>
      </p:sp>
      <p:sp>
        <p:nvSpPr>
          <p:cNvPr id="470" name="Shape 470"/>
          <p:cNvSpPr txBox="1"/>
          <p:nvPr/>
        </p:nvSpPr>
        <p:spPr>
          <a:xfrm>
            <a:off x="6122072" y="3594375"/>
            <a:ext cx="1725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Occupancy reasonably</a:t>
            </a:r>
            <a:b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well described by</a:t>
            </a:r>
            <a:b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Monte Carlo</a:t>
            </a:r>
            <a:endParaRPr sz="1200"/>
          </a:p>
        </p:txBody>
      </p:sp>
      <p:pic>
        <p:nvPicPr>
          <p:cNvPr id="471" name="Shape 471" descr="Screen Shot 2014-12-04 at 12.41.3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6004" y="3926209"/>
            <a:ext cx="902002" cy="88628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3" name="Shape 4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600" y="1049925"/>
            <a:ext cx="3401880" cy="254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9955" y="1087050"/>
            <a:ext cx="3599447" cy="2544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Shape 4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9725" y="726625"/>
            <a:ext cx="4024549" cy="4024549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Segmented OMs and Scattering in Ice</a:t>
            </a:r>
            <a:endParaRPr/>
          </a:p>
        </p:txBody>
      </p:sp>
      <p:sp>
        <p:nvSpPr>
          <p:cNvPr id="481" name="Shape 481">
            <a:hlinkClick r:id="rId4"/>
          </p:cNvPr>
          <p:cNvSpPr txBox="1"/>
          <p:nvPr/>
        </p:nvSpPr>
        <p:spPr>
          <a:xfrm>
            <a:off x="238637" y="3979575"/>
            <a:ext cx="2397300" cy="1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i="1">
                <a:solidFill>
                  <a:srgbClr val="1C4587"/>
                </a:solidFill>
              </a:rPr>
              <a:t>arXiv:1401.2046v2 [physics.ins-det]</a:t>
            </a:r>
            <a:endParaRPr sz="1000">
              <a:solidFill>
                <a:srgbClr val="1C4587"/>
              </a:solidFill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4090532" y="743240"/>
            <a:ext cx="14232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Photons from bare muon</a:t>
            </a:r>
            <a:endParaRPr sz="1000"/>
          </a:p>
        </p:txBody>
      </p:sp>
      <p:sp>
        <p:nvSpPr>
          <p:cNvPr id="483" name="Shape 483"/>
          <p:cNvSpPr txBox="1"/>
          <p:nvPr/>
        </p:nvSpPr>
        <p:spPr>
          <a:xfrm>
            <a:off x="6722641" y="3465456"/>
            <a:ext cx="11199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Direct,</a:t>
            </a:r>
            <a:b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unscattered light</a:t>
            </a:r>
            <a:endParaRPr sz="1000"/>
          </a:p>
        </p:txBody>
      </p:sp>
      <p:sp>
        <p:nvSpPr>
          <p:cNvPr id="484" name="Shape 484"/>
          <p:cNvSpPr txBox="1"/>
          <p:nvPr/>
        </p:nvSpPr>
        <p:spPr>
          <a:xfrm>
            <a:off x="1281626" y="4498350"/>
            <a:ext cx="17148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Photons sneaking in</a:t>
            </a:r>
            <a:b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 opposite direction</a:t>
            </a:r>
            <a:endParaRPr sz="1000"/>
          </a:p>
        </p:txBody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6164296" y="4148298"/>
            <a:ext cx="397800" cy="216000"/>
          </a:xfrm>
          <a:prstGeom prst="ellipse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7" name="Shape 487"/>
          <p:cNvCxnSpPr/>
          <p:nvPr/>
        </p:nvCxnSpPr>
        <p:spPr>
          <a:xfrm rot="10800000" flipH="1">
            <a:off x="6503840" y="3800777"/>
            <a:ext cx="225300" cy="352800"/>
          </a:xfrm>
          <a:prstGeom prst="straightConnector1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88" name="Shape 488"/>
          <p:cNvSpPr/>
          <p:nvPr/>
        </p:nvSpPr>
        <p:spPr>
          <a:xfrm>
            <a:off x="3094142" y="4142760"/>
            <a:ext cx="397800" cy="216000"/>
          </a:xfrm>
          <a:prstGeom prst="ellipse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9" name="Shape 489"/>
          <p:cNvCxnSpPr/>
          <p:nvPr/>
        </p:nvCxnSpPr>
        <p:spPr>
          <a:xfrm flipH="1">
            <a:off x="2492342" y="4326960"/>
            <a:ext cx="601800" cy="324000"/>
          </a:xfrm>
          <a:prstGeom prst="straightConnector1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>
            <a:hlinkClick r:id="rId4"/>
          </p:cNvPr>
          <p:cNvSpPr txBox="1"/>
          <p:nvPr/>
        </p:nvSpPr>
        <p:spPr>
          <a:xfrm>
            <a:off x="210918" y="4624742"/>
            <a:ext cx="34212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1C4587"/>
                </a:solidFill>
              </a:rPr>
              <a:t>JINST </a:t>
            </a:r>
            <a:r>
              <a:rPr lang="en-US" sz="1000" b="1" i="1">
                <a:solidFill>
                  <a:srgbClr val="1C4587"/>
                </a:solidFill>
              </a:rPr>
              <a:t>12</a:t>
            </a:r>
            <a:r>
              <a:rPr lang="en-US" sz="1000" i="1">
                <a:solidFill>
                  <a:srgbClr val="1C4587"/>
                </a:solidFill>
              </a:rPr>
              <a:t> (2017) P03012</a:t>
            </a:r>
            <a:endParaRPr sz="1000" i="1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mDOM Multi-ToT Readout: Block Diagram</a:t>
            </a:r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4989056" y="2619153"/>
            <a:ext cx="2574182" cy="1923607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5888D"/>
            </a:solidFill>
            <a:prstDash val="dash"/>
            <a:miter lim="400000"/>
            <a:headEnd type="none" w="sm" len="sm"/>
            <a:tailEnd type="none" w="sm" len="sm"/>
          </a:ln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/>
              <a:t>Mainboard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2668348" y="1107612"/>
            <a:ext cx="5044962" cy="1143192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5888D"/>
            </a:solidFill>
            <a:prstDash val="dash"/>
            <a:miter lim="400000"/>
            <a:headEnd type="none" w="sm" len="sm"/>
            <a:tailEnd type="none" w="sm" len="sm"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2601375" y="1040639"/>
            <a:ext cx="5044962" cy="1143192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5888D"/>
            </a:solidFill>
            <a:prstDash val="dash"/>
            <a:miter lim="400000"/>
            <a:headEnd type="none" w="sm" len="sm"/>
            <a:tailEnd type="none" w="sm" len="sm"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2534403" y="973666"/>
            <a:ext cx="5044962" cy="1143192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5888D"/>
            </a:solidFill>
            <a:prstDash val="dash"/>
            <a:miter lim="400000"/>
            <a:headEnd type="none" w="sm" len="sm"/>
            <a:tailEnd type="none" w="sm" len="sm"/>
          </a:ln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/>
              <a:t>PMT Base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5157991" y="1597968"/>
            <a:ext cx="980234" cy="341169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800"/>
          </a:p>
        </p:txBody>
      </p:sp>
      <p:sp>
        <p:nvSpPr>
          <p:cNvPr id="500" name="Shape 500"/>
          <p:cNvSpPr/>
          <p:nvPr/>
        </p:nvSpPr>
        <p:spPr>
          <a:xfrm>
            <a:off x="5157991" y="1067820"/>
            <a:ext cx="980234" cy="341169"/>
          </a:xfrm>
          <a:prstGeom prst="rect">
            <a:avLst/>
          </a:prstGeom>
          <a:solidFill>
            <a:srgbClr val="00FDFF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serial DAC</a:t>
            </a:r>
            <a:b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HV ctrl</a:t>
            </a:r>
            <a:endParaRPr sz="800"/>
          </a:p>
        </p:txBody>
      </p:sp>
      <p:sp>
        <p:nvSpPr>
          <p:cNvPr id="501" name="Shape 501"/>
          <p:cNvSpPr/>
          <p:nvPr/>
        </p:nvSpPr>
        <p:spPr>
          <a:xfrm>
            <a:off x="6477516" y="1597968"/>
            <a:ext cx="980234" cy="341169"/>
          </a:xfrm>
          <a:prstGeom prst="rect">
            <a:avLst/>
          </a:prstGeom>
          <a:solidFill>
            <a:srgbClr val="00FDFF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serial DAC</a:t>
            </a:r>
            <a:b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thresholds</a:t>
            </a:r>
            <a:endParaRPr sz="800"/>
          </a:p>
        </p:txBody>
      </p:sp>
      <p:cxnSp>
        <p:nvCxnSpPr>
          <p:cNvPr id="502" name="Shape 502"/>
          <p:cNvCxnSpPr>
            <a:stCxn id="503" idx="3"/>
            <a:endCxn id="504" idx="1"/>
          </p:cNvCxnSpPr>
          <p:nvPr/>
        </p:nvCxnSpPr>
        <p:spPr>
          <a:xfrm>
            <a:off x="2971531" y="1238405"/>
            <a:ext cx="40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05" name="Shape 505"/>
          <p:cNvSpPr/>
          <p:nvPr/>
        </p:nvSpPr>
        <p:spPr>
          <a:xfrm>
            <a:off x="5157991" y="2821283"/>
            <a:ext cx="980234" cy="643982"/>
          </a:xfrm>
          <a:prstGeom prst="rect">
            <a:avLst/>
          </a:prstGeom>
          <a:solidFill>
            <a:srgbClr val="73FCD6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FPGA</a:t>
            </a:r>
            <a:endParaRPr sz="800"/>
          </a:p>
        </p:txBody>
      </p:sp>
      <p:sp>
        <p:nvSpPr>
          <p:cNvPr id="504" name="Shape 504"/>
          <p:cNvSpPr/>
          <p:nvPr/>
        </p:nvSpPr>
        <p:spPr>
          <a:xfrm>
            <a:off x="3377735" y="1067820"/>
            <a:ext cx="980100" cy="341100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HV supply</a:t>
            </a:r>
            <a:endParaRPr sz="800"/>
          </a:p>
        </p:txBody>
      </p:sp>
      <p:cxnSp>
        <p:nvCxnSpPr>
          <p:cNvPr id="506" name="Shape 506"/>
          <p:cNvCxnSpPr>
            <a:stCxn id="503" idx="3"/>
            <a:endCxn id="507" idx="1"/>
          </p:cNvCxnSpPr>
          <p:nvPr/>
        </p:nvCxnSpPr>
        <p:spPr>
          <a:xfrm>
            <a:off x="2971531" y="1238405"/>
            <a:ext cx="406200" cy="4218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07" name="Shape 507"/>
          <p:cNvSpPr/>
          <p:nvPr/>
        </p:nvSpPr>
        <p:spPr>
          <a:xfrm>
            <a:off x="3377735" y="1489748"/>
            <a:ext cx="980234" cy="341168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Amplifier</a:t>
            </a:r>
            <a:endParaRPr sz="800"/>
          </a:p>
        </p:txBody>
      </p:sp>
      <p:grpSp>
        <p:nvGrpSpPr>
          <p:cNvPr id="508" name="Shape 508"/>
          <p:cNvGrpSpPr/>
          <p:nvPr/>
        </p:nvGrpSpPr>
        <p:grpSpPr>
          <a:xfrm>
            <a:off x="2634838" y="1097762"/>
            <a:ext cx="336693" cy="281286"/>
            <a:chOff x="25400" y="0"/>
            <a:chExt cx="897846" cy="750094"/>
          </a:xfrm>
        </p:grpSpPr>
        <p:sp>
          <p:nvSpPr>
            <p:cNvPr id="503" name="Shape 503"/>
            <p:cNvSpPr/>
            <p:nvPr/>
          </p:nvSpPr>
          <p:spPr>
            <a:xfrm>
              <a:off x="363396" y="199958"/>
              <a:ext cx="559850" cy="350178"/>
            </a:xfrm>
            <a:prstGeom prst="rect">
              <a:avLst/>
            </a:prstGeom>
            <a:solidFill>
              <a:srgbClr val="51A7F9"/>
            </a:solidFill>
            <a:ln w="9525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26775" tIns="26775" rIns="26775" bIns="26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Shape 509"/>
            <p:cNvSpPr/>
            <p:nvPr/>
          </p:nvSpPr>
          <p:spPr>
            <a:xfrm>
              <a:off x="25400" y="0"/>
              <a:ext cx="363397" cy="750094"/>
            </a:xfrm>
            <a:prstGeom prst="ellipse">
              <a:avLst/>
            </a:prstGeom>
            <a:solidFill>
              <a:srgbClr val="51A7F9"/>
            </a:solidFill>
            <a:ln w="9525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26775" tIns="26775" rIns="26775" bIns="26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" name="Shape 510"/>
          <p:cNvSpPr/>
          <p:nvPr/>
        </p:nvSpPr>
        <p:spPr>
          <a:xfrm>
            <a:off x="6421972" y="2798660"/>
            <a:ext cx="980234" cy="643982"/>
          </a:xfrm>
          <a:prstGeom prst="rect">
            <a:avLst/>
          </a:prstGeom>
          <a:solidFill>
            <a:srgbClr val="DCBD23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  <a:endParaRPr sz="800"/>
          </a:p>
        </p:txBody>
      </p:sp>
      <p:sp>
        <p:nvSpPr>
          <p:cNvPr id="511" name="Shape 511"/>
          <p:cNvSpPr/>
          <p:nvPr/>
        </p:nvSpPr>
        <p:spPr>
          <a:xfrm>
            <a:off x="6421972" y="3574605"/>
            <a:ext cx="980234" cy="643982"/>
          </a:xfrm>
          <a:prstGeom prst="rect">
            <a:avLst/>
          </a:prstGeom>
          <a:solidFill>
            <a:srgbClr val="DCBD23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Comms</a:t>
            </a:r>
            <a:endParaRPr sz="800"/>
          </a:p>
        </p:txBody>
      </p:sp>
      <p:sp>
        <p:nvSpPr>
          <p:cNvPr id="512" name="Shape 512"/>
          <p:cNvSpPr txBox="1"/>
          <p:nvPr/>
        </p:nvSpPr>
        <p:spPr>
          <a:xfrm>
            <a:off x="2862125" y="2838475"/>
            <a:ext cx="19839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clock on PMT bases.</a:t>
            </a:r>
            <a:endParaRPr sz="100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Time-stamping of</a:t>
            </a:r>
            <a:br>
              <a:rPr lang="en-US" sz="1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leading and trailing edge time</a:t>
            </a:r>
            <a:br>
              <a:rPr lang="en-US" sz="1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FPGA.</a:t>
            </a:r>
            <a:endParaRPr sz="1000"/>
          </a:p>
        </p:txBody>
      </p:sp>
      <p:grpSp>
        <p:nvGrpSpPr>
          <p:cNvPr id="513" name="Shape 513"/>
          <p:cNvGrpSpPr/>
          <p:nvPr/>
        </p:nvGrpSpPr>
        <p:grpSpPr>
          <a:xfrm>
            <a:off x="620440" y="2853365"/>
            <a:ext cx="1781293" cy="1874676"/>
            <a:chOff x="0" y="0"/>
            <a:chExt cx="3058013" cy="4021183"/>
          </a:xfrm>
        </p:grpSpPr>
        <p:pic>
          <p:nvPicPr>
            <p:cNvPr id="514" name="Shape 514" descr="Image"/>
            <p:cNvPicPr preferRelativeResize="0"/>
            <p:nvPr/>
          </p:nvPicPr>
          <p:blipFill rotWithShape="1">
            <a:blip r:embed="rId3">
              <a:alphaModFix/>
            </a:blip>
            <a:srcRect l="68553" t="21729" r="7562" b="36395"/>
            <a:stretch/>
          </p:blipFill>
          <p:spPr>
            <a:xfrm>
              <a:off x="0" y="0"/>
              <a:ext cx="3058013" cy="402118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5" name="Shape 515"/>
            <p:cNvCxnSpPr/>
            <p:nvPr/>
          </p:nvCxnSpPr>
          <p:spPr>
            <a:xfrm>
              <a:off x="489558" y="3118678"/>
              <a:ext cx="2277154" cy="1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dashDot"/>
              <a:miter lim="400000"/>
              <a:headEnd type="none" w="sm" len="sm"/>
              <a:tailEnd type="none" w="sm" len="sm"/>
            </a:ln>
          </p:spPr>
        </p:cxnSp>
        <p:sp>
          <p:nvSpPr>
            <p:cNvPr id="516" name="Shape 516"/>
            <p:cNvSpPr/>
            <p:nvPr/>
          </p:nvSpPr>
          <p:spPr>
            <a:xfrm>
              <a:off x="810489" y="3043655"/>
              <a:ext cx="150046" cy="150046"/>
            </a:xfrm>
            <a:prstGeom prst="ellipse">
              <a:avLst/>
            </a:prstGeom>
            <a:solidFill>
              <a:srgbClr val="E93F34"/>
            </a:solidFill>
            <a:ln>
              <a:noFill/>
            </a:ln>
          </p:spPr>
          <p:txBody>
            <a:bodyPr spcFirstLastPara="1" wrap="square" lIns="26775" tIns="26775" rIns="26775" bIns="26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Shape 517"/>
            <p:cNvSpPr/>
            <p:nvPr/>
          </p:nvSpPr>
          <p:spPr>
            <a:xfrm>
              <a:off x="1428947" y="3043655"/>
              <a:ext cx="150047" cy="150046"/>
            </a:xfrm>
            <a:prstGeom prst="ellipse">
              <a:avLst/>
            </a:prstGeom>
            <a:solidFill>
              <a:srgbClr val="E93F34"/>
            </a:solidFill>
            <a:ln>
              <a:noFill/>
            </a:ln>
          </p:spPr>
          <p:txBody>
            <a:bodyPr spcFirstLastPara="1" wrap="square" lIns="26775" tIns="26775" rIns="26775" bIns="26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8" name="Shape 518"/>
          <p:cNvSpPr txBox="1"/>
          <p:nvPr/>
        </p:nvSpPr>
        <p:spPr>
          <a:xfrm>
            <a:off x="2367474" y="3425950"/>
            <a:ext cx="7782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(f)ADC</a:t>
            </a:r>
            <a:endParaRPr sz="1000"/>
          </a:p>
        </p:txBody>
      </p:sp>
      <p:sp>
        <p:nvSpPr>
          <p:cNvPr id="519" name="Shape 519"/>
          <p:cNvSpPr txBox="1"/>
          <p:nvPr/>
        </p:nvSpPr>
        <p:spPr>
          <a:xfrm>
            <a:off x="2367474" y="4414875"/>
            <a:ext cx="9957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multi-ToT</a:t>
            </a:r>
            <a:endParaRPr sz="1000"/>
          </a:p>
        </p:txBody>
      </p:sp>
      <p:pic>
        <p:nvPicPr>
          <p:cNvPr id="520" name="Shape 520" descr="Image"/>
          <p:cNvPicPr preferRelativeResize="0"/>
          <p:nvPr/>
        </p:nvPicPr>
        <p:blipFill rotWithShape="1">
          <a:blip r:embed="rId4">
            <a:alphaModFix/>
          </a:blip>
          <a:srcRect r="54188"/>
          <a:stretch/>
        </p:blipFill>
        <p:spPr>
          <a:xfrm>
            <a:off x="309460" y="4170472"/>
            <a:ext cx="316398" cy="33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Shape 521" descr="Image"/>
          <p:cNvPicPr preferRelativeResize="0"/>
          <p:nvPr/>
        </p:nvPicPr>
        <p:blipFill rotWithShape="1">
          <a:blip r:embed="rId4">
            <a:alphaModFix/>
          </a:blip>
          <a:srcRect l="55082"/>
          <a:stretch/>
        </p:blipFill>
        <p:spPr>
          <a:xfrm>
            <a:off x="312599" y="3098926"/>
            <a:ext cx="310224" cy="33486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3" name="Shape 523"/>
          <p:cNvCxnSpPr>
            <a:stCxn id="504" idx="3"/>
            <a:endCxn id="500" idx="1"/>
          </p:cNvCxnSpPr>
          <p:nvPr/>
        </p:nvCxnSpPr>
        <p:spPr>
          <a:xfrm>
            <a:off x="4357835" y="1238370"/>
            <a:ext cx="8001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24" name="Shape 524"/>
          <p:cNvCxnSpPr>
            <a:stCxn id="507" idx="3"/>
            <a:endCxn id="525" idx="1"/>
          </p:cNvCxnSpPr>
          <p:nvPr/>
        </p:nvCxnSpPr>
        <p:spPr>
          <a:xfrm>
            <a:off x="4357969" y="1660332"/>
            <a:ext cx="699600" cy="78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26" name="Shape 526"/>
          <p:cNvCxnSpPr>
            <a:stCxn id="499" idx="3"/>
            <a:endCxn id="501" idx="1"/>
          </p:cNvCxnSpPr>
          <p:nvPr/>
        </p:nvCxnSpPr>
        <p:spPr>
          <a:xfrm>
            <a:off x="6138225" y="1768552"/>
            <a:ext cx="3393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27" name="Shape 527"/>
          <p:cNvCxnSpPr>
            <a:endCxn id="499" idx="1"/>
          </p:cNvCxnSpPr>
          <p:nvPr/>
        </p:nvCxnSpPr>
        <p:spPr>
          <a:xfrm rot="10800000" flipH="1">
            <a:off x="4710691" y="1768552"/>
            <a:ext cx="447300" cy="36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28" name="Shape 528"/>
          <p:cNvCxnSpPr>
            <a:stCxn id="529" idx="1"/>
          </p:cNvCxnSpPr>
          <p:nvPr/>
        </p:nvCxnSpPr>
        <p:spPr>
          <a:xfrm flipH="1">
            <a:off x="4716213" y="1714974"/>
            <a:ext cx="388200" cy="54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30" name="Shape 530"/>
          <p:cNvCxnSpPr>
            <a:stCxn id="499" idx="2"/>
            <a:endCxn id="505" idx="0"/>
          </p:cNvCxnSpPr>
          <p:nvPr/>
        </p:nvCxnSpPr>
        <p:spPr>
          <a:xfrm>
            <a:off x="5648108" y="1939137"/>
            <a:ext cx="0" cy="8820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31" name="Shape 531"/>
          <p:cNvCxnSpPr/>
          <p:nvPr/>
        </p:nvCxnSpPr>
        <p:spPr>
          <a:xfrm flipH="1">
            <a:off x="4710675" y="1662125"/>
            <a:ext cx="4200" cy="1161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32" name="Shape 532"/>
          <p:cNvSpPr txBox="1"/>
          <p:nvPr/>
        </p:nvSpPr>
        <p:spPr>
          <a:xfrm>
            <a:off x="2490420" y="1885550"/>
            <a:ext cx="3636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24×</a:t>
            </a:r>
            <a:endParaRPr sz="800"/>
          </a:p>
        </p:txBody>
      </p:sp>
      <p:sp>
        <p:nvSpPr>
          <p:cNvPr id="529" name="Shape 529"/>
          <p:cNvSpPr/>
          <p:nvPr/>
        </p:nvSpPr>
        <p:spPr>
          <a:xfrm>
            <a:off x="5104413" y="1544390"/>
            <a:ext cx="980234" cy="341169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500"/>
          </a:p>
        </p:txBody>
      </p:sp>
      <p:sp>
        <p:nvSpPr>
          <p:cNvPr id="525" name="Shape 525"/>
          <p:cNvSpPr/>
          <p:nvPr/>
        </p:nvSpPr>
        <p:spPr>
          <a:xfrm>
            <a:off x="5057531" y="1497509"/>
            <a:ext cx="980234" cy="341169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</a:t>
            </a:r>
            <a:endParaRPr sz="500"/>
          </a:p>
        </p:txBody>
      </p:sp>
      <p:sp>
        <p:nvSpPr>
          <p:cNvPr id="533" name="Shape 533"/>
          <p:cNvSpPr txBox="1"/>
          <p:nvPr/>
        </p:nvSpPr>
        <p:spPr>
          <a:xfrm>
            <a:off x="4994796" y="1618780"/>
            <a:ext cx="3636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n×</a:t>
            </a:r>
            <a:endParaRPr sz="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mDOM: PMT Options</a:t>
            </a:r>
            <a:endParaRPr/>
          </a:p>
        </p:txBody>
      </p:sp>
      <p:sp>
        <p:nvSpPr>
          <p:cNvPr id="539" name="Shape 539"/>
          <p:cNvSpPr txBox="1">
            <a:spLocks noGrp="1"/>
          </p:cNvSpPr>
          <p:nvPr>
            <p:ph type="body" idx="1"/>
          </p:nvPr>
        </p:nvSpPr>
        <p:spPr>
          <a:xfrm>
            <a:off x="305990" y="1054820"/>
            <a:ext cx="85320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Target gain: 5 × 10</a:t>
            </a:r>
            <a:r>
              <a:rPr lang="en-US" i="0" u="none" strike="noStrike" cap="none" baseline="30000"/>
              <a:t>6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 i="0" u="none" strike="noStrike" cap="none" baseline="30000"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Hamamatsu R12199-02 HA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diameter 80 mm (cathode &gt; 72 mm)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TTS (FWHM) ≈ 4.5 ns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max. QE: 25% @ 390 nm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also available with SBA photocathode or in a 5 mm shorter version (R12199-01)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ETEL 9320 KFL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diameter 88 mm (cathode 78 mm)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TTS (FWHM) ≈ 4.5 ns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max. QE: 30%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Potential other manufacturers: HZC, MELZ</a:t>
            </a:r>
            <a:endParaRPr/>
          </a:p>
        </p:txBody>
      </p:sp>
      <p:sp>
        <p:nvSpPr>
          <p:cNvPr id="540" name="Shape 540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541" name="Shape 541" descr="Screen Shot 2017-10-14 at 15.48.1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5926" y="1131367"/>
            <a:ext cx="3042931" cy="110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Shape 542" descr="Screen Shot 2017-10-14 at 16.01.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8575" y="3375419"/>
            <a:ext cx="1493835" cy="1104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mDOM: Hamamatsu R12199-02 HA SBA</a:t>
            </a:r>
            <a:endParaRPr/>
          </a:p>
        </p:txBody>
      </p:sp>
      <p:sp>
        <p:nvSpPr>
          <p:cNvPr id="548" name="Shape 548"/>
          <p:cNvSpPr/>
          <p:nvPr/>
        </p:nvSpPr>
        <p:spPr>
          <a:xfrm>
            <a:off x="7784546" y="4337624"/>
            <a:ext cx="216000" cy="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9" name="Shape 549" descr="Image"/>
          <p:cNvPicPr preferRelativeResize="0"/>
          <p:nvPr/>
        </p:nvPicPr>
        <p:blipFill rotWithShape="1">
          <a:blip r:embed="rId3">
            <a:alphaModFix/>
          </a:blip>
          <a:srcRect l="38475" t="27196" r="1459" b="14317"/>
          <a:stretch/>
        </p:blipFill>
        <p:spPr>
          <a:xfrm>
            <a:off x="5911294" y="2716484"/>
            <a:ext cx="2943151" cy="2149338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305995" y="1054825"/>
            <a:ext cx="40698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SBA photocathode,</a:t>
            </a:r>
            <a:br>
              <a:rPr lang="en-US" i="0" u="none" strike="noStrike" cap="none"/>
            </a:br>
            <a:r>
              <a:rPr lang="en-US" i="0" u="none" strike="noStrike" cap="none"/>
              <a:t>otherwise identical to R12199-02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peak QE 40%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dark rate measured for bare PMT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threshold 0.3 p.e.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500"/>
              <a:buFont typeface="Arial"/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≈ 60 Hz @ −30℃</a:t>
            </a:r>
            <a:br>
              <a:rPr lang="en-US" i="0" u="none" strike="noStrike" cap="none"/>
            </a:br>
            <a:r>
              <a:rPr lang="en-US" i="0" u="none" strike="noStrike" cap="none"/>
              <a:t>(R12199-02: ≈ 40 Hz @ −30℃)</a:t>
            </a:r>
            <a:endParaRPr/>
          </a:p>
        </p:txBody>
      </p:sp>
      <p:sp>
        <p:nvSpPr>
          <p:cNvPr id="551" name="Shape 551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552" name="Shape 552" descr="Image"/>
          <p:cNvPicPr preferRelativeResize="0"/>
          <p:nvPr/>
        </p:nvPicPr>
        <p:blipFill rotWithShape="1">
          <a:blip r:embed="rId4">
            <a:alphaModFix/>
          </a:blip>
          <a:srcRect l="48984" t="52984" r="3181" b="719"/>
          <a:stretch/>
        </p:blipFill>
        <p:spPr>
          <a:xfrm>
            <a:off x="5949577" y="613137"/>
            <a:ext cx="2888212" cy="209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Shape 553"/>
          <p:cNvSpPr txBox="1"/>
          <p:nvPr/>
        </p:nvSpPr>
        <p:spPr>
          <a:xfrm>
            <a:off x="6396099" y="1893239"/>
            <a:ext cx="1119900" cy="3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AG Kappes,</a:t>
            </a:r>
            <a:b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U Münster</a:t>
            </a:r>
            <a:endParaRPr sz="1000">
              <a:solidFill>
                <a:srgbClr val="1C4587"/>
              </a:solidFill>
            </a:endParaRPr>
          </a:p>
        </p:txBody>
      </p:sp>
      <p:sp>
        <p:nvSpPr>
          <p:cNvPr id="554" name="Shape 554"/>
          <p:cNvSpPr txBox="1"/>
          <p:nvPr/>
        </p:nvSpPr>
        <p:spPr>
          <a:xfrm>
            <a:off x="7996501" y="2787009"/>
            <a:ext cx="8082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AG Kappes,</a:t>
            </a:r>
            <a:b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U Münster</a:t>
            </a:r>
            <a:endParaRPr sz="1000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Hamamatsu R12199-02 SBA: Afterpulsing</a:t>
            </a:r>
            <a:endParaRPr/>
          </a:p>
        </p:txBody>
      </p:sp>
      <p:pic>
        <p:nvPicPr>
          <p:cNvPr id="560" name="Shape 560" descr="Image"/>
          <p:cNvPicPr preferRelativeResize="0"/>
          <p:nvPr/>
        </p:nvPicPr>
        <p:blipFill rotWithShape="1">
          <a:blip r:embed="rId3">
            <a:alphaModFix/>
          </a:blip>
          <a:srcRect t="15742" b="13246"/>
          <a:stretch/>
        </p:blipFill>
        <p:spPr>
          <a:xfrm>
            <a:off x="306000" y="634850"/>
            <a:ext cx="7844323" cy="4177651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Shape 561"/>
          <p:cNvSpPr txBox="1"/>
          <p:nvPr/>
        </p:nvSpPr>
        <p:spPr>
          <a:xfrm>
            <a:off x="3137150" y="2594450"/>
            <a:ext cx="834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AG Kappes,</a:t>
            </a:r>
            <a:b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U Münster</a:t>
            </a:r>
            <a:endParaRPr sz="1000">
              <a:solidFill>
                <a:srgbClr val="1C4587"/>
              </a:solidFill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7052875" y="2442350"/>
            <a:ext cx="834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AG Kappes,</a:t>
            </a:r>
            <a:b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U Münster</a:t>
            </a:r>
            <a:endParaRPr sz="1000">
              <a:solidFill>
                <a:srgbClr val="1C4587"/>
              </a:solidFill>
            </a:endParaRPr>
          </a:p>
        </p:txBody>
      </p:sp>
      <p:sp>
        <p:nvSpPr>
          <p:cNvPr id="563" name="Shape 563"/>
          <p:cNvSpPr/>
          <p:nvPr/>
        </p:nvSpPr>
        <p:spPr>
          <a:xfrm>
            <a:off x="6412374" y="910053"/>
            <a:ext cx="1474500" cy="4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Shape 564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Waveform Reconstruction with 63 Discriminators</a:t>
            </a:r>
            <a:endParaRPr/>
          </a:p>
        </p:txBody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305990" y="1054820"/>
            <a:ext cx="85320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Encouraging first results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Input: 10 pulses,</a:t>
            </a:r>
            <a:br>
              <a:rPr lang="en-US" i="0" u="none" strike="noStrike" cap="none"/>
            </a:br>
            <a:r>
              <a:rPr lang="en-US" i="0" u="none" strike="noStrike" cap="none"/>
              <a:t>mean amplitude 3 p.e.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ΔCharge &lt; 1%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Δt (first pulse) ≲ 1 ns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i="0" u="none" strike="noStrike" cap="none"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i="0" u="none" strike="noStrike" cap="none"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i="0" u="none" strike="noStrike" cap="none"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i="0" u="none" strike="noStrike" cap="none"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True pulse times vs. reconstructed</a:t>
            </a:r>
            <a:endParaRPr/>
          </a:p>
        </p:txBody>
      </p:sp>
      <p:sp>
        <p:nvSpPr>
          <p:cNvPr id="571" name="Shape 571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572" name="Shape 572" descr="Image"/>
          <p:cNvPicPr preferRelativeResize="0"/>
          <p:nvPr/>
        </p:nvPicPr>
        <p:blipFill rotWithShape="1">
          <a:blip r:embed="rId3">
            <a:alphaModFix/>
          </a:blip>
          <a:srcRect l="46290" t="16283" r="8432" b="11091"/>
          <a:stretch/>
        </p:blipFill>
        <p:spPr>
          <a:xfrm>
            <a:off x="5351981" y="897536"/>
            <a:ext cx="3105016" cy="3735377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Shape 573"/>
          <p:cNvSpPr txBox="1"/>
          <p:nvPr/>
        </p:nvSpPr>
        <p:spPr>
          <a:xfrm>
            <a:off x="306000" y="4575850"/>
            <a:ext cx="2640900" cy="1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A. Kappes (U Münster)</a:t>
            </a:r>
            <a:endParaRPr sz="1000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/>
          <p:nvPr/>
        </p:nvSpPr>
        <p:spPr>
          <a:xfrm>
            <a:off x="6143231" y="975576"/>
            <a:ext cx="416700" cy="3361500"/>
          </a:xfrm>
          <a:prstGeom prst="rect">
            <a:avLst/>
          </a:prstGeom>
          <a:solidFill>
            <a:srgbClr val="FF2600">
              <a:alpha val="67058"/>
            </a:srgbClr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Shape 579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Optical Properties of South Pole Ice</a:t>
            </a:r>
            <a:endParaRPr/>
          </a:p>
        </p:txBody>
      </p:sp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305995" y="1054825"/>
            <a:ext cx="42465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WOM sensitive between</a:t>
            </a:r>
            <a:br>
              <a:rPr lang="en-US" i="0" u="none" strike="noStrike" cap="none"/>
            </a:br>
            <a:r>
              <a:rPr lang="en-US" i="0" u="none" strike="noStrike" cap="none"/>
              <a:t>250 nm and 400 nm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Optical properties not very well known</a:t>
            </a:r>
            <a:r>
              <a:rPr lang="en-US"/>
              <a:t/>
            </a:r>
            <a:br>
              <a:rPr lang="en-US"/>
            </a:br>
            <a:r>
              <a:rPr lang="en-US" i="0" u="none" strike="noStrike" cap="none"/>
              <a:t>in the UV range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Experimental in-situ verification of</a:t>
            </a:r>
            <a:r>
              <a:rPr lang="en-US"/>
              <a:t/>
            </a:r>
            <a:br>
              <a:rPr lang="en-US"/>
            </a:br>
            <a:r>
              <a:rPr lang="en-US" i="0" u="none" strike="noStrike" cap="none"/>
              <a:t>models required</a:t>
            </a:r>
            <a:endParaRPr/>
          </a:p>
        </p:txBody>
      </p:sp>
      <p:sp>
        <p:nvSpPr>
          <p:cNvPr id="581" name="Shape 581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82" name="Shape 582"/>
          <p:cNvSpPr txBox="1"/>
          <p:nvPr/>
        </p:nvSpPr>
        <p:spPr>
          <a:xfrm rot="-5400000">
            <a:off x="5927871" y="2049205"/>
            <a:ext cx="8535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900"/>
              <a:buFont typeface="Short Stack"/>
              <a:buNone/>
            </a:pPr>
            <a:r>
              <a:rPr lang="en-US" sz="1800" b="1" i="0" u="none" strike="noStrike" cap="none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WOM</a:t>
            </a:r>
            <a:endParaRPr sz="180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83" name="Shape 583" descr="Image"/>
          <p:cNvPicPr preferRelativeResize="0"/>
          <p:nvPr/>
        </p:nvPicPr>
        <p:blipFill rotWithShape="1">
          <a:blip r:embed="rId3">
            <a:alphaModFix/>
          </a:blip>
          <a:srcRect l="9599" t="7194" r="50080" b="54620"/>
          <a:stretch/>
        </p:blipFill>
        <p:spPr>
          <a:xfrm>
            <a:off x="5309062" y="897513"/>
            <a:ext cx="3147941" cy="3858161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Shape 584">
            <a:hlinkClick r:id="rId4"/>
          </p:cNvPr>
          <p:cNvSpPr txBox="1"/>
          <p:nvPr/>
        </p:nvSpPr>
        <p:spPr>
          <a:xfrm>
            <a:off x="306000" y="4221775"/>
            <a:ext cx="2903700" cy="1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9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J. Geophys. Res. </a:t>
            </a:r>
            <a:r>
              <a:rPr lang="en-US" sz="1000" b="1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111</a:t>
            </a: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 (2006) D13203</a:t>
            </a:r>
            <a:endParaRPr sz="1000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 descr="Diffuse-Krono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56613" y="-312238"/>
            <a:ext cx="10657226" cy="576797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306003" y="4365207"/>
            <a:ext cx="20895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" tIns="20100" rIns="20100" bIns="20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Up-going track:</a:t>
            </a:r>
            <a:br>
              <a:rPr lang="en-US" sz="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Muon from muon-neutrino interaction</a:t>
            </a:r>
            <a:endParaRPr sz="500"/>
          </a:p>
        </p:txBody>
      </p:sp>
      <p:sp>
        <p:nvSpPr>
          <p:cNvPr id="77" name="Shape 77"/>
          <p:cNvSpPr/>
          <p:nvPr/>
        </p:nvSpPr>
        <p:spPr>
          <a:xfrm>
            <a:off x="6313537" y="4201204"/>
            <a:ext cx="334800" cy="168600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FFFB00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6640542" y="4201204"/>
            <a:ext cx="334800" cy="168600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rgbClr val="00F900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6969887" y="4201204"/>
            <a:ext cx="334800" cy="168600"/>
          </a:xfrm>
          <a:prstGeom prst="rect">
            <a:avLst/>
          </a:prstGeom>
          <a:gradFill>
            <a:gsLst>
              <a:gs pos="0">
                <a:srgbClr val="00F900"/>
              </a:gs>
              <a:gs pos="100000">
                <a:srgbClr val="0433FF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7298060" y="4201204"/>
            <a:ext cx="334800" cy="16860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942192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7657505" y="4192706"/>
            <a:ext cx="2712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sz="500"/>
          </a:p>
        </p:txBody>
      </p:sp>
      <p:sp>
        <p:nvSpPr>
          <p:cNvPr id="82" name="Shape 82"/>
          <p:cNvSpPr txBox="1"/>
          <p:nvPr/>
        </p:nvSpPr>
        <p:spPr>
          <a:xfrm>
            <a:off x="6295733" y="4365204"/>
            <a:ext cx="3003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early</a:t>
            </a:r>
            <a:endParaRPr sz="500"/>
          </a:p>
        </p:txBody>
      </p:sp>
      <p:sp>
        <p:nvSpPr>
          <p:cNvPr id="83" name="Shape 83"/>
          <p:cNvSpPr txBox="1"/>
          <p:nvPr/>
        </p:nvSpPr>
        <p:spPr>
          <a:xfrm>
            <a:off x="7383894" y="4365204"/>
            <a:ext cx="2424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late</a:t>
            </a:r>
            <a:endParaRPr sz="500"/>
          </a:p>
        </p:txBody>
      </p:sp>
      <p:sp>
        <p:nvSpPr>
          <p:cNvPr id="84" name="Shape 84"/>
          <p:cNvSpPr txBox="1"/>
          <p:nvPr/>
        </p:nvSpPr>
        <p:spPr>
          <a:xfrm>
            <a:off x="7657505" y="3868995"/>
            <a:ext cx="3936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charge</a:t>
            </a:r>
            <a:endParaRPr sz="500"/>
          </a:p>
        </p:txBody>
      </p:sp>
      <p:sp>
        <p:nvSpPr>
          <p:cNvPr id="85" name="Shape 85"/>
          <p:cNvSpPr txBox="1"/>
          <p:nvPr/>
        </p:nvSpPr>
        <p:spPr>
          <a:xfrm>
            <a:off x="305999" y="653000"/>
            <a:ext cx="26457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Measure Cherenkov light from</a:t>
            </a:r>
            <a:b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charged particles in the ice</a:t>
            </a:r>
            <a:endParaRPr sz="500"/>
          </a:p>
        </p:txBody>
      </p:sp>
      <p:sp>
        <p:nvSpPr>
          <p:cNvPr id="86" name="Shape 86"/>
          <p:cNvSpPr/>
          <p:nvPr/>
        </p:nvSpPr>
        <p:spPr>
          <a:xfrm>
            <a:off x="7398425" y="3842575"/>
            <a:ext cx="226500" cy="226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7191888" y="3889675"/>
            <a:ext cx="179700" cy="1797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7032184" y="3936475"/>
            <a:ext cx="132900" cy="132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6919253" y="3983275"/>
            <a:ext cx="86100" cy="86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IceCube Digital Optical Module (DOM)</a:t>
            </a: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05990" y="1054820"/>
            <a:ext cx="85320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Requirements</a:t>
            </a:r>
            <a:endParaRPr b="1"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Single p.e. to few hundred photons (instantaneous)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Good Timing (all DOM clocks synchronized to &lt; 2 ns)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>
                <a:solidFill>
                  <a:schemeClr val="dk1"/>
                </a:solidFill>
              </a:rPr>
              <a:t>Data/timing/power over 3.3 km copper pair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Low noise (MeV supernova neutrinos)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Dark noise dominated by radioactivity in glass pressure housing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>
                <a:solidFill>
                  <a:schemeClr val="dk1"/>
                </a:solidFill>
              </a:rPr>
              <a:t>Withstand &gt; 550 bar freeze-in pressure</a:t>
            </a: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>
                <a:solidFill>
                  <a:schemeClr val="dk1"/>
                </a:solidFill>
              </a:rPr>
              <a:t>Survive shock vibration; ships, planes, sleds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Features</a:t>
            </a:r>
            <a:endParaRPr b="1"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Records PMT waveform of every “hit”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300 MHz sampling</a:t>
            </a:r>
            <a:r>
              <a:rPr lang="en-US"/>
              <a:t> switched capacitor array + 40 MHz ADC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Power consumption ~3 W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b="1" i="0" u="none" strike="noStrike" cap="none"/>
              <a:t>98.4%</a:t>
            </a:r>
            <a:r>
              <a:rPr lang="en-US" i="0" u="none" strike="noStrike" cap="none"/>
              <a:t> of deployed modules operational!</a:t>
            </a: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97" name="Shape 97" descr="Image"/>
          <p:cNvPicPr preferRelativeResize="0"/>
          <p:nvPr/>
        </p:nvPicPr>
        <p:blipFill rotWithShape="1">
          <a:blip r:embed="rId3">
            <a:alphaModFix/>
          </a:blip>
          <a:srcRect t="19268" b="3735"/>
          <a:stretch/>
        </p:blipFill>
        <p:spPr>
          <a:xfrm>
            <a:off x="6973442" y="2824411"/>
            <a:ext cx="1945395" cy="199712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>
            <a:hlinkClick r:id="rId4"/>
          </p:cNvPr>
          <p:cNvSpPr txBox="1"/>
          <p:nvPr/>
        </p:nvSpPr>
        <p:spPr>
          <a:xfrm>
            <a:off x="259497" y="4610474"/>
            <a:ext cx="17550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800"/>
              <a:buFont typeface="Arial"/>
              <a:buNone/>
            </a:pPr>
            <a:r>
              <a:rPr lang="en-US" sz="1000" b="0" i="1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NIM A </a:t>
            </a:r>
            <a:r>
              <a:rPr lang="en-US" sz="1000" b="1" i="1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601</a:t>
            </a:r>
            <a:r>
              <a:rPr lang="en-US" sz="1000" b="0" i="1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 (2009) 294</a:t>
            </a:r>
            <a:endParaRPr sz="1000">
              <a:solidFill>
                <a:srgbClr val="1C4587"/>
              </a:solidFill>
            </a:endParaRPr>
          </a:p>
        </p:txBody>
      </p:sp>
      <p:grpSp>
        <p:nvGrpSpPr>
          <p:cNvPr id="99" name="Shape 99"/>
          <p:cNvGrpSpPr/>
          <p:nvPr/>
        </p:nvGrpSpPr>
        <p:grpSpPr>
          <a:xfrm>
            <a:off x="6236150" y="785990"/>
            <a:ext cx="2887916" cy="2011983"/>
            <a:chOff x="6236150" y="785990"/>
            <a:chExt cx="2887916" cy="2011983"/>
          </a:xfrm>
        </p:grpSpPr>
        <p:grpSp>
          <p:nvGrpSpPr>
            <p:cNvPr id="100" name="Shape 100"/>
            <p:cNvGrpSpPr/>
            <p:nvPr/>
          </p:nvGrpSpPr>
          <p:grpSpPr>
            <a:xfrm>
              <a:off x="6236150" y="785990"/>
              <a:ext cx="2887916" cy="2011983"/>
              <a:chOff x="5778950" y="709790"/>
              <a:chExt cx="2887916" cy="2011983"/>
            </a:xfrm>
          </p:grpSpPr>
          <p:pic>
            <p:nvPicPr>
              <p:cNvPr id="101" name="Shape 101" descr="Screen Shot 2014-10-26 at 12.51.49.png"/>
              <p:cNvPicPr preferRelativeResize="0"/>
              <p:nvPr/>
            </p:nvPicPr>
            <p:blipFill rotWithShape="1">
              <a:blip r:embed="rId5">
                <a:alphaModFix/>
              </a:blip>
              <a:srcRect t="4628"/>
              <a:stretch/>
            </p:blipFill>
            <p:spPr>
              <a:xfrm>
                <a:off x="6400496" y="709790"/>
                <a:ext cx="2266370" cy="2011983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02" name="Shape 102"/>
              <p:cNvCxnSpPr/>
              <p:nvPr/>
            </p:nvCxnSpPr>
            <p:spPr>
              <a:xfrm>
                <a:off x="5871405" y="2520739"/>
                <a:ext cx="1617300" cy="0"/>
              </a:xfrm>
              <a:prstGeom prst="straightConnector1">
                <a:avLst/>
              </a:prstGeom>
              <a:noFill/>
              <a:ln w="19050" cap="rnd" cmpd="sng">
                <a:solidFill>
                  <a:srgbClr val="000000"/>
                </a:solidFill>
                <a:prstDash val="dot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03" name="Shape 103"/>
              <p:cNvCxnSpPr/>
              <p:nvPr/>
            </p:nvCxnSpPr>
            <p:spPr>
              <a:xfrm>
                <a:off x="6061692" y="913698"/>
                <a:ext cx="0" cy="1603500"/>
              </a:xfrm>
              <a:prstGeom prst="straightConnector1">
                <a:avLst/>
              </a:prstGeom>
              <a:noFill/>
              <a:ln w="19050" cap="rnd" cmpd="sng">
                <a:solidFill>
                  <a:srgbClr val="000000"/>
                </a:solidFill>
                <a:prstDash val="dot"/>
                <a:miter lim="400000"/>
                <a:headEnd type="triangle" w="med" len="med"/>
                <a:tailEnd type="triangle" w="med" len="med"/>
              </a:ln>
            </p:spPr>
          </p:cxnSp>
          <p:sp>
            <p:nvSpPr>
              <p:cNvPr id="104" name="Shape 104"/>
              <p:cNvSpPr txBox="1"/>
              <p:nvPr/>
            </p:nvSpPr>
            <p:spPr>
              <a:xfrm>
                <a:off x="5778950" y="1522115"/>
                <a:ext cx="565500" cy="386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6775" tIns="26775" rIns="26775" bIns="267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13 inch</a:t>
                </a:r>
                <a:br>
                  <a:rPr lang="en-US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(33 cm)</a:t>
                </a:r>
                <a:endParaRPr sz="1000"/>
              </a:p>
            </p:txBody>
          </p:sp>
          <p:cxnSp>
            <p:nvCxnSpPr>
              <p:cNvPr id="105" name="Shape 105"/>
              <p:cNvCxnSpPr/>
              <p:nvPr/>
            </p:nvCxnSpPr>
            <p:spPr>
              <a:xfrm>
                <a:off x="5871405" y="910178"/>
                <a:ext cx="1617300" cy="0"/>
              </a:xfrm>
              <a:prstGeom prst="straightConnector1">
                <a:avLst/>
              </a:prstGeom>
              <a:noFill/>
              <a:ln w="19050" cap="rnd" cmpd="sng">
                <a:solidFill>
                  <a:srgbClr val="000000"/>
                </a:solidFill>
                <a:prstDash val="dot"/>
                <a:miter lim="400000"/>
                <a:headEnd type="none" w="sm" len="sm"/>
                <a:tailEnd type="none" w="sm" len="sm"/>
              </a:ln>
            </p:spPr>
          </p:cxnSp>
        </p:grpSp>
        <p:sp>
          <p:nvSpPr>
            <p:cNvPr id="106" name="Shape 106"/>
            <p:cNvSpPr/>
            <p:nvPr/>
          </p:nvSpPr>
          <p:spPr>
            <a:xfrm>
              <a:off x="7123317" y="2407184"/>
              <a:ext cx="247800" cy="154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Shape 107"/>
            <p:cNvSpPr txBox="1"/>
            <p:nvPr/>
          </p:nvSpPr>
          <p:spPr>
            <a:xfrm>
              <a:off x="6593600" y="2270383"/>
              <a:ext cx="787800" cy="28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/>
                <a:t>10-inch PMT</a:t>
              </a:r>
              <a:endParaRPr sz="80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/>
              <a:t>Our Vision: The </a:t>
            </a: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IceCube-Gen2 Facility</a:t>
            </a:r>
            <a:endParaRPr/>
          </a:p>
        </p:txBody>
      </p:sp>
      <p:pic>
        <p:nvPicPr>
          <p:cNvPr id="113" name="Shape 113" descr="he_042114_wTopExtension02.png"/>
          <p:cNvPicPr preferRelativeResize="0"/>
          <p:nvPr/>
        </p:nvPicPr>
        <p:blipFill rotWithShape="1">
          <a:blip r:embed="rId3">
            <a:alphaModFix/>
          </a:blip>
          <a:srcRect t="23433"/>
          <a:stretch/>
        </p:blipFill>
        <p:spPr>
          <a:xfrm>
            <a:off x="952860" y="2175054"/>
            <a:ext cx="7238186" cy="3403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2107187" y="3404592"/>
            <a:ext cx="13266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Gen2 </a:t>
            </a:r>
            <a:endParaRPr sz="120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High-Energy Array</a:t>
            </a:r>
            <a:endParaRPr sz="1200"/>
          </a:p>
        </p:txBody>
      </p:sp>
      <p:sp>
        <p:nvSpPr>
          <p:cNvPr id="115" name="Shape 115"/>
          <p:cNvSpPr txBox="1"/>
          <p:nvPr/>
        </p:nvSpPr>
        <p:spPr>
          <a:xfrm>
            <a:off x="4991423" y="4044975"/>
            <a:ext cx="6330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PINGU</a:t>
            </a:r>
            <a:endParaRPr sz="1200"/>
          </a:p>
        </p:txBody>
      </p:sp>
      <p:cxnSp>
        <p:nvCxnSpPr>
          <p:cNvPr id="116" name="Shape 116"/>
          <p:cNvCxnSpPr/>
          <p:nvPr/>
        </p:nvCxnSpPr>
        <p:spPr>
          <a:xfrm rot="10800000">
            <a:off x="4553250" y="3395815"/>
            <a:ext cx="411300" cy="6684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117" name="Shape 117"/>
          <p:cNvCxnSpPr/>
          <p:nvPr/>
        </p:nvCxnSpPr>
        <p:spPr>
          <a:xfrm>
            <a:off x="3443286" y="3598615"/>
            <a:ext cx="2847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grpSp>
        <p:nvGrpSpPr>
          <p:cNvPr id="118" name="Shape 118"/>
          <p:cNvGrpSpPr/>
          <p:nvPr/>
        </p:nvGrpSpPr>
        <p:grpSpPr>
          <a:xfrm>
            <a:off x="306000" y="910050"/>
            <a:ext cx="8532000" cy="2775219"/>
            <a:chOff x="306000" y="910050"/>
            <a:chExt cx="8532000" cy="2775219"/>
          </a:xfrm>
        </p:grpSpPr>
        <p:sp>
          <p:nvSpPr>
            <p:cNvPr id="119" name="Shape 119"/>
            <p:cNvSpPr txBox="1"/>
            <p:nvPr/>
          </p:nvSpPr>
          <p:spPr>
            <a:xfrm>
              <a:off x="5564392" y="1879300"/>
              <a:ext cx="1464000" cy="210900"/>
            </a:xfrm>
            <a:prstGeom prst="rect">
              <a:avLst/>
            </a:prstGeom>
            <a:solidFill>
              <a:srgbClr val="FFFFFF">
                <a:alpha val="61568"/>
              </a:srgbClr>
            </a:solidFill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Gen2 Surface Veto</a:t>
              </a:r>
              <a:endParaRPr sz="1200"/>
            </a:p>
          </p:txBody>
        </p:sp>
        <p:sp>
          <p:nvSpPr>
            <p:cNvPr id="120" name="Shape 120"/>
            <p:cNvSpPr txBox="1"/>
            <p:nvPr/>
          </p:nvSpPr>
          <p:spPr>
            <a:xfrm>
              <a:off x="5944691" y="3015871"/>
              <a:ext cx="709500" cy="21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IceCube</a:t>
              </a:r>
              <a:endParaRPr sz="1200"/>
            </a:p>
          </p:txBody>
        </p:sp>
        <p:sp>
          <p:nvSpPr>
            <p:cNvPr id="121" name="Shape 121"/>
            <p:cNvSpPr txBox="1"/>
            <p:nvPr/>
          </p:nvSpPr>
          <p:spPr>
            <a:xfrm>
              <a:off x="5229424" y="3474369"/>
              <a:ext cx="873900" cy="21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DeepCore</a:t>
              </a:r>
              <a:endParaRPr sz="1200"/>
            </a:p>
          </p:txBody>
        </p:sp>
        <p:sp>
          <p:nvSpPr>
            <p:cNvPr id="122" name="Shape 122"/>
            <p:cNvSpPr txBox="1"/>
            <p:nvPr/>
          </p:nvSpPr>
          <p:spPr>
            <a:xfrm>
              <a:off x="306000" y="1465073"/>
              <a:ext cx="3528900" cy="107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Multi-component observatory:</a:t>
              </a:r>
              <a:endParaRPr sz="1200"/>
            </a:p>
            <a:p>
              <a:pPr marL="1016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Surface air shower detector</a:t>
              </a:r>
              <a:endParaRPr sz="1200"/>
            </a:p>
            <a:p>
              <a:pPr marL="1016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Gen2 High-Energy Array</a:t>
              </a:r>
              <a:endParaRPr sz="1200"/>
            </a:p>
            <a:p>
              <a:pPr marL="1016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Sub-surface radio detector </a:t>
              </a:r>
              <a:endParaRPr sz="1200"/>
            </a:p>
            <a:p>
              <a:pPr marL="1016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PINGU</a:t>
              </a:r>
              <a:endParaRPr sz="1200"/>
            </a:p>
          </p:txBody>
        </p:sp>
        <p:cxnSp>
          <p:nvCxnSpPr>
            <p:cNvPr id="123" name="Shape 123"/>
            <p:cNvCxnSpPr/>
            <p:nvPr/>
          </p:nvCxnSpPr>
          <p:spPr>
            <a:xfrm rot="10800000">
              <a:off x="4747443" y="3114229"/>
              <a:ext cx="11874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  <p:cxnSp>
          <p:nvCxnSpPr>
            <p:cNvPr id="124" name="Shape 124"/>
            <p:cNvCxnSpPr/>
            <p:nvPr/>
          </p:nvCxnSpPr>
          <p:spPr>
            <a:xfrm rot="10800000">
              <a:off x="4573209" y="3304279"/>
              <a:ext cx="633000" cy="2691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  <p:cxnSp>
          <p:nvCxnSpPr>
            <p:cNvPr id="125" name="Shape 125"/>
            <p:cNvCxnSpPr/>
            <p:nvPr/>
          </p:nvCxnSpPr>
          <p:spPr>
            <a:xfrm flipH="1">
              <a:off x="5895505" y="2107171"/>
              <a:ext cx="279300" cy="4314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  <p:sp>
          <p:nvSpPr>
            <p:cNvPr id="126" name="Shape 126"/>
            <p:cNvSpPr txBox="1"/>
            <p:nvPr/>
          </p:nvSpPr>
          <p:spPr>
            <a:xfrm>
              <a:off x="306000" y="910050"/>
              <a:ext cx="8532000" cy="37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 wide band neutrino observatory (MeV – EeV) using several detection technologies –</a:t>
              </a:r>
              <a:r>
                <a:rPr lang="en-US" sz="1200" b="1"/>
                <a:t/>
              </a:r>
              <a:br>
                <a:rPr lang="en-US" sz="1200" b="1"/>
              </a:b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optical, radio, and surface veto – to maximize the science</a:t>
              </a:r>
              <a:endParaRPr sz="1200"/>
            </a:p>
          </p:txBody>
        </p:sp>
      </p:grpSp>
      <p:sp>
        <p:nvSpPr>
          <p:cNvPr id="127" name="Shape 127">
            <a:hlinkClick r:id="rId4"/>
          </p:cNvPr>
          <p:cNvSpPr txBox="1"/>
          <p:nvPr/>
        </p:nvSpPr>
        <p:spPr>
          <a:xfrm rot="-599623">
            <a:off x="5558142" y="3907832"/>
            <a:ext cx="1744266" cy="183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900"/>
              <a:buFont typeface="Arial"/>
              <a:buNone/>
            </a:pPr>
            <a:r>
              <a:rPr lang="en-US" sz="1000" i="1">
                <a:solidFill>
                  <a:srgbClr val="1C4587"/>
                </a:solidFill>
              </a:rPr>
              <a:t>J. Phys. G </a:t>
            </a:r>
            <a:r>
              <a:rPr lang="en-US" sz="1000" b="1" i="1">
                <a:solidFill>
                  <a:srgbClr val="1C4587"/>
                </a:solidFill>
              </a:rPr>
              <a:t>44</a:t>
            </a:r>
            <a:r>
              <a:rPr lang="en-US" sz="1000" i="1">
                <a:solidFill>
                  <a:srgbClr val="1C4587"/>
                </a:solidFill>
              </a:rPr>
              <a:t> (2017) 054006</a:t>
            </a:r>
            <a:endParaRPr sz="1000">
              <a:solidFill>
                <a:srgbClr val="1C4587"/>
              </a:solidFill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05990" y="6131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Shape 129"/>
          <p:cNvGrpSpPr/>
          <p:nvPr/>
        </p:nvGrpSpPr>
        <p:grpSpPr>
          <a:xfrm>
            <a:off x="305954" y="805390"/>
            <a:ext cx="8532000" cy="1135771"/>
            <a:chOff x="305954" y="805390"/>
            <a:chExt cx="8532000" cy="1135771"/>
          </a:xfrm>
        </p:grpSpPr>
        <p:sp>
          <p:nvSpPr>
            <p:cNvPr id="130" name="Shape 130"/>
            <p:cNvSpPr txBox="1"/>
            <p:nvPr/>
          </p:nvSpPr>
          <p:spPr>
            <a:xfrm>
              <a:off x="1977927" y="1082560"/>
              <a:ext cx="2194500" cy="85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Gen2 High-Energy Array</a:t>
              </a:r>
              <a:endParaRPr sz="1200" dirty="0"/>
            </a:p>
            <a:p>
              <a:pPr marL="1016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~120 strings</a:t>
              </a:r>
              <a:endParaRPr sz="1200" dirty="0"/>
            </a:p>
            <a:p>
              <a:pPr marL="1016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80 OMs per string</a:t>
              </a:r>
              <a:endParaRPr sz="1200" dirty="0"/>
            </a:p>
            <a:p>
              <a:pPr marL="101600" marR="0" lvl="0" indent="-25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016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➡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~9600 optical modules</a:t>
              </a:r>
              <a:endParaRPr sz="1200" dirty="0"/>
            </a:p>
          </p:txBody>
        </p:sp>
        <p:sp>
          <p:nvSpPr>
            <p:cNvPr id="131" name="Shape 131"/>
            <p:cNvSpPr txBox="1"/>
            <p:nvPr/>
          </p:nvSpPr>
          <p:spPr>
            <a:xfrm>
              <a:off x="4927570" y="1082560"/>
              <a:ext cx="2345700" cy="85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PINGU</a:t>
              </a:r>
              <a:endParaRPr sz="1200"/>
            </a:p>
            <a:p>
              <a:pPr marL="1016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26 strings</a:t>
              </a:r>
              <a:endParaRPr sz="1200"/>
            </a:p>
            <a:p>
              <a:pPr marL="1016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up to 192 OMs per string</a:t>
              </a:r>
              <a:endParaRPr sz="1200"/>
            </a:p>
            <a:p>
              <a:pPr marL="101600" marR="0" lvl="0" indent="-25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016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➡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up to 4992 optical modules</a:t>
              </a:r>
              <a:endParaRPr sz="1200"/>
            </a:p>
          </p:txBody>
        </p:sp>
        <p:sp>
          <p:nvSpPr>
            <p:cNvPr id="132" name="Shape 132"/>
            <p:cNvSpPr txBox="1"/>
            <p:nvPr/>
          </p:nvSpPr>
          <p:spPr>
            <a:xfrm>
              <a:off x="305954" y="805390"/>
              <a:ext cx="8532000" cy="21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up to 15k optical modules will be required</a:t>
              </a:r>
              <a:endParaRPr sz="1200"/>
            </a:p>
          </p:txBody>
        </p:sp>
      </p:grpSp>
      <p:sp>
        <p:nvSpPr>
          <p:cNvPr id="133" name="Shape 133">
            <a:hlinkClick r:id="rId5"/>
          </p:cNvPr>
          <p:cNvSpPr txBox="1"/>
          <p:nvPr/>
        </p:nvSpPr>
        <p:spPr>
          <a:xfrm>
            <a:off x="205992" y="4565900"/>
            <a:ext cx="34212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 dirty="0">
                <a:solidFill>
                  <a:srgbClr val="1C4587"/>
                </a:solidFill>
              </a:rPr>
              <a:t>arXiv:1412.5106 [</a:t>
            </a:r>
            <a:r>
              <a:rPr lang="en-US" sz="1000" i="1" dirty="0" err="1">
                <a:solidFill>
                  <a:srgbClr val="1C4587"/>
                </a:solidFill>
              </a:rPr>
              <a:t>astro-ph.HE</a:t>
            </a:r>
            <a:r>
              <a:rPr lang="en-US" sz="1000" i="1" dirty="0">
                <a:solidFill>
                  <a:srgbClr val="1C4587"/>
                </a:solidFill>
              </a:rPr>
              <a:t>]</a:t>
            </a:r>
            <a:endParaRPr sz="1000" i="1" dirty="0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/>
              <a:t>A First Step: </a:t>
            </a: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IceCube-</a:t>
            </a:r>
            <a:r>
              <a:rPr lang="en-US"/>
              <a:t>Upgrade</a:t>
            </a:r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05995" y="1054825"/>
            <a:ext cx="41136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Science goals</a:t>
            </a:r>
            <a:endParaRPr/>
          </a:p>
          <a:p>
            <a:pPr marL="914400" marR="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ν</a:t>
            </a:r>
            <a:r>
              <a:rPr lang="en-US" i="0" u="none" strike="noStrike" cap="none" baseline="-25000"/>
              <a:t>µ</a:t>
            </a:r>
            <a:r>
              <a:rPr lang="en-US" i="0" u="none" strike="noStrike" cap="none"/>
              <a:t> disappearance</a:t>
            </a:r>
            <a:endParaRPr/>
          </a:p>
          <a:p>
            <a:pPr marL="914400" marR="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ν</a:t>
            </a:r>
            <a:r>
              <a:rPr lang="en-US" i="0" u="none" strike="noStrike" cap="none" baseline="-25000"/>
              <a:t>τ</a:t>
            </a:r>
            <a:r>
              <a:rPr lang="en-US" i="0" u="none" strike="noStrike" cap="none"/>
              <a:t> appearance</a:t>
            </a:r>
            <a:endParaRPr/>
          </a:p>
          <a:p>
            <a:pPr marL="914400" marR="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Precise calibration of IceCube optical properties and DOM response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B</a:t>
            </a:r>
            <a:r>
              <a:rPr lang="en-US" i="0" u="none" strike="noStrike" cap="none"/>
              <a:t>aseline sensor design: mDOM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Proposal</a:t>
            </a:r>
            <a:r>
              <a:rPr lang="en-US"/>
              <a:t>s pending – News expected soon!</a:t>
            </a:r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1225" y="910050"/>
            <a:ext cx="4557975" cy="371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Improving the In-Ice Detector With New Sensors</a:t>
            </a:r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05990" y="1054820"/>
            <a:ext cx="85320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Arial"/>
              <a:buNone/>
            </a:pPr>
            <a:r>
              <a:rPr lang="en-US" i="0" u="none" strike="noStrike" cap="none"/>
              <a:t>Event resolution, overall sensitivity and cost effectiveness can be improved with new sensors,</a:t>
            </a:r>
            <a:r>
              <a:rPr lang="en-US"/>
              <a:t/>
            </a:r>
            <a:br>
              <a:rPr lang="en-US"/>
            </a:br>
            <a:r>
              <a:rPr lang="en-US" i="0" u="none" strike="noStrike" cap="none"/>
              <a:t>hence a dedicated R&amp;D effort was started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Arial"/>
              <a:buNone/>
            </a:pPr>
            <a:endParaRPr i="0" u="none" strike="noStrike" cap="none"/>
          </a:p>
          <a:p>
            <a: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-US" b="1" i="0" u="none" strike="noStrike" cap="none"/>
              <a:t>More photons per muon/cascade</a:t>
            </a:r>
            <a:endParaRPr b="1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Increase photocathode area per module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Increase UV sensitivity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b="1" i="0" u="none" strike="noStrike" cap="none"/>
              <a:t>More information per photon</a:t>
            </a:r>
            <a:endParaRPr b="1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Segmented instrumentation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b="1" i="0" u="none" strike="noStrike" cap="none"/>
              <a:t>More modules per unit construction cost</a:t>
            </a:r>
            <a:endParaRPr b="1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i="0" u="none" strike="noStrike" cap="none"/>
              <a:t>Narrower modules → narrower boreholes </a:t>
            </a:r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2"/>
          </p:nvPr>
        </p:nvSpPr>
        <p:spPr>
          <a:xfrm>
            <a:off x="305990" y="613125"/>
            <a:ext cx="8532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2062675" y="721600"/>
            <a:ext cx="5273100" cy="3745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2"/>
                </a:solidFill>
              </a:rPr>
              <a:t>This presentation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05991" y="262208"/>
            <a:ext cx="8532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New Sensor Designs for Improved Performance </a:t>
            </a:r>
            <a:endParaRPr/>
          </a:p>
        </p:txBody>
      </p:sp>
      <p:sp>
        <p:nvSpPr>
          <p:cNvPr id="155" name="Shape 155"/>
          <p:cNvSpPr txBox="1"/>
          <p:nvPr/>
        </p:nvSpPr>
        <p:spPr>
          <a:xfrm>
            <a:off x="2612932" y="3608071"/>
            <a:ext cx="1809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directional information </a:t>
            </a:r>
            <a:endParaRPr sz="1000"/>
          </a:p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sensitive area / module</a:t>
            </a:r>
            <a:endParaRPr sz="1000"/>
          </a:p>
        </p:txBody>
      </p:sp>
      <p:sp>
        <p:nvSpPr>
          <p:cNvPr id="156" name="Shape 156"/>
          <p:cNvSpPr txBox="1"/>
          <p:nvPr/>
        </p:nvSpPr>
        <p:spPr>
          <a:xfrm>
            <a:off x="3022959" y="903040"/>
            <a:ext cx="5703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mDOM</a:t>
            </a:r>
            <a:endParaRPr sz="1000"/>
          </a:p>
        </p:txBody>
      </p:sp>
      <p:cxnSp>
        <p:nvCxnSpPr>
          <p:cNvPr id="157" name="Shape 157"/>
          <p:cNvCxnSpPr/>
          <p:nvPr/>
        </p:nvCxnSpPr>
        <p:spPr>
          <a:xfrm>
            <a:off x="2824652" y="3139338"/>
            <a:ext cx="9669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triangle" w="med" len="med"/>
            <a:tailEnd type="triangle" w="med" len="med"/>
          </a:ln>
        </p:spPr>
      </p:cxnSp>
      <p:sp>
        <p:nvSpPr>
          <p:cNvPr id="158" name="Shape 158"/>
          <p:cNvSpPr txBox="1"/>
          <p:nvPr/>
        </p:nvSpPr>
        <p:spPr>
          <a:xfrm>
            <a:off x="3119774" y="3154215"/>
            <a:ext cx="3891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 cm</a:t>
            </a:r>
            <a:endParaRPr sz="800"/>
          </a:p>
        </p:txBody>
      </p:sp>
      <p:pic>
        <p:nvPicPr>
          <p:cNvPr id="159" name="Shape 159" descr="C:\Users\lclassen\Documents\ECAP\Konferenzen\2015_Seminar_Muenster\mDO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0240" y="1619047"/>
            <a:ext cx="1205410" cy="135509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>
            <a:hlinkClick r:id="rId4"/>
          </p:cNvPr>
          <p:cNvSpPr txBox="1"/>
          <p:nvPr/>
        </p:nvSpPr>
        <p:spPr>
          <a:xfrm rot="-599699">
            <a:off x="2618369" y="1202649"/>
            <a:ext cx="1379334" cy="183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9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PoS(ICRC2017)1047</a:t>
            </a:r>
            <a:endParaRPr sz="1000">
              <a:solidFill>
                <a:srgbClr val="1C4587"/>
              </a:solidFill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2468495" y="4473919"/>
            <a:ext cx="21261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(U Erlangen, U Münster, DESY)</a:t>
            </a:r>
            <a:endParaRPr sz="1000"/>
          </a:p>
        </p:txBody>
      </p:sp>
      <p:sp>
        <p:nvSpPr>
          <p:cNvPr id="162" name="Shape 162"/>
          <p:cNvSpPr txBox="1"/>
          <p:nvPr/>
        </p:nvSpPr>
        <p:spPr>
          <a:xfrm>
            <a:off x="698154" y="903040"/>
            <a:ext cx="4797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D-Egg</a:t>
            </a:r>
            <a:endParaRPr sz="1000"/>
          </a:p>
        </p:txBody>
      </p:sp>
      <p:sp>
        <p:nvSpPr>
          <p:cNvPr id="163" name="Shape 163"/>
          <p:cNvSpPr txBox="1"/>
          <p:nvPr/>
        </p:nvSpPr>
        <p:spPr>
          <a:xfrm>
            <a:off x="305999" y="3608071"/>
            <a:ext cx="18099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directional information</a:t>
            </a:r>
            <a:endParaRPr sz="1000"/>
          </a:p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sensitive area / module</a:t>
            </a:r>
            <a:endParaRPr sz="1000"/>
          </a:p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smaller geometry  </a:t>
            </a:r>
            <a:endParaRPr sz="1000"/>
          </a:p>
        </p:txBody>
      </p:sp>
      <p:pic>
        <p:nvPicPr>
          <p:cNvPr id="164" name="Shape 164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390" y="1420489"/>
            <a:ext cx="959291" cy="17269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Shape 165"/>
          <p:cNvCxnSpPr/>
          <p:nvPr/>
        </p:nvCxnSpPr>
        <p:spPr>
          <a:xfrm>
            <a:off x="544941" y="3147453"/>
            <a:ext cx="7863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triangle" w="med" len="med"/>
            <a:tailEnd type="triangle" w="med" len="med"/>
          </a:ln>
        </p:spPr>
      </p:cxnSp>
      <p:sp>
        <p:nvSpPr>
          <p:cNvPr id="166" name="Shape 166"/>
          <p:cNvSpPr txBox="1"/>
          <p:nvPr/>
        </p:nvSpPr>
        <p:spPr>
          <a:xfrm>
            <a:off x="732462" y="3162330"/>
            <a:ext cx="3891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30 cm</a:t>
            </a:r>
            <a:endParaRPr sz="800"/>
          </a:p>
        </p:txBody>
      </p:sp>
      <p:sp>
        <p:nvSpPr>
          <p:cNvPr id="167" name="Shape 167">
            <a:hlinkClick r:id="rId6"/>
          </p:cNvPr>
          <p:cNvSpPr txBox="1"/>
          <p:nvPr/>
        </p:nvSpPr>
        <p:spPr>
          <a:xfrm rot="-600080">
            <a:off x="264352" y="1202659"/>
            <a:ext cx="1347375" cy="183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9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PoS(ICRC2017)1051</a:t>
            </a:r>
            <a:endParaRPr sz="1000">
              <a:solidFill>
                <a:srgbClr val="1C4587"/>
              </a:solidFill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475435" y="4473883"/>
            <a:ext cx="6204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(Chiba)</a:t>
            </a:r>
            <a:endParaRPr sz="1000"/>
          </a:p>
        </p:txBody>
      </p:sp>
      <p:pic>
        <p:nvPicPr>
          <p:cNvPr id="169" name="Shape 169" descr="Image"/>
          <p:cNvPicPr preferRelativeResize="0"/>
          <p:nvPr/>
        </p:nvPicPr>
        <p:blipFill rotWithShape="1">
          <a:blip r:embed="rId7">
            <a:alphaModFix/>
          </a:blip>
          <a:srcRect l="43739" t="2389" r="31816" b="44271"/>
          <a:stretch/>
        </p:blipFill>
        <p:spPr>
          <a:xfrm>
            <a:off x="8045662" y="1203264"/>
            <a:ext cx="457700" cy="200899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8080010" y="877040"/>
            <a:ext cx="389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LOM</a:t>
            </a:r>
            <a:endParaRPr sz="1000"/>
          </a:p>
        </p:txBody>
      </p:sp>
      <p:sp>
        <p:nvSpPr>
          <p:cNvPr id="171" name="Shape 171"/>
          <p:cNvSpPr txBox="1"/>
          <p:nvPr/>
        </p:nvSpPr>
        <p:spPr>
          <a:xfrm>
            <a:off x="7702082" y="3608071"/>
            <a:ext cx="12825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 diameter</a:t>
            </a:r>
            <a:endParaRPr sz="1000"/>
          </a:p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directional info.</a:t>
            </a:r>
            <a:endParaRPr sz="1000"/>
          </a:p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sens. area / module</a:t>
            </a:r>
            <a:endParaRPr sz="1000"/>
          </a:p>
        </p:txBody>
      </p:sp>
      <p:sp>
        <p:nvSpPr>
          <p:cNvPr id="172" name="Shape 172"/>
          <p:cNvSpPr txBox="1"/>
          <p:nvPr/>
        </p:nvSpPr>
        <p:spPr>
          <a:xfrm>
            <a:off x="7830718" y="4473923"/>
            <a:ext cx="11538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(UW Madison)</a:t>
            </a:r>
            <a:endParaRPr sz="1000"/>
          </a:p>
        </p:txBody>
      </p:sp>
      <p:grpSp>
        <p:nvGrpSpPr>
          <p:cNvPr id="173" name="Shape 173"/>
          <p:cNvGrpSpPr/>
          <p:nvPr/>
        </p:nvGrpSpPr>
        <p:grpSpPr>
          <a:xfrm>
            <a:off x="7972959" y="2961818"/>
            <a:ext cx="636444" cy="442979"/>
            <a:chOff x="7525603" y="2781541"/>
            <a:chExt cx="636444" cy="442979"/>
          </a:xfrm>
        </p:grpSpPr>
        <p:sp>
          <p:nvSpPr>
            <p:cNvPr id="174" name="Shape 174"/>
            <p:cNvSpPr/>
            <p:nvPr/>
          </p:nvSpPr>
          <p:spPr>
            <a:xfrm rot="-1070588">
              <a:off x="7554731" y="2864873"/>
              <a:ext cx="578633" cy="2776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5" name="Shape 175"/>
            <p:cNvCxnSpPr/>
            <p:nvPr/>
          </p:nvCxnSpPr>
          <p:spPr>
            <a:xfrm rot="-1070588">
              <a:off x="7511687" y="2870191"/>
              <a:ext cx="578633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6" name="Shape 176"/>
            <p:cNvCxnSpPr/>
            <p:nvPr/>
          </p:nvCxnSpPr>
          <p:spPr>
            <a:xfrm rot="-1070588">
              <a:off x="7543115" y="2986728"/>
              <a:ext cx="578633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77" name="Shape 177"/>
          <p:cNvCxnSpPr/>
          <p:nvPr/>
        </p:nvCxnSpPr>
        <p:spPr>
          <a:xfrm>
            <a:off x="8121669" y="3305067"/>
            <a:ext cx="3057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triangle" w="med" len="med"/>
            <a:tailEnd type="triangle" w="med" len="med"/>
          </a:ln>
        </p:spPr>
      </p:cxnSp>
      <p:sp>
        <p:nvSpPr>
          <p:cNvPr id="178" name="Shape 178"/>
          <p:cNvSpPr txBox="1"/>
          <p:nvPr/>
        </p:nvSpPr>
        <p:spPr>
          <a:xfrm>
            <a:off x="8089060" y="3322986"/>
            <a:ext cx="370800" cy="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 cm</a:t>
            </a:r>
            <a:endParaRPr sz="800"/>
          </a:p>
        </p:txBody>
      </p:sp>
      <p:sp>
        <p:nvSpPr>
          <p:cNvPr id="179" name="Shape 179"/>
          <p:cNvSpPr txBox="1"/>
          <p:nvPr/>
        </p:nvSpPr>
        <p:spPr>
          <a:xfrm>
            <a:off x="5729730" y="903040"/>
            <a:ext cx="4548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WOM</a:t>
            </a:r>
            <a:endParaRPr sz="1000"/>
          </a:p>
        </p:txBody>
      </p:sp>
      <p:sp>
        <p:nvSpPr>
          <p:cNvPr id="180" name="Shape 180"/>
          <p:cNvSpPr txBox="1"/>
          <p:nvPr/>
        </p:nvSpPr>
        <p:spPr>
          <a:xfrm>
            <a:off x="5358804" y="3608071"/>
            <a:ext cx="1501500" cy="1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sensitive area / module </a:t>
            </a:r>
            <a:endParaRPr sz="1000"/>
          </a:p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 diameter</a:t>
            </a:r>
            <a:endParaRPr sz="1000"/>
          </a:p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lower noise rate</a:t>
            </a:r>
            <a:endParaRPr sz="1000"/>
          </a:p>
        </p:txBody>
      </p:sp>
      <p:sp>
        <p:nvSpPr>
          <p:cNvPr id="181" name="Shape 181"/>
          <p:cNvSpPr txBox="1"/>
          <p:nvPr/>
        </p:nvSpPr>
        <p:spPr>
          <a:xfrm>
            <a:off x="5022874" y="4473923"/>
            <a:ext cx="20208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(HU Berlin, U Mainz, DESY)</a:t>
            </a:r>
            <a:endParaRPr sz="1000"/>
          </a:p>
        </p:txBody>
      </p:sp>
      <p:pic>
        <p:nvPicPr>
          <p:cNvPr id="182" name="Shape 182" descr="WOM_dualPMT_all.jpg"/>
          <p:cNvPicPr preferRelativeResize="0"/>
          <p:nvPr/>
        </p:nvPicPr>
        <p:blipFill rotWithShape="1">
          <a:blip r:embed="rId8">
            <a:alphaModFix/>
          </a:blip>
          <a:srcRect l="34834" t="6253" r="34833" b="61521"/>
          <a:stretch/>
        </p:blipFill>
        <p:spPr>
          <a:xfrm>
            <a:off x="5699174" y="1373276"/>
            <a:ext cx="515900" cy="165743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05990" y="609625"/>
            <a:ext cx="8532000" cy="28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" name="Shape 184"/>
          <p:cNvGrpSpPr/>
          <p:nvPr/>
        </p:nvGrpSpPr>
        <p:grpSpPr>
          <a:xfrm>
            <a:off x="5671402" y="2904105"/>
            <a:ext cx="636444" cy="442979"/>
            <a:chOff x="7525603" y="2781541"/>
            <a:chExt cx="636444" cy="442979"/>
          </a:xfrm>
        </p:grpSpPr>
        <p:sp>
          <p:nvSpPr>
            <p:cNvPr id="185" name="Shape 185"/>
            <p:cNvSpPr/>
            <p:nvPr/>
          </p:nvSpPr>
          <p:spPr>
            <a:xfrm rot="-1070588">
              <a:off x="7554731" y="2864873"/>
              <a:ext cx="578633" cy="2776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6" name="Shape 186"/>
            <p:cNvCxnSpPr/>
            <p:nvPr/>
          </p:nvCxnSpPr>
          <p:spPr>
            <a:xfrm rot="-1070588">
              <a:off x="7511687" y="2870191"/>
              <a:ext cx="578633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7" name="Shape 187"/>
            <p:cNvCxnSpPr/>
            <p:nvPr/>
          </p:nvCxnSpPr>
          <p:spPr>
            <a:xfrm rot="-1070588">
              <a:off x="7543115" y="2986728"/>
              <a:ext cx="578633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88" name="Shape 188"/>
          <p:cNvCxnSpPr/>
          <p:nvPr/>
        </p:nvCxnSpPr>
        <p:spPr>
          <a:xfrm>
            <a:off x="5761910" y="3281267"/>
            <a:ext cx="3057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triangle" w="med" len="med"/>
            <a:tailEnd type="triangle" w="med" len="med"/>
          </a:ln>
        </p:spPr>
      </p:cxnSp>
      <p:sp>
        <p:nvSpPr>
          <p:cNvPr id="189" name="Shape 189"/>
          <p:cNvSpPr txBox="1"/>
          <p:nvPr/>
        </p:nvSpPr>
        <p:spPr>
          <a:xfrm>
            <a:off x="5763250" y="3299175"/>
            <a:ext cx="389100" cy="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 cm</a:t>
            </a:r>
            <a:endParaRPr sz="800"/>
          </a:p>
        </p:txBody>
      </p:sp>
      <p:sp>
        <p:nvSpPr>
          <p:cNvPr id="190" name="Shape 190">
            <a:hlinkClick r:id="rId9"/>
          </p:cNvPr>
          <p:cNvSpPr txBox="1"/>
          <p:nvPr/>
        </p:nvSpPr>
        <p:spPr>
          <a:xfrm rot="-599841">
            <a:off x="5254661" y="1202655"/>
            <a:ext cx="1404933" cy="183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900"/>
              <a:buFont typeface="Arial"/>
              <a:buNone/>
            </a:pPr>
            <a:r>
              <a:rPr lang="en-US" sz="1000" b="0" i="1" u="none" strike="noStrike" cap="non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PoS(ICRC2017)1052</a:t>
            </a:r>
            <a:endParaRPr sz="1000">
              <a:solidFill>
                <a:srgbClr val="1C458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1358</Words>
  <Application>Microsoft Macintosh PowerPoint</Application>
  <PresentationFormat>On-screen Show (16:9)</PresentationFormat>
  <Paragraphs>339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DESY</vt:lpstr>
      <vt:lpstr> Optical Modules.</vt:lpstr>
      <vt:lpstr>PowerPoint Presentation</vt:lpstr>
      <vt:lpstr>PowerPoint Presentation</vt:lpstr>
      <vt:lpstr>PowerPoint Presentation</vt:lpstr>
      <vt:lpstr>The IceCube Digital Optical Module (DOM)</vt:lpstr>
      <vt:lpstr>Our Vision: The IceCube-Gen2 Facility</vt:lpstr>
      <vt:lpstr>A First Step: IceCube-Upgrade</vt:lpstr>
      <vt:lpstr>Improving the In-Ice Detector With New Sensors</vt:lpstr>
      <vt:lpstr>New Sensor Designs for Improved Performance </vt:lpstr>
      <vt:lpstr>The mDOM (multi-PMT Digital Optical Module)</vt:lpstr>
      <vt:lpstr>mDOM: multi-PMT DOM</vt:lpstr>
      <vt:lpstr>mDOM Multi-ToT Readout</vt:lpstr>
      <vt:lpstr>mDOM Multi-ToT Readout: Measurement Setup</vt:lpstr>
      <vt:lpstr>mDOM Multi-ToT Readout: Three Example Waveforms</vt:lpstr>
      <vt:lpstr>mDOM Readout: Single PE Pulses</vt:lpstr>
      <vt:lpstr>The WOM (Wavelength-shifting Optical Module)</vt:lpstr>
      <vt:lpstr>WOM: Wavelength-shifting Optical Module</vt:lpstr>
      <vt:lpstr>WOM: Efficiency</vt:lpstr>
      <vt:lpstr>WOM Status</vt:lpstr>
      <vt:lpstr>Summary</vt:lpstr>
      <vt:lpstr>Backup Slides</vt:lpstr>
      <vt:lpstr>Construction: Drill Site</vt:lpstr>
      <vt:lpstr>The IceCube DOM: Block Diagram</vt:lpstr>
      <vt:lpstr>Antarctic Ice</vt:lpstr>
      <vt:lpstr>IceCube-Gen2 High Energy Array</vt:lpstr>
      <vt:lpstr>Improved IceCube DOM (PDOM)</vt:lpstr>
      <vt:lpstr>D-Egg: Dual Optical Sensor in an Ellipsoid Glass for Gen2</vt:lpstr>
      <vt:lpstr>KM3NeT Multi-PMT DOM: In-Situ Measurements</vt:lpstr>
      <vt:lpstr>Segmented OMs and Scattering in Ice</vt:lpstr>
      <vt:lpstr>mDOM Multi-ToT Readout: Block Diagram</vt:lpstr>
      <vt:lpstr>mDOM: PMT Options</vt:lpstr>
      <vt:lpstr>mDOM: Hamamatsu R12199-02 HA SBA</vt:lpstr>
      <vt:lpstr>Hamamatsu R12199-02 SBA: Afterpulsing</vt:lpstr>
      <vt:lpstr>Waveform Reconstruction with 63 Discriminators</vt:lpstr>
      <vt:lpstr>Optical Properties of South Pole Ice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Optical Modules.</dc:title>
  <cp:lastModifiedBy>Timo Karg</cp:lastModifiedBy>
  <cp:revision>2</cp:revision>
  <dcterms:modified xsi:type="dcterms:W3CDTF">2018-06-12T09:44:54Z</dcterms:modified>
</cp:coreProperties>
</file>