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ti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  <p:sldMasterId id="2147483649" r:id="rId2"/>
  </p:sldMasterIdLst>
  <p:notesMasterIdLst>
    <p:notesMasterId r:id="rId28"/>
  </p:notesMasterIdLst>
  <p:handoutMasterIdLst>
    <p:handoutMasterId r:id="rId29"/>
  </p:handoutMasterIdLst>
  <p:sldIdLst>
    <p:sldId id="256" r:id="rId3"/>
    <p:sldId id="648" r:id="rId4"/>
    <p:sldId id="649" r:id="rId5"/>
    <p:sldId id="675" r:id="rId6"/>
    <p:sldId id="651" r:id="rId7"/>
    <p:sldId id="678" r:id="rId8"/>
    <p:sldId id="668" r:id="rId9"/>
    <p:sldId id="647" r:id="rId10"/>
    <p:sldId id="677" r:id="rId11"/>
    <p:sldId id="666" r:id="rId12"/>
    <p:sldId id="670" r:id="rId13"/>
    <p:sldId id="671" r:id="rId14"/>
    <p:sldId id="673" r:id="rId15"/>
    <p:sldId id="672" r:id="rId16"/>
    <p:sldId id="684" r:id="rId17"/>
    <p:sldId id="682" r:id="rId18"/>
    <p:sldId id="683" r:id="rId19"/>
    <p:sldId id="680" r:id="rId20"/>
    <p:sldId id="679" r:id="rId21"/>
    <p:sldId id="640" r:id="rId22"/>
    <p:sldId id="652" r:id="rId23"/>
    <p:sldId id="685" r:id="rId24"/>
    <p:sldId id="686" r:id="rId25"/>
    <p:sldId id="688" r:id="rId26"/>
    <p:sldId id="687" r:id="rId27"/>
  </p:sldIdLst>
  <p:sldSz cx="9144000" cy="6858000" type="screen4x3"/>
  <p:notesSz cx="6858000" cy="9945688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770" userDrawn="1">
          <p15:clr>
            <a:srgbClr val="A4A3A4"/>
          </p15:clr>
        </p15:guide>
        <p15:guide id="2" orient="horz" pos="3725" userDrawn="1">
          <p15:clr>
            <a:srgbClr val="A4A3A4"/>
          </p15:clr>
        </p15:guide>
        <p15:guide id="3" orient="horz" pos="51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1973" userDrawn="1">
          <p15:clr>
            <a:srgbClr val="A4A3A4"/>
          </p15:clr>
        </p15:guide>
        <p15:guide id="7" pos="2880" userDrawn="1">
          <p15:clr>
            <a:srgbClr val="A4A3A4"/>
          </p15:clr>
        </p15:guide>
        <p15:guide id="8" pos="226" userDrawn="1">
          <p15:clr>
            <a:srgbClr val="A4A3A4"/>
          </p15:clr>
        </p15:guide>
        <p15:guide id="9" pos="612" userDrawn="1">
          <p15:clr>
            <a:srgbClr val="A4A3A4"/>
          </p15:clr>
        </p15:guide>
        <p15:guide id="10" pos="14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0000"/>
    <a:srgbClr val="000099"/>
    <a:srgbClr val="3366CC"/>
    <a:srgbClr val="005B82"/>
    <a:srgbClr val="EDC200"/>
    <a:srgbClr val="00589C"/>
    <a:srgbClr val="D7E4BD"/>
    <a:srgbClr val="FDEADA"/>
    <a:srgbClr val="C6D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3" autoAdjust="0"/>
    <p:restoredTop sz="86402" autoAdjust="0"/>
  </p:normalViewPr>
  <p:slideViewPr>
    <p:cSldViewPr snapToGrid="0">
      <p:cViewPr varScale="1">
        <p:scale>
          <a:sx n="56" d="100"/>
          <a:sy n="56" d="100"/>
        </p:scale>
        <p:origin x="900" y="30"/>
      </p:cViewPr>
      <p:guideLst>
        <p:guide orient="horz" pos="3770"/>
        <p:guide orient="horz" pos="3725"/>
        <p:guide orient="horz" pos="51"/>
        <p:guide orient="horz" pos="2160"/>
        <p:guide pos="1973"/>
        <p:guide pos="2880"/>
        <p:guide pos="226"/>
        <p:guide pos="612"/>
        <p:guide pos="1474"/>
      </p:guideLst>
    </p:cSldViewPr>
  </p:slideViewPr>
  <p:outlineViewPr>
    <p:cViewPr>
      <p:scale>
        <a:sx n="33" d="100"/>
        <a:sy n="33" d="100"/>
      </p:scale>
      <p:origin x="0" y="-1479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 showGuides="1">
      <p:cViewPr varScale="1">
        <p:scale>
          <a:sx n="90" d="100"/>
          <a:sy n="90" d="100"/>
        </p:scale>
        <p:origin x="-3732" y="-114"/>
      </p:cViewPr>
      <p:guideLst>
        <p:guide orient="horz" pos="313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72335" cy="49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48" tIns="45924" rIns="91848" bIns="45924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065" y="1"/>
            <a:ext cx="2972335" cy="49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48" tIns="45924" rIns="91848" bIns="45924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46496"/>
            <a:ext cx="2972335" cy="49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48" tIns="45924" rIns="91848" bIns="45924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065" y="9446496"/>
            <a:ext cx="2972335" cy="49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48" tIns="45924" rIns="91848" bIns="45924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43AA1AEC-CBE5-4DAB-BA1D-FC5A4663E8F3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19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72335" cy="49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48" tIns="45924" rIns="91848" bIns="45924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065" y="1"/>
            <a:ext cx="2972335" cy="49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48" tIns="45924" rIns="91848" bIns="45924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4538"/>
            <a:ext cx="4973638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839"/>
            <a:ext cx="5486400" cy="447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48" tIns="45924" rIns="91848" bIns="459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6496"/>
            <a:ext cx="2972335" cy="49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48" tIns="45924" rIns="91848" bIns="45924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065" y="9446496"/>
            <a:ext cx="2972335" cy="49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48" tIns="45924" rIns="91848" bIns="45924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C4BFDF9E-FFF0-4D86-90E4-1271FF9B4920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6761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6D1E93-ECCA-4DF7-A885-21E28BAF0675}" type="slidenum">
              <a:rPr lang="en-GB"/>
              <a:pPr/>
              <a:t>1</a:t>
            </a:fld>
            <a:endParaRPr lang="en-GB" dirty="0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2545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C7F3D-5ABB-47C3-B381-D87CB932DF75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0993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5275" y="9446257"/>
            <a:ext cx="2971092" cy="49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1" tIns="45366" rIns="90731" bIns="45366" anchor="b"/>
          <a:lstStyle>
            <a:lvl1pPr defTabSz="9032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032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032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032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032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032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032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032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032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78DE100-41FB-4BD2-A196-A0BCA2326EE9}" type="slidenum">
              <a:rPr lang="de-DE" altLang="en-US"/>
              <a:pPr algn="r" eaLnBrk="1" hangingPunct="1">
                <a:spcBef>
                  <a:spcPct val="0"/>
                </a:spcBef>
              </a:pPr>
              <a:t>16</a:t>
            </a:fld>
            <a:endParaRPr lang="de-DE" alt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71352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5275" y="9446257"/>
            <a:ext cx="2971092" cy="49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1" tIns="45366" rIns="90731" bIns="45366" anchor="b"/>
          <a:lstStyle>
            <a:lvl1pPr defTabSz="9032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032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032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032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032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032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032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032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032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78DE100-41FB-4BD2-A196-A0BCA2326EE9}" type="slidenum">
              <a:rPr lang="de-DE" altLang="en-US"/>
              <a:pPr algn="r" eaLnBrk="1" hangingPunct="1">
                <a:spcBef>
                  <a:spcPct val="0"/>
                </a:spcBef>
              </a:pPr>
              <a:t>17</a:t>
            </a:fld>
            <a:endParaRPr lang="de-DE" alt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84070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8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6368" indent="-287064" defTabSz="9138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8258" indent="-229652" defTabSz="9138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7561" indent="-229652" defTabSz="9138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66864" indent="-229652" defTabSz="9138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26167" indent="-229652" defTabSz="9138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85470" indent="-229652" defTabSz="9138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44773" indent="-229652" defTabSz="9138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904077" indent="-229652" defTabSz="9138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2DE4D4-7E26-4CE7-97E4-34CEE064435B}" type="slidenum">
              <a:rPr lang="de-DE" altLang="en-US" smtClean="0"/>
              <a:pPr eaLnBrk="1" hangingPunct="1">
                <a:spcBef>
                  <a:spcPct val="0"/>
                </a:spcBef>
              </a:pPr>
              <a:t>18</a:t>
            </a:fld>
            <a:endParaRPr lang="de-DE" altLang="en-US" dirty="0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65888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FDF9E-FFF0-4D86-90E4-1271FF9B4920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248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8BB39F5-2541-42F8-8376-9218B10B6B46}" type="slidenum">
              <a:rPr lang="de-DE" altLang="en-US" smtClean="0"/>
              <a:pPr eaLnBrk="1" hangingPunct="1">
                <a:spcBef>
                  <a:spcPct val="0"/>
                </a:spcBef>
              </a:pPr>
              <a:t>21</a:t>
            </a:fld>
            <a:endParaRPr lang="de-DE" alt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65130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A079636-C372-4B0C-B451-88D8D267FA8F}" type="slidenum">
              <a:rPr lang="de-DE" altLang="de-DE" smtClean="0"/>
              <a:pPr eaLnBrk="1" hangingPunct="1">
                <a:spcBef>
                  <a:spcPct val="0"/>
                </a:spcBef>
              </a:pPr>
              <a:t>2</a:t>
            </a:fld>
            <a:endParaRPr lang="de-DE" altLang="de-DE" dirty="0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3054434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848101" y="9432925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07" tIns="45154" rIns="90307" bIns="45154" anchor="b"/>
          <a:lstStyle>
            <a:lvl1pPr defTabSz="9032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032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032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032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032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032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032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032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032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06F4B03-8120-437E-9A28-464380FF262F}" type="slidenum">
              <a:rPr lang="de-DE" altLang="de-DE"/>
              <a:pPr algn="r" eaLnBrk="1" hangingPunct="1">
                <a:spcBef>
                  <a:spcPct val="0"/>
                </a:spcBef>
              </a:pPr>
              <a:t>5</a:t>
            </a:fld>
            <a:endParaRPr lang="de-DE" altLang="de-DE"/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48101" y="9432925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07" tIns="45154" rIns="90307" bIns="45154" anchor="b"/>
          <a:lstStyle>
            <a:lvl1pPr defTabSz="9032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032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032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032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032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032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032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032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032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41FB08B-2E66-4929-9AA5-EFD48A70ECC9}" type="slidenum">
              <a:rPr lang="de-DE" altLang="de-DE"/>
              <a:pPr algn="r" eaLnBrk="1" hangingPunct="1">
                <a:spcBef>
                  <a:spcPct val="0"/>
                </a:spcBef>
              </a:pPr>
              <a:t>5</a:t>
            </a:fld>
            <a:endParaRPr lang="de-DE" altLang="de-DE"/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  <p:extLst>
      <p:ext uri="{BB962C8B-B14F-4D97-AF65-F5344CB8AC3E}">
        <p14:creationId xmlns:p14="http://schemas.microsoft.com/office/powerpoint/2010/main" val="454752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C7F3D-5ABB-47C3-B381-D87CB932DF75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471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C7F3D-5ABB-47C3-B381-D87CB932DF75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2971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C7F3D-5ABB-47C3-B381-D87CB932DF75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0579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C7F3D-5ABB-47C3-B381-D87CB932DF75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1762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C7F3D-5ABB-47C3-B381-D87CB932DF75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0830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6FDF0F-5C54-4427-AFD5-12A49BDD4CAB}" type="slidenum">
              <a:rPr lang="de-DE"/>
              <a:pPr>
                <a:defRPr/>
              </a:pPr>
              <a:t>13</a:t>
            </a:fld>
            <a:endParaRPr lang="de-DE" dirty="0"/>
          </a:p>
        </p:txBody>
      </p:sp>
      <p:sp>
        <p:nvSpPr>
          <p:cNvPr id="53251" name="Rectangle 7"/>
          <p:cNvSpPr txBox="1">
            <a:spLocks noGrp="1" noChangeArrowheads="1"/>
          </p:cNvSpPr>
          <p:nvPr/>
        </p:nvSpPr>
        <p:spPr bwMode="auto">
          <a:xfrm>
            <a:off x="5624703" y="6452597"/>
            <a:ext cx="4304381" cy="34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2" tIns="45667" rIns="91332" bIns="45667" anchor="b"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BEDC88F-4F3E-486D-A68E-B4C23358A2B4}" type="slidenum">
              <a:rPr lang="en-GB" altLang="en-US"/>
              <a:pPr algn="r" eaLnBrk="1" hangingPunct="1">
                <a:spcBef>
                  <a:spcPct val="0"/>
                </a:spcBef>
              </a:pPr>
              <a:t>13</a:t>
            </a:fld>
            <a:endParaRPr lang="en-GB" altLang="en-US" dirty="0"/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7075" y="509588"/>
            <a:ext cx="3398838" cy="2549525"/>
          </a:xfrm>
          <a:ln/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2" tIns="45667" rIns="91332" bIns="45667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18470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3820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42875"/>
            <a:ext cx="8229600" cy="439738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7188" y="1019175"/>
            <a:ext cx="8766175" cy="477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0774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2613" y="142875"/>
            <a:ext cx="2190750" cy="1354138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7188" y="142875"/>
            <a:ext cx="6423025" cy="13541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285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8520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836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5099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55980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105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577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0276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638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42875"/>
            <a:ext cx="8229600" cy="439738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188" y="1019175"/>
            <a:ext cx="8766175" cy="477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8463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4149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100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5352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508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" y="6540885"/>
            <a:ext cx="9180513" cy="34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 userDrawn="1"/>
        </p:nvSpPr>
        <p:spPr>
          <a:xfrm>
            <a:off x="6865200" y="6595201"/>
            <a:ext cx="20274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60364" y="292802"/>
            <a:ext cx="5867867" cy="5438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00" b="1">
                <a:solidFill>
                  <a:srgbClr val="0A2D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4" y="836642"/>
            <a:ext cx="6589556" cy="672093"/>
          </a:xfrm>
          <a:prstGeom prst="rect">
            <a:avLst/>
          </a:prstGeom>
        </p:spPr>
        <p:txBody>
          <a:bodyPr lIns="0" tIns="0" rIns="36000" bIns="0"/>
          <a:lstStyle>
            <a:lvl1pPr marL="0" indent="0">
              <a:buNone/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Entweder zweizeiliger Titel oder Titel mit Subheadline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2"/>
          </p:nvPr>
        </p:nvSpPr>
        <p:spPr>
          <a:xfrm>
            <a:off x="4788001" y="1748367"/>
            <a:ext cx="4092575" cy="4563533"/>
          </a:xfrm>
          <a:prstGeom prst="rect">
            <a:avLst/>
          </a:prstGeom>
          <a:solidFill>
            <a:srgbClr val="5A696E">
              <a:alpha val="20000"/>
            </a:srgbClr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748367"/>
            <a:ext cx="3995970" cy="4563533"/>
          </a:xfrm>
          <a:prstGeom prst="rect">
            <a:avLst/>
          </a:prstGeom>
        </p:spPr>
        <p:txBody>
          <a:bodyPr lIns="0" tIns="0" rIns="36000" b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2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Hervorhebungen erfolgen in der Arial </a:t>
            </a:r>
            <a:r>
              <a:rPr lang="de-DE" dirty="0" err="1" smtClean="0"/>
              <a:t>Bold</a:t>
            </a:r>
            <a:r>
              <a:rPr lang="de-DE" dirty="0" smtClean="0"/>
              <a:t>. Der Fließtext kann auch in einem zweispaltigen Layout stattfinden. </a:t>
            </a:r>
            <a:br>
              <a:rPr lang="de-DE" dirty="0" smtClean="0"/>
            </a:br>
            <a:r>
              <a:rPr lang="de-DE" dirty="0" smtClean="0"/>
              <a:t>Es können beide Spalten mit Text bespielt werden, oder aber man nutzt eine Spalte für den Einsatz von Bildern </a:t>
            </a:r>
            <a:br>
              <a:rPr lang="de-DE" dirty="0" smtClean="0"/>
            </a:br>
            <a:r>
              <a:rPr lang="de-DE" dirty="0" smtClean="0"/>
              <a:t>oder Info-grafiken. Entweder über die ganze Fläche, </a:t>
            </a:r>
            <a:br>
              <a:rPr lang="de-DE" dirty="0" smtClean="0"/>
            </a:br>
            <a:r>
              <a:rPr lang="de-DE" dirty="0" smtClean="0"/>
              <a:t>oder mehrere kleine Bilder unterteilt in einzelne Flächen.</a:t>
            </a:r>
          </a:p>
          <a:p>
            <a:pPr lvl="0"/>
            <a:endParaRPr lang="de-DE" dirty="0" smtClean="0"/>
          </a:p>
          <a:p>
            <a:pPr lvl="0"/>
            <a:r>
              <a:rPr lang="de-DE" dirty="0" smtClean="0"/>
              <a:t>Subheadlines im Text werden in Blau gesetzt. Danach kann wieder Fließtext folgen, oder aber es werden </a:t>
            </a:r>
            <a:r>
              <a:rPr lang="de-DE" dirty="0" err="1" smtClean="0"/>
              <a:t>Bulletpoints</a:t>
            </a:r>
            <a:r>
              <a:rPr lang="de-DE" dirty="0" smtClean="0"/>
              <a:t> eingesetzt. Hier kann individuell je nach</a:t>
            </a:r>
            <a:br>
              <a:rPr lang="de-DE" dirty="0" smtClean="0"/>
            </a:br>
            <a:r>
              <a:rPr lang="de-DE" dirty="0" smtClean="0"/>
              <a:t> Inhalt entschieden werden.</a:t>
            </a:r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2"/>
          <a:stretch/>
        </p:blipFill>
        <p:spPr bwMode="auto">
          <a:xfrm>
            <a:off x="7560000" y="135763"/>
            <a:ext cx="1524000" cy="78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6868514" y="6497651"/>
            <a:ext cx="720100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14-Dec-17</a:t>
            </a:r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78300" y="6497651"/>
            <a:ext cx="514300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7EA19BA-913F-4CC4-9676-ECC1885047A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3831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" y="6540885"/>
            <a:ext cx="9180513" cy="34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 userDrawn="1"/>
        </p:nvSpPr>
        <p:spPr>
          <a:xfrm>
            <a:off x="6865200" y="6595201"/>
            <a:ext cx="20274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60364" y="292802"/>
            <a:ext cx="5867867" cy="5438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00" b="1">
                <a:solidFill>
                  <a:srgbClr val="0A2D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4" y="836642"/>
            <a:ext cx="6589556" cy="672093"/>
          </a:xfrm>
          <a:prstGeom prst="rect">
            <a:avLst/>
          </a:prstGeom>
        </p:spPr>
        <p:txBody>
          <a:bodyPr lIns="0" tIns="0" rIns="36000" bIns="0"/>
          <a:lstStyle>
            <a:lvl1pPr marL="0" indent="0">
              <a:buNone/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Entweder zweizeiliger Titel oder Titel mit Subheadline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2"/>
          </p:nvPr>
        </p:nvSpPr>
        <p:spPr>
          <a:xfrm>
            <a:off x="4788001" y="1748367"/>
            <a:ext cx="4092575" cy="4563533"/>
          </a:xfrm>
          <a:prstGeom prst="rect">
            <a:avLst/>
          </a:prstGeom>
          <a:solidFill>
            <a:srgbClr val="5A696E">
              <a:alpha val="20000"/>
            </a:srgbClr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748367"/>
            <a:ext cx="3995970" cy="4563533"/>
          </a:xfrm>
          <a:prstGeom prst="rect">
            <a:avLst/>
          </a:prstGeom>
        </p:spPr>
        <p:txBody>
          <a:bodyPr lIns="0" tIns="0" rIns="36000" b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2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Hervorhebungen erfolgen in der Arial </a:t>
            </a:r>
            <a:r>
              <a:rPr lang="de-DE" dirty="0" err="1" smtClean="0"/>
              <a:t>Bold</a:t>
            </a:r>
            <a:r>
              <a:rPr lang="de-DE" dirty="0" smtClean="0"/>
              <a:t>. Der Fließtext kann auch in einem zweispaltigen Layout stattfinden. </a:t>
            </a:r>
            <a:br>
              <a:rPr lang="de-DE" dirty="0" smtClean="0"/>
            </a:br>
            <a:r>
              <a:rPr lang="de-DE" dirty="0" smtClean="0"/>
              <a:t>Es können beide Spalten mit Text bespielt werden, oder aber man nutzt eine Spalte für den Einsatz von Bildern </a:t>
            </a:r>
            <a:br>
              <a:rPr lang="de-DE" dirty="0" smtClean="0"/>
            </a:br>
            <a:r>
              <a:rPr lang="de-DE" dirty="0" smtClean="0"/>
              <a:t>oder Info-grafiken. Entweder über die ganze Fläche, </a:t>
            </a:r>
            <a:br>
              <a:rPr lang="de-DE" dirty="0" smtClean="0"/>
            </a:br>
            <a:r>
              <a:rPr lang="de-DE" dirty="0" smtClean="0"/>
              <a:t>oder mehrere kleine Bilder unterteilt in einzelne Flächen.</a:t>
            </a:r>
          </a:p>
          <a:p>
            <a:pPr lvl="0"/>
            <a:endParaRPr lang="de-DE" dirty="0" smtClean="0"/>
          </a:p>
          <a:p>
            <a:pPr lvl="0"/>
            <a:r>
              <a:rPr lang="de-DE" dirty="0" smtClean="0"/>
              <a:t>Subheadlines im Text werden in Blau gesetzt. Danach kann wieder Fließtext folgen, oder aber es werden </a:t>
            </a:r>
            <a:r>
              <a:rPr lang="de-DE" dirty="0" err="1" smtClean="0"/>
              <a:t>Bulletpoints</a:t>
            </a:r>
            <a:r>
              <a:rPr lang="de-DE" dirty="0" smtClean="0"/>
              <a:t> eingesetzt. Hier kann individuell je nach</a:t>
            </a:r>
            <a:br>
              <a:rPr lang="de-DE" dirty="0" smtClean="0"/>
            </a:br>
            <a:r>
              <a:rPr lang="de-DE" dirty="0" smtClean="0"/>
              <a:t> Inhalt entschieden werden.</a:t>
            </a:r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2"/>
          <a:stretch/>
        </p:blipFill>
        <p:spPr bwMode="auto">
          <a:xfrm>
            <a:off x="7560000" y="135763"/>
            <a:ext cx="1524000" cy="78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6868514" y="6497651"/>
            <a:ext cx="720100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14-Dec-17</a:t>
            </a:r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78300" y="6497651"/>
            <a:ext cx="514300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7EA19BA-913F-4CC4-9676-ECC1885047A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5022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" y="6540885"/>
            <a:ext cx="9180513" cy="34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 userDrawn="1"/>
        </p:nvSpPr>
        <p:spPr>
          <a:xfrm>
            <a:off x="6865200" y="6595201"/>
            <a:ext cx="20274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60364" y="292802"/>
            <a:ext cx="5867867" cy="5438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00" b="1">
                <a:solidFill>
                  <a:srgbClr val="0A2D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4" y="836642"/>
            <a:ext cx="6589556" cy="672093"/>
          </a:xfrm>
          <a:prstGeom prst="rect">
            <a:avLst/>
          </a:prstGeom>
        </p:spPr>
        <p:txBody>
          <a:bodyPr lIns="0" tIns="0" rIns="36000" bIns="0"/>
          <a:lstStyle>
            <a:lvl1pPr marL="0" indent="0">
              <a:buNone/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Entweder zweizeiliger Titel oder Titel mit Subheadline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2"/>
          </p:nvPr>
        </p:nvSpPr>
        <p:spPr>
          <a:xfrm>
            <a:off x="4788001" y="1748367"/>
            <a:ext cx="4092575" cy="4563533"/>
          </a:xfrm>
          <a:prstGeom prst="rect">
            <a:avLst/>
          </a:prstGeom>
          <a:solidFill>
            <a:srgbClr val="5A696E">
              <a:alpha val="20000"/>
            </a:srgbClr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748367"/>
            <a:ext cx="3995970" cy="4563533"/>
          </a:xfrm>
          <a:prstGeom prst="rect">
            <a:avLst/>
          </a:prstGeom>
        </p:spPr>
        <p:txBody>
          <a:bodyPr lIns="0" tIns="0" rIns="36000" b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2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Hervorhebungen erfolgen in der Arial </a:t>
            </a:r>
            <a:r>
              <a:rPr lang="de-DE" dirty="0" err="1" smtClean="0"/>
              <a:t>Bold</a:t>
            </a:r>
            <a:r>
              <a:rPr lang="de-DE" dirty="0" smtClean="0"/>
              <a:t>. Der Fließtext kann auch in einem zweispaltigen Layout stattfinden. </a:t>
            </a:r>
            <a:br>
              <a:rPr lang="de-DE" dirty="0" smtClean="0"/>
            </a:br>
            <a:r>
              <a:rPr lang="de-DE" dirty="0" smtClean="0"/>
              <a:t>Es können beide Spalten mit Text bespielt werden, oder aber man nutzt eine Spalte für den Einsatz von Bildern </a:t>
            </a:r>
            <a:br>
              <a:rPr lang="de-DE" dirty="0" smtClean="0"/>
            </a:br>
            <a:r>
              <a:rPr lang="de-DE" dirty="0" smtClean="0"/>
              <a:t>oder Info-grafiken. Entweder über die ganze Fläche, </a:t>
            </a:r>
            <a:br>
              <a:rPr lang="de-DE" dirty="0" smtClean="0"/>
            </a:br>
            <a:r>
              <a:rPr lang="de-DE" dirty="0" smtClean="0"/>
              <a:t>oder mehrere kleine Bilder unterteilt in einzelne Flächen.</a:t>
            </a:r>
          </a:p>
          <a:p>
            <a:pPr lvl="0"/>
            <a:endParaRPr lang="de-DE" dirty="0" smtClean="0"/>
          </a:p>
          <a:p>
            <a:pPr lvl="0"/>
            <a:r>
              <a:rPr lang="de-DE" dirty="0" smtClean="0"/>
              <a:t>Subheadlines im Text werden in Blau gesetzt. Danach kann wieder Fließtext folgen, oder aber es werden </a:t>
            </a:r>
            <a:r>
              <a:rPr lang="de-DE" dirty="0" err="1" smtClean="0"/>
              <a:t>Bulletpoints</a:t>
            </a:r>
            <a:r>
              <a:rPr lang="de-DE" dirty="0" smtClean="0"/>
              <a:t> eingesetzt. Hier kann individuell je nach</a:t>
            </a:r>
            <a:br>
              <a:rPr lang="de-DE" dirty="0" smtClean="0"/>
            </a:br>
            <a:r>
              <a:rPr lang="de-DE" dirty="0" smtClean="0"/>
              <a:t> Inhalt entschieden werden.</a:t>
            </a:r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2"/>
          <a:stretch/>
        </p:blipFill>
        <p:spPr bwMode="auto">
          <a:xfrm>
            <a:off x="7560000" y="135763"/>
            <a:ext cx="1524000" cy="78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6868514" y="6497651"/>
            <a:ext cx="720100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14-Dec-17</a:t>
            </a:r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78300" y="6497651"/>
            <a:ext cx="514300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7EA19BA-913F-4CC4-9676-ECC1885047A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2060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" y="6540885"/>
            <a:ext cx="9180513" cy="34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 userDrawn="1"/>
        </p:nvSpPr>
        <p:spPr>
          <a:xfrm>
            <a:off x="6865200" y="6595201"/>
            <a:ext cx="20274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60364" y="292802"/>
            <a:ext cx="5867867" cy="5438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00" b="1">
                <a:solidFill>
                  <a:srgbClr val="0A2D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4" y="836642"/>
            <a:ext cx="6589556" cy="672093"/>
          </a:xfrm>
          <a:prstGeom prst="rect">
            <a:avLst/>
          </a:prstGeom>
        </p:spPr>
        <p:txBody>
          <a:bodyPr lIns="0" tIns="0" rIns="36000" bIns="0"/>
          <a:lstStyle>
            <a:lvl1pPr marL="0" indent="0">
              <a:buNone/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Entweder zweizeiliger Titel oder Titel mit Subheadline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2"/>
          </p:nvPr>
        </p:nvSpPr>
        <p:spPr>
          <a:xfrm>
            <a:off x="4788001" y="1748367"/>
            <a:ext cx="4092575" cy="4563533"/>
          </a:xfrm>
          <a:prstGeom prst="rect">
            <a:avLst/>
          </a:prstGeom>
          <a:solidFill>
            <a:srgbClr val="5A696E">
              <a:alpha val="20000"/>
            </a:srgbClr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748367"/>
            <a:ext cx="3995970" cy="4563533"/>
          </a:xfrm>
          <a:prstGeom prst="rect">
            <a:avLst/>
          </a:prstGeom>
        </p:spPr>
        <p:txBody>
          <a:bodyPr lIns="0" tIns="0" rIns="36000" b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2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Hervorhebungen erfolgen in der Arial </a:t>
            </a:r>
            <a:r>
              <a:rPr lang="de-DE" dirty="0" err="1" smtClean="0"/>
              <a:t>Bold</a:t>
            </a:r>
            <a:r>
              <a:rPr lang="de-DE" dirty="0" smtClean="0"/>
              <a:t>. Der Fließtext kann auch in einem zweispaltigen Layout stattfinden. </a:t>
            </a:r>
            <a:br>
              <a:rPr lang="de-DE" dirty="0" smtClean="0"/>
            </a:br>
            <a:r>
              <a:rPr lang="de-DE" dirty="0" smtClean="0"/>
              <a:t>Es können beide Spalten mit Text bespielt werden, oder aber man nutzt eine Spalte für den Einsatz von Bildern </a:t>
            </a:r>
            <a:br>
              <a:rPr lang="de-DE" dirty="0" smtClean="0"/>
            </a:br>
            <a:r>
              <a:rPr lang="de-DE" dirty="0" smtClean="0"/>
              <a:t>oder Info-grafiken. Entweder über die ganze Fläche, </a:t>
            </a:r>
            <a:br>
              <a:rPr lang="de-DE" dirty="0" smtClean="0"/>
            </a:br>
            <a:r>
              <a:rPr lang="de-DE" dirty="0" smtClean="0"/>
              <a:t>oder mehrere kleine Bilder unterteilt in einzelne Flächen.</a:t>
            </a:r>
          </a:p>
          <a:p>
            <a:pPr lvl="0"/>
            <a:endParaRPr lang="de-DE" dirty="0" smtClean="0"/>
          </a:p>
          <a:p>
            <a:pPr lvl="0"/>
            <a:r>
              <a:rPr lang="de-DE" dirty="0" smtClean="0"/>
              <a:t>Subheadlines im Text werden in Blau gesetzt. Danach kann wieder Fließtext folgen, oder aber es werden </a:t>
            </a:r>
            <a:r>
              <a:rPr lang="de-DE" dirty="0" err="1" smtClean="0"/>
              <a:t>Bulletpoints</a:t>
            </a:r>
            <a:r>
              <a:rPr lang="de-DE" dirty="0" smtClean="0"/>
              <a:t> eingesetzt. Hier kann individuell je nach</a:t>
            </a:r>
            <a:br>
              <a:rPr lang="de-DE" dirty="0" smtClean="0"/>
            </a:br>
            <a:r>
              <a:rPr lang="de-DE" dirty="0" smtClean="0"/>
              <a:t> Inhalt entschieden werden.</a:t>
            </a:r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2"/>
          <a:stretch/>
        </p:blipFill>
        <p:spPr bwMode="auto">
          <a:xfrm>
            <a:off x="7560000" y="135763"/>
            <a:ext cx="1524000" cy="78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6868514" y="6497651"/>
            <a:ext cx="720100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14-Dec-17</a:t>
            </a:r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78300" y="6497651"/>
            <a:ext cx="514300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7EA19BA-913F-4CC4-9676-ECC1885047A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3876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" y="6540885"/>
            <a:ext cx="9180513" cy="34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 userDrawn="1"/>
        </p:nvSpPr>
        <p:spPr>
          <a:xfrm>
            <a:off x="6865200" y="6595201"/>
            <a:ext cx="20274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60364" y="292802"/>
            <a:ext cx="5867867" cy="5438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00" b="1">
                <a:solidFill>
                  <a:srgbClr val="0A2D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4" y="836642"/>
            <a:ext cx="6589556" cy="672093"/>
          </a:xfrm>
          <a:prstGeom prst="rect">
            <a:avLst/>
          </a:prstGeom>
        </p:spPr>
        <p:txBody>
          <a:bodyPr lIns="0" tIns="0" rIns="36000" bIns="0"/>
          <a:lstStyle>
            <a:lvl1pPr marL="0" indent="0">
              <a:buNone/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Entweder zweizeiliger Titel oder Titel mit Subheadline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2"/>
          </p:nvPr>
        </p:nvSpPr>
        <p:spPr>
          <a:xfrm>
            <a:off x="4788001" y="1748367"/>
            <a:ext cx="4092575" cy="4563533"/>
          </a:xfrm>
          <a:prstGeom prst="rect">
            <a:avLst/>
          </a:prstGeom>
          <a:solidFill>
            <a:srgbClr val="5A696E">
              <a:alpha val="20000"/>
            </a:srgbClr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748367"/>
            <a:ext cx="3995970" cy="4563533"/>
          </a:xfrm>
          <a:prstGeom prst="rect">
            <a:avLst/>
          </a:prstGeom>
        </p:spPr>
        <p:txBody>
          <a:bodyPr lIns="0" tIns="0" rIns="36000" b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2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Hervorhebungen erfolgen in der Arial </a:t>
            </a:r>
            <a:r>
              <a:rPr lang="de-DE" dirty="0" err="1" smtClean="0"/>
              <a:t>Bold</a:t>
            </a:r>
            <a:r>
              <a:rPr lang="de-DE" dirty="0" smtClean="0"/>
              <a:t>. Der Fließtext kann auch in einem zweispaltigen Layout stattfinden. </a:t>
            </a:r>
            <a:br>
              <a:rPr lang="de-DE" dirty="0" smtClean="0"/>
            </a:br>
            <a:r>
              <a:rPr lang="de-DE" dirty="0" smtClean="0"/>
              <a:t>Es können beide Spalten mit Text bespielt werden, oder aber man nutzt eine Spalte für den Einsatz von Bildern </a:t>
            </a:r>
            <a:br>
              <a:rPr lang="de-DE" dirty="0" smtClean="0"/>
            </a:br>
            <a:r>
              <a:rPr lang="de-DE" dirty="0" smtClean="0"/>
              <a:t>oder Info-grafiken. Entweder über die ganze Fläche, </a:t>
            </a:r>
            <a:br>
              <a:rPr lang="de-DE" dirty="0" smtClean="0"/>
            </a:br>
            <a:r>
              <a:rPr lang="de-DE" dirty="0" smtClean="0"/>
              <a:t>oder mehrere kleine Bilder unterteilt in einzelne Flächen.</a:t>
            </a:r>
          </a:p>
          <a:p>
            <a:pPr lvl="0"/>
            <a:endParaRPr lang="de-DE" dirty="0" smtClean="0"/>
          </a:p>
          <a:p>
            <a:pPr lvl="0"/>
            <a:r>
              <a:rPr lang="de-DE" dirty="0" smtClean="0"/>
              <a:t>Subheadlines im Text werden in Blau gesetzt. Danach kann wieder Fließtext folgen, oder aber es werden </a:t>
            </a:r>
            <a:r>
              <a:rPr lang="de-DE" dirty="0" err="1" smtClean="0"/>
              <a:t>Bulletpoints</a:t>
            </a:r>
            <a:r>
              <a:rPr lang="de-DE" dirty="0" smtClean="0"/>
              <a:t> eingesetzt. Hier kann individuell je nach</a:t>
            </a:r>
            <a:br>
              <a:rPr lang="de-DE" dirty="0" smtClean="0"/>
            </a:br>
            <a:r>
              <a:rPr lang="de-DE" dirty="0" smtClean="0"/>
              <a:t> Inhalt entschieden werden.</a:t>
            </a:r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2"/>
          <a:stretch/>
        </p:blipFill>
        <p:spPr bwMode="auto">
          <a:xfrm>
            <a:off x="7560000" y="135763"/>
            <a:ext cx="1524000" cy="78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6868514" y="6497651"/>
            <a:ext cx="720100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14-Dec-17</a:t>
            </a:r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78300" y="6497651"/>
            <a:ext cx="514300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7EA19BA-913F-4CC4-9676-ECC1885047A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2891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" y="6540885"/>
            <a:ext cx="9180513" cy="34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 userDrawn="1"/>
        </p:nvSpPr>
        <p:spPr>
          <a:xfrm>
            <a:off x="6865200" y="6595201"/>
            <a:ext cx="20274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60364" y="292802"/>
            <a:ext cx="5867867" cy="5438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00" b="1">
                <a:solidFill>
                  <a:srgbClr val="0A2D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4" y="836642"/>
            <a:ext cx="6589556" cy="672093"/>
          </a:xfrm>
          <a:prstGeom prst="rect">
            <a:avLst/>
          </a:prstGeom>
        </p:spPr>
        <p:txBody>
          <a:bodyPr lIns="0" tIns="0" rIns="36000" bIns="0"/>
          <a:lstStyle>
            <a:lvl1pPr marL="0" indent="0">
              <a:buNone/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Entweder zweizeiliger Titel oder Titel mit Subheadline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2"/>
          </p:nvPr>
        </p:nvSpPr>
        <p:spPr>
          <a:xfrm>
            <a:off x="4788001" y="1748367"/>
            <a:ext cx="4092575" cy="4563533"/>
          </a:xfrm>
          <a:prstGeom prst="rect">
            <a:avLst/>
          </a:prstGeom>
          <a:solidFill>
            <a:srgbClr val="5A696E">
              <a:alpha val="20000"/>
            </a:srgbClr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748367"/>
            <a:ext cx="3995970" cy="4563533"/>
          </a:xfrm>
          <a:prstGeom prst="rect">
            <a:avLst/>
          </a:prstGeom>
        </p:spPr>
        <p:txBody>
          <a:bodyPr lIns="0" tIns="0" rIns="36000" b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2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Hervorhebungen erfolgen in der Arial </a:t>
            </a:r>
            <a:r>
              <a:rPr lang="de-DE" dirty="0" err="1" smtClean="0"/>
              <a:t>Bold</a:t>
            </a:r>
            <a:r>
              <a:rPr lang="de-DE" dirty="0" smtClean="0"/>
              <a:t>. Der Fließtext kann auch in einem zweispaltigen Layout stattfinden. </a:t>
            </a:r>
            <a:br>
              <a:rPr lang="de-DE" dirty="0" smtClean="0"/>
            </a:br>
            <a:r>
              <a:rPr lang="de-DE" dirty="0" smtClean="0"/>
              <a:t>Es können beide Spalten mit Text bespielt werden, oder aber man nutzt eine Spalte für den Einsatz von Bildern </a:t>
            </a:r>
            <a:br>
              <a:rPr lang="de-DE" dirty="0" smtClean="0"/>
            </a:br>
            <a:r>
              <a:rPr lang="de-DE" dirty="0" smtClean="0"/>
              <a:t>oder Info-grafiken. Entweder über die ganze Fläche, </a:t>
            </a:r>
            <a:br>
              <a:rPr lang="de-DE" dirty="0" smtClean="0"/>
            </a:br>
            <a:r>
              <a:rPr lang="de-DE" dirty="0" smtClean="0"/>
              <a:t>oder mehrere kleine Bilder unterteilt in einzelne Flächen.</a:t>
            </a:r>
          </a:p>
          <a:p>
            <a:pPr lvl="0"/>
            <a:endParaRPr lang="de-DE" dirty="0" smtClean="0"/>
          </a:p>
          <a:p>
            <a:pPr lvl="0"/>
            <a:r>
              <a:rPr lang="de-DE" dirty="0" smtClean="0"/>
              <a:t>Subheadlines im Text werden in Blau gesetzt. Danach kann wieder Fließtext folgen, oder aber es werden </a:t>
            </a:r>
            <a:r>
              <a:rPr lang="de-DE" dirty="0" err="1" smtClean="0"/>
              <a:t>Bulletpoints</a:t>
            </a:r>
            <a:r>
              <a:rPr lang="de-DE" dirty="0" smtClean="0"/>
              <a:t> eingesetzt. Hier kann individuell je nach</a:t>
            </a:r>
            <a:br>
              <a:rPr lang="de-DE" dirty="0" smtClean="0"/>
            </a:br>
            <a:r>
              <a:rPr lang="de-DE" dirty="0" smtClean="0"/>
              <a:t> Inhalt entschieden werden.</a:t>
            </a:r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2"/>
          <a:stretch/>
        </p:blipFill>
        <p:spPr bwMode="auto">
          <a:xfrm>
            <a:off x="7560000" y="135763"/>
            <a:ext cx="1524000" cy="78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6868514" y="6497651"/>
            <a:ext cx="720100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14-Dec-17</a:t>
            </a:r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78300" y="6497651"/>
            <a:ext cx="514300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7EA19BA-913F-4CC4-9676-ECC1885047A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5011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888423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" y="6540885"/>
            <a:ext cx="9180513" cy="34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 userDrawn="1"/>
        </p:nvSpPr>
        <p:spPr>
          <a:xfrm>
            <a:off x="6865200" y="6595201"/>
            <a:ext cx="20274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60364" y="292802"/>
            <a:ext cx="5867867" cy="5438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00" b="1">
                <a:solidFill>
                  <a:srgbClr val="0A2D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4" y="836642"/>
            <a:ext cx="6589556" cy="672093"/>
          </a:xfrm>
          <a:prstGeom prst="rect">
            <a:avLst/>
          </a:prstGeom>
        </p:spPr>
        <p:txBody>
          <a:bodyPr lIns="0" tIns="0" rIns="36000" bIns="0"/>
          <a:lstStyle>
            <a:lvl1pPr marL="0" indent="0">
              <a:buNone/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Entweder zweizeiliger Titel oder Titel mit Subheadline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2"/>
          </p:nvPr>
        </p:nvSpPr>
        <p:spPr>
          <a:xfrm>
            <a:off x="4788001" y="1748367"/>
            <a:ext cx="4092575" cy="4563533"/>
          </a:xfrm>
          <a:prstGeom prst="rect">
            <a:avLst/>
          </a:prstGeom>
          <a:solidFill>
            <a:srgbClr val="5A696E">
              <a:alpha val="20000"/>
            </a:srgbClr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748367"/>
            <a:ext cx="3995970" cy="4563533"/>
          </a:xfrm>
          <a:prstGeom prst="rect">
            <a:avLst/>
          </a:prstGeom>
        </p:spPr>
        <p:txBody>
          <a:bodyPr lIns="0" tIns="0" rIns="36000" b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2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Hervorhebungen erfolgen in der Arial </a:t>
            </a:r>
            <a:r>
              <a:rPr lang="de-DE" dirty="0" err="1" smtClean="0"/>
              <a:t>Bold</a:t>
            </a:r>
            <a:r>
              <a:rPr lang="de-DE" dirty="0" smtClean="0"/>
              <a:t>. Der Fließtext kann auch in einem zweispaltigen Layout stattfinden. </a:t>
            </a:r>
            <a:br>
              <a:rPr lang="de-DE" dirty="0" smtClean="0"/>
            </a:br>
            <a:r>
              <a:rPr lang="de-DE" dirty="0" smtClean="0"/>
              <a:t>Es können beide Spalten mit Text bespielt werden, oder aber man nutzt eine Spalte für den Einsatz von Bildern </a:t>
            </a:r>
            <a:br>
              <a:rPr lang="de-DE" dirty="0" smtClean="0"/>
            </a:br>
            <a:r>
              <a:rPr lang="de-DE" dirty="0" smtClean="0"/>
              <a:t>oder Info-grafiken. Entweder über die ganze Fläche, </a:t>
            </a:r>
            <a:br>
              <a:rPr lang="de-DE" dirty="0" smtClean="0"/>
            </a:br>
            <a:r>
              <a:rPr lang="de-DE" dirty="0" smtClean="0"/>
              <a:t>oder mehrere kleine Bilder unterteilt in einzelne Flächen.</a:t>
            </a:r>
          </a:p>
          <a:p>
            <a:pPr lvl="0"/>
            <a:endParaRPr lang="de-DE" dirty="0" smtClean="0"/>
          </a:p>
          <a:p>
            <a:pPr lvl="0"/>
            <a:r>
              <a:rPr lang="de-DE" dirty="0" smtClean="0"/>
              <a:t>Subheadlines im Text werden in Blau gesetzt. Danach kann wieder Fließtext folgen, oder aber es werden </a:t>
            </a:r>
            <a:r>
              <a:rPr lang="de-DE" dirty="0" err="1" smtClean="0"/>
              <a:t>Bulletpoints</a:t>
            </a:r>
            <a:r>
              <a:rPr lang="de-DE" dirty="0" smtClean="0"/>
              <a:t> eingesetzt. Hier kann individuell je nach</a:t>
            </a:r>
            <a:br>
              <a:rPr lang="de-DE" dirty="0" smtClean="0"/>
            </a:br>
            <a:r>
              <a:rPr lang="de-DE" dirty="0" smtClean="0"/>
              <a:t> Inhalt entschieden werden.</a:t>
            </a:r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2"/>
          <a:stretch/>
        </p:blipFill>
        <p:spPr bwMode="auto">
          <a:xfrm>
            <a:off x="7560000" y="135763"/>
            <a:ext cx="1524000" cy="78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6868514" y="6497651"/>
            <a:ext cx="720100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14-Dec-17</a:t>
            </a:r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78300" y="6497651"/>
            <a:ext cx="514300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7EA19BA-913F-4CC4-9676-ECC1885047A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17639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" y="6540885"/>
            <a:ext cx="9180513" cy="34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 userDrawn="1"/>
        </p:nvSpPr>
        <p:spPr>
          <a:xfrm>
            <a:off x="6865200" y="6595201"/>
            <a:ext cx="20274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de-D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60364" y="292802"/>
            <a:ext cx="5867867" cy="5438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00" b="1">
                <a:solidFill>
                  <a:srgbClr val="0A2D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4" y="836642"/>
            <a:ext cx="6589556" cy="672093"/>
          </a:xfrm>
          <a:prstGeom prst="rect">
            <a:avLst/>
          </a:prstGeom>
        </p:spPr>
        <p:txBody>
          <a:bodyPr lIns="0" tIns="0" rIns="36000" bIns="0"/>
          <a:lstStyle>
            <a:lvl1pPr marL="0" indent="0">
              <a:buNone/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Entweder zweizeiliger Titel oder Titel mit Subheadline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2"/>
          </p:nvPr>
        </p:nvSpPr>
        <p:spPr>
          <a:xfrm>
            <a:off x="4788001" y="1748367"/>
            <a:ext cx="4092575" cy="4563533"/>
          </a:xfrm>
          <a:prstGeom prst="rect">
            <a:avLst/>
          </a:prstGeom>
          <a:solidFill>
            <a:srgbClr val="5A696E">
              <a:alpha val="20000"/>
            </a:srgbClr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748367"/>
            <a:ext cx="3995970" cy="4563533"/>
          </a:xfrm>
          <a:prstGeom prst="rect">
            <a:avLst/>
          </a:prstGeom>
        </p:spPr>
        <p:txBody>
          <a:bodyPr lIns="0" tIns="0" rIns="36000" b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2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00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Hervorhebungen erfolgen in der Arial </a:t>
            </a:r>
            <a:r>
              <a:rPr lang="de-DE" dirty="0" err="1" smtClean="0"/>
              <a:t>Bold</a:t>
            </a:r>
            <a:r>
              <a:rPr lang="de-DE" dirty="0" smtClean="0"/>
              <a:t>. Der Fließtext kann auch in einem zweispaltigen Layout stattfinden. </a:t>
            </a:r>
            <a:br>
              <a:rPr lang="de-DE" dirty="0" smtClean="0"/>
            </a:br>
            <a:r>
              <a:rPr lang="de-DE" dirty="0" smtClean="0"/>
              <a:t>Es können beide Spalten mit Text bespielt werden, oder aber man nutzt eine Spalte für den Einsatz von Bildern </a:t>
            </a:r>
            <a:br>
              <a:rPr lang="de-DE" dirty="0" smtClean="0"/>
            </a:br>
            <a:r>
              <a:rPr lang="de-DE" dirty="0" smtClean="0"/>
              <a:t>oder Info-grafiken. Entweder über die ganze Fläche, </a:t>
            </a:r>
            <a:br>
              <a:rPr lang="de-DE" dirty="0" smtClean="0"/>
            </a:br>
            <a:r>
              <a:rPr lang="de-DE" dirty="0" smtClean="0"/>
              <a:t>oder mehrere kleine Bilder unterteilt in einzelne Flächen.</a:t>
            </a:r>
          </a:p>
          <a:p>
            <a:pPr lvl="0"/>
            <a:endParaRPr lang="de-DE" dirty="0" smtClean="0"/>
          </a:p>
          <a:p>
            <a:pPr lvl="0"/>
            <a:r>
              <a:rPr lang="de-DE" dirty="0" smtClean="0"/>
              <a:t>Subheadlines im Text werden in Blau gesetzt. Danach kann wieder Fließtext folgen, oder aber es werden </a:t>
            </a:r>
            <a:r>
              <a:rPr lang="de-DE" dirty="0" err="1" smtClean="0"/>
              <a:t>Bulletpoints</a:t>
            </a:r>
            <a:r>
              <a:rPr lang="de-DE" dirty="0" smtClean="0"/>
              <a:t> eingesetzt. Hier kann individuell je nach</a:t>
            </a:r>
            <a:br>
              <a:rPr lang="de-DE" dirty="0" smtClean="0"/>
            </a:br>
            <a:r>
              <a:rPr lang="de-DE" dirty="0" smtClean="0"/>
              <a:t> Inhalt entschieden werden.</a:t>
            </a:r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2"/>
          <a:stretch/>
        </p:blipFill>
        <p:spPr bwMode="auto">
          <a:xfrm>
            <a:off x="7560000" y="135763"/>
            <a:ext cx="1524000" cy="78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6868514" y="6497651"/>
            <a:ext cx="720100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14-Dec-17</a:t>
            </a:r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78300" y="6497651"/>
            <a:ext cx="514300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7EA19BA-913F-4CC4-9676-ECC1885047A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7748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42875"/>
            <a:ext cx="8229600" cy="439738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7188" y="1019175"/>
            <a:ext cx="4306887" cy="4778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16475" y="1019175"/>
            <a:ext cx="4306888" cy="4778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6487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121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42875"/>
            <a:ext cx="8229600" cy="439738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6351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1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89002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80641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w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Relationship Id="rId22" Type="http://schemas.openxmlformats.org/officeDocument/2006/relationships/image" Target="../media/image10.tif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3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 userDrawn="1"/>
        </p:nvSpPr>
        <p:spPr bwMode="auto">
          <a:xfrm>
            <a:off x="0" y="-4763"/>
            <a:ext cx="9144000" cy="6858001"/>
          </a:xfrm>
          <a:prstGeom prst="rect">
            <a:avLst/>
          </a:prstGeom>
          <a:solidFill>
            <a:srgbClr val="00589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>
              <a:lnSpc>
                <a:spcPts val="2000"/>
              </a:lnSpc>
              <a:spcBef>
                <a:spcPct val="20000"/>
              </a:spcBef>
            </a:pPr>
            <a:endParaRPr lang="en-US" sz="1600" dirty="0"/>
          </a:p>
        </p:txBody>
      </p:sp>
      <p:pic>
        <p:nvPicPr>
          <p:cNvPr id="7" name="Picture 8" descr="trenner_footer_strukmat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6225"/>
            <a:ext cx="9144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HG_LOGO_ENG_W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5930900"/>
            <a:ext cx="1414463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spect="1"/>
          </p:cNvSpPr>
          <p:nvPr userDrawn="1"/>
        </p:nvSpPr>
        <p:spPr bwMode="auto">
          <a:xfrm>
            <a:off x="0" y="-10160"/>
            <a:ext cx="9144000" cy="8839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127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Arial" pitchFamily="34" charset="0"/>
            </a:endParaRPr>
          </a:p>
        </p:txBody>
      </p:sp>
      <p:grpSp>
        <p:nvGrpSpPr>
          <p:cNvPr id="10" name="Group 18"/>
          <p:cNvGrpSpPr>
            <a:grpSpLocks noChangeAspect="1"/>
          </p:cNvGrpSpPr>
          <p:nvPr userDrawn="1"/>
        </p:nvGrpSpPr>
        <p:grpSpPr>
          <a:xfrm>
            <a:off x="6348241" y="109968"/>
            <a:ext cx="2733062" cy="641872"/>
            <a:chOff x="22456028" y="973136"/>
            <a:chExt cx="7533927" cy="1871664"/>
          </a:xfrm>
        </p:grpSpPr>
        <p:pic>
          <p:nvPicPr>
            <p:cNvPr id="11" name="Picture 15"/>
            <p:cNvPicPr>
              <a:picLocks noChangeAspect="1" noChangeArrowheads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6028" y="973136"/>
              <a:ext cx="2498569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6"/>
            <p:cNvPicPr>
              <a:picLocks noChangeAspect="1" noChangeArrowheads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18343" y="973137"/>
              <a:ext cx="2378075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7"/>
            <p:cNvPicPr>
              <a:picLocks noChangeAspect="1" noChangeArrowheads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59480" y="973137"/>
              <a:ext cx="2530475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22"/>
          <p:cNvSpPr txBox="1"/>
          <p:nvPr userDrawn="1"/>
        </p:nvSpPr>
        <p:spPr>
          <a:xfrm>
            <a:off x="130594" y="158448"/>
            <a:ext cx="1322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>
                <a:solidFill>
                  <a:srgbClr val="0069D1"/>
                </a:solidFill>
              </a:rPr>
              <a:t>Matter and </a:t>
            </a:r>
            <a:br>
              <a:rPr lang="en-US" sz="1400" b="1" baseline="0" dirty="0" smtClean="0">
                <a:solidFill>
                  <a:srgbClr val="0069D1"/>
                </a:solidFill>
              </a:rPr>
            </a:br>
            <a:r>
              <a:rPr lang="en-US" sz="1400" b="1" baseline="0" dirty="0" smtClean="0">
                <a:solidFill>
                  <a:srgbClr val="0069D1"/>
                </a:solidFill>
              </a:rPr>
              <a:t>Technologies</a:t>
            </a:r>
            <a:endParaRPr lang="en-US" sz="1400" b="1" baseline="0" dirty="0">
              <a:solidFill>
                <a:srgbClr val="0069D1"/>
              </a:solidFill>
            </a:endParaRPr>
          </a:p>
        </p:txBody>
      </p:sp>
      <p:grpSp>
        <p:nvGrpSpPr>
          <p:cNvPr id="15" name="Group 23"/>
          <p:cNvGrpSpPr/>
          <p:nvPr userDrawn="1"/>
        </p:nvGrpSpPr>
        <p:grpSpPr>
          <a:xfrm>
            <a:off x="1595120" y="213360"/>
            <a:ext cx="4539453" cy="457200"/>
            <a:chOff x="1013231" y="3338791"/>
            <a:chExt cx="4886347" cy="514246"/>
          </a:xfrm>
        </p:grpSpPr>
        <p:pic>
          <p:nvPicPr>
            <p:cNvPr id="16" name="Picture 24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3252" y="3395880"/>
              <a:ext cx="854743" cy="434102"/>
            </a:xfrm>
            <a:prstGeom prst="rect">
              <a:avLst/>
            </a:prstGeom>
          </p:spPr>
        </p:pic>
        <p:pic>
          <p:nvPicPr>
            <p:cNvPr id="17" name="Picture 25"/>
            <p:cNvPicPr>
              <a:picLocks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0409" y="3499780"/>
              <a:ext cx="628487" cy="146157"/>
            </a:xfrm>
            <a:prstGeom prst="rect">
              <a:avLst/>
            </a:prstGeom>
          </p:spPr>
        </p:pic>
        <p:pic>
          <p:nvPicPr>
            <p:cNvPr id="18" name="Picture 26"/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2148" y="3395837"/>
              <a:ext cx="1404131" cy="457200"/>
            </a:xfrm>
            <a:prstGeom prst="rect">
              <a:avLst/>
            </a:prstGeom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3079" y="3499780"/>
              <a:ext cx="536499" cy="209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2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7452" y="3473858"/>
              <a:ext cx="704350" cy="235313"/>
            </a:xfrm>
            <a:prstGeom prst="rect">
              <a:avLst/>
            </a:prstGeom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231" y="3338791"/>
              <a:ext cx="464976" cy="464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5156200" indent="-5156200" algn="l" rtl="0" fontAlgn="base">
        <a:lnSpc>
          <a:spcPts val="2800"/>
        </a:lnSpc>
        <a:spcBef>
          <a:spcPct val="20000"/>
        </a:spcBef>
        <a:spcAft>
          <a:spcPct val="0"/>
        </a:spcAft>
        <a:buFont typeface="Arial" charset="0"/>
        <a:defRPr sz="2100" b="1">
          <a:solidFill>
            <a:srgbClr val="00589C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2pPr>
      <a:lvl3pPr marL="5922963" indent="-180975" algn="l" rtl="0" fontAlgn="base">
        <a:spcBef>
          <a:spcPct val="20000"/>
        </a:spcBef>
        <a:spcAft>
          <a:spcPct val="0"/>
        </a:spcAft>
        <a:buFont typeface="Arial" charset="0"/>
        <a:buChar char="•"/>
        <a:tabLst>
          <a:tab pos="1169988" algn="l"/>
        </a:tabLst>
        <a:defRPr b="1">
          <a:solidFill>
            <a:schemeClr val="tx1"/>
          </a:solidFill>
          <a:latin typeface="+mn-lt"/>
          <a:cs typeface="+mn-cs"/>
        </a:defRPr>
      </a:lvl3pPr>
      <a:lvl4pPr marL="1600200" indent="3248025" algn="l" rtl="0" fontAlgn="base">
        <a:spcBef>
          <a:spcPct val="20000"/>
        </a:spcBef>
        <a:spcAft>
          <a:spcPct val="0"/>
        </a:spcAft>
        <a:buFont typeface="Arial" charset="0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olien_footer_strukmat"/>
          <p:cNvPicPr>
            <a:picLocks noChangeAspect="1" noChangeArrowheads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6225"/>
            <a:ext cx="9144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 userDrawn="1"/>
        </p:nvSpPr>
        <p:spPr>
          <a:xfrm>
            <a:off x="2290215" y="6684798"/>
            <a:ext cx="7168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A.</a:t>
            </a:r>
            <a:r>
              <a:rPr lang="en-US" sz="800" baseline="0" dirty="0" smtClean="0">
                <a:solidFill>
                  <a:schemeClr val="bg1"/>
                </a:solidFill>
              </a:rPr>
              <a:t> Lehrach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 userDrawn="1"/>
        </p:nvSpPr>
        <p:spPr>
          <a:xfrm>
            <a:off x="3029839" y="6682640"/>
            <a:ext cx="30973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Progress</a:t>
            </a:r>
            <a:r>
              <a:rPr lang="en-US" sz="800" baseline="0" dirty="0" smtClean="0">
                <a:solidFill>
                  <a:schemeClr val="bg1"/>
                </a:solidFill>
              </a:rPr>
              <a:t> and Plans at FZJ</a:t>
            </a:r>
            <a:r>
              <a:rPr lang="en-US" sz="800" dirty="0" smtClean="0">
                <a:solidFill>
                  <a:schemeClr val="bg1"/>
                </a:solidFill>
              </a:rPr>
              <a:t>, 4</a:t>
            </a:r>
            <a:r>
              <a:rPr lang="en-US" sz="800" baseline="30000" dirty="0" smtClean="0">
                <a:solidFill>
                  <a:schemeClr val="bg1"/>
                </a:solidFill>
              </a:rPr>
              <a:t>th</a:t>
            </a:r>
            <a:r>
              <a:rPr lang="en-US" sz="800" dirty="0" smtClean="0">
                <a:solidFill>
                  <a:schemeClr val="bg1"/>
                </a:solidFill>
              </a:rPr>
              <a:t> MT Meeting, HZB, 13.06.2018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" name="Rechteck 1"/>
          <p:cNvSpPr/>
          <p:nvPr userDrawn="1"/>
        </p:nvSpPr>
        <p:spPr bwMode="auto">
          <a:xfrm>
            <a:off x="-7" y="-4"/>
            <a:ext cx="9144000" cy="609600"/>
          </a:xfrm>
          <a:prstGeom prst="rect">
            <a:avLst/>
          </a:prstGeom>
          <a:solidFill>
            <a:srgbClr val="00589C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Textfeld 2"/>
          <p:cNvSpPr txBox="1"/>
          <p:nvPr userDrawn="1"/>
        </p:nvSpPr>
        <p:spPr>
          <a:xfrm>
            <a:off x="13142" y="6617758"/>
            <a:ext cx="442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C172518-173E-4150-ADC7-9A676108EB8A}" type="slidenum">
              <a:rPr lang="en-GB" sz="1000" b="0" smtClean="0">
                <a:solidFill>
                  <a:schemeClr val="bg1"/>
                </a:solidFill>
              </a:rPr>
              <a:t>‹Nr.›</a:t>
            </a:fld>
            <a:endParaRPr lang="en-GB" sz="1000" b="0" dirty="0">
              <a:solidFill>
                <a:schemeClr val="bg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6" y="6620321"/>
            <a:ext cx="662358" cy="24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97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98" r:id="rId13"/>
    <p:sldLayoutId id="2147483701" r:id="rId14"/>
    <p:sldLayoutId id="2147483702" r:id="rId15"/>
    <p:sldLayoutId id="2147483703" r:id="rId16"/>
    <p:sldLayoutId id="2147483705" r:id="rId17"/>
    <p:sldLayoutId id="2147483706" r:id="rId18"/>
    <p:sldLayoutId id="2147483707" r:id="rId19"/>
    <p:sldLayoutId id="2147483708" r:id="rId2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5156200" indent="-5156200" algn="l" rtl="0" fontAlgn="base">
        <a:lnSpc>
          <a:spcPts val="2800"/>
        </a:lnSpc>
        <a:spcBef>
          <a:spcPct val="20000"/>
        </a:spcBef>
        <a:spcAft>
          <a:spcPct val="0"/>
        </a:spcAft>
        <a:buFont typeface="Arial" charset="0"/>
        <a:defRPr sz="2100" b="1">
          <a:solidFill>
            <a:srgbClr val="00589C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2pPr>
      <a:lvl3pPr marL="5922963" indent="-180975" algn="l" rtl="0" fontAlgn="base">
        <a:spcBef>
          <a:spcPct val="20000"/>
        </a:spcBef>
        <a:spcAft>
          <a:spcPct val="0"/>
        </a:spcAft>
        <a:buFont typeface="Arial" charset="0"/>
        <a:buChar char="•"/>
        <a:tabLst>
          <a:tab pos="1169988" algn="l"/>
        </a:tabLst>
        <a:defRPr b="1">
          <a:solidFill>
            <a:schemeClr val="tx1"/>
          </a:solidFill>
          <a:latin typeface="+mn-lt"/>
          <a:cs typeface="+mn-cs"/>
        </a:defRPr>
      </a:lvl3pPr>
      <a:lvl4pPr marL="1600200" indent="3248025" algn="l" rtl="0" fontAlgn="base">
        <a:spcBef>
          <a:spcPct val="20000"/>
        </a:spcBef>
        <a:spcAft>
          <a:spcPct val="0"/>
        </a:spcAft>
        <a:buFont typeface="Arial" charset="0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7.wmf"/><Relationship Id="rId5" Type="http://schemas.openxmlformats.org/officeDocument/2006/relationships/image" Target="../media/image3.png"/><Relationship Id="rId15" Type="http://schemas.openxmlformats.org/officeDocument/2006/relationships/image" Target="../media/image18.jpe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17.png"/><Relationship Id="rId14" Type="http://schemas.openxmlformats.org/officeDocument/2006/relationships/image" Target="../media/image10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tiff"/><Relationship Id="rId5" Type="http://schemas.openxmlformats.org/officeDocument/2006/relationships/image" Target="../media/image43.jpeg"/><Relationship Id="rId4" Type="http://schemas.openxmlformats.org/officeDocument/2006/relationships/image" Target="../media/image42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gif"/><Relationship Id="rId5" Type="http://schemas.openxmlformats.org/officeDocument/2006/relationships/image" Target="../media/image60.tiff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5.tif"/><Relationship Id="rId4" Type="http://schemas.openxmlformats.org/officeDocument/2006/relationships/image" Target="../media/image64.t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80.jpe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emf"/><Relationship Id="rId10" Type="http://schemas.openxmlformats.org/officeDocument/2006/relationships/image" Target="../media/image83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0.tif"/><Relationship Id="rId4" Type="http://schemas.openxmlformats.org/officeDocument/2006/relationships/image" Target="../media/image89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"/><Relationship Id="rId2" Type="http://schemas.openxmlformats.org/officeDocument/2006/relationships/image" Target="../media/image91.tif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10161"/>
            <a:ext cx="9144000" cy="6858001"/>
          </a:xfrm>
          <a:prstGeom prst="rect">
            <a:avLst/>
          </a:prstGeom>
          <a:solidFill>
            <a:srgbClr val="00589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>
              <a:lnSpc>
                <a:spcPts val="2000"/>
              </a:lnSpc>
              <a:spcBef>
                <a:spcPct val="20000"/>
              </a:spcBef>
            </a:pPr>
            <a:endParaRPr lang="en-US" sz="1600" dirty="0"/>
          </a:p>
        </p:txBody>
      </p:sp>
      <p:pic>
        <p:nvPicPr>
          <p:cNvPr id="14" name="Picture 8" descr="trenner_footer_strukma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6225"/>
            <a:ext cx="9144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HG_LOGO_ENG_W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5930900"/>
            <a:ext cx="1414463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5"/>
          <p:cNvSpPr>
            <a:spLocks noChangeAspect="1"/>
          </p:cNvSpPr>
          <p:nvPr/>
        </p:nvSpPr>
        <p:spPr bwMode="auto">
          <a:xfrm>
            <a:off x="0" y="-10160"/>
            <a:ext cx="9144000" cy="8839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127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Arial" pitchFamily="34" charset="0"/>
            </a:endParaRPr>
          </a:p>
        </p:txBody>
      </p:sp>
      <p:grpSp>
        <p:nvGrpSpPr>
          <p:cNvPr id="17" name="Group 18"/>
          <p:cNvGrpSpPr>
            <a:grpSpLocks noChangeAspect="1"/>
          </p:cNvGrpSpPr>
          <p:nvPr/>
        </p:nvGrpSpPr>
        <p:grpSpPr>
          <a:xfrm>
            <a:off x="6348241" y="109968"/>
            <a:ext cx="2733062" cy="641872"/>
            <a:chOff x="22456028" y="973136"/>
            <a:chExt cx="7533927" cy="1871664"/>
          </a:xfrm>
        </p:grpSpPr>
        <p:pic>
          <p:nvPicPr>
            <p:cNvPr id="18" name="Picture 15"/>
            <p:cNvPicPr>
              <a:picLocks noChangeAspect="1" noChangeArrowheads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6028" y="973136"/>
              <a:ext cx="2498569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6"/>
            <p:cNvPicPr>
              <a:picLocks noChangeAspect="1" noChangeArrowheads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18343" y="973137"/>
              <a:ext cx="2378075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7"/>
            <p:cNvPicPr>
              <a:picLocks noChangeAspect="1" noChangeArrowheads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59480" y="973137"/>
              <a:ext cx="2530475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59" name="Titel 1"/>
          <p:cNvSpPr>
            <a:spLocks/>
          </p:cNvSpPr>
          <p:nvPr/>
        </p:nvSpPr>
        <p:spPr bwMode="auto">
          <a:xfrm>
            <a:off x="1190625" y="1846263"/>
            <a:ext cx="7615238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endParaRPr lang="de-DE" sz="24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1811103" y="3645607"/>
            <a:ext cx="6500813" cy="998605"/>
          </a:xfrm>
          <a:prstGeom prst="rect">
            <a:avLst/>
          </a:prstGeom>
        </p:spPr>
        <p:txBody>
          <a:bodyPr/>
          <a:lstStyle>
            <a:lvl1pPr marL="0" indent="0" algn="ctr" rtl="0" fontAlgn="base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>
                <a:solidFill>
                  <a:srgbClr val="00589C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1169988" algn="l"/>
              </a:tabLst>
              <a:defRPr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en-US" b="0" kern="0" dirty="0" smtClean="0">
                <a:solidFill>
                  <a:schemeClr val="bg1"/>
                </a:solidFill>
              </a:rPr>
              <a:t>Andreas Lehrach, FZJ and RWTH Aachen</a:t>
            </a:r>
          </a:p>
          <a:p>
            <a:pPr algn="l"/>
            <a:r>
              <a:rPr lang="en-US" sz="2000" b="0" dirty="0" smtClean="0">
                <a:solidFill>
                  <a:schemeClr val="bg1"/>
                </a:solidFill>
              </a:rPr>
              <a:t>Subtopic </a:t>
            </a:r>
            <a:r>
              <a:rPr lang="en-US" sz="2000" b="0" dirty="0">
                <a:solidFill>
                  <a:schemeClr val="bg1"/>
                </a:solidFill>
              </a:rPr>
              <a:t>coordinator ARD ST2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50913" y="5649398"/>
            <a:ext cx="19732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b="0" dirty="0" smtClean="0">
                <a:solidFill>
                  <a:schemeClr val="bg1"/>
                </a:solidFill>
              </a:rPr>
              <a:t>June 13</a:t>
            </a:r>
            <a:r>
              <a:rPr lang="en-GB" sz="1400" b="0" baseline="30000" dirty="0" smtClean="0">
                <a:solidFill>
                  <a:schemeClr val="bg1"/>
                </a:solidFill>
              </a:rPr>
              <a:t>th</a:t>
            </a:r>
            <a:r>
              <a:rPr lang="en-GB" sz="1400" b="0" dirty="0" smtClean="0">
                <a:solidFill>
                  <a:schemeClr val="bg1"/>
                </a:solidFill>
              </a:rPr>
              <a:t>, 2018</a:t>
            </a:r>
          </a:p>
          <a:p>
            <a:pPr algn="l"/>
            <a:r>
              <a:rPr lang="en-GB" sz="1400" b="0" dirty="0" smtClean="0">
                <a:solidFill>
                  <a:schemeClr val="bg1"/>
                </a:solidFill>
              </a:rPr>
              <a:t>4</a:t>
            </a:r>
            <a:r>
              <a:rPr lang="en-GB" sz="1400" b="0" baseline="30000" dirty="0" smtClean="0">
                <a:solidFill>
                  <a:schemeClr val="bg1"/>
                </a:solidFill>
              </a:rPr>
              <a:t>th</a:t>
            </a:r>
            <a:r>
              <a:rPr lang="en-GB" sz="1400" b="0" dirty="0" smtClean="0">
                <a:solidFill>
                  <a:schemeClr val="bg1"/>
                </a:solidFill>
              </a:rPr>
              <a:t> Annual MT Meeting</a:t>
            </a:r>
          </a:p>
          <a:p>
            <a:pPr algn="l"/>
            <a:r>
              <a:rPr lang="en-GB" sz="1400" b="0" dirty="0" smtClean="0">
                <a:solidFill>
                  <a:schemeClr val="bg1"/>
                </a:solidFill>
              </a:rPr>
              <a:t>HZB, Berlin</a:t>
            </a:r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881703" y="2198254"/>
            <a:ext cx="639606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GB" sz="3200" dirty="0" smtClean="0">
                <a:solidFill>
                  <a:schemeClr val="bg1"/>
                </a:solidFill>
              </a:rPr>
              <a:t>ST2: Hadron </a:t>
            </a:r>
            <a:r>
              <a:rPr lang="en-GB" sz="3200" dirty="0">
                <a:solidFill>
                  <a:schemeClr val="bg1"/>
                </a:solidFill>
              </a:rPr>
              <a:t>Accelerators </a:t>
            </a:r>
            <a:endParaRPr lang="en-GB" sz="3200" dirty="0" smtClean="0">
              <a:solidFill>
                <a:schemeClr val="bg1"/>
              </a:solidFill>
            </a:endParaRPr>
          </a:p>
          <a:p>
            <a:pPr algn="l"/>
            <a:r>
              <a:rPr lang="en-GB" sz="2800" i="1" dirty="0" smtClean="0">
                <a:solidFill>
                  <a:schemeClr val="bg1"/>
                </a:solidFill>
              </a:rPr>
              <a:t>- Progress </a:t>
            </a:r>
            <a:r>
              <a:rPr lang="en-GB" sz="2800" i="1" dirty="0">
                <a:solidFill>
                  <a:schemeClr val="bg1"/>
                </a:solidFill>
              </a:rPr>
              <a:t>and Plans at </a:t>
            </a:r>
            <a:r>
              <a:rPr lang="en-GB" sz="2800" i="1" dirty="0" smtClean="0">
                <a:solidFill>
                  <a:schemeClr val="bg1"/>
                </a:solidFill>
              </a:rPr>
              <a:t>FZ </a:t>
            </a:r>
            <a:r>
              <a:rPr lang="en-GB" sz="2800" i="1" dirty="0" err="1" smtClean="0">
                <a:solidFill>
                  <a:schemeClr val="bg1"/>
                </a:solidFill>
              </a:rPr>
              <a:t>Jülich</a:t>
            </a:r>
            <a:r>
              <a:rPr lang="en-GB" sz="2800" i="1" dirty="0" smtClean="0">
                <a:solidFill>
                  <a:schemeClr val="bg1"/>
                </a:solidFill>
              </a:rPr>
              <a:t> -</a:t>
            </a:r>
            <a:endParaRPr lang="en-US" sz="2800" b="0" i="1" dirty="0">
              <a:solidFill>
                <a:schemeClr val="bg1"/>
              </a:solidFill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" y="25878"/>
            <a:ext cx="1043796" cy="7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66" y="1590282"/>
            <a:ext cx="1604848" cy="58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1638805" y="232419"/>
            <a:ext cx="4495767" cy="438139"/>
            <a:chOff x="1638805" y="232419"/>
            <a:chExt cx="4495767" cy="438139"/>
          </a:xfrm>
        </p:grpSpPr>
        <p:grpSp>
          <p:nvGrpSpPr>
            <p:cNvPr id="22" name="Group 23"/>
            <p:cNvGrpSpPr/>
            <p:nvPr/>
          </p:nvGrpSpPr>
          <p:grpSpPr>
            <a:xfrm>
              <a:off x="2119285" y="264076"/>
              <a:ext cx="4015287" cy="406482"/>
              <a:chOff x="1577452" y="3395837"/>
              <a:chExt cx="4322126" cy="457200"/>
            </a:xfrm>
          </p:grpSpPr>
          <p:pic>
            <p:nvPicPr>
              <p:cNvPr id="23" name="Picture 24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3252" y="3395880"/>
                <a:ext cx="854743" cy="434102"/>
              </a:xfrm>
              <a:prstGeom prst="rect">
                <a:avLst/>
              </a:prstGeom>
            </p:spPr>
          </p:pic>
          <p:pic>
            <p:nvPicPr>
              <p:cNvPr id="24" name="Picture 25"/>
              <p:cNvPicPr>
                <a:picLocks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0409" y="3499780"/>
                <a:ext cx="628487" cy="146157"/>
              </a:xfrm>
              <a:prstGeom prst="rect">
                <a:avLst/>
              </a:prstGeom>
            </p:spPr>
          </p:pic>
          <p:pic>
            <p:nvPicPr>
              <p:cNvPr id="25" name="Picture 26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2148" y="3395837"/>
                <a:ext cx="1404131" cy="457200"/>
              </a:xfrm>
              <a:prstGeom prst="rect">
                <a:avLst/>
              </a:prstGeom>
            </p:spPr>
          </p:pic>
          <p:pic>
            <p:nvPicPr>
              <p:cNvPr id="26" name="Picture 6"/>
              <p:cNvPicPr>
                <a:picLocks noChangeAspect="1" noChangeArrowheads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3079" y="3499780"/>
                <a:ext cx="536499" cy="2093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2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7452" y="3473858"/>
                <a:ext cx="704350" cy="235313"/>
              </a:xfrm>
              <a:prstGeom prst="rect">
                <a:avLst/>
              </a:prstGeom>
            </p:spPr>
          </p:pic>
        </p:grpSp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805" y="232419"/>
              <a:ext cx="398858" cy="39885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0" y="1033904"/>
            <a:ext cx="8389938" cy="649287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Simulation of spin motion with EDM performed by IKP students</a:t>
            </a:r>
          </a:p>
          <a:p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4294967295"/>
          </p:nvPr>
        </p:nvSpPr>
        <p:spPr>
          <a:xfrm>
            <a:off x="125046" y="1635612"/>
            <a:ext cx="9018953" cy="573429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de-DE" sz="1600" b="1" dirty="0"/>
              <a:t>COSY Infinity by M. Berz and </a:t>
            </a:r>
            <a:r>
              <a:rPr lang="en-US" altLang="en-US" sz="1600" b="1" dirty="0"/>
              <a:t>K. Makino (</a:t>
            </a:r>
            <a:r>
              <a:rPr lang="en-US" altLang="de-DE" sz="1600" b="1" dirty="0"/>
              <a:t>MSU)</a:t>
            </a:r>
          </a:p>
          <a:p>
            <a:pPr>
              <a:lnSpc>
                <a:spcPct val="100000"/>
              </a:lnSpc>
              <a:defRPr/>
            </a:pPr>
            <a:endParaRPr lang="en-US" altLang="de-DE" sz="800" b="1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de-DE" sz="1400" dirty="0"/>
              <a:t>Implementation of RF field kick and simulation of EDM precursor experiment at COSY </a:t>
            </a:r>
            <a:r>
              <a:rPr lang="en-US" altLang="de-DE" sz="1400" dirty="0" smtClean="0"/>
              <a:t>              (</a:t>
            </a:r>
            <a:r>
              <a:rPr lang="en-US" altLang="de-DE" sz="1400" dirty="0"/>
              <a:t>Marcel Rosenthal)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de-DE" sz="1400" dirty="0"/>
              <a:t>Investigation of EDM final ring (Alexander Skawran)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de-DE" sz="1400" dirty="0"/>
              <a:t>Fringe field description of ExB fields and investigating EDM final ring (Eremey Valetov)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de-DE" sz="1400" dirty="0"/>
              <a:t>Investigation of EDM final ring and EDM precursor experiment at COSY (Artem </a:t>
            </a:r>
            <a:r>
              <a:rPr lang="en-US" altLang="de-DE" sz="1400" dirty="0" err="1"/>
              <a:t>Saleev</a:t>
            </a:r>
            <a:r>
              <a:rPr lang="en-US" sz="1400" dirty="0" smtClean="0"/>
              <a:t>)</a:t>
            </a:r>
            <a:endParaRPr lang="en-US" altLang="de-DE" sz="1600" b="1" dirty="0"/>
          </a:p>
          <a:p>
            <a:pPr>
              <a:defRPr/>
            </a:pPr>
            <a:r>
              <a:rPr lang="en-US" altLang="de-DE" sz="1600" b="1" dirty="0"/>
              <a:t>MODE by </a:t>
            </a:r>
            <a:r>
              <a:rPr lang="en-US" altLang="en-US" sz="1600" b="1" dirty="0"/>
              <a:t>S. Andrianov and A. Ivanov </a:t>
            </a:r>
            <a:r>
              <a:rPr lang="en-US" altLang="de-DE" sz="1600" b="1" dirty="0"/>
              <a:t>(</a:t>
            </a:r>
            <a:r>
              <a:rPr lang="en-US" altLang="de-DE" sz="1600" b="1" dirty="0" err="1"/>
              <a:t>StPSU</a:t>
            </a:r>
            <a:r>
              <a:rPr lang="en-US" altLang="de-DE" sz="1600" b="1" dirty="0" smtClean="0"/>
              <a:t>)</a:t>
            </a:r>
            <a:endParaRPr lang="en-US" altLang="de-DE" sz="8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de-DE" sz="1400" dirty="0"/>
              <a:t>Code development (Andrei Ivanov)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de-DE" sz="1400" dirty="0"/>
              <a:t>Investigation of EDM final ring and EDM precursor experiment at COSY (Stas </a:t>
            </a:r>
            <a:r>
              <a:rPr lang="en-US" sz="1400" dirty="0" err="1"/>
              <a:t>Chekmenev</a:t>
            </a:r>
            <a:r>
              <a:rPr lang="en-US" sz="1400" dirty="0" smtClean="0"/>
              <a:t>)</a:t>
            </a:r>
            <a:endParaRPr lang="en-US" altLang="de-DE" sz="1600" dirty="0"/>
          </a:p>
          <a:p>
            <a:pPr>
              <a:defRPr/>
            </a:pPr>
            <a:r>
              <a:rPr lang="en-US" altLang="en-US" sz="1600" b="1" dirty="0"/>
              <a:t>Bmad by D. Sagan (Cornell</a:t>
            </a:r>
            <a:r>
              <a:rPr lang="en-US" altLang="en-US" sz="1600" b="1" dirty="0" smtClean="0"/>
              <a:t>)</a:t>
            </a:r>
            <a:endParaRPr lang="en-US" altLang="en-US" sz="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de-DE" sz="1400" dirty="0"/>
              <a:t>Implementation of RF field map and simulation of EDM precursor experiment at COSY (Vera Schmidt)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pic>
        <p:nvPicPr>
          <p:cNvPr id="8" name="Picture 15" descr="http://collaborations.fz-juelich.de/ikp/jedi/images/jedi_log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586" y="620196"/>
            <a:ext cx="1057574" cy="5716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709233" y="6079346"/>
            <a:ext cx="3097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solidFill>
                  <a:srgbClr val="006600"/>
                </a:solidFill>
              </a:rPr>
              <a:t>Speed Talk and Poster Vera Schmidt</a:t>
            </a:r>
            <a:endParaRPr lang="en-US" sz="1400" dirty="0"/>
          </a:p>
        </p:txBody>
      </p:sp>
      <p:sp>
        <p:nvSpPr>
          <p:cNvPr id="7" name="Textplatzhalter 1"/>
          <p:cNvSpPr txBox="1">
            <a:spLocks/>
          </p:cNvSpPr>
          <p:nvPr/>
        </p:nvSpPr>
        <p:spPr>
          <a:xfrm>
            <a:off x="684000" y="77271"/>
            <a:ext cx="5312508" cy="542925"/>
          </a:xfrm>
          <a:prstGeom prst="rect">
            <a:avLst/>
          </a:prstGeom>
        </p:spPr>
        <p:txBody>
          <a:bodyPr/>
          <a:lstStyle>
            <a:lvl1pPr marL="5156200" indent="-5156200" algn="l" rtl="0" fontAlgn="base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100" b="1">
                <a:solidFill>
                  <a:srgbClr val="00589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5922963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324802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800" kern="0" dirty="0" smtClean="0">
                <a:solidFill>
                  <a:schemeClr val="bg1"/>
                </a:solidFill>
              </a:rPr>
              <a:t>Spin Tracking</a:t>
            </a:r>
          </a:p>
          <a:p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9891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4294967295"/>
          </p:nvPr>
        </p:nvSpPr>
        <p:spPr>
          <a:xfrm>
            <a:off x="684000" y="64080"/>
            <a:ext cx="4931142" cy="544513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Deflector Development DEVELOPMENT</a:t>
            </a:r>
          </a:p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4294967295"/>
          </p:nvPr>
        </p:nvSpPr>
        <p:spPr>
          <a:xfrm>
            <a:off x="0" y="836613"/>
            <a:ext cx="6589713" cy="67151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Electrostatic deflector development</a:t>
            </a:r>
            <a:endParaRPr lang="en-US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8" r="7048"/>
          <a:stretch>
            <a:fillRect/>
          </a:stretch>
        </p:blipFill>
        <p:spPr bwMode="auto">
          <a:xfrm>
            <a:off x="351572" y="3282024"/>
            <a:ext cx="3646309" cy="177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088" r="704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02059" y="2781748"/>
            <a:ext cx="3145391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Voltage UHV setup </a:t>
            </a:r>
          </a:p>
          <a:p>
            <a:pPr algn="ctr" eaLnBrk="1" hangingPunct="1">
              <a:buClr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clean room at RWTH Aachen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4367363" y="2039939"/>
            <a:ext cx="2593144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9pPr>
          </a:lstStyle>
          <a:p>
            <a:pPr eaLnBrk="1" hangingPunct="1">
              <a:buClrTx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electrodes</a:t>
            </a:r>
          </a:p>
          <a:p>
            <a:pPr eaLnBrk="1" hangingPunct="1">
              <a:buClrTx/>
            </a:pPr>
            <a:r>
              <a:rPr lang="en-US" alt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 algn="l" eaLnBrk="1" hangingPunct="1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Polished stainless </a:t>
            </a:r>
          </a:p>
          <a:p>
            <a:pPr algn="l" eaLnBrk="1" hangingPunct="1">
              <a:buClrTx/>
            </a:pP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steel </a:t>
            </a:r>
          </a:p>
          <a:p>
            <a:pPr marL="171450" indent="-171450" algn="l" eaLnBrk="1" hangingPunct="1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Aluminum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r="6764"/>
          <a:stretch>
            <a:fillRect/>
          </a:stretch>
        </p:blipFill>
        <p:spPr bwMode="auto">
          <a:xfrm>
            <a:off x="6495297" y="2057899"/>
            <a:ext cx="2544343" cy="121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5148081" y="1482193"/>
            <a:ext cx="4367313" cy="26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Tx/>
              <a:buFontTx/>
              <a:buNone/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Tx/>
              <a:buFontTx/>
              <a:buNone/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Tx/>
              <a:buFontTx/>
              <a:buNone/>
            </a:pPr>
            <a:endParaRPr lang="en-US" altLang="en-US" dirty="0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endParaRPr lang="en-US" altLang="en-US" dirty="0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endParaRPr lang="en-US" altLang="en-US" dirty="0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endParaRPr lang="en-US" altLang="en-US" dirty="0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endParaRPr lang="en-US" altLang="en-US" dirty="0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Tx/>
              <a:buFontTx/>
              <a:buNone/>
            </a:pPr>
            <a:endParaRPr lang="en-US" alt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5" name="Group 13"/>
          <p:cNvGrpSpPr>
            <a:grpSpLocks/>
          </p:cNvGrpSpPr>
          <p:nvPr/>
        </p:nvGrpSpPr>
        <p:grpSpPr bwMode="auto">
          <a:xfrm>
            <a:off x="4517292" y="3679776"/>
            <a:ext cx="4522348" cy="2752285"/>
            <a:chOff x="3955" y="934"/>
            <a:chExt cx="1665" cy="1162"/>
          </a:xfrm>
        </p:grpSpPr>
        <p:pic>
          <p:nvPicPr>
            <p:cNvPr id="16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" y="934"/>
              <a:ext cx="1665" cy="11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4317" y="1949"/>
              <a:ext cx="684" cy="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itchFamily="34" charset="0"/>
                  <a:cs typeface="Tahoma" pitchFamily="34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itchFamily="34" charset="0"/>
                  <a:cs typeface="Tahoma" pitchFamily="34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itchFamily="34" charset="0"/>
                  <a:cs typeface="Tahoma" pitchFamily="34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itchFamily="34" charset="0"/>
                  <a:cs typeface="Tahoma" pitchFamily="34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itchFamily="34" charset="0"/>
                  <a:cs typeface="Tahoma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itchFamily="34" charset="0"/>
                  <a:cs typeface="Tahoma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itchFamily="34" charset="0"/>
                  <a:cs typeface="Tahoma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itchFamily="34" charset="0"/>
                  <a:cs typeface="Tahoma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libri" pitchFamily="34" charset="0"/>
                  <a:cs typeface="Tahoma" pitchFamily="34" charset="0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1000" dirty="0">
                  <a:solidFill>
                    <a:srgbClr val="003366"/>
                  </a:solidFill>
                </a:rPr>
                <a:t>10 MV/m for 1mm gap</a:t>
              </a:r>
            </a:p>
          </p:txBody>
        </p:sp>
        <p:sp>
          <p:nvSpPr>
            <p:cNvPr id="18" name="Line 12"/>
            <p:cNvSpPr>
              <a:spLocks noChangeShapeType="1"/>
            </p:cNvSpPr>
            <p:nvPr/>
          </p:nvSpPr>
          <p:spPr bwMode="auto">
            <a:xfrm flipV="1">
              <a:off x="4658" y="1865"/>
              <a:ext cx="177" cy="107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6150" name="Picture 6" descr="http://www.institut3b.physik.rwth-aachen.de/global/show_picture.asp?id=aaaaaaaaaaivgd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" t="26259" b="8490"/>
          <a:stretch/>
        </p:blipFill>
        <p:spPr bwMode="auto">
          <a:xfrm>
            <a:off x="5987975" y="1370546"/>
            <a:ext cx="3132530" cy="56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hteck 21"/>
          <p:cNvSpPr/>
          <p:nvPr/>
        </p:nvSpPr>
        <p:spPr>
          <a:xfrm rot="16200000">
            <a:off x="4671155" y="4112206"/>
            <a:ext cx="1169299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Dark current [a.u.]</a:t>
            </a:r>
            <a:endParaRPr lang="en-US" sz="800" dirty="0"/>
          </a:p>
        </p:txBody>
      </p:sp>
      <p:sp>
        <p:nvSpPr>
          <p:cNvPr id="23" name="Rechteck 22"/>
          <p:cNvSpPr/>
          <p:nvPr/>
        </p:nvSpPr>
        <p:spPr>
          <a:xfrm>
            <a:off x="7660103" y="5378598"/>
            <a:ext cx="880629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Voltage [kV]</a:t>
            </a:r>
            <a:endParaRPr lang="en-US" sz="800" dirty="0"/>
          </a:p>
        </p:txBody>
      </p:sp>
      <p:sp>
        <p:nvSpPr>
          <p:cNvPr id="3" name="Rechteck 2"/>
          <p:cNvSpPr/>
          <p:nvPr/>
        </p:nvSpPr>
        <p:spPr>
          <a:xfrm>
            <a:off x="351572" y="5224711"/>
            <a:ext cx="364630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de-DE" dirty="0">
                <a:latin typeface="Arial" panose="020B0604020202020204" pitchFamily="34" charset="0"/>
                <a:cs typeface="Arial" panose="020B0604020202020204" pitchFamily="34" charset="0"/>
              </a:rPr>
              <a:t>Moved from Aachen to Jülich </a:t>
            </a:r>
          </a:p>
          <a:p>
            <a:pPr algn="ctr"/>
            <a:r>
              <a:rPr lang="en-US" altLang="de-DE" dirty="0">
                <a:latin typeface="Arial" panose="020B0604020202020204" pitchFamily="34" charset="0"/>
                <a:cs typeface="Arial" panose="020B0604020202020204" pitchFamily="34" charset="0"/>
              </a:rPr>
              <a:t>for further development</a:t>
            </a:r>
            <a:endParaRPr lang="en-US" altLang="de-DE" sz="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292102" y="1827641"/>
            <a:ext cx="37653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Challenge: Reach electrostatic fields above 10 MV/m for final proton EDM storage ring and investigate different material and shapes of electrodes</a:t>
            </a:r>
          </a:p>
        </p:txBody>
      </p:sp>
      <p:sp>
        <p:nvSpPr>
          <p:cNvPr id="5" name="Rechteck 4"/>
          <p:cNvSpPr/>
          <p:nvPr/>
        </p:nvSpPr>
        <p:spPr>
          <a:xfrm>
            <a:off x="4788031" y="3327501"/>
            <a:ext cx="925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8" name="Rechteck 7"/>
          <p:cNvSpPr/>
          <p:nvPr/>
        </p:nvSpPr>
        <p:spPr>
          <a:xfrm>
            <a:off x="6921233" y="3708209"/>
            <a:ext cx="12955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Stainless steel </a:t>
            </a:r>
            <a:endParaRPr lang="en-US" sz="1200" dirty="0"/>
          </a:p>
        </p:txBody>
      </p:sp>
      <p:pic>
        <p:nvPicPr>
          <p:cNvPr id="25" name="Picture 15" descr="http://collaborations.fz-juelich.de/ikp/jedi/images/jedi_logo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586" y="620196"/>
            <a:ext cx="1057574" cy="5716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hteck 25"/>
          <p:cNvSpPr/>
          <p:nvPr/>
        </p:nvSpPr>
        <p:spPr>
          <a:xfrm>
            <a:off x="1155184" y="6079346"/>
            <a:ext cx="22060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solidFill>
                  <a:srgbClr val="006600"/>
                </a:solidFill>
              </a:rPr>
              <a:t>Poster by </a:t>
            </a:r>
            <a:r>
              <a:rPr lang="en-US" sz="1400" b="0" dirty="0">
                <a:solidFill>
                  <a:srgbClr val="006600"/>
                </a:solidFill>
              </a:rPr>
              <a:t>Kirill Grigoryev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454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animBg="1"/>
      <p:bldP spid="23" grpId="0" animBg="1"/>
      <p:bldP spid="3" grpId="0" animBg="1"/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02627" y="1491232"/>
            <a:ext cx="8424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Challenge: Investigate/demonstrate the feasibility of  ExB deflector for deuteron EDM storage ring with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MV/m and 0.3 T. Study breakdown behavior in presence of magnetic fields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0" y="836613"/>
            <a:ext cx="6589713" cy="67151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Static </a:t>
            </a:r>
            <a:r>
              <a:rPr lang="en-US" i="1" dirty="0" err="1" smtClean="0"/>
              <a:t>ExB</a:t>
            </a:r>
            <a:r>
              <a:rPr lang="en-US" dirty="0" smtClean="0"/>
              <a:t> deflector</a:t>
            </a:r>
          </a:p>
          <a:p>
            <a:endParaRPr lang="en-US" dirty="0"/>
          </a:p>
        </p:txBody>
      </p:sp>
      <p:sp>
        <p:nvSpPr>
          <p:cNvPr id="47" name="Rechteck 46"/>
          <p:cNvSpPr/>
          <p:nvPr/>
        </p:nvSpPr>
        <p:spPr>
          <a:xfrm>
            <a:off x="4401831" y="4944853"/>
            <a:ext cx="45977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Commissioning </a:t>
            </a:r>
            <a:r>
              <a:rPr lang="en-US" sz="2000" dirty="0">
                <a:solidFill>
                  <a:srgbClr val="FF0000"/>
                </a:solidFill>
              </a:rPr>
              <a:t>i</a:t>
            </a:r>
            <a:r>
              <a:rPr lang="en-US" sz="2000" dirty="0" smtClean="0">
                <a:solidFill>
                  <a:srgbClr val="FF0000"/>
                </a:solidFill>
              </a:rPr>
              <a:t>n summer this year</a:t>
            </a:r>
            <a:endParaRPr lang="en-US" sz="2000" spc="-14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hteck 47"/>
          <p:cNvSpPr/>
          <p:nvPr/>
        </p:nvSpPr>
        <p:spPr>
          <a:xfrm>
            <a:off x="2914117" y="5450680"/>
            <a:ext cx="6890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Different shapes of electrodes will be tested</a:t>
            </a:r>
          </a:p>
        </p:txBody>
      </p:sp>
      <p:pic>
        <p:nvPicPr>
          <p:cNvPr id="51" name="Picture 6" descr="http://www.institut3b.physik.rwth-aachen.de/global/show_picture.asp?id=aaaaaaaaaaivgd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" t="26259" r="1" b="8490"/>
          <a:stretch/>
        </p:blipFill>
        <p:spPr bwMode="auto">
          <a:xfrm>
            <a:off x="5669327" y="6016531"/>
            <a:ext cx="2225108" cy="39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logo-Université Grenoble Alp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29288" y="5944727"/>
            <a:ext cx="891384" cy="57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Dokumente und Einstellungen\A.Lehrach\Eigene Dateien\jpg\Deflektor_Folie_Kammer_D2_weiss_HD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r="24894"/>
          <a:stretch/>
        </p:blipFill>
        <p:spPr bwMode="auto">
          <a:xfrm>
            <a:off x="4414253" y="2950567"/>
            <a:ext cx="1923469" cy="179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392" y="3388568"/>
            <a:ext cx="2383792" cy="1181621"/>
          </a:xfrm>
          <a:prstGeom prst="rect">
            <a:avLst/>
          </a:prstGeom>
        </p:spPr>
      </p:pic>
      <p:cxnSp>
        <p:nvCxnSpPr>
          <p:cNvPr id="12" name="Gerade Verbindung mit Pfeil 11"/>
          <p:cNvCxnSpPr/>
          <p:nvPr/>
        </p:nvCxnSpPr>
        <p:spPr>
          <a:xfrm flipH="1">
            <a:off x="6337722" y="4131211"/>
            <a:ext cx="888318" cy="0"/>
          </a:xfrm>
          <a:prstGeom prst="straightConnector1">
            <a:avLst/>
          </a:prstGeom>
          <a:ln w="4445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7840858" y="3036209"/>
            <a:ext cx="12065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Electrodes</a:t>
            </a:r>
          </a:p>
        </p:txBody>
      </p:sp>
      <p:cxnSp>
        <p:nvCxnSpPr>
          <p:cNvPr id="39" name="Gerade Verbindung mit Pfeil 38"/>
          <p:cNvCxnSpPr>
            <a:stCxn id="43" idx="2"/>
          </p:cNvCxnSpPr>
          <p:nvPr/>
        </p:nvCxnSpPr>
        <p:spPr>
          <a:xfrm>
            <a:off x="7198216" y="3117336"/>
            <a:ext cx="361632" cy="478089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/>
          <p:cNvSpPr txBox="1"/>
          <p:nvPr/>
        </p:nvSpPr>
        <p:spPr>
          <a:xfrm>
            <a:off x="6630562" y="2855725"/>
            <a:ext cx="11353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Feed-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Throughs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Gerade Verbindung mit Pfeil 43"/>
          <p:cNvCxnSpPr>
            <a:stCxn id="37" idx="2"/>
          </p:cNvCxnSpPr>
          <p:nvPr/>
        </p:nvCxnSpPr>
        <p:spPr>
          <a:xfrm flipH="1">
            <a:off x="8094867" y="3297819"/>
            <a:ext cx="349281" cy="350680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feld 45"/>
          <p:cNvSpPr txBox="1"/>
          <p:nvPr/>
        </p:nvSpPr>
        <p:spPr>
          <a:xfrm>
            <a:off x="6267214" y="3117336"/>
            <a:ext cx="8821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Actuators</a:t>
            </a:r>
          </a:p>
        </p:txBody>
      </p:sp>
      <p:cxnSp>
        <p:nvCxnSpPr>
          <p:cNvPr id="49" name="Gerade Verbindung mit Pfeil 48"/>
          <p:cNvCxnSpPr>
            <a:stCxn id="46" idx="2"/>
          </p:cNvCxnSpPr>
          <p:nvPr/>
        </p:nvCxnSpPr>
        <p:spPr>
          <a:xfrm>
            <a:off x="6708288" y="3363557"/>
            <a:ext cx="157702" cy="307301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51"/>
          <p:cNvSpPr txBox="1"/>
          <p:nvPr/>
        </p:nvSpPr>
        <p:spPr>
          <a:xfrm>
            <a:off x="6829820" y="4682462"/>
            <a:ext cx="15157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Shield-Tighteners</a:t>
            </a:r>
          </a:p>
        </p:txBody>
      </p:sp>
      <p:cxnSp>
        <p:nvCxnSpPr>
          <p:cNvPr id="53" name="Gerade Verbindung mit Pfeil 52"/>
          <p:cNvCxnSpPr>
            <a:stCxn id="52" idx="0"/>
          </p:cNvCxnSpPr>
          <p:nvPr/>
        </p:nvCxnSpPr>
        <p:spPr>
          <a:xfrm flipV="1">
            <a:off x="7587672" y="4448980"/>
            <a:ext cx="423138" cy="233483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hteck 35"/>
          <p:cNvSpPr/>
          <p:nvPr/>
        </p:nvSpPr>
        <p:spPr>
          <a:xfrm>
            <a:off x="4139940" y="2322229"/>
            <a:ext cx="49812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Setup of electrodes using existing ANKE Magnet</a:t>
            </a:r>
            <a:endParaRPr lang="en-US" dirty="0"/>
          </a:p>
        </p:txBody>
      </p:sp>
      <p:sp>
        <p:nvSpPr>
          <p:cNvPr id="60" name="Rechteck 59"/>
          <p:cNvSpPr/>
          <p:nvPr/>
        </p:nvSpPr>
        <p:spPr>
          <a:xfrm>
            <a:off x="133367" y="2308004"/>
            <a:ext cx="38373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Simulation of electron trajectories</a:t>
            </a:r>
          </a:p>
        </p:txBody>
      </p:sp>
      <p:pic>
        <p:nvPicPr>
          <p:cNvPr id="61" name="Grafik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7" y="2678834"/>
            <a:ext cx="2868965" cy="1247200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7" y="4100894"/>
            <a:ext cx="2868964" cy="1247201"/>
          </a:xfrm>
          <a:prstGeom prst="rect">
            <a:avLst/>
          </a:prstGeom>
        </p:spPr>
      </p:pic>
      <p:sp>
        <p:nvSpPr>
          <p:cNvPr id="63" name="Rechteck 62"/>
          <p:cNvSpPr/>
          <p:nvPr/>
        </p:nvSpPr>
        <p:spPr>
          <a:xfrm>
            <a:off x="3060799" y="3595836"/>
            <a:ext cx="1128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with E field</a:t>
            </a:r>
          </a:p>
        </p:txBody>
      </p:sp>
      <p:sp>
        <p:nvSpPr>
          <p:cNvPr id="64" name="Rechteck 63"/>
          <p:cNvSpPr/>
          <p:nvPr/>
        </p:nvSpPr>
        <p:spPr>
          <a:xfrm>
            <a:off x="3034349" y="5003352"/>
            <a:ext cx="13580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with ExB field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629535" y="4451630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</a:t>
            </a:r>
            <a:r>
              <a:rPr lang="en-US" sz="2400" baseline="-25000" dirty="0"/>
              <a:t>y</a:t>
            </a:r>
          </a:p>
        </p:txBody>
      </p:sp>
      <p:cxnSp>
        <p:nvCxnSpPr>
          <p:cNvPr id="66" name="Gerade Verbindung mit Pfeil 65"/>
          <p:cNvCxnSpPr/>
          <p:nvPr/>
        </p:nvCxnSpPr>
        <p:spPr>
          <a:xfrm flipV="1">
            <a:off x="1264012" y="4323789"/>
            <a:ext cx="0" cy="670083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feld 68"/>
          <p:cNvSpPr txBox="1"/>
          <p:nvPr/>
        </p:nvSpPr>
        <p:spPr>
          <a:xfrm>
            <a:off x="1394243" y="3107250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+</a:t>
            </a:r>
          </a:p>
        </p:txBody>
      </p:sp>
      <p:sp>
        <p:nvSpPr>
          <p:cNvPr id="70" name="Textfeld 69"/>
          <p:cNvSpPr txBox="1"/>
          <p:nvPr/>
        </p:nvSpPr>
        <p:spPr>
          <a:xfrm>
            <a:off x="1800000" y="3107250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-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1411200" y="4518450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+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1836000" y="4518450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-</a:t>
            </a:r>
          </a:p>
        </p:txBody>
      </p:sp>
      <p:pic>
        <p:nvPicPr>
          <p:cNvPr id="38" name="Picture 15" descr="http://collaborations.fz-juelich.de/ikp/jedi/images/jedi_logo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586" y="620196"/>
            <a:ext cx="1057574" cy="5716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585465" y="5589569"/>
            <a:ext cx="25010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latin typeface="ArialMT"/>
              </a:rPr>
              <a:t>B-field: 0 T B-field: 0.15 T</a:t>
            </a:r>
            <a:endParaRPr lang="en-US" dirty="0"/>
          </a:p>
        </p:txBody>
      </p:sp>
      <p:sp>
        <p:nvSpPr>
          <p:cNvPr id="34" name="Rechteck 33"/>
          <p:cNvSpPr/>
          <p:nvPr/>
        </p:nvSpPr>
        <p:spPr>
          <a:xfrm>
            <a:off x="1155184" y="6079346"/>
            <a:ext cx="22060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solidFill>
                  <a:srgbClr val="006600"/>
                </a:solidFill>
              </a:rPr>
              <a:t>Poster by </a:t>
            </a:r>
            <a:r>
              <a:rPr lang="en-US" sz="1400" b="0" dirty="0">
                <a:solidFill>
                  <a:srgbClr val="006600"/>
                </a:solidFill>
              </a:rPr>
              <a:t>Kirill Grigoryev </a:t>
            </a:r>
            <a:endParaRPr lang="en-US" sz="1400" dirty="0"/>
          </a:p>
        </p:txBody>
      </p:sp>
      <p:sp>
        <p:nvSpPr>
          <p:cNvPr id="35" name="Textplatzhalter 1"/>
          <p:cNvSpPr txBox="1">
            <a:spLocks/>
          </p:cNvSpPr>
          <p:nvPr/>
        </p:nvSpPr>
        <p:spPr>
          <a:xfrm>
            <a:off x="684000" y="54946"/>
            <a:ext cx="4931142" cy="544513"/>
          </a:xfrm>
          <a:prstGeom prst="rect">
            <a:avLst/>
          </a:prstGeom>
        </p:spPr>
        <p:txBody>
          <a:bodyPr/>
          <a:lstStyle>
            <a:lvl1pPr marL="5156200" indent="-5156200" algn="l" rtl="0" fontAlgn="base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100" b="1">
                <a:solidFill>
                  <a:srgbClr val="00589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5922963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324802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800" kern="0" dirty="0" smtClean="0">
                <a:solidFill>
                  <a:schemeClr val="bg1"/>
                </a:solidFill>
              </a:rPr>
              <a:t>Deflector Development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65835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37" grpId="0"/>
      <p:bldP spid="43" grpId="0"/>
      <p:bldP spid="46" grpId="0"/>
      <p:bldP spid="52" grpId="0"/>
      <p:bldP spid="36" grpId="0"/>
      <p:bldP spid="60" grpId="0"/>
      <p:bldP spid="63" grpId="0"/>
      <p:bldP spid="64" grpId="0"/>
      <p:bldP spid="65" grpId="0"/>
      <p:bldP spid="69" grpId="0"/>
      <p:bldP spid="70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2" b="7217"/>
          <a:stretch/>
        </p:blipFill>
        <p:spPr bwMode="auto">
          <a:xfrm>
            <a:off x="154694" y="1449299"/>
            <a:ext cx="8977488" cy="395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3146" y="1459761"/>
            <a:ext cx="9120854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437" name="Foliennummernplatzhalter 7"/>
          <p:cNvSpPr txBox="1">
            <a:spLocks noGrp="1"/>
          </p:cNvSpPr>
          <p:nvPr/>
        </p:nvSpPr>
        <p:spPr bwMode="auto">
          <a:xfrm>
            <a:off x="8316913" y="5812633"/>
            <a:ext cx="728662" cy="18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/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200" dirty="0">
              <a:solidFill>
                <a:srgbClr val="003366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84000" y="44068"/>
            <a:ext cx="7534031" cy="544513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Prototyping and Spin Physics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441" name="Rectangle 5"/>
          <p:cNvSpPr txBox="1">
            <a:spLocks noChangeArrowheads="1"/>
          </p:cNvSpPr>
          <p:nvPr/>
        </p:nvSpPr>
        <p:spPr bwMode="auto">
          <a:xfrm>
            <a:off x="0" y="5674567"/>
            <a:ext cx="9109036" cy="46089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800" dirty="0"/>
              <a:t>EDM accelerator component tests and experiments with spin at COSY  </a:t>
            </a:r>
          </a:p>
        </p:txBody>
      </p:sp>
      <p:sp>
        <p:nvSpPr>
          <p:cNvPr id="18443" name="Text Box 9"/>
          <p:cNvSpPr txBox="1">
            <a:spLocks noChangeArrowheads="1"/>
          </p:cNvSpPr>
          <p:nvPr/>
        </p:nvSpPr>
        <p:spPr bwMode="auto">
          <a:xfrm>
            <a:off x="5728930" y="2760084"/>
            <a:ext cx="2449725" cy="27918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dirty="0"/>
              <a:t>Deflector Development</a:t>
            </a:r>
          </a:p>
        </p:txBody>
      </p:sp>
      <p:pic>
        <p:nvPicPr>
          <p:cNvPr id="3075" name="Picture 3" descr="C:\Dokumente und Einstellungen\A.Lehrach\Eigene Dateien\Eigene Bilder\SPIN\isores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5" t="12582" r="50783" b="19600"/>
          <a:stretch/>
        </p:blipFill>
        <p:spPr bwMode="auto">
          <a:xfrm>
            <a:off x="2265125" y="3904807"/>
            <a:ext cx="997133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eck 1"/>
          <p:cNvSpPr>
            <a:spLocks noChangeArrowheads="1"/>
          </p:cNvSpPr>
          <p:nvPr/>
        </p:nvSpPr>
        <p:spPr bwMode="auto">
          <a:xfrm>
            <a:off x="2087306" y="4783907"/>
            <a:ext cx="1306762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dirty="0"/>
              <a:t>Beam and Spin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dirty="0"/>
              <a:t>Dynamics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7462078" y="4332935"/>
            <a:ext cx="1709670" cy="27918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dirty="0"/>
              <a:t>Siberian Snake </a:t>
            </a:r>
          </a:p>
        </p:txBody>
      </p:sp>
      <p:pic>
        <p:nvPicPr>
          <p:cNvPr id="21" name="Picture 4" descr="C:\users\Yonehara\cipanp\cosy\Diss_Ges-Quel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61" y="3679674"/>
            <a:ext cx="144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107381" y="4399675"/>
            <a:ext cx="16765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COSY Polarized </a:t>
            </a:r>
          </a:p>
          <a:p>
            <a:pPr algn="ctr"/>
            <a:r>
              <a:rPr lang="en-GB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Source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5728930" y="1490845"/>
            <a:ext cx="24497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MT</a:t>
            </a:r>
          </a:p>
        </p:txBody>
      </p:sp>
      <p:sp>
        <p:nvSpPr>
          <p:cNvPr id="28" name="Rechteck 27"/>
          <p:cNvSpPr/>
          <p:nvPr/>
        </p:nvSpPr>
        <p:spPr>
          <a:xfrm>
            <a:off x="251401" y="1739871"/>
            <a:ext cx="144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</a:p>
        </p:txBody>
      </p:sp>
      <p:sp>
        <p:nvSpPr>
          <p:cNvPr id="31" name="Rechteck 30"/>
          <p:cNvSpPr/>
          <p:nvPr/>
        </p:nvSpPr>
        <p:spPr>
          <a:xfrm>
            <a:off x="2219118" y="3609123"/>
            <a:ext cx="10431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4"/>
          <a:stretch/>
        </p:blipFill>
        <p:spPr bwMode="auto">
          <a:xfrm>
            <a:off x="5728929" y="3577883"/>
            <a:ext cx="1277966" cy="1035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hteck 21"/>
          <p:cNvSpPr>
            <a:spLocks noChangeArrowheads="1"/>
          </p:cNvSpPr>
          <p:nvPr/>
        </p:nvSpPr>
        <p:spPr bwMode="auto">
          <a:xfrm>
            <a:off x="5504499" y="4623560"/>
            <a:ext cx="1720385" cy="2831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dirty="0"/>
              <a:t>2 MV Electron Cooler</a:t>
            </a:r>
          </a:p>
        </p:txBody>
      </p:sp>
      <p:sp>
        <p:nvSpPr>
          <p:cNvPr id="39" name="Rechteck 38"/>
          <p:cNvSpPr/>
          <p:nvPr/>
        </p:nvSpPr>
        <p:spPr>
          <a:xfrm>
            <a:off x="5691893" y="3262283"/>
            <a:ext cx="1315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4"/>
          <a:stretch>
            <a:fillRect/>
          </a:stretch>
        </p:blipFill>
        <p:spPr bwMode="auto">
          <a:xfrm>
            <a:off x="2234061" y="1938820"/>
            <a:ext cx="1440000" cy="96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hteck 21"/>
          <p:cNvSpPr>
            <a:spLocks noChangeArrowheads="1"/>
          </p:cNvSpPr>
          <p:nvPr/>
        </p:nvSpPr>
        <p:spPr bwMode="auto">
          <a:xfrm>
            <a:off x="2234806" y="2889229"/>
            <a:ext cx="14400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dirty="0"/>
              <a:t>Prototype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dirty="0"/>
              <a:t>RF Wien Filter</a:t>
            </a:r>
          </a:p>
        </p:txBody>
      </p:sp>
      <p:sp>
        <p:nvSpPr>
          <p:cNvPr id="42" name="Rechteck 25"/>
          <p:cNvSpPr>
            <a:spLocks noChangeArrowheads="1"/>
          </p:cNvSpPr>
          <p:nvPr/>
        </p:nvSpPr>
        <p:spPr bwMode="auto">
          <a:xfrm>
            <a:off x="2234061" y="1600266"/>
            <a:ext cx="144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</a:rPr>
              <a:t>MT</a:t>
            </a:r>
          </a:p>
        </p:txBody>
      </p:sp>
      <p:sp>
        <p:nvSpPr>
          <p:cNvPr id="32" name="Rechteck 1"/>
          <p:cNvSpPr>
            <a:spLocks noChangeArrowheads="1"/>
          </p:cNvSpPr>
          <p:nvPr/>
        </p:nvSpPr>
        <p:spPr bwMode="auto">
          <a:xfrm>
            <a:off x="4150828" y="2658396"/>
            <a:ext cx="1296069" cy="46166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dirty="0"/>
              <a:t>Beam Position Monitor</a:t>
            </a:r>
          </a:p>
        </p:txBody>
      </p:sp>
      <p:sp>
        <p:nvSpPr>
          <p:cNvPr id="18439" name="Rechteck 21"/>
          <p:cNvSpPr>
            <a:spLocks noChangeArrowheads="1"/>
          </p:cNvSpPr>
          <p:nvPr/>
        </p:nvSpPr>
        <p:spPr bwMode="auto">
          <a:xfrm>
            <a:off x="3915051" y="4332935"/>
            <a:ext cx="1373257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dirty="0"/>
              <a:t>Waveguide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dirty="0"/>
              <a:t>RF Wien Filter</a:t>
            </a:r>
          </a:p>
        </p:txBody>
      </p:sp>
      <p:sp>
        <p:nvSpPr>
          <p:cNvPr id="26" name="Rechteck 25"/>
          <p:cNvSpPr/>
          <p:nvPr/>
        </p:nvSpPr>
        <p:spPr>
          <a:xfrm>
            <a:off x="3989807" y="3053323"/>
            <a:ext cx="113472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&amp; MU</a:t>
            </a:r>
          </a:p>
        </p:txBody>
      </p:sp>
      <p:sp>
        <p:nvSpPr>
          <p:cNvPr id="45" name="Rechteck 44"/>
          <p:cNvSpPr/>
          <p:nvPr/>
        </p:nvSpPr>
        <p:spPr>
          <a:xfrm>
            <a:off x="4101001" y="1297107"/>
            <a:ext cx="13948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</a:t>
            </a:r>
          </a:p>
        </p:txBody>
      </p:sp>
      <p:sp>
        <p:nvSpPr>
          <p:cNvPr id="46" name="Rechteck 45"/>
          <p:cNvSpPr/>
          <p:nvPr/>
        </p:nvSpPr>
        <p:spPr>
          <a:xfrm>
            <a:off x="7524409" y="2937498"/>
            <a:ext cx="15926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</a:t>
            </a:r>
          </a:p>
        </p:txBody>
      </p:sp>
      <p:pic>
        <p:nvPicPr>
          <p:cNvPr id="44" name="Picture 7" descr="https://i2.wp.com/blogs.fz-juelich.de/knightwatch/wp-content/uploads/sites/13/2017/06/wf-einbau-10.jpg?resize=1024%2C768&amp;ssl=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8" t="20255" r="9400" b="12825"/>
          <a:stretch/>
        </p:blipFill>
        <p:spPr bwMode="auto">
          <a:xfrm>
            <a:off x="3950518" y="3408430"/>
            <a:ext cx="1411704" cy="90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Dokumente und Einstellungen\A.Lehrach\Eigene Dateien\jpg\Deflektor_Folie_Kammer_D2_weiss_HD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3" r="24430"/>
          <a:stretch/>
        </p:blipFill>
        <p:spPr bwMode="auto">
          <a:xfrm>
            <a:off x="7098128" y="1739872"/>
            <a:ext cx="1039913" cy="10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73" b="20566"/>
          <a:stretch/>
        </p:blipFill>
        <p:spPr bwMode="auto">
          <a:xfrm>
            <a:off x="4319650" y="1591467"/>
            <a:ext cx="979759" cy="107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4" b="4910"/>
          <a:stretch/>
        </p:blipFill>
        <p:spPr bwMode="auto">
          <a:xfrm>
            <a:off x="251401" y="2069239"/>
            <a:ext cx="1440000" cy="119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45546" y="3260109"/>
            <a:ext cx="1800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Source for ELENA at CERN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3" r="19416"/>
          <a:stretch/>
        </p:blipFill>
        <p:spPr bwMode="auto">
          <a:xfrm>
            <a:off x="5728930" y="1793159"/>
            <a:ext cx="1345559" cy="98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088" r="704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10" y="3276052"/>
            <a:ext cx="1598479" cy="106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15" descr="http://collaborations.fz-juelich.de/ikp/jedi/images/jedi_logo2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586" y="620196"/>
            <a:ext cx="1057574" cy="5716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hteck 35"/>
          <p:cNvSpPr/>
          <p:nvPr/>
        </p:nvSpPr>
        <p:spPr>
          <a:xfrm>
            <a:off x="5207793" y="5117611"/>
            <a:ext cx="38683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solidFill>
                  <a:srgbClr val="006600"/>
                </a:solidFill>
              </a:rPr>
              <a:t>Poster by </a:t>
            </a:r>
            <a:r>
              <a:rPr lang="en-US" altLang="de-DE" sz="1400" b="0" dirty="0">
                <a:solidFill>
                  <a:srgbClr val="006600"/>
                </a:solidFill>
              </a:rPr>
              <a:t>Nikolay Shurkhno </a:t>
            </a:r>
            <a:r>
              <a:rPr lang="en-US" altLang="de-DE" sz="1400" b="0" dirty="0" smtClean="0">
                <a:solidFill>
                  <a:srgbClr val="006600"/>
                </a:solidFill>
              </a:rPr>
              <a:t>on Beam Cooling</a:t>
            </a:r>
            <a:endParaRPr lang="en-US" sz="1400" b="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92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443" grpId="0" animBg="1"/>
      <p:bldP spid="18" grpId="0" animBg="1"/>
      <p:bldP spid="17" grpId="0"/>
      <p:bldP spid="2" grpId="0"/>
      <p:bldP spid="27" grpId="0"/>
      <p:bldP spid="28" grpId="0"/>
      <p:bldP spid="31" grpId="0"/>
      <p:bldP spid="38" grpId="0" animBg="1"/>
      <p:bldP spid="39" grpId="0"/>
      <p:bldP spid="41" grpId="0"/>
      <p:bldP spid="42" grpId="0"/>
      <p:bldP spid="32" grpId="0" animBg="1"/>
      <p:bldP spid="18439" grpId="0" animBg="1"/>
      <p:bldP spid="26" grpId="0" animBg="1"/>
      <p:bldP spid="45" grpId="0"/>
      <p:bldP spid="46" grpId="0"/>
      <p:bldP spid="7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643410" y="1457047"/>
            <a:ext cx="4500590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Simulations performed at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IKP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together with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PGI and JSC: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arenR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Simulation of Betatron Radiation of Accelerated Electrons in the Bubble Regime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using two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Subsequent Laser Pulses</a:t>
            </a:r>
          </a:p>
          <a:p>
            <a:pPr marL="228600" indent="-228600">
              <a:buAutoNum type="arabicParenR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arenR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arenR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arenR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arenR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arenR"/>
            </a:pP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arenR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arenR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arenR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arenR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arenR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4294967295"/>
          </p:nvPr>
        </p:nvSpPr>
        <p:spPr>
          <a:xfrm>
            <a:off x="684000" y="72292"/>
            <a:ext cx="7401098" cy="544513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ATHENA: Contributions from </a:t>
            </a:r>
            <a:r>
              <a:rPr lang="en-US" sz="2800" dirty="0" err="1" smtClean="0">
                <a:solidFill>
                  <a:schemeClr val="bg1"/>
                </a:solidFill>
              </a:rPr>
              <a:t>Jülich</a:t>
            </a: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-1588" y="684210"/>
            <a:ext cx="5868988" cy="5048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Common project by Helmholtz ARD centers</a:t>
            </a:r>
          </a:p>
          <a:p>
            <a:endParaRPr lang="en-US" dirty="0"/>
          </a:p>
        </p:txBody>
      </p:sp>
      <p:sp>
        <p:nvSpPr>
          <p:cNvPr id="12" name="Rechteck 11"/>
          <p:cNvSpPr/>
          <p:nvPr/>
        </p:nvSpPr>
        <p:spPr>
          <a:xfrm>
            <a:off x="158418" y="1457047"/>
            <a:ext cx="4758978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ATHENA: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Infrastructure to bring compact and cost-effective laser plasma accelerators to user readiness with applications in science and medicine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(30 M€ application) </a:t>
            </a:r>
          </a:p>
          <a:p>
            <a:pPr algn="just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	          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Two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Flagship projects:</a:t>
            </a:r>
          </a:p>
          <a:p>
            <a:pPr algn="jus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ATHENA</a:t>
            </a:r>
            <a:r>
              <a:rPr lang="en-US" sz="1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ATHENA</a:t>
            </a:r>
            <a:r>
              <a:rPr lang="en-US" sz="1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hadron</a:t>
            </a:r>
            <a:endParaRPr lang="en-US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Contributions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from Jülich: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Simulation of Laser-Plasma Acceleration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Polarized Targets and Polarimetry</a:t>
            </a:r>
          </a:p>
          <a:p>
            <a:pPr algn="l"/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Research work at JuSPARC </a:t>
            </a:r>
          </a:p>
          <a:p>
            <a:pPr algn="just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	     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(Jülich Short-Pulsed Particle and Radiation Center)</a:t>
            </a:r>
          </a:p>
          <a:p>
            <a:pPr algn="just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Participating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FZJ institutes: PGI-6, IKP, IAS/JSC, JCNS, IEK-5, INM-2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062" y="655592"/>
            <a:ext cx="1376938" cy="60268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49" y="2302329"/>
            <a:ext cx="2499520" cy="211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153" y="2676846"/>
            <a:ext cx="3261104" cy="194621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9" name="Rechteck 18"/>
          <p:cNvSpPr/>
          <p:nvPr/>
        </p:nvSpPr>
        <p:spPr>
          <a:xfrm>
            <a:off x="4877425" y="4803131"/>
            <a:ext cx="40325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EPOCH code on the Jülich supercomputer (JURECA)</a:t>
            </a:r>
          </a:p>
        </p:txBody>
      </p:sp>
      <p:sp>
        <p:nvSpPr>
          <p:cNvPr id="8" name="Rechteck 7"/>
          <p:cNvSpPr/>
          <p:nvPr/>
        </p:nvSpPr>
        <p:spPr>
          <a:xfrm>
            <a:off x="4665674" y="5357777"/>
            <a:ext cx="4484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2)  Laser-plasma acceleration of polarized hadrons 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interdisciplinary PhD students with PGI and JSC</a:t>
            </a:r>
          </a:p>
          <a:p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FZJ cooperation partner: JSC, PGI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HHU Düsseldorf, Institut für Theoretische Physik</a:t>
            </a:r>
          </a:p>
        </p:txBody>
      </p:sp>
      <p:pic>
        <p:nvPicPr>
          <p:cNvPr id="2050" name="Picture 2" descr="Institut für Theoretische Physik 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860" y="4982143"/>
            <a:ext cx="801140" cy="40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>
          <a:xfrm>
            <a:off x="7190226" y="6392910"/>
            <a:ext cx="18669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solidFill>
                  <a:srgbClr val="006600"/>
                </a:solidFill>
              </a:rPr>
              <a:t>Talk by Anna </a:t>
            </a:r>
            <a:r>
              <a:rPr lang="en-US" sz="1400" b="0" dirty="0">
                <a:solidFill>
                  <a:srgbClr val="006600"/>
                </a:solidFill>
              </a:rPr>
              <a:t>Hützen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2616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8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/>
          <p:nvPr/>
        </p:nvPicPr>
        <p:blipFill>
          <a:blip r:embed="rId2"/>
          <a:stretch/>
        </p:blipFill>
        <p:spPr>
          <a:xfrm>
            <a:off x="5308114" y="4501401"/>
            <a:ext cx="3430828" cy="1818300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/>
          <p:nvPr/>
        </p:nvPicPr>
        <p:blipFill>
          <a:blip r:embed="rId3"/>
          <a:stretch/>
        </p:blipFill>
        <p:spPr>
          <a:xfrm>
            <a:off x="379498" y="4501401"/>
            <a:ext cx="3430828" cy="1818300"/>
          </a:xfrm>
          <a:prstGeom prst="rect">
            <a:avLst/>
          </a:prstGeom>
          <a:ln>
            <a:noFill/>
          </a:ln>
        </p:spPr>
      </p:pic>
      <p:sp>
        <p:nvSpPr>
          <p:cNvPr id="330" name="CustomShape 1"/>
          <p:cNvSpPr/>
          <p:nvPr/>
        </p:nvSpPr>
        <p:spPr>
          <a:xfrm>
            <a:off x="350190" y="615703"/>
            <a:ext cx="8585460" cy="8421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endParaRPr lang="de-DE" sz="2400" b="0" spc="-1" dirty="0">
              <a:latin typeface="Arial"/>
            </a:endParaRPr>
          </a:p>
        </p:txBody>
      </p:sp>
      <p:sp>
        <p:nvSpPr>
          <p:cNvPr id="332" name="CustomShape 3"/>
          <p:cNvSpPr/>
          <p:nvPr/>
        </p:nvSpPr>
        <p:spPr>
          <a:xfrm>
            <a:off x="4193910" y="5643270"/>
            <a:ext cx="538650" cy="1644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3" name="CustomShape 4"/>
          <p:cNvSpPr/>
          <p:nvPr/>
        </p:nvSpPr>
        <p:spPr>
          <a:xfrm>
            <a:off x="-2300871" y="1256271"/>
            <a:ext cx="8585460" cy="38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14000"/>
              </a:lnSpc>
            </a:pPr>
            <a:r>
              <a:rPr lang="de-DE" sz="1400" spc="-1" dirty="0">
                <a:solidFill>
                  <a:srgbClr val="023D6B"/>
                </a:solidFill>
                <a:latin typeface="Arial"/>
                <a:ea typeface="DejaVu Sans"/>
              </a:rPr>
              <a:t>2d PIC </a:t>
            </a:r>
            <a:r>
              <a:rPr lang="de-DE" sz="1400" spc="-1" dirty="0" err="1">
                <a:solidFill>
                  <a:srgbClr val="023D6B"/>
                </a:solidFill>
                <a:latin typeface="Arial"/>
                <a:ea typeface="DejaVu Sans"/>
              </a:rPr>
              <a:t>simulations</a:t>
            </a:r>
            <a:r>
              <a:rPr lang="de-DE" sz="1400" spc="-1" dirty="0">
                <a:solidFill>
                  <a:srgbClr val="023D6B"/>
                </a:solidFill>
                <a:latin typeface="Arial"/>
                <a:ea typeface="DejaVu Sans"/>
              </a:rPr>
              <a:t> </a:t>
            </a:r>
            <a:r>
              <a:rPr lang="de-DE" sz="1400" spc="-1" dirty="0" err="1">
                <a:solidFill>
                  <a:srgbClr val="023D6B"/>
                </a:solidFill>
                <a:latin typeface="Arial"/>
                <a:ea typeface="DejaVu Sans"/>
              </a:rPr>
              <a:t>with</a:t>
            </a:r>
            <a:r>
              <a:rPr lang="de-DE" sz="1400" spc="-1" dirty="0">
                <a:solidFill>
                  <a:srgbClr val="023D6B"/>
                </a:solidFill>
                <a:latin typeface="Arial"/>
                <a:ea typeface="DejaVu Sans"/>
              </a:rPr>
              <a:t> EPOCH on JURECA</a:t>
            </a:r>
            <a:endParaRPr lang="de-DE" sz="1400" b="0" spc="-1" dirty="0">
              <a:latin typeface="Arial"/>
            </a:endParaRPr>
          </a:p>
        </p:txBody>
      </p:sp>
      <p:sp>
        <p:nvSpPr>
          <p:cNvPr id="334" name="CustomShape 5"/>
          <p:cNvSpPr/>
          <p:nvPr/>
        </p:nvSpPr>
        <p:spPr>
          <a:xfrm>
            <a:off x="4445550" y="2730780"/>
            <a:ext cx="227340" cy="2273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5" name="CustomShape 6"/>
          <p:cNvSpPr/>
          <p:nvPr/>
        </p:nvSpPr>
        <p:spPr>
          <a:xfrm>
            <a:off x="6145449" y="6402055"/>
            <a:ext cx="2790201" cy="38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/>
          <a:lstStyle/>
          <a:p>
            <a:pPr>
              <a:lnSpc>
                <a:spcPct val="95000"/>
              </a:lnSpc>
            </a:pPr>
            <a:r>
              <a:rPr lang="en-US" sz="1400" b="0" spc="-1" dirty="0" smtClean="0">
                <a:solidFill>
                  <a:srgbClr val="006600"/>
                </a:solidFill>
                <a:latin typeface="+mj-lt"/>
                <a:ea typeface="Calibri"/>
              </a:rPr>
              <a:t>PIC simulations by </a:t>
            </a:r>
            <a:r>
              <a:rPr lang="de-DE" sz="1400" b="0" spc="-1" dirty="0" smtClean="0">
                <a:solidFill>
                  <a:srgbClr val="006600"/>
                </a:solidFill>
                <a:latin typeface="+mj-lt"/>
                <a:ea typeface="Calibri"/>
              </a:rPr>
              <a:t>Zahra </a:t>
            </a:r>
            <a:r>
              <a:rPr lang="de-DE" sz="1400" b="0" spc="-1" dirty="0">
                <a:solidFill>
                  <a:srgbClr val="006600"/>
                </a:solidFill>
                <a:latin typeface="+mj-lt"/>
                <a:ea typeface="Calibri"/>
              </a:rPr>
              <a:t>Chitgar</a:t>
            </a:r>
            <a:endParaRPr lang="de-DE" sz="1400" b="0" spc="-1" dirty="0">
              <a:solidFill>
                <a:srgbClr val="006600"/>
              </a:solidFill>
              <a:latin typeface="+mj-lt"/>
            </a:endParaRPr>
          </a:p>
        </p:txBody>
      </p:sp>
      <p:pic>
        <p:nvPicPr>
          <p:cNvPr id="336" name="Picture 7"/>
          <p:cNvPicPr/>
          <p:nvPr/>
        </p:nvPicPr>
        <p:blipFill>
          <a:blip r:embed="rId4"/>
          <a:stretch/>
        </p:blipFill>
        <p:spPr>
          <a:xfrm>
            <a:off x="4867703" y="1923487"/>
            <a:ext cx="4311650" cy="2111375"/>
          </a:xfrm>
          <a:prstGeom prst="rect">
            <a:avLst/>
          </a:prstGeom>
          <a:ln>
            <a:noFill/>
          </a:ln>
        </p:spPr>
      </p:pic>
      <p:pic>
        <p:nvPicPr>
          <p:cNvPr id="337" name="Picture 8"/>
          <p:cNvPicPr/>
          <p:nvPr/>
        </p:nvPicPr>
        <p:blipFill>
          <a:blip r:embed="rId5"/>
          <a:stretch/>
        </p:blipFill>
        <p:spPr>
          <a:xfrm>
            <a:off x="-60913" y="1923487"/>
            <a:ext cx="4311650" cy="2111375"/>
          </a:xfrm>
          <a:prstGeom prst="rect">
            <a:avLst/>
          </a:prstGeom>
          <a:ln>
            <a:noFill/>
          </a:ln>
        </p:spPr>
      </p:pic>
      <p:sp>
        <p:nvSpPr>
          <p:cNvPr id="338" name="CustomShape 7"/>
          <p:cNvSpPr/>
          <p:nvPr/>
        </p:nvSpPr>
        <p:spPr>
          <a:xfrm>
            <a:off x="1579904" y="1683502"/>
            <a:ext cx="1285740" cy="3410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/>
          <a:lstStyle/>
          <a:p>
            <a:pPr algn="ctr">
              <a:lnSpc>
                <a:spcPct val="100000"/>
              </a:lnSpc>
            </a:pPr>
            <a:r>
              <a:rPr lang="de-DE" sz="1800" b="0" spc="-1" dirty="0">
                <a:solidFill>
                  <a:srgbClr val="000000"/>
                </a:solidFill>
                <a:latin typeface="Calibri"/>
                <a:ea typeface="DejaVu Sans"/>
              </a:rPr>
              <a:t>Single pulse </a:t>
            </a:r>
            <a:endParaRPr lang="de-DE" sz="1800" b="0" spc="-1" dirty="0">
              <a:latin typeface="Arial"/>
            </a:endParaRPr>
          </a:p>
        </p:txBody>
      </p:sp>
      <p:sp>
        <p:nvSpPr>
          <p:cNvPr id="339" name="CustomShape 8"/>
          <p:cNvSpPr/>
          <p:nvPr/>
        </p:nvSpPr>
        <p:spPr>
          <a:xfrm>
            <a:off x="6465323" y="1752982"/>
            <a:ext cx="1349730" cy="3410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/>
          <a:lstStyle/>
          <a:p>
            <a:pPr algn="ctr">
              <a:lnSpc>
                <a:spcPct val="100000"/>
              </a:lnSpc>
            </a:pPr>
            <a:r>
              <a:rPr lang="de-DE" sz="1800" b="0" spc="-1" dirty="0">
                <a:solidFill>
                  <a:srgbClr val="000000"/>
                </a:solidFill>
                <a:latin typeface="Calibri"/>
                <a:ea typeface="DejaVu Sans"/>
              </a:rPr>
              <a:t>Double pulse</a:t>
            </a:r>
            <a:endParaRPr lang="de-DE" sz="1800" b="0" spc="-1" dirty="0">
              <a:latin typeface="Arial"/>
            </a:endParaRPr>
          </a:p>
        </p:txBody>
      </p:sp>
      <p:sp>
        <p:nvSpPr>
          <p:cNvPr id="14" name="CustomShape 5"/>
          <p:cNvSpPr/>
          <p:nvPr/>
        </p:nvSpPr>
        <p:spPr>
          <a:xfrm>
            <a:off x="693966" y="4026072"/>
            <a:ext cx="3057615" cy="6154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algn="ctr">
              <a:lnSpc>
                <a:spcPct val="100000"/>
              </a:lnSpc>
            </a:pPr>
            <a:r>
              <a:rPr lang="de-DE" sz="1800" b="0" spc="-1" dirty="0" err="1">
                <a:solidFill>
                  <a:srgbClr val="000000"/>
                </a:solidFill>
                <a:latin typeface="Arial"/>
                <a:ea typeface="DejaVu Sans"/>
              </a:rPr>
              <a:t>Electron</a:t>
            </a:r>
            <a:r>
              <a:rPr lang="de-DE" sz="1800" b="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1800" b="0" spc="-1" dirty="0" err="1">
                <a:solidFill>
                  <a:srgbClr val="000000"/>
                </a:solidFill>
                <a:latin typeface="Arial"/>
                <a:ea typeface="DejaVu Sans"/>
              </a:rPr>
              <a:t>energy</a:t>
            </a:r>
            <a:r>
              <a:rPr lang="de-DE" sz="1800" b="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1800" b="0" spc="-1" dirty="0" err="1">
                <a:solidFill>
                  <a:srgbClr val="000000"/>
                </a:solidFill>
                <a:latin typeface="Arial"/>
                <a:ea typeface="DejaVu Sans"/>
              </a:rPr>
              <a:t>spectrum</a:t>
            </a:r>
            <a:endParaRPr lang="de-DE" sz="1800" b="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de-DE" sz="1800" b="0" spc="-1" dirty="0">
                <a:solidFill>
                  <a:srgbClr val="000000"/>
                </a:solidFill>
                <a:latin typeface="Arial"/>
                <a:ea typeface="DejaVu Sans"/>
              </a:rPr>
              <a:t>Delay = 78 </a:t>
            </a:r>
            <a:r>
              <a:rPr lang="de-DE" sz="1800" b="0" spc="-1" dirty="0" err="1">
                <a:solidFill>
                  <a:srgbClr val="000000"/>
                </a:solidFill>
                <a:latin typeface="Arial"/>
                <a:ea typeface="DejaVu Sans"/>
              </a:rPr>
              <a:t>fs</a:t>
            </a:r>
            <a:r>
              <a:rPr lang="de-DE" sz="1800" b="0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de-DE" sz="1800" b="0" i="1" spc="-1" dirty="0">
                <a:solidFill>
                  <a:srgbClr val="000000"/>
                </a:solidFill>
                <a:latin typeface="Arial"/>
                <a:ea typeface="DejaVu Sans"/>
              </a:rPr>
              <a:t>E</a:t>
            </a:r>
            <a:r>
              <a:rPr lang="de-DE" sz="1800" b="0" spc="-1" baseline="-25000" dirty="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lang="de-DE" sz="1800" b="0" spc="-1" dirty="0">
                <a:solidFill>
                  <a:srgbClr val="000000"/>
                </a:solidFill>
                <a:latin typeface="Arial"/>
                <a:ea typeface="DejaVu Sans"/>
              </a:rPr>
              <a:t> = 2 </a:t>
            </a:r>
            <a:r>
              <a:rPr lang="de-DE" sz="1800" b="0" i="1" spc="-1" dirty="0">
                <a:solidFill>
                  <a:srgbClr val="000000"/>
                </a:solidFill>
                <a:latin typeface="Arial"/>
                <a:ea typeface="DejaVu Sans"/>
              </a:rPr>
              <a:t>E</a:t>
            </a:r>
            <a:r>
              <a:rPr lang="de-DE" sz="1800" b="0" spc="-1" baseline="-25000" dirty="0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endParaRPr lang="de-DE" sz="1800" b="0" spc="-1" dirty="0">
              <a:latin typeface="Arial"/>
            </a:endParaRPr>
          </a:p>
        </p:txBody>
      </p:sp>
      <p:sp>
        <p:nvSpPr>
          <p:cNvPr id="15" name="CustomShape 6"/>
          <p:cNvSpPr/>
          <p:nvPr/>
        </p:nvSpPr>
        <p:spPr>
          <a:xfrm>
            <a:off x="5386204" y="4034861"/>
            <a:ext cx="3274647" cy="6066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/>
          <a:lstStyle/>
          <a:p>
            <a:pPr algn="ctr">
              <a:lnSpc>
                <a:spcPct val="100000"/>
              </a:lnSpc>
            </a:pPr>
            <a:r>
              <a:rPr lang="de-DE" sz="1800" b="0" spc="-1" dirty="0">
                <a:solidFill>
                  <a:srgbClr val="000000"/>
                </a:solidFill>
                <a:latin typeface="Arial"/>
                <a:ea typeface="DejaVu Sans"/>
              </a:rPr>
              <a:t>X-Ray </a:t>
            </a:r>
            <a:r>
              <a:rPr lang="de-DE" sz="1800" b="0" spc="-1" dirty="0" err="1">
                <a:solidFill>
                  <a:srgbClr val="000000"/>
                </a:solidFill>
                <a:latin typeface="Arial"/>
                <a:ea typeface="DejaVu Sans"/>
              </a:rPr>
              <a:t>energy</a:t>
            </a:r>
            <a:r>
              <a:rPr lang="de-DE" sz="1800" b="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1800" b="0" spc="-1" dirty="0" err="1">
                <a:solidFill>
                  <a:srgbClr val="000000"/>
                </a:solidFill>
                <a:latin typeface="Arial"/>
                <a:ea typeface="DejaVu Sans"/>
              </a:rPr>
              <a:t>spectrum</a:t>
            </a:r>
            <a:endParaRPr lang="de-DE" sz="1800" b="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de-DE" sz="1800" b="0" spc="-1" dirty="0">
                <a:solidFill>
                  <a:srgbClr val="000000"/>
                </a:solidFill>
                <a:latin typeface="Arial"/>
                <a:ea typeface="DejaVu Sans"/>
              </a:rPr>
              <a:t>Delay = 78 </a:t>
            </a:r>
            <a:r>
              <a:rPr lang="de-DE" sz="1800" b="0" spc="-1" dirty="0" err="1">
                <a:solidFill>
                  <a:srgbClr val="000000"/>
                </a:solidFill>
                <a:latin typeface="Arial"/>
                <a:ea typeface="DejaVu Sans"/>
              </a:rPr>
              <a:t>fs</a:t>
            </a:r>
            <a:r>
              <a:rPr lang="de-DE" sz="1800" b="0" spc="-1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de-DE" sz="1800" b="0" i="1" spc="-1" dirty="0">
                <a:solidFill>
                  <a:srgbClr val="000000"/>
                </a:solidFill>
                <a:latin typeface="Arial"/>
                <a:ea typeface="DejaVu Sans"/>
              </a:rPr>
              <a:t>E</a:t>
            </a:r>
            <a:r>
              <a:rPr lang="de-DE" sz="1800" b="0" spc="-1" baseline="-25000" dirty="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lang="de-DE" sz="1800" b="0" spc="-1" dirty="0">
                <a:solidFill>
                  <a:srgbClr val="000000"/>
                </a:solidFill>
                <a:latin typeface="Arial"/>
                <a:ea typeface="DejaVu Sans"/>
              </a:rPr>
              <a:t> = 2 </a:t>
            </a:r>
            <a:r>
              <a:rPr lang="de-DE" sz="1800" b="0" i="1" spc="-1" dirty="0">
                <a:solidFill>
                  <a:srgbClr val="000000"/>
                </a:solidFill>
                <a:latin typeface="Arial"/>
                <a:ea typeface="DejaVu Sans"/>
              </a:rPr>
              <a:t>E</a:t>
            </a:r>
            <a:r>
              <a:rPr lang="de-DE" sz="1800" b="0" spc="-1" baseline="-25000" dirty="0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endParaRPr lang="de-DE" sz="1800" b="0" spc="-1" dirty="0">
              <a:latin typeface="Arial"/>
            </a:endParaRPr>
          </a:p>
        </p:txBody>
      </p:sp>
      <p:sp>
        <p:nvSpPr>
          <p:cNvPr id="18" name="CustomShape 4"/>
          <p:cNvSpPr/>
          <p:nvPr/>
        </p:nvSpPr>
        <p:spPr>
          <a:xfrm>
            <a:off x="266490" y="6333279"/>
            <a:ext cx="8585460" cy="38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14000"/>
              </a:lnSpc>
            </a:pPr>
            <a:r>
              <a:rPr lang="de-DE" spc="-1" dirty="0" err="1">
                <a:solidFill>
                  <a:srgbClr val="FF0000"/>
                </a:solidFill>
                <a:latin typeface="Arial"/>
                <a:ea typeface="DejaVu Sans"/>
              </a:rPr>
              <a:t>Increased</a:t>
            </a:r>
            <a:r>
              <a:rPr lang="de-D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de-DE" spc="-1" dirty="0" err="1">
                <a:solidFill>
                  <a:srgbClr val="FF0000"/>
                </a:solidFill>
                <a:latin typeface="Arial"/>
                <a:ea typeface="DejaVu Sans"/>
              </a:rPr>
              <a:t>acceleration</a:t>
            </a:r>
            <a:r>
              <a:rPr lang="de-D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de-DE" spc="-1" dirty="0" err="1">
                <a:solidFill>
                  <a:srgbClr val="FF0000"/>
                </a:solidFill>
                <a:latin typeface="Arial"/>
                <a:ea typeface="DejaVu Sans"/>
              </a:rPr>
              <a:t>efficiency</a:t>
            </a:r>
            <a:endParaRPr lang="de-DE" b="0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9" name="Textplatzhalter 1"/>
          <p:cNvSpPr txBox="1">
            <a:spLocks/>
          </p:cNvSpPr>
          <p:nvPr/>
        </p:nvSpPr>
        <p:spPr>
          <a:xfrm>
            <a:off x="684000" y="64401"/>
            <a:ext cx="7401098" cy="544513"/>
          </a:xfrm>
          <a:prstGeom prst="rect">
            <a:avLst/>
          </a:prstGeom>
        </p:spPr>
        <p:txBody>
          <a:bodyPr/>
          <a:lstStyle>
            <a:lvl1pPr marL="5156200" indent="-5156200" algn="l" rtl="0" fontAlgn="base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100" b="1">
                <a:solidFill>
                  <a:srgbClr val="00589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5922963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324802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800" kern="0" dirty="0" smtClean="0">
                <a:solidFill>
                  <a:schemeClr val="bg1"/>
                </a:solidFill>
              </a:rPr>
              <a:t>Double-Pulse Electron Acceleration</a:t>
            </a:r>
            <a:endParaRPr lang="de-DE" sz="2800" kern="0" dirty="0">
              <a:solidFill>
                <a:schemeClr val="bg1"/>
              </a:solidFill>
            </a:endParaRPr>
          </a:p>
        </p:txBody>
      </p:sp>
      <p:graphicFrame>
        <p:nvGraphicFramePr>
          <p:cNvPr id="20" name="Table 5"/>
          <p:cNvGraphicFramePr/>
          <p:nvPr>
            <p:extLst>
              <p:ext uri="{D42A27DB-BD31-4B8C-83A1-F6EECF244321}">
                <p14:modId xmlns:p14="http://schemas.microsoft.com/office/powerpoint/2010/main" val="84742826"/>
              </p:ext>
            </p:extLst>
          </p:nvPr>
        </p:nvGraphicFramePr>
        <p:xfrm>
          <a:off x="4008736" y="783557"/>
          <a:ext cx="2538000" cy="891540"/>
        </p:xfrm>
        <a:graphic>
          <a:graphicData uri="http://schemas.openxmlformats.org/drawingml/2006/table">
            <a:tbl>
              <a:tblPr/>
              <a:tblGrid>
                <a:gridCol w="135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500" b="0" i="1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a</a:t>
                      </a:r>
                      <a:r>
                        <a:rPr lang="de-DE" sz="1500" b="0" strike="noStrike" spc="-1" baseline="-25000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de-DE" sz="1500" b="0" strike="noStrike" spc="-1" dirty="0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000000"/>
                      </a:solidFill>
                    </a:lnL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5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3.85</a:t>
                      </a:r>
                      <a:endParaRPr lang="de-DE" sz="15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5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Pulse </a:t>
                      </a:r>
                      <a:r>
                        <a:rPr lang="de-DE" sz="1500" b="0" strike="noStrike" spc="-1" dirty="0" err="1">
                          <a:solidFill>
                            <a:srgbClr val="000000"/>
                          </a:solidFill>
                          <a:latin typeface="Calibri"/>
                        </a:rPr>
                        <a:t>energy</a:t>
                      </a:r>
                      <a:endParaRPr lang="de-DE" sz="1500" b="0" strike="noStrike" spc="-1" dirty="0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000000"/>
                      </a:solidFill>
                    </a:lnL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23D6B"/>
                      </a:solidFill>
                    </a:lnB>
                    <a:solidFill>
                      <a:srgbClr val="023D6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5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2J</a:t>
                      </a:r>
                      <a:endParaRPr lang="de-DE" sz="15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23D6B"/>
                      </a:solidFill>
                    </a:lnB>
                    <a:solidFill>
                      <a:srgbClr val="023D6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5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Pulse </a:t>
                      </a:r>
                      <a:r>
                        <a:rPr lang="de-DE" sz="1500" b="0" strike="noStrike" spc="-1" dirty="0" err="1">
                          <a:solidFill>
                            <a:srgbClr val="000000"/>
                          </a:solidFill>
                          <a:latin typeface="Calibri"/>
                        </a:rPr>
                        <a:t>length</a:t>
                      </a:r>
                      <a:endParaRPr lang="de-DE" sz="1500" b="0" strike="noStrike" spc="-1" dirty="0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000000"/>
                      </a:solidFill>
                    </a:lnL>
                    <a:lnT w="12240">
                      <a:solidFill>
                        <a:srgbClr val="023D6B"/>
                      </a:solidFill>
                    </a:lnT>
                    <a:lnB w="12240">
                      <a:solidFill>
                        <a:srgbClr val="023D6B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5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20 </a:t>
                      </a:r>
                      <a:r>
                        <a:rPr lang="de-DE" sz="1500" b="0" strike="noStrike" spc="-1" dirty="0" err="1">
                          <a:solidFill>
                            <a:srgbClr val="000000"/>
                          </a:solidFill>
                          <a:latin typeface="Calibri"/>
                        </a:rPr>
                        <a:t>fs</a:t>
                      </a:r>
                      <a:endParaRPr lang="de-DE" sz="1500" b="0" strike="noStrike" spc="-1" dirty="0">
                        <a:latin typeface="Arial"/>
                      </a:endParaRPr>
                    </a:p>
                  </a:txBody>
                  <a:tcPr marL="68580" marR="68580" marT="34290" marB="34290"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23D6B"/>
                      </a:solidFill>
                    </a:lnT>
                    <a:lnB w="12240">
                      <a:solidFill>
                        <a:srgbClr val="023D6B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-63319" y="725997"/>
            <a:ext cx="4110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Laser &amp; Target Parameter (</a:t>
            </a:r>
            <a:r>
              <a:rPr lang="en-US" i="1" dirty="0" smtClean="0"/>
              <a:t>Ju</a:t>
            </a:r>
            <a:r>
              <a:rPr lang="en-US" dirty="0" smtClean="0"/>
              <a:t>SPARC-2):</a:t>
            </a:r>
            <a:endParaRPr lang="en-US" dirty="0"/>
          </a:p>
        </p:txBody>
      </p:sp>
      <p:graphicFrame>
        <p:nvGraphicFramePr>
          <p:cNvPr id="21" name="Table 5"/>
          <p:cNvGraphicFramePr/>
          <p:nvPr>
            <p:extLst>
              <p:ext uri="{D42A27DB-BD31-4B8C-83A1-F6EECF244321}">
                <p14:modId xmlns:p14="http://schemas.microsoft.com/office/powerpoint/2010/main" val="3146693600"/>
              </p:ext>
            </p:extLst>
          </p:nvPr>
        </p:nvGraphicFramePr>
        <p:xfrm>
          <a:off x="6546736" y="783557"/>
          <a:ext cx="2538000" cy="891540"/>
        </p:xfrm>
        <a:graphic>
          <a:graphicData uri="http://schemas.openxmlformats.org/drawingml/2006/table">
            <a:tbl>
              <a:tblPr/>
              <a:tblGrid>
                <a:gridCol w="135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500" b="0" strike="noStrike" spc="-1" dirty="0" err="1">
                          <a:solidFill>
                            <a:srgbClr val="000000"/>
                          </a:solidFill>
                          <a:latin typeface="Calibri"/>
                        </a:rPr>
                        <a:t>Focal</a:t>
                      </a:r>
                      <a:r>
                        <a:rPr lang="de-DE" sz="15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de-DE" sz="1500" b="0" strike="noStrike" spc="-1" dirty="0" err="1">
                          <a:solidFill>
                            <a:srgbClr val="000000"/>
                          </a:solidFill>
                          <a:latin typeface="Calibri"/>
                        </a:rPr>
                        <a:t>spot</a:t>
                      </a:r>
                      <a:endParaRPr lang="de-DE" sz="1500" b="0" strike="noStrike" spc="-1" dirty="0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000000"/>
                      </a:solidFill>
                    </a:lnL>
                    <a:lnT w="12240">
                      <a:solidFill>
                        <a:srgbClr val="023D6B"/>
                      </a:solidFill>
                    </a:lnT>
                    <a:lnB w="12240">
                      <a:solidFill>
                        <a:srgbClr val="023D6B"/>
                      </a:solidFill>
                    </a:lnB>
                    <a:solidFill>
                      <a:srgbClr val="023D6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5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10 µm</a:t>
                      </a:r>
                      <a:endParaRPr lang="de-DE" sz="1500" b="0" strike="noStrike" spc="-1" dirty="0">
                        <a:latin typeface="Arial"/>
                      </a:endParaRPr>
                    </a:p>
                  </a:txBody>
                  <a:tcPr marL="68580" marR="68580" marT="34290" marB="34290"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23D6B"/>
                      </a:solidFill>
                    </a:lnT>
                    <a:lnB w="12240">
                      <a:solidFill>
                        <a:srgbClr val="023D6B"/>
                      </a:solidFill>
                    </a:lnB>
                    <a:solidFill>
                      <a:srgbClr val="023D6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5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Target</a:t>
                      </a:r>
                      <a:endParaRPr lang="de-DE" sz="15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000000"/>
                      </a:solidFill>
                    </a:lnL>
                    <a:lnT w="12240">
                      <a:solidFill>
                        <a:srgbClr val="023D6B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5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He gas</a:t>
                      </a:r>
                      <a:endParaRPr lang="de-DE" sz="1500" b="0" strike="noStrike" spc="-1" dirty="0">
                        <a:latin typeface="Arial"/>
                      </a:endParaRPr>
                    </a:p>
                  </a:txBody>
                  <a:tcPr marL="68580" marR="68580" marT="34290" marB="34290"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23D6B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5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Target density</a:t>
                      </a:r>
                      <a:endParaRPr lang="de-DE" sz="15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000000"/>
                      </a:solidFill>
                    </a:lnL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23D6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500" b="0" strike="noStrike" spc="-1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9.2∙10</a:t>
                      </a:r>
                      <a:r>
                        <a:rPr lang="de-DE" sz="1500" b="0" strike="noStrike" spc="-1" baseline="300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  <a:r>
                        <a:rPr lang="de-DE" sz="1500" b="0" strike="noStrike" spc="-1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de-DE" sz="15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cm</a:t>
                      </a:r>
                      <a:r>
                        <a:rPr lang="de-DE" sz="1500" b="0" strike="noStrike" spc="-1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– 3</a:t>
                      </a:r>
                      <a:endParaRPr lang="de-DE" sz="1500" b="0" strike="noStrike" spc="-1" dirty="0">
                        <a:latin typeface="Arial"/>
                      </a:endParaRPr>
                    </a:p>
                  </a:txBody>
                  <a:tcPr marL="68580" marR="68580" marT="34290" marB="34290"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23D6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38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6"/>
          <p:cNvSpPr>
            <a:spLocks noChangeArrowheads="1"/>
          </p:cNvSpPr>
          <p:nvPr/>
        </p:nvSpPr>
        <p:spPr bwMode="auto">
          <a:xfrm>
            <a:off x="179388" y="620486"/>
            <a:ext cx="8964612" cy="449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42900" indent="-3429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en-US" sz="2400" dirty="0">
                <a:solidFill>
                  <a:srgbClr val="3A6F8A"/>
                </a:solidFill>
              </a:rPr>
              <a:t>	</a:t>
            </a:r>
            <a:r>
              <a:rPr lang="en-US" altLang="en-US" sz="2000" dirty="0" smtClean="0">
                <a:solidFill>
                  <a:srgbClr val="005B82"/>
                </a:solidFill>
              </a:rPr>
              <a:t>Summary:</a:t>
            </a:r>
            <a:endParaRPr lang="en-US" altLang="en-US" sz="900" dirty="0">
              <a:solidFill>
                <a:srgbClr val="005B82"/>
              </a:solidFill>
            </a:endParaRPr>
          </a:p>
          <a:p>
            <a:pPr algn="l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srgbClr val="3366CC"/>
                </a:solidFill>
              </a:rPr>
              <a:t>		</a:t>
            </a:r>
            <a:r>
              <a:rPr lang="en-US" altLang="en-US" sz="1800" b="0" dirty="0" smtClean="0">
                <a:solidFill>
                  <a:srgbClr val="3366CC"/>
                </a:solidFill>
              </a:rPr>
              <a:t>- Started with </a:t>
            </a:r>
            <a:r>
              <a:rPr lang="en-US" altLang="de-DE" sz="1800" b="0" dirty="0" smtClean="0">
                <a:solidFill>
                  <a:srgbClr val="3366CC"/>
                </a:solidFill>
              </a:rPr>
              <a:t>first </a:t>
            </a:r>
            <a:r>
              <a:rPr lang="en-US" altLang="de-DE" sz="1800" b="0" dirty="0">
                <a:solidFill>
                  <a:srgbClr val="3366CC"/>
                </a:solidFill>
              </a:rPr>
              <a:t>direct EDM measurement at COSY </a:t>
            </a:r>
            <a:endParaRPr lang="en-US" altLang="en-US" sz="1800" b="0" dirty="0">
              <a:solidFill>
                <a:srgbClr val="3366CC"/>
              </a:solidFill>
            </a:endParaRPr>
          </a:p>
          <a:p>
            <a:pPr algn="l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b="0" dirty="0" smtClean="0">
                <a:solidFill>
                  <a:srgbClr val="3366CC"/>
                </a:solidFill>
              </a:rPr>
              <a:t>		- Preliminary design </a:t>
            </a:r>
            <a:r>
              <a:rPr lang="en-US" altLang="en-US" sz="1800" b="0" dirty="0">
                <a:solidFill>
                  <a:srgbClr val="3366CC"/>
                </a:solidFill>
              </a:rPr>
              <a:t>of Prototype EDM Ring</a:t>
            </a:r>
          </a:p>
          <a:p>
            <a:pPr marL="0" indent="0" algn="l" eaLnBrk="1" hangingPunct="1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en-US" sz="1800" b="0" dirty="0" smtClean="0">
                <a:solidFill>
                  <a:srgbClr val="3366CC"/>
                </a:solidFill>
              </a:rPr>
              <a:t>	- Technical developments (Deflector, RF Wien filter, BPMs, …)</a:t>
            </a:r>
          </a:p>
          <a:p>
            <a:pPr algn="l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b="0" dirty="0">
                <a:solidFill>
                  <a:srgbClr val="3366CC"/>
                </a:solidFill>
              </a:rPr>
              <a:t>	</a:t>
            </a:r>
            <a:r>
              <a:rPr lang="en-US" altLang="en-US" sz="1800" b="0" dirty="0" smtClean="0">
                <a:solidFill>
                  <a:srgbClr val="3366CC"/>
                </a:solidFill>
              </a:rPr>
              <a:t>	- Simulation of Laser-Plasma Acceleration</a:t>
            </a:r>
            <a:endParaRPr lang="en-US" altLang="en-US" sz="1800" b="0" dirty="0">
              <a:solidFill>
                <a:srgbClr val="3366CC"/>
              </a:solidFill>
            </a:endParaRPr>
          </a:p>
          <a:p>
            <a:pPr eaLnBrk="1" hangingPunct="1">
              <a:buFontTx/>
              <a:buNone/>
            </a:pPr>
            <a:endParaRPr lang="en-US" altLang="de-DE" sz="1000" dirty="0">
              <a:solidFill>
                <a:srgbClr val="005B82"/>
              </a:solidFill>
            </a:endParaRPr>
          </a:p>
          <a:p>
            <a:pPr eaLnBrk="1" hangingPunct="1">
              <a:buFontTx/>
              <a:buNone/>
            </a:pPr>
            <a:r>
              <a:rPr lang="en-US" altLang="de-DE" sz="2000" dirty="0">
                <a:solidFill>
                  <a:srgbClr val="005B82"/>
                </a:solidFill>
              </a:rPr>
              <a:t>	</a:t>
            </a:r>
            <a:r>
              <a:rPr lang="en-US" altLang="de-DE" sz="2000" dirty="0" smtClean="0">
                <a:solidFill>
                  <a:srgbClr val="005B82"/>
                </a:solidFill>
              </a:rPr>
              <a:t>Outlook:</a:t>
            </a:r>
            <a:endParaRPr lang="en-US" altLang="de-DE" sz="900" dirty="0">
              <a:solidFill>
                <a:srgbClr val="005B82"/>
              </a:solidFill>
            </a:endParaRPr>
          </a:p>
          <a:p>
            <a:pPr lvl="1" algn="l" eaLnBrk="1" hangingPunct="1">
              <a:buClr>
                <a:srgbClr val="009EE0"/>
              </a:buClr>
              <a:buFont typeface="Wingdings" pitchFamily="2" charset="2"/>
              <a:buNone/>
            </a:pPr>
            <a:r>
              <a:rPr lang="en-US" altLang="de-DE" sz="1800" dirty="0" smtClean="0">
                <a:solidFill>
                  <a:srgbClr val="3366CC"/>
                </a:solidFill>
              </a:rPr>
              <a:t>		</a:t>
            </a:r>
            <a:r>
              <a:rPr lang="en-US" altLang="de-DE" sz="1800" b="0" dirty="0" smtClean="0">
                <a:solidFill>
                  <a:srgbClr val="3366CC"/>
                </a:solidFill>
              </a:rPr>
              <a:t>- Push limit for EDM </a:t>
            </a:r>
            <a:r>
              <a:rPr lang="en-US" altLang="de-DE" sz="1800" b="0" dirty="0">
                <a:solidFill>
                  <a:srgbClr val="3366CC"/>
                </a:solidFill>
              </a:rPr>
              <a:t>measurement at COSY </a:t>
            </a:r>
          </a:p>
          <a:p>
            <a:pPr lvl="1" algn="l" eaLnBrk="1" hangingPunct="1">
              <a:lnSpc>
                <a:spcPct val="150000"/>
              </a:lnSpc>
              <a:buClr>
                <a:srgbClr val="009EE0"/>
              </a:buClr>
              <a:buFont typeface="Wingdings" pitchFamily="2" charset="2"/>
              <a:buNone/>
            </a:pPr>
            <a:r>
              <a:rPr lang="en-US" altLang="de-DE" sz="1800" b="0" dirty="0" smtClean="0">
                <a:solidFill>
                  <a:srgbClr val="3366CC"/>
                </a:solidFill>
              </a:rPr>
              <a:t>		- </a:t>
            </a:r>
            <a:r>
              <a:rPr lang="en-US" altLang="de-DE" sz="1800" b="0" dirty="0">
                <a:solidFill>
                  <a:srgbClr val="3366CC"/>
                </a:solidFill>
              </a:rPr>
              <a:t>R&amp;D work and design study for dedicated EDM storage </a:t>
            </a:r>
            <a:r>
              <a:rPr lang="en-US" altLang="de-DE" sz="1800" b="0" dirty="0" smtClean="0">
                <a:solidFill>
                  <a:srgbClr val="3366CC"/>
                </a:solidFill>
              </a:rPr>
              <a:t>ring</a:t>
            </a:r>
          </a:p>
          <a:p>
            <a:pPr lvl="1" algn="l" eaLnBrk="1" hangingPunct="1">
              <a:lnSpc>
                <a:spcPct val="150000"/>
              </a:lnSpc>
              <a:buClr>
                <a:srgbClr val="009EE0"/>
              </a:buClr>
              <a:buNone/>
            </a:pPr>
            <a:r>
              <a:rPr lang="en-US" altLang="de-DE" sz="1800" b="0" dirty="0">
                <a:solidFill>
                  <a:srgbClr val="3366CC"/>
                </a:solidFill>
              </a:rPr>
              <a:t>	</a:t>
            </a:r>
            <a:r>
              <a:rPr lang="en-US" altLang="de-DE" sz="1800" b="0" dirty="0" smtClean="0">
                <a:solidFill>
                  <a:srgbClr val="3366CC"/>
                </a:solidFill>
              </a:rPr>
              <a:t>	- </a:t>
            </a:r>
            <a:r>
              <a:rPr lang="en-US" altLang="de-DE" sz="1800" b="0" dirty="0">
                <a:solidFill>
                  <a:srgbClr val="3366CC"/>
                </a:solidFill>
              </a:rPr>
              <a:t>Commissioning of an </a:t>
            </a:r>
            <a:r>
              <a:rPr lang="en-US" altLang="de-DE" sz="1800" b="0" i="1" dirty="0" err="1">
                <a:solidFill>
                  <a:srgbClr val="3366CC"/>
                </a:solidFill>
              </a:rPr>
              <a:t>ExB</a:t>
            </a:r>
            <a:r>
              <a:rPr lang="en-US" altLang="de-DE" sz="1800" b="0" dirty="0">
                <a:solidFill>
                  <a:srgbClr val="3366CC"/>
                </a:solidFill>
              </a:rPr>
              <a:t> </a:t>
            </a:r>
            <a:r>
              <a:rPr lang="en-US" altLang="de-DE" sz="1800" b="0" dirty="0" smtClean="0">
                <a:solidFill>
                  <a:srgbClr val="3366CC"/>
                </a:solidFill>
              </a:rPr>
              <a:t>deflector</a:t>
            </a:r>
          </a:p>
          <a:p>
            <a:pPr lvl="1" algn="l" eaLnBrk="1" hangingPunct="1">
              <a:lnSpc>
                <a:spcPct val="150000"/>
              </a:lnSpc>
              <a:buClr>
                <a:srgbClr val="009EE0"/>
              </a:buClr>
              <a:buFont typeface="Wingdings" pitchFamily="2" charset="2"/>
              <a:buNone/>
            </a:pPr>
            <a:r>
              <a:rPr lang="en-US" altLang="de-DE" sz="1800" b="0" dirty="0">
                <a:solidFill>
                  <a:srgbClr val="3366CC"/>
                </a:solidFill>
              </a:rPr>
              <a:t>	</a:t>
            </a:r>
            <a:r>
              <a:rPr lang="en-US" altLang="de-DE" sz="1800" b="0" dirty="0" smtClean="0">
                <a:solidFill>
                  <a:srgbClr val="3366CC"/>
                </a:solidFill>
              </a:rPr>
              <a:t>	- Optimization of laser-induces acceleration schemes</a:t>
            </a:r>
          </a:p>
          <a:p>
            <a:endParaRPr lang="de-DE" sz="1000" dirty="0" smtClean="0"/>
          </a:p>
        </p:txBody>
      </p:sp>
      <p:sp>
        <p:nvSpPr>
          <p:cNvPr id="5" name="Titel 2"/>
          <p:cNvSpPr txBox="1">
            <a:spLocks/>
          </p:cNvSpPr>
          <p:nvPr/>
        </p:nvSpPr>
        <p:spPr>
          <a:xfrm>
            <a:off x="684000" y="0"/>
            <a:ext cx="8229600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kern="0" dirty="0" smtClean="0"/>
              <a:t>Summary &amp; Outlook</a:t>
            </a:r>
          </a:p>
        </p:txBody>
      </p:sp>
      <p:sp>
        <p:nvSpPr>
          <p:cNvPr id="2" name="Rechteck 1"/>
          <p:cNvSpPr/>
          <p:nvPr/>
        </p:nvSpPr>
        <p:spPr>
          <a:xfrm>
            <a:off x="0" y="5257289"/>
            <a:ext cx="9144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5B82"/>
                </a:solidFill>
              </a:rPr>
              <a:t>Deliverables for EDM Storage Rings:</a:t>
            </a:r>
            <a:r>
              <a:rPr lang="de-DE" sz="2000" dirty="0">
                <a:solidFill>
                  <a:srgbClr val="005B82"/>
                </a:solidFill>
              </a:rPr>
              <a:t> </a:t>
            </a:r>
          </a:p>
          <a:p>
            <a:pPr marL="0" indent="0">
              <a:buNone/>
            </a:pPr>
            <a:r>
              <a:rPr lang="de-DE" sz="1800" b="0" dirty="0">
                <a:solidFill>
                  <a:srgbClr val="3366CC"/>
                </a:solidFill>
              </a:rPr>
              <a:t>- Scientific </a:t>
            </a:r>
            <a:r>
              <a:rPr lang="de-DE" sz="1800" b="0" dirty="0" err="1">
                <a:solidFill>
                  <a:srgbClr val="3366CC"/>
                </a:solidFill>
              </a:rPr>
              <a:t>input</a:t>
            </a:r>
            <a:r>
              <a:rPr lang="de-DE" sz="1800" b="0" dirty="0">
                <a:solidFill>
                  <a:srgbClr val="3366CC"/>
                </a:solidFill>
              </a:rPr>
              <a:t> </a:t>
            </a:r>
            <a:r>
              <a:rPr lang="de-DE" sz="1800" b="0" dirty="0" err="1">
                <a:solidFill>
                  <a:srgbClr val="3366CC"/>
                </a:solidFill>
              </a:rPr>
              <a:t>for</a:t>
            </a:r>
            <a:r>
              <a:rPr lang="de-DE" sz="1800" b="0" dirty="0">
                <a:solidFill>
                  <a:srgbClr val="3366CC"/>
                </a:solidFill>
              </a:rPr>
              <a:t> </a:t>
            </a:r>
            <a:r>
              <a:rPr lang="en-US" sz="1800" b="0" dirty="0">
                <a:solidFill>
                  <a:srgbClr val="3366CC"/>
                </a:solidFill>
              </a:rPr>
              <a:t>The European Strategy for Particle Physics (ESPP)</a:t>
            </a:r>
          </a:p>
          <a:p>
            <a:pPr marL="0" indent="0">
              <a:buNone/>
            </a:pPr>
            <a:r>
              <a:rPr lang="de-DE" sz="1800" b="0" dirty="0">
                <a:solidFill>
                  <a:srgbClr val="3366CC"/>
                </a:solidFill>
              </a:rPr>
              <a:t>- </a:t>
            </a:r>
            <a:r>
              <a:rPr lang="en-US" sz="1800" b="0" dirty="0" smtClean="0">
                <a:solidFill>
                  <a:srgbClr val="3366CC"/>
                </a:solidFill>
              </a:rPr>
              <a:t>Executive summary </a:t>
            </a:r>
            <a:r>
              <a:rPr lang="de-DE" sz="1800" b="0" dirty="0" err="1" smtClean="0">
                <a:solidFill>
                  <a:srgbClr val="3366CC"/>
                </a:solidFill>
              </a:rPr>
              <a:t>to</a:t>
            </a:r>
            <a:r>
              <a:rPr lang="de-DE" sz="1800" b="0" dirty="0" smtClean="0">
                <a:solidFill>
                  <a:srgbClr val="3366CC"/>
                </a:solidFill>
              </a:rPr>
              <a:t> </a:t>
            </a:r>
            <a:r>
              <a:rPr lang="de-DE" sz="1800" b="0" dirty="0">
                <a:solidFill>
                  <a:srgbClr val="3366CC"/>
                </a:solidFill>
              </a:rPr>
              <a:t>CERN </a:t>
            </a:r>
            <a:r>
              <a:rPr lang="de-DE" sz="1800" b="0" dirty="0" err="1">
                <a:solidFill>
                  <a:srgbClr val="3366CC"/>
                </a:solidFill>
              </a:rPr>
              <a:t>Physics</a:t>
            </a:r>
            <a:r>
              <a:rPr lang="de-DE" sz="1800" b="0" dirty="0">
                <a:solidFill>
                  <a:srgbClr val="3366CC"/>
                </a:solidFill>
              </a:rPr>
              <a:t> </a:t>
            </a:r>
            <a:r>
              <a:rPr lang="de-DE" sz="1800" b="0" dirty="0" err="1" smtClean="0">
                <a:solidFill>
                  <a:srgbClr val="3366CC"/>
                </a:solidFill>
              </a:rPr>
              <a:t>Beyond</a:t>
            </a:r>
            <a:r>
              <a:rPr lang="de-DE" sz="1800" b="0" dirty="0" smtClean="0">
                <a:solidFill>
                  <a:srgbClr val="3366CC"/>
                </a:solidFill>
              </a:rPr>
              <a:t> </a:t>
            </a:r>
            <a:r>
              <a:rPr lang="de-DE" sz="1800" b="0" dirty="0" err="1">
                <a:solidFill>
                  <a:srgbClr val="3366CC"/>
                </a:solidFill>
              </a:rPr>
              <a:t>Colliders</a:t>
            </a:r>
            <a:r>
              <a:rPr lang="de-DE" sz="1800" b="0" dirty="0">
                <a:solidFill>
                  <a:srgbClr val="3366CC"/>
                </a:solidFill>
              </a:rPr>
              <a:t> (PBC)</a:t>
            </a:r>
          </a:p>
          <a:p>
            <a:pPr marL="0" indent="0">
              <a:buNone/>
            </a:pPr>
            <a:r>
              <a:rPr lang="de-DE" sz="1800" b="0" dirty="0">
                <a:solidFill>
                  <a:srgbClr val="3366CC"/>
                </a:solidFill>
              </a:rPr>
              <a:t>- </a:t>
            </a:r>
            <a:r>
              <a:rPr lang="en-US" sz="1800" b="0" dirty="0" smtClean="0">
                <a:solidFill>
                  <a:srgbClr val="3366CC"/>
                </a:solidFill>
              </a:rPr>
              <a:t>Design report for </a:t>
            </a:r>
            <a:r>
              <a:rPr lang="de-DE" sz="1800" b="0" dirty="0" smtClean="0">
                <a:solidFill>
                  <a:srgbClr val="3366CC"/>
                </a:solidFill>
              </a:rPr>
              <a:t>Proton </a:t>
            </a:r>
            <a:r>
              <a:rPr lang="de-DE" sz="1800" b="0" dirty="0">
                <a:solidFill>
                  <a:srgbClr val="3366CC"/>
                </a:solidFill>
              </a:rPr>
              <a:t>EDM </a:t>
            </a:r>
            <a:r>
              <a:rPr lang="de-DE" sz="1800" b="0" dirty="0" smtClean="0">
                <a:solidFill>
                  <a:srgbClr val="3366CC"/>
                </a:solidFill>
              </a:rPr>
              <a:t>Ring</a:t>
            </a:r>
            <a:r>
              <a:rPr lang="en-US" altLang="en-US" sz="1800" dirty="0" smtClean="0">
                <a:solidFill>
                  <a:srgbClr val="000099"/>
                </a:solidFill>
              </a:rPr>
              <a:t> </a:t>
            </a:r>
            <a:endParaRPr lang="en-US" altLang="en-US" sz="18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110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6"/>
          <p:cNvSpPr>
            <a:spLocks noChangeArrowheads="1"/>
          </p:cNvSpPr>
          <p:nvPr/>
        </p:nvSpPr>
        <p:spPr bwMode="auto">
          <a:xfrm>
            <a:off x="138792" y="971550"/>
            <a:ext cx="9005207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42900" indent="-3429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de-DE" altLang="en-US" sz="2400" dirty="0">
                <a:solidFill>
                  <a:srgbClr val="3A6F8A"/>
                </a:solidFill>
              </a:rPr>
              <a:t>	</a:t>
            </a:r>
            <a:r>
              <a:rPr lang="en-US" altLang="en-US" sz="2400" dirty="0" smtClean="0">
                <a:solidFill>
                  <a:srgbClr val="005B82"/>
                </a:solidFill>
              </a:rPr>
              <a:t>Student retreat </a:t>
            </a:r>
            <a:r>
              <a:rPr lang="en-US" altLang="de-DE" sz="2400" dirty="0">
                <a:solidFill>
                  <a:srgbClr val="005B82"/>
                </a:solidFill>
              </a:rPr>
              <a:t>(ARD </a:t>
            </a:r>
            <a:r>
              <a:rPr lang="en-US" altLang="de-DE" sz="2400" dirty="0" smtClean="0">
                <a:solidFill>
                  <a:srgbClr val="005B82"/>
                </a:solidFill>
              </a:rPr>
              <a:t>session</a:t>
            </a:r>
            <a:r>
              <a:rPr lang="en-US" altLang="de-DE" sz="2400" dirty="0">
                <a:solidFill>
                  <a:srgbClr val="005B82"/>
                </a:solidFill>
              </a:rPr>
              <a:t>)</a:t>
            </a:r>
          </a:p>
          <a:p>
            <a:pPr eaLnBrk="1" hangingPunct="1">
              <a:buFontTx/>
              <a:buNone/>
            </a:pPr>
            <a:endParaRPr lang="en-US" altLang="en-US" sz="1000" dirty="0">
              <a:solidFill>
                <a:srgbClr val="005B82"/>
              </a:solidFill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altLang="en-US" sz="1800" b="0" dirty="0" smtClean="0">
                <a:solidFill>
                  <a:srgbClr val="006600"/>
                </a:solidFill>
              </a:rPr>
              <a:t>- Vera Schmidt (FZJ &amp; RWTH): </a:t>
            </a:r>
            <a:r>
              <a:rPr lang="en-US" sz="1800" b="0" dirty="0" smtClean="0">
                <a:solidFill>
                  <a:srgbClr val="3366CC"/>
                </a:solidFill>
              </a:rPr>
              <a:t>Search </a:t>
            </a:r>
            <a:r>
              <a:rPr lang="en-US" sz="1800" b="0" dirty="0">
                <a:solidFill>
                  <a:srgbClr val="3366CC"/>
                </a:solidFill>
              </a:rPr>
              <a:t>for Electric Dipole Moments at COSY in </a:t>
            </a:r>
            <a:r>
              <a:rPr lang="en-US" sz="1800" b="0" dirty="0" err="1" smtClean="0">
                <a:solidFill>
                  <a:srgbClr val="3366CC"/>
                </a:solidFill>
              </a:rPr>
              <a:t>Jülich</a:t>
            </a:r>
            <a:r>
              <a:rPr lang="en-US" sz="1800" b="0" dirty="0" smtClean="0">
                <a:solidFill>
                  <a:srgbClr val="3366CC"/>
                </a:solidFill>
              </a:rPr>
              <a:t>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1800" b="0" dirty="0" smtClean="0">
                <a:solidFill>
                  <a:srgbClr val="006600"/>
                </a:solidFill>
              </a:rPr>
              <a:t>- Anna Hützen (FZJ and HHUD):</a:t>
            </a:r>
            <a:r>
              <a:rPr lang="en-US" sz="1800" b="0" dirty="0" smtClean="0">
                <a:solidFill>
                  <a:srgbClr val="3366CC"/>
                </a:solidFill>
              </a:rPr>
              <a:t> Polarized Proton Beams from Laser-induced Plasmas </a:t>
            </a:r>
            <a:endParaRPr lang="en-US" sz="1800" b="0" dirty="0">
              <a:solidFill>
                <a:srgbClr val="3366CC"/>
              </a:solidFill>
            </a:endParaRPr>
          </a:p>
          <a:p>
            <a:pPr algn="l">
              <a:lnSpc>
                <a:spcPct val="150000"/>
              </a:lnSpc>
              <a:buFontTx/>
              <a:buChar char="-"/>
            </a:pPr>
            <a:endParaRPr lang="en-US" altLang="de-DE" sz="2000" dirty="0">
              <a:solidFill>
                <a:srgbClr val="005B82"/>
              </a:solidFill>
            </a:endParaRPr>
          </a:p>
          <a:p>
            <a:pPr eaLnBrk="1" hangingPunct="1">
              <a:buFontTx/>
              <a:buNone/>
            </a:pPr>
            <a:r>
              <a:rPr lang="en-US" altLang="de-DE" sz="2400" dirty="0">
                <a:solidFill>
                  <a:srgbClr val="005B82"/>
                </a:solidFill>
              </a:rPr>
              <a:t>	</a:t>
            </a:r>
            <a:r>
              <a:rPr lang="en-US" altLang="de-DE" sz="2400" dirty="0" smtClean="0">
                <a:solidFill>
                  <a:srgbClr val="005B82"/>
                </a:solidFill>
              </a:rPr>
              <a:t>MT Meeting (ARD parallel session)</a:t>
            </a:r>
          </a:p>
          <a:p>
            <a:pPr marL="0" indent="0" algn="l" eaLnBrk="1" hangingPunct="1">
              <a:buNone/>
            </a:pPr>
            <a:r>
              <a:rPr lang="en-US" sz="1800" b="0" dirty="0" smtClean="0">
                <a:solidFill>
                  <a:srgbClr val="006600"/>
                </a:solidFill>
              </a:rPr>
              <a:t>- Anna </a:t>
            </a:r>
            <a:r>
              <a:rPr lang="en-US" sz="1800" b="0" dirty="0">
                <a:solidFill>
                  <a:srgbClr val="006600"/>
                </a:solidFill>
              </a:rPr>
              <a:t>Hützen (FZJ and HHUD):</a:t>
            </a:r>
            <a:r>
              <a:rPr lang="en-US" sz="1800" b="0" dirty="0">
                <a:solidFill>
                  <a:srgbClr val="3366CC"/>
                </a:solidFill>
              </a:rPr>
              <a:t> Polarized Proton Beams from Laser-induced Plasmas </a:t>
            </a:r>
            <a:endParaRPr lang="en-US" sz="1800" b="0" dirty="0" smtClean="0">
              <a:solidFill>
                <a:srgbClr val="3366CC"/>
              </a:solidFill>
            </a:endParaRPr>
          </a:p>
          <a:p>
            <a:pPr algn="l" eaLnBrk="1" hangingPunct="1">
              <a:buFontTx/>
              <a:buChar char="-"/>
            </a:pPr>
            <a:endParaRPr lang="en-US" altLang="de-DE" sz="1000" dirty="0">
              <a:solidFill>
                <a:srgbClr val="000099"/>
              </a:solidFill>
            </a:endParaRPr>
          </a:p>
          <a:p>
            <a:pPr lvl="1" eaLnBrk="1" hangingPunct="1">
              <a:lnSpc>
                <a:spcPct val="150000"/>
              </a:lnSpc>
              <a:buClr>
                <a:srgbClr val="009EE0"/>
              </a:buClr>
              <a:buNone/>
            </a:pPr>
            <a:r>
              <a:rPr lang="en-US" altLang="de-DE" sz="2400" dirty="0" smtClean="0">
                <a:solidFill>
                  <a:srgbClr val="005B82"/>
                </a:solidFill>
              </a:rPr>
              <a:t>MT </a:t>
            </a:r>
            <a:r>
              <a:rPr lang="en-US" altLang="de-DE" sz="2400" dirty="0">
                <a:solidFill>
                  <a:srgbClr val="005B82"/>
                </a:solidFill>
              </a:rPr>
              <a:t>Meeting </a:t>
            </a:r>
            <a:r>
              <a:rPr lang="en-US" altLang="de-DE" sz="2400" dirty="0" smtClean="0">
                <a:solidFill>
                  <a:srgbClr val="005B82"/>
                </a:solidFill>
              </a:rPr>
              <a:t>(poster </a:t>
            </a:r>
            <a:r>
              <a:rPr lang="en-US" altLang="de-DE" sz="2400" dirty="0">
                <a:solidFill>
                  <a:srgbClr val="005B82"/>
                </a:solidFill>
              </a:rPr>
              <a:t>session</a:t>
            </a:r>
            <a:r>
              <a:rPr lang="en-US" altLang="de-DE" sz="2400" dirty="0" smtClean="0">
                <a:solidFill>
                  <a:srgbClr val="005B82"/>
                </a:solidFill>
              </a:rPr>
              <a:t>)</a:t>
            </a:r>
            <a:endParaRPr lang="en-US" altLang="de-DE" sz="1800" b="0" dirty="0" smtClean="0">
              <a:solidFill>
                <a:srgbClr val="3366CC"/>
              </a:solidFill>
            </a:endParaRPr>
          </a:p>
          <a:p>
            <a:pPr marL="0" lvl="1" indent="0" algn="l" eaLnBrk="1" hangingPunct="1">
              <a:lnSpc>
                <a:spcPct val="150000"/>
              </a:lnSpc>
              <a:buClr>
                <a:srgbClr val="009EE0"/>
              </a:buClr>
              <a:buNone/>
            </a:pPr>
            <a:r>
              <a:rPr lang="en-US" altLang="de-DE" sz="1800" b="0" dirty="0" smtClean="0">
                <a:solidFill>
                  <a:srgbClr val="006600"/>
                </a:solidFill>
              </a:rPr>
              <a:t>- Nikolay </a:t>
            </a:r>
            <a:r>
              <a:rPr lang="en-US" altLang="de-DE" sz="1800" b="0" dirty="0">
                <a:solidFill>
                  <a:srgbClr val="006600"/>
                </a:solidFill>
              </a:rPr>
              <a:t>Shurkhno (FZJ) : </a:t>
            </a:r>
            <a:r>
              <a:rPr lang="en-US" altLang="de-DE" sz="1800" b="0" dirty="0">
                <a:solidFill>
                  <a:srgbClr val="3366CC"/>
                </a:solidFill>
              </a:rPr>
              <a:t>Latest Beam Cooling Results </a:t>
            </a:r>
            <a:endParaRPr lang="en-US" altLang="de-DE" sz="1800" b="0" dirty="0" smtClean="0">
              <a:solidFill>
                <a:srgbClr val="3366CC"/>
              </a:solidFill>
            </a:endParaRPr>
          </a:p>
          <a:p>
            <a:pPr marL="0" lvl="1" indent="0" algn="l" eaLnBrk="1" hangingPunct="1">
              <a:lnSpc>
                <a:spcPct val="150000"/>
              </a:lnSpc>
              <a:buClr>
                <a:srgbClr val="009EE0"/>
              </a:buClr>
              <a:buNone/>
            </a:pPr>
            <a:r>
              <a:rPr lang="en-US" sz="1800" b="0" dirty="0" smtClean="0">
                <a:solidFill>
                  <a:srgbClr val="006600"/>
                </a:solidFill>
              </a:rPr>
              <a:t>- Kirill Grigoryev </a:t>
            </a:r>
            <a:r>
              <a:rPr lang="en-US" altLang="de-DE" sz="1800" b="0" dirty="0" smtClean="0">
                <a:solidFill>
                  <a:srgbClr val="006600"/>
                </a:solidFill>
              </a:rPr>
              <a:t>(FZJ</a:t>
            </a:r>
            <a:r>
              <a:rPr lang="en-US" altLang="de-DE" sz="1800" b="0" dirty="0">
                <a:solidFill>
                  <a:srgbClr val="006600"/>
                </a:solidFill>
              </a:rPr>
              <a:t>): </a:t>
            </a:r>
            <a:r>
              <a:rPr lang="en-US" sz="1800" b="0" dirty="0">
                <a:solidFill>
                  <a:srgbClr val="3366CC"/>
                </a:solidFill>
              </a:rPr>
              <a:t>Electrostatic Deflector Development</a:t>
            </a:r>
            <a:r>
              <a:rPr lang="en-US" sz="1800" b="0" dirty="0">
                <a:solidFill>
                  <a:srgbClr val="006600"/>
                </a:solidFill>
              </a:rPr>
              <a:t> </a:t>
            </a:r>
            <a:endParaRPr lang="en-US" sz="1800" b="0" dirty="0" smtClean="0">
              <a:solidFill>
                <a:srgbClr val="006600"/>
              </a:solidFill>
            </a:endParaRPr>
          </a:p>
          <a:p>
            <a:pPr marL="0" lvl="1" indent="0" algn="l" eaLnBrk="1" hangingPunct="1">
              <a:lnSpc>
                <a:spcPct val="150000"/>
              </a:lnSpc>
              <a:buClr>
                <a:srgbClr val="009EE0"/>
              </a:buClr>
              <a:buNone/>
            </a:pPr>
            <a:r>
              <a:rPr lang="en-US" altLang="en-US" sz="1800" b="0" dirty="0" smtClean="0">
                <a:solidFill>
                  <a:srgbClr val="006600"/>
                </a:solidFill>
              </a:rPr>
              <a:t>- Vera </a:t>
            </a:r>
            <a:r>
              <a:rPr lang="en-US" altLang="en-US" sz="1800" b="0" dirty="0">
                <a:solidFill>
                  <a:srgbClr val="006600"/>
                </a:solidFill>
              </a:rPr>
              <a:t>Schmidt (FZJ &amp; RWTH): </a:t>
            </a:r>
            <a:r>
              <a:rPr lang="en-US" sz="1800" b="0" dirty="0">
                <a:solidFill>
                  <a:srgbClr val="3366CC"/>
                </a:solidFill>
              </a:rPr>
              <a:t>Search for Electric Dipole </a:t>
            </a:r>
            <a:r>
              <a:rPr lang="en-US" sz="1800" b="0" dirty="0" smtClean="0">
                <a:solidFill>
                  <a:srgbClr val="3366CC"/>
                </a:solidFill>
              </a:rPr>
              <a:t> </a:t>
            </a:r>
            <a:endParaRPr lang="en-US" altLang="en-US" sz="1800" b="0" dirty="0">
              <a:solidFill>
                <a:srgbClr val="3366CC"/>
              </a:solidFill>
            </a:endParaRPr>
          </a:p>
        </p:txBody>
      </p:sp>
      <p:sp>
        <p:nvSpPr>
          <p:cNvPr id="5" name="Titel 2"/>
          <p:cNvSpPr txBox="1">
            <a:spLocks/>
          </p:cNvSpPr>
          <p:nvPr/>
        </p:nvSpPr>
        <p:spPr>
          <a:xfrm>
            <a:off x="684000" y="0"/>
            <a:ext cx="7967785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kern="0" dirty="0" smtClean="0"/>
              <a:t>Related Talks and Posters</a:t>
            </a:r>
          </a:p>
        </p:txBody>
      </p:sp>
    </p:spTree>
    <p:extLst>
      <p:ext uri="{BB962C8B-B14F-4D97-AF65-F5344CB8AC3E}">
        <p14:creationId xmlns:p14="http://schemas.microsoft.com/office/powerpoint/2010/main" val="15710533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49" t="9096" r="-4823" b="-2145"/>
          <a:stretch>
            <a:fillRect/>
          </a:stretch>
        </p:blipFill>
        <p:spPr bwMode="auto">
          <a:xfrm>
            <a:off x="2503488" y="2092325"/>
            <a:ext cx="4167187" cy="2657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5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2"/>
          <p:cNvSpPr>
            <a:spLocks noGrp="1"/>
          </p:cNvSpPr>
          <p:nvPr>
            <p:ph type="title"/>
          </p:nvPr>
        </p:nvSpPr>
        <p:spPr>
          <a:xfrm>
            <a:off x="684000" y="51595"/>
            <a:ext cx="8229600" cy="1143000"/>
          </a:xfrm>
        </p:spPr>
        <p:txBody>
          <a:bodyPr/>
          <a:lstStyle/>
          <a:p>
            <a:r>
              <a:rPr lang="en-US" altLang="en-US" sz="2800" dirty="0" smtClean="0"/>
              <a:t>JEDI Collaboration Members</a:t>
            </a:r>
          </a:p>
        </p:txBody>
      </p:sp>
      <p:sp>
        <p:nvSpPr>
          <p:cNvPr id="4099" name="Rechteck 6"/>
          <p:cNvSpPr>
            <a:spLocks noChangeArrowheads="1"/>
          </p:cNvSpPr>
          <p:nvPr/>
        </p:nvSpPr>
        <p:spPr bwMode="auto">
          <a:xfrm>
            <a:off x="2484438" y="989013"/>
            <a:ext cx="5322887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en-US" sz="2000" b="1" dirty="0"/>
              <a:t>In total </a:t>
            </a:r>
            <a:r>
              <a:rPr lang="de-DE" altLang="en-US" sz="2000" b="1" dirty="0" smtClean="0"/>
              <a:t>140 </a:t>
            </a:r>
            <a:r>
              <a:rPr lang="de-DE" altLang="en-US" sz="2000" b="1" dirty="0" err="1"/>
              <a:t>collaboration</a:t>
            </a:r>
            <a:r>
              <a:rPr lang="de-DE" altLang="en-US" sz="2000" b="1" dirty="0"/>
              <a:t> </a:t>
            </a:r>
            <a:r>
              <a:rPr lang="de-DE" altLang="en-US" sz="2000" b="1" dirty="0" err="1"/>
              <a:t>members</a:t>
            </a:r>
            <a:endParaRPr lang="de-DE" altLang="en-US" sz="20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en-US" sz="2000" b="1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en-US" sz="2000" b="1" dirty="0" err="1"/>
              <a:t>from</a:t>
            </a:r>
            <a:r>
              <a:rPr lang="de-DE" altLang="en-US" sz="2000" b="1" dirty="0"/>
              <a:t> 11 </a:t>
            </a:r>
            <a:r>
              <a:rPr lang="de-DE" altLang="en-US" sz="2000" b="1" dirty="0" err="1"/>
              <a:t>contries</a:t>
            </a:r>
            <a:endParaRPr lang="de-DE" altLang="en-US" sz="20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en-US" sz="18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en-US" sz="18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en-US" sz="18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en-US" sz="18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en-US" sz="18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en-US" sz="18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en-US" sz="18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en-US" sz="18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en-US" sz="18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en-US" sz="18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en-US" sz="18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en-US" sz="18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en-US" sz="18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en-US" sz="1800" b="1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en-US" sz="1800" b="1" dirty="0" err="1"/>
              <a:t>and</a:t>
            </a:r>
            <a:r>
              <a:rPr lang="de-DE" altLang="en-US" sz="1800" b="1" dirty="0"/>
              <a:t> 37 </a:t>
            </a:r>
            <a:r>
              <a:rPr lang="de-DE" altLang="en-US" sz="1800" b="1" dirty="0" err="1"/>
              <a:t>institutes</a:t>
            </a:r>
            <a:endParaRPr lang="de-DE" altLang="en-US" sz="1800" b="1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en-US" sz="1800" b="1" dirty="0"/>
              <a:t> </a:t>
            </a:r>
          </a:p>
        </p:txBody>
      </p:sp>
      <p:sp>
        <p:nvSpPr>
          <p:cNvPr id="4100" name="Rectangle 18"/>
          <p:cNvSpPr>
            <a:spLocks noChangeArrowheads="1"/>
          </p:cNvSpPr>
          <p:nvPr/>
        </p:nvSpPr>
        <p:spPr bwMode="auto">
          <a:xfrm>
            <a:off x="-313038" y="3251200"/>
            <a:ext cx="9272888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57132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en-US" sz="1600" dirty="0"/>
              <a:t>  BELARUS              FRANCE                GEORGIA          GERMANY                 ITALIA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en-US" sz="1600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en-US" sz="1600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en-US" sz="1600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en-US" sz="1600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en-US" sz="1600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en-US" sz="1600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en-US" sz="1600" dirty="0"/>
              <a:t>POLAND        REPUBLIC OF KOREA  RUSSIA             SWEDEN                       UK                 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en-US" sz="1600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en-US" sz="1600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en-US" sz="1600" dirty="0"/>
              <a:t>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en-US" sz="1600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en-US" sz="1600" dirty="0"/>
              <a:t>     USA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de-DE" altLang="en-US" sz="1800" dirty="0"/>
              <a:t>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en-US" sz="1800" dirty="0"/>
          </a:p>
        </p:txBody>
      </p:sp>
      <p:sp>
        <p:nvSpPr>
          <p:cNvPr id="4101" name="AutoShape 20" descr="http://collaborations.fz-juelich.de/ikp/jedi/collaboration/gif/d.gif"/>
          <p:cNvSpPr>
            <a:spLocks noChangeAspect="1" noChangeArrowheads="1"/>
          </p:cNvSpPr>
          <p:nvPr/>
        </p:nvSpPr>
        <p:spPr bwMode="auto">
          <a:xfrm>
            <a:off x="841375" y="-73644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4102" name="AutoShape 21" descr="http://collaborations.fz-juelich.de/ikp/jedi/collaboration/gif/deutschland.gif"/>
          <p:cNvSpPr>
            <a:spLocks noChangeAspect="1" noChangeArrowheads="1"/>
          </p:cNvSpPr>
          <p:nvPr/>
        </p:nvSpPr>
        <p:spPr bwMode="auto">
          <a:xfrm>
            <a:off x="841375" y="-62515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4103" name="AutoShape 25" descr="http://collaborations.fz-juelich.de/ikp/jedi/collaboration/gif/italia.gif"/>
          <p:cNvSpPr>
            <a:spLocks noChangeAspect="1" noChangeArrowheads="1"/>
          </p:cNvSpPr>
          <p:nvPr/>
        </p:nvSpPr>
        <p:spPr bwMode="auto">
          <a:xfrm>
            <a:off x="841375" y="31003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4104" name="AutoShape 28" descr="http://collaborations.fz-juelich.de/ikp/jedi/collaboration/gif/republic%20of%20korea.gif"/>
          <p:cNvSpPr>
            <a:spLocks noChangeAspect="1" noChangeArrowheads="1"/>
          </p:cNvSpPr>
          <p:nvPr/>
        </p:nvSpPr>
        <p:spPr bwMode="auto">
          <a:xfrm>
            <a:off x="841375" y="83327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pic>
        <p:nvPicPr>
          <p:cNvPr id="4105" name="Picture 2" descr="Flagge Weißrussla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433638"/>
            <a:ext cx="14287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4" descr="Flagge Frankreich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2349500"/>
            <a:ext cx="1354137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2314575"/>
            <a:ext cx="14287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7" descr="Flagge Deutschlan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88" y="2395538"/>
            <a:ext cx="14287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9" descr="Flagge Italie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325688"/>
            <a:ext cx="14287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3" descr="Flagge Pole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3575050"/>
            <a:ext cx="14287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 descr="Flagge Südkorea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88" y="3994150"/>
            <a:ext cx="14287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7" descr="Flagge Russland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3860800"/>
            <a:ext cx="14287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9" descr="Flagge Schweden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903663"/>
            <a:ext cx="14287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1" descr="Union Jack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957638"/>
            <a:ext cx="14287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23" descr="Flagge der Vereinigten Staate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5440363"/>
            <a:ext cx="14287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5677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3987" cy="1143000"/>
          </a:xfrm>
        </p:spPr>
        <p:txBody>
          <a:bodyPr/>
          <a:lstStyle/>
          <a:p>
            <a:pPr eaLnBrk="1" hangingPunct="1"/>
            <a:r>
              <a:rPr lang="en-US" altLang="de-DE" sz="2800" dirty="0" smtClean="0"/>
              <a:t>Outline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785813" y="908050"/>
            <a:ext cx="8286750" cy="55451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altLang="de-DE" sz="2400" dirty="0" smtClean="0">
              <a:solidFill>
                <a:srgbClr val="000099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de-DE" sz="3200" dirty="0" smtClean="0">
                <a:solidFill>
                  <a:srgbClr val="000099"/>
                </a:solidFill>
              </a:rPr>
              <a:t>I</a:t>
            </a:r>
            <a:r>
              <a:rPr lang="en-US" altLang="de-DE" sz="2400" dirty="0" smtClean="0">
                <a:solidFill>
                  <a:srgbClr val="000099"/>
                </a:solidFill>
              </a:rPr>
              <a:t>ntroduction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de-DE" sz="3200" dirty="0" smtClean="0">
              <a:solidFill>
                <a:srgbClr val="000099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de-DE" sz="3200" dirty="0" smtClean="0">
                <a:solidFill>
                  <a:srgbClr val="000099"/>
                </a:solidFill>
              </a:rPr>
              <a:t>H</a:t>
            </a:r>
            <a:r>
              <a:rPr lang="en-US" altLang="de-DE" sz="2400" dirty="0" smtClean="0">
                <a:solidFill>
                  <a:srgbClr val="000099"/>
                </a:solidFill>
              </a:rPr>
              <a:t>ighlights</a:t>
            </a:r>
            <a:r>
              <a:rPr lang="en-US" altLang="de-DE" sz="3200" dirty="0" smtClean="0">
                <a:solidFill>
                  <a:srgbClr val="000099"/>
                </a:solidFill>
              </a:rPr>
              <a:t> </a:t>
            </a:r>
            <a:r>
              <a:rPr lang="en-US" altLang="de-DE" sz="2800" dirty="0" smtClean="0">
                <a:solidFill>
                  <a:srgbClr val="000099"/>
                </a:solidFill>
              </a:rPr>
              <a:t>	</a:t>
            </a:r>
            <a:endParaRPr lang="en-US" dirty="0"/>
          </a:p>
          <a:p>
            <a:r>
              <a:rPr lang="en-US" dirty="0" smtClean="0"/>
              <a:t>EDM measurement in storage rings</a:t>
            </a:r>
            <a:endParaRPr lang="en-US" dirty="0"/>
          </a:p>
          <a:p>
            <a:r>
              <a:rPr lang="en-US" b="1" dirty="0" smtClean="0"/>
              <a:t>Technical developments for EDM</a:t>
            </a:r>
          </a:p>
          <a:p>
            <a:r>
              <a:rPr lang="en-US" dirty="0" smtClean="0"/>
              <a:t>Laser-Plasma Acceleration</a:t>
            </a:r>
            <a:r>
              <a:rPr lang="en-US" b="1" dirty="0" smtClean="0"/>
              <a:t> </a:t>
            </a:r>
          </a:p>
          <a:p>
            <a:endParaRPr lang="en-US" altLang="de-DE" sz="2800" dirty="0" smtClean="0">
              <a:solidFill>
                <a:srgbClr val="000099"/>
              </a:solidFill>
            </a:endParaRPr>
          </a:p>
          <a:p>
            <a:r>
              <a:rPr lang="en-US" altLang="de-DE" sz="2800" dirty="0" smtClean="0">
                <a:solidFill>
                  <a:srgbClr val="000099"/>
                </a:solidFill>
              </a:rPr>
              <a:t>S</a:t>
            </a:r>
            <a:r>
              <a:rPr lang="en-US" altLang="de-DE" sz="2400" dirty="0" smtClean="0">
                <a:solidFill>
                  <a:srgbClr val="000099"/>
                </a:solidFill>
              </a:rPr>
              <a:t>ummary &amp; Outlook</a:t>
            </a:r>
            <a:r>
              <a:rPr lang="en-US" altLang="de-DE" sz="2000" dirty="0" smtClean="0">
                <a:solidFill>
                  <a:srgbClr val="3366CC"/>
                </a:solidFill>
              </a:rPr>
              <a:t>		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de-DE" dirty="0" smtClean="0">
                <a:solidFill>
                  <a:srgbClr val="3366CC"/>
                </a:solidFill>
              </a:rPr>
              <a:t>			</a:t>
            </a:r>
            <a:endParaRPr lang="en-US" altLang="de-DE" sz="2000" dirty="0" smtClean="0">
              <a:solidFill>
                <a:srgbClr val="3366CC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27110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" y="38400"/>
            <a:ext cx="9144468" cy="400870"/>
          </a:xfrm>
        </p:spPr>
        <p:txBody>
          <a:bodyPr/>
          <a:lstStyle/>
          <a:p>
            <a:r>
              <a:rPr lang="en-US" sz="2800" dirty="0" smtClean="0"/>
              <a:t>Symposium “90 </a:t>
            </a:r>
            <a:r>
              <a:rPr lang="en-US" sz="2800" dirty="0"/>
              <a:t>Years of RF </a:t>
            </a:r>
            <a:r>
              <a:rPr lang="en-US" sz="2800" dirty="0" smtClean="0"/>
              <a:t>Accelerators”, Aachen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2639"/>
              </p:ext>
            </p:extLst>
          </p:nvPr>
        </p:nvGraphicFramePr>
        <p:xfrm>
          <a:off x="4745081" y="698235"/>
          <a:ext cx="4399388" cy="5865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Acrobat Document" r:id="rId4" imgW="7200900" imgH="9601200" progId="AcroExch.Document.DC">
                  <p:embed/>
                </p:oleObj>
              </mc:Choice>
              <mc:Fallback>
                <p:oleObj name="Acrobat Document" r:id="rId4" imgW="7200900" imgH="96012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45081" y="698235"/>
                        <a:ext cx="4399388" cy="5865851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/>
          <p:cNvSpPr/>
          <p:nvPr/>
        </p:nvSpPr>
        <p:spPr>
          <a:xfrm>
            <a:off x="0" y="673802"/>
            <a:ext cx="470258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0" dirty="0">
                <a:latin typeface="NimbusRomNo9L-Regu"/>
              </a:rPr>
              <a:t>In 1927 Rolf </a:t>
            </a:r>
            <a:r>
              <a:rPr lang="en-US" sz="1200" b="0" dirty="0" err="1">
                <a:latin typeface="NimbusRomNo9L-Regu"/>
              </a:rPr>
              <a:t>Wideröe</a:t>
            </a:r>
            <a:r>
              <a:rPr lang="en-US" sz="1200" b="0" dirty="0">
                <a:latin typeface="NimbusRomNo9L-Regu"/>
              </a:rPr>
              <a:t> completed his seminal doctoral </a:t>
            </a:r>
            <a:r>
              <a:rPr lang="en-US" sz="1200" b="0" dirty="0" smtClean="0">
                <a:latin typeface="NimbusRomNo9L-Regu"/>
              </a:rPr>
              <a:t>thesis in </a:t>
            </a:r>
            <a:r>
              <a:rPr lang="en-US" sz="1200" b="0" dirty="0">
                <a:latin typeface="NimbusRomNo9L-Regu"/>
              </a:rPr>
              <a:t>Aachen, Germany. 2017 was the 90 year </a:t>
            </a:r>
            <a:r>
              <a:rPr lang="en-US" sz="1200" b="0" dirty="0" smtClean="0">
                <a:latin typeface="NimbusRomNo9L-Regu"/>
              </a:rPr>
              <a:t>anniversary of </a:t>
            </a:r>
            <a:r>
              <a:rPr lang="en-US" sz="1200" b="0" dirty="0">
                <a:latin typeface="NimbusRomNo9L-Regu"/>
              </a:rPr>
              <a:t>the first linear RF accelerator, constructed by </a:t>
            </a:r>
            <a:r>
              <a:rPr lang="en-US" sz="1200" b="0" dirty="0" err="1">
                <a:latin typeface="NimbusRomNo9L-Regu"/>
              </a:rPr>
              <a:t>Wideröe</a:t>
            </a:r>
            <a:r>
              <a:rPr lang="en-US" sz="1200" b="0" dirty="0">
                <a:latin typeface="NimbusRomNo9L-Regu"/>
              </a:rPr>
              <a:t> </a:t>
            </a:r>
            <a:r>
              <a:rPr lang="en-US" sz="1200" b="0" dirty="0" smtClean="0">
                <a:latin typeface="NimbusRomNo9L-Regu"/>
              </a:rPr>
              <a:t>in Aachen</a:t>
            </a:r>
            <a:r>
              <a:rPr lang="en-US" sz="1200" b="0" dirty="0">
                <a:latin typeface="NimbusRomNo9L-Regu"/>
              </a:rPr>
              <a:t>, and of his visionary idea for a circular accelerator</a:t>
            </a:r>
            <a:r>
              <a:rPr lang="en-US" sz="1200" b="0" dirty="0" smtClean="0">
                <a:latin typeface="NimbusRomNo9L-Regu"/>
              </a:rPr>
              <a:t>.</a:t>
            </a:r>
          </a:p>
          <a:p>
            <a:pPr algn="just"/>
            <a:endParaRPr lang="en-US" sz="500" b="0" dirty="0" smtClean="0">
              <a:latin typeface="NimbusRomNo9L-Regu"/>
            </a:endParaRPr>
          </a:p>
          <a:p>
            <a:pPr algn="just"/>
            <a:r>
              <a:rPr lang="en-US" sz="1200" b="0" dirty="0" smtClean="0"/>
              <a:t>Half-day </a:t>
            </a:r>
            <a:r>
              <a:rPr lang="en-US" sz="1200" b="0" dirty="0"/>
              <a:t>symposium </a:t>
            </a:r>
            <a:r>
              <a:rPr lang="en-US" sz="1200" b="0" dirty="0" smtClean="0"/>
              <a:t>on the </a:t>
            </a:r>
            <a:r>
              <a:rPr lang="en-US" sz="1200" b="0" dirty="0"/>
              <a:t>history and modern accelerators from the LHC to </a:t>
            </a:r>
            <a:r>
              <a:rPr lang="en-US" sz="1200" b="0" dirty="0" smtClean="0"/>
              <a:t>the XFEL </a:t>
            </a:r>
            <a:r>
              <a:rPr lang="en-US" sz="1200" b="0" dirty="0"/>
              <a:t>and medical applications. </a:t>
            </a:r>
            <a:endParaRPr lang="en-US" sz="1200" b="0" dirty="0" smtClean="0"/>
          </a:p>
          <a:p>
            <a:pPr algn="just"/>
            <a:endParaRPr lang="en-US" sz="400" b="0" dirty="0"/>
          </a:p>
          <a:p>
            <a:pPr algn="just"/>
            <a:r>
              <a:rPr lang="en-US" sz="1100" dirty="0" smtClean="0"/>
              <a:t>Welcome addresses: </a:t>
            </a:r>
          </a:p>
          <a:p>
            <a:pPr algn="just"/>
            <a:r>
              <a:rPr lang="de-DE" sz="1100" b="0" dirty="0" smtClean="0"/>
              <a:t>Ernst </a:t>
            </a:r>
            <a:r>
              <a:rPr lang="de-DE" sz="1100" b="0" dirty="0" err="1"/>
              <a:t>Schmachtenberg</a:t>
            </a:r>
            <a:r>
              <a:rPr lang="de-DE" sz="1100" b="0" dirty="0"/>
              <a:t> </a:t>
            </a:r>
            <a:r>
              <a:rPr lang="de-DE" sz="1100" b="0" dirty="0" smtClean="0"/>
              <a:t>(RWTH </a:t>
            </a:r>
            <a:r>
              <a:rPr lang="de-DE" sz="1100" b="0" dirty="0"/>
              <a:t>Aachen), </a:t>
            </a:r>
            <a:r>
              <a:rPr lang="de-DE" sz="1100" b="0" dirty="0" smtClean="0"/>
              <a:t>Arnulf </a:t>
            </a:r>
            <a:r>
              <a:rPr lang="en-US" sz="1100" b="0" dirty="0" err="1" smtClean="0"/>
              <a:t>Quadt</a:t>
            </a:r>
            <a:r>
              <a:rPr lang="en-US" sz="1100" b="0" dirty="0" smtClean="0"/>
              <a:t> (DPG</a:t>
            </a:r>
            <a:r>
              <a:rPr lang="en-US" sz="1100" b="0" dirty="0"/>
              <a:t>) </a:t>
            </a:r>
            <a:r>
              <a:rPr lang="en-US" sz="1100" b="0" dirty="0" smtClean="0"/>
              <a:t>Helmut </a:t>
            </a:r>
            <a:r>
              <a:rPr lang="en-US" sz="1100" b="0" dirty="0" err="1" smtClean="0"/>
              <a:t>Dosch</a:t>
            </a:r>
            <a:r>
              <a:rPr lang="en-US" sz="1100" b="0" dirty="0"/>
              <a:t> </a:t>
            </a:r>
            <a:r>
              <a:rPr lang="en-US" sz="1100" b="0" dirty="0" smtClean="0"/>
              <a:t>(DESY)</a:t>
            </a:r>
          </a:p>
          <a:p>
            <a:pPr algn="just"/>
            <a:r>
              <a:rPr lang="en-US" sz="1100" dirty="0" smtClean="0"/>
              <a:t>Plenary talks:</a:t>
            </a:r>
            <a:endParaRPr lang="en-US" sz="1100" dirty="0"/>
          </a:p>
          <a:p>
            <a:pPr algn="just"/>
            <a:r>
              <a:rPr lang="en-US" sz="1100" b="0" dirty="0"/>
              <a:t>- Rolf </a:t>
            </a:r>
            <a:r>
              <a:rPr lang="en-US" sz="1100" b="0" dirty="0" err="1"/>
              <a:t>Wideröe</a:t>
            </a:r>
            <a:r>
              <a:rPr lang="en-US" sz="1100" b="0" dirty="0"/>
              <a:t>, Life and Work, N. Holtkamp (SLAC)</a:t>
            </a:r>
          </a:p>
          <a:p>
            <a:pPr algn="just"/>
            <a:r>
              <a:rPr lang="en-US" sz="1100" b="0" dirty="0"/>
              <a:t>- From </a:t>
            </a:r>
            <a:r>
              <a:rPr lang="en-US" sz="1100" b="0" dirty="0" err="1"/>
              <a:t>Wideröe</a:t>
            </a:r>
            <a:r>
              <a:rPr lang="en-US" sz="1100" b="0" dirty="0"/>
              <a:t> to the LHC as a Masterpiece </a:t>
            </a:r>
            <a:r>
              <a:rPr lang="en-US" sz="1100" b="0" dirty="0" smtClean="0"/>
              <a:t>of Science </a:t>
            </a:r>
            <a:r>
              <a:rPr lang="en-US" sz="1100" b="0" dirty="0"/>
              <a:t>&amp; Technology, O. </a:t>
            </a:r>
            <a:r>
              <a:rPr lang="en-US" sz="1100" b="0" dirty="0" err="1"/>
              <a:t>Brüning</a:t>
            </a:r>
            <a:r>
              <a:rPr lang="en-US" sz="1100" b="0" dirty="0"/>
              <a:t> (CERN)</a:t>
            </a:r>
          </a:p>
          <a:p>
            <a:pPr algn="just"/>
            <a:r>
              <a:rPr lang="en-US" sz="1100" b="0" dirty="0"/>
              <a:t>- From </a:t>
            </a:r>
            <a:r>
              <a:rPr lang="en-US" sz="1100" b="0" dirty="0" err="1"/>
              <a:t>Wideröe</a:t>
            </a:r>
            <a:r>
              <a:rPr lang="en-US" sz="1100" b="0" dirty="0"/>
              <a:t> to the </a:t>
            </a:r>
            <a:r>
              <a:rPr lang="en-US" sz="1100" b="0" dirty="0" err="1"/>
              <a:t>EuXFEL</a:t>
            </a:r>
            <a:r>
              <a:rPr lang="en-US" sz="1100" b="0" dirty="0"/>
              <a:t> for </a:t>
            </a:r>
            <a:r>
              <a:rPr lang="en-US" sz="1100" b="0" dirty="0" smtClean="0"/>
              <a:t>Cutting-Edge Exploration </a:t>
            </a:r>
            <a:r>
              <a:rPr lang="en-US" sz="1100" b="0" dirty="0"/>
              <a:t>of Matter, </a:t>
            </a:r>
            <a:r>
              <a:rPr lang="en-US" sz="1100" b="0" dirty="0" smtClean="0"/>
              <a:t> H</a:t>
            </a:r>
            <a:r>
              <a:rPr lang="en-US" sz="1100" b="0" dirty="0"/>
              <a:t>. Weise (DESY)</a:t>
            </a:r>
          </a:p>
          <a:p>
            <a:pPr algn="just"/>
            <a:r>
              <a:rPr lang="en-US" sz="1100" b="0" dirty="0"/>
              <a:t>- Accelerators in Modern Society for Medical </a:t>
            </a:r>
            <a:r>
              <a:rPr lang="en-US" sz="1100" b="0" dirty="0" smtClean="0"/>
              <a:t>Treatment, H</a:t>
            </a:r>
            <a:r>
              <a:rPr lang="en-US" sz="1100" b="0" dirty="0"/>
              <a:t>. </a:t>
            </a:r>
            <a:r>
              <a:rPr lang="en-US" sz="1100" b="0" dirty="0" err="1"/>
              <a:t>Rohdjess</a:t>
            </a:r>
            <a:r>
              <a:rPr lang="en-US" sz="1100" b="0" dirty="0"/>
              <a:t> (Siemens Healthcare GmbH)</a:t>
            </a:r>
          </a:p>
          <a:p>
            <a:pPr algn="just"/>
            <a:r>
              <a:rPr lang="en-US" sz="1100" b="0" dirty="0"/>
              <a:t>- Towards a Revolutionary Generation of </a:t>
            </a:r>
            <a:r>
              <a:rPr lang="en-US" sz="1100" b="0" dirty="0" smtClean="0"/>
              <a:t>Compact Accelerators</a:t>
            </a:r>
            <a:r>
              <a:rPr lang="en-US" sz="1100" b="0" dirty="0"/>
              <a:t>, </a:t>
            </a:r>
            <a:r>
              <a:rPr lang="en-US" sz="1100" b="0" dirty="0" smtClean="0"/>
              <a:t>           W</a:t>
            </a:r>
            <a:r>
              <a:rPr lang="en-US" sz="1100" b="0" dirty="0"/>
              <a:t>. </a:t>
            </a:r>
            <a:r>
              <a:rPr lang="en-US" sz="1100" b="0" dirty="0" err="1"/>
              <a:t>Leemans</a:t>
            </a:r>
            <a:r>
              <a:rPr lang="en-US" sz="1100" b="0" dirty="0"/>
              <a:t> (LBNL</a:t>
            </a:r>
            <a:r>
              <a:rPr lang="en-US" sz="1100" b="0" dirty="0" smtClean="0"/>
              <a:t>)</a:t>
            </a:r>
            <a:endParaRPr lang="en-US" sz="10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96" y="4170801"/>
            <a:ext cx="1580973" cy="112891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07" y="4167066"/>
            <a:ext cx="1419940" cy="113265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86" y="4167067"/>
            <a:ext cx="1562198" cy="113265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6" y="5416780"/>
            <a:ext cx="1580973" cy="114444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3"/>
          <a:stretch/>
        </p:blipFill>
        <p:spPr>
          <a:xfrm>
            <a:off x="1662508" y="5416780"/>
            <a:ext cx="1419940" cy="112773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r="4396"/>
          <a:stretch/>
        </p:blipFill>
        <p:spPr>
          <a:xfrm>
            <a:off x="3140386" y="5416780"/>
            <a:ext cx="1545914" cy="114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2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90" y="1622425"/>
            <a:ext cx="7147822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000" y="24155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de-DE" altLang="en-US" sz="2800" dirty="0" smtClean="0"/>
              <a:t>Storage Ring EDM Project</a:t>
            </a:r>
          </a:p>
        </p:txBody>
      </p:sp>
      <p:sp>
        <p:nvSpPr>
          <p:cNvPr id="23" name="Rechteck 22"/>
          <p:cNvSpPr/>
          <p:nvPr/>
        </p:nvSpPr>
        <p:spPr bwMode="auto">
          <a:xfrm>
            <a:off x="342490" y="885600"/>
            <a:ext cx="8569325" cy="4537075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de-DE">
              <a:latin typeface="Arial" charset="0"/>
            </a:endParaRPr>
          </a:p>
        </p:txBody>
      </p:sp>
      <p:sp>
        <p:nvSpPr>
          <p:cNvPr id="8197" name="Rechteck 1"/>
          <p:cNvSpPr>
            <a:spLocks noChangeArrowheads="1"/>
          </p:cNvSpPr>
          <p:nvPr/>
        </p:nvSpPr>
        <p:spPr bwMode="auto">
          <a:xfrm rot="-300000">
            <a:off x="2819400" y="3068638"/>
            <a:ext cx="3384550" cy="1152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12" name="Explosion 1 3"/>
          <p:cNvSpPr>
            <a:spLocks noChangeArrowheads="1"/>
          </p:cNvSpPr>
          <p:nvPr/>
        </p:nvSpPr>
        <p:spPr bwMode="auto">
          <a:xfrm>
            <a:off x="5580063" y="1187621"/>
            <a:ext cx="3457575" cy="3600450"/>
          </a:xfrm>
          <a:prstGeom prst="irregularSeal1">
            <a:avLst/>
          </a:prstGeom>
          <a:solidFill>
            <a:srgbClr val="FF9900">
              <a:alpha val="75000"/>
            </a:srgbClr>
          </a:solidFill>
          <a:ln>
            <a:noFill/>
          </a:ln>
          <a:extLst/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14" name="Textfeld 1"/>
          <p:cNvSpPr txBox="1">
            <a:spLocks noChangeArrowheads="1"/>
          </p:cNvSpPr>
          <p:nvPr/>
        </p:nvSpPr>
        <p:spPr bwMode="auto">
          <a:xfrm>
            <a:off x="5978526" y="2106017"/>
            <a:ext cx="2627312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 smtClean="0">
                <a:solidFill>
                  <a:srgbClr val="4D4D4D"/>
                </a:solidFill>
              </a:rPr>
              <a:t>Step wise:</a:t>
            </a:r>
          </a:p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de-DE" altLang="en-US" sz="1400" b="1" dirty="0" smtClean="0">
                <a:solidFill>
                  <a:srgbClr val="3A6F8A"/>
                </a:solidFill>
              </a:rPr>
              <a:t>COSY (</a:t>
            </a:r>
            <a:r>
              <a:rPr lang="de-DE" altLang="en-US" sz="1400" b="1" dirty="0" err="1" smtClean="0">
                <a:solidFill>
                  <a:srgbClr val="3A6F8A"/>
                </a:solidFill>
              </a:rPr>
              <a:t>PoF</a:t>
            </a:r>
            <a:r>
              <a:rPr lang="de-DE" altLang="en-US" sz="1400" b="1" dirty="0" smtClean="0">
                <a:solidFill>
                  <a:srgbClr val="3A6F8A"/>
                </a:solidFill>
              </a:rPr>
              <a:t>-III) </a:t>
            </a:r>
          </a:p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de-DE" altLang="en-US" sz="1400" b="1" dirty="0" smtClean="0">
                <a:solidFill>
                  <a:srgbClr val="3A6F8A"/>
                </a:solidFill>
              </a:rPr>
              <a:t>R&amp;D and </a:t>
            </a:r>
            <a:r>
              <a:rPr lang="de-DE" altLang="en-US" sz="1400" b="1" dirty="0" err="1" smtClean="0">
                <a:solidFill>
                  <a:srgbClr val="3A6F8A"/>
                </a:solidFill>
              </a:rPr>
              <a:t>Precursor</a:t>
            </a:r>
            <a:r>
              <a:rPr lang="de-DE" altLang="en-US" sz="1400" b="1" dirty="0" smtClean="0">
                <a:solidFill>
                  <a:srgbClr val="3A6F8A"/>
                </a:solidFill>
              </a:rPr>
              <a:t> </a:t>
            </a:r>
            <a:r>
              <a:rPr lang="de-DE" altLang="en-US" sz="1400" b="1" dirty="0" err="1" smtClean="0">
                <a:solidFill>
                  <a:srgbClr val="3A6F8A"/>
                </a:solidFill>
              </a:rPr>
              <a:t>Expt</a:t>
            </a:r>
            <a:r>
              <a:rPr lang="de-DE" altLang="en-US" sz="1400" b="1" dirty="0">
                <a:solidFill>
                  <a:srgbClr val="3A6F8A"/>
                </a:solidFill>
              </a:rPr>
              <a:t>. </a:t>
            </a:r>
          </a:p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en-US" altLang="en-US" sz="1400" b="1" dirty="0" smtClean="0">
                <a:solidFill>
                  <a:schemeClr val="bg1"/>
                </a:solidFill>
              </a:rPr>
              <a:t>Lower sensitivity</a:t>
            </a:r>
          </a:p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de-DE" altLang="en-US" sz="1400" b="1" dirty="0" err="1" smtClean="0">
                <a:solidFill>
                  <a:srgbClr val="3A6F8A"/>
                </a:solidFill>
              </a:rPr>
              <a:t>Dedicated</a:t>
            </a:r>
            <a:r>
              <a:rPr lang="de-DE" altLang="en-US" sz="1400" b="1" dirty="0" smtClean="0">
                <a:solidFill>
                  <a:srgbClr val="3A6F8A"/>
                </a:solidFill>
              </a:rPr>
              <a:t> SR (after </a:t>
            </a:r>
            <a:r>
              <a:rPr lang="de-DE" altLang="en-US" sz="1400" b="1" dirty="0" err="1" smtClean="0">
                <a:solidFill>
                  <a:srgbClr val="3A6F8A"/>
                </a:solidFill>
              </a:rPr>
              <a:t>PoF</a:t>
            </a:r>
            <a:r>
              <a:rPr lang="de-DE" altLang="en-US" sz="1400" b="1" dirty="0" smtClean="0">
                <a:solidFill>
                  <a:srgbClr val="3A6F8A"/>
                </a:solidFill>
              </a:rPr>
              <a:t> III)</a:t>
            </a:r>
            <a:endParaRPr lang="de-DE" altLang="en-US" sz="1400" b="1" dirty="0">
              <a:solidFill>
                <a:srgbClr val="3A6F8A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de-DE" altLang="en-US" sz="1400" b="1" dirty="0" smtClean="0">
                <a:solidFill>
                  <a:schemeClr val="bg1"/>
                </a:solidFill>
              </a:rPr>
              <a:t>Goal: 10</a:t>
            </a:r>
            <a:r>
              <a:rPr lang="de-DE" altLang="en-US" sz="1400" b="1" baseline="30000" dirty="0" smtClean="0">
                <a:solidFill>
                  <a:schemeClr val="bg1"/>
                </a:solidFill>
              </a:rPr>
              <a:t>-29</a:t>
            </a:r>
            <a:r>
              <a:rPr lang="de-DE" altLang="en-US" sz="1400" b="1" dirty="0" smtClean="0">
                <a:solidFill>
                  <a:schemeClr val="bg1"/>
                </a:solidFill>
              </a:rPr>
              <a:t> </a:t>
            </a:r>
            <a:r>
              <a:rPr lang="de-DE" altLang="en-US" sz="1400" b="1" dirty="0" err="1" smtClean="0">
                <a:solidFill>
                  <a:schemeClr val="bg1"/>
                </a:solidFill>
              </a:rPr>
              <a:t>e∙cm</a:t>
            </a:r>
            <a:endParaRPr lang="de-DE" altLang="en-US" sz="2400" b="1" dirty="0">
              <a:solidFill>
                <a:schemeClr val="bg1"/>
              </a:solidFill>
            </a:endParaRPr>
          </a:p>
        </p:txBody>
      </p:sp>
      <p:sp>
        <p:nvSpPr>
          <p:cNvPr id="8202" name="Rechteck 1"/>
          <p:cNvSpPr>
            <a:spLocks noChangeArrowheads="1"/>
          </p:cNvSpPr>
          <p:nvPr/>
        </p:nvSpPr>
        <p:spPr bwMode="auto">
          <a:xfrm>
            <a:off x="539750" y="976262"/>
            <a:ext cx="80660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en-US" sz="2400" dirty="0">
                <a:solidFill>
                  <a:srgbClr val="003E6E"/>
                </a:solidFill>
              </a:rPr>
              <a:t>… </a:t>
            </a:r>
            <a:r>
              <a:rPr lang="de-DE" altLang="en-US" sz="2400" dirty="0" err="1" smtClean="0">
                <a:solidFill>
                  <a:srgbClr val="003E6E"/>
                </a:solidFill>
              </a:rPr>
              <a:t>measure</a:t>
            </a:r>
            <a:r>
              <a:rPr lang="de-DE" altLang="en-US" sz="2400" dirty="0" smtClean="0">
                <a:solidFill>
                  <a:srgbClr val="003E6E"/>
                </a:solidFill>
              </a:rPr>
              <a:t> </a:t>
            </a:r>
            <a:r>
              <a:rPr lang="de-DE" altLang="en-US" sz="2400" dirty="0" err="1">
                <a:solidFill>
                  <a:srgbClr val="003E6E"/>
                </a:solidFill>
              </a:rPr>
              <a:t>for</a:t>
            </a:r>
            <a:r>
              <a:rPr lang="de-DE" altLang="en-US" sz="2400" dirty="0">
                <a:solidFill>
                  <a:srgbClr val="003E6E"/>
                </a:solidFill>
              </a:rPr>
              <a:t> </a:t>
            </a:r>
            <a:r>
              <a:rPr lang="de-DE" altLang="en-US" sz="2400" dirty="0" err="1">
                <a:solidFill>
                  <a:srgbClr val="003E6E"/>
                </a:solidFill>
              </a:rPr>
              <a:t>development</a:t>
            </a:r>
            <a:r>
              <a:rPr lang="de-DE" altLang="en-US" sz="2400" dirty="0">
                <a:solidFill>
                  <a:srgbClr val="003E6E"/>
                </a:solidFill>
              </a:rPr>
              <a:t> </a:t>
            </a:r>
            <a:r>
              <a:rPr lang="de-DE" altLang="en-US" sz="2400" dirty="0" err="1">
                <a:solidFill>
                  <a:srgbClr val="003E6E"/>
                </a:solidFill>
              </a:rPr>
              <a:t>of</a:t>
            </a:r>
            <a:r>
              <a:rPr lang="de-DE" altLang="en-US" sz="2400" dirty="0">
                <a:solidFill>
                  <a:srgbClr val="003E6E"/>
                </a:solidFill>
              </a:rPr>
              <a:t> </a:t>
            </a:r>
            <a:r>
              <a:rPr lang="de-DE" altLang="en-US" sz="2400" dirty="0" err="1">
                <a:solidFill>
                  <a:srgbClr val="C00000"/>
                </a:solidFill>
              </a:rPr>
              <a:t>vertical</a:t>
            </a:r>
            <a:r>
              <a:rPr lang="de-DE" altLang="en-US" sz="2400" dirty="0">
                <a:solidFill>
                  <a:srgbClr val="C00000"/>
                </a:solidFill>
              </a:rPr>
              <a:t> </a:t>
            </a:r>
            <a:r>
              <a:rPr lang="de-DE" altLang="en-US" sz="2400" dirty="0" err="1">
                <a:solidFill>
                  <a:srgbClr val="C00000"/>
                </a:solidFill>
              </a:rPr>
              <a:t>polarization</a:t>
            </a:r>
            <a:r>
              <a:rPr lang="de-DE" altLang="en-US" sz="2400" dirty="0">
                <a:solidFill>
                  <a:srgbClr val="C000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en-US" sz="2400" dirty="0">
                <a:solidFill>
                  <a:srgbClr val="C00000"/>
                </a:solidFill>
                <a:sym typeface="Wingdings" pitchFamily="2" charset="2"/>
              </a:rPr>
              <a:t>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en-US" sz="2400" dirty="0">
                <a:solidFill>
                  <a:srgbClr val="C00000"/>
                </a:solidFill>
                <a:sym typeface="Wingdings" pitchFamily="2" charset="2"/>
              </a:rPr>
              <a:t>EDM</a:t>
            </a:r>
            <a:endParaRPr lang="de-DE" altLang="en-US" sz="2400" dirty="0">
              <a:solidFill>
                <a:srgbClr val="C0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42452" y="1929111"/>
            <a:ext cx="19380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 </a:t>
            </a:r>
            <a:endParaRPr lang="en-US" sz="3600" dirty="0"/>
          </a:p>
        </p:txBody>
      </p:sp>
      <p:sp>
        <p:nvSpPr>
          <p:cNvPr id="11" name="Textfeld 9"/>
          <p:cNvSpPr txBox="1">
            <a:spLocks noChangeArrowheads="1"/>
          </p:cNvSpPr>
          <p:nvPr/>
        </p:nvSpPr>
        <p:spPr bwMode="auto">
          <a:xfrm>
            <a:off x="39329" y="2189727"/>
            <a:ext cx="1569660" cy="180049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de-DE" altLang="en-US" sz="800" b="1" dirty="0">
              <a:solidFill>
                <a:srgbClr val="3A6F8A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en-US" sz="1800" b="1" dirty="0" err="1">
                <a:solidFill>
                  <a:srgbClr val="4D4D4D"/>
                </a:solidFill>
              </a:rPr>
              <a:t>Challenges</a:t>
            </a:r>
            <a:r>
              <a:rPr lang="de-DE" altLang="en-US" sz="1800" b="1" dirty="0">
                <a:solidFill>
                  <a:srgbClr val="4D4D4D"/>
                </a:solidFill>
              </a:rPr>
              <a:t>: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de-DE" altLang="en-US" sz="400" dirty="0">
              <a:solidFill>
                <a:srgbClr val="3A6F8A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en-US" sz="1400" dirty="0" err="1">
                <a:solidFill>
                  <a:srgbClr val="3366CC"/>
                </a:solidFill>
              </a:rPr>
              <a:t>Huge</a:t>
            </a:r>
            <a:r>
              <a:rPr lang="de-DE" altLang="en-US" sz="1400" dirty="0">
                <a:solidFill>
                  <a:srgbClr val="3366CC"/>
                </a:solidFill>
              </a:rPr>
              <a:t> E-</a:t>
            </a:r>
            <a:r>
              <a:rPr lang="de-DE" altLang="en-US" sz="1400" dirty="0" err="1">
                <a:solidFill>
                  <a:srgbClr val="3366CC"/>
                </a:solidFill>
              </a:rPr>
              <a:t>fields</a:t>
            </a:r>
            <a:endParaRPr lang="de-DE" altLang="en-US" sz="1400" dirty="0">
              <a:solidFill>
                <a:srgbClr val="3366CC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en-US" sz="1400" dirty="0" err="1">
                <a:solidFill>
                  <a:srgbClr val="3366CC"/>
                </a:solidFill>
              </a:rPr>
              <a:t>Shielding</a:t>
            </a:r>
            <a:r>
              <a:rPr lang="de-DE" altLang="en-US" sz="1400" dirty="0">
                <a:solidFill>
                  <a:srgbClr val="3366CC"/>
                </a:solidFill>
              </a:rPr>
              <a:t> B-</a:t>
            </a:r>
            <a:r>
              <a:rPr lang="de-DE" altLang="en-US" sz="1400" dirty="0" err="1">
                <a:solidFill>
                  <a:srgbClr val="3366CC"/>
                </a:solidFill>
              </a:rPr>
              <a:t>fields</a:t>
            </a:r>
            <a:endParaRPr lang="de-DE" altLang="en-US" sz="1400" dirty="0">
              <a:solidFill>
                <a:srgbClr val="3366CC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en-US" sz="1400" dirty="0">
                <a:solidFill>
                  <a:srgbClr val="3366CC"/>
                </a:solidFill>
              </a:rPr>
              <a:t>Spin </a:t>
            </a:r>
            <a:r>
              <a:rPr lang="de-DE" altLang="en-US" sz="1400" dirty="0" err="1">
                <a:solidFill>
                  <a:srgbClr val="3366CC"/>
                </a:solidFill>
              </a:rPr>
              <a:t>coherence</a:t>
            </a:r>
            <a:endParaRPr lang="de-DE" altLang="en-US" sz="1400" dirty="0">
              <a:solidFill>
                <a:srgbClr val="3366CC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en-US" sz="1400" dirty="0">
                <a:solidFill>
                  <a:srgbClr val="3366CC"/>
                </a:solidFill>
              </a:rPr>
              <a:t>Beam </a:t>
            </a:r>
            <a:r>
              <a:rPr lang="de-DE" altLang="en-US" sz="1400" dirty="0" err="1">
                <a:solidFill>
                  <a:srgbClr val="3366CC"/>
                </a:solidFill>
              </a:rPr>
              <a:t>position</a:t>
            </a:r>
            <a:endParaRPr lang="de-DE" altLang="en-US" sz="1400" dirty="0">
              <a:solidFill>
                <a:srgbClr val="3366CC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en-US" sz="1400" dirty="0">
                <a:solidFill>
                  <a:srgbClr val="3366CC"/>
                </a:solidFill>
              </a:rPr>
              <a:t>Polarimetry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en-US" sz="1100" dirty="0">
                <a:solidFill>
                  <a:srgbClr val="3366CC"/>
                </a:solidFill>
              </a:rPr>
              <a:t>(...)</a:t>
            </a:r>
          </a:p>
        </p:txBody>
      </p:sp>
      <p:pic>
        <p:nvPicPr>
          <p:cNvPr id="15" name="Picture 13" descr="https://encrypted-tbn0.gstatic.com/images?q=tbn:ANd9GcSoJTMyd9VbhKTMWHr2SNSIX0arKTSwOfRe8OsQHUYsZx02q9ip_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5000154"/>
            <a:ext cx="1584324" cy="41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Rectangle 5"/>
          <p:cNvSpPr txBox="1">
            <a:spLocks noChangeArrowheads="1"/>
          </p:cNvSpPr>
          <p:nvPr/>
        </p:nvSpPr>
        <p:spPr bwMode="auto">
          <a:xfrm>
            <a:off x="342490" y="5534472"/>
            <a:ext cx="6966360" cy="1103978"/>
          </a:xfrm>
          <a:prstGeom prst="rect">
            <a:avLst/>
          </a:prstGeom>
          <a:solidFill>
            <a:srgbClr val="FF9900">
              <a:alpha val="75000"/>
            </a:srgbClr>
          </a:solidFill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/>
              <a:t>&gt;</a:t>
            </a:r>
            <a:r>
              <a:rPr lang="en-US" altLang="en-US" sz="1600" dirty="0" smtClean="0"/>
              <a:t> 100 members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 smtClean="0"/>
              <a:t>(Aachen, Bonn, </a:t>
            </a:r>
            <a:r>
              <a:rPr lang="en-US" altLang="en-US" sz="1600" dirty="0" err="1" smtClean="0"/>
              <a:t>Dubna</a:t>
            </a:r>
            <a:r>
              <a:rPr lang="en-US" altLang="en-US" sz="1600" dirty="0" smtClean="0"/>
              <a:t>, Ferrara, Cornell, Grenoble, </a:t>
            </a:r>
            <a:r>
              <a:rPr lang="en-US" altLang="en-US" sz="1600" dirty="0" err="1" smtClean="0"/>
              <a:t>Jülich</a:t>
            </a:r>
            <a:r>
              <a:rPr lang="en-US" altLang="en-US" sz="1600" dirty="0" smtClean="0"/>
              <a:t>, Krakow, Michigan, St. Petersburg, Minsk, Novosibirsk, Stockholm, Tbilisi, . . . )</a:t>
            </a:r>
          </a:p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en-US" sz="1600" dirty="0" smtClean="0">
                <a:solidFill>
                  <a:srgbClr val="C00000"/>
                </a:solidFill>
              </a:rPr>
              <a:t>http</a:t>
            </a:r>
            <a:r>
              <a:rPr lang="en-US" sz="1600" dirty="0">
                <a:solidFill>
                  <a:srgbClr val="C00000"/>
                </a:solidFill>
              </a:rPr>
              <a:t>://collaborations.fz-juelich.de/ikp/jedi/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600" dirty="0" smtClean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600" dirty="0"/>
          </a:p>
        </p:txBody>
      </p:sp>
      <p:sp>
        <p:nvSpPr>
          <p:cNvPr id="13" name="Textfeld 12"/>
          <p:cNvSpPr txBox="1"/>
          <p:nvPr/>
        </p:nvSpPr>
        <p:spPr>
          <a:xfrm>
            <a:off x="2239962" y="2987846"/>
            <a:ext cx="4543425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4800" b="1" dirty="0">
                <a:solidFill>
                  <a:srgbClr val="C00000"/>
                </a:solidFill>
                <a:latin typeface="Tempus Sans ITC" pitchFamily="82" charset="0"/>
              </a:rPr>
              <a:t>JEDI</a:t>
            </a:r>
          </a:p>
          <a:p>
            <a:pPr algn="ctr">
              <a:defRPr/>
            </a:pPr>
            <a:r>
              <a:rPr lang="de-DE" sz="1600" b="1" u="sng" dirty="0">
                <a:solidFill>
                  <a:srgbClr val="C00000"/>
                </a:solidFill>
                <a:latin typeface="+mn-lt"/>
              </a:rPr>
              <a:t>J</a:t>
            </a:r>
            <a:r>
              <a:rPr lang="de-DE" sz="1600" b="1" dirty="0">
                <a:solidFill>
                  <a:srgbClr val="C00000"/>
                </a:solidFill>
                <a:latin typeface="+mn-lt"/>
              </a:rPr>
              <a:t>ülich </a:t>
            </a:r>
            <a:r>
              <a:rPr lang="de-DE" sz="1600" b="1" u="sng" dirty="0" err="1">
                <a:solidFill>
                  <a:srgbClr val="C00000"/>
                </a:solidFill>
                <a:latin typeface="+mn-lt"/>
              </a:rPr>
              <a:t>E</a:t>
            </a:r>
            <a:r>
              <a:rPr lang="de-DE" sz="1600" b="1" dirty="0" err="1">
                <a:solidFill>
                  <a:srgbClr val="C00000"/>
                </a:solidFill>
                <a:latin typeface="+mn-lt"/>
              </a:rPr>
              <a:t>lectric</a:t>
            </a:r>
            <a:r>
              <a:rPr lang="de-DE" sz="16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de-DE" sz="1600" b="1" u="sng" dirty="0">
                <a:solidFill>
                  <a:srgbClr val="C00000"/>
                </a:solidFill>
                <a:latin typeface="+mn-lt"/>
              </a:rPr>
              <a:t>D</a:t>
            </a:r>
            <a:r>
              <a:rPr lang="de-DE" sz="1600" b="1" dirty="0">
                <a:solidFill>
                  <a:srgbClr val="C00000"/>
                </a:solidFill>
                <a:latin typeface="+mn-lt"/>
              </a:rPr>
              <a:t>ipole Moment </a:t>
            </a:r>
            <a:r>
              <a:rPr lang="de-DE" sz="1600" b="1" u="sng" dirty="0" err="1">
                <a:solidFill>
                  <a:srgbClr val="C00000"/>
                </a:solidFill>
                <a:latin typeface="+mn-lt"/>
              </a:rPr>
              <a:t>I</a:t>
            </a:r>
            <a:r>
              <a:rPr lang="de-DE" sz="1600" b="1" dirty="0" err="1">
                <a:solidFill>
                  <a:srgbClr val="C00000"/>
                </a:solidFill>
                <a:latin typeface="+mn-lt"/>
              </a:rPr>
              <a:t>nvestigations</a:t>
            </a:r>
            <a:endParaRPr lang="de-DE" sz="1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115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>
            <a:off x="684000" y="81810"/>
            <a:ext cx="7635654" cy="8421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l">
              <a:lnSpc>
                <a:spcPct val="100000"/>
              </a:lnSpc>
            </a:pPr>
            <a:r>
              <a:rPr lang="de-DE" sz="2800" i="1" cap="all" spc="-1" dirty="0">
                <a:solidFill>
                  <a:schemeClr val="bg1"/>
                </a:solidFill>
                <a:ea typeface="DejaVu Sans"/>
              </a:rPr>
              <a:t>J</a:t>
            </a:r>
            <a:r>
              <a:rPr lang="de-DE" sz="2800" i="1" spc="-1" dirty="0">
                <a:solidFill>
                  <a:schemeClr val="bg1"/>
                </a:solidFill>
                <a:ea typeface="DejaVu Sans"/>
              </a:rPr>
              <a:t>u</a:t>
            </a:r>
            <a:r>
              <a:rPr lang="de-DE" sz="2800" cap="all" spc="-1" dirty="0">
                <a:solidFill>
                  <a:schemeClr val="bg1"/>
                </a:solidFill>
                <a:ea typeface="DejaVu Sans"/>
              </a:rPr>
              <a:t>SPARC-1: </a:t>
            </a:r>
            <a:r>
              <a:rPr lang="de-DE" sz="2800" cap="all" spc="-1" dirty="0" err="1">
                <a:solidFill>
                  <a:schemeClr val="bg1"/>
                </a:solidFill>
                <a:ea typeface="DejaVu Sans"/>
              </a:rPr>
              <a:t>Momentum</a:t>
            </a:r>
            <a:r>
              <a:rPr lang="de-DE" sz="2800" cap="all" spc="-1" dirty="0">
                <a:solidFill>
                  <a:schemeClr val="bg1"/>
                </a:solidFill>
                <a:ea typeface="DejaVu Sans"/>
              </a:rPr>
              <a:t> </a:t>
            </a:r>
            <a:r>
              <a:rPr lang="de-DE" sz="2800" cap="all" spc="-1" dirty="0" err="1">
                <a:solidFill>
                  <a:schemeClr val="bg1"/>
                </a:solidFill>
                <a:ea typeface="DejaVu Sans"/>
              </a:rPr>
              <a:t>Microscopy</a:t>
            </a:r>
            <a:r>
              <a:rPr sz="2800" dirty="0">
                <a:solidFill>
                  <a:schemeClr val="bg1"/>
                </a:solidFill>
              </a:rPr>
              <a:t/>
            </a:r>
            <a:br>
              <a:rPr sz="2800" dirty="0">
                <a:solidFill>
                  <a:schemeClr val="bg1"/>
                </a:solidFill>
              </a:rPr>
            </a:br>
            <a:endParaRPr lang="de-DE" sz="2800" b="0" spc="-1" dirty="0">
              <a:solidFill>
                <a:schemeClr val="bg1"/>
              </a:solidFill>
            </a:endParaRPr>
          </a:p>
        </p:txBody>
      </p:sp>
      <p:sp>
        <p:nvSpPr>
          <p:cNvPr id="298" name="CustomShape 2"/>
          <p:cNvSpPr/>
          <p:nvPr/>
        </p:nvSpPr>
        <p:spPr>
          <a:xfrm>
            <a:off x="279180" y="5643270"/>
            <a:ext cx="1199070" cy="1644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900" b="0" spc="-1">
                <a:solidFill>
                  <a:srgbClr val="023D6B"/>
                </a:solidFill>
                <a:latin typeface="Arial"/>
                <a:ea typeface="DejaVu Sans"/>
              </a:rPr>
              <a:t>07 February 2018</a:t>
            </a:r>
            <a:endParaRPr lang="de-DE" sz="900" b="0" spc="-1">
              <a:latin typeface="Arial"/>
            </a:endParaRPr>
          </a:p>
        </p:txBody>
      </p:sp>
      <p:sp>
        <p:nvSpPr>
          <p:cNvPr id="299" name="CustomShape 3"/>
          <p:cNvSpPr/>
          <p:nvPr/>
        </p:nvSpPr>
        <p:spPr>
          <a:xfrm>
            <a:off x="4193910" y="5643270"/>
            <a:ext cx="538650" cy="1644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0" name="CustomShape 4"/>
          <p:cNvSpPr/>
          <p:nvPr/>
        </p:nvSpPr>
        <p:spPr>
          <a:xfrm>
            <a:off x="1764990" y="5250960"/>
            <a:ext cx="2354670" cy="313200"/>
          </a:xfrm>
          <a:prstGeom prst="rect">
            <a:avLst/>
          </a:prstGeom>
          <a:solidFill>
            <a:srgbClr val="D6D6D6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4290" tIns="33750" rIns="34290" bIns="33750" anchor="ctr"/>
          <a:lstStyle/>
          <a:p>
            <a:pPr algn="ctr">
              <a:lnSpc>
                <a:spcPct val="100000"/>
              </a:lnSpc>
            </a:pPr>
            <a:r>
              <a:rPr lang="de-DE" sz="1800" b="0" spc="-1">
                <a:solidFill>
                  <a:srgbClr val="000000"/>
                </a:solidFill>
                <a:latin typeface="Calibri"/>
                <a:ea typeface="Calibri"/>
              </a:rPr>
              <a:t>50 µJ / 100 fs / </a:t>
            </a:r>
            <a:r>
              <a:rPr lang="de-DE" sz="1800" spc="-1">
                <a:solidFill>
                  <a:srgbClr val="000000"/>
                </a:solidFill>
                <a:latin typeface="Calibri"/>
                <a:ea typeface="Calibri"/>
              </a:rPr>
              <a:t>10 MHz </a:t>
            </a:r>
            <a:endParaRPr lang="de-DE" sz="1800" b="0" spc="-1">
              <a:latin typeface="Arial"/>
            </a:endParaRPr>
          </a:p>
        </p:txBody>
      </p:sp>
      <p:pic>
        <p:nvPicPr>
          <p:cNvPr id="301" name="image.tif"/>
          <p:cNvPicPr/>
          <p:nvPr/>
        </p:nvPicPr>
        <p:blipFill>
          <a:blip r:embed="rId2"/>
          <a:stretch/>
        </p:blipFill>
        <p:spPr>
          <a:xfrm>
            <a:off x="1549800" y="1681290"/>
            <a:ext cx="2535030" cy="1931040"/>
          </a:xfrm>
          <a:prstGeom prst="rect">
            <a:avLst/>
          </a:prstGeom>
          <a:ln w="12600">
            <a:noFill/>
          </a:ln>
        </p:spPr>
      </p:pic>
      <p:pic>
        <p:nvPicPr>
          <p:cNvPr id="302" name="image.png"/>
          <p:cNvPicPr/>
          <p:nvPr/>
        </p:nvPicPr>
        <p:blipFill>
          <a:blip r:embed="rId3"/>
          <a:stretch/>
        </p:blipFill>
        <p:spPr>
          <a:xfrm>
            <a:off x="1179090" y="3895560"/>
            <a:ext cx="2667870" cy="1291410"/>
          </a:xfrm>
          <a:prstGeom prst="rect">
            <a:avLst/>
          </a:prstGeom>
          <a:ln w="12600">
            <a:noFill/>
          </a:ln>
        </p:spPr>
      </p:pic>
      <p:sp>
        <p:nvSpPr>
          <p:cNvPr id="303" name="CustomShape 5"/>
          <p:cNvSpPr/>
          <p:nvPr/>
        </p:nvSpPr>
        <p:spPr>
          <a:xfrm>
            <a:off x="4463910" y="1538730"/>
            <a:ext cx="4662630" cy="192591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8870" tIns="48870" rIns="48870" bIns="48870"/>
          <a:lstStyle/>
          <a:p>
            <a:pPr marL="284580" indent="-283230">
              <a:lnSpc>
                <a:spcPts val="3151"/>
              </a:lnSpc>
              <a:spcBef>
                <a:spcPts val="599"/>
              </a:spcBef>
            </a:pPr>
            <a:r>
              <a:rPr lang="de-DE" sz="1800" spc="-1">
                <a:solidFill>
                  <a:srgbClr val="000000"/>
                </a:solidFill>
                <a:latin typeface="Calibri"/>
                <a:ea typeface="Calibri"/>
              </a:rPr>
              <a:t>Goals: </a:t>
            </a:r>
            <a:endParaRPr lang="de-DE" sz="1800" b="0" spc="-1">
              <a:latin typeface="Arial"/>
            </a:endParaRPr>
          </a:p>
          <a:p>
            <a:pPr marL="277020" indent="-275670">
              <a:lnSpc>
                <a:spcPts val="3151"/>
              </a:lnSpc>
              <a:spcBef>
                <a:spcPts val="599"/>
              </a:spcBef>
              <a:buClr>
                <a:srgbClr val="00589C"/>
              </a:buClr>
              <a:buFont typeface="StarSymbol"/>
              <a:buChar char="▪"/>
            </a:pPr>
            <a:r>
              <a:rPr lang="de-DE" sz="1800" b="0" spc="-1">
                <a:solidFill>
                  <a:srgbClr val="000000"/>
                </a:solidFill>
                <a:latin typeface="Calibri"/>
                <a:ea typeface="Calibri"/>
              </a:rPr>
              <a:t>fs pump-probe studies</a:t>
            </a:r>
            <a:endParaRPr lang="de-DE" sz="1800" b="0" spc="-1">
              <a:latin typeface="Arial"/>
            </a:endParaRPr>
          </a:p>
          <a:p>
            <a:pPr marL="277020" indent="-275670">
              <a:lnSpc>
                <a:spcPts val="3151"/>
              </a:lnSpc>
              <a:spcBef>
                <a:spcPts val="599"/>
              </a:spcBef>
              <a:buClr>
                <a:srgbClr val="00589C"/>
              </a:buClr>
              <a:buFont typeface="StarSymbol"/>
              <a:buChar char="▪"/>
            </a:pPr>
            <a:r>
              <a:rPr lang="de-DE" sz="1800" b="0" spc="-1">
                <a:solidFill>
                  <a:srgbClr val="000000"/>
                </a:solidFill>
                <a:latin typeface="Calibri"/>
                <a:ea typeface="Calibri"/>
              </a:rPr>
              <a:t>explicit spin-polarization analysis</a:t>
            </a:r>
            <a:endParaRPr lang="de-DE" sz="1800" b="0" spc="-1">
              <a:latin typeface="Arial"/>
            </a:endParaRPr>
          </a:p>
          <a:p>
            <a:pPr marL="277020" indent="-275670">
              <a:lnSpc>
                <a:spcPts val="3151"/>
              </a:lnSpc>
              <a:spcBef>
                <a:spcPts val="599"/>
              </a:spcBef>
              <a:buClr>
                <a:srgbClr val="00589C"/>
              </a:buClr>
              <a:buFont typeface="StarSymbol"/>
              <a:buChar char="▪"/>
            </a:pPr>
            <a:r>
              <a:rPr lang="de-DE" sz="1800" b="0" spc="-1">
                <a:solidFill>
                  <a:srgbClr val="000000"/>
                </a:solidFill>
                <a:latin typeface="Calibri"/>
                <a:ea typeface="Calibri"/>
              </a:rPr>
              <a:t>highly efficient electronic structure mapping</a:t>
            </a:r>
            <a:endParaRPr lang="de-DE" sz="1800" b="0" spc="-1">
              <a:latin typeface="Arial"/>
            </a:endParaRPr>
          </a:p>
        </p:txBody>
      </p:sp>
      <p:sp>
        <p:nvSpPr>
          <p:cNvPr id="304" name="CustomShape 6"/>
          <p:cNvSpPr/>
          <p:nvPr/>
        </p:nvSpPr>
        <p:spPr>
          <a:xfrm>
            <a:off x="108000" y="2293380"/>
            <a:ext cx="1440450" cy="5877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algn="ctr">
              <a:lnSpc>
                <a:spcPct val="95000"/>
              </a:lnSpc>
            </a:pPr>
            <a:r>
              <a:rPr lang="de-DE" sz="1800" i="1" spc="-1">
                <a:solidFill>
                  <a:srgbClr val="0070C0"/>
                </a:solidFill>
                <a:latin typeface="Calibri"/>
                <a:ea typeface="Calibri"/>
              </a:rPr>
              <a:t>“Photon in / Electron out”</a:t>
            </a:r>
            <a:endParaRPr lang="de-DE" sz="1800" b="0" spc="-1">
              <a:latin typeface="Arial"/>
            </a:endParaRPr>
          </a:p>
        </p:txBody>
      </p:sp>
      <p:sp>
        <p:nvSpPr>
          <p:cNvPr id="305" name="CustomShape 7"/>
          <p:cNvSpPr/>
          <p:nvPr/>
        </p:nvSpPr>
        <p:spPr>
          <a:xfrm>
            <a:off x="6462180" y="4018140"/>
            <a:ext cx="2212920" cy="706590"/>
          </a:xfrm>
          <a:prstGeom prst="rect">
            <a:avLst/>
          </a:prstGeom>
          <a:solidFill>
            <a:srgbClr val="B2E0FF"/>
          </a:solidFill>
          <a:ln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algn="ctr">
              <a:lnSpc>
                <a:spcPct val="100000"/>
              </a:lnSpc>
            </a:pPr>
            <a:r>
              <a:rPr lang="de-DE" sz="2100" b="0" spc="-1">
                <a:solidFill>
                  <a:srgbClr val="000000"/>
                </a:solidFill>
                <a:latin typeface="Calibri"/>
                <a:ea typeface="DejaVu Sans"/>
              </a:rPr>
              <a:t>Start of </a:t>
            </a:r>
            <a:r>
              <a:rPr lang="de-DE" sz="2100" b="0" i="1" spc="-1">
                <a:solidFill>
                  <a:srgbClr val="000000"/>
                </a:solidFill>
                <a:latin typeface="Calibri"/>
                <a:ea typeface="DejaVu Sans"/>
              </a:rPr>
              <a:t>Ju</a:t>
            </a:r>
            <a:r>
              <a:rPr lang="de-DE" sz="2100" b="0" spc="-1">
                <a:solidFill>
                  <a:srgbClr val="000000"/>
                </a:solidFill>
                <a:latin typeface="Calibri"/>
                <a:ea typeface="DejaVu Sans"/>
              </a:rPr>
              <a:t>SPARC-1: Fall 2018</a:t>
            </a:r>
            <a:endParaRPr lang="de-DE" sz="2100" b="0" spc="-1">
              <a:latin typeface="Arial"/>
            </a:endParaRPr>
          </a:p>
        </p:txBody>
      </p:sp>
      <p:pic>
        <p:nvPicPr>
          <p:cNvPr id="306" name="Grafik 5"/>
          <p:cNvPicPr/>
          <p:nvPr/>
        </p:nvPicPr>
        <p:blipFill>
          <a:blip r:embed="rId4"/>
          <a:stretch/>
        </p:blipFill>
        <p:spPr>
          <a:xfrm>
            <a:off x="3893400" y="4091310"/>
            <a:ext cx="1492560" cy="283500"/>
          </a:xfrm>
          <a:prstGeom prst="rect">
            <a:avLst/>
          </a:prstGeom>
          <a:ln>
            <a:noFill/>
          </a:ln>
        </p:spPr>
      </p:pic>
      <p:pic>
        <p:nvPicPr>
          <p:cNvPr id="307" name="Grafik 7"/>
          <p:cNvPicPr/>
          <p:nvPr/>
        </p:nvPicPr>
        <p:blipFill>
          <a:blip r:embed="rId5"/>
          <a:stretch/>
        </p:blipFill>
        <p:spPr>
          <a:xfrm>
            <a:off x="3868290" y="4511160"/>
            <a:ext cx="1577880" cy="4595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874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1"/>
          <p:cNvSpPr/>
          <p:nvPr/>
        </p:nvSpPr>
        <p:spPr>
          <a:xfrm>
            <a:off x="684000" y="64125"/>
            <a:ext cx="7702045" cy="8421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l">
              <a:lnSpc>
                <a:spcPct val="100000"/>
              </a:lnSpc>
            </a:pPr>
            <a:r>
              <a:rPr lang="de-DE" sz="2800" i="1" cap="all" spc="-1" dirty="0">
                <a:solidFill>
                  <a:schemeClr val="bg1"/>
                </a:solidFill>
                <a:latin typeface="Arial"/>
                <a:ea typeface="DejaVu Sans"/>
              </a:rPr>
              <a:t>J</a:t>
            </a:r>
            <a:r>
              <a:rPr lang="de-DE" sz="2800" i="1" spc="-1" dirty="0">
                <a:solidFill>
                  <a:schemeClr val="bg1"/>
                </a:solidFill>
                <a:latin typeface="Arial"/>
                <a:ea typeface="DejaVu Sans"/>
              </a:rPr>
              <a:t>u</a:t>
            </a:r>
            <a:r>
              <a:rPr lang="de-DE" sz="2800" cap="all" spc="-1" dirty="0">
                <a:solidFill>
                  <a:schemeClr val="bg1"/>
                </a:solidFill>
                <a:latin typeface="Arial"/>
                <a:ea typeface="DejaVu Sans"/>
              </a:rPr>
              <a:t>SPARC-2: </a:t>
            </a:r>
            <a:r>
              <a:rPr lang="de-DE" sz="2800" cap="all" spc="-1" dirty="0" err="1">
                <a:solidFill>
                  <a:schemeClr val="bg1"/>
                </a:solidFill>
                <a:latin typeface="Arial"/>
                <a:ea typeface="DejaVu Sans"/>
              </a:rPr>
              <a:t>Electron</a:t>
            </a:r>
            <a:r>
              <a:rPr lang="de-DE" sz="2800" cap="all" spc="-1" dirty="0">
                <a:solidFill>
                  <a:schemeClr val="bg1"/>
                </a:solidFill>
                <a:latin typeface="Arial"/>
                <a:ea typeface="DejaVu Sans"/>
              </a:rPr>
              <a:t> </a:t>
            </a:r>
            <a:r>
              <a:rPr lang="de-DE" sz="2800" cap="all" spc="-1" dirty="0" err="1">
                <a:solidFill>
                  <a:schemeClr val="bg1"/>
                </a:solidFill>
                <a:latin typeface="Arial"/>
                <a:ea typeface="DejaVu Sans"/>
              </a:rPr>
              <a:t>Acceleration</a:t>
            </a:r>
            <a:endParaRPr lang="de-DE" sz="2800" b="0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315" name="CustomShape 2"/>
          <p:cNvSpPr/>
          <p:nvPr/>
        </p:nvSpPr>
        <p:spPr>
          <a:xfrm>
            <a:off x="279180" y="5643270"/>
            <a:ext cx="1199070" cy="1644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900" b="0" spc="-1">
                <a:solidFill>
                  <a:srgbClr val="023D6B"/>
                </a:solidFill>
                <a:latin typeface="Arial"/>
                <a:ea typeface="DejaVu Sans"/>
              </a:rPr>
              <a:t>07 February 2018</a:t>
            </a:r>
            <a:endParaRPr lang="de-DE" sz="900" b="0" spc="-1">
              <a:latin typeface="Arial"/>
            </a:endParaRPr>
          </a:p>
        </p:txBody>
      </p:sp>
      <p:sp>
        <p:nvSpPr>
          <p:cNvPr id="316" name="CustomShape 3"/>
          <p:cNvSpPr/>
          <p:nvPr/>
        </p:nvSpPr>
        <p:spPr>
          <a:xfrm>
            <a:off x="4193910" y="5643270"/>
            <a:ext cx="538650" cy="1644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7" name="CustomShape 4"/>
          <p:cNvSpPr/>
          <p:nvPr/>
        </p:nvSpPr>
        <p:spPr>
          <a:xfrm>
            <a:off x="269190" y="1561410"/>
            <a:ext cx="8585460" cy="38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14000"/>
              </a:lnSpc>
            </a:pPr>
            <a:r>
              <a:rPr lang="de-DE" sz="1350" spc="-1">
                <a:solidFill>
                  <a:srgbClr val="023D6B"/>
                </a:solidFill>
                <a:latin typeface="Arial"/>
                <a:ea typeface="DejaVu Sans"/>
              </a:rPr>
              <a:t>Optimization of acceleration process</a:t>
            </a:r>
            <a:endParaRPr lang="de-DE" sz="1350" b="0" spc="-1">
              <a:latin typeface="Arial"/>
            </a:endParaRPr>
          </a:p>
        </p:txBody>
      </p:sp>
      <p:pic>
        <p:nvPicPr>
          <p:cNvPr id="318" name="Bild 6"/>
          <p:cNvPicPr/>
          <p:nvPr/>
        </p:nvPicPr>
        <p:blipFill>
          <a:blip r:embed="rId2"/>
          <a:stretch/>
        </p:blipFill>
        <p:spPr>
          <a:xfrm>
            <a:off x="4463910" y="2518290"/>
            <a:ext cx="4261950" cy="204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9" name="Picture 5"/>
          <p:cNvPicPr/>
          <p:nvPr/>
        </p:nvPicPr>
        <p:blipFill>
          <a:blip r:embed="rId3"/>
          <a:stretch/>
        </p:blipFill>
        <p:spPr>
          <a:xfrm>
            <a:off x="521640" y="2619000"/>
            <a:ext cx="2736180" cy="178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0" name="CustomShape 5"/>
          <p:cNvSpPr/>
          <p:nvPr/>
        </p:nvSpPr>
        <p:spPr>
          <a:xfrm>
            <a:off x="4753890" y="4984740"/>
            <a:ext cx="2633310" cy="261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/>
          <a:lstStyle/>
          <a:p>
            <a:pPr>
              <a:lnSpc>
                <a:spcPct val="95000"/>
              </a:lnSpc>
            </a:pPr>
            <a:r>
              <a:rPr lang="de-DE" sz="1350" b="0" spc="-1">
                <a:solidFill>
                  <a:srgbClr val="000000"/>
                </a:solidFill>
                <a:latin typeface="Calibri"/>
                <a:ea typeface="Calibri"/>
              </a:rPr>
              <a:t>Idea: Zahra Chitgar (and IPP Prague)</a:t>
            </a:r>
            <a:endParaRPr lang="de-DE" sz="1350" b="0" spc="-1">
              <a:latin typeface="Arial"/>
            </a:endParaRPr>
          </a:p>
        </p:txBody>
      </p:sp>
      <p:sp>
        <p:nvSpPr>
          <p:cNvPr id="321" name="CustomShape 6"/>
          <p:cNvSpPr/>
          <p:nvPr/>
        </p:nvSpPr>
        <p:spPr>
          <a:xfrm>
            <a:off x="3545910" y="3300210"/>
            <a:ext cx="754650" cy="48465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47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100000"/>
                </a:scheme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54018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29" y="701080"/>
            <a:ext cx="8786172" cy="5802270"/>
          </a:xfrm>
          <a:prstGeom prst="rect">
            <a:avLst/>
          </a:prstGeom>
        </p:spPr>
      </p:pic>
      <p:sp>
        <p:nvSpPr>
          <p:cNvPr id="3" name="CustomShape 1"/>
          <p:cNvSpPr/>
          <p:nvPr/>
        </p:nvSpPr>
        <p:spPr>
          <a:xfrm>
            <a:off x="684000" y="64125"/>
            <a:ext cx="7702045" cy="8421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l">
              <a:lnSpc>
                <a:spcPct val="100000"/>
              </a:lnSpc>
            </a:pPr>
            <a:r>
              <a:rPr lang="en-US" sz="2800" cap="all" spc="-1" dirty="0" smtClean="0">
                <a:solidFill>
                  <a:schemeClr val="bg1"/>
                </a:solidFill>
                <a:latin typeface="Arial"/>
                <a:ea typeface="DejaVu Sans"/>
              </a:rPr>
              <a:t>Current</a:t>
            </a:r>
            <a:r>
              <a:rPr lang="de-DE" sz="2800" cap="all" spc="-1" dirty="0" smtClean="0">
                <a:solidFill>
                  <a:schemeClr val="bg1"/>
                </a:solidFill>
                <a:latin typeface="Arial"/>
                <a:ea typeface="DejaVu Sans"/>
              </a:rPr>
              <a:t> EDM Limits</a:t>
            </a:r>
            <a:endParaRPr lang="de-DE" sz="2800" spc="-1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6707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2" y="692209"/>
            <a:ext cx="8800864" cy="582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05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981075"/>
            <a:ext cx="7772400" cy="459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feld 8"/>
          <p:cNvSpPr txBox="1">
            <a:spLocks noChangeArrowheads="1"/>
          </p:cNvSpPr>
          <p:nvPr/>
        </p:nvSpPr>
        <p:spPr bwMode="auto">
          <a:xfrm>
            <a:off x="900113" y="4508500"/>
            <a:ext cx="5032375" cy="13081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800" dirty="0">
                <a:solidFill>
                  <a:srgbClr val="3A6F8A"/>
                </a:solidFill>
              </a:rPr>
              <a:t>Permanent EDMs violate parity </a:t>
            </a:r>
            <a:r>
              <a:rPr lang="en-US" altLang="de-DE" sz="1800" dirty="0"/>
              <a:t>P</a:t>
            </a:r>
            <a:r>
              <a:rPr lang="en-US" altLang="de-DE" sz="1800" dirty="0">
                <a:solidFill>
                  <a:srgbClr val="3A6F8A"/>
                </a:solidFill>
              </a:rPr>
              <a:t> and time reversal symmetry </a:t>
            </a:r>
            <a:r>
              <a:rPr lang="en-US" altLang="de-DE" sz="1800" dirty="0"/>
              <a:t>T</a:t>
            </a:r>
            <a:endParaRPr lang="en-US" altLang="de-DE" sz="1800" dirty="0">
              <a:solidFill>
                <a:srgbClr val="3A6F8A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de-DE" sz="700" dirty="0">
              <a:solidFill>
                <a:srgbClr val="3A6F8A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800" dirty="0">
                <a:solidFill>
                  <a:srgbClr val="3A6F8A"/>
                </a:solidFill>
              </a:rPr>
              <a:t>Assuming </a:t>
            </a:r>
            <a:r>
              <a:rPr lang="en-US" altLang="de-DE" sz="1800" dirty="0"/>
              <a:t>CPT</a:t>
            </a:r>
            <a:r>
              <a:rPr lang="en-US" altLang="de-DE" sz="1800" dirty="0">
                <a:solidFill>
                  <a:srgbClr val="3A6F8A"/>
                </a:solidFill>
              </a:rPr>
              <a:t> to hold,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800" dirty="0">
                <a:solidFill>
                  <a:srgbClr val="3A6F8A"/>
                </a:solidFill>
              </a:rPr>
              <a:t>combined symmetry </a:t>
            </a:r>
            <a:r>
              <a:rPr lang="en-US" altLang="de-DE" sz="1800" dirty="0"/>
              <a:t>CP violated </a:t>
            </a:r>
            <a:r>
              <a:rPr lang="en-US" altLang="de-DE" sz="1800" dirty="0">
                <a:solidFill>
                  <a:srgbClr val="3A6F8A"/>
                </a:solidFill>
              </a:rPr>
              <a:t>as well.</a:t>
            </a:r>
            <a:endParaRPr lang="de-DE" altLang="de-DE" sz="1800" dirty="0">
              <a:solidFill>
                <a:srgbClr val="3A6F8A"/>
              </a:solidFill>
            </a:endParaRPr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900113" y="5842000"/>
            <a:ext cx="5032375" cy="6485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800" b="1" dirty="0">
                <a:solidFill>
                  <a:srgbClr val="006600"/>
                </a:solidFill>
                <a:sym typeface="Wingdings" pitchFamily="2" charset="2"/>
              </a:rPr>
              <a:t>EDMs </a:t>
            </a:r>
            <a:r>
              <a:rPr lang="de-DE" altLang="de-DE" sz="1800" b="1" dirty="0" err="1">
                <a:solidFill>
                  <a:srgbClr val="006600"/>
                </a:solidFill>
                <a:sym typeface="Wingdings" pitchFamily="2" charset="2"/>
              </a:rPr>
              <a:t>are</a:t>
            </a:r>
            <a:r>
              <a:rPr lang="de-DE" altLang="de-DE" sz="1800" b="1" dirty="0">
                <a:solidFill>
                  <a:srgbClr val="006600"/>
                </a:solidFill>
                <a:sym typeface="Wingdings" pitchFamily="2" charset="2"/>
              </a:rPr>
              <a:t> </a:t>
            </a:r>
            <a:r>
              <a:rPr lang="de-DE" altLang="de-DE" sz="1800" b="1" dirty="0" err="1">
                <a:solidFill>
                  <a:srgbClr val="006600"/>
                </a:solidFill>
                <a:sym typeface="Wingdings" pitchFamily="2" charset="2"/>
              </a:rPr>
              <a:t>candidates</a:t>
            </a:r>
            <a:r>
              <a:rPr lang="de-DE" altLang="de-DE" sz="1800" b="1" dirty="0">
                <a:solidFill>
                  <a:srgbClr val="006600"/>
                </a:solidFill>
                <a:sym typeface="Wingdings" pitchFamily="2" charset="2"/>
              </a:rPr>
              <a:t> </a:t>
            </a:r>
            <a:r>
              <a:rPr lang="de-DE" altLang="de-DE" sz="1800" b="1" dirty="0" err="1">
                <a:solidFill>
                  <a:srgbClr val="006600"/>
                </a:solidFill>
                <a:sym typeface="Wingdings" pitchFamily="2" charset="2"/>
              </a:rPr>
              <a:t>to</a:t>
            </a:r>
            <a:r>
              <a:rPr lang="de-DE" altLang="de-DE" sz="1800" b="1" dirty="0">
                <a:solidFill>
                  <a:srgbClr val="006600"/>
                </a:solidFill>
                <a:sym typeface="Wingdings" pitchFamily="2" charset="2"/>
              </a:rPr>
              <a:t> </a:t>
            </a:r>
            <a:r>
              <a:rPr lang="de-DE" altLang="de-DE" sz="1800" b="1" dirty="0" err="1">
                <a:solidFill>
                  <a:srgbClr val="006600"/>
                </a:solidFill>
                <a:sym typeface="Wingdings" pitchFamily="2" charset="2"/>
              </a:rPr>
              <a:t>solve</a:t>
            </a:r>
            <a:r>
              <a:rPr lang="de-DE" altLang="de-DE" sz="1800" b="1" dirty="0">
                <a:solidFill>
                  <a:srgbClr val="006600"/>
                </a:solidFill>
                <a:sym typeface="Wingdings" pitchFamily="2" charset="2"/>
              </a:rPr>
              <a:t> </a:t>
            </a:r>
            <a:r>
              <a:rPr lang="de-DE" altLang="de-DE" sz="1800" b="1" dirty="0" err="1">
                <a:solidFill>
                  <a:srgbClr val="006600"/>
                </a:solidFill>
                <a:sym typeface="Wingdings" pitchFamily="2" charset="2"/>
              </a:rPr>
              <a:t>mystery</a:t>
            </a:r>
            <a:r>
              <a:rPr lang="de-DE" altLang="de-DE" sz="1800" b="1" dirty="0">
                <a:solidFill>
                  <a:srgbClr val="006600"/>
                </a:solidFill>
                <a:sym typeface="Wingdings" pitchFamily="2" charset="2"/>
              </a:rPr>
              <a:t> </a:t>
            </a:r>
            <a:endParaRPr lang="de-DE" altLang="de-DE" sz="1800" b="1" dirty="0" smtClean="0">
              <a:solidFill>
                <a:srgbClr val="006600"/>
              </a:solidFill>
              <a:sym typeface="Wingdings" pitchFamily="2" charset="2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800" b="1" dirty="0" err="1" smtClean="0">
                <a:solidFill>
                  <a:srgbClr val="006600"/>
                </a:solidFill>
                <a:sym typeface="Wingdings" pitchFamily="2" charset="2"/>
              </a:rPr>
              <a:t>of</a:t>
            </a:r>
            <a:r>
              <a:rPr lang="de-DE" altLang="de-DE" sz="1800" b="1" dirty="0" smtClean="0">
                <a:solidFill>
                  <a:srgbClr val="006600"/>
                </a:solidFill>
                <a:sym typeface="Wingdings" pitchFamily="2" charset="2"/>
              </a:rPr>
              <a:t> </a:t>
            </a:r>
            <a:r>
              <a:rPr lang="de-DE" altLang="de-DE" sz="1800" b="1" dirty="0">
                <a:solidFill>
                  <a:srgbClr val="006600"/>
                </a:solidFill>
                <a:sym typeface="Wingdings" pitchFamily="2" charset="2"/>
              </a:rPr>
              <a:t>matter-antimatter </a:t>
            </a:r>
            <a:r>
              <a:rPr lang="de-DE" altLang="de-DE" sz="1800" b="1" dirty="0" err="1">
                <a:solidFill>
                  <a:srgbClr val="006600"/>
                </a:solidFill>
                <a:sym typeface="Wingdings" pitchFamily="2" charset="2"/>
              </a:rPr>
              <a:t>asymmetry</a:t>
            </a:r>
            <a:endParaRPr lang="de-DE" altLang="de-DE" sz="1800" b="1" dirty="0">
              <a:solidFill>
                <a:srgbClr val="006600"/>
              </a:solidFill>
              <a:sym typeface="Wingdings" pitchFamily="2" charset="2"/>
            </a:endParaRPr>
          </a:p>
        </p:txBody>
      </p:sp>
      <p:sp>
        <p:nvSpPr>
          <p:cNvPr id="4" name="Rechteck 3"/>
          <p:cNvSpPr>
            <a:spLocks noChangeArrowheads="1"/>
          </p:cNvSpPr>
          <p:nvPr/>
        </p:nvSpPr>
        <p:spPr bwMode="auto">
          <a:xfrm>
            <a:off x="523783" y="4487863"/>
            <a:ext cx="5797117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000" dirty="0">
                <a:solidFill>
                  <a:srgbClr val="FF0000"/>
                </a:solidFill>
              </a:rPr>
              <a:t>It is important to measure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000" dirty="0">
                <a:solidFill>
                  <a:srgbClr val="FF0000"/>
                </a:solidFill>
              </a:rPr>
              <a:t>neutron </a:t>
            </a:r>
            <a:r>
              <a:rPr lang="en-US" altLang="de-DE" sz="2000" b="1" dirty="0">
                <a:solidFill>
                  <a:srgbClr val="FF0000"/>
                </a:solidFill>
              </a:rPr>
              <a:t>and proton and deuteron</a:t>
            </a:r>
            <a:r>
              <a:rPr lang="en-US" altLang="de-DE" sz="2000" dirty="0">
                <a:solidFill>
                  <a:srgbClr val="FF0000"/>
                </a:solidFill>
              </a:rPr>
              <a:t>, light nuclei EDMs </a:t>
            </a:r>
            <a:r>
              <a:rPr lang="en-US" altLang="de-DE" sz="2000" dirty="0" smtClean="0">
                <a:solidFill>
                  <a:srgbClr val="FF0000"/>
                </a:solidFill>
              </a:rPr>
              <a:t>in </a:t>
            </a:r>
            <a:r>
              <a:rPr lang="en-US" altLang="de-DE" sz="2000" dirty="0">
                <a:solidFill>
                  <a:srgbClr val="FF0000"/>
                </a:solidFill>
              </a:rPr>
              <a:t>order to disentangle various </a:t>
            </a:r>
            <a:r>
              <a:rPr lang="de-DE" altLang="de-DE" sz="2000" dirty="0" err="1">
                <a:solidFill>
                  <a:srgbClr val="FF0000"/>
                </a:solidFill>
              </a:rPr>
              <a:t>sources</a:t>
            </a:r>
            <a:r>
              <a:rPr lang="de-DE" altLang="de-DE" sz="2000" dirty="0">
                <a:solidFill>
                  <a:srgbClr val="FF0000"/>
                </a:solidFill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</a:rPr>
              <a:t>of</a:t>
            </a:r>
            <a:r>
              <a:rPr lang="de-DE" altLang="de-DE" sz="2000" dirty="0">
                <a:solidFill>
                  <a:srgbClr val="FF0000"/>
                </a:solidFill>
              </a:rPr>
              <a:t> CP </a:t>
            </a:r>
            <a:r>
              <a:rPr lang="de-DE" altLang="de-DE" sz="2000" dirty="0" err="1">
                <a:solidFill>
                  <a:srgbClr val="FF0000"/>
                </a:solidFill>
              </a:rPr>
              <a:t>violation</a:t>
            </a:r>
            <a:r>
              <a:rPr lang="de-DE" altLang="de-DE" sz="2000" dirty="0" smtClean="0">
                <a:solidFill>
                  <a:srgbClr val="FF0000"/>
                </a:solidFill>
              </a:rPr>
              <a:t>.</a:t>
            </a:r>
            <a:endParaRPr lang="de-DE" altLang="de-DE" sz="2000" dirty="0">
              <a:solidFill>
                <a:srgbClr val="FF0000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84000" y="0"/>
            <a:ext cx="7621587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de-DE" sz="2800" kern="0" dirty="0" smtClean="0"/>
              <a:t>Electric Dipole Moments</a:t>
            </a:r>
          </a:p>
        </p:txBody>
      </p:sp>
    </p:spTree>
    <p:extLst>
      <p:ext uri="{BB962C8B-B14F-4D97-AF65-F5344CB8AC3E}">
        <p14:creationId xmlns:p14="http://schemas.microsoft.com/office/powerpoint/2010/main" val="14745307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Inhaltsplatzhalter 2"/>
          <p:cNvSpPr>
            <a:spLocks noGrp="1"/>
          </p:cNvSpPr>
          <p:nvPr>
            <p:ph idx="1"/>
          </p:nvPr>
        </p:nvSpPr>
        <p:spPr>
          <a:xfrm>
            <a:off x="684212" y="922946"/>
            <a:ext cx="8459788" cy="4534786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b="0" dirty="0" smtClean="0">
                <a:solidFill>
                  <a:srgbClr val="003399"/>
                </a:solidFill>
              </a:rPr>
              <a:t>Equation for spin motion of relativistic particles in storage rings</a:t>
            </a:r>
          </a:p>
          <a:p>
            <a:pPr>
              <a:buFontTx/>
              <a:buNone/>
            </a:pPr>
            <a:r>
              <a:rPr lang="en-US" altLang="en-US" sz="2000" b="0" dirty="0" smtClean="0">
                <a:solidFill>
                  <a:srgbClr val="003399"/>
                </a:solidFill>
              </a:rPr>
              <a:t>for                        </a:t>
            </a:r>
            <a:r>
              <a:rPr lang="en-US" altLang="en-US" sz="2000" dirty="0" smtClean="0">
                <a:solidFill>
                  <a:srgbClr val="003399"/>
                </a:solidFill>
              </a:rPr>
              <a:t>. </a:t>
            </a:r>
            <a:endParaRPr lang="en-US" altLang="en-US" sz="2000" dirty="0">
              <a:solidFill>
                <a:srgbClr val="003399"/>
              </a:solidFill>
            </a:endParaRPr>
          </a:p>
          <a:p>
            <a:pPr>
              <a:buFontTx/>
              <a:buNone/>
            </a:pPr>
            <a:endParaRPr lang="en-US" altLang="en-US" sz="100" dirty="0">
              <a:solidFill>
                <a:srgbClr val="3366CC"/>
              </a:solidFill>
            </a:endParaRPr>
          </a:p>
          <a:p>
            <a:pPr>
              <a:buFontTx/>
              <a:buNone/>
            </a:pPr>
            <a:r>
              <a:rPr lang="en-US" altLang="en-US" sz="2000" b="0" dirty="0" smtClean="0">
                <a:solidFill>
                  <a:srgbClr val="3366CC"/>
                </a:solidFill>
              </a:rPr>
              <a:t>The spin precession relative to the momentum direction is given by:</a:t>
            </a:r>
            <a:endParaRPr lang="de-DE" altLang="en-US" sz="2000" b="0" dirty="0" smtClean="0">
              <a:solidFill>
                <a:srgbClr val="3366CC"/>
              </a:solidFill>
            </a:endParaRPr>
          </a:p>
          <a:p>
            <a:endParaRPr lang="de-DE" altLang="en-US" dirty="0" smtClean="0"/>
          </a:p>
        </p:txBody>
      </p:sp>
      <p:sp>
        <p:nvSpPr>
          <p:cNvPr id="74754" name="Titel 1"/>
          <p:cNvSpPr>
            <a:spLocks noGrp="1"/>
          </p:cNvSpPr>
          <p:nvPr>
            <p:ph type="title"/>
          </p:nvPr>
        </p:nvSpPr>
        <p:spPr>
          <a:xfrm>
            <a:off x="684212" y="0"/>
            <a:ext cx="8102587" cy="1143000"/>
          </a:xfrm>
        </p:spPr>
        <p:txBody>
          <a:bodyPr/>
          <a:lstStyle/>
          <a:p>
            <a:r>
              <a:rPr lang="en-US" altLang="de-DE" sz="2800" dirty="0"/>
              <a:t>Spin Precession with EDM</a:t>
            </a:r>
            <a:endParaRPr lang="de-DE" altLang="en-US" sz="2800" dirty="0" smtClean="0"/>
          </a:p>
        </p:txBody>
      </p:sp>
      <p:sp>
        <p:nvSpPr>
          <p:cNvPr id="5" name="Text Box 40"/>
          <p:cNvSpPr txBox="1">
            <a:spLocks noChangeArrowheads="1"/>
          </p:cNvSpPr>
          <p:nvPr/>
        </p:nvSpPr>
        <p:spPr bwMode="auto">
          <a:xfrm>
            <a:off x="3157538" y="4576763"/>
            <a:ext cx="211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0">
                <a:solidFill>
                  <a:srgbClr val="C00000"/>
                </a:solidFill>
              </a:rPr>
              <a:t>Magnetic Moment</a:t>
            </a:r>
          </a:p>
        </p:txBody>
      </p:sp>
      <p:sp>
        <p:nvSpPr>
          <p:cNvPr id="6" name="Text Box 41"/>
          <p:cNvSpPr txBox="1">
            <a:spLocks noChangeArrowheads="1"/>
          </p:cNvSpPr>
          <p:nvPr/>
        </p:nvSpPr>
        <p:spPr bwMode="auto">
          <a:xfrm>
            <a:off x="5622925" y="4576763"/>
            <a:ext cx="2571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0">
                <a:solidFill>
                  <a:srgbClr val="006600"/>
                </a:solidFill>
              </a:rPr>
              <a:t>Electric Dipole Moment</a:t>
            </a:r>
          </a:p>
        </p:txBody>
      </p:sp>
      <p:sp>
        <p:nvSpPr>
          <p:cNvPr id="74758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74759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13" name="Geschweifte Klammer links 12"/>
          <p:cNvSpPr/>
          <p:nvPr/>
        </p:nvSpPr>
        <p:spPr>
          <a:xfrm rot="16200000">
            <a:off x="3980656" y="2655095"/>
            <a:ext cx="466725" cy="3211512"/>
          </a:xfrm>
          <a:prstGeom prst="leftBrace">
            <a:avLst>
              <a:gd name="adj1" fmla="val 28142"/>
              <a:gd name="adj2" fmla="val 5000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Geschweifte Klammer links 13"/>
          <p:cNvSpPr/>
          <p:nvPr/>
        </p:nvSpPr>
        <p:spPr>
          <a:xfrm rot="16200000">
            <a:off x="6643688" y="3538538"/>
            <a:ext cx="508000" cy="1485900"/>
          </a:xfrm>
          <a:prstGeom prst="leftBrace">
            <a:avLst>
              <a:gd name="adj1" fmla="val 28142"/>
              <a:gd name="adj2" fmla="val 50000"/>
            </a:avLst>
          </a:prstGeom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4762" name="Datumsplatzhalter 1"/>
          <p:cNvSpPr>
            <a:spLocks noGrp="1"/>
          </p:cNvSpPr>
          <p:nvPr>
            <p:ph type="dt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en-US" sz="1400" b="0" dirty="0" smtClean="0">
              <a:solidFill>
                <a:schemeClr val="tx1"/>
              </a:solidFill>
            </a:endParaRPr>
          </a:p>
        </p:txBody>
      </p:sp>
      <p:sp>
        <p:nvSpPr>
          <p:cNvPr id="74763" name="Fußzeilenplatzhalter 2"/>
          <p:cNvSpPr>
            <a:spLocks noGrp="1"/>
          </p:cNvSpPr>
          <p:nvPr>
            <p:ph type="ftr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1400" b="0" dirty="0" smtClean="0">
              <a:solidFill>
                <a:schemeClr val="tx1"/>
              </a:solidFill>
            </a:endParaRPr>
          </a:p>
        </p:txBody>
      </p:sp>
      <p:sp>
        <p:nvSpPr>
          <p:cNvPr id="74764" name="Foliennummernplatzhalter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6D0806-DBEB-47A3-9107-7D470D245428}" type="slidenum">
              <a:rPr lang="de-DE" altLang="en-US" sz="1400" b="0" smtClean="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de-DE" altLang="en-US" sz="1400" b="0" dirty="0" smtClean="0">
              <a:solidFill>
                <a:schemeClr val="tx1"/>
              </a:solidFill>
            </a:endParaRPr>
          </a:p>
        </p:txBody>
      </p:sp>
      <p:sp>
        <p:nvSpPr>
          <p:cNvPr id="16" name="Textfeld 1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187624" y="1392238"/>
            <a:ext cx="1555576" cy="318036"/>
          </a:xfrm>
          <a:prstGeom prst="rect">
            <a:avLst/>
          </a:prstGeom>
          <a:blipFill>
            <a:blip r:embed="rId2"/>
            <a:stretch>
              <a:fillRect l="-7059" t="-39623" r="-5490" b="-43396"/>
            </a:stretch>
          </a:blipFill>
        </p:spPr>
        <p:txBody>
          <a:bodyPr/>
          <a:lstStyle/>
          <a:p>
            <a:r>
              <a:rPr lang="de-DE">
                <a:noFill/>
              </a:rPr>
              <a:t> </a:t>
            </a:r>
          </a:p>
        </p:txBody>
      </p:sp>
      <p:sp>
        <p:nvSpPr>
          <p:cNvPr id="17" name="Textfeld 1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187624" y="2607973"/>
            <a:ext cx="6968752" cy="1426353"/>
          </a:xfrm>
          <a:prstGeom prst="rect">
            <a:avLst/>
          </a:prstGeom>
          <a:blipFill>
            <a:blip r:embed="rId3"/>
            <a:stretch>
              <a:fillRect l="-87"/>
            </a:stretch>
          </a:blipFill>
        </p:spPr>
        <p:txBody>
          <a:bodyPr/>
          <a:lstStyle/>
          <a:p>
            <a:r>
              <a:rPr lang="de-DE">
                <a:noFill/>
              </a:rPr>
              <a:t> </a:t>
            </a:r>
          </a:p>
        </p:txBody>
      </p:sp>
      <p:sp>
        <p:nvSpPr>
          <p:cNvPr id="2" name="Textfeld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20405" y="5338669"/>
            <a:ext cx="5120056" cy="522322"/>
          </a:xfrm>
          <a:prstGeom prst="rect">
            <a:avLst/>
          </a:prstGeom>
          <a:blipFill>
            <a:blip r:embed="rId4"/>
            <a:stretch>
              <a:fillRect l="-3571" t="-7059" b="-18824"/>
            </a:stretch>
          </a:blipFill>
        </p:spPr>
        <p:txBody>
          <a:bodyPr/>
          <a:lstStyle/>
          <a:p>
            <a:r>
              <a:rPr lang="de-DE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61854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feld 5"/>
          <p:cNvSpPr txBox="1">
            <a:spLocks noChangeArrowheads="1"/>
          </p:cNvSpPr>
          <p:nvPr/>
        </p:nvSpPr>
        <p:spPr bwMode="auto">
          <a:xfrm>
            <a:off x="803275" y="1212850"/>
            <a:ext cx="728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800">
                <a:solidFill>
                  <a:srgbClr val="000099"/>
                </a:solidFill>
              </a:rPr>
              <a:t>Approach: EDM search in time development of spin in a storage ring: </a:t>
            </a:r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712913"/>
            <a:ext cx="2928937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feld 5"/>
          <p:cNvSpPr txBox="1">
            <a:spLocks noChangeArrowheads="1"/>
          </p:cNvSpPr>
          <p:nvPr/>
        </p:nvSpPr>
        <p:spPr bwMode="auto">
          <a:xfrm>
            <a:off x="582613" y="4746625"/>
            <a:ext cx="81661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solidFill>
                  <a:srgbClr val="FF0000"/>
                </a:solidFill>
              </a:rPr>
              <a:t>A </a:t>
            </a:r>
            <a:r>
              <a:rPr lang="de-DE" altLang="de-DE" sz="1800" b="1" i="1">
                <a:solidFill>
                  <a:srgbClr val="FF0000"/>
                </a:solidFill>
              </a:rPr>
              <a:t>magic</a:t>
            </a:r>
            <a:r>
              <a:rPr lang="de-DE" altLang="de-DE" sz="1800" b="1">
                <a:solidFill>
                  <a:srgbClr val="FF0000"/>
                </a:solidFill>
              </a:rPr>
              <a:t> storage ring for protons (electrostatic), deuterons, and helium-3</a:t>
            </a:r>
          </a:p>
        </p:txBody>
      </p:sp>
      <p:pic>
        <p:nvPicPr>
          <p:cNvPr id="33798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1849438"/>
            <a:ext cx="4640263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Textfeld 5"/>
          <p:cNvSpPr txBox="1">
            <a:spLocks noChangeArrowheads="1"/>
          </p:cNvSpPr>
          <p:nvPr/>
        </p:nvSpPr>
        <p:spPr bwMode="auto">
          <a:xfrm>
            <a:off x="4052888" y="3854450"/>
            <a:ext cx="4519612" cy="6461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800">
                <a:solidFill>
                  <a:srgbClr val="006600"/>
                </a:solidFill>
              </a:rPr>
              <a:t>“Freeze“ horizontal spin precession; watch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800">
                <a:solidFill>
                  <a:srgbClr val="006600"/>
                </a:solidFill>
              </a:rPr>
              <a:t>for development of a vertical component !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684213" y="-93662"/>
            <a:ext cx="7117738" cy="711200"/>
          </a:xfrm>
          <a:prstGeom prst="rect">
            <a:avLst/>
          </a:prstGeom>
        </p:spPr>
        <p:txBody>
          <a:bodyPr anchor="ctr"/>
          <a:lstStyle/>
          <a:p>
            <a:pPr algn="l">
              <a:defRPr/>
            </a:pPr>
            <a:r>
              <a:rPr lang="en-US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Search for Electric Dipole Moments</a:t>
            </a:r>
          </a:p>
        </p:txBody>
      </p:sp>
      <p:graphicFrame>
        <p:nvGraphicFramePr>
          <p:cNvPr id="13" name="Tabelle 12"/>
          <p:cNvGraphicFramePr>
            <a:graphicFrameLocks noGrp="1"/>
          </p:cNvGraphicFramePr>
          <p:nvPr/>
        </p:nvGraphicFramePr>
        <p:xfrm>
          <a:off x="1190625" y="5210175"/>
          <a:ext cx="6096000" cy="12192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0202">
                <a:tc>
                  <a:txBody>
                    <a:bodyPr/>
                    <a:lstStyle/>
                    <a:p>
                      <a:pPr algn="r"/>
                      <a:r>
                        <a:rPr lang="de-DE" sz="1400" dirty="0" err="1" smtClean="0"/>
                        <a:t>particle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6F8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/>
                        <a:t>p (GeV/c)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6F8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/>
                        <a:t>E (MV/m)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6F8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/>
                        <a:t>B (T)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6F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202">
                <a:tc>
                  <a:txBody>
                    <a:bodyPr/>
                    <a:lstStyle/>
                    <a:p>
                      <a:pPr algn="r"/>
                      <a:r>
                        <a:rPr lang="de-DE" sz="1400" b="1" dirty="0" err="1" smtClean="0">
                          <a:solidFill>
                            <a:schemeClr val="tx1"/>
                          </a:solidFill>
                        </a:rPr>
                        <a:t>proton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0.701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16.789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0.000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202">
                <a:tc>
                  <a:txBody>
                    <a:bodyPr/>
                    <a:lstStyle/>
                    <a:p>
                      <a:pPr algn="r"/>
                      <a:r>
                        <a:rPr lang="de-DE" sz="1400" b="1" dirty="0" err="1" smtClean="0">
                          <a:solidFill>
                            <a:schemeClr val="tx1"/>
                          </a:solidFill>
                        </a:rPr>
                        <a:t>deuteron</a:t>
                      </a:r>
                      <a:endParaRPr lang="de-DE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1.000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-3.983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0.160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079">
                <a:tc>
                  <a:txBody>
                    <a:bodyPr/>
                    <a:lstStyle/>
                    <a:p>
                      <a:pPr algn="r"/>
                      <a:r>
                        <a:rPr lang="de-DE" sz="1400" b="1" baseline="30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He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1.285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17.158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-0.051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3828" name="Rechteck 17"/>
          <p:cNvSpPr>
            <a:spLocks noChangeArrowheads="1"/>
          </p:cNvSpPr>
          <p:nvPr/>
        </p:nvSpPr>
        <p:spPr bwMode="auto">
          <a:xfrm>
            <a:off x="1439863" y="2276475"/>
            <a:ext cx="1727200" cy="154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1800"/>
          </a:p>
        </p:txBody>
      </p:sp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7429499" y="5185570"/>
            <a:ext cx="1692275" cy="64611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800"/>
              <a:t>One machine with r ~ 30 m</a:t>
            </a:r>
          </a:p>
        </p:txBody>
      </p:sp>
      <p:sp>
        <p:nvSpPr>
          <p:cNvPr id="33832" name="Line 39"/>
          <p:cNvSpPr>
            <a:spLocks noChangeShapeType="1"/>
          </p:cNvSpPr>
          <p:nvPr/>
        </p:nvSpPr>
        <p:spPr bwMode="auto">
          <a:xfrm flipH="1" flipV="1">
            <a:off x="4883150" y="1655763"/>
            <a:ext cx="46038" cy="642937"/>
          </a:xfrm>
          <a:prstGeom prst="line">
            <a:avLst/>
          </a:prstGeom>
          <a:noFill/>
          <a:ln w="3175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33" name="Rechteck 16"/>
          <p:cNvSpPr>
            <a:spLocks noChangeArrowheads="1"/>
          </p:cNvSpPr>
          <p:nvPr/>
        </p:nvSpPr>
        <p:spPr bwMode="auto">
          <a:xfrm>
            <a:off x="4929188" y="1655763"/>
            <a:ext cx="350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solidFill>
                  <a:srgbClr val="006600"/>
                </a:solidFill>
              </a:rPr>
              <a:t>B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16" name="Textfeld 1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439863" y="2496492"/>
            <a:ext cx="1619969" cy="1209755"/>
          </a:xfrm>
          <a:prstGeom prst="rect">
            <a:avLst/>
          </a:prstGeom>
          <a:blipFill>
            <a:blip r:embed="rId5"/>
            <a:stretch>
              <a:fillRect b="-14646"/>
            </a:stretch>
          </a:blipFill>
        </p:spPr>
        <p:txBody>
          <a:bodyPr/>
          <a:lstStyle/>
          <a:p>
            <a:r>
              <a:rPr lang="de-DE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886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1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Textfeld 27"/>
          <p:cNvSpPr txBox="1">
            <a:spLocks noChangeArrowheads="1"/>
          </p:cNvSpPr>
          <p:nvPr/>
        </p:nvSpPr>
        <p:spPr bwMode="auto">
          <a:xfrm>
            <a:off x="3884613" y="2784475"/>
            <a:ext cx="5259387" cy="40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indent="-285750">
              <a:defRPr/>
            </a:pPr>
            <a:r>
              <a:rPr lang="en-AU" sz="1800" dirty="0" smtClean="0">
                <a:solidFill>
                  <a:srgbClr val="3366CC"/>
                </a:solidFill>
              </a:rPr>
              <a:t>Modulation of horizontal spin precession in the RF Wien filter</a:t>
            </a:r>
          </a:p>
          <a:p>
            <a:pPr marL="285750" indent="-285750">
              <a:defRPr/>
            </a:pPr>
            <a:r>
              <a:rPr lang="en-AU" sz="1800" dirty="0" smtClean="0">
                <a:solidFill>
                  <a:srgbClr val="3366CC"/>
                </a:solidFill>
              </a:rPr>
              <a:t>EDM’s interaction </a:t>
            </a:r>
            <a:r>
              <a:rPr lang="en-US" sz="1800" dirty="0" smtClean="0">
                <a:solidFill>
                  <a:srgbClr val="3366CC"/>
                </a:solidFill>
              </a:rPr>
              <a:t>with the motional electric field in the rest of the ring</a:t>
            </a:r>
          </a:p>
          <a:p>
            <a:pPr marL="285750" indent="-285750">
              <a:buFontTx/>
              <a:buChar char="-"/>
              <a:defRPr/>
            </a:pPr>
            <a:endParaRPr lang="en-US" sz="1200" dirty="0" smtClean="0">
              <a:solidFill>
                <a:srgbClr val="003399"/>
              </a:solidFill>
            </a:endParaRPr>
          </a:p>
          <a:p>
            <a:pPr marL="285750" indent="-285750">
              <a:buFont typeface="Wingdings" pitchFamily="2" charset="2"/>
              <a:buChar char="à"/>
              <a:defRPr/>
            </a:pPr>
            <a:r>
              <a:rPr lang="en-US" sz="1800" dirty="0" smtClean="0">
                <a:solidFill>
                  <a:srgbClr val="006600"/>
                </a:solidFill>
              </a:rPr>
              <a:t>continuous buildup of vertical polarization in a horizontally polarized beam.</a:t>
            </a:r>
            <a:endParaRPr lang="en-US" sz="1800" b="1" dirty="0" smtClean="0">
              <a:solidFill>
                <a:srgbClr val="006600"/>
              </a:solidFill>
            </a:endParaRPr>
          </a:p>
          <a:p>
            <a:pPr marL="285750" indent="-285750">
              <a:buFont typeface="Wingdings" pitchFamily="2" charset="2"/>
              <a:buChar char="à"/>
              <a:defRPr/>
            </a:pPr>
            <a:r>
              <a:rPr lang="en-US" altLang="en-US" sz="1800" b="1" dirty="0" smtClean="0">
                <a:solidFill>
                  <a:srgbClr val="006600"/>
                </a:solidFill>
              </a:rPr>
              <a:t>net effect due to EDM </a:t>
            </a:r>
          </a:p>
          <a:p>
            <a:pPr marL="285750" indent="-285750">
              <a:buFont typeface="Wingdings" pitchFamily="2" charset="2"/>
              <a:buChar char="à"/>
              <a:defRPr/>
            </a:pPr>
            <a:r>
              <a:rPr lang="en-US" altLang="en-US" sz="1800" dirty="0" smtClean="0">
                <a:solidFill>
                  <a:srgbClr val="C00000"/>
                </a:solidFill>
              </a:rPr>
              <a:t>Investigation of sensitivity and systematic limitations</a:t>
            </a:r>
            <a:endParaRPr lang="en-US" altLang="de-DE" sz="1800" dirty="0" smtClean="0">
              <a:solidFill>
                <a:srgbClr val="C00000"/>
              </a:solidFill>
            </a:endParaRPr>
          </a:p>
          <a:p>
            <a:pPr marL="285750" indent="-285750">
              <a:buFont typeface="Wingdings" pitchFamily="2" charset="2"/>
              <a:buChar char="à"/>
              <a:defRPr/>
            </a:pPr>
            <a:endParaRPr lang="en-US" altLang="en-US" sz="1800" b="1" dirty="0" smtClean="0">
              <a:solidFill>
                <a:srgbClr val="0066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de-DE" altLang="en-US" sz="1800" b="1" dirty="0" smtClean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de-DE" altLang="en-US" sz="1800" b="1" dirty="0" smtClean="0">
                <a:solidFill>
                  <a:srgbClr val="C00000"/>
                </a:solidFill>
              </a:rPr>
              <a:t> </a:t>
            </a:r>
            <a:endParaRPr lang="en-US" altLang="en-US" sz="1800" dirty="0" smtClean="0">
              <a:solidFill>
                <a:srgbClr val="006666"/>
              </a:solidFill>
            </a:endParaRPr>
          </a:p>
        </p:txBody>
      </p:sp>
      <p:pic>
        <p:nvPicPr>
          <p:cNvPr id="33795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 t="2846" r="5954"/>
          <a:stretch>
            <a:fillRect/>
          </a:stretch>
        </p:blipFill>
        <p:spPr bwMode="auto">
          <a:xfrm>
            <a:off x="682625" y="2781300"/>
            <a:ext cx="3201988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feld 18"/>
          <p:cNvSpPr txBox="1">
            <a:spLocks noChangeArrowheads="1"/>
          </p:cNvSpPr>
          <p:nvPr/>
        </p:nvSpPr>
        <p:spPr bwMode="auto">
          <a:xfrm>
            <a:off x="250825" y="5792788"/>
            <a:ext cx="1512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en-US" sz="1600" b="1">
                <a:solidFill>
                  <a:srgbClr val="000000"/>
                </a:solidFill>
              </a:rPr>
              <a:t>In-plane </a:t>
            </a:r>
            <a:r>
              <a:rPr lang="de-DE" altLang="en-US" sz="1600">
                <a:solidFill>
                  <a:srgbClr val="000000"/>
                </a:solidFill>
              </a:rPr>
              <a:t>polarization</a:t>
            </a:r>
          </a:p>
        </p:txBody>
      </p:sp>
      <p:sp>
        <p:nvSpPr>
          <p:cNvPr id="33797" name="Rechteck 1"/>
          <p:cNvSpPr>
            <a:spLocks noChangeArrowheads="1"/>
          </p:cNvSpPr>
          <p:nvPr/>
        </p:nvSpPr>
        <p:spPr bwMode="auto">
          <a:xfrm>
            <a:off x="684213" y="1052513"/>
            <a:ext cx="69834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000099"/>
                </a:solidFill>
              </a:rPr>
              <a:t>RF </a:t>
            </a:r>
            <a:r>
              <a:rPr lang="en-US" altLang="en-US" sz="2000" i="1">
                <a:solidFill>
                  <a:srgbClr val="000099"/>
                </a:solidFill>
              </a:rPr>
              <a:t>ExB</a:t>
            </a:r>
            <a:r>
              <a:rPr lang="en-US" altLang="en-US" sz="2000">
                <a:solidFill>
                  <a:srgbClr val="000099"/>
                </a:solidFill>
              </a:rPr>
              <a:t> dipole in “Wien filter” mode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000099"/>
                </a:solidFill>
                <a:sym typeface="Wingdings" pitchFamily="2" charset="2"/>
              </a:rPr>
              <a:t> </a:t>
            </a:r>
            <a:r>
              <a:rPr lang="en-US" altLang="en-US" sz="2000">
                <a:solidFill>
                  <a:srgbClr val="000099"/>
                </a:solidFill>
              </a:rPr>
              <a:t>Avoids coherent betatron oscillations   </a:t>
            </a:r>
          </a:p>
        </p:txBody>
      </p:sp>
      <p:pic>
        <p:nvPicPr>
          <p:cNvPr id="33798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1916113"/>
            <a:ext cx="807720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684000" y="0"/>
            <a:ext cx="8461375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de-DE" sz="2800" kern="0" dirty="0" smtClean="0">
                <a:solidFill>
                  <a:schemeClr val="bg1"/>
                </a:solidFill>
              </a:rPr>
              <a:t>Resonance Method in Magnetic Rings</a:t>
            </a:r>
            <a:endParaRPr lang="en-US" altLang="en-US" sz="1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9277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4294967295"/>
          </p:nvPr>
        </p:nvSpPr>
        <p:spPr>
          <a:xfrm>
            <a:off x="684000" y="52756"/>
            <a:ext cx="5312508" cy="542925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Spin Tracking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0" y="1087308"/>
            <a:ext cx="7092950" cy="5048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Simulation of EDM buildup with COSY Infinity</a:t>
            </a:r>
            <a:endParaRPr 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062" y="2194961"/>
            <a:ext cx="5189015" cy="257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3"/>
          <p:cNvSpPr>
            <a:spLocks noChangeArrowheads="1"/>
          </p:cNvSpPr>
          <p:nvPr/>
        </p:nvSpPr>
        <p:spPr bwMode="auto">
          <a:xfrm>
            <a:off x="948597" y="5071364"/>
            <a:ext cx="7703484" cy="108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None/>
            </a:pPr>
            <a:r>
              <a:rPr lang="en-US" sz="1600" dirty="0">
                <a:sym typeface="Wingdings" panose="05000000000000000000" pitchFamily="2" charset="2"/>
              </a:rPr>
              <a:t>Alignment of accelerator elements and improved closed-orbit correction</a:t>
            </a:r>
          </a:p>
          <a:p>
            <a:pPr marL="285750" indent="-285750">
              <a:buClrTx/>
              <a:buFont typeface="Wingdings"/>
              <a:buChar char="à"/>
            </a:pPr>
            <a:r>
              <a:rPr lang="en-US" sz="1600" dirty="0">
                <a:sym typeface="Wingdings" panose="05000000000000000000" pitchFamily="2" charset="2"/>
              </a:rPr>
              <a:t>Improvement of systematic limit in the </a:t>
            </a:r>
            <a:r>
              <a:rPr lang="en-US" sz="1600" dirty="0"/>
              <a:t>5∙10</a:t>
            </a:r>
            <a:r>
              <a:rPr lang="en-US" sz="1600" baseline="30000" dirty="0"/>
              <a:t>-20</a:t>
            </a:r>
            <a:r>
              <a:rPr lang="en-US" sz="1600" dirty="0"/>
              <a:t> </a:t>
            </a:r>
            <a:r>
              <a:rPr lang="en-US" sz="1600" i="1" dirty="0"/>
              <a:t>e</a:t>
            </a:r>
            <a:r>
              <a:rPr lang="en-US" sz="1600" dirty="0"/>
              <a:t> cm range</a:t>
            </a:r>
          </a:p>
          <a:p>
            <a:pPr marL="285750" indent="-285750">
              <a:buFont typeface="Wingdings"/>
              <a:buChar char="à"/>
            </a:pPr>
            <a:endParaRPr lang="en-US" sz="1050" dirty="0"/>
          </a:p>
          <a:p>
            <a:pPr algn="just">
              <a:buNone/>
            </a:pPr>
            <a:r>
              <a:rPr lang="en-US" sz="1400" dirty="0"/>
              <a:t>Long-term simulations are performed </a:t>
            </a:r>
            <a:r>
              <a:rPr lang="en-US" altLang="en-US" sz="1400" dirty="0"/>
              <a:t>at JSC super computer </a:t>
            </a:r>
          </a:p>
        </p:txBody>
      </p:sp>
      <p:sp>
        <p:nvSpPr>
          <p:cNvPr id="11" name="Rechteck 1"/>
          <p:cNvSpPr>
            <a:spLocks noChangeArrowheads="1"/>
          </p:cNvSpPr>
          <p:nvPr/>
        </p:nvSpPr>
        <p:spPr bwMode="auto">
          <a:xfrm>
            <a:off x="4839107" y="3023971"/>
            <a:ext cx="13579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rgbClr val="000099"/>
                </a:solidFill>
              </a:rPr>
              <a:t>≈ 5∙10</a:t>
            </a:r>
            <a:r>
              <a:rPr lang="en-US" altLang="en-US" sz="1400" baseline="30000" dirty="0">
                <a:solidFill>
                  <a:srgbClr val="000099"/>
                </a:solidFill>
              </a:rPr>
              <a:t>-20</a:t>
            </a:r>
            <a:r>
              <a:rPr lang="en-US" altLang="en-US" sz="1400" dirty="0">
                <a:solidFill>
                  <a:srgbClr val="000099"/>
                </a:solidFill>
              </a:rPr>
              <a:t> </a:t>
            </a:r>
            <a:r>
              <a:rPr lang="en-US" altLang="en-US" sz="1400" i="1" dirty="0" smtClean="0">
                <a:solidFill>
                  <a:srgbClr val="000099"/>
                </a:solidFill>
              </a:rPr>
              <a:t>e</a:t>
            </a:r>
            <a:r>
              <a:rPr lang="de-DE" sz="1400" b="0" spc="-1" dirty="0" smtClean="0">
                <a:solidFill>
                  <a:srgbClr val="000099"/>
                </a:solidFill>
                <a:latin typeface="Calibri"/>
              </a:rPr>
              <a:t>∙</a:t>
            </a:r>
            <a:r>
              <a:rPr lang="en-US" altLang="en-US" sz="1400" dirty="0" smtClean="0">
                <a:solidFill>
                  <a:srgbClr val="000099"/>
                </a:solidFill>
              </a:rPr>
              <a:t>cm</a:t>
            </a:r>
            <a:endParaRPr lang="en-US" altLang="en-US" sz="1400" dirty="0">
              <a:solidFill>
                <a:srgbClr val="000099"/>
              </a:solidFill>
            </a:endParaRPr>
          </a:p>
        </p:txBody>
      </p:sp>
      <p:sp>
        <p:nvSpPr>
          <p:cNvPr id="12" name="Rechteck 1"/>
          <p:cNvSpPr>
            <a:spLocks noChangeArrowheads="1"/>
          </p:cNvSpPr>
          <p:nvPr/>
        </p:nvSpPr>
        <p:spPr bwMode="auto">
          <a:xfrm>
            <a:off x="6032760" y="2597290"/>
            <a:ext cx="13579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</a:rPr>
              <a:t>≈ 5∙10</a:t>
            </a:r>
            <a:r>
              <a:rPr lang="en-US" altLang="en-US" sz="1400" baseline="30000" dirty="0">
                <a:solidFill>
                  <a:srgbClr val="FF0000"/>
                </a:solidFill>
              </a:rPr>
              <a:t>-19</a:t>
            </a:r>
            <a:r>
              <a:rPr lang="en-US" altLang="en-US" sz="1400" dirty="0">
                <a:solidFill>
                  <a:srgbClr val="FF0000"/>
                </a:solidFill>
              </a:rPr>
              <a:t> </a:t>
            </a:r>
            <a:r>
              <a:rPr lang="en-US" altLang="en-US" sz="1400" i="1" dirty="0" smtClean="0">
                <a:solidFill>
                  <a:srgbClr val="FF0000"/>
                </a:solidFill>
              </a:rPr>
              <a:t>e</a:t>
            </a:r>
            <a:r>
              <a:rPr lang="de-DE" sz="1400" b="0" spc="-1" dirty="0" smtClean="0">
                <a:solidFill>
                  <a:srgbClr val="C00000"/>
                </a:solidFill>
                <a:latin typeface="Calibri"/>
              </a:rPr>
              <a:t>∙</a:t>
            </a:r>
            <a:r>
              <a:rPr lang="en-US" altLang="en-US" sz="1400" dirty="0" smtClean="0">
                <a:solidFill>
                  <a:srgbClr val="FF0000"/>
                </a:solidFill>
              </a:rPr>
              <a:t>cm</a:t>
            </a:r>
            <a:endParaRPr lang="en-US" altLang="en-US" sz="1400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355971" y="1887185"/>
            <a:ext cx="47880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Vertical spin build up per turn vs. vertical closed-orbit </a:t>
            </a:r>
            <a:endParaRPr lang="en-US" sz="1400" dirty="0"/>
          </a:p>
        </p:txBody>
      </p:sp>
      <p:sp>
        <p:nvSpPr>
          <p:cNvPr id="16" name="Rechteck 15"/>
          <p:cNvSpPr/>
          <p:nvPr/>
        </p:nvSpPr>
        <p:spPr>
          <a:xfrm>
            <a:off x="321850" y="2032462"/>
            <a:ext cx="35545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dirty="0"/>
              <a:t>Pure magnetic ring like COSY ring requires RF method to measure EDMs utilizing the  “Wien filter” mode</a:t>
            </a:r>
          </a:p>
          <a:p>
            <a:pPr algn="just">
              <a:spcBef>
                <a:spcPct val="0"/>
              </a:spcBef>
            </a:pPr>
            <a:endParaRPr lang="en-US" altLang="en-US" dirty="0"/>
          </a:p>
          <a:p>
            <a:pPr algn="just"/>
            <a:r>
              <a:rPr lang="en-US" dirty="0"/>
              <a:t>Systematic Limitations for a deuteron EDM measurements at COSY due to closed-orbit deviations</a:t>
            </a:r>
          </a:p>
          <a:p>
            <a:pPr algn="just"/>
            <a:endParaRPr lang="en-US" altLang="en-US" dirty="0"/>
          </a:p>
        </p:txBody>
      </p:sp>
      <p:pic>
        <p:nvPicPr>
          <p:cNvPr id="15" name="Picture 15" descr="http://collaborations.fz-juelich.de/ikp/jedi/images/jedi_logo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586" y="620196"/>
            <a:ext cx="1057574" cy="5716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5182805" y="630790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0" dirty="0">
                <a:solidFill>
                  <a:srgbClr val="006600"/>
                </a:solidFill>
              </a:rPr>
              <a:t>M. Rosenthal, A. </a:t>
            </a:r>
            <a:r>
              <a:rPr lang="en-US" sz="1400" b="0" dirty="0" smtClean="0">
                <a:solidFill>
                  <a:srgbClr val="006600"/>
                </a:solidFill>
              </a:rPr>
              <a:t>Lehrach, IPAC’15</a:t>
            </a:r>
            <a:endParaRPr lang="en-US" sz="1400" b="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78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4294967295"/>
          </p:nvPr>
        </p:nvSpPr>
        <p:spPr>
          <a:xfrm>
            <a:off x="684000" y="56547"/>
            <a:ext cx="6471948" cy="551596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RF Wien Filter Commissioning</a:t>
            </a:r>
            <a:endParaRPr lang="de-DE" sz="2800" dirty="0">
              <a:solidFill>
                <a:schemeClr val="bg1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5" r="9504"/>
          <a:stretch/>
        </p:blipFill>
        <p:spPr bwMode="auto">
          <a:xfrm>
            <a:off x="7096125" y="2449825"/>
            <a:ext cx="1863633" cy="131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2" descr="http://collaborations.fz-juelich.de/ikp/jedi/apps/wiki/images/c/c3/Wien_filter.png"/>
          <p:cNvSpPr>
            <a:spLocks noChangeAspect="1" noChangeArrowheads="1"/>
          </p:cNvSpPr>
          <p:nvPr/>
        </p:nvSpPr>
        <p:spPr bwMode="auto">
          <a:xfrm>
            <a:off x="155575" y="7127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Rechteck 9"/>
          <p:cNvSpPr/>
          <p:nvPr/>
        </p:nvSpPr>
        <p:spPr>
          <a:xfrm>
            <a:off x="7027769" y="2085388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Glance into its inside</a:t>
            </a:r>
          </a:p>
        </p:txBody>
      </p:sp>
      <p:sp>
        <p:nvSpPr>
          <p:cNvPr id="15" name="Rechteck 14"/>
          <p:cNvSpPr/>
          <p:nvPr/>
        </p:nvSpPr>
        <p:spPr>
          <a:xfrm>
            <a:off x="5044267" y="2103041"/>
            <a:ext cx="20292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in COSY</a:t>
            </a:r>
          </a:p>
        </p:txBody>
      </p:sp>
      <p:pic>
        <p:nvPicPr>
          <p:cNvPr id="5122" name="Picture 2" descr="Institut für Hochfrequenztechnik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9" y="1756765"/>
            <a:ext cx="2160000" cy="31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11"/>
          <p:cNvSpPr/>
          <p:nvPr/>
        </p:nvSpPr>
        <p:spPr>
          <a:xfrm>
            <a:off x="5318195" y="3913587"/>
            <a:ext cx="37970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from recent beam time</a:t>
            </a:r>
          </a:p>
        </p:txBody>
      </p:sp>
      <p:pic>
        <p:nvPicPr>
          <p:cNvPr id="26" name="Picture 7" descr="https://i2.wp.com/blogs.fz-juelich.de/knightwatch/wp-content/uploads/sites/13/2017/06/wf-einbau-10.jpg?resize=1024%2C768&amp;ssl=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8" t="20255" r="9400" b="12825"/>
          <a:stretch/>
        </p:blipFill>
        <p:spPr bwMode="auto">
          <a:xfrm>
            <a:off x="5036398" y="2450798"/>
            <a:ext cx="2037158" cy="131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0"/>
          <a:stretch/>
        </p:blipFill>
        <p:spPr bwMode="auto">
          <a:xfrm>
            <a:off x="5318194" y="4235274"/>
            <a:ext cx="3635723" cy="2321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hteck 12"/>
          <p:cNvSpPr/>
          <p:nvPr/>
        </p:nvSpPr>
        <p:spPr>
          <a:xfrm>
            <a:off x="6188858" y="4309237"/>
            <a:ext cx="22530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Preliminary, December 2017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39" name="Textplatzhalter 2"/>
          <p:cNvSpPr txBox="1">
            <a:spLocks/>
          </p:cNvSpPr>
          <p:nvPr/>
        </p:nvSpPr>
        <p:spPr>
          <a:xfrm>
            <a:off x="358773" y="627481"/>
            <a:ext cx="7683048" cy="504070"/>
          </a:xfrm>
          <a:prstGeom prst="rect">
            <a:avLst/>
          </a:prstGeom>
        </p:spPr>
        <p:txBody>
          <a:bodyPr/>
          <a:lstStyle>
            <a:lvl1pPr marL="5156200" indent="-5156200" algn="l" rtl="0" fontAlgn="base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100" b="1">
                <a:solidFill>
                  <a:srgbClr val="00589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5922963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324802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kern="0" dirty="0" smtClean="0"/>
              <a:t>Waveguide</a:t>
            </a:r>
            <a:r>
              <a:rPr lang="de-DE" kern="0" dirty="0" smtClean="0"/>
              <a:t> RF Wien </a:t>
            </a:r>
            <a:r>
              <a:rPr lang="en-US" kern="0" dirty="0" smtClean="0"/>
              <a:t>filter for EDM measurement at COSY</a:t>
            </a:r>
          </a:p>
          <a:p>
            <a:endParaRPr lang="en-US" kern="0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7" b="38434"/>
          <a:stretch/>
        </p:blipFill>
        <p:spPr>
          <a:xfrm>
            <a:off x="7639814" y="1227036"/>
            <a:ext cx="1376149" cy="416379"/>
          </a:xfrm>
          <a:prstGeom prst="rect">
            <a:avLst/>
          </a:prstGeom>
        </p:spPr>
      </p:pic>
      <p:sp>
        <p:nvSpPr>
          <p:cNvPr id="40" name="Rechteck 39"/>
          <p:cNvSpPr/>
          <p:nvPr/>
        </p:nvSpPr>
        <p:spPr>
          <a:xfrm>
            <a:off x="280521" y="1379764"/>
            <a:ext cx="6503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Wien filter mode: Lorentz force is zero 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no beam oscillations</a:t>
            </a:r>
            <a:endParaRPr lang="de-DE" sz="1800" dirty="0"/>
          </a:p>
        </p:txBody>
      </p:sp>
      <p:grpSp>
        <p:nvGrpSpPr>
          <p:cNvPr id="29" name="Gruppieren 28"/>
          <p:cNvGrpSpPr/>
          <p:nvPr/>
        </p:nvGrpSpPr>
        <p:grpSpPr>
          <a:xfrm>
            <a:off x="155574" y="2278758"/>
            <a:ext cx="5290580" cy="2750775"/>
            <a:chOff x="155575" y="2828598"/>
            <a:chExt cx="5290580" cy="2750775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826" y="2828598"/>
              <a:ext cx="3819896" cy="2738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feld 43"/>
            <p:cNvSpPr txBox="1"/>
            <p:nvPr/>
          </p:nvSpPr>
          <p:spPr>
            <a:xfrm>
              <a:off x="183103" y="3662267"/>
              <a:ext cx="882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Copper electrodes</a:t>
              </a:r>
              <a:endPara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5" name="Gerade Verbindung mit Pfeil 44"/>
            <p:cNvCxnSpPr>
              <a:stCxn id="44" idx="2"/>
            </p:cNvCxnSpPr>
            <p:nvPr/>
          </p:nvCxnSpPr>
          <p:spPr>
            <a:xfrm>
              <a:off x="624178" y="4062377"/>
              <a:ext cx="1483610" cy="135440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feld 46"/>
            <p:cNvSpPr txBox="1"/>
            <p:nvPr/>
          </p:nvSpPr>
          <p:spPr>
            <a:xfrm>
              <a:off x="4514851" y="4672808"/>
              <a:ext cx="9313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Ferrite cage</a:t>
              </a:r>
              <a:endPara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9" name="Gerade Verbindung mit Pfeil 48"/>
            <p:cNvCxnSpPr>
              <a:stCxn id="47" idx="0"/>
            </p:cNvCxnSpPr>
            <p:nvPr/>
          </p:nvCxnSpPr>
          <p:spPr>
            <a:xfrm flipH="1" flipV="1">
              <a:off x="3772147" y="4172948"/>
              <a:ext cx="1208356" cy="499860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feld 49"/>
            <p:cNvSpPr txBox="1"/>
            <p:nvPr/>
          </p:nvSpPr>
          <p:spPr>
            <a:xfrm>
              <a:off x="4355646" y="5179263"/>
              <a:ext cx="1000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Belt drive for 90° rotation</a:t>
              </a:r>
              <a:endPara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1" name="Gerade Verbindung mit Pfeil 50"/>
            <p:cNvCxnSpPr>
              <a:stCxn id="50" idx="0"/>
            </p:cNvCxnSpPr>
            <p:nvPr/>
          </p:nvCxnSpPr>
          <p:spPr>
            <a:xfrm flipH="1" flipV="1">
              <a:off x="3563788" y="4785113"/>
              <a:ext cx="1292218" cy="394150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feld 51"/>
            <p:cNvSpPr txBox="1"/>
            <p:nvPr/>
          </p:nvSpPr>
          <p:spPr>
            <a:xfrm>
              <a:off x="155575" y="4958468"/>
              <a:ext cx="882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Vacuum vessel</a:t>
              </a:r>
              <a:endPara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3" name="Gerade Verbindung mit Pfeil 52"/>
            <p:cNvCxnSpPr>
              <a:stCxn id="52" idx="0"/>
            </p:cNvCxnSpPr>
            <p:nvPr/>
          </p:nvCxnSpPr>
          <p:spPr>
            <a:xfrm flipV="1">
              <a:off x="596650" y="4518921"/>
              <a:ext cx="1176216" cy="439547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feld 53"/>
            <p:cNvSpPr txBox="1"/>
            <p:nvPr/>
          </p:nvSpPr>
          <p:spPr>
            <a:xfrm>
              <a:off x="193094" y="3017017"/>
              <a:ext cx="10723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 position monitor</a:t>
              </a:r>
            </a:p>
          </p:txBody>
        </p:sp>
        <p:cxnSp>
          <p:nvCxnSpPr>
            <p:cNvPr id="55" name="Gerade Verbindung mit Pfeil 54"/>
            <p:cNvCxnSpPr>
              <a:stCxn id="54" idx="2"/>
            </p:cNvCxnSpPr>
            <p:nvPr/>
          </p:nvCxnSpPr>
          <p:spPr>
            <a:xfrm>
              <a:off x="729279" y="3417127"/>
              <a:ext cx="468754" cy="191263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hteck 55"/>
          <p:cNvSpPr/>
          <p:nvPr/>
        </p:nvSpPr>
        <p:spPr>
          <a:xfrm>
            <a:off x="1900060" y="5049842"/>
            <a:ext cx="20712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7" name="Rechteck 56"/>
          <p:cNvSpPr/>
          <p:nvPr/>
        </p:nvSpPr>
        <p:spPr>
          <a:xfrm>
            <a:off x="307975" y="5727755"/>
            <a:ext cx="4907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Development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together with IKP-2, RWTH  Aachen (IHF) 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and Central Institute (ZEA-1) in Jülich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Gerade Verbindung mit Pfeil 57"/>
          <p:cNvCxnSpPr/>
          <p:nvPr/>
        </p:nvCxnSpPr>
        <p:spPr>
          <a:xfrm>
            <a:off x="1900061" y="5326841"/>
            <a:ext cx="2071289" cy="0"/>
          </a:xfrm>
          <a:prstGeom prst="straightConnector1">
            <a:avLst/>
          </a:prstGeom>
          <a:ln w="25400" cap="sq" cmpd="sng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15" descr="http://collaborations.fz-juelich.de/ikp/jedi/images/jedi_logo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586" y="620196"/>
            <a:ext cx="1057574" cy="5716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59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" descr="http://www.fz-juelich.de/portal/DE/Presse/Kurznachrichten/2010/Bilder/03136_cosy__470x470_JPG.jpg%3F__blob%3D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2" b="4570"/>
          <a:stretch>
            <a:fillRect/>
          </a:stretch>
        </p:blipFill>
        <p:spPr bwMode="auto">
          <a:xfrm>
            <a:off x="329294" y="1979613"/>
            <a:ext cx="394970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feld 11"/>
          <p:cNvSpPr txBox="1">
            <a:spLocks noChangeArrowheads="1"/>
          </p:cNvSpPr>
          <p:nvPr/>
        </p:nvSpPr>
        <p:spPr bwMode="auto">
          <a:xfrm>
            <a:off x="971550" y="703263"/>
            <a:ext cx="7624763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en-US" sz="100" b="1">
                <a:solidFill>
                  <a:srgbClr val="3480B1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en-US" sz="100" b="1">
              <a:solidFill>
                <a:srgbClr val="3480B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en-US" sz="100" b="1">
              <a:solidFill>
                <a:srgbClr val="3480B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en-US" sz="100" b="1">
              <a:solidFill>
                <a:srgbClr val="3480B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en-US" sz="100" b="1">
              <a:solidFill>
                <a:srgbClr val="3480B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en-US" sz="2400" b="1">
                <a:solidFill>
                  <a:srgbClr val="3480B1"/>
                </a:solidFill>
              </a:rPr>
              <a:t>   </a:t>
            </a:r>
            <a:r>
              <a:rPr lang="en-US" altLang="en-US" sz="2400"/>
              <a:t>Measurements of charged particle EDMs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from </a:t>
            </a:r>
            <a:r>
              <a:rPr lang="en-US" altLang="en-US" sz="2400">
                <a:solidFill>
                  <a:srgbClr val="C00000"/>
                </a:solidFill>
              </a:rPr>
              <a:t>COSY</a:t>
            </a:r>
            <a:r>
              <a:rPr lang="en-US" altLang="en-US" sz="2400"/>
              <a:t> to a dedicated </a:t>
            </a:r>
            <a:r>
              <a:rPr lang="en-US" altLang="en-US" sz="2400">
                <a:solidFill>
                  <a:srgbClr val="C00000"/>
                </a:solidFill>
              </a:rPr>
              <a:t>EDM storage ring</a:t>
            </a:r>
          </a:p>
        </p:txBody>
      </p:sp>
      <p:sp>
        <p:nvSpPr>
          <p:cNvPr id="7173" name="Textfeld 13"/>
          <p:cNvSpPr txBox="1">
            <a:spLocks noChangeArrowheads="1"/>
          </p:cNvSpPr>
          <p:nvPr/>
        </p:nvSpPr>
        <p:spPr bwMode="auto">
          <a:xfrm>
            <a:off x="329294" y="5226531"/>
            <a:ext cx="41610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</a:pPr>
            <a:r>
              <a:rPr lang="en-US" altLang="en-US" sz="1800" dirty="0"/>
              <a:t>Ideal starting point for R&amp;D work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altLang="en-US" sz="1800" dirty="0">
                <a:solidFill>
                  <a:srgbClr val="C00000"/>
                </a:solidFill>
              </a:rPr>
              <a:t>Deliver first direct EDM measurement for </a:t>
            </a:r>
            <a:r>
              <a:rPr lang="en-US" altLang="en-US" sz="1800" dirty="0" smtClean="0">
                <a:solidFill>
                  <a:srgbClr val="C00000"/>
                </a:solidFill>
              </a:rPr>
              <a:t>deuterons</a:t>
            </a:r>
            <a:endParaRPr lang="en-US" altLang="en-US" sz="1800" dirty="0">
              <a:solidFill>
                <a:srgbClr val="C00000"/>
              </a:solidFill>
            </a:endParaRPr>
          </a:p>
        </p:txBody>
      </p:sp>
      <p:sp>
        <p:nvSpPr>
          <p:cNvPr id="7174" name="Textfeld 14"/>
          <p:cNvSpPr txBox="1">
            <a:spLocks noChangeArrowheads="1"/>
          </p:cNvSpPr>
          <p:nvPr/>
        </p:nvSpPr>
        <p:spPr bwMode="auto">
          <a:xfrm>
            <a:off x="4572001" y="5088031"/>
            <a:ext cx="45719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</a:pPr>
            <a:r>
              <a:rPr lang="en-US" altLang="en-US" sz="1800" dirty="0" smtClean="0"/>
              <a:t>Proton EDM ring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altLang="en-US" sz="1800" dirty="0" smtClean="0">
                <a:solidFill>
                  <a:srgbClr val="C00000"/>
                </a:solidFill>
              </a:rPr>
              <a:t>Energy 35 - 45 MeV, CW-CCW </a:t>
            </a:r>
            <a:r>
              <a:rPr lang="en-US" altLang="en-US" sz="1800" dirty="0">
                <a:solidFill>
                  <a:srgbClr val="C00000"/>
                </a:solidFill>
              </a:rPr>
              <a:t>beams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altLang="en-US" sz="1800" dirty="0" smtClean="0"/>
              <a:t>Pure electric and combined E/B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altLang="en-US" sz="1800" dirty="0" smtClean="0"/>
              <a:t>Length roughly 100m</a:t>
            </a:r>
            <a:endParaRPr lang="en-US" altLang="en-US" sz="1800" dirty="0"/>
          </a:p>
        </p:txBody>
      </p:sp>
      <p:sp>
        <p:nvSpPr>
          <p:cNvPr id="7175" name="Textfeld 14"/>
          <p:cNvSpPr txBox="1">
            <a:spLocks noChangeArrowheads="1"/>
          </p:cNvSpPr>
          <p:nvPr/>
        </p:nvSpPr>
        <p:spPr bwMode="auto">
          <a:xfrm>
            <a:off x="684213" y="-20069"/>
            <a:ext cx="86915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3200" b="1" dirty="0">
                <a:solidFill>
                  <a:schemeClr val="bg1"/>
                </a:solidFill>
              </a:rPr>
              <a:t>Stepwise Approach for JEDI</a:t>
            </a:r>
          </a:p>
        </p:txBody>
      </p:sp>
      <p:sp>
        <p:nvSpPr>
          <p:cNvPr id="7176" name="Rechteck 1"/>
          <p:cNvSpPr>
            <a:spLocks noChangeArrowheads="1"/>
          </p:cNvSpPr>
          <p:nvPr/>
        </p:nvSpPr>
        <p:spPr bwMode="auto">
          <a:xfrm>
            <a:off x="329294" y="1601788"/>
            <a:ext cx="3949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en-US" sz="1800" b="1" dirty="0">
                <a:solidFill>
                  <a:srgbClr val="3366CC"/>
                </a:solidFill>
              </a:rPr>
              <a:t>Cooler Synchrotron COSY</a:t>
            </a:r>
            <a:endParaRPr lang="en-US" altLang="en-US" sz="1800" dirty="0">
              <a:solidFill>
                <a:srgbClr val="3366CC"/>
              </a:solidFill>
            </a:endParaRPr>
          </a:p>
        </p:txBody>
      </p:sp>
      <p:sp>
        <p:nvSpPr>
          <p:cNvPr id="7177" name="Rechteck 2"/>
          <p:cNvSpPr>
            <a:spLocks noChangeArrowheads="1"/>
          </p:cNvSpPr>
          <p:nvPr/>
        </p:nvSpPr>
        <p:spPr bwMode="auto">
          <a:xfrm>
            <a:off x="4490358" y="1612385"/>
            <a:ext cx="44277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 smtClean="0">
                <a:solidFill>
                  <a:srgbClr val="3366CC"/>
                </a:solidFill>
              </a:rPr>
              <a:t>Prototype EDM </a:t>
            </a:r>
            <a:r>
              <a:rPr lang="en-US" altLang="en-US" sz="1800" b="1" dirty="0">
                <a:solidFill>
                  <a:srgbClr val="3366CC"/>
                </a:solidFill>
              </a:rPr>
              <a:t>Ring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840" y="1979613"/>
            <a:ext cx="4525228" cy="2951162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5539488" y="6291727"/>
            <a:ext cx="36045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solidFill>
                  <a:srgbClr val="006600"/>
                </a:solidFill>
              </a:rPr>
              <a:t>Design by R, Talman, S. Martin, A. Lehrach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513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Larissa-Design">
  <a:themeElements>
    <a:clrScheme name="1_Larissa-Desig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Larissa-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Larissa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Larissa-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1484</Words>
  <Application>Microsoft Office PowerPoint</Application>
  <PresentationFormat>Bildschirmpräsentation (4:3)</PresentationFormat>
  <Paragraphs>412</Paragraphs>
  <Slides>25</Slides>
  <Notes>15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7" baseType="lpstr">
      <vt:lpstr>Arial</vt:lpstr>
      <vt:lpstr>ArialMT</vt:lpstr>
      <vt:lpstr>Calibri</vt:lpstr>
      <vt:lpstr>DejaVu Sans</vt:lpstr>
      <vt:lpstr>NimbusRomNo9L-Regu</vt:lpstr>
      <vt:lpstr>StarSymbol</vt:lpstr>
      <vt:lpstr>Tahoma</vt:lpstr>
      <vt:lpstr>Tempus Sans ITC</vt:lpstr>
      <vt:lpstr>Wingdings</vt:lpstr>
      <vt:lpstr>1_Larissa-Design</vt:lpstr>
      <vt:lpstr>Larissa-Design</vt:lpstr>
      <vt:lpstr>Acrobat Document</vt:lpstr>
      <vt:lpstr>PowerPoint-Präsentation</vt:lpstr>
      <vt:lpstr>Outline</vt:lpstr>
      <vt:lpstr>PowerPoint-Präsentation</vt:lpstr>
      <vt:lpstr>Spin Precession with EDM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JEDI Collaboration Members</vt:lpstr>
      <vt:lpstr>Symposium “90 Years of RF Accelerators”, Aachen </vt:lpstr>
      <vt:lpstr>Storage Ring EDM Project</vt:lpstr>
      <vt:lpstr>PowerPoint-Präsentation</vt:lpstr>
      <vt:lpstr>PowerPoint-Präsentation</vt:lpstr>
      <vt:lpstr>PowerPoint-Präsentation</vt:lpstr>
      <vt:lpstr>PowerPoint-Präsentation</vt:lpstr>
    </vt:vector>
  </TitlesOfParts>
  <Company>Institut für Kernphysik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Andreas Jankowiak</dc:creator>
  <cp:lastModifiedBy>A.Lehrach</cp:lastModifiedBy>
  <cp:revision>1260</cp:revision>
  <cp:lastPrinted>2011-05-08T20:34:20Z</cp:lastPrinted>
  <dcterms:created xsi:type="dcterms:W3CDTF">2010-03-26T17:52:16Z</dcterms:created>
  <dcterms:modified xsi:type="dcterms:W3CDTF">2018-06-13T06:22:42Z</dcterms:modified>
</cp:coreProperties>
</file>