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49"/>
  </p:notesMasterIdLst>
  <p:handoutMasterIdLst>
    <p:handoutMasterId r:id="rId50"/>
  </p:handoutMasterIdLst>
  <p:sldIdLst>
    <p:sldId id="256" r:id="rId3"/>
    <p:sldId id="410" r:id="rId4"/>
    <p:sldId id="369" r:id="rId5"/>
    <p:sldId id="370" r:id="rId6"/>
    <p:sldId id="329" r:id="rId7"/>
    <p:sldId id="415" r:id="rId8"/>
    <p:sldId id="403" r:id="rId9"/>
    <p:sldId id="284" r:id="rId10"/>
    <p:sldId id="283" r:id="rId11"/>
    <p:sldId id="285" r:id="rId12"/>
    <p:sldId id="419" r:id="rId13"/>
    <p:sldId id="281" r:id="rId14"/>
    <p:sldId id="266" r:id="rId15"/>
    <p:sldId id="267" r:id="rId16"/>
    <p:sldId id="287" r:id="rId17"/>
    <p:sldId id="260" r:id="rId18"/>
    <p:sldId id="261" r:id="rId19"/>
    <p:sldId id="420" r:id="rId20"/>
    <p:sldId id="422" r:id="rId21"/>
    <p:sldId id="291" r:id="rId22"/>
    <p:sldId id="295" r:id="rId23"/>
    <p:sldId id="421" r:id="rId24"/>
    <p:sldId id="425" r:id="rId25"/>
    <p:sldId id="412" r:id="rId26"/>
    <p:sldId id="423" r:id="rId27"/>
    <p:sldId id="335" r:id="rId28"/>
    <p:sldId id="333" r:id="rId29"/>
    <p:sldId id="424" r:id="rId30"/>
    <p:sldId id="331" r:id="rId31"/>
    <p:sldId id="358" r:id="rId32"/>
    <p:sldId id="359" r:id="rId33"/>
    <p:sldId id="357" r:id="rId34"/>
    <p:sldId id="354" r:id="rId35"/>
    <p:sldId id="411" r:id="rId36"/>
    <p:sldId id="361" r:id="rId37"/>
    <p:sldId id="344" r:id="rId38"/>
    <p:sldId id="319" r:id="rId39"/>
    <p:sldId id="320" r:id="rId40"/>
    <p:sldId id="346" r:id="rId41"/>
    <p:sldId id="407" r:id="rId42"/>
    <p:sldId id="405" r:id="rId43"/>
    <p:sldId id="352" r:id="rId44"/>
    <p:sldId id="351" r:id="rId45"/>
    <p:sldId id="349" r:id="rId46"/>
    <p:sldId id="362" r:id="rId47"/>
    <p:sldId id="36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96" y="178"/>
      </p:cViewPr>
      <p:guideLst>
        <p:guide orient="horz" pos="1275"/>
        <p:guide orient="horz" pos="3725"/>
        <p:guide pos="3727"/>
        <p:guide pos="3953"/>
        <p:guide pos="7287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position of the European XFEL in the Hamburg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44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31" tIns="45716" rIns="91431" bIns="45716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85FD0-6647-464E-8120-8B74EE7CC2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0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5CA18-3BB8-4B0E-90A0-E53A41CDF4A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14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1165D-8C60-4D83-B3C2-DB0C16BC1284}" type="slidenum">
              <a:rPr lang="de-DE"/>
              <a:pPr/>
              <a:t>7</a:t>
            </a:fld>
            <a:endParaRPr lang="de-DE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pPr marL="228578" indent="-228578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406" y="943932"/>
            <a:ext cx="1423988" cy="142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00" y="2366731"/>
            <a:ext cx="2527200" cy="7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7" y="1406433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480" y="6580812"/>
            <a:ext cx="9325043" cy="186841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X-Ray FELs, Winni Decking, DESY,  05.03.2018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95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46" y="1406433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251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58384" y="541338"/>
            <a:ext cx="9711267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56434" y="114301"/>
            <a:ext cx="768351" cy="911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85141-4D6C-41ED-8F6A-8DB29ABD39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56633" y="6505575"/>
            <a:ext cx="7603067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Hans Weise, DESY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3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11264901" y="119064"/>
            <a:ext cx="759884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altLang="de-DE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1" y="114300"/>
            <a:ext cx="970915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57300" y="3411538"/>
            <a:ext cx="967740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altLang="de-DE" noProof="0" smtClean="0"/>
              <a:t>Subtitle format (max. 4 lines)</a:t>
            </a:r>
          </a:p>
          <a:p>
            <a:pPr lvl="0"/>
            <a:r>
              <a:rPr lang="en-GB" altLang="de-DE" noProof="0" smtClean="0"/>
              <a:t>(conference, location, name of the speaker, date)</a:t>
            </a:r>
          </a:p>
          <a:p>
            <a:pPr lvl="0"/>
            <a:r>
              <a:rPr lang="en-GB" altLang="de-DE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1253067" y="1314451"/>
            <a:ext cx="9668933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altLang="de-DE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4030362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A30E0-2C7C-40CB-A268-4A9F1216011F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59696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B314-1DE9-4F85-A1E2-9E38480002C6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489227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634" y="1347788"/>
            <a:ext cx="369993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9767" y="1347788"/>
            <a:ext cx="3699933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43730-5732-4E2A-ACEE-7F8E3E13569E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74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58DEC-D104-4B40-8528-3A354B379F52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478169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4C7E7-2E80-4D4D-9989-8B06549DCDC2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432944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44720-3261-4324-9573-91FFAF793FC3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283311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650447"/>
            <a:ext cx="10956924" cy="3875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992C-6F35-4478-8D89-CA29E7AD70B7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4017770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23140-2CBE-4AA9-B81A-D04A49D854A3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052335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CD08-40BC-47CF-A0AD-2102746136FB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3784077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17984" y="541339"/>
            <a:ext cx="2751667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634" y="541339"/>
            <a:ext cx="8058151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D018D-97C4-40A5-95B9-16D7D730444B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Delete this text and put in here: Date of the Talk, location, … (max: 1 line)</a:t>
            </a:r>
          </a:p>
          <a:p>
            <a:pPr>
              <a:defRPr/>
            </a:pPr>
            <a:r>
              <a:rPr lang="en-GB" altLang="de-DE"/>
              <a:t>Put in here: Name of the speaker, function, affiliation, … (max. 1 line)</a:t>
            </a:r>
          </a:p>
        </p:txBody>
      </p:sp>
    </p:spTree>
    <p:extLst>
      <p:ext uri="{BB962C8B-B14F-4D97-AF65-F5344CB8AC3E}">
        <p14:creationId xmlns:p14="http://schemas.microsoft.com/office/powerpoint/2010/main" val="196600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1235677"/>
            <a:ext cx="10944224" cy="4677762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875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260390"/>
            <a:ext cx="10944224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European</a:t>
            </a:r>
            <a:r>
              <a:rPr lang="en-US" sz="900" baseline="0" dirty="0" smtClean="0"/>
              <a:t> XFEL Commissioning and Operation</a:t>
            </a:r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Winni Decking, DESY</a:t>
            </a:r>
            <a:endParaRPr lang="en-US" sz="900" dirty="0"/>
          </a:p>
        </p:txBody>
      </p:sp>
      <p:pic>
        <p:nvPicPr>
          <p:cNvPr id="15" name="Picture 19" descr="DESY-Logo-cyan-RGB_Hintergrund weiss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398" y="6053956"/>
            <a:ext cx="71971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  <p:sldLayoutId id="2147483719" r:id="rId11"/>
    <p:sldLayoutId id="2147483720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784" y="117475"/>
            <a:ext cx="7704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56434" y="114301"/>
            <a:ext cx="768351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7241E5E2-9F44-4B6F-814A-4E47DAEC4CFB}" type="slidenum">
              <a:rPr lang="en-GB" altLang="de-DE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34" y="6516689"/>
            <a:ext cx="77893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6633" y="6505575"/>
            <a:ext cx="760306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 altLang="de-DE"/>
              <a:t>  February 2018</a:t>
            </a:r>
          </a:p>
          <a:p>
            <a:pPr defTabSz="914400" fontAlgn="base">
              <a:spcAft>
                <a:spcPct val="0"/>
              </a:spcAft>
              <a:defRPr/>
            </a:pPr>
            <a:r>
              <a:rPr lang="en-GB" altLang="de-DE"/>
              <a:t> Nina Golubeva, DESY</a:t>
            </a: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>
              <a:solidFill>
                <a:srgbClr val="261748"/>
              </a:solidFill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84" y="6511926"/>
            <a:ext cx="336549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 userDrawn="1"/>
        </p:nvSpPr>
        <p:spPr bwMode="auto">
          <a:xfrm>
            <a:off x="1458384" y="114300"/>
            <a:ext cx="9711267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z="2400" smtClean="0">
              <a:solidFill>
                <a:srgbClr val="261748"/>
              </a:solidFill>
            </a:endParaRPr>
          </a:p>
        </p:txBody>
      </p:sp>
      <p:sp>
        <p:nvSpPr>
          <p:cNvPr id="1033" name="Text Box 123"/>
          <p:cNvSpPr txBox="1">
            <a:spLocks noChangeArrowheads="1"/>
          </p:cNvSpPr>
          <p:nvPr userDrawn="1"/>
        </p:nvSpPr>
        <p:spPr bwMode="auto">
          <a:xfrm>
            <a:off x="1458384" y="114301"/>
            <a:ext cx="88392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GB" altLang="de-DE" sz="1000" smtClean="0">
              <a:solidFill>
                <a:srgbClr val="FFFFFF"/>
              </a:solidFill>
            </a:endParaRP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458384" y="541338"/>
            <a:ext cx="971126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56633" y="1347788"/>
            <a:ext cx="7603067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2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3.wmf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92.png"/><Relationship Id="rId7" Type="http://schemas.openxmlformats.org/officeDocument/2006/relationships/image" Target="../media/image10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92.png"/><Relationship Id="rId7" Type="http://schemas.openxmlformats.org/officeDocument/2006/relationships/image" Target="../media/image107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microsoft.com/office/2007/relationships/hdphoto" Target="../media/hdphoto1.wdp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emf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7.jpeg"/><Relationship Id="rId21" Type="http://schemas.openxmlformats.org/officeDocument/2006/relationships/image" Target="../media/image61.png"/><Relationship Id="rId7" Type="http://schemas.openxmlformats.org/officeDocument/2006/relationships/image" Target="../media/image21.jpe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png"/><Relationship Id="rId20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5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18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XFEL Accelerator –</a:t>
            </a:r>
            <a:br>
              <a:rPr lang="en-US" dirty="0" smtClean="0"/>
            </a:br>
            <a:r>
              <a:rPr lang="en-US" dirty="0"/>
              <a:t>F</a:t>
            </a:r>
            <a:r>
              <a:rPr lang="en-US" dirty="0" smtClean="0"/>
              <a:t>rom commissioning to operation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Lessons learned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839" y="2438343"/>
            <a:ext cx="8039624" cy="3330258"/>
          </a:xfrm>
        </p:spPr>
        <p:txBody>
          <a:bodyPr/>
          <a:lstStyle/>
          <a:p>
            <a:r>
              <a:rPr lang="en-US" u="sng" dirty="0" smtClean="0"/>
              <a:t>Winni Decking</a:t>
            </a:r>
            <a:endParaRPr lang="en-US" dirty="0" smtClean="0"/>
          </a:p>
          <a:p>
            <a:r>
              <a:rPr lang="en-US" dirty="0" smtClean="0"/>
              <a:t>for the European XFEL commissioning team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92" y="3496962"/>
            <a:ext cx="1213020" cy="12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650" y="3539694"/>
            <a:ext cx="5429250" cy="27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3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help …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23949"/>
            <a:ext cx="546735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89" y="1401933"/>
            <a:ext cx="4824000" cy="3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45" y="2998859"/>
            <a:ext cx="4824000" cy="3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139702" y="832491"/>
            <a:ext cx="3471029" cy="1738761"/>
            <a:chOff x="8139702" y="832491"/>
            <a:chExt cx="3471029" cy="1738761"/>
          </a:xfrm>
        </p:grpSpPr>
        <p:pic>
          <p:nvPicPr>
            <p:cNvPr id="6" name="Content Placeholder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30731" y="2052783"/>
              <a:ext cx="1080000" cy="4289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4" descr="Paul Scherrer Instit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1118" y="2079360"/>
              <a:ext cx="1080000" cy="4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245" y="1357168"/>
              <a:ext cx="1620000" cy="60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9702" y="1923252"/>
              <a:ext cx="1080000" cy="6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491833" y="832491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US" sz="1400" dirty="0" smtClean="0"/>
                <a:t>Help with personnel during </a:t>
              </a:r>
            </a:p>
            <a:p>
              <a:pPr>
                <a:lnSpc>
                  <a:spcPct val="112000"/>
                </a:lnSpc>
              </a:pPr>
              <a:r>
                <a:rPr lang="en-US" sz="1400" dirty="0" smtClean="0"/>
                <a:t>the commissioning:</a:t>
              </a: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8673" y="2750864"/>
            <a:ext cx="4782058" cy="259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help 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886" y="1023256"/>
            <a:ext cx="10499744" cy="55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3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2" y="1037668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plan …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42" y="12763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956134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00" y="17716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50" y="916034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6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commissioning</a:t>
            </a:r>
            <a:endParaRPr lang="en-US" dirty="0"/>
          </a:p>
        </p:txBody>
      </p:sp>
      <p:pic>
        <p:nvPicPr>
          <p:cNvPr id="3" name="Content Placeholder 7" descr="E:\Old Desktop\FC\Full\2015\20151103 InjektorPanorama\20151103 InjektorColdWa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6" y="1144312"/>
            <a:ext cx="11123674" cy="242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776" y="1155198"/>
            <a:ext cx="1112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Dump              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            Transverse Deflecting Structure </a:t>
            </a:r>
          </a:p>
          <a:p>
            <a:pPr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       Spectrometer      Diagnostic Section                                    Laser Heater                  3.9 GHz Module                1.3 GHz Module                                   Gun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3163" y="3755234"/>
            <a:ext cx="7845041" cy="175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GB" sz="2000" kern="0" dirty="0" smtClean="0">
                <a:solidFill>
                  <a:srgbClr val="251555"/>
                </a:solidFill>
              </a:rPr>
              <a:t>Photoinjector conditioned and characterized at PITZ, DESY-Zeuthen</a:t>
            </a:r>
          </a:p>
          <a:p>
            <a:r>
              <a:rPr lang="en-US" sz="2000" kern="0" dirty="0">
                <a:solidFill>
                  <a:srgbClr val="251555"/>
                </a:solidFill>
              </a:rPr>
              <a:t>Photocathode laser (</a:t>
            </a:r>
            <a:r>
              <a:rPr lang="en-US" sz="2000" kern="0" dirty="0" err="1">
                <a:solidFill>
                  <a:srgbClr val="251555"/>
                </a:solidFill>
              </a:rPr>
              <a:t>Yb:YAG</a:t>
            </a:r>
            <a:r>
              <a:rPr lang="en-US" sz="2000" kern="0" dirty="0">
                <a:solidFill>
                  <a:srgbClr val="251555"/>
                </a:solidFill>
              </a:rPr>
              <a:t> laser  from Max-Born Institute Berlin 257 nm ≤ 4 </a:t>
            </a:r>
            <a:r>
              <a:rPr lang="en-US" sz="2000" kern="0" dirty="0" err="1">
                <a:solidFill>
                  <a:srgbClr val="251555"/>
                </a:solidFill>
              </a:rPr>
              <a:t>μJ</a:t>
            </a:r>
            <a:r>
              <a:rPr lang="en-US" sz="2000" kern="0" dirty="0">
                <a:solidFill>
                  <a:srgbClr val="251555"/>
                </a:solidFill>
              </a:rPr>
              <a:t>; 3 </a:t>
            </a:r>
            <a:r>
              <a:rPr lang="en-US" sz="2000" kern="0" dirty="0" err="1">
                <a:solidFill>
                  <a:srgbClr val="251555"/>
                </a:solidFill>
              </a:rPr>
              <a:t>ps</a:t>
            </a:r>
            <a:r>
              <a:rPr lang="en-US" sz="2000" kern="0" dirty="0">
                <a:solidFill>
                  <a:srgbClr val="251555"/>
                </a:solidFill>
              </a:rPr>
              <a:t>) with excellent </a:t>
            </a:r>
            <a:r>
              <a:rPr lang="en-US" sz="2000" kern="0" dirty="0" smtClean="0">
                <a:solidFill>
                  <a:srgbClr val="251555"/>
                </a:solidFill>
              </a:rPr>
              <a:t>up-time</a:t>
            </a:r>
            <a:endParaRPr lang="en-GB" sz="2000" kern="0" dirty="0" smtClean="0">
              <a:solidFill>
                <a:srgbClr val="251555"/>
              </a:solidFill>
            </a:endParaRPr>
          </a:p>
          <a:p>
            <a:r>
              <a:rPr lang="en-GB" sz="2000" kern="0" dirty="0" smtClean="0">
                <a:solidFill>
                  <a:srgbClr val="251555"/>
                </a:solidFill>
              </a:rPr>
              <a:t>Injector cool-down 12/2015, beam commissioning till Q2/2016</a:t>
            </a:r>
          </a:p>
          <a:p>
            <a:r>
              <a:rPr lang="en-GB" sz="2000" kern="0" dirty="0">
                <a:solidFill>
                  <a:srgbClr val="251555"/>
                </a:solidFill>
              </a:rPr>
              <a:t>Full </a:t>
            </a:r>
            <a:r>
              <a:rPr lang="en-GB" sz="2000" kern="0" dirty="0" smtClean="0">
                <a:solidFill>
                  <a:srgbClr val="251555"/>
                </a:solidFill>
              </a:rPr>
              <a:t>beam parameter envelope exploited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04" y="3633652"/>
            <a:ext cx="3603246" cy="24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Commissioning: projected emittance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131" y="1965429"/>
            <a:ext cx="3423296" cy="1924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53_16_03_06_bunchesOnAllScreen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466" y="3600214"/>
            <a:ext cx="899968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053_16_03_06_bunchesOnAllScreen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561" y="1566211"/>
            <a:ext cx="89007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053_16_03_06_bunchesOnAllScreen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169" y="3600214"/>
            <a:ext cx="89840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35"/>
          <p:cNvSpPr txBox="1"/>
          <p:nvPr/>
        </p:nvSpPr>
        <p:spPr>
          <a:xfrm>
            <a:off x="1197561" y="1178031"/>
            <a:ext cx="3368866" cy="27699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SzPct val="90000"/>
              <a:buNone/>
            </a:pPr>
            <a:r>
              <a:rPr lang="en-GB" sz="1200" dirty="0" smtClean="0">
                <a:solidFill>
                  <a:schemeClr val="bg1"/>
                </a:solidFill>
              </a:rPr>
              <a:t>Scheme of t</a:t>
            </a:r>
            <a:r>
              <a:rPr lang="en-GB" sz="1200" dirty="0">
                <a:solidFill>
                  <a:schemeClr val="bg1"/>
                </a:solidFill>
              </a:rPr>
              <a:t>he XFEL </a:t>
            </a:r>
            <a:r>
              <a:rPr lang="en-GB" sz="1200" dirty="0" smtClean="0">
                <a:solidFill>
                  <a:schemeClr val="bg1"/>
                </a:solidFill>
              </a:rPr>
              <a:t>injector diagnostic section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265233" y="2284004"/>
            <a:ext cx="579182" cy="18220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" name="Picture 10" descr="053_16_03_06_bunchesOnAllScreen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3017" y="1566211"/>
            <a:ext cx="87774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76449" y="4523678"/>
            <a:ext cx="51052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Fast kickers kick single bunches out of the trains to off-axis screens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“Semi-parasitic” diagnostics </a:t>
            </a:r>
            <a:endParaRPr lang="en-US" sz="2000" dirty="0" smtClean="0"/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rgbClr val="251555"/>
                </a:solidFill>
              </a:rPr>
              <a:t>Together with transverse deflecting system also used for slice diagnostics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78814"/>
              </p:ext>
            </p:extLst>
          </p:nvPr>
        </p:nvGraphicFramePr>
        <p:xfrm>
          <a:off x="6400799" y="2366333"/>
          <a:ext cx="5281661" cy="1524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638408"/>
                <a:gridCol w="1213032"/>
                <a:gridCol w="1430221"/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Design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Achieved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 smtClean="0">
                          <a:effectLst/>
                        </a:rPr>
                        <a:t>Normalized</a:t>
                      </a:r>
                      <a:r>
                        <a:rPr lang="en-GB" sz="2000" kern="800" baseline="0" dirty="0" smtClean="0">
                          <a:effectLst/>
                        </a:rPr>
                        <a:t> </a:t>
                      </a:r>
                      <a:r>
                        <a:rPr lang="en-GB" sz="2000" kern="800" baseline="0" dirty="0" err="1" smtClean="0">
                          <a:effectLst/>
                        </a:rPr>
                        <a:t>proj</a:t>
                      </a:r>
                      <a:r>
                        <a:rPr lang="en-GB" sz="2000" kern="800" baseline="0" dirty="0" smtClean="0">
                          <a:effectLst/>
                        </a:rPr>
                        <a:t>.</a:t>
                      </a:r>
                      <a:r>
                        <a:rPr lang="en-GB" sz="2000" kern="800" dirty="0" smtClean="0">
                          <a:effectLst/>
                        </a:rPr>
                        <a:t> emittance [mm </a:t>
                      </a:r>
                      <a:r>
                        <a:rPr lang="en-GB" sz="2000" kern="800" dirty="0" err="1">
                          <a:effectLst/>
                        </a:rPr>
                        <a:t>mrad</a:t>
                      </a:r>
                      <a:r>
                        <a:rPr lang="en-GB" sz="2000" kern="800" dirty="0">
                          <a:effectLst/>
                        </a:rPr>
                        <a:t>]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 </a:t>
                      </a:r>
                      <a:r>
                        <a:rPr lang="en-GB" sz="2000" kern="800" dirty="0" smtClean="0">
                          <a:effectLst/>
                        </a:rPr>
                        <a:t>&lt; 1.5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1.2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 smtClean="0">
                          <a:effectLst/>
                        </a:rPr>
                        <a:t>Normalized</a:t>
                      </a:r>
                      <a:r>
                        <a:rPr lang="en-GB" sz="2000" kern="800" baseline="0" dirty="0" smtClean="0">
                          <a:effectLst/>
                        </a:rPr>
                        <a:t> slice</a:t>
                      </a:r>
                      <a:r>
                        <a:rPr lang="en-GB" sz="2000" kern="800" dirty="0" smtClean="0">
                          <a:effectLst/>
                        </a:rPr>
                        <a:t> emittance [mm </a:t>
                      </a:r>
                      <a:r>
                        <a:rPr lang="en-GB" sz="2000" kern="800" dirty="0" err="1" smtClean="0">
                          <a:effectLst/>
                        </a:rPr>
                        <a:t>mrad</a:t>
                      </a:r>
                      <a:r>
                        <a:rPr lang="en-GB" sz="2000" kern="800" dirty="0" smtClean="0">
                          <a:effectLst/>
                        </a:rPr>
                        <a:t>]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0.6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 smtClean="0">
                          <a:effectLst/>
                        </a:rPr>
                        <a:t>0.6</a:t>
                      </a:r>
                      <a:endParaRPr lang="de-D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419850" y="1720351"/>
            <a:ext cx="5225143" cy="70788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/>
              <a:t>Emittance optimization mainly at 500 </a:t>
            </a:r>
            <a:r>
              <a:rPr lang="en-US" sz="2000" dirty="0" err="1" smtClean="0"/>
              <a:t>pC</a:t>
            </a:r>
            <a:r>
              <a:rPr lang="en-US" sz="2000" dirty="0"/>
              <a:t> </a:t>
            </a:r>
            <a:r>
              <a:rPr lang="en-US" sz="2000" dirty="0" smtClean="0"/>
              <a:t>and reduced gun gradient (≈ 52 MV/m)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73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Commissioning: projected emittance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131" y="1965429"/>
            <a:ext cx="3423296" cy="1924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53_16_03_06_bunchesOnAllScreen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466" y="3600214"/>
            <a:ext cx="899968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053_16_03_06_bunchesOnAllScreen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561" y="1566211"/>
            <a:ext cx="89007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053_16_03_06_bunchesOnAllScreen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169" y="3600214"/>
            <a:ext cx="89840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35"/>
          <p:cNvSpPr txBox="1"/>
          <p:nvPr/>
        </p:nvSpPr>
        <p:spPr>
          <a:xfrm>
            <a:off x="1197561" y="1178031"/>
            <a:ext cx="3368866" cy="27699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SzPct val="90000"/>
              <a:buNone/>
            </a:pPr>
            <a:r>
              <a:rPr lang="en-GB" sz="1200" dirty="0" smtClean="0">
                <a:solidFill>
                  <a:schemeClr val="bg1"/>
                </a:solidFill>
              </a:rPr>
              <a:t>Scheme of t</a:t>
            </a:r>
            <a:r>
              <a:rPr lang="en-GB" sz="1200" dirty="0">
                <a:solidFill>
                  <a:schemeClr val="bg1"/>
                </a:solidFill>
              </a:rPr>
              <a:t>he XFEL </a:t>
            </a:r>
            <a:r>
              <a:rPr lang="en-GB" sz="1200" dirty="0" smtClean="0">
                <a:solidFill>
                  <a:schemeClr val="bg1"/>
                </a:solidFill>
              </a:rPr>
              <a:t>injector diagnostic section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265233" y="2284004"/>
            <a:ext cx="579182" cy="18220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1" name="Picture 10" descr="053_16_03_06_bunchesOnAllScreen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3017" y="1566211"/>
            <a:ext cx="877746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76449" y="4523678"/>
            <a:ext cx="510520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Fast kickers kick single bunches out of the trains to off-axis screens</a:t>
            </a:r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/>
              <a:t>“Semi-parasitic” diagnostics </a:t>
            </a:r>
            <a:endParaRPr lang="en-US" sz="2000" dirty="0" smtClean="0"/>
          </a:p>
          <a:p>
            <a:pPr marL="268288" indent="-268288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2000" dirty="0" smtClean="0">
                <a:solidFill>
                  <a:srgbClr val="251555"/>
                </a:solidFill>
              </a:rPr>
              <a:t>Together with transverse deflecting system also used for slice diagnostics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00459" y="1235181"/>
            <a:ext cx="7118164" cy="5133904"/>
            <a:chOff x="3435536" y="1081895"/>
            <a:chExt cx="7118164" cy="5133904"/>
          </a:xfrm>
        </p:grpSpPr>
        <p:sp>
          <p:nvSpPr>
            <p:cNvPr id="16" name="TextBox 15"/>
            <p:cNvSpPr txBox="1"/>
            <p:nvPr/>
          </p:nvSpPr>
          <p:spPr>
            <a:xfrm>
              <a:off x="3799114" y="5107803"/>
              <a:ext cx="675458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2000" dirty="0" smtClean="0"/>
                <a:t>Variations along the train can be monitored</a:t>
              </a:r>
            </a:p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en-US" sz="2000" dirty="0" smtClean="0"/>
                <a:t>Corrections to provide uniform conditions along train</a:t>
              </a:r>
            </a:p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endParaRPr lang="en-US" sz="1600" dirty="0" smtClean="0"/>
            </a:p>
          </p:txBody>
        </p:sp>
        <p:pic>
          <p:nvPicPr>
            <p:cNvPr id="17" name="Picture 2" descr="C:\Users\beutner\Desktop\mac\XFEL_commissioning_logboog_pictures\109_16_04_18_projEmittaceAlongTrain2000bunchesWithStacker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536" y="1081895"/>
              <a:ext cx="5497286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353050" y="3423059"/>
              <a:ext cx="26098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Up to a factor 2 with respect to design beta functions</a:t>
              </a:r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endParaRPr lang="en-GB" sz="1200" dirty="0" smtClean="0"/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Matched to design optics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5683" y="1081895"/>
              <a:ext cx="3916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Projected emittance along bunch train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51564" y="3034569"/>
              <a:ext cx="3916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1200" dirty="0" smtClean="0"/>
                <a:t>Optics mismatch along bunch train</a:t>
              </a:r>
            </a:p>
          </p:txBody>
        </p:sp>
      </p:grpSp>
      <p:sp>
        <p:nvSpPr>
          <p:cNvPr id="21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smtClean="0"/>
              <a:t>Nina Golubeva, DESY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383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Cool-Down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568" y="1608596"/>
            <a:ext cx="6219780" cy="38907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50800" dir="2400000" algn="ctr" rotWithShape="0">
              <a:schemeClr val="accent1"/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97442" y="5499305"/>
            <a:ext cx="12099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>
              <a:buNone/>
            </a:pPr>
            <a:r>
              <a:rPr lang="de-DE" sz="1800" dirty="0" smtClean="0"/>
              <a:t>10.12.2016</a:t>
            </a:r>
            <a:endParaRPr lang="de-DE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89898" y="5499305"/>
            <a:ext cx="122504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rIns="0" rtlCol="0">
            <a:spAutoFit/>
          </a:bodyPr>
          <a:lstStyle/>
          <a:p>
            <a:pPr>
              <a:buNone/>
            </a:pPr>
            <a:r>
              <a:rPr lang="de-DE" sz="1800" dirty="0" smtClean="0"/>
              <a:t>27.12.2016</a:t>
            </a:r>
            <a:endParaRPr lang="de-DE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08747" y="4095280"/>
            <a:ext cx="3814367" cy="923330"/>
            <a:chOff x="5168631" y="4231852"/>
            <a:chExt cx="3814367" cy="92333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8609606" y="4693517"/>
              <a:ext cx="373392" cy="80369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5168631" y="4231852"/>
              <a:ext cx="34409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Fast cooldown at temperatures below liquid nitrogen (no more thermal stress)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19230" y="1748641"/>
            <a:ext cx="4413605" cy="538819"/>
            <a:chOff x="3798789" y="3284219"/>
            <a:chExt cx="4413605" cy="538819"/>
          </a:xfrm>
        </p:grpSpPr>
        <p:cxnSp>
          <p:nvCxnSpPr>
            <p:cNvPr id="23" name="Straight Arrow Connector 22"/>
            <p:cNvCxnSpPr>
              <a:stCxn id="24" idx="1"/>
            </p:cNvCxnSpPr>
            <p:nvPr/>
          </p:nvCxnSpPr>
          <p:spPr bwMode="auto">
            <a:xfrm flipH="1">
              <a:off x="3798789" y="3468885"/>
              <a:ext cx="176400" cy="354153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3975189" y="3284219"/>
              <a:ext cx="42372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Cooldown with one </a:t>
              </a:r>
              <a:r>
                <a:rPr lang="en-US" sz="1800" kern="0" dirty="0" err="1" smtClean="0"/>
                <a:t>coldbox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 rot="20140963">
            <a:off x="2446976" y="2702293"/>
            <a:ext cx="478377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44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alibri"/>
              </a:rPr>
              <a:t>No cold leaks !</a:t>
            </a:r>
            <a:endParaRPr lang="en-US" sz="4400" b="1" dirty="0">
              <a:solidFill>
                <a:schemeClr val="accent1">
                  <a:lumMod val="90000"/>
                  <a:lumOff val="10000"/>
                </a:scheme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641" y="1278154"/>
            <a:ext cx="8137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smtClean="0"/>
              <a:t>T [K]</a:t>
            </a:r>
          </a:p>
          <a:p>
            <a:pPr>
              <a:buNone/>
            </a:pPr>
            <a:r>
              <a:rPr lang="en-US" sz="1800" dirty="0" smtClean="0"/>
              <a:t>300</a:t>
            </a:r>
            <a:endParaRPr lang="en-US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683742" y="5142176"/>
            <a:ext cx="635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0</a:t>
            </a:r>
            <a:endParaRPr lang="en-US" sz="18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683742" y="3993314"/>
            <a:ext cx="635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3742" y="2837118"/>
            <a:ext cx="635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2</a:t>
            </a:r>
            <a:r>
              <a:rPr lang="en-US" sz="1800" dirty="0" smtClean="0"/>
              <a:t>00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442706" y="1164230"/>
            <a:ext cx="5786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1800" kern="0" dirty="0" smtClean="0"/>
              <a:t>Temperature at 9 positions along the linac versus time</a:t>
            </a:r>
            <a:endParaRPr kumimoji="0" lang="en-US" sz="1800" i="0" strike="noStrike" kern="0" cap="none" spc="0" normalizeH="0" baseline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897575" y="4637314"/>
            <a:ext cx="1610027" cy="587829"/>
            <a:chOff x="7141564" y="4820134"/>
            <a:chExt cx="1610027" cy="587829"/>
          </a:xfrm>
        </p:grpSpPr>
        <p:cxnSp>
          <p:nvCxnSpPr>
            <p:cNvPr id="32" name="Straight Arrow Connector 31"/>
            <p:cNvCxnSpPr>
              <a:stCxn id="33" idx="2"/>
            </p:cNvCxnSpPr>
            <p:nvPr/>
          </p:nvCxnSpPr>
          <p:spPr bwMode="auto">
            <a:xfrm>
              <a:off x="7946578" y="5189466"/>
              <a:ext cx="474376" cy="218497"/>
            </a:xfrm>
            <a:prstGeom prst="straightConnector1">
              <a:avLst/>
            </a:prstGeom>
            <a:noFill/>
            <a:ln w="381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3" name="TextBox 1"/>
            <p:cNvSpPr txBox="1">
              <a:spLocks noChangeArrowheads="1"/>
            </p:cNvSpPr>
            <p:nvPr/>
          </p:nvSpPr>
          <p:spPr bwMode="auto">
            <a:xfrm>
              <a:off x="7141564" y="4820134"/>
              <a:ext cx="1610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1800" kern="0" dirty="0" smtClean="0"/>
                <a:t>Reached 4K</a:t>
              </a:r>
              <a:endParaRPr kumimoji="0" lang="en-US" sz="1800" i="0" strike="noStrike" kern="0" cap="none" spc="0" normalizeH="0" baseline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757815" y="1332687"/>
            <a:ext cx="4191000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b="1" kern="0" dirty="0" smtClean="0">
                <a:solidFill>
                  <a:srgbClr val="251555"/>
                </a:solidFill>
              </a:rPr>
              <a:t>Cryo plant </a:t>
            </a:r>
            <a:r>
              <a:rPr lang="en-US" kern="0" dirty="0" smtClean="0">
                <a:solidFill>
                  <a:srgbClr val="251555"/>
                </a:solidFill>
              </a:rPr>
              <a:t>with cold compressors and extended distribution system</a:t>
            </a:r>
          </a:p>
          <a:p>
            <a:pPr marL="342900" indent="-342900"/>
            <a:r>
              <a:rPr lang="en-US" kern="0" dirty="0" smtClean="0">
                <a:solidFill>
                  <a:srgbClr val="251555"/>
                </a:solidFill>
              </a:rPr>
              <a:t>Cooling capacity:   </a:t>
            </a:r>
          </a:p>
          <a:p>
            <a:pPr>
              <a:buNone/>
            </a:pPr>
            <a:r>
              <a:rPr lang="en-US" kern="0" dirty="0">
                <a:solidFill>
                  <a:srgbClr val="251555"/>
                </a:solidFill>
              </a:rPr>
              <a:t>	</a:t>
            </a:r>
            <a:r>
              <a:rPr lang="pl-PL" kern="0" dirty="0" smtClean="0">
                <a:solidFill>
                  <a:srgbClr val="251555"/>
                </a:solidFill>
              </a:rPr>
              <a:t>2K</a:t>
            </a:r>
            <a:r>
              <a:rPr lang="en-US" kern="0" dirty="0" smtClean="0">
                <a:solidFill>
                  <a:srgbClr val="251555"/>
                </a:solidFill>
              </a:rPr>
              <a:t>	</a:t>
            </a:r>
            <a:r>
              <a:rPr lang="pl-PL" kern="0" dirty="0" smtClean="0">
                <a:solidFill>
                  <a:srgbClr val="251555"/>
                </a:solidFill>
              </a:rPr>
              <a:t>: </a:t>
            </a:r>
            <a:r>
              <a:rPr lang="en-US" kern="0" dirty="0" smtClean="0">
                <a:solidFill>
                  <a:srgbClr val="251555"/>
                </a:solidFill>
              </a:rPr>
              <a:t>&gt;</a:t>
            </a:r>
            <a:r>
              <a:rPr lang="pl-PL" kern="0" dirty="0" smtClean="0">
                <a:solidFill>
                  <a:srgbClr val="251555"/>
                </a:solidFill>
              </a:rPr>
              <a:t>1</a:t>
            </a:r>
            <a:r>
              <a:rPr lang="de-DE" kern="0" dirty="0">
                <a:solidFill>
                  <a:srgbClr val="251555"/>
                </a:solidFill>
              </a:rPr>
              <a:t>.</a:t>
            </a:r>
            <a:r>
              <a:rPr lang="pl-PL" kern="0" dirty="0" smtClean="0">
                <a:solidFill>
                  <a:srgbClr val="251555"/>
                </a:solidFill>
              </a:rPr>
              <a:t>9 </a:t>
            </a:r>
            <a:r>
              <a:rPr lang="de-DE" kern="0" dirty="0" smtClean="0">
                <a:solidFill>
                  <a:srgbClr val="251555"/>
                </a:solidFill>
              </a:rPr>
              <a:t>k</a:t>
            </a:r>
            <a:r>
              <a:rPr lang="pl-PL" kern="0" dirty="0" smtClean="0">
                <a:solidFill>
                  <a:srgbClr val="251555"/>
                </a:solidFill>
              </a:rPr>
              <a:t>W </a:t>
            </a:r>
            <a:endParaRPr lang="en-US" kern="0" dirty="0" smtClean="0">
              <a:solidFill>
                <a:srgbClr val="251555"/>
              </a:solidFill>
            </a:endParaRPr>
          </a:p>
          <a:p>
            <a:pPr>
              <a:buNone/>
            </a:pPr>
            <a:r>
              <a:rPr lang="de-DE" kern="0" dirty="0" smtClean="0">
                <a:solidFill>
                  <a:srgbClr val="251555"/>
                </a:solidFill>
              </a:rPr>
              <a:t>     	</a:t>
            </a:r>
            <a:r>
              <a:rPr lang="pl-PL" kern="0" dirty="0" smtClean="0">
                <a:solidFill>
                  <a:srgbClr val="251555"/>
                </a:solidFill>
              </a:rPr>
              <a:t>5/8K</a:t>
            </a:r>
            <a:r>
              <a:rPr lang="en-US" kern="0" dirty="0" smtClean="0">
                <a:solidFill>
                  <a:srgbClr val="251555"/>
                </a:solidFill>
              </a:rPr>
              <a:t>	</a:t>
            </a:r>
            <a:r>
              <a:rPr lang="pl-PL" kern="0" dirty="0" smtClean="0">
                <a:solidFill>
                  <a:srgbClr val="251555"/>
                </a:solidFill>
              </a:rPr>
              <a:t>: </a:t>
            </a:r>
            <a:r>
              <a:rPr lang="en-US" kern="0" dirty="0">
                <a:solidFill>
                  <a:srgbClr val="251555"/>
                </a:solidFill>
              </a:rPr>
              <a:t>4</a:t>
            </a:r>
            <a:r>
              <a:rPr lang="pl-PL" kern="0" dirty="0" smtClean="0">
                <a:solidFill>
                  <a:srgbClr val="251555"/>
                </a:solidFill>
              </a:rPr>
              <a:t> </a:t>
            </a:r>
            <a:r>
              <a:rPr lang="de-DE" kern="0" dirty="0" smtClean="0">
                <a:solidFill>
                  <a:srgbClr val="251555"/>
                </a:solidFill>
              </a:rPr>
              <a:t>k</a:t>
            </a:r>
            <a:r>
              <a:rPr lang="pl-PL" kern="0" dirty="0" smtClean="0">
                <a:solidFill>
                  <a:srgbClr val="251555"/>
                </a:solidFill>
              </a:rPr>
              <a:t>W</a:t>
            </a:r>
            <a:r>
              <a:rPr lang="de-DE" kern="0" dirty="0" smtClean="0">
                <a:solidFill>
                  <a:srgbClr val="251555"/>
                </a:solidFill>
              </a:rPr>
              <a:t>    </a:t>
            </a:r>
          </a:p>
          <a:p>
            <a:pPr>
              <a:buNone/>
            </a:pPr>
            <a:r>
              <a:rPr lang="de-DE" kern="0" dirty="0" smtClean="0">
                <a:solidFill>
                  <a:srgbClr val="251555"/>
                </a:solidFill>
              </a:rPr>
              <a:t>	</a:t>
            </a:r>
            <a:r>
              <a:rPr lang="pl-PL" kern="0" dirty="0" smtClean="0">
                <a:solidFill>
                  <a:srgbClr val="251555"/>
                </a:solidFill>
              </a:rPr>
              <a:t>40/80K</a:t>
            </a:r>
            <a:r>
              <a:rPr lang="en-US" kern="0" dirty="0" smtClean="0">
                <a:solidFill>
                  <a:srgbClr val="251555"/>
                </a:solidFill>
              </a:rPr>
              <a:t>	</a:t>
            </a:r>
            <a:r>
              <a:rPr lang="pl-PL" kern="0" dirty="0" smtClean="0">
                <a:solidFill>
                  <a:srgbClr val="251555"/>
                </a:solidFill>
              </a:rPr>
              <a:t>: 2</a:t>
            </a:r>
            <a:r>
              <a:rPr lang="de-DE" kern="0" dirty="0" smtClean="0">
                <a:solidFill>
                  <a:srgbClr val="251555"/>
                </a:solidFill>
              </a:rPr>
              <a:t>4</a:t>
            </a:r>
            <a:r>
              <a:rPr lang="pl-PL" kern="0" dirty="0" smtClean="0">
                <a:solidFill>
                  <a:srgbClr val="251555"/>
                </a:solidFill>
              </a:rPr>
              <a:t> </a:t>
            </a:r>
            <a:r>
              <a:rPr lang="de-DE" kern="0" dirty="0" smtClean="0">
                <a:solidFill>
                  <a:srgbClr val="251555"/>
                </a:solidFill>
              </a:rPr>
              <a:t>k</a:t>
            </a:r>
            <a:r>
              <a:rPr lang="pl-PL" kern="0" dirty="0" smtClean="0">
                <a:solidFill>
                  <a:srgbClr val="251555"/>
                </a:solidFill>
              </a:rPr>
              <a:t>W </a:t>
            </a:r>
            <a:endParaRPr lang="en-US" kern="0" dirty="0" smtClean="0">
              <a:solidFill>
                <a:srgbClr val="251555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16" y="3732286"/>
            <a:ext cx="4190999" cy="20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469571" y="2770681"/>
            <a:ext cx="6038032" cy="112646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Experienced personnel for installation is a must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Excellent quality control pays off</a:t>
            </a:r>
          </a:p>
        </p:txBody>
      </p:sp>
    </p:spTree>
    <p:extLst>
      <p:ext uri="{BB962C8B-B14F-4D97-AF65-F5344CB8AC3E}">
        <p14:creationId xmlns:p14="http://schemas.microsoft.com/office/powerpoint/2010/main" val="15671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Cool-Down: cryo-system </a:t>
            </a:r>
            <a:r>
              <a:rPr lang="en-US" dirty="0"/>
              <a:t>s</a:t>
            </a:r>
            <a:r>
              <a:rPr lang="en-US" dirty="0" smtClean="0"/>
              <a:t>tatus after only 12 month of operation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19695" y="4522046"/>
            <a:ext cx="186899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112" charset="-128"/>
              </a:rPr>
              <a:t>Linac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112" charset="-128"/>
              </a:rPr>
              <a:t> pressure (2K)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6748" y="2953425"/>
            <a:ext cx="1565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30.9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06273" y="4373647"/>
            <a:ext cx="1565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30.3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87223" y="3681107"/>
            <a:ext cx="1565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30.6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sz="1600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522" y="2532442"/>
            <a:ext cx="5623503" cy="3055625"/>
          </a:xfrm>
          <a:prstGeom prst="rect">
            <a:avLst/>
          </a:prstGeom>
          <a:ln>
            <a:solidFill>
              <a:srgbClr val="261748"/>
            </a:solidFill>
          </a:ln>
          <a:effectLst>
            <a:outerShdw blurRad="76200" dist="25400" dir="2400000" algn="ctr" rotWithShape="0">
              <a:srgbClr val="261748"/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222889" y="4117318"/>
            <a:ext cx="120865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ＭＳ Ｐゴシック" pitchFamily="112" charset="-128"/>
              </a:rPr>
              <a:t>2K pressure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54963" y="4262672"/>
            <a:ext cx="1699638" cy="92333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12" charset="-128"/>
              </a:rPr>
              <a:t>Sudden shutdown of 18 RF stations</a:t>
            </a:r>
            <a:endParaRPr kumimoji="0" lang="en-US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12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2639" y="2070777"/>
            <a:ext cx="17748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r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kern="0" dirty="0" smtClean="0">
                <a:solidFill>
                  <a:srgbClr val="000000"/>
                </a:solidFill>
                <a:ea typeface="ＭＳ Ｐゴシック" pitchFamily="112" charset="-128"/>
              </a:rPr>
              <a:t>2K 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112" charset="-128"/>
              </a:rPr>
              <a:t>pressure</a:t>
            </a:r>
            <a:endParaRPr lang="en-US" kern="0" dirty="0" smtClean="0">
              <a:solidFill>
                <a:srgbClr val="000000"/>
              </a:solidFill>
              <a:ea typeface="ＭＳ Ｐゴシック" pitchFamily="112" charset="-128"/>
            </a:endParaRPr>
          </a:p>
          <a:p>
            <a:pPr lvl="1" algn="r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kern="0" dirty="0" smtClean="0">
                <a:solidFill>
                  <a:srgbClr val="000000"/>
                </a:solidFill>
                <a:ea typeface="ＭＳ Ｐゴシック" pitchFamily="112" charset="-128"/>
              </a:rPr>
              <a:t>[mbar]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endParaRPr lang="en-US" kern="0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2424210" y="3146004"/>
            <a:ext cx="5468815" cy="0"/>
          </a:xfrm>
          <a:prstGeom prst="line">
            <a:avLst/>
          </a:prstGeom>
          <a:noFill/>
          <a:ln w="19050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434468" y="4556483"/>
            <a:ext cx="5468815" cy="0"/>
          </a:xfrm>
          <a:prstGeom prst="line">
            <a:avLst/>
          </a:prstGeom>
          <a:noFill/>
          <a:ln w="19050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406750" y="3844992"/>
            <a:ext cx="190500" cy="551738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8032389" y="3704190"/>
            <a:ext cx="849819" cy="369332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12" charset="-128"/>
              </a:rPr>
              <a:t>± 1%</a:t>
            </a:r>
            <a:endParaRPr kumimoji="0" lang="en-US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12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903283" y="3226762"/>
            <a:ext cx="246917" cy="477428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7903283" y="4073522"/>
            <a:ext cx="246917" cy="448524"/>
          </a:xfrm>
          <a:prstGeom prst="straightConnector1">
            <a:avLst/>
          </a:prstGeom>
          <a:noFill/>
          <a:ln w="28575" cap="flat" cmpd="sng" algn="ctr">
            <a:solidFill>
              <a:srgbClr val="FD930A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434468" y="5483292"/>
            <a:ext cx="5458557" cy="0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4674700" y="5108908"/>
            <a:ext cx="967834" cy="369332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112" charset="-128"/>
              </a:rPr>
              <a:t>7 hours</a:t>
            </a:r>
            <a:endParaRPr kumimoji="0" lang="en-US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112" charset="-128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3889" y="1260390"/>
            <a:ext cx="10944224" cy="829667"/>
          </a:xfrm>
          <a:prstGeom prst="rect">
            <a:avLst/>
          </a:prstGeom>
        </p:spPr>
        <p:txBody>
          <a:bodyPr/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2 K pressure stability &lt; 0.3% reached (specification &lt; 1%) after tedious adjustment of regulation loops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Stability can also be maintained during extreme dynamic load changes due to inner system heaters</a:t>
            </a:r>
          </a:p>
        </p:txBody>
      </p:sp>
    </p:spTree>
    <p:extLst>
      <p:ext uri="{BB962C8B-B14F-4D97-AF65-F5344CB8AC3E}">
        <p14:creationId xmlns:p14="http://schemas.microsoft.com/office/powerpoint/2010/main" val="28358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Cool-Down: cryo-system </a:t>
            </a:r>
            <a:r>
              <a:rPr lang="en-US" dirty="0"/>
              <a:t>s</a:t>
            </a:r>
            <a:r>
              <a:rPr lang="en-US" dirty="0" smtClean="0"/>
              <a:t>tatus after only 12 month of operation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3889" y="1260390"/>
            <a:ext cx="10944224" cy="829667"/>
          </a:xfrm>
          <a:prstGeom prst="rect">
            <a:avLst/>
          </a:prstGeom>
        </p:spPr>
        <p:txBody>
          <a:bodyPr/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2 K pressure stability &lt; 0.3% reached (specification &lt; 1%) after tedious adjustment of regulation loops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Stability can also be maintained during extreme dynamic load changes due to inner system heaters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But open issue with MBTF of cold compressors</a:t>
            </a:r>
          </a:p>
          <a:p>
            <a:pPr marL="625476" lvl="2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Blip>
                <a:blip r:embed="rId2"/>
              </a:buBlip>
            </a:pPr>
            <a:r>
              <a:rPr lang="en-US" sz="1800" dirty="0"/>
              <a:t>Repair &amp; recover to SASE delivery &lt; 36 </a:t>
            </a:r>
            <a:r>
              <a:rPr lang="en-US" sz="1800" dirty="0" smtClean="0"/>
              <a:t>hours</a:t>
            </a:r>
            <a:endParaRPr lang="en-US" sz="18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097694"/>
              </p:ext>
            </p:extLst>
          </p:nvPr>
        </p:nvGraphicFramePr>
        <p:xfrm>
          <a:off x="677333" y="3231545"/>
          <a:ext cx="541866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Bearing</a:t>
                      </a:r>
                      <a:r>
                        <a:rPr lang="en-US" baseline="0" dirty="0" smtClean="0"/>
                        <a:t> failures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Specified lifetime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run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CC-stage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6800*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CC-stage</a:t>
                      </a:r>
                      <a:r>
                        <a:rPr lang="en-US" baseline="0" dirty="0" smtClean="0"/>
                        <a:t> 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8600**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CC-stage</a:t>
                      </a:r>
                      <a:r>
                        <a:rPr lang="en-US" baseline="0" dirty="0" smtClean="0"/>
                        <a:t> 3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960**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CC-stage</a:t>
                      </a:r>
                      <a:r>
                        <a:rPr lang="en-US" baseline="0" dirty="0" smtClean="0"/>
                        <a:t> 4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5600**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3" descr="Z:\Schnautz\Kalte Kompressoren\H61A9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82" y="2194108"/>
            <a:ext cx="4874330" cy="32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6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0764658" y="5618580"/>
            <a:ext cx="1352147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498549" y="3075068"/>
            <a:ext cx="2439" cy="1630117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64" y="620972"/>
            <a:ext cx="10956924" cy="387519"/>
          </a:xfrm>
        </p:spPr>
        <p:txBody>
          <a:bodyPr/>
          <a:lstStyle/>
          <a:p>
            <a:r>
              <a:rPr lang="en-US" dirty="0" smtClean="0"/>
              <a:t>Commissioning timeline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0147" y="4703335"/>
            <a:ext cx="2763694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15, 2017 @ 130 MeV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19, 2017 @ 600 MeV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7983" y="3590909"/>
            <a:ext cx="2699793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2, 2017 @ 600 MeV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Feb </a:t>
            </a:r>
            <a:r>
              <a:rPr lang="en-US" sz="1800" dirty="0" smtClean="0">
                <a:solidFill>
                  <a:schemeClr val="bg1"/>
                </a:solidFill>
              </a:rPr>
              <a:t>22, </a:t>
            </a:r>
            <a:r>
              <a:rPr lang="en-US" sz="1800" dirty="0">
                <a:solidFill>
                  <a:schemeClr val="bg1"/>
                </a:solidFill>
              </a:rPr>
              <a:t>2017 @ </a:t>
            </a:r>
            <a:r>
              <a:rPr lang="en-US" sz="1800" dirty="0" smtClean="0">
                <a:solidFill>
                  <a:schemeClr val="bg1"/>
                </a:solidFill>
              </a:rPr>
              <a:t>2.5 GeV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53655" y="3606108"/>
            <a:ext cx="1552279" cy="0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5" idx="0"/>
          </p:cNvCxnSpPr>
          <p:nvPr/>
        </p:nvCxnSpPr>
        <p:spPr bwMode="auto">
          <a:xfrm>
            <a:off x="5188801" y="3141554"/>
            <a:ext cx="19079" cy="449355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76349" y="3226824"/>
            <a:ext cx="12343" cy="1544688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20020" y="4771343"/>
            <a:ext cx="2747718" cy="1180699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25, 2017@ 2.5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March 19, 2017 @ 6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April 8, 2017 @ 12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Oct 23, 2017 @ 14.9 GeV</a:t>
            </a:r>
          </a:p>
        </p:txBody>
      </p:sp>
      <p:pic>
        <p:nvPicPr>
          <p:cNvPr id="27" name="Picture Placeholder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434799" y="2163961"/>
            <a:ext cx="9134289" cy="130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DESY_logo_3C_we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54" y="6122663"/>
            <a:ext cx="625185" cy="625185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5572" y="3530334"/>
            <a:ext cx="1445747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13, 2017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9690097" y="3139453"/>
            <a:ext cx="894045" cy="90139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395985" y="3071159"/>
            <a:ext cx="1509012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April 27, 2017</a:t>
            </a:r>
          </a:p>
        </p:txBody>
      </p:sp>
      <p:cxnSp>
        <p:nvCxnSpPr>
          <p:cNvPr id="41" name="Straight Arrow Connector 40"/>
          <p:cNvCxnSpPr>
            <a:endCxn id="37" idx="1"/>
          </p:cNvCxnSpPr>
          <p:nvPr/>
        </p:nvCxnSpPr>
        <p:spPr bwMode="auto">
          <a:xfrm flipV="1">
            <a:off x="8911633" y="2558234"/>
            <a:ext cx="808015" cy="220232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7" name="TextBox 56"/>
          <p:cNvSpPr txBox="1"/>
          <p:nvPr/>
        </p:nvSpPr>
        <p:spPr>
          <a:xfrm>
            <a:off x="9315130" y="3691263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light from SASE3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43976" y="3989496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@ 1.3 nm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374" y="3341741"/>
            <a:ext cx="7637873" cy="27809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grpSp>
        <p:nvGrpSpPr>
          <p:cNvPr id="8" name="Group 7"/>
          <p:cNvGrpSpPr/>
          <p:nvPr/>
        </p:nvGrpSpPr>
        <p:grpSpPr>
          <a:xfrm>
            <a:off x="9607779" y="566337"/>
            <a:ext cx="2610766" cy="2937622"/>
            <a:chOff x="9607779" y="566337"/>
            <a:chExt cx="2610766" cy="2937622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047"/>
            <a:stretch/>
          </p:blipFill>
          <p:spPr bwMode="auto">
            <a:xfrm>
              <a:off x="9738287" y="721787"/>
              <a:ext cx="2318552" cy="2047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9688902" y="756740"/>
              <a:ext cx="2503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First light from SASE1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9719648" y="2383383"/>
              <a:ext cx="2325042" cy="349702"/>
            </a:xfrm>
            <a:prstGeom prst="rect">
              <a:avLst/>
            </a:prstGeom>
            <a:solidFill>
              <a:srgbClr val="0D154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 lIns="36000" tIns="36000" rIns="36000" bIns="36000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None/>
              </a:pPr>
              <a:r>
                <a:rPr lang="en-US" sz="1800" dirty="0" smtClean="0">
                  <a:solidFill>
                    <a:srgbClr val="FFFFFF"/>
                  </a:solidFill>
                </a:rPr>
                <a:t>May 2-3, 2017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15447" y="1040031"/>
              <a:ext cx="2503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@ 9 </a:t>
              </a:r>
              <a:r>
                <a:rPr lang="en-US" sz="1600" b="1" kern="1000" dirty="0" err="1">
                  <a:solidFill>
                    <a:schemeClr val="bg1"/>
                  </a:solidFill>
                </a:rPr>
                <a:t>Å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607779" y="566337"/>
              <a:ext cx="2493082" cy="2937622"/>
            </a:xfrm>
            <a:prstGeom prst="rect">
              <a:avLst/>
            </a:prstGeom>
            <a:noFill/>
            <a:ln w="25400">
              <a:solidFill>
                <a:srgbClr val="0D1546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281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XFEL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9" y="1238982"/>
            <a:ext cx="8413156" cy="5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4717" y="1318845"/>
            <a:ext cx="5169459" cy="177199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r>
              <a:rPr lang="en-US" sz="1600" dirty="0" smtClean="0"/>
              <a:t>Super conducting accelerator with up to 17.5 GeV electron beam energy.</a:t>
            </a:r>
          </a:p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r>
              <a:rPr lang="en-US" sz="1600" dirty="0" smtClean="0"/>
              <a:t>Three undulator beamlines in two branches (north and south). </a:t>
            </a:r>
          </a:p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r>
              <a:rPr lang="en-US" sz="1600" dirty="0" smtClean="0"/>
              <a:t>In total 6 experiments, </a:t>
            </a:r>
            <a:r>
              <a:rPr lang="en-US" sz="1600" dirty="0"/>
              <a:t>4</a:t>
            </a:r>
            <a:r>
              <a:rPr lang="en-US" sz="1600" dirty="0" smtClean="0"/>
              <a:t> for hard X-rays and 2 for soft X-rays.</a:t>
            </a:r>
          </a:p>
          <a:p>
            <a:pPr marL="285750" indent="-285750">
              <a:lnSpc>
                <a:spcPct val="112000"/>
              </a:lnSpc>
              <a:buClr>
                <a:schemeClr val="bg2"/>
              </a:buClr>
              <a:buFont typeface="Arial"/>
              <a:buChar char="•"/>
            </a:pP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74031" y="3569789"/>
            <a:ext cx="2342880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Experimental hall in Schenefeld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7768" y="1967471"/>
            <a:ext cx="3560639" cy="4020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Undulators/Photon beamlines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5168" y="3276273"/>
            <a:ext cx="1933338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Start on the DESY campus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3506" y="4964321"/>
            <a:ext cx="2308510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Accelerator</a:t>
            </a:r>
          </a:p>
          <a:p>
            <a:pPr>
              <a:lnSpc>
                <a:spcPct val="112000"/>
              </a:lnSpc>
            </a:pPr>
            <a:r>
              <a:rPr lang="en-US" sz="2000" dirty="0" smtClean="0"/>
              <a:t>1.9 km/ 17.5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6946" y="2577298"/>
            <a:ext cx="1826675" cy="7253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Electron beam </a:t>
            </a:r>
          </a:p>
          <a:p>
            <a:pPr>
              <a:lnSpc>
                <a:spcPct val="112000"/>
              </a:lnSpc>
            </a:pPr>
            <a:r>
              <a:rPr lang="en-US" sz="2000" dirty="0" smtClean="0"/>
              <a:t>distribution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88757" y="2369487"/>
            <a:ext cx="333956" cy="721567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29085" y="2882670"/>
            <a:ext cx="286248" cy="687119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86947" y="3226229"/>
            <a:ext cx="571140" cy="442097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>
            <a:off x="6851837" y="4001647"/>
            <a:ext cx="567134" cy="937606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238045" y="4087985"/>
            <a:ext cx="405517" cy="860435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07" y="6283413"/>
            <a:ext cx="6248400" cy="4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20120220-IMG_1947_Alternative_zu_194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01" y="3333434"/>
            <a:ext cx="2744874" cy="182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8-04-24 at 17.00.1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7"/>
          <a:stretch/>
        </p:blipFill>
        <p:spPr>
          <a:xfrm>
            <a:off x="4651172" y="6351797"/>
            <a:ext cx="498418" cy="2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rf system (1 out of 25 stations)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9" y="1346241"/>
            <a:ext cx="12192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6243" y="1599873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KLYSTRON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7078" y="1112148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 (8 cav.)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9728" y="113507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 (8 cav.)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92329" y="1135076"/>
            <a:ext cx="1214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 (8 cav.)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2714" y="1143168"/>
            <a:ext cx="116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 (8cav.)</a:t>
            </a:r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790" y="2271988"/>
            <a:ext cx="4138343" cy="23188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2790" y="3944472"/>
            <a:ext cx="58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Klystron and modulator</a:t>
            </a:r>
          </a:p>
        </p:txBody>
      </p:sp>
      <p:pic>
        <p:nvPicPr>
          <p:cNvPr id="21" name="Picture 3" descr="D:\Talks\2017_05_08 - MAC - LLRF commissioning\work files\20161011-MX2_00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2600" y="2271988"/>
            <a:ext cx="2402670" cy="231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12600" y="3944471"/>
            <a:ext cx="2022115" cy="37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 smtClean="0"/>
              <a:t>Electronics</a:t>
            </a:r>
            <a:endParaRPr lang="en-US" sz="1800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76" y="2248458"/>
            <a:ext cx="1429796" cy="23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10570" y="2281348"/>
            <a:ext cx="2560851" cy="2041705"/>
            <a:chOff x="7110570" y="2281348"/>
            <a:chExt cx="2560851" cy="2041705"/>
          </a:xfrm>
        </p:grpSpPr>
        <p:sp>
          <p:nvSpPr>
            <p:cNvPr id="27" name="Rectangle 26"/>
            <p:cNvSpPr/>
            <p:nvPr/>
          </p:nvSpPr>
          <p:spPr>
            <a:xfrm>
              <a:off x="7544799" y="2281348"/>
              <a:ext cx="19459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dirty="0"/>
                <a:t>Drift compensation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64138" y="2607928"/>
              <a:ext cx="23072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dirty="0"/>
                <a:t>Reference </a:t>
              </a:r>
              <a:r>
                <a:rPr lang="en-US" sz="1400" dirty="0" err="1"/>
                <a:t>synchr</a:t>
              </a:r>
              <a:r>
                <a:rPr lang="en-US" sz="1400" dirty="0"/>
                <a:t>. + distr. 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07525" y="2799263"/>
              <a:ext cx="22205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dirty="0"/>
                <a:t>Clocks + local </a:t>
              </a:r>
              <a:r>
                <a:rPr lang="en-US" sz="1400" dirty="0" smtClean="0"/>
                <a:t>oscillator</a:t>
              </a:r>
              <a:endParaRPr lang="en-US" sz="14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10570" y="3155220"/>
              <a:ext cx="25174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sz="1400" dirty="0"/>
                <a:t>Main controller crate </a:t>
              </a:r>
              <a:r>
                <a:rPr lang="en-US" sz="1400" b="1" dirty="0"/>
                <a:t>(</a:t>
              </a:r>
              <a:r>
                <a:rPr lang="en-US" sz="1400" b="1" dirty="0" err="1"/>
                <a:t>MicroTCA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901535" y="3790582"/>
              <a:ext cx="9355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Piezo* </a:t>
              </a:r>
              <a:endParaRPr lang="en-US" sz="14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69430" y="4015276"/>
              <a:ext cx="13997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dirty="0"/>
                <a:t>Power supplies</a:t>
              </a:r>
            </a:p>
          </p:txBody>
        </p:sp>
      </p:grpSp>
      <p:pic>
        <p:nvPicPr>
          <p:cNvPr id="49" name="Picture 48" descr="Screen Shot 2017-05-11 at 20.01.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62" y="2899041"/>
            <a:ext cx="2760826" cy="1351193"/>
          </a:xfrm>
          <a:prstGeom prst="rect">
            <a:avLst/>
          </a:prstGeom>
        </p:spPr>
      </p:pic>
      <p:sp>
        <p:nvSpPr>
          <p:cNvPr id="50" name="Textplatzhalter 12"/>
          <p:cNvSpPr>
            <a:spLocks noGrp="1"/>
          </p:cNvSpPr>
          <p:nvPr>
            <p:ph idx="1"/>
          </p:nvPr>
        </p:nvSpPr>
        <p:spPr>
          <a:xfrm>
            <a:off x="392790" y="4596403"/>
            <a:ext cx="9955170" cy="16519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 smtClean="0"/>
              <a:t>All hardware </a:t>
            </a:r>
            <a:r>
              <a:rPr lang="en-GB" dirty="0" smtClean="0"/>
              <a:t>in the tunnel ( no access during operation)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 smtClean="0"/>
              <a:t>Electronics based on MTCA.4 standard, developed by DESY together with industry</a:t>
            </a:r>
          </a:p>
          <a:p>
            <a:pPr lvl="1"/>
            <a:r>
              <a:rPr lang="en-GB" sz="1600" dirty="0" smtClean="0"/>
              <a:t>Fully </a:t>
            </a:r>
            <a:r>
              <a:rPr lang="en-GB" sz="1600" dirty="0"/>
              <a:t>automated and standardized installation procedure allows rapid deployment and recovery</a:t>
            </a:r>
          </a:p>
          <a:p>
            <a:pPr lvl="1"/>
            <a:r>
              <a:rPr lang="en-GB" sz="1600" dirty="0"/>
              <a:t>Enhanced remote management </a:t>
            </a:r>
            <a:r>
              <a:rPr lang="en-GB" sz="1600" dirty="0" smtClean="0"/>
              <a:t>allow </a:t>
            </a:r>
            <a:r>
              <a:rPr lang="en-GB" sz="1600" dirty="0"/>
              <a:t>for simplified maintenance </a:t>
            </a:r>
          </a:p>
          <a:p>
            <a:pPr lvl="1"/>
            <a:r>
              <a:rPr lang="en-GB" sz="1600" dirty="0"/>
              <a:t>Extended monitoring and management of module ensure reliable crate operation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2405543" y="5089338"/>
            <a:ext cx="4809728" cy="112646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Concept works well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Common hardware platform pays off</a:t>
            </a:r>
          </a:p>
        </p:txBody>
      </p:sp>
    </p:spTree>
    <p:extLst>
      <p:ext uri="{BB962C8B-B14F-4D97-AF65-F5344CB8AC3E}">
        <p14:creationId xmlns:p14="http://schemas.microsoft.com/office/powerpoint/2010/main" val="11896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Commissioning: process and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8638" y="1179906"/>
            <a:ext cx="11358561" cy="184509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About 3.5 month initial commissioning time with up to 3 teams in parallel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Without and with electron beam in parallel to other beam commissioning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23 out of 25 RF stations initially commissioned</a:t>
            </a: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251555"/>
                </a:solidFill>
              </a:rPr>
              <a:t>Operation </a:t>
            </a:r>
            <a:r>
              <a:rPr lang="en-US" dirty="0" smtClean="0">
                <a:solidFill>
                  <a:srgbClr val="251555"/>
                </a:solidFill>
              </a:rPr>
              <a:t>automated; </a:t>
            </a:r>
            <a:r>
              <a:rPr lang="en-US" dirty="0">
                <a:solidFill>
                  <a:srgbClr val="251555"/>
                </a:solidFill>
              </a:rPr>
              <a:t>energy goal for 2017/2018 reached with 1-2 stations in </a:t>
            </a:r>
            <a:r>
              <a:rPr lang="en-US" dirty="0" smtClean="0">
                <a:solidFill>
                  <a:srgbClr val="251555"/>
                </a:solidFill>
              </a:rPr>
              <a:t>reserve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>
              <a:solidFill>
                <a:srgbClr val="251555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09" y="2711662"/>
            <a:ext cx="9324621" cy="27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Commissioning: process and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8638" y="1179906"/>
            <a:ext cx="11358561" cy="184509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About 3.5 month initial commissioning time with up to 3 teams in parallel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Without and with electron beam in parallel to other beam commissioning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251555"/>
                </a:solidFill>
              </a:rPr>
              <a:t>23 out of 25 RF stations initially commissioned</a:t>
            </a: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251555"/>
                </a:solidFill>
              </a:rPr>
              <a:t>Operation </a:t>
            </a:r>
            <a:r>
              <a:rPr lang="en-US" dirty="0" smtClean="0">
                <a:solidFill>
                  <a:srgbClr val="251555"/>
                </a:solidFill>
              </a:rPr>
              <a:t>automated; </a:t>
            </a:r>
            <a:r>
              <a:rPr lang="en-US" dirty="0">
                <a:solidFill>
                  <a:srgbClr val="251555"/>
                </a:solidFill>
              </a:rPr>
              <a:t>energy goal for 2017/2018 reached with 1-2 stations in </a:t>
            </a:r>
            <a:r>
              <a:rPr lang="en-US" dirty="0" smtClean="0">
                <a:solidFill>
                  <a:srgbClr val="251555"/>
                </a:solidFill>
              </a:rPr>
              <a:t>reserve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 smtClean="0">
              <a:solidFill>
                <a:srgbClr val="25155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rgbClr val="25155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>
              <a:solidFill>
                <a:srgbClr val="251555"/>
              </a:solidFill>
            </a:endParaRPr>
          </a:p>
        </p:txBody>
      </p:sp>
      <p:pic>
        <p:nvPicPr>
          <p:cNvPr id="5" name="Picture 4" descr="Screen Shot 2018-04-29 at 15.42.5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" y="2288443"/>
            <a:ext cx="11349534" cy="3536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2016" y="2789839"/>
            <a:ext cx="383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Design energy 17.5 GeV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1082588" y="3246549"/>
            <a:ext cx="10298487" cy="80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8586620" y="3642662"/>
            <a:ext cx="2816367" cy="1629184"/>
            <a:chOff x="6979938" y="2191988"/>
            <a:chExt cx="1044009" cy="1629184"/>
          </a:xfrm>
        </p:grpSpPr>
        <p:cxnSp>
          <p:nvCxnSpPr>
            <p:cNvPr id="11" name="Straight Connector 10"/>
            <p:cNvCxnSpPr/>
            <p:nvPr/>
          </p:nvCxnSpPr>
          <p:spPr bwMode="auto">
            <a:xfrm flipV="1">
              <a:off x="6979938" y="2191988"/>
              <a:ext cx="1037453" cy="747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7095228" y="2805509"/>
              <a:ext cx="928719" cy="101566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2000" dirty="0" smtClean="0"/>
                <a:t>Maximum electron beam energy so far: </a:t>
              </a:r>
            </a:p>
            <a:p>
              <a:pPr algn="ctr">
                <a:buNone/>
              </a:pPr>
              <a:r>
                <a:rPr lang="en-US" sz="2000" dirty="0" smtClean="0"/>
                <a:t>14.9 GeV</a:t>
              </a:r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 bwMode="auto">
            <a:xfrm flipV="1">
              <a:off x="7559588" y="2253215"/>
              <a:ext cx="38428" cy="552294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CC5C7C9-0332-394C-8145-F716F58D7906}"/>
              </a:ext>
            </a:extLst>
          </p:cNvPr>
          <p:cNvGrpSpPr/>
          <p:nvPr/>
        </p:nvGrpSpPr>
        <p:grpSpPr>
          <a:xfrm>
            <a:off x="1401761" y="3485937"/>
            <a:ext cx="3315952" cy="1315745"/>
            <a:chOff x="9558528" y="646866"/>
            <a:chExt cx="2972545" cy="1315745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C9F60F8-FD1D-9645-A155-7855A18C531D}"/>
                </a:ext>
              </a:extLst>
            </p:cNvPr>
            <p:cNvSpPr/>
            <p:nvPr/>
          </p:nvSpPr>
          <p:spPr>
            <a:xfrm>
              <a:off x="9558528" y="845734"/>
              <a:ext cx="182880" cy="182880"/>
            </a:xfrm>
            <a:prstGeom prst="rect">
              <a:avLst/>
            </a:prstGeom>
            <a:solidFill>
              <a:srgbClr val="DFE6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58C7FB7-A59A-C545-8E5E-BC9F711BADA0}"/>
                </a:ext>
              </a:extLst>
            </p:cNvPr>
            <p:cNvSpPr/>
            <p:nvPr/>
          </p:nvSpPr>
          <p:spPr>
            <a:xfrm>
              <a:off x="9558528" y="1271535"/>
              <a:ext cx="182880" cy="182880"/>
            </a:xfrm>
            <a:prstGeom prst="rect">
              <a:avLst/>
            </a:prstGeom>
            <a:solidFill>
              <a:srgbClr val="C5D2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54D3EB9-D9EF-0D4E-85F5-B440E62F279E}"/>
                </a:ext>
              </a:extLst>
            </p:cNvPr>
            <p:cNvSpPr/>
            <p:nvPr/>
          </p:nvSpPr>
          <p:spPr>
            <a:xfrm>
              <a:off x="9558528" y="1673228"/>
              <a:ext cx="182880" cy="182880"/>
            </a:xfrm>
            <a:prstGeom prst="rect">
              <a:avLst/>
            </a:prstGeom>
            <a:solidFill>
              <a:srgbClr val="B1C1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3ACCFC7-F2AD-E64E-8E76-3997E510D593}"/>
                </a:ext>
              </a:extLst>
            </p:cNvPr>
            <p:cNvSpPr txBox="1"/>
            <p:nvPr/>
          </p:nvSpPr>
          <p:spPr>
            <a:xfrm>
              <a:off x="9766539" y="646866"/>
              <a:ext cx="2764534" cy="1315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AMTF prediction (19.3 GeV)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Now (16.0 GeV)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May 2017 (14.2 GeV)</a:t>
              </a:r>
            </a:p>
          </p:txBody>
        </p:sp>
      </p:grpSp>
      <p:pic>
        <p:nvPicPr>
          <p:cNvPr id="20" name="Picture 19" descr="Screen Shot 2018-04-24 at 18.47.4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44" y="5799555"/>
            <a:ext cx="10301928" cy="4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00" y="612830"/>
            <a:ext cx="10956924" cy="387519"/>
          </a:xfrm>
        </p:spPr>
        <p:txBody>
          <a:bodyPr/>
          <a:lstStyle/>
          <a:p>
            <a:r>
              <a:rPr lang="en-US" dirty="0" smtClean="0"/>
              <a:t>First Lasing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260390"/>
            <a:ext cx="5891211" cy="1019347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lasing at about 1.6 keV (02/05)</a:t>
            </a:r>
          </a:p>
          <a:p>
            <a:r>
              <a:rPr lang="en-US" dirty="0" smtClean="0"/>
              <a:t>Undulator trajectory alignment (23/05)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031823"/>
              </p:ext>
            </p:extLst>
          </p:nvPr>
        </p:nvGraphicFramePr>
        <p:xfrm>
          <a:off x="526026" y="2112517"/>
          <a:ext cx="4437569" cy="2236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Graph" r:id="rId3" imgW="4155480" imgH="2900160" progId="Origin50.Graph">
                  <p:embed/>
                </p:oleObj>
              </mc:Choice>
              <mc:Fallback>
                <p:oleObj name="Graph" r:id="rId3" imgW="415548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026" y="2112517"/>
                        <a:ext cx="4437569" cy="2236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420660"/>
              </p:ext>
            </p:extLst>
          </p:nvPr>
        </p:nvGraphicFramePr>
        <p:xfrm>
          <a:off x="563696" y="3984003"/>
          <a:ext cx="4422759" cy="235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Graph" r:id="rId5" imgW="4155480" imgH="2900160" progId="Origin50.Graph">
                  <p:embed/>
                </p:oleObj>
              </mc:Choice>
              <mc:Fallback>
                <p:oleObj name="Graph" r:id="rId5" imgW="415548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696" y="3984003"/>
                        <a:ext cx="4422759" cy="2355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11"/>
          <p:cNvCxnSpPr/>
          <p:nvPr/>
        </p:nvCxnSpPr>
        <p:spPr bwMode="auto">
          <a:xfrm>
            <a:off x="3753167" y="2489301"/>
            <a:ext cx="11430" cy="91440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" name="TextBox 13"/>
          <p:cNvSpPr txBox="1"/>
          <p:nvPr/>
        </p:nvSpPr>
        <p:spPr>
          <a:xfrm>
            <a:off x="3764597" y="2740761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800 µm</a:t>
            </a:r>
            <a:endParaRPr lang="de-DE" sz="2000" dirty="0"/>
          </a:p>
        </p:txBody>
      </p:sp>
      <p:cxnSp>
        <p:nvCxnSpPr>
          <p:cNvPr id="12" name="Straight Arrow Connector 22"/>
          <p:cNvCxnSpPr/>
          <p:nvPr/>
        </p:nvCxnSpPr>
        <p:spPr bwMode="auto">
          <a:xfrm flipH="1">
            <a:off x="3751263" y="4933446"/>
            <a:ext cx="1904" cy="8188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extBox 24"/>
          <p:cNvSpPr txBox="1"/>
          <p:nvPr/>
        </p:nvSpPr>
        <p:spPr>
          <a:xfrm>
            <a:off x="3981767" y="4733391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30 µm</a:t>
            </a:r>
            <a:endParaRPr lang="de-DE" sz="2000" dirty="0"/>
          </a:p>
        </p:txBody>
      </p:sp>
      <p:cxnSp>
        <p:nvCxnSpPr>
          <p:cNvPr id="14" name="Gerade Verbindung mit Pfeil 21"/>
          <p:cNvCxnSpPr/>
          <p:nvPr/>
        </p:nvCxnSpPr>
        <p:spPr>
          <a:xfrm>
            <a:off x="2770236" y="3666804"/>
            <a:ext cx="4195" cy="1266642"/>
          </a:xfrm>
          <a:prstGeom prst="straightConnector1">
            <a:avLst/>
          </a:prstGeom>
          <a:ln w="28575">
            <a:solidFill>
              <a:schemeClr val="accent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6341597" y="2762652"/>
            <a:ext cx="4309138" cy="400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Needs excellent diagnostics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95206" y="1000349"/>
            <a:ext cx="4263114" cy="400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8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Beam based alignment results</a:t>
            </a:r>
            <a:endParaRPr lang="en-US" sz="1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276640" y="3407941"/>
            <a:ext cx="2941945" cy="545310"/>
            <a:chOff x="2370971" y="1642719"/>
            <a:chExt cx="2941945" cy="545310"/>
          </a:xfrm>
        </p:grpSpPr>
        <p:cxnSp>
          <p:nvCxnSpPr>
            <p:cNvPr id="26" name="Straight Connector 25"/>
            <p:cNvCxnSpPr/>
            <p:nvPr/>
          </p:nvCxnSpPr>
          <p:spPr bwMode="auto">
            <a:xfrm flipH="1">
              <a:off x="2370971" y="2188029"/>
              <a:ext cx="2219526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7" name="Textfeld 5"/>
            <p:cNvSpPr txBox="1"/>
            <p:nvPr/>
          </p:nvSpPr>
          <p:spPr>
            <a:xfrm>
              <a:off x="2523370" y="1642719"/>
              <a:ext cx="2789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Button </a:t>
              </a:r>
              <a:r>
                <a:rPr lang="en-US" sz="1800" dirty="0" err="1" smtClean="0"/>
                <a:t>BPM</a:t>
              </a:r>
              <a:r>
                <a:rPr lang="en-US" sz="1800" baseline="-25000" dirty="0" err="1" smtClean="0"/>
                <a:t>d</a:t>
              </a:r>
              <a:r>
                <a:rPr lang="en-US" sz="1800" baseline="-25000" dirty="0" smtClean="0"/>
                <a:t>=78mm</a:t>
              </a:r>
              <a:r>
                <a:rPr lang="en-US" sz="1800" dirty="0" smtClean="0"/>
                <a:t> ≈ 5 µm</a:t>
              </a:r>
              <a:endParaRPr lang="en-US" sz="1800" dirty="0"/>
            </a:p>
          </p:txBody>
        </p:sp>
      </p:grpSp>
      <p:sp>
        <p:nvSpPr>
          <p:cNvPr id="39" name="Textfeld 5"/>
          <p:cNvSpPr txBox="1"/>
          <p:nvPr/>
        </p:nvSpPr>
        <p:spPr>
          <a:xfrm>
            <a:off x="5997190" y="1638996"/>
            <a:ext cx="6118665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0" rIns="0" rtlCol="0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dirty="0" smtClean="0"/>
              <a:t>Quad misalignment</a:t>
            </a:r>
            <a:endParaRPr lang="en-US" sz="1800" dirty="0"/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8496166" y="4240062"/>
            <a:ext cx="3026792" cy="2088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6" name="Textfeld 5"/>
          <p:cNvSpPr txBox="1"/>
          <p:nvPr/>
        </p:nvSpPr>
        <p:spPr>
          <a:xfrm>
            <a:off x="9478452" y="3529660"/>
            <a:ext cx="205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Button </a:t>
            </a:r>
            <a:r>
              <a:rPr lang="en-US" sz="1800" dirty="0" err="1" smtClean="0"/>
              <a:t>BPM</a:t>
            </a:r>
            <a:r>
              <a:rPr lang="en-US" sz="1800" baseline="-25000" dirty="0" err="1" smtClean="0"/>
              <a:t>d</a:t>
            </a:r>
            <a:r>
              <a:rPr lang="en-US" sz="1800" baseline="-25000" dirty="0" smtClean="0"/>
              <a:t>=40mm</a:t>
            </a:r>
            <a:r>
              <a:rPr lang="en-US" sz="1800" dirty="0" smtClean="0"/>
              <a:t> ≈ </a:t>
            </a:r>
            <a:r>
              <a:rPr lang="en-US" sz="1800" dirty="0"/>
              <a:t>2</a:t>
            </a:r>
            <a:r>
              <a:rPr lang="en-US" sz="1800" dirty="0" smtClean="0"/>
              <a:t> µm</a:t>
            </a:r>
            <a:endParaRPr lang="en-US" sz="1800" dirty="0"/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5206" y="2260600"/>
            <a:ext cx="5401469" cy="234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849908" y="2266359"/>
            <a:ext cx="560158" cy="234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9" name="TextBox 28"/>
          <p:cNvSpPr txBox="1"/>
          <p:nvPr/>
        </p:nvSpPr>
        <p:spPr>
          <a:xfrm>
            <a:off x="6073293" y="2333034"/>
            <a:ext cx="336773" cy="22257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marL="0" indent="0" algn="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400" b="1" dirty="0" smtClean="0"/>
              <a:t>0.5</a:t>
            </a:r>
          </a:p>
          <a:p>
            <a:pPr marL="0" indent="0" algn="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400" b="1" dirty="0" smtClean="0"/>
              <a:t>0</a:t>
            </a:r>
          </a:p>
          <a:p>
            <a:pPr marL="0" indent="0" algn="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400" b="1" dirty="0" smtClean="0"/>
              <a:t>-0.5</a:t>
            </a:r>
          </a:p>
          <a:p>
            <a:pPr marL="0" indent="0" algn="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400" b="1" dirty="0" smtClean="0"/>
              <a:t>-1</a:t>
            </a:r>
          </a:p>
          <a:p>
            <a:pPr marL="0" indent="0" algn="r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400" b="1" dirty="0" smtClean="0"/>
              <a:t>-1.5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endParaRPr lang="en-US" sz="1000" dirty="0" smtClean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250212" y="3228052"/>
            <a:ext cx="1512504" cy="31341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indent="0" algn="r">
              <a:spcBef>
                <a:spcPts val="1500"/>
              </a:spcBef>
              <a:spcAft>
                <a:spcPts val="1200"/>
              </a:spcAft>
              <a:buNone/>
            </a:pPr>
            <a:r>
              <a:rPr lang="en-US" sz="1400" b="1" dirty="0" smtClean="0"/>
              <a:t>QUAD offset [mm]</a:t>
            </a:r>
          </a:p>
          <a:p>
            <a:pPr marL="0" indent="0">
              <a:spcBef>
                <a:spcPts val="1500"/>
              </a:spcBef>
              <a:buNone/>
            </a:pPr>
            <a:endParaRPr lang="en-US" sz="10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163174" y="2957411"/>
            <a:ext cx="3550022" cy="78175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There might be sign errors</a:t>
            </a:r>
          </a:p>
        </p:txBody>
      </p:sp>
    </p:spTree>
    <p:extLst>
      <p:ext uri="{BB962C8B-B14F-4D97-AF65-F5344CB8AC3E}">
        <p14:creationId xmlns:p14="http://schemas.microsoft.com/office/powerpoint/2010/main" val="35891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97" y="633251"/>
            <a:ext cx="9711267" cy="481012"/>
          </a:xfrm>
        </p:spPr>
        <p:txBody>
          <a:bodyPr/>
          <a:lstStyle/>
          <a:p>
            <a:r>
              <a:rPr lang="en-US" dirty="0" smtClean="0"/>
              <a:t>Photon beamline commissioning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74" y="2330585"/>
            <a:ext cx="8839610" cy="2621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104" y="2112969"/>
            <a:ext cx="2457329" cy="4789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dirty="0" smtClean="0">
                <a:solidFill>
                  <a:srgbClr val="F39200"/>
                </a:solidFill>
              </a:rPr>
              <a:t>hard X-ray beamline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909" y="3985112"/>
            <a:ext cx="2991945" cy="4789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b="1" dirty="0" smtClean="0">
                <a:solidFill>
                  <a:srgbClr val="0B0A28"/>
                </a:solidFill>
              </a:rPr>
              <a:t>calibrated gas monitors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372" y="4357984"/>
            <a:ext cx="2991945" cy="4789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b="1" dirty="0" smtClean="0">
                <a:solidFill>
                  <a:srgbClr val="0B0A28"/>
                </a:solidFill>
              </a:rPr>
              <a:t>attenuators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8366" y="3581901"/>
            <a:ext cx="2991945" cy="4789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b="1" dirty="0" smtClean="0">
                <a:solidFill>
                  <a:srgbClr val="0B0A28"/>
                </a:solidFill>
              </a:rPr>
              <a:t>screens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7186" y="2761716"/>
            <a:ext cx="2991945" cy="4789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b="1" dirty="0" smtClean="0">
                <a:solidFill>
                  <a:srgbClr val="0B0A28"/>
                </a:solidFill>
              </a:rPr>
              <a:t>photon beam mirrors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7179" y="3185030"/>
            <a:ext cx="2991945" cy="47890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b="1" dirty="0" smtClean="0">
                <a:solidFill>
                  <a:srgbClr val="0B0A28"/>
                </a:solidFill>
              </a:rPr>
              <a:t>two experiments</a:t>
            </a:r>
          </a:p>
        </p:txBody>
      </p:sp>
    </p:spTree>
    <p:extLst>
      <p:ext uri="{BB962C8B-B14F-4D97-AF65-F5344CB8AC3E}">
        <p14:creationId xmlns:p14="http://schemas.microsoft.com/office/powerpoint/2010/main" val="2655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0764658" y="5618580"/>
            <a:ext cx="1352147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498549" y="3075068"/>
            <a:ext cx="2439" cy="1630117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64" y="620972"/>
            <a:ext cx="10956924" cy="387519"/>
          </a:xfrm>
        </p:spPr>
        <p:txBody>
          <a:bodyPr/>
          <a:lstStyle/>
          <a:p>
            <a:r>
              <a:rPr lang="en-US" dirty="0" smtClean="0"/>
              <a:t>Commissioning timeline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0147" y="4703335"/>
            <a:ext cx="2763694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15, 2017 @ 130 MeV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19, 2017 @ 600 MeV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7983" y="3590909"/>
            <a:ext cx="2699793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2, 2017 @ 600 MeV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Feb </a:t>
            </a:r>
            <a:r>
              <a:rPr lang="en-US" sz="1800" dirty="0" smtClean="0">
                <a:solidFill>
                  <a:schemeClr val="bg1"/>
                </a:solidFill>
              </a:rPr>
              <a:t>22, </a:t>
            </a:r>
            <a:r>
              <a:rPr lang="en-US" sz="1800" dirty="0">
                <a:solidFill>
                  <a:schemeClr val="bg1"/>
                </a:solidFill>
              </a:rPr>
              <a:t>2017 @ </a:t>
            </a:r>
            <a:r>
              <a:rPr lang="en-US" sz="1800" dirty="0" smtClean="0">
                <a:solidFill>
                  <a:schemeClr val="bg1"/>
                </a:solidFill>
              </a:rPr>
              <a:t>2.5 GeV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53655" y="3606108"/>
            <a:ext cx="1552279" cy="0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5" idx="0"/>
          </p:cNvCxnSpPr>
          <p:nvPr/>
        </p:nvCxnSpPr>
        <p:spPr bwMode="auto">
          <a:xfrm>
            <a:off x="5188801" y="3141554"/>
            <a:ext cx="19079" cy="449355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76349" y="3226824"/>
            <a:ext cx="12343" cy="1544688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20020" y="4771343"/>
            <a:ext cx="2747718" cy="1180699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25, 2017@ 2.5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March 19, 2017 @ 6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April 8, 2017 @ 12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Oct 23, 2017 @ 14.9 GeV</a:t>
            </a:r>
          </a:p>
        </p:txBody>
      </p:sp>
      <p:pic>
        <p:nvPicPr>
          <p:cNvPr id="27" name="Picture Placeholder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434799" y="2163961"/>
            <a:ext cx="9134289" cy="130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DESY_logo_3C_we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54" y="6122663"/>
            <a:ext cx="625185" cy="625185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5572" y="3530334"/>
            <a:ext cx="1445747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13, 2017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9690097" y="3139453"/>
            <a:ext cx="894045" cy="90139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395985" y="3071159"/>
            <a:ext cx="1509012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April 27, 2017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047"/>
          <a:stretch/>
        </p:blipFill>
        <p:spPr bwMode="auto">
          <a:xfrm>
            <a:off x="9720851" y="724543"/>
            <a:ext cx="2318552" cy="204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688902" y="756740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light from SASE1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719648" y="2383383"/>
            <a:ext cx="2325042" cy="349702"/>
          </a:xfrm>
          <a:prstGeom prst="rect">
            <a:avLst/>
          </a:prstGeom>
          <a:solidFill>
            <a:srgbClr val="0D15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May 2-3, 2017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15447" y="1040031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@ 9 </a:t>
            </a:r>
            <a:r>
              <a:rPr lang="en-US" sz="1600" b="1" kern="1000" dirty="0" err="1">
                <a:solidFill>
                  <a:schemeClr val="bg1"/>
                </a:solidFill>
              </a:rPr>
              <a:t>Å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>
            <a:endCxn id="37" idx="1"/>
          </p:cNvCxnSpPr>
          <p:nvPr/>
        </p:nvCxnSpPr>
        <p:spPr bwMode="auto">
          <a:xfrm flipV="1">
            <a:off x="8911633" y="2558234"/>
            <a:ext cx="808015" cy="220232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7" name="TextBox 56"/>
          <p:cNvSpPr txBox="1"/>
          <p:nvPr/>
        </p:nvSpPr>
        <p:spPr>
          <a:xfrm>
            <a:off x="9315130" y="3691263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light from SASE3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374" y="3341741"/>
            <a:ext cx="7637873" cy="27809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2" name="Rectangle 31"/>
          <p:cNvSpPr/>
          <p:nvPr/>
        </p:nvSpPr>
        <p:spPr>
          <a:xfrm>
            <a:off x="9607779" y="566337"/>
            <a:ext cx="2493082" cy="29376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9" name="Picture 8" descr="FXE_banne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87" y="1612305"/>
            <a:ext cx="2889730" cy="7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st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356" y="1613298"/>
            <a:ext cx="2871594" cy="80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34042" y="1270517"/>
            <a:ext cx="5565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First user runs started in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12219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"/>
          <a:stretch/>
        </p:blipFill>
        <p:spPr bwMode="auto">
          <a:xfrm>
            <a:off x="353684" y="1253040"/>
            <a:ext cx="4752000" cy="218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7 user blocks 10/2017 – 11/2017</a:t>
            </a:r>
            <a:endParaRPr lang="de-DE" dirty="0"/>
          </a:p>
        </p:txBody>
      </p:sp>
      <p:sp>
        <p:nvSpPr>
          <p:cNvPr id="15" name="Textfeld 5"/>
          <p:cNvSpPr txBox="1"/>
          <p:nvPr/>
        </p:nvSpPr>
        <p:spPr>
          <a:xfrm>
            <a:off x="3506460" y="-175229"/>
            <a:ext cx="4648385" cy="3504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dirty="0" smtClean="0">
                <a:solidFill>
                  <a:schemeClr val="bg1"/>
                </a:solidFill>
              </a:rPr>
              <a:t>Recording of SASE level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/>
          <a:stretch/>
        </p:blipFill>
        <p:spPr bwMode="auto">
          <a:xfrm>
            <a:off x="352425" y="1851800"/>
            <a:ext cx="4752000" cy="204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wdecking\Desktop\2017-12-07T17 25 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 r="12171"/>
          <a:stretch/>
        </p:blipFill>
        <p:spPr bwMode="auto">
          <a:xfrm>
            <a:off x="5603238" y="1247280"/>
            <a:ext cx="6298250" cy="26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erade Verbindung mit Pfeil 11"/>
          <p:cNvCxnSpPr/>
          <p:nvPr/>
        </p:nvCxnSpPr>
        <p:spPr>
          <a:xfrm>
            <a:off x="2075745" y="3786048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11"/>
          <p:cNvCxnSpPr/>
          <p:nvPr/>
        </p:nvCxnSpPr>
        <p:spPr>
          <a:xfrm>
            <a:off x="542969" y="3786048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11"/>
          <p:cNvCxnSpPr/>
          <p:nvPr/>
        </p:nvCxnSpPr>
        <p:spPr>
          <a:xfrm>
            <a:off x="3577905" y="3786048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1"/>
          <p:cNvCxnSpPr/>
          <p:nvPr/>
        </p:nvCxnSpPr>
        <p:spPr>
          <a:xfrm>
            <a:off x="6111562" y="3788899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11"/>
          <p:cNvCxnSpPr/>
          <p:nvPr/>
        </p:nvCxnSpPr>
        <p:spPr>
          <a:xfrm>
            <a:off x="7607188" y="3785756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11"/>
          <p:cNvCxnSpPr/>
          <p:nvPr/>
        </p:nvCxnSpPr>
        <p:spPr>
          <a:xfrm>
            <a:off x="9129078" y="3788899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11"/>
          <p:cNvCxnSpPr/>
          <p:nvPr/>
        </p:nvCxnSpPr>
        <p:spPr>
          <a:xfrm>
            <a:off x="10635937" y="3788899"/>
            <a:ext cx="1095313" cy="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11"/>
          <p:cNvCxnSpPr/>
          <p:nvPr/>
        </p:nvCxnSpPr>
        <p:spPr>
          <a:xfrm>
            <a:off x="429861" y="2131409"/>
            <a:ext cx="11471627" cy="0"/>
          </a:xfrm>
          <a:prstGeom prst="straightConnector1">
            <a:avLst/>
          </a:prstGeom>
          <a:ln w="190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8"/>
          <p:cNvSpPr txBox="1"/>
          <p:nvPr/>
        </p:nvSpPr>
        <p:spPr>
          <a:xfrm>
            <a:off x="6003424" y="1851800"/>
            <a:ext cx="1311588" cy="279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rgbClr val="FFC000"/>
                </a:solidFill>
              </a:rPr>
              <a:t>1000 µJ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2426" y="4112490"/>
            <a:ext cx="11549062" cy="2002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spcBef>
                <a:spcPts val="6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/>
              <a:t>Availability (= SASE delivery above threshold) </a:t>
            </a:r>
          </a:p>
          <a:p>
            <a:pPr marL="342900" indent="-342900">
              <a:lnSpc>
                <a:spcPct val="112000"/>
              </a:lnSpc>
              <a:spcBef>
                <a:spcPts val="6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/>
              <a:t>Prominent error sources: operation, rf-trips (frequent but speedy recovery), magnet (rare but lengthy)</a:t>
            </a:r>
          </a:p>
          <a:p>
            <a:pPr marL="342900" indent="-342900">
              <a:lnSpc>
                <a:spcPct val="112000"/>
              </a:lnSpc>
              <a:spcBef>
                <a:spcPts val="600"/>
              </a:spcBef>
              <a:buClr>
                <a:schemeClr val="bg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 smtClean="0"/>
              <a:t>In general: the technical systems show </a:t>
            </a:r>
            <a:r>
              <a:rPr lang="en-US" b="1" dirty="0" smtClean="0"/>
              <a:t>excellent</a:t>
            </a:r>
            <a:r>
              <a:rPr lang="en-US" dirty="0" smtClean="0"/>
              <a:t> performance</a:t>
            </a:r>
            <a:endParaRPr lang="de-DE" dirty="0" err="1" smtClean="0"/>
          </a:p>
        </p:txBody>
      </p:sp>
      <p:sp>
        <p:nvSpPr>
          <p:cNvPr id="38" name="Textfeld 12"/>
          <p:cNvSpPr txBox="1"/>
          <p:nvPr/>
        </p:nvSpPr>
        <p:spPr>
          <a:xfrm rot="17229487">
            <a:off x="6273180" y="2519593"/>
            <a:ext cx="1451326" cy="1021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000" indent="-36000" algn="ctr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C000"/>
                </a:solidFill>
                <a:sym typeface="Wingdings" panose="05000000000000000000" pitchFamily="2" charset="2"/>
              </a:rPr>
              <a:t>X-ray mirror replacement</a:t>
            </a:r>
          </a:p>
          <a:p>
            <a:pPr marL="36000" indent="-36000" algn="ctr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C000"/>
                </a:solidFill>
                <a:sym typeface="Wingdings" panose="05000000000000000000" pitchFamily="2" charset="2"/>
              </a:rPr>
              <a:t>Beam based alignment</a:t>
            </a:r>
            <a:endParaRPr lang="en-US" sz="1400" dirty="0" smtClean="0">
              <a:solidFill>
                <a:srgbClr val="FFC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1066" y="3510637"/>
            <a:ext cx="11110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Block </a:t>
            </a:r>
            <a:r>
              <a:rPr lang="en-US" sz="1400" dirty="0" smtClean="0">
                <a:solidFill>
                  <a:srgbClr val="FFC000"/>
                </a:solidFill>
              </a:rPr>
              <a:t>1                    Block 2                   Block 3                                       Block 4                    Block 5                   Block 6                   Block 7</a:t>
            </a:r>
            <a:endParaRPr lang="de-DE" sz="1400" dirty="0"/>
          </a:p>
        </p:txBody>
      </p:sp>
      <p:sp>
        <p:nvSpPr>
          <p:cNvPr id="42" name="Textfeld 5"/>
          <p:cNvSpPr txBox="1"/>
          <p:nvPr/>
        </p:nvSpPr>
        <p:spPr>
          <a:xfrm>
            <a:off x="477467" y="1473590"/>
            <a:ext cx="4648385" cy="3504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dirty="0" smtClean="0">
                <a:solidFill>
                  <a:schemeClr val="bg1"/>
                </a:solidFill>
              </a:rPr>
              <a:t>Recording of SASE level</a:t>
            </a:r>
          </a:p>
        </p:txBody>
      </p:sp>
      <p:sp>
        <p:nvSpPr>
          <p:cNvPr id="44" name="Textfeld 8"/>
          <p:cNvSpPr txBox="1"/>
          <p:nvPr/>
        </p:nvSpPr>
        <p:spPr>
          <a:xfrm rot="16200000">
            <a:off x="4518172" y="2805886"/>
            <a:ext cx="1697069" cy="5655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/>
              <a:t>1 month shutdown &amp; development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1484" y="3202860"/>
            <a:ext cx="10700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84%			     84%			92%                                       10%                           92%			97%			97%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700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2018</a:t>
            </a:r>
            <a:endParaRPr lang="de-DE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1" y="1332136"/>
            <a:ext cx="6645275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6400" y="2668127"/>
            <a:ext cx="4541836" cy="33310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dirty="0" smtClean="0"/>
              <a:t>About 6800 hours of operation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59882" y="346266"/>
            <a:ext cx="1892626" cy="1482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en-US" sz="1200" dirty="0" smtClean="0"/>
          </a:p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de-DE" sz="1400" dirty="0" err="1" smtClean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61" y="1054063"/>
            <a:ext cx="3624560" cy="144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6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/>
          <p:cNvCxnSpPr>
            <a:endCxn id="60" idx="3"/>
          </p:cNvCxnSpPr>
          <p:nvPr/>
        </p:nvCxnSpPr>
        <p:spPr bwMode="auto">
          <a:xfrm flipH="1" flipV="1">
            <a:off x="8522718" y="1426237"/>
            <a:ext cx="899323" cy="809695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0" name="Picture 59" descr="2018-03-13T18-54-29_first_beam_in_T5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21268" r="25885" b="34943"/>
          <a:stretch/>
        </p:blipFill>
        <p:spPr>
          <a:xfrm>
            <a:off x="6517843" y="646962"/>
            <a:ext cx="2004875" cy="155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Straight Arrow Connector 43"/>
          <p:cNvCxnSpPr/>
          <p:nvPr/>
        </p:nvCxnSpPr>
        <p:spPr bwMode="auto">
          <a:xfrm>
            <a:off x="9396019" y="3374809"/>
            <a:ext cx="111826" cy="359424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8" name="Rectangle 27"/>
          <p:cNvSpPr/>
          <p:nvPr/>
        </p:nvSpPr>
        <p:spPr>
          <a:xfrm>
            <a:off x="10764658" y="5618580"/>
            <a:ext cx="1352147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498549" y="3075068"/>
            <a:ext cx="2439" cy="1630117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64" y="620972"/>
            <a:ext cx="10956924" cy="387519"/>
          </a:xfrm>
        </p:spPr>
        <p:txBody>
          <a:bodyPr/>
          <a:lstStyle/>
          <a:p>
            <a:r>
              <a:rPr lang="en-US" dirty="0" smtClean="0"/>
              <a:t>Commissioning timeline 2018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0147" y="4703335"/>
            <a:ext cx="2763694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15, 2017 @ 130 MeV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19, 2017 @ 600 MeV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7983" y="3590909"/>
            <a:ext cx="2699793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2, 2017 @ 600 MeV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Feb </a:t>
            </a:r>
            <a:r>
              <a:rPr lang="en-US" sz="1800" dirty="0" smtClean="0">
                <a:solidFill>
                  <a:schemeClr val="bg1"/>
                </a:solidFill>
              </a:rPr>
              <a:t>22, </a:t>
            </a:r>
            <a:r>
              <a:rPr lang="en-US" sz="1800" dirty="0">
                <a:solidFill>
                  <a:schemeClr val="bg1"/>
                </a:solidFill>
              </a:rPr>
              <a:t>2017 @ </a:t>
            </a:r>
            <a:r>
              <a:rPr lang="en-US" sz="1800" dirty="0" smtClean="0">
                <a:solidFill>
                  <a:schemeClr val="bg1"/>
                </a:solidFill>
              </a:rPr>
              <a:t>2.5 GeV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53655" y="3606108"/>
            <a:ext cx="1552279" cy="0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5" idx="0"/>
          </p:cNvCxnSpPr>
          <p:nvPr/>
        </p:nvCxnSpPr>
        <p:spPr bwMode="auto">
          <a:xfrm>
            <a:off x="5188801" y="3141554"/>
            <a:ext cx="19079" cy="449355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76349" y="3226824"/>
            <a:ext cx="12343" cy="1544688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20020" y="4771343"/>
            <a:ext cx="2747718" cy="1180699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25, 2017@ 2.5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March 19, 2017 @ 6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April 8, 2017 @ 12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Oct 23, 2017 @ 14.9 GeV</a:t>
            </a:r>
          </a:p>
        </p:txBody>
      </p:sp>
      <p:pic>
        <p:nvPicPr>
          <p:cNvPr id="27" name="Picture Placeholder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434799" y="2163961"/>
            <a:ext cx="9134289" cy="130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DESY_logo_3C_we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54" y="6122663"/>
            <a:ext cx="625185" cy="625185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5572" y="3530334"/>
            <a:ext cx="1445747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13, 2017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9690097" y="3139453"/>
            <a:ext cx="894045" cy="90139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395985" y="3071159"/>
            <a:ext cx="1509012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April 27, 2017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17022" y="1862376"/>
            <a:ext cx="2010238" cy="349702"/>
          </a:xfrm>
          <a:prstGeom prst="rect">
            <a:avLst/>
          </a:prstGeom>
          <a:solidFill>
            <a:srgbClr val="0D1546"/>
          </a:solidFill>
          <a:ln>
            <a:noFill/>
          </a:ln>
          <a:effectLst/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March 13, 2018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047"/>
          <a:stretch/>
        </p:blipFill>
        <p:spPr bwMode="auto">
          <a:xfrm>
            <a:off x="9720851" y="724543"/>
            <a:ext cx="2318552" cy="204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688902" y="756740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light from SASE1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719648" y="2383383"/>
            <a:ext cx="2325042" cy="349702"/>
          </a:xfrm>
          <a:prstGeom prst="rect">
            <a:avLst/>
          </a:prstGeom>
          <a:solidFill>
            <a:srgbClr val="0D15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May 2-3, 2017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15447" y="1040031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@ 9 </a:t>
            </a:r>
            <a:r>
              <a:rPr lang="en-US" sz="1600" b="1" kern="1000" dirty="0" err="1">
                <a:solidFill>
                  <a:schemeClr val="bg1"/>
                </a:solidFill>
              </a:rPr>
              <a:t>Å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4" name="Picture 33" descr="firstSASE3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872" y="3698067"/>
            <a:ext cx="2284441" cy="241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" name="Straight Arrow Connector 40"/>
          <p:cNvCxnSpPr>
            <a:endCxn id="37" idx="1"/>
          </p:cNvCxnSpPr>
          <p:nvPr/>
        </p:nvCxnSpPr>
        <p:spPr bwMode="auto">
          <a:xfrm flipV="1">
            <a:off x="8911633" y="2558234"/>
            <a:ext cx="808015" cy="220232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9329792" y="5763684"/>
            <a:ext cx="2291156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February 8, 2018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315130" y="3691263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light from SASE3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43976" y="3989496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@ 1.3 nm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374" y="3341741"/>
            <a:ext cx="7637873" cy="27809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2" name="Rectangle 31"/>
          <p:cNvSpPr/>
          <p:nvPr/>
        </p:nvSpPr>
        <p:spPr>
          <a:xfrm>
            <a:off x="9607779" y="566337"/>
            <a:ext cx="2493082" cy="29376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40" name="TextBox 39"/>
          <p:cNvSpPr txBox="1"/>
          <p:nvPr/>
        </p:nvSpPr>
        <p:spPr>
          <a:xfrm>
            <a:off x="6525716" y="658168"/>
            <a:ext cx="2503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First bunches in</a:t>
            </a:r>
          </a:p>
          <a:p>
            <a:pPr>
              <a:buNone/>
            </a:pPr>
            <a:r>
              <a:rPr lang="en-US" sz="1600" b="1" dirty="0" smtClean="0"/>
              <a:t>T5D</a:t>
            </a:r>
            <a:endParaRPr lang="en-US" sz="1600" b="1" dirty="0"/>
          </a:p>
        </p:txBody>
      </p:sp>
      <p:pic>
        <p:nvPicPr>
          <p:cNvPr id="9" name="Picture 8" descr="FXE_banner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87" y="1612305"/>
            <a:ext cx="2889730" cy="7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st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356" y="1613298"/>
            <a:ext cx="2871594" cy="80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34042" y="1270517"/>
            <a:ext cx="5565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First user runs started in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5011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6" grpId="0" animBg="1"/>
      <p:bldP spid="57" grpId="0"/>
      <p:bldP spid="58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6536" y="724543"/>
            <a:ext cx="1988675" cy="113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41"/>
          <p:cNvCxnSpPr/>
          <p:nvPr/>
        </p:nvCxnSpPr>
        <p:spPr bwMode="auto">
          <a:xfrm flipH="1" flipV="1">
            <a:off x="8522718" y="1426237"/>
            <a:ext cx="899323" cy="809695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9396019" y="3374809"/>
            <a:ext cx="111826" cy="359424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8" name="Rectangle 27"/>
          <p:cNvSpPr/>
          <p:nvPr/>
        </p:nvSpPr>
        <p:spPr>
          <a:xfrm>
            <a:off x="10764658" y="5618580"/>
            <a:ext cx="1352147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498549" y="3075068"/>
            <a:ext cx="2439" cy="1630117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64" y="620972"/>
            <a:ext cx="10956924" cy="387519"/>
          </a:xfrm>
        </p:spPr>
        <p:txBody>
          <a:bodyPr/>
          <a:lstStyle/>
          <a:p>
            <a:r>
              <a:rPr lang="en-US" dirty="0" smtClean="0"/>
              <a:t>Commissioning timeline 2018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0147" y="4703335"/>
            <a:ext cx="2763694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15, 2017 @ 130 MeV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19, 2017 @ 600 MeV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7983" y="3590909"/>
            <a:ext cx="2699793" cy="626701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2, 2017 @ 600 MeV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chemeClr val="bg1"/>
                </a:solidFill>
              </a:rPr>
              <a:t>Feb </a:t>
            </a:r>
            <a:r>
              <a:rPr lang="en-US" sz="1800" dirty="0" smtClean="0">
                <a:solidFill>
                  <a:schemeClr val="bg1"/>
                </a:solidFill>
              </a:rPr>
              <a:t>22, </a:t>
            </a:r>
            <a:r>
              <a:rPr lang="en-US" sz="1800" dirty="0">
                <a:solidFill>
                  <a:schemeClr val="bg1"/>
                </a:solidFill>
              </a:rPr>
              <a:t>2017 @ </a:t>
            </a:r>
            <a:r>
              <a:rPr lang="en-US" sz="1800" dirty="0" smtClean="0">
                <a:solidFill>
                  <a:schemeClr val="bg1"/>
                </a:solidFill>
              </a:rPr>
              <a:t>2.5 GeV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53655" y="3606108"/>
            <a:ext cx="1552279" cy="0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endCxn id="5" idx="0"/>
          </p:cNvCxnSpPr>
          <p:nvPr/>
        </p:nvCxnSpPr>
        <p:spPr bwMode="auto">
          <a:xfrm>
            <a:off x="5188801" y="3141554"/>
            <a:ext cx="19079" cy="449355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476349" y="3226824"/>
            <a:ext cx="12343" cy="1544688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20020" y="4771343"/>
            <a:ext cx="2747718" cy="1180699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Feb 25, 2017@ 2.5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March 19, 2017 @ 6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April 8, 2017 @ 12 GeV</a:t>
            </a:r>
          </a:p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Oct 23, 2017 @ 14.9 GeV</a:t>
            </a:r>
          </a:p>
        </p:txBody>
      </p:sp>
      <p:pic>
        <p:nvPicPr>
          <p:cNvPr id="27" name="Picture Placeholder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434799" y="2163961"/>
            <a:ext cx="9134289" cy="130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DESY_logo_3C_we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54" y="6122663"/>
            <a:ext cx="625185" cy="625185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5572" y="3530334"/>
            <a:ext cx="1445747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 13, 2017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9690097" y="3139453"/>
            <a:ext cx="894045" cy="90139"/>
          </a:xfrm>
          <a:prstGeom prst="straightConnector1">
            <a:avLst/>
          </a:prstGeom>
          <a:noFill/>
          <a:ln w="25400" cap="flat" cmpd="sng" algn="ctr">
            <a:solidFill>
              <a:srgbClr val="0D1546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395985" y="3071159"/>
            <a:ext cx="1509012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April 27, 2017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17022" y="1862376"/>
            <a:ext cx="2010238" cy="349702"/>
          </a:xfrm>
          <a:prstGeom prst="rect">
            <a:avLst/>
          </a:prstGeom>
          <a:solidFill>
            <a:srgbClr val="0D1546"/>
          </a:solidFill>
          <a:ln>
            <a:noFill/>
          </a:ln>
          <a:effectLst/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May 1, 2018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047"/>
          <a:stretch/>
        </p:blipFill>
        <p:spPr bwMode="auto">
          <a:xfrm>
            <a:off x="9720851" y="724543"/>
            <a:ext cx="2318552" cy="204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688902" y="756740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lasing SASE1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719648" y="2383383"/>
            <a:ext cx="2325042" cy="349702"/>
          </a:xfrm>
          <a:prstGeom prst="rect">
            <a:avLst/>
          </a:prstGeom>
          <a:solidFill>
            <a:srgbClr val="0D15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May 2-3, 2017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15447" y="1040031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@ 9 </a:t>
            </a:r>
            <a:r>
              <a:rPr lang="en-US" sz="1600" b="1" kern="1000" dirty="0" err="1">
                <a:solidFill>
                  <a:schemeClr val="bg1"/>
                </a:solidFill>
              </a:rPr>
              <a:t>Å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4" name="Picture 33" descr="firstSASE3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872" y="3698067"/>
            <a:ext cx="2284441" cy="241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" name="Straight Arrow Connector 40"/>
          <p:cNvCxnSpPr>
            <a:endCxn id="37" idx="1"/>
          </p:cNvCxnSpPr>
          <p:nvPr/>
        </p:nvCxnSpPr>
        <p:spPr bwMode="auto">
          <a:xfrm flipV="1">
            <a:off x="8911633" y="2558234"/>
            <a:ext cx="808015" cy="220232"/>
          </a:xfrm>
          <a:prstGeom prst="straightConnector1">
            <a:avLst/>
          </a:prstGeom>
          <a:noFill/>
          <a:ln w="25400" cap="flat" cmpd="sng" algn="ctr">
            <a:solidFill>
              <a:srgbClr val="FD930A"/>
            </a:solidFill>
            <a:prstDash val="solid"/>
            <a:round/>
            <a:headEnd type="triangl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9329792" y="5763684"/>
            <a:ext cx="2291156" cy="349702"/>
          </a:xfrm>
          <a:prstGeom prst="rect">
            <a:avLst/>
          </a:prstGeom>
          <a:solidFill>
            <a:srgbClr val="0D1546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dirty="0" smtClean="0">
                <a:solidFill>
                  <a:srgbClr val="FFFFFF"/>
                </a:solidFill>
              </a:rPr>
              <a:t>February 8, 2018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315130" y="3691263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First lasing SASE3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343976" y="3989496"/>
            <a:ext cx="250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@ 1.3 nm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374" y="3341741"/>
            <a:ext cx="7637873" cy="27809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2" name="Rectangle 31"/>
          <p:cNvSpPr/>
          <p:nvPr/>
        </p:nvSpPr>
        <p:spPr>
          <a:xfrm>
            <a:off x="9607779" y="566337"/>
            <a:ext cx="2493082" cy="2937622"/>
          </a:xfrm>
          <a:prstGeom prst="rect">
            <a:avLst/>
          </a:prstGeom>
          <a:noFill/>
          <a:ln w="25400">
            <a:solidFill>
              <a:srgbClr val="0D1546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40" name="TextBox 39"/>
          <p:cNvSpPr txBox="1"/>
          <p:nvPr/>
        </p:nvSpPr>
        <p:spPr>
          <a:xfrm>
            <a:off x="6525716" y="658168"/>
            <a:ext cx="2503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First lasing SASE2</a:t>
            </a:r>
          </a:p>
          <a:p>
            <a:pPr>
              <a:buNone/>
            </a:pPr>
            <a:r>
              <a:rPr lang="en-US" sz="1600" b="1" dirty="0" smtClean="0"/>
              <a:t>@ 1.8 </a:t>
            </a:r>
            <a:r>
              <a:rPr lang="en-US" sz="1600" b="1" kern="1000" dirty="0"/>
              <a:t>Å</a:t>
            </a:r>
            <a:endParaRPr lang="en-US" sz="1600" b="1" dirty="0"/>
          </a:p>
        </p:txBody>
      </p:sp>
      <p:pic>
        <p:nvPicPr>
          <p:cNvPr id="9" name="Picture 8" descr="FXE_banner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87" y="1612305"/>
            <a:ext cx="2889730" cy="7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st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356" y="1613298"/>
            <a:ext cx="2871594" cy="80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34042" y="1270517"/>
            <a:ext cx="5565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First user runs started in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6776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3151093"/>
            <a:ext cx="9633858" cy="287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Covers photon energies from 0.25 </a:t>
            </a:r>
            <a:r>
              <a:rPr lang="en-US" dirty="0" err="1" smtClean="0"/>
              <a:t>keV</a:t>
            </a:r>
            <a:r>
              <a:rPr lang="en-US" dirty="0" smtClean="0"/>
              <a:t> to 25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6434" y="114301"/>
            <a:ext cx="768351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CC73E8-DF49-415E-9DE1-C5C18C4338E1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9131" y="922294"/>
            <a:ext cx="9832670" cy="2287936"/>
            <a:chOff x="569347" y="922294"/>
            <a:chExt cx="7639775" cy="228793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815076" y="2405489"/>
              <a:ext cx="4372390" cy="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1818902" y="2265932"/>
              <a:ext cx="5825696" cy="151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1826270" y="2039288"/>
              <a:ext cx="5825696" cy="151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1826270" y="1812644"/>
              <a:ext cx="5825696" cy="151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Line 2"/>
            <p:cNvSpPr>
              <a:spLocks noChangeShapeType="1"/>
            </p:cNvSpPr>
            <p:nvPr/>
          </p:nvSpPr>
          <p:spPr bwMode="auto">
            <a:xfrm flipH="1">
              <a:off x="6675327" y="1425017"/>
              <a:ext cx="9036" cy="134558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748090" y="1425017"/>
              <a:ext cx="0" cy="1339506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008922" y="1425017"/>
              <a:ext cx="0" cy="1354703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1379309" y="2655135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>
              <a:off x="3280485" y="2655135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3349500" y="2641762"/>
              <a:ext cx="0" cy="6929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>
              <a:off x="3083302" y="2653919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>
              <a:off x="2089169" y="2655135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>
              <a:off x="3204899" y="2653919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28"/>
            <p:cNvSpPr>
              <a:spLocks noChangeShapeType="1"/>
            </p:cNvSpPr>
            <p:nvPr/>
          </p:nvSpPr>
          <p:spPr bwMode="auto">
            <a:xfrm>
              <a:off x="2590343" y="2655135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>
              <a:off x="2897622" y="2653919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30"/>
            <p:cNvSpPr>
              <a:spLocks noChangeShapeType="1"/>
            </p:cNvSpPr>
            <p:nvPr/>
          </p:nvSpPr>
          <p:spPr bwMode="auto">
            <a:xfrm>
              <a:off x="3323208" y="2655135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31"/>
            <p:cNvGrpSpPr>
              <a:grpSpLocks/>
            </p:cNvGrpSpPr>
            <p:nvPr/>
          </p:nvGrpSpPr>
          <p:grpSpPr bwMode="auto">
            <a:xfrm>
              <a:off x="3349500" y="2638114"/>
              <a:ext cx="2977471" cy="71731"/>
              <a:chOff x="2426" y="3704"/>
              <a:chExt cx="1812" cy="59"/>
            </a:xfrm>
          </p:grpSpPr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Line 36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38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Line 40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None/>
                </a:pPr>
                <a:endParaRPr lang="de-DE" sz="200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7334249" y="2653919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>
              <a:off x="6326970" y="2638114"/>
              <a:ext cx="0" cy="6929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>
              <a:off x="8044110" y="2653919"/>
              <a:ext cx="0" cy="5471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1189012" y="2689176"/>
              <a:ext cx="3789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46"/>
            <p:cNvSpPr txBox="1">
              <a:spLocks noChangeArrowheads="1"/>
            </p:cNvSpPr>
            <p:nvPr/>
          </p:nvSpPr>
          <p:spPr bwMode="auto">
            <a:xfrm>
              <a:off x="3230514" y="2690392"/>
              <a:ext cx="2346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6165650" y="2689176"/>
              <a:ext cx="33085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48"/>
            <p:cNvSpPr>
              <a:spLocks noChangeShapeType="1"/>
            </p:cNvSpPr>
            <p:nvPr/>
          </p:nvSpPr>
          <p:spPr bwMode="auto">
            <a:xfrm>
              <a:off x="2005433" y="1345276"/>
              <a:ext cx="27867" cy="1424186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6"/>
            <p:cNvSpPr>
              <a:spLocks noChangeArrowheads="1"/>
            </p:cNvSpPr>
            <p:nvPr/>
          </p:nvSpPr>
          <p:spPr bwMode="auto">
            <a:xfrm rot="16200000">
              <a:off x="-88977" y="1580618"/>
              <a:ext cx="1847562" cy="530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342900" indent="-342900" algn="ctr" fontAlgn="base">
                <a:spcBef>
                  <a:spcPts val="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2000" dirty="0" err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</a:t>
              </a:r>
              <a:endParaRPr lang="de-DE" sz="2000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ctr" fontAlgn="base">
                <a:spcBef>
                  <a:spcPts val="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2000" dirty="0" err="1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2000" dirty="0" err="1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nergy</a:t>
              </a:r>
              <a:r>
                <a:rPr lang="de-DE" sz="2000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de-DE" sz="2000" dirty="0" err="1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GeV</a:t>
              </a:r>
              <a:r>
                <a:rPr lang="de-DE" sz="2000" dirty="0" smtClean="0">
                  <a:solidFill>
                    <a:srgbClr val="2617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GB" sz="2000" dirty="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Line 15"/>
            <p:cNvSpPr>
              <a:spLocks noChangeShapeType="1"/>
            </p:cNvSpPr>
            <p:nvPr/>
          </p:nvSpPr>
          <p:spPr bwMode="auto">
            <a:xfrm flipH="1">
              <a:off x="6182370" y="1431156"/>
              <a:ext cx="23108" cy="134856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Line 3"/>
            <p:cNvSpPr>
              <a:spLocks noChangeShapeType="1"/>
            </p:cNvSpPr>
            <p:nvPr/>
          </p:nvSpPr>
          <p:spPr bwMode="auto">
            <a:xfrm>
              <a:off x="7822505" y="1421942"/>
              <a:ext cx="821" cy="1354103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>
              <a:off x="5882373" y="1431156"/>
              <a:ext cx="0" cy="134488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>
              <a:off x="5566862" y="1428080"/>
              <a:ext cx="949" cy="134796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Line 15"/>
            <p:cNvSpPr>
              <a:spLocks noChangeShapeType="1"/>
            </p:cNvSpPr>
            <p:nvPr/>
          </p:nvSpPr>
          <p:spPr bwMode="auto">
            <a:xfrm>
              <a:off x="4823067" y="1431156"/>
              <a:ext cx="0" cy="134488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Line 14"/>
            <p:cNvSpPr>
              <a:spLocks noChangeShapeType="1"/>
            </p:cNvSpPr>
            <p:nvPr/>
          </p:nvSpPr>
          <p:spPr bwMode="auto">
            <a:xfrm>
              <a:off x="4566376" y="1434219"/>
              <a:ext cx="0" cy="133030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78"/>
            <p:cNvSpPr>
              <a:spLocks noChangeArrowheads="1"/>
            </p:cNvSpPr>
            <p:nvPr/>
          </p:nvSpPr>
          <p:spPr bwMode="auto">
            <a:xfrm>
              <a:off x="1981113" y="1118245"/>
              <a:ext cx="3096412" cy="1546541"/>
            </a:xfrm>
            <a:prstGeom prst="rect">
              <a:avLst/>
            </a:prstGeom>
            <a:solidFill>
              <a:srgbClr val="0099CC"/>
            </a:solidFill>
            <a:ln w="28575" algn="ctr">
              <a:noFill/>
              <a:miter lim="800000"/>
              <a:headEnd/>
              <a:tailEnd/>
            </a:ln>
            <a:effectLst/>
            <a:extLst/>
          </p:spPr>
          <p:txBody>
            <a:bodyPr wrap="none" lIns="0" rIns="0" anchor="ctr"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en-GB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826270" y="1118245"/>
              <a:ext cx="3453654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SASE3</a:t>
              </a:r>
              <a:endParaRPr lang="de-DE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 X-</a:t>
              </a:r>
              <a:r>
                <a:rPr lang="de-DE" sz="18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rays</a:t>
              </a:r>
              <a:r>
                <a:rPr lang="de-DE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0.25  </a:t>
              </a:r>
              <a:r>
                <a:rPr lang="de-DE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 </a:t>
              </a:r>
              <a:r>
                <a:rPr lang="de-DE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≥ 3 </a:t>
              </a:r>
              <a:r>
                <a:rPr lang="de-DE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keV </a:t>
              </a:r>
            </a:p>
          </p:txBody>
        </p:sp>
        <p:sp>
          <p:nvSpPr>
            <p:cNvPr id="124" name="Rectangle 77"/>
            <p:cNvSpPr>
              <a:spLocks noChangeArrowheads="1"/>
            </p:cNvSpPr>
            <p:nvPr/>
          </p:nvSpPr>
          <p:spPr bwMode="auto">
            <a:xfrm>
              <a:off x="7687381" y="1118246"/>
              <a:ext cx="521741" cy="1548709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28000">
                  <a:srgbClr val="FF0000"/>
                </a:gs>
                <a:gs pos="100000">
                  <a:schemeClr val="bg1"/>
                </a:gs>
              </a:gsLst>
              <a:lin ang="0" scaled="1"/>
              <a:tileRect/>
            </a:gradFill>
            <a:ln w="28575" algn="ctr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en-GB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78"/>
            <p:cNvSpPr>
              <a:spLocks noChangeArrowheads="1"/>
            </p:cNvSpPr>
            <p:nvPr/>
          </p:nvSpPr>
          <p:spPr bwMode="auto">
            <a:xfrm>
              <a:off x="5068714" y="1118245"/>
              <a:ext cx="2618667" cy="1546541"/>
            </a:xfrm>
            <a:prstGeom prst="rect">
              <a:avLst/>
            </a:prstGeom>
            <a:solidFill>
              <a:srgbClr val="FF0000"/>
            </a:solidFill>
            <a:ln w="28575" algn="ctr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en-GB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443297" y="1127459"/>
              <a:ext cx="23265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de-DE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SASE 1</a:t>
              </a:r>
              <a:r>
                <a:rPr lang="de-DE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SASE 2</a:t>
              </a:r>
            </a:p>
            <a:p>
              <a:pPr algn="ctr">
                <a:buNone/>
              </a:pPr>
              <a:r>
                <a:rPr lang="de-DE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 X-</a:t>
              </a:r>
              <a:r>
                <a:rPr lang="de-DE" sz="18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rays</a:t>
              </a:r>
              <a:r>
                <a:rPr lang="de-DE" sz="18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3.0  </a:t>
              </a:r>
              <a:r>
                <a:rPr lang="de-DE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 ~25 keV </a:t>
              </a: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>
              <a:off x="2005433" y="2405489"/>
              <a:ext cx="1387086" cy="0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5064003" y="2403976"/>
              <a:ext cx="1153043" cy="1512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2888386" y="2266608"/>
              <a:ext cx="1686142" cy="1512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5578207" y="2266608"/>
              <a:ext cx="1289285" cy="1512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3181341" y="2037120"/>
              <a:ext cx="1791946" cy="1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5994078" y="2035607"/>
              <a:ext cx="1289285" cy="1512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3351378" y="1809550"/>
              <a:ext cx="1791946" cy="1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331078" y="1804607"/>
              <a:ext cx="1478780" cy="1512"/>
            </a:xfrm>
            <a:prstGeom prst="line">
              <a:avLst/>
            </a:prstGeom>
            <a:solidFill>
              <a:schemeClr val="accent1"/>
            </a:solidFill>
            <a:ln w="1270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1" name="Text Box 47"/>
            <p:cNvSpPr txBox="1">
              <a:spLocks noChangeArrowheads="1"/>
            </p:cNvSpPr>
            <p:nvPr/>
          </p:nvSpPr>
          <p:spPr bwMode="auto">
            <a:xfrm>
              <a:off x="7188588" y="2690391"/>
              <a:ext cx="33085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 Box 47"/>
            <p:cNvSpPr txBox="1">
              <a:spLocks noChangeArrowheads="1"/>
            </p:cNvSpPr>
            <p:nvPr/>
          </p:nvSpPr>
          <p:spPr bwMode="auto">
            <a:xfrm>
              <a:off x="4247224" y="2700726"/>
              <a:ext cx="2346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56"/>
            <p:cNvSpPr>
              <a:spLocks noChangeArrowheads="1"/>
            </p:cNvSpPr>
            <p:nvPr/>
          </p:nvSpPr>
          <p:spPr bwMode="auto">
            <a:xfrm>
              <a:off x="3598880" y="2840898"/>
              <a:ext cx="17254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Photon </a:t>
              </a:r>
              <a:r>
                <a:rPr lang="de-DE" sz="1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de-DE" sz="1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56"/>
            <p:cNvSpPr>
              <a:spLocks noChangeArrowheads="1"/>
            </p:cNvSpPr>
            <p:nvPr/>
          </p:nvSpPr>
          <p:spPr bwMode="auto">
            <a:xfrm>
              <a:off x="1178950" y="1477999"/>
              <a:ext cx="523220" cy="122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>
                <a:lnSpc>
                  <a:spcPts val="216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17.5 </a:t>
              </a:r>
            </a:p>
            <a:p>
              <a:pPr marL="342900" indent="-342900">
                <a:lnSpc>
                  <a:spcPts val="216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14.0 </a:t>
              </a:r>
            </a:p>
            <a:p>
              <a:pPr marL="342900" indent="-342900">
                <a:lnSpc>
                  <a:spcPts val="216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12.0 </a:t>
              </a:r>
            </a:p>
            <a:p>
              <a:pPr marL="342900" indent="-342900">
                <a:lnSpc>
                  <a:spcPts val="2160"/>
                </a:lnSpc>
                <a:spcBef>
                  <a:spcPts val="0"/>
                </a:spcBef>
                <a:buFont typeface="Wingdings" pitchFamily="2" charset="2"/>
                <a:buNone/>
              </a:pPr>
              <a:r>
                <a:rPr lang="de-DE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8.5</a:t>
              </a:r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1378487" y="2677435"/>
              <a:ext cx="6665623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2000">
                <a:solidFill>
                  <a:srgbClr val="2617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7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3078" y="5618580"/>
            <a:ext cx="11823728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671412"/>
            <a:ext cx="10956924" cy="387519"/>
          </a:xfrm>
        </p:spPr>
        <p:txBody>
          <a:bodyPr/>
          <a:lstStyle/>
          <a:p>
            <a:r>
              <a:rPr lang="en-US" dirty="0" smtClean="0"/>
              <a:t>Beam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8034" y="1184224"/>
            <a:ext cx="1009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smtClean="0">
                <a:solidFill>
                  <a:schemeClr val="bg1"/>
                </a:solidFill>
              </a:rPr>
              <a:t>XDU2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0054" y="3765018"/>
            <a:ext cx="1009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smtClean="0">
                <a:solidFill>
                  <a:schemeClr val="bg1"/>
                </a:solidFill>
              </a:rPr>
              <a:t>XDU2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10056" y="1184224"/>
            <a:ext cx="1009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smtClean="0">
                <a:solidFill>
                  <a:schemeClr val="bg1"/>
                </a:solidFill>
              </a:rPr>
              <a:t>XDU2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2817" y="3775011"/>
            <a:ext cx="1009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smtClean="0">
                <a:solidFill>
                  <a:schemeClr val="bg1"/>
                </a:solidFill>
              </a:rPr>
              <a:t>XS1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20" name="Picture 2" descr="C:\Users\dnoelle\Desktop\XFEL\20170209-MX2_3048-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172" y="1184225"/>
            <a:ext cx="11394018" cy="531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116667" y="3367852"/>
            <a:ext cx="611481" cy="1175927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51802" y="4518840"/>
            <a:ext cx="2566164" cy="762008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Northern branch: SASE1 and SASE3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979333" y="3781778"/>
            <a:ext cx="1025409" cy="1298223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105407" y="2646045"/>
            <a:ext cx="512563" cy="1446177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25875" y="2226087"/>
            <a:ext cx="2073864" cy="47127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Dump beamline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73090" y="5028720"/>
            <a:ext cx="2136996" cy="770186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Southern branch: SASE2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806223" y="2805215"/>
            <a:ext cx="1627481" cy="931334"/>
          </a:xfrm>
          <a:prstGeom prst="straightConnector1">
            <a:avLst/>
          </a:prstGeom>
          <a:ln w="88900">
            <a:solidFill>
              <a:srgbClr val="F39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118550" y="2504251"/>
            <a:ext cx="1766709" cy="1211675"/>
          </a:xfrm>
          <a:prstGeom prst="straightConnector1">
            <a:avLst/>
          </a:prstGeom>
          <a:ln w="88900">
            <a:solidFill>
              <a:srgbClr val="F39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489946" y="3310322"/>
            <a:ext cx="686740" cy="987777"/>
          </a:xfrm>
          <a:prstGeom prst="straightConnector1">
            <a:avLst/>
          </a:prstGeom>
          <a:ln w="88900">
            <a:solidFill>
              <a:srgbClr val="F392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80062" y="5788018"/>
            <a:ext cx="2406992" cy="47127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Collimation section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834923" y="6041224"/>
            <a:ext cx="820834" cy="74314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ESY_logo_3C_we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982" y="469349"/>
            <a:ext cx="625185" cy="625185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7512540" y="4318000"/>
            <a:ext cx="1553306" cy="1348154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600462" y="4318000"/>
            <a:ext cx="1465386" cy="1494692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018079" y="4064725"/>
            <a:ext cx="2069998" cy="771043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Both kicker and septum sections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001001" y="1279771"/>
            <a:ext cx="3858846" cy="1726832"/>
          </a:xfrm>
          <a:prstGeom prst="roundRect">
            <a:avLst/>
          </a:prstGeom>
          <a:solidFill>
            <a:srgbClr val="0D154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33" name="Picture Placeholder 11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8108812" y="1318608"/>
            <a:ext cx="3649916" cy="1768469"/>
          </a:xfrm>
          <a:prstGeom prst="rect">
            <a:avLst/>
          </a:prstGeom>
          <a:noFill/>
        </p:spPr>
      </p:pic>
      <p:sp>
        <p:nvSpPr>
          <p:cNvPr id="36" name="Oval 35"/>
          <p:cNvSpPr/>
          <p:nvPr/>
        </p:nvSpPr>
        <p:spPr>
          <a:xfrm>
            <a:off x="8040077" y="2118877"/>
            <a:ext cx="1044189" cy="246230"/>
          </a:xfrm>
          <a:prstGeom prst="ellipse">
            <a:avLst/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7" name="Oval 36"/>
          <p:cNvSpPr/>
          <p:nvPr/>
        </p:nvSpPr>
        <p:spPr>
          <a:xfrm>
            <a:off x="8626231" y="2345668"/>
            <a:ext cx="513863" cy="282255"/>
          </a:xfrm>
          <a:prstGeom prst="ellipse">
            <a:avLst/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39" name="Rounded Rectangle 38"/>
          <p:cNvSpPr/>
          <p:nvPr/>
        </p:nvSpPr>
        <p:spPr>
          <a:xfrm>
            <a:off x="9144000" y="1309077"/>
            <a:ext cx="2696307" cy="859692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40" name="Rounded Rectangle 39"/>
          <p:cNvSpPr/>
          <p:nvPr/>
        </p:nvSpPr>
        <p:spPr>
          <a:xfrm>
            <a:off x="9140891" y="2170716"/>
            <a:ext cx="2696307" cy="809967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41" name="Picture 40" descr="OlwMQ2AL_400x40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0660" y="1414066"/>
            <a:ext cx="505401" cy="5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2" grpId="0" animBg="1"/>
      <p:bldP spid="25" grpId="0" animBg="1"/>
      <p:bldP spid="28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tribution_over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6" y="2149235"/>
            <a:ext cx="10184529" cy="349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81" y="606425"/>
            <a:ext cx="9711267" cy="481012"/>
          </a:xfrm>
        </p:spPr>
        <p:txBody>
          <a:bodyPr/>
          <a:lstStyle/>
          <a:p>
            <a:r>
              <a:rPr lang="en-US" dirty="0" smtClean="0"/>
              <a:t>Parallel operation of three beamlines</a:t>
            </a:r>
            <a:endParaRPr lang="en-US" dirty="0"/>
          </a:p>
        </p:txBody>
      </p:sp>
      <p:grpSp>
        <p:nvGrpSpPr>
          <p:cNvPr id="605" name="Group 604"/>
          <p:cNvGrpSpPr/>
          <p:nvPr/>
        </p:nvGrpSpPr>
        <p:grpSpPr>
          <a:xfrm>
            <a:off x="566992" y="1751335"/>
            <a:ext cx="3163309" cy="218608"/>
            <a:chOff x="790648" y="1662186"/>
            <a:chExt cx="3163309" cy="21860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1083635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1155729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27823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299917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372011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444106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516200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588294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60388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119682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91776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263870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335964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408059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480153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552247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624341" y="166462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046722" y="1664626"/>
              <a:ext cx="570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827561" y="166477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899655" y="166477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971749" y="166477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863608" y="166477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935702" y="166477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1007796" y="166477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V="1">
              <a:off x="790648" y="1664770"/>
              <a:ext cx="570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V="1">
              <a:off x="1733293" y="166381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1805387" y="166381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1877481" y="166381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1697246" y="166381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1769340" y="166381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1841434" y="166381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2209828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2281922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2354016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2426110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2498204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2570299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V="1">
              <a:off x="2642393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2714487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2786581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2245875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2317969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2390063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flipV="1">
              <a:off x="2462157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V="1">
              <a:off x="2534252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V="1">
              <a:off x="2606346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V="1">
              <a:off x="2678440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flipV="1">
              <a:off x="2750534" y="166381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V="1">
              <a:off x="2172915" y="1663813"/>
              <a:ext cx="570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flipV="1">
              <a:off x="1953754" y="1663957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2025848" y="1663957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flipV="1">
              <a:off x="2097942" y="1663957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1989801" y="1663957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V="1">
              <a:off x="2061895" y="1663957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133989" y="1663957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1916841" y="1663957"/>
              <a:ext cx="570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823439" y="16630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V="1">
              <a:off x="3156383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3228477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V="1">
              <a:off x="3300571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V="1">
              <a:off x="3372665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flipV="1">
              <a:off x="3444759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V="1">
              <a:off x="3516854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flipV="1">
              <a:off x="3588948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3661042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V="1">
              <a:off x="3733136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V="1">
              <a:off x="3192430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flipV="1">
              <a:off x="3264524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flipV="1">
              <a:off x="3336618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flipV="1">
              <a:off x="3408712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flipV="1">
              <a:off x="3480807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V="1">
              <a:off x="3552901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V="1">
              <a:off x="3624995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V="1">
              <a:off x="3697089" y="166381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 flipV="1">
              <a:off x="3119470" y="1663813"/>
              <a:ext cx="570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 flipV="1">
              <a:off x="2900309" y="1663957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 flipV="1">
              <a:off x="2972403" y="1663957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 flipV="1">
              <a:off x="3044497" y="1663957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 flipV="1">
              <a:off x="2936356" y="1663957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 flipV="1">
              <a:off x="3008450" y="1663957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V="1">
              <a:off x="3080544" y="1663957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V="1">
              <a:off x="2863396" y="1663957"/>
              <a:ext cx="570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3769994" y="16630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V="1">
              <a:off x="3844086" y="1662999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V="1">
              <a:off x="3916180" y="1662999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V="1">
              <a:off x="3808039" y="1662999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V="1">
              <a:off x="3880133" y="1662999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3953038" y="166218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4" name="Group 603"/>
          <p:cNvGrpSpPr/>
          <p:nvPr/>
        </p:nvGrpSpPr>
        <p:grpSpPr>
          <a:xfrm>
            <a:off x="7444915" y="1759966"/>
            <a:ext cx="3163309" cy="218608"/>
            <a:chOff x="7636617" y="1662829"/>
            <a:chExt cx="3163309" cy="218608"/>
          </a:xfrm>
        </p:grpSpPr>
        <p:cxnSp>
          <p:nvCxnSpPr>
            <p:cNvPr id="336" name="Straight Connector 335"/>
            <p:cNvCxnSpPr/>
            <p:nvPr/>
          </p:nvCxnSpPr>
          <p:spPr>
            <a:xfrm flipV="1">
              <a:off x="7929604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 flipV="1">
              <a:off x="8001698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V="1">
              <a:off x="8073792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V="1">
              <a:off x="8145886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V="1">
              <a:off x="8217980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V="1">
              <a:off x="8290075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V="1">
              <a:off x="8362169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flipV="1">
              <a:off x="8434263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8506357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 flipV="1">
              <a:off x="7965651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8037745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flipV="1">
              <a:off x="8109839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V="1">
              <a:off x="8181933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flipV="1">
              <a:off x="8254028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V="1">
              <a:off x="8326122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flipV="1">
              <a:off x="8398216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V="1">
              <a:off x="8470310" y="16652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V="1">
              <a:off x="7892691" y="1665269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V="1">
              <a:off x="7673530" y="16654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flipV="1">
              <a:off x="7745624" y="16654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V="1">
              <a:off x="7817718" y="16654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7709577" y="16654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V="1">
              <a:off x="7781671" y="16654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V="1">
              <a:off x="7853765" y="16654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V="1">
              <a:off x="7636617" y="1665413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8579262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8651356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 flipV="1">
              <a:off x="8723450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flipV="1">
              <a:off x="8543215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flipV="1">
              <a:off x="8615309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flipV="1">
              <a:off x="8687403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flipV="1">
              <a:off x="9055797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flipV="1">
              <a:off x="9127891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V="1">
              <a:off x="9199985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 flipV="1">
              <a:off x="9272079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flipV="1">
              <a:off x="9344173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/>
          </p:nvCxnSpPr>
          <p:spPr>
            <a:xfrm flipV="1">
              <a:off x="9416268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/>
            <p:nvPr/>
          </p:nvCxnSpPr>
          <p:spPr>
            <a:xfrm flipV="1">
              <a:off x="9488362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/>
            <p:nvPr/>
          </p:nvCxnSpPr>
          <p:spPr>
            <a:xfrm flipV="1">
              <a:off x="9560456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/>
            <p:nvPr/>
          </p:nvCxnSpPr>
          <p:spPr>
            <a:xfrm flipV="1">
              <a:off x="9632550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>
            <a:xfrm flipV="1">
              <a:off x="9091844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9163938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 flipV="1">
              <a:off x="9236032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flipV="1">
              <a:off x="9308126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 flipV="1">
              <a:off x="9380221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V="1">
              <a:off x="9452315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V="1">
              <a:off x="9524409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V="1">
              <a:off x="9596503" y="16644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flipV="1">
              <a:off x="9018884" y="1664456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V="1">
              <a:off x="8799723" y="16646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flipV="1">
              <a:off x="8871817" y="16646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 flipV="1">
              <a:off x="8943911" y="16646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V="1">
              <a:off x="8835770" y="16646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 flipV="1">
              <a:off x="8907864" y="16646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/>
            <p:cNvCxnSpPr/>
            <p:nvPr/>
          </p:nvCxnSpPr>
          <p:spPr>
            <a:xfrm flipV="1">
              <a:off x="8979958" y="16646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 flipV="1">
              <a:off x="8762810" y="1664600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/>
            <p:nvPr/>
          </p:nvCxnSpPr>
          <p:spPr>
            <a:xfrm flipV="1">
              <a:off x="9669408" y="16636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/>
            <p:cNvCxnSpPr/>
            <p:nvPr/>
          </p:nvCxnSpPr>
          <p:spPr>
            <a:xfrm flipV="1">
              <a:off x="10002352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 flipV="1">
              <a:off x="10074446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 flipV="1">
              <a:off x="10146540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>
            <a:xfrm flipV="1">
              <a:off x="10218634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 flipV="1">
              <a:off x="10290728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 flipV="1">
              <a:off x="10362823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 flipV="1">
              <a:off x="10434917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 flipV="1">
              <a:off x="10507011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10579105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 flipV="1">
              <a:off x="10038399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 flipV="1">
              <a:off x="10110493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 flipV="1">
              <a:off x="10182587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 flipV="1">
              <a:off x="10254681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 flipV="1">
              <a:off x="10326776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 flipV="1">
              <a:off x="10398870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 flipV="1">
              <a:off x="10470964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 flipV="1">
              <a:off x="10543058" y="1664456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 flipV="1">
              <a:off x="9965439" y="1664456"/>
              <a:ext cx="570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 flipV="1">
              <a:off x="9746278" y="16646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 flipV="1">
              <a:off x="9818372" y="16646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flipV="1">
              <a:off x="9890466" y="16646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 flipV="1">
              <a:off x="9782325" y="16646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flipV="1">
              <a:off x="9854419" y="16646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 flipV="1">
              <a:off x="9926513" y="1664600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flipV="1">
              <a:off x="9709365" y="1664600"/>
              <a:ext cx="570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 flipV="1">
              <a:off x="10615963" y="1663643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flipV="1">
              <a:off x="10690055" y="1663642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flipV="1">
              <a:off x="10762149" y="1663642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>
            <a:xfrm flipV="1">
              <a:off x="10654008" y="1663642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 flipV="1">
              <a:off x="10726102" y="1663642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 flipV="1">
              <a:off x="10799007" y="1662829"/>
              <a:ext cx="919" cy="21602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6" name="Group 605"/>
          <p:cNvGrpSpPr/>
          <p:nvPr/>
        </p:nvGrpSpPr>
        <p:grpSpPr>
          <a:xfrm>
            <a:off x="3682779" y="5799202"/>
            <a:ext cx="3163309" cy="218608"/>
            <a:chOff x="3826555" y="5528629"/>
            <a:chExt cx="3163309" cy="218608"/>
          </a:xfrm>
        </p:grpSpPr>
        <p:cxnSp>
          <p:nvCxnSpPr>
            <p:cNvPr id="425" name="Straight Connector 424"/>
            <p:cNvCxnSpPr/>
            <p:nvPr/>
          </p:nvCxnSpPr>
          <p:spPr>
            <a:xfrm flipV="1">
              <a:off x="4119542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/>
            <p:cNvCxnSpPr/>
            <p:nvPr/>
          </p:nvCxnSpPr>
          <p:spPr>
            <a:xfrm flipV="1">
              <a:off x="4191636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 flipV="1">
              <a:off x="4263730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 flipV="1">
              <a:off x="4335824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/>
            <p:cNvCxnSpPr/>
            <p:nvPr/>
          </p:nvCxnSpPr>
          <p:spPr>
            <a:xfrm flipV="1">
              <a:off x="4407918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/>
            <p:cNvCxnSpPr/>
            <p:nvPr/>
          </p:nvCxnSpPr>
          <p:spPr>
            <a:xfrm flipV="1">
              <a:off x="4480013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 flipV="1">
              <a:off x="4552107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/>
            <p:cNvCxnSpPr/>
            <p:nvPr/>
          </p:nvCxnSpPr>
          <p:spPr>
            <a:xfrm flipV="1">
              <a:off x="4624201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/>
            <p:cNvCxnSpPr/>
            <p:nvPr/>
          </p:nvCxnSpPr>
          <p:spPr>
            <a:xfrm flipV="1">
              <a:off x="4696295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/>
            <p:cNvCxnSpPr/>
            <p:nvPr/>
          </p:nvCxnSpPr>
          <p:spPr>
            <a:xfrm flipV="1">
              <a:off x="4155589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/>
            <p:cNvCxnSpPr/>
            <p:nvPr/>
          </p:nvCxnSpPr>
          <p:spPr>
            <a:xfrm flipV="1">
              <a:off x="4227683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/>
            <p:cNvCxnSpPr/>
            <p:nvPr/>
          </p:nvCxnSpPr>
          <p:spPr>
            <a:xfrm flipV="1">
              <a:off x="4299777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 flipV="1">
              <a:off x="4371871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V="1">
              <a:off x="4443966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 flipV="1">
              <a:off x="4516060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 flipV="1">
              <a:off x="4588154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flipV="1">
              <a:off x="4660248" y="553106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V="1">
              <a:off x="4082629" y="5531069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flipV="1">
              <a:off x="3863468" y="55312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V="1">
              <a:off x="3935562" y="55312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V="1">
              <a:off x="4007656" y="55312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V="1">
              <a:off x="3899515" y="55312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V="1">
              <a:off x="3971609" y="55312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flipV="1">
              <a:off x="4043703" y="553121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flipV="1">
              <a:off x="3826555" y="5531213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V="1">
              <a:off x="4769200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 flipV="1">
              <a:off x="4841294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V="1">
              <a:off x="4913388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 flipV="1">
              <a:off x="4733153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V="1">
              <a:off x="4805247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 flipV="1">
              <a:off x="4877341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V="1">
              <a:off x="5245735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flipV="1">
              <a:off x="5317829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V="1">
              <a:off x="5389923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 flipV="1">
              <a:off x="5462017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V="1">
              <a:off x="5534111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 flipV="1">
              <a:off x="5606206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 flipV="1">
              <a:off x="5678300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 flipV="1">
              <a:off x="5750394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V="1">
              <a:off x="5822488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/>
            <p:cNvCxnSpPr/>
            <p:nvPr/>
          </p:nvCxnSpPr>
          <p:spPr>
            <a:xfrm flipV="1">
              <a:off x="5281782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/>
            <p:cNvCxnSpPr/>
            <p:nvPr/>
          </p:nvCxnSpPr>
          <p:spPr>
            <a:xfrm flipV="1">
              <a:off x="5353876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 flipV="1">
              <a:off x="5425970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 flipV="1">
              <a:off x="5498064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 flipV="1">
              <a:off x="5570159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 flipV="1">
              <a:off x="5642253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 flipV="1">
              <a:off x="5714347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 flipV="1">
              <a:off x="5786441" y="5530256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flipV="1">
              <a:off x="5208822" y="5530256"/>
              <a:ext cx="570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flipV="1">
              <a:off x="4989661" y="55304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/>
            <p:cNvCxnSpPr/>
            <p:nvPr/>
          </p:nvCxnSpPr>
          <p:spPr>
            <a:xfrm flipV="1">
              <a:off x="5061755" y="55304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/>
            <p:cNvCxnSpPr/>
            <p:nvPr/>
          </p:nvCxnSpPr>
          <p:spPr>
            <a:xfrm flipV="1">
              <a:off x="5133849" y="55304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>
            <a:xfrm flipV="1">
              <a:off x="5025708" y="55304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>
            <a:xfrm flipV="1">
              <a:off x="5097802" y="55304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/>
            <p:cNvCxnSpPr/>
            <p:nvPr/>
          </p:nvCxnSpPr>
          <p:spPr>
            <a:xfrm flipV="1">
              <a:off x="5169896" y="5530400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 flipV="1">
              <a:off x="4952748" y="5530400"/>
              <a:ext cx="570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 flipV="1">
              <a:off x="5859346" y="5529443"/>
              <a:ext cx="919" cy="21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/>
            <p:cNvCxnSpPr/>
            <p:nvPr/>
          </p:nvCxnSpPr>
          <p:spPr>
            <a:xfrm flipV="1">
              <a:off x="6192290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 flipV="1">
              <a:off x="6264384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flipV="1">
              <a:off x="6336478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flipV="1">
              <a:off x="6408572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 flipV="1">
              <a:off x="6480666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6552761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flipV="1">
              <a:off x="6624855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flipV="1">
              <a:off x="6696949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V="1">
              <a:off x="6769043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 flipV="1">
              <a:off x="6228337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 flipV="1">
              <a:off x="6300431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 flipV="1">
              <a:off x="6372525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 flipV="1">
              <a:off x="6444619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>
            <a:xfrm flipV="1">
              <a:off x="6516714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/>
            <p:cNvCxnSpPr/>
            <p:nvPr/>
          </p:nvCxnSpPr>
          <p:spPr>
            <a:xfrm flipV="1">
              <a:off x="6588808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/>
            <p:cNvCxnSpPr/>
            <p:nvPr/>
          </p:nvCxnSpPr>
          <p:spPr>
            <a:xfrm flipV="1">
              <a:off x="6660902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/>
            <p:cNvCxnSpPr/>
            <p:nvPr/>
          </p:nvCxnSpPr>
          <p:spPr>
            <a:xfrm flipV="1">
              <a:off x="6732996" y="553025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 flipV="1">
              <a:off x="6155377" y="5530256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 flipV="1">
              <a:off x="5936216" y="55304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 flipV="1">
              <a:off x="6008310" y="55304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>
            <a:xfrm flipV="1">
              <a:off x="6080404" y="55304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 flipV="1">
              <a:off x="5972263" y="55304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>
            <a:xfrm flipV="1">
              <a:off x="6044357" y="55304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>
            <a:xfrm flipV="1">
              <a:off x="6116451" y="553040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 flipV="1">
              <a:off x="5899303" y="5530400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6805901" y="55294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/>
            <p:nvPr/>
          </p:nvCxnSpPr>
          <p:spPr>
            <a:xfrm flipV="1">
              <a:off x="6879993" y="5529442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 flipV="1">
              <a:off x="6952087" y="5529442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flipV="1">
              <a:off x="6843946" y="5529442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 flipV="1">
              <a:off x="6916040" y="5529442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/>
            <p:cNvCxnSpPr/>
            <p:nvPr/>
          </p:nvCxnSpPr>
          <p:spPr>
            <a:xfrm flipV="1">
              <a:off x="6988945" y="552862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7" name="Group 606"/>
          <p:cNvGrpSpPr/>
          <p:nvPr/>
        </p:nvGrpSpPr>
        <p:grpSpPr>
          <a:xfrm>
            <a:off x="7516803" y="5807189"/>
            <a:ext cx="3163309" cy="218608"/>
            <a:chOff x="7660579" y="5536616"/>
            <a:chExt cx="3163309" cy="218608"/>
          </a:xfrm>
        </p:grpSpPr>
        <p:cxnSp>
          <p:nvCxnSpPr>
            <p:cNvPr id="514" name="Straight Connector 513"/>
            <p:cNvCxnSpPr/>
            <p:nvPr/>
          </p:nvCxnSpPr>
          <p:spPr>
            <a:xfrm flipV="1">
              <a:off x="7953566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/>
            <p:cNvCxnSpPr/>
            <p:nvPr/>
          </p:nvCxnSpPr>
          <p:spPr>
            <a:xfrm flipV="1">
              <a:off x="8025660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/>
            <p:cNvCxnSpPr/>
            <p:nvPr/>
          </p:nvCxnSpPr>
          <p:spPr>
            <a:xfrm flipV="1">
              <a:off x="8097754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/>
            <p:cNvCxnSpPr/>
            <p:nvPr/>
          </p:nvCxnSpPr>
          <p:spPr>
            <a:xfrm flipV="1">
              <a:off x="8169848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>
            <a:xfrm flipV="1">
              <a:off x="8241942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/>
            <p:cNvCxnSpPr/>
            <p:nvPr/>
          </p:nvCxnSpPr>
          <p:spPr>
            <a:xfrm flipV="1">
              <a:off x="8314037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/>
            <p:cNvCxnSpPr/>
            <p:nvPr/>
          </p:nvCxnSpPr>
          <p:spPr>
            <a:xfrm flipV="1">
              <a:off x="8386131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/>
            <p:cNvCxnSpPr/>
            <p:nvPr/>
          </p:nvCxnSpPr>
          <p:spPr>
            <a:xfrm flipV="1">
              <a:off x="8458225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/>
            <p:cNvCxnSpPr/>
            <p:nvPr/>
          </p:nvCxnSpPr>
          <p:spPr>
            <a:xfrm flipV="1">
              <a:off x="8530319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7989613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/>
            <p:cNvCxnSpPr/>
            <p:nvPr/>
          </p:nvCxnSpPr>
          <p:spPr>
            <a:xfrm flipV="1">
              <a:off x="8061707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 flipV="1">
              <a:off x="8133801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/>
            <p:cNvCxnSpPr/>
            <p:nvPr/>
          </p:nvCxnSpPr>
          <p:spPr>
            <a:xfrm flipV="1">
              <a:off x="8205895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 flipV="1">
              <a:off x="8277990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 flipV="1">
              <a:off x="8350084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 flipV="1">
              <a:off x="8422178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 flipV="1">
              <a:off x="8494272" y="5539056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 flipV="1">
              <a:off x="7916653" y="5539056"/>
              <a:ext cx="570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 flipV="1">
              <a:off x="7697492" y="553920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 flipV="1">
              <a:off x="7769586" y="553920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 flipV="1">
              <a:off x="7841680" y="553920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 flipV="1">
              <a:off x="7733539" y="553920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 flipV="1">
              <a:off x="7805633" y="553920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>
            <a:xfrm flipV="1">
              <a:off x="7877727" y="5539200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>
            <a:xfrm flipV="1">
              <a:off x="7660579" y="5539200"/>
              <a:ext cx="570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>
            <a:xfrm flipV="1">
              <a:off x="8603224" y="553824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V="1">
              <a:off x="8675318" y="553824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/>
            <p:cNvCxnSpPr/>
            <p:nvPr/>
          </p:nvCxnSpPr>
          <p:spPr>
            <a:xfrm flipV="1">
              <a:off x="8747412" y="553824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 flipV="1">
              <a:off x="8567177" y="553824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/>
            <p:cNvCxnSpPr/>
            <p:nvPr/>
          </p:nvCxnSpPr>
          <p:spPr>
            <a:xfrm flipV="1">
              <a:off x="8639271" y="553824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/>
            <p:cNvCxnSpPr/>
            <p:nvPr/>
          </p:nvCxnSpPr>
          <p:spPr>
            <a:xfrm flipV="1">
              <a:off x="8711365" y="5538243"/>
              <a:ext cx="919" cy="21602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/>
            <p:cNvCxnSpPr/>
            <p:nvPr/>
          </p:nvCxnSpPr>
          <p:spPr>
            <a:xfrm flipV="1">
              <a:off x="9079759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/>
            <p:cNvCxnSpPr/>
            <p:nvPr/>
          </p:nvCxnSpPr>
          <p:spPr>
            <a:xfrm flipV="1">
              <a:off x="9151853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/>
            <p:cNvCxnSpPr/>
            <p:nvPr/>
          </p:nvCxnSpPr>
          <p:spPr>
            <a:xfrm flipV="1">
              <a:off x="9223947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/>
            <p:nvPr/>
          </p:nvCxnSpPr>
          <p:spPr>
            <a:xfrm flipV="1">
              <a:off x="9296041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 flipV="1">
              <a:off x="9368135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flipV="1">
              <a:off x="9440230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flipV="1">
              <a:off x="9512324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>
            <a:xfrm flipV="1">
              <a:off x="9584418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/>
            <p:cNvCxnSpPr/>
            <p:nvPr/>
          </p:nvCxnSpPr>
          <p:spPr>
            <a:xfrm flipV="1">
              <a:off x="9656512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Straight Connector 553"/>
            <p:cNvCxnSpPr/>
            <p:nvPr/>
          </p:nvCxnSpPr>
          <p:spPr>
            <a:xfrm flipV="1">
              <a:off x="9115806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/>
            <p:cNvCxnSpPr/>
            <p:nvPr/>
          </p:nvCxnSpPr>
          <p:spPr>
            <a:xfrm flipV="1">
              <a:off x="9187900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/>
            <p:nvPr/>
          </p:nvCxnSpPr>
          <p:spPr>
            <a:xfrm flipV="1">
              <a:off x="9259994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/>
            <p:nvPr/>
          </p:nvCxnSpPr>
          <p:spPr>
            <a:xfrm flipV="1">
              <a:off x="9332088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flipV="1">
              <a:off x="9404183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 flipV="1">
              <a:off x="9476277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flipV="1">
              <a:off x="9548371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/>
            <p:cNvCxnSpPr/>
            <p:nvPr/>
          </p:nvCxnSpPr>
          <p:spPr>
            <a:xfrm flipV="1">
              <a:off x="9620465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>
            <a:xfrm flipV="1">
              <a:off x="9042846" y="5538243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 flipV="1">
              <a:off x="8823685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/>
            <p:cNvCxnSpPr/>
            <p:nvPr/>
          </p:nvCxnSpPr>
          <p:spPr>
            <a:xfrm flipV="1">
              <a:off x="8895779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/>
            <p:nvPr/>
          </p:nvCxnSpPr>
          <p:spPr>
            <a:xfrm flipV="1">
              <a:off x="8967873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V="1">
              <a:off x="8859732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V="1">
              <a:off x="8931826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V="1">
              <a:off x="9003920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>
            <a:xfrm flipV="1">
              <a:off x="8786772" y="5538387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/>
            <p:nvPr/>
          </p:nvCxnSpPr>
          <p:spPr>
            <a:xfrm flipV="1">
              <a:off x="9693370" y="553743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/>
            <p:nvPr/>
          </p:nvCxnSpPr>
          <p:spPr>
            <a:xfrm flipV="1">
              <a:off x="10026314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>
            <a:xfrm flipV="1">
              <a:off x="10098408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/>
            <p:nvPr/>
          </p:nvCxnSpPr>
          <p:spPr>
            <a:xfrm flipV="1">
              <a:off x="10170502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/>
            <p:nvPr/>
          </p:nvCxnSpPr>
          <p:spPr>
            <a:xfrm flipV="1">
              <a:off x="10242596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/>
            <p:nvPr/>
          </p:nvCxnSpPr>
          <p:spPr>
            <a:xfrm flipV="1">
              <a:off x="10314690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/>
            <p:nvPr/>
          </p:nvCxnSpPr>
          <p:spPr>
            <a:xfrm flipV="1">
              <a:off x="10386785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 flipV="1">
              <a:off x="10458879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V="1">
              <a:off x="10530973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V="1">
              <a:off x="10603067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V="1">
              <a:off x="10062361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 flipV="1">
              <a:off x="10134455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>
            <a:xfrm flipV="1">
              <a:off x="10206549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/>
            <p:cNvCxnSpPr/>
            <p:nvPr/>
          </p:nvCxnSpPr>
          <p:spPr>
            <a:xfrm flipV="1">
              <a:off x="10278643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 flipV="1">
              <a:off x="10350738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 flipV="1">
              <a:off x="10422832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 flipV="1">
              <a:off x="10494926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 flipV="1">
              <a:off x="10567020" y="5538243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flipV="1">
              <a:off x="9989401" y="5538243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Connector 588"/>
            <p:cNvCxnSpPr/>
            <p:nvPr/>
          </p:nvCxnSpPr>
          <p:spPr>
            <a:xfrm flipV="1">
              <a:off x="9770240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/>
            <p:cNvCxnSpPr/>
            <p:nvPr/>
          </p:nvCxnSpPr>
          <p:spPr>
            <a:xfrm flipV="1">
              <a:off x="9842334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/>
            <p:cNvCxnSpPr/>
            <p:nvPr/>
          </p:nvCxnSpPr>
          <p:spPr>
            <a:xfrm flipV="1">
              <a:off x="9914428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>
            <a:xfrm flipV="1">
              <a:off x="9806287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Connector 592"/>
            <p:cNvCxnSpPr/>
            <p:nvPr/>
          </p:nvCxnSpPr>
          <p:spPr>
            <a:xfrm flipV="1">
              <a:off x="9878381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/>
            <p:cNvCxnSpPr/>
            <p:nvPr/>
          </p:nvCxnSpPr>
          <p:spPr>
            <a:xfrm flipV="1">
              <a:off x="9950475" y="5538387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/>
            <p:cNvCxnSpPr/>
            <p:nvPr/>
          </p:nvCxnSpPr>
          <p:spPr>
            <a:xfrm flipV="1">
              <a:off x="9733327" y="5538387"/>
              <a:ext cx="570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>
            <a:xfrm flipV="1">
              <a:off x="10639925" y="5537430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 flipV="1">
              <a:off x="10714017" y="553742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Connector 597"/>
            <p:cNvCxnSpPr/>
            <p:nvPr/>
          </p:nvCxnSpPr>
          <p:spPr>
            <a:xfrm flipV="1">
              <a:off x="10786111" y="553742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 flipV="1">
              <a:off x="10677970" y="553742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 flipV="1">
              <a:off x="10750064" y="5537429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/>
            <p:cNvCxnSpPr/>
            <p:nvPr/>
          </p:nvCxnSpPr>
          <p:spPr>
            <a:xfrm flipV="1">
              <a:off x="10822969" y="5536616"/>
              <a:ext cx="919" cy="216024"/>
            </a:xfrm>
            <a:prstGeom prst="line">
              <a:avLst/>
            </a:prstGeom>
            <a:ln w="28575">
              <a:solidFill>
                <a:srgbClr val="B2B2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2" name="Left Brace 601"/>
          <p:cNvSpPr/>
          <p:nvPr/>
        </p:nvSpPr>
        <p:spPr>
          <a:xfrm rot="5400000">
            <a:off x="2060620" y="20899"/>
            <a:ext cx="179994" cy="3167004"/>
          </a:xfrm>
          <a:prstGeom prst="leftBrac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Left Brace 602"/>
          <p:cNvSpPr/>
          <p:nvPr/>
        </p:nvSpPr>
        <p:spPr>
          <a:xfrm rot="5400000">
            <a:off x="9971310" y="1073547"/>
            <a:ext cx="179994" cy="1079001"/>
          </a:xfrm>
          <a:prstGeom prst="leftBrace">
            <a:avLst/>
          </a:prstGeom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Left Brace 607"/>
          <p:cNvSpPr/>
          <p:nvPr/>
        </p:nvSpPr>
        <p:spPr>
          <a:xfrm rot="16200000">
            <a:off x="5167691" y="5733597"/>
            <a:ext cx="179994" cy="899998"/>
          </a:xfrm>
          <a:prstGeom prst="leftBrace">
            <a:avLst>
              <a:gd name="adj1" fmla="val 8333"/>
              <a:gd name="adj2" fmla="val 49113"/>
            </a:avLst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TextBox 609"/>
          <p:cNvSpPr txBox="1"/>
          <p:nvPr/>
        </p:nvSpPr>
        <p:spPr>
          <a:xfrm>
            <a:off x="1964936" y="1215339"/>
            <a:ext cx="383402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75 bunches per pulse</a:t>
            </a:r>
          </a:p>
        </p:txBody>
      </p:sp>
      <p:sp>
        <p:nvSpPr>
          <p:cNvPr id="611" name="TextBox 610"/>
          <p:cNvSpPr txBox="1"/>
          <p:nvPr/>
        </p:nvSpPr>
        <p:spPr>
          <a:xfrm>
            <a:off x="9873250" y="1231956"/>
            <a:ext cx="383402" cy="34344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612" name="TextBox 611"/>
          <p:cNvSpPr txBox="1"/>
          <p:nvPr/>
        </p:nvSpPr>
        <p:spPr>
          <a:xfrm>
            <a:off x="5064744" y="6221677"/>
            <a:ext cx="383402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613" name="Left Brace 612"/>
          <p:cNvSpPr/>
          <p:nvPr/>
        </p:nvSpPr>
        <p:spPr>
          <a:xfrm rot="16200000">
            <a:off x="7973346" y="5629014"/>
            <a:ext cx="179994" cy="1094476"/>
          </a:xfrm>
          <a:prstGeom prst="leftBrace">
            <a:avLst>
              <a:gd name="adj1" fmla="val 8333"/>
              <a:gd name="adj2" fmla="val 49113"/>
            </a:avLst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" name="TextBox 613"/>
          <p:cNvSpPr txBox="1"/>
          <p:nvPr/>
        </p:nvSpPr>
        <p:spPr>
          <a:xfrm>
            <a:off x="7853040" y="6206346"/>
            <a:ext cx="466250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15" name="TextBox 614"/>
          <p:cNvSpPr txBox="1"/>
          <p:nvPr/>
        </p:nvSpPr>
        <p:spPr>
          <a:xfrm>
            <a:off x="535799" y="2158901"/>
            <a:ext cx="4456419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750 bunches per second accelerated in the linac</a:t>
            </a:r>
          </a:p>
        </p:txBody>
      </p:sp>
      <p:sp>
        <p:nvSpPr>
          <p:cNvPr id="424" name="TextBox 423"/>
          <p:cNvSpPr txBox="1"/>
          <p:nvPr/>
        </p:nvSpPr>
        <p:spPr>
          <a:xfrm>
            <a:off x="6780868" y="4620243"/>
            <a:ext cx="866054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SASE1</a:t>
            </a:r>
          </a:p>
        </p:txBody>
      </p:sp>
      <p:sp>
        <p:nvSpPr>
          <p:cNvPr id="513" name="TextBox 512"/>
          <p:cNvSpPr txBox="1"/>
          <p:nvPr/>
        </p:nvSpPr>
        <p:spPr>
          <a:xfrm>
            <a:off x="7848057" y="4932494"/>
            <a:ext cx="866054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SASE1</a:t>
            </a:r>
          </a:p>
        </p:txBody>
      </p:sp>
      <p:sp>
        <p:nvSpPr>
          <p:cNvPr id="609" name="TextBox 608"/>
          <p:cNvSpPr txBox="1"/>
          <p:nvPr/>
        </p:nvSpPr>
        <p:spPr>
          <a:xfrm>
            <a:off x="6551366" y="2614670"/>
            <a:ext cx="866054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SASE2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1542232" y="4275332"/>
            <a:ext cx="1353117" cy="3434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Main linac</a:t>
            </a:r>
          </a:p>
        </p:txBody>
      </p:sp>
      <p:sp>
        <p:nvSpPr>
          <p:cNvPr id="3" name="Up Arrow 2"/>
          <p:cNvSpPr/>
          <p:nvPr/>
        </p:nvSpPr>
        <p:spPr>
          <a:xfrm rot="1780643">
            <a:off x="5532406" y="4413110"/>
            <a:ext cx="324423" cy="1384182"/>
          </a:xfrm>
          <a:prstGeom prst="upArrow">
            <a:avLst/>
          </a:prstGeom>
          <a:solidFill>
            <a:schemeClr val="tx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617" name="Up Arrow 616"/>
          <p:cNvSpPr/>
          <p:nvPr/>
        </p:nvSpPr>
        <p:spPr>
          <a:xfrm rot="2721363">
            <a:off x="8653957" y="4493146"/>
            <a:ext cx="324423" cy="1454625"/>
          </a:xfrm>
          <a:prstGeom prst="upArrow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618" name="Up Arrow 617"/>
          <p:cNvSpPr/>
          <p:nvPr/>
        </p:nvSpPr>
        <p:spPr>
          <a:xfrm rot="13004143">
            <a:off x="9704083" y="1989148"/>
            <a:ext cx="324423" cy="870590"/>
          </a:xfrm>
          <a:prstGeom prst="upArrow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96717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Branch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052062"/>
            <a:ext cx="5179368" cy="4793566"/>
          </a:xfrm>
        </p:spPr>
        <p:txBody>
          <a:bodyPr/>
          <a:lstStyle/>
          <a:p>
            <a:r>
              <a:rPr lang="en-US" dirty="0" smtClean="0"/>
              <a:t>Scheduled after final technical commissioning of SASE2 undulator</a:t>
            </a:r>
          </a:p>
          <a:p>
            <a:r>
              <a:rPr lang="en-US" dirty="0" smtClean="0"/>
              <a:t>1000 m electron beam line</a:t>
            </a:r>
          </a:p>
          <a:p>
            <a:r>
              <a:rPr lang="en-US" dirty="0" smtClean="0"/>
              <a:t>Initial steering and diagnostics set-up in 1 shift</a:t>
            </a:r>
            <a:endParaRPr lang="en-US" dirty="0"/>
          </a:p>
        </p:txBody>
      </p:sp>
      <p:pic>
        <p:nvPicPr>
          <p:cNvPr id="4" name="Picture Placeholder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5803257" y="787888"/>
            <a:ext cx="5077962" cy="161952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6357" y="2943895"/>
            <a:ext cx="3405414" cy="290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02" y="2856488"/>
            <a:ext cx="4432527" cy="307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0472931" y="979714"/>
            <a:ext cx="408288" cy="0"/>
          </a:xfrm>
          <a:prstGeom prst="line">
            <a:avLst/>
          </a:prstGeom>
          <a:ln w="76200" cap="rnd" cmpd="sng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342238" y="1230086"/>
            <a:ext cx="858980" cy="367564"/>
          </a:xfrm>
          <a:prstGeom prst="line">
            <a:avLst/>
          </a:prstGeom>
          <a:ln w="76200" cap="rnd" cmpd="sng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201218" y="1229102"/>
            <a:ext cx="639468" cy="984"/>
          </a:xfrm>
          <a:prstGeom prst="line">
            <a:avLst/>
          </a:prstGeom>
          <a:ln w="76200" cap="rnd" cmpd="sng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807156" y="979714"/>
            <a:ext cx="665775" cy="248404"/>
          </a:xfrm>
          <a:prstGeom prst="line">
            <a:avLst/>
          </a:prstGeom>
          <a:ln w="76200" cap="rnd" cmpd="sng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688772" y="3984171"/>
            <a:ext cx="3233058" cy="410589"/>
          </a:xfrm>
          <a:prstGeom prst="ellipse">
            <a:avLst/>
          </a:prstGeom>
          <a:noFill/>
          <a:ln w="25400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2" name="TextBox 11"/>
          <p:cNvSpPr txBox="1"/>
          <p:nvPr/>
        </p:nvSpPr>
        <p:spPr>
          <a:xfrm>
            <a:off x="2056121" y="2705366"/>
            <a:ext cx="6291944" cy="147117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Need well prepared diagnostics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re-beam polarity tests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A little luck </a:t>
            </a:r>
          </a:p>
        </p:txBody>
      </p:sp>
    </p:spTree>
    <p:extLst>
      <p:ext uri="{BB962C8B-B14F-4D97-AF65-F5344CB8AC3E}">
        <p14:creationId xmlns:p14="http://schemas.microsoft.com/office/powerpoint/2010/main" val="29055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231701" y="5735561"/>
            <a:ext cx="4636964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pic>
        <p:nvPicPr>
          <p:cNvPr id="7" name="Picture 6" descr="2018-02-24T11-19-30_both_beamlines_lasing_with_1_mJ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804" y="935846"/>
            <a:ext cx="5801120" cy="447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8172814" y="3179235"/>
            <a:ext cx="1072767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9" name="Rounded Rectangle 18"/>
          <p:cNvSpPr/>
          <p:nvPr/>
        </p:nvSpPr>
        <p:spPr>
          <a:xfrm>
            <a:off x="9678024" y="3174647"/>
            <a:ext cx="1585060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51" y="621263"/>
            <a:ext cx="9711267" cy="844026"/>
          </a:xfrm>
        </p:spPr>
        <p:txBody>
          <a:bodyPr/>
          <a:lstStyle/>
          <a:p>
            <a:r>
              <a:rPr lang="en-US" dirty="0" smtClean="0"/>
              <a:t>Serial operation of the hard and soft </a:t>
            </a:r>
            <a:br>
              <a:rPr lang="en-US" dirty="0" smtClean="0"/>
            </a:br>
            <a:r>
              <a:rPr lang="en-US" dirty="0" smtClean="0"/>
              <a:t>X-ray beamlines SASE1 and SASE3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24" y="1870882"/>
            <a:ext cx="5073674" cy="20533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The undulator beamlines SASE1 and SASE3 are in series. 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Bunches that lased in SASE1 do also lase in SASE3. 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The level of photon pulse energy in SASE3 depends on the level in SASE1. </a:t>
            </a:r>
          </a:p>
        </p:txBody>
      </p:sp>
      <p:pic>
        <p:nvPicPr>
          <p:cNvPr id="9" name="Picture Placeholder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677932" y="4198742"/>
            <a:ext cx="3871332" cy="18757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67109" y="5293925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SASE1</a:t>
            </a:r>
          </a:p>
        </p:txBody>
      </p:sp>
      <p:sp>
        <p:nvSpPr>
          <p:cNvPr id="12" name="TextBox 11"/>
          <p:cNvSpPr txBox="1"/>
          <p:nvPr/>
        </p:nvSpPr>
        <p:spPr>
          <a:xfrm rot="1336424">
            <a:off x="2701056" y="5512012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SASE3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64256" y="5189859"/>
            <a:ext cx="855545" cy="338409"/>
          </a:xfrm>
          <a:prstGeom prst="line">
            <a:avLst/>
          </a:prstGeom>
          <a:ln w="76200" cap="rnd" cmpd="sng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61335" y="5189153"/>
            <a:ext cx="1717961" cy="643"/>
          </a:xfrm>
          <a:prstGeom prst="line">
            <a:avLst/>
          </a:prstGeom>
          <a:ln w="76200" cap="rnd" cmpd="sng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801209" y="978290"/>
            <a:ext cx="1072767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8" name="Rounded Rectangle 17"/>
          <p:cNvSpPr/>
          <p:nvPr/>
        </p:nvSpPr>
        <p:spPr>
          <a:xfrm>
            <a:off x="9872001" y="979721"/>
            <a:ext cx="1585060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3554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231701" y="5735561"/>
            <a:ext cx="4636964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51" y="621263"/>
            <a:ext cx="9711267" cy="844026"/>
          </a:xfrm>
        </p:spPr>
        <p:txBody>
          <a:bodyPr/>
          <a:lstStyle/>
          <a:p>
            <a:r>
              <a:rPr lang="en-US" dirty="0" smtClean="0"/>
              <a:t>Serial operation of the hard and soft </a:t>
            </a:r>
            <a:br>
              <a:rPr lang="en-US" dirty="0" smtClean="0"/>
            </a:br>
            <a:r>
              <a:rPr lang="en-US" dirty="0" smtClean="0"/>
              <a:t>X-ray beamlines SASE1 and SASE3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24" y="1870882"/>
            <a:ext cx="5073674" cy="20533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The undulator beamlines SASE1 and SASE3 are in series. 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Bunches that lased in SASE1 do also lase in SASE3. 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The level of photon pulse energy in SASE3 depends on the level in SASE1. </a:t>
            </a:r>
          </a:p>
        </p:txBody>
      </p:sp>
      <p:pic>
        <p:nvPicPr>
          <p:cNvPr id="9" name="Picture Placeholder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677932" y="4198742"/>
            <a:ext cx="3871332" cy="18757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67109" y="5293925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SASE1</a:t>
            </a:r>
          </a:p>
        </p:txBody>
      </p:sp>
      <p:sp>
        <p:nvSpPr>
          <p:cNvPr id="12" name="TextBox 11"/>
          <p:cNvSpPr txBox="1"/>
          <p:nvPr/>
        </p:nvSpPr>
        <p:spPr>
          <a:xfrm rot="1336424">
            <a:off x="2701056" y="5512012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SASE3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764256" y="5189859"/>
            <a:ext cx="855545" cy="338409"/>
          </a:xfrm>
          <a:prstGeom prst="line">
            <a:avLst/>
          </a:prstGeom>
          <a:ln w="76200" cap="rnd" cmpd="sng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61335" y="5189153"/>
            <a:ext cx="1717961" cy="643"/>
          </a:xfrm>
          <a:prstGeom prst="line">
            <a:avLst/>
          </a:prstGeom>
          <a:ln w="76200" cap="rnd" cmpd="sng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997" y="965471"/>
            <a:ext cx="50586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965120" y="1704641"/>
            <a:ext cx="3498549" cy="20533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12000"/>
              </a:lnSpc>
              <a:buClr>
                <a:schemeClr val="bg2"/>
              </a:buClr>
              <a:buSzPct val="150000"/>
            </a:pPr>
            <a:r>
              <a:rPr lang="en-US" dirty="0" smtClean="0"/>
              <a:t>Correlation between SASE1 and SASE3 photon pulse energy.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6121" y="2705366"/>
            <a:ext cx="6291944" cy="78175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Series operation of SASE FELs has its challenges</a:t>
            </a:r>
          </a:p>
        </p:txBody>
      </p:sp>
    </p:spTree>
    <p:extLst>
      <p:ext uri="{BB962C8B-B14F-4D97-AF65-F5344CB8AC3E}">
        <p14:creationId xmlns:p14="http://schemas.microsoft.com/office/powerpoint/2010/main" val="9693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3 SASE in parallel May 2</a:t>
            </a:r>
            <a:r>
              <a:rPr lang="en-US" baseline="30000" dirty="0" smtClean="0"/>
              <a:t>nd</a:t>
            </a:r>
            <a:r>
              <a:rPr lang="en-US" dirty="0" smtClean="0"/>
              <a:t> 2018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043904"/>
            <a:ext cx="5516880" cy="31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67" y="1001395"/>
            <a:ext cx="8383387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47" y="1539181"/>
            <a:ext cx="7949293" cy="429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52" y="633252"/>
            <a:ext cx="9711267" cy="481012"/>
          </a:xfrm>
        </p:spPr>
        <p:txBody>
          <a:bodyPr/>
          <a:lstStyle/>
          <a:p>
            <a:r>
              <a:rPr lang="en-US" dirty="0" smtClean="0"/>
              <a:t>SASE delivery with 5000 bunches per second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4024" y="1462356"/>
            <a:ext cx="3324399" cy="4248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aximum number of SASE pulses generated so far in the SASE1 beamline was 5000/s</a:t>
            </a:r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umber will be increased further step by step followed by radiation safety measurements </a:t>
            </a:r>
          </a:p>
          <a:p>
            <a:pPr>
              <a:lnSpc>
                <a:spcPct val="112000"/>
              </a:lnSpc>
              <a:buClr>
                <a:schemeClr val="bg2"/>
              </a:buClr>
              <a:buSzPct val="150000"/>
            </a:pPr>
            <a:endParaRPr lang="en-US" dirty="0"/>
          </a:p>
          <a:p>
            <a:pPr marL="342900" indent="-342900">
              <a:lnSpc>
                <a:spcPct val="112000"/>
              </a:lnSpc>
              <a:buClr>
                <a:schemeClr val="bg2"/>
              </a:buClr>
              <a:buSzPct val="150000"/>
              <a:buFont typeface="Arial"/>
              <a:buChar char="•"/>
            </a:pPr>
            <a:r>
              <a:rPr lang="en-US" dirty="0" smtClean="0"/>
              <a:t>Homogeneous lasing thanks to IBFB operation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01056" y="5538531"/>
            <a:ext cx="735252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9" name="Rounded Rectangle 8"/>
          <p:cNvSpPr/>
          <p:nvPr/>
        </p:nvSpPr>
        <p:spPr>
          <a:xfrm>
            <a:off x="7794565" y="1539181"/>
            <a:ext cx="735252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0" name="Rounded Rectangle 9"/>
          <p:cNvSpPr/>
          <p:nvPr/>
        </p:nvSpPr>
        <p:spPr>
          <a:xfrm>
            <a:off x="6294354" y="1539181"/>
            <a:ext cx="735252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11" name="Rounded Rectangle 10"/>
          <p:cNvSpPr/>
          <p:nvPr/>
        </p:nvSpPr>
        <p:spPr>
          <a:xfrm>
            <a:off x="4964684" y="3981874"/>
            <a:ext cx="735252" cy="387564"/>
          </a:xfrm>
          <a:prstGeom prst="roundRect">
            <a:avLst>
              <a:gd name="adj" fmla="val 31904"/>
            </a:avLst>
          </a:prstGeom>
          <a:noFill/>
          <a:ln w="57150" cmpd="sng">
            <a:solidFill>
              <a:schemeClr val="bg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16884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 and Automation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10254" y="1825625"/>
            <a:ext cx="584354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XFELs small brother: FLASH</a:t>
            </a:r>
          </a:p>
          <a:p>
            <a:r>
              <a:rPr lang="en-US" dirty="0"/>
              <a:t>All relevant hardware (uTCA, timing system, …) and software (DOOCS, TINE, </a:t>
            </a:r>
            <a:r>
              <a:rPr lang="is-IS" dirty="0"/>
              <a:t>…) </a:t>
            </a:r>
            <a:r>
              <a:rPr lang="en-US" dirty="0"/>
              <a:t>already in operation</a:t>
            </a:r>
          </a:p>
          <a:p>
            <a:r>
              <a:rPr lang="en-US" dirty="0"/>
              <a:t>BUT: magnitude higher number of components!</a:t>
            </a:r>
          </a:p>
          <a:p>
            <a:r>
              <a:rPr lang="en-US" dirty="0"/>
              <a:t>Need for ‘data reduction’ is essential!</a:t>
            </a:r>
          </a:p>
          <a:p>
            <a:pPr marL="0" indent="0" algn="ctr">
              <a:buNone/>
            </a:pPr>
            <a:r>
              <a:rPr lang="en-US" sz="3200" dirty="0">
                <a:sym typeface="Wingdings"/>
              </a:rPr>
              <a:t> Automation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4" y="1555552"/>
            <a:ext cx="4722728" cy="146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7" y="3483480"/>
            <a:ext cx="3244132" cy="65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1" y="5060699"/>
            <a:ext cx="3455543" cy="104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23841" y="4137539"/>
            <a:ext cx="144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 20 at FLASH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4293" y="6136679"/>
            <a:ext cx="14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200 at XFEL</a:t>
            </a:r>
          </a:p>
        </p:txBody>
      </p:sp>
    </p:spTree>
    <p:extLst>
      <p:ext uri="{BB962C8B-B14F-4D97-AF65-F5344CB8AC3E}">
        <p14:creationId xmlns:p14="http://schemas.microsoft.com/office/powerpoint/2010/main" val="14546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 and 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260390"/>
            <a:ext cx="6945311" cy="4793566"/>
          </a:xfrm>
        </p:spPr>
        <p:txBody>
          <a:bodyPr/>
          <a:lstStyle/>
          <a:p>
            <a:r>
              <a:rPr lang="en-US" dirty="0"/>
              <a:t>Data throughput tested on ’virtual’ XFEL</a:t>
            </a:r>
          </a:p>
          <a:p>
            <a:pPr lvl="1"/>
            <a:r>
              <a:rPr lang="en-US" dirty="0"/>
              <a:t>can safely cope with XFEL producing data rates in the 1-2 GBs range</a:t>
            </a:r>
          </a:p>
          <a:p>
            <a:pPr lvl="1"/>
            <a:r>
              <a:rPr lang="en-US" dirty="0">
                <a:sym typeface="Wingdings"/>
              </a:rPr>
              <a:t>now we are maintaining 9 million system variables</a:t>
            </a:r>
          </a:p>
          <a:p>
            <a:r>
              <a:rPr lang="en-US" dirty="0">
                <a:sym typeface="Wingdings"/>
              </a:rPr>
              <a:t>Very high degree of automation from first hours on</a:t>
            </a:r>
          </a:p>
          <a:p>
            <a:pPr lvl="1"/>
            <a:r>
              <a:rPr lang="en-US" dirty="0">
                <a:sym typeface="Wingdings"/>
              </a:rPr>
              <a:t>fully automated recovery of RF stations</a:t>
            </a:r>
          </a:p>
          <a:p>
            <a:pPr lvl="1"/>
            <a:r>
              <a:rPr lang="en-US" dirty="0">
                <a:sym typeface="Wingdings"/>
              </a:rPr>
              <a:t>many feedback loops (transversal + longitudinal)</a:t>
            </a:r>
          </a:p>
          <a:p>
            <a:pPr lvl="1"/>
            <a:r>
              <a:rPr lang="en-US" dirty="0">
                <a:sym typeface="Wingdings"/>
              </a:rPr>
              <a:t>automatic optimization procedures, </a:t>
            </a:r>
            <a:r>
              <a:rPr lang="is-IS" dirty="0">
                <a:sym typeface="Wingdings"/>
              </a:rPr>
              <a:t>…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Machine can be operated by single person </a:t>
            </a:r>
            <a:br>
              <a:rPr lang="en-US" dirty="0">
                <a:sym typeface="Wingdings"/>
              </a:rPr>
            </a:br>
            <a:r>
              <a:rPr lang="en-US" dirty="0">
                <a:sym typeface="Wingdings"/>
              </a:rPr>
              <a:t>with just at ‘few tools’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21" y="597001"/>
            <a:ext cx="4061289" cy="275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62A29E-E74D-4C4E-A696-3C8395493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36" y="5111095"/>
            <a:ext cx="5971082" cy="1165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E1C1D8-57AE-4D4E-B8C1-7158BAA67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85" y="3914068"/>
            <a:ext cx="6050604" cy="1067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D57B30-4E1E-8045-9439-C01E86BAB470}"/>
              </a:ext>
            </a:extLst>
          </p:cNvPr>
          <p:cNvSpPr txBox="1"/>
          <p:nvPr/>
        </p:nvSpPr>
        <p:spPr>
          <a:xfrm>
            <a:off x="7821331" y="4650790"/>
            <a:ext cx="2420911" cy="2819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Transversal Feedback Loops</a:t>
            </a:r>
            <a:endParaRPr lang="de-DE" sz="1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6B984A8-FB67-2344-933A-1DA0CEA4D41A}"/>
              </a:ext>
            </a:extLst>
          </p:cNvPr>
          <p:cNvSpPr txBox="1"/>
          <p:nvPr/>
        </p:nvSpPr>
        <p:spPr>
          <a:xfrm>
            <a:off x="6610875" y="6278777"/>
            <a:ext cx="2420911" cy="2819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Longitudinal Feedback Loops</a:t>
            </a:r>
            <a:endParaRPr lang="de-DE" sz="14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2056121" y="2705366"/>
            <a:ext cx="6291944" cy="112646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Prepare high level controls for day one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Joint control/physics team is perfect for this task</a:t>
            </a:r>
          </a:p>
        </p:txBody>
      </p:sp>
    </p:spTree>
    <p:extLst>
      <p:ext uri="{BB962C8B-B14F-4D97-AF65-F5344CB8AC3E}">
        <p14:creationId xmlns:p14="http://schemas.microsoft.com/office/powerpoint/2010/main" val="35024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Protection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419789" y="1194280"/>
            <a:ext cx="4380811" cy="9557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Inputs: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Hardware status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Beam loss monitors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Transmission interlock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Beam position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Photon system status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Output: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Injector laser (</a:t>
            </a:r>
            <a:r>
              <a:rPr lang="en-US" dirty="0" err="1" smtClean="0"/>
              <a:t>Pockels</a:t>
            </a:r>
            <a:r>
              <a:rPr lang="en-US" dirty="0" smtClean="0"/>
              <a:t> cell &amp; beam shutter)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Beam dump kicker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 smtClean="0"/>
              <a:t>Timing system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16685" y="1672164"/>
            <a:ext cx="7200000" cy="4043424"/>
            <a:chOff x="1318986" y="2276248"/>
            <a:chExt cx="7200000" cy="4043424"/>
          </a:xfrm>
        </p:grpSpPr>
        <p:pic>
          <p:nvPicPr>
            <p:cNvPr id="1029" name="Picture 5" descr="P:\XFEL_MPS_limiting_elements_main_v6_2018-04-24T09.3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986" y="2276248"/>
              <a:ext cx="7200000" cy="4043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6096000" y="4708144"/>
              <a:ext cx="609600" cy="195943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US" sz="1400" dirty="0" err="1" smtClean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56120" y="2705366"/>
            <a:ext cx="5879565" cy="181588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Very complicated system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We learn every day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One incident leading to machine damage was caused by not fully installed MPS hardware</a:t>
            </a:r>
          </a:p>
        </p:txBody>
      </p:sp>
    </p:spTree>
    <p:extLst>
      <p:ext uri="{BB962C8B-B14F-4D97-AF65-F5344CB8AC3E}">
        <p14:creationId xmlns:p14="http://schemas.microsoft.com/office/powerpoint/2010/main" val="39991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History</a:t>
            </a:r>
            <a:endParaRPr lang="de-DE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598714" y="1187764"/>
            <a:ext cx="12878214" cy="5111436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</a:pPr>
            <a:r>
              <a:rPr lang="en-US" sz="1800" dirty="0" smtClean="0"/>
              <a:t>2000: First lasing at 109 nm at the Tesla Test Facility (TTF),  now FLASH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1800" dirty="0" smtClean="0"/>
              <a:t>2001: TESLA Linear Collider TDR with XFEL appendix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1800" dirty="0" smtClean="0"/>
              <a:t>2002: TESLA TDR supplement with stand-alone XFEL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1800" dirty="0" smtClean="0"/>
              <a:t>2006: European XFEL TDR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1800" dirty="0" smtClean="0"/>
              <a:t>2009: Foundation of the European XFEL GmbH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/>
              <a:t>	</a:t>
            </a:r>
            <a:r>
              <a:rPr lang="en-US" sz="1800" dirty="0" smtClean="0"/>
              <a:t>Start of underground construction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 smtClean="0"/>
              <a:t>2010: Formation of the Accelerator Consortium: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/>
              <a:t>	</a:t>
            </a:r>
            <a:r>
              <a:rPr lang="en-US" sz="1800" dirty="0" smtClean="0"/>
              <a:t>16 accelerator institutes under the coordination of DESY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 smtClean="0"/>
              <a:t>2012: End of tunne</a:t>
            </a:r>
            <a:r>
              <a:rPr lang="en-US" sz="1800" dirty="0"/>
              <a:t>l</a:t>
            </a:r>
            <a:r>
              <a:rPr lang="en-US" sz="1800" dirty="0" smtClean="0"/>
              <a:t> construction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/>
              <a:t>	</a:t>
            </a:r>
            <a:r>
              <a:rPr lang="en-US" sz="1800" dirty="0" smtClean="0"/>
              <a:t>Start of underground installation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 smtClean="0"/>
              <a:t>2016: Finish of accelerator installation</a:t>
            </a:r>
          </a:p>
          <a:p>
            <a:pPr marL="0" indent="0" defTabSz="715963">
              <a:spcBef>
                <a:spcPts val="1000"/>
              </a:spcBef>
              <a:buNone/>
            </a:pPr>
            <a:r>
              <a:rPr lang="en-US" sz="1800" dirty="0"/>
              <a:t>	S</a:t>
            </a:r>
            <a:r>
              <a:rPr lang="en-US" sz="1800" dirty="0" smtClean="0"/>
              <a:t>tart of commissioning</a:t>
            </a:r>
          </a:p>
          <a:p>
            <a:pPr lvl="1"/>
            <a:endParaRPr lang="de-DE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7271115" y="3917130"/>
            <a:ext cx="2994453" cy="1645469"/>
            <a:chOff x="6796514" y="3635205"/>
            <a:chExt cx="2245840" cy="1255892"/>
          </a:xfrm>
        </p:grpSpPr>
        <p:pic>
          <p:nvPicPr>
            <p:cNvPr id="28" name="Picture 27" descr="логотип Института Ядерной Физики СО РАН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96" y="3679017"/>
              <a:ext cx="462919" cy="2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 preferRelativeResize="0"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71631" y="3679517"/>
              <a:ext cx="271830" cy="260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270" y="3742145"/>
              <a:ext cx="527826" cy="135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C:\Documents and Settings\weise\Desktop\Logo - Efremov Institute.jpg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1907" y="3678752"/>
              <a:ext cx="340447" cy="262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1814" y="3969616"/>
              <a:ext cx="279748" cy="260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3" name="Picture 32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4528" y="3954841"/>
              <a:ext cx="527826" cy="29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 preferRelativeResize="0"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75833" y="3969489"/>
              <a:ext cx="285026" cy="261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http://www.ihep.su/ihep/util2/logoihep70.gif"/>
            <p:cNvPicPr preferRelativeResize="0"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200" y="4291202"/>
              <a:ext cx="254976" cy="26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1371" y="3967193"/>
              <a:ext cx="265600" cy="265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833" y="4278323"/>
              <a:ext cx="265600" cy="29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964" y="4324597"/>
              <a:ext cx="531199" cy="197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96" y="4625952"/>
              <a:ext cx="268255" cy="264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 preferRelativeResize="0"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49824" y="4625499"/>
              <a:ext cx="405977" cy="265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2" name="Picture 41"/>
            <p:cNvPicPr preferRelativeResize="0"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16359" y="4625753"/>
              <a:ext cx="278880" cy="26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028" y="4626320"/>
              <a:ext cx="162016" cy="26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Bild 6"/>
            <p:cNvPicPr preferRelativeResize="0"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6514" y="3635205"/>
              <a:ext cx="580609" cy="580609"/>
            </a:xfrm>
            <a:prstGeom prst="rect">
              <a:avLst/>
            </a:prstGeom>
          </p:spPr>
        </p:pic>
      </p:grpSp>
      <p:pic>
        <p:nvPicPr>
          <p:cNvPr id="45" name="Bild 7" descr="Logo_XFEL_positiv_Pantone_C.ep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651" y="3055605"/>
            <a:ext cx="772800" cy="686540"/>
          </a:xfrm>
          <a:prstGeom prst="rect">
            <a:avLst/>
          </a:prstGeom>
        </p:spPr>
      </p:pic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6731267" y="3001064"/>
            <a:ext cx="2712016" cy="795622"/>
            <a:chOff x="6208343" y="2200129"/>
            <a:chExt cx="1768708" cy="532996"/>
          </a:xfrm>
        </p:grpSpPr>
        <p:grpSp>
          <p:nvGrpSpPr>
            <p:cNvPr id="50" name="Group 49"/>
            <p:cNvGrpSpPr/>
            <p:nvPr/>
          </p:nvGrpSpPr>
          <p:grpSpPr>
            <a:xfrm>
              <a:off x="6208343" y="2200129"/>
              <a:ext cx="1768708" cy="266498"/>
              <a:chOff x="5987915" y="1958138"/>
              <a:chExt cx="1768708" cy="266498"/>
            </a:xfrm>
          </p:grpSpPr>
          <p:pic>
            <p:nvPicPr>
              <p:cNvPr id="6" name="Picture 28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87915" y="1958138"/>
                <a:ext cx="950015" cy="266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49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8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912130" y="1958342"/>
                <a:ext cx="844493" cy="266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4925" algn="ctr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9" name="Picture 28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73364" y="2466627"/>
              <a:ext cx="1460595" cy="266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1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94630" y="912312"/>
            <a:ext cx="7306870" cy="4169379"/>
            <a:chOff x="1019861" y="1398700"/>
            <a:chExt cx="6445515" cy="37712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66"/>
            <a:stretch/>
          </p:blipFill>
          <p:spPr>
            <a:xfrm>
              <a:off x="1019861" y="1497230"/>
              <a:ext cx="6445515" cy="367269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770364" y="1398700"/>
              <a:ext cx="4678856" cy="1435966"/>
              <a:chOff x="1965248" y="1024472"/>
              <a:chExt cx="4678856" cy="143596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332872">
                <a:off x="1965248" y="1474861"/>
                <a:ext cx="4406830" cy="70504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344059">
                <a:off x="2028651" y="1024472"/>
                <a:ext cx="8915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b="1" dirty="0" smtClean="0"/>
                  <a:t>Karabo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344059">
                <a:off x="3483958" y="2093596"/>
                <a:ext cx="3160146" cy="366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b="1" dirty="0" smtClean="0"/>
                  <a:t>EPICS TINE TANGO DOOCS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Challenge: Three Control Systems Used for European XFEL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803" y="1262743"/>
            <a:ext cx="10944224" cy="4496844"/>
          </a:xfrm>
        </p:spPr>
        <p:txBody>
          <a:bodyPr/>
          <a:lstStyle/>
          <a:p>
            <a:r>
              <a:rPr lang="en-GB" dirty="0" smtClean="0"/>
              <a:t>DOOCS controlled world for XFEL.EU:</a:t>
            </a:r>
          </a:p>
          <a:p>
            <a:pPr lvl="1"/>
            <a:r>
              <a:rPr lang="en-GB" dirty="0" smtClean="0"/>
              <a:t>Accelerator</a:t>
            </a:r>
          </a:p>
          <a:p>
            <a:pPr lvl="1"/>
            <a:r>
              <a:rPr lang="en-GB" dirty="0" err="1" smtClean="0"/>
              <a:t>Undulators</a:t>
            </a:r>
            <a:endParaRPr lang="en-GB" dirty="0" smtClean="0"/>
          </a:p>
          <a:p>
            <a:pPr lvl="1"/>
            <a:r>
              <a:rPr lang="en-GB" dirty="0" smtClean="0"/>
              <a:t>Timing system</a:t>
            </a:r>
          </a:p>
          <a:p>
            <a:pPr lvl="1"/>
            <a:r>
              <a:rPr lang="en-GB" dirty="0" smtClean="0"/>
              <a:t>Mainly used in</a:t>
            </a:r>
            <a:br>
              <a:rPr lang="en-GB" dirty="0" smtClean="0"/>
            </a:br>
            <a:r>
              <a:rPr lang="de-DE" dirty="0" smtClean="0"/>
              <a:t>Beschleuniger-Kontroll-Raum</a:t>
            </a:r>
            <a:r>
              <a:rPr lang="en-GB" dirty="0" smtClean="0"/>
              <a:t> </a:t>
            </a:r>
            <a:r>
              <a:rPr lang="en-GB" dirty="0"/>
              <a:t>(BKR)</a:t>
            </a:r>
            <a:endParaRPr lang="en-GB" dirty="0" smtClean="0"/>
          </a:p>
          <a:p>
            <a:r>
              <a:rPr lang="en-GB" dirty="0" smtClean="0"/>
              <a:t>Karabo controlled world:</a:t>
            </a:r>
          </a:p>
          <a:p>
            <a:pPr lvl="1"/>
            <a:r>
              <a:rPr lang="en-GB" dirty="0" smtClean="0"/>
              <a:t>Photon beam lines</a:t>
            </a:r>
          </a:p>
          <a:p>
            <a:pPr lvl="1"/>
            <a:r>
              <a:rPr lang="en-GB" dirty="0" smtClean="0"/>
              <a:t>Experiments</a:t>
            </a:r>
          </a:p>
          <a:p>
            <a:pPr lvl="1"/>
            <a:r>
              <a:rPr lang="en-GB" dirty="0" smtClean="0"/>
              <a:t>Data Acquisition</a:t>
            </a:r>
          </a:p>
          <a:p>
            <a:pPr lvl="1"/>
            <a:r>
              <a:rPr lang="en-GB" dirty="0" smtClean="0"/>
              <a:t>Mainly used in experiment control hutches</a:t>
            </a:r>
          </a:p>
          <a:p>
            <a:r>
              <a:rPr lang="en-GB" dirty="0" smtClean="0"/>
              <a:t>Small, but important overlap: </a:t>
            </a:r>
            <a:r>
              <a:rPr lang="en-GB" b="1" dirty="0" smtClean="0">
                <a:solidFill>
                  <a:schemeClr val="bg2"/>
                </a:solidFill>
              </a:rPr>
              <a:t>need Karabo DOOCS inter system communication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056121" y="2705366"/>
            <a:ext cx="6291944" cy="147117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Use one control system if possible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But also control system zoo is manageable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Interfaces will cost delay and friction</a:t>
            </a:r>
          </a:p>
        </p:txBody>
      </p:sp>
    </p:spTree>
    <p:extLst>
      <p:ext uri="{BB962C8B-B14F-4D97-AF65-F5344CB8AC3E}">
        <p14:creationId xmlns:p14="http://schemas.microsoft.com/office/powerpoint/2010/main" val="16404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– BPM resolution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1857"/>
            <a:ext cx="12192000" cy="375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99629" y="3023920"/>
            <a:ext cx="5713941" cy="369332"/>
            <a:chOff x="4096545" y="3799468"/>
            <a:chExt cx="4285456" cy="369332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6276173" y="3995057"/>
              <a:ext cx="2105828" cy="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8" name="Textfeld 5"/>
            <p:cNvSpPr txBox="1"/>
            <p:nvPr/>
          </p:nvSpPr>
          <p:spPr>
            <a:xfrm>
              <a:off x="4096545" y="3799468"/>
              <a:ext cx="2078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Cavity </a:t>
              </a:r>
              <a:r>
                <a:rPr lang="en-US" sz="1800" dirty="0" err="1" smtClean="0"/>
                <a:t>BPM</a:t>
              </a:r>
              <a:r>
                <a:rPr lang="en-US" sz="1800" baseline="-25000" dirty="0" err="1" smtClean="0"/>
                <a:t>d</a:t>
              </a:r>
              <a:r>
                <a:rPr lang="en-US" sz="1800" baseline="-25000" dirty="0" smtClean="0"/>
                <a:t>=10mm</a:t>
              </a:r>
              <a:r>
                <a:rPr lang="en-US" sz="1800" dirty="0" smtClean="0"/>
                <a:t> &lt; 1 µm</a:t>
              </a:r>
              <a:endParaRPr lang="en-US" sz="1800" dirty="0"/>
            </a:p>
          </p:txBody>
        </p:sp>
      </p:grpSp>
      <p:cxnSp>
        <p:nvCxnSpPr>
          <p:cNvPr id="12" name="Straight Connector 11"/>
          <p:cNvCxnSpPr/>
          <p:nvPr/>
        </p:nvCxnSpPr>
        <p:spPr bwMode="auto">
          <a:xfrm flipH="1">
            <a:off x="2662660" y="2461417"/>
            <a:ext cx="316119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extfeld 5"/>
          <p:cNvSpPr txBox="1"/>
          <p:nvPr/>
        </p:nvSpPr>
        <p:spPr>
          <a:xfrm>
            <a:off x="2234363" y="1971488"/>
            <a:ext cx="416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Button </a:t>
            </a:r>
            <a:r>
              <a:rPr lang="en-US" dirty="0"/>
              <a:t>&amp; Re-entrant </a:t>
            </a:r>
            <a:r>
              <a:rPr lang="en-US" dirty="0" err="1"/>
              <a:t>BPM</a:t>
            </a:r>
            <a:r>
              <a:rPr lang="en-US" sz="1800" baseline="-25000" dirty="0" err="1" smtClean="0"/>
              <a:t>d</a:t>
            </a:r>
            <a:r>
              <a:rPr lang="en-US" sz="1800" baseline="-25000" dirty="0" smtClean="0"/>
              <a:t>=78mm</a:t>
            </a:r>
            <a:r>
              <a:rPr lang="en-US" sz="1800" dirty="0" smtClean="0"/>
              <a:t> ≈ 5 µm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482142" y="2619344"/>
            <a:ext cx="17206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2662660" y="2488862"/>
            <a:ext cx="305234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1654203" y="2488862"/>
            <a:ext cx="716841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5928785" y="2619344"/>
            <a:ext cx="548485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Textfeld 5"/>
          <p:cNvSpPr txBox="1"/>
          <p:nvPr/>
        </p:nvSpPr>
        <p:spPr>
          <a:xfrm>
            <a:off x="8450684" y="2156154"/>
            <a:ext cx="300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Button </a:t>
            </a:r>
            <a:r>
              <a:rPr lang="en-US" sz="1800" dirty="0" err="1" smtClean="0"/>
              <a:t>BPM</a:t>
            </a:r>
            <a:r>
              <a:rPr lang="en-US" sz="1800" baseline="-25000" dirty="0" err="1" smtClean="0"/>
              <a:t>d</a:t>
            </a:r>
            <a:r>
              <a:rPr lang="en-US" sz="1800" baseline="-25000" dirty="0" smtClean="0"/>
              <a:t>=40mm</a:t>
            </a:r>
            <a:r>
              <a:rPr lang="en-US" sz="1800" dirty="0" smtClean="0"/>
              <a:t> ≈ </a:t>
            </a:r>
            <a:r>
              <a:rPr lang="en-US" sz="1800" dirty="0"/>
              <a:t>2</a:t>
            </a:r>
            <a:r>
              <a:rPr lang="en-US" sz="1800" dirty="0" smtClean="0"/>
              <a:t> µm</a:t>
            </a:r>
            <a:endParaRPr lang="en-US" sz="18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H="1" flipV="1">
            <a:off x="824423" y="2631475"/>
            <a:ext cx="1668406" cy="108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Textfeld 5"/>
          <p:cNvSpPr txBox="1"/>
          <p:nvPr/>
        </p:nvSpPr>
        <p:spPr>
          <a:xfrm>
            <a:off x="505237" y="4307539"/>
            <a:ext cx="2834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250 </a:t>
            </a:r>
            <a:r>
              <a:rPr lang="en-US" sz="2000" dirty="0" err="1" smtClean="0"/>
              <a:t>pC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Correlations subtracted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600160" y="3537857"/>
            <a:ext cx="11591840" cy="1088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" name="Textfeld 5"/>
          <p:cNvSpPr txBox="1"/>
          <p:nvPr/>
        </p:nvSpPr>
        <p:spPr>
          <a:xfrm>
            <a:off x="464457" y="3666214"/>
            <a:ext cx="11582400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0 m                                      Distance along accelerator                                                                                3100 m</a:t>
            </a:r>
            <a:endParaRPr lang="en-US" sz="1800" dirty="0"/>
          </a:p>
        </p:txBody>
      </p:sp>
      <p:sp>
        <p:nvSpPr>
          <p:cNvPr id="26" name="Textfeld 5"/>
          <p:cNvSpPr txBox="1"/>
          <p:nvPr/>
        </p:nvSpPr>
        <p:spPr>
          <a:xfrm rot="5400000">
            <a:off x="912977" y="1211173"/>
            <a:ext cx="461665" cy="12324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10 µm</a:t>
            </a:r>
          </a:p>
        </p:txBody>
      </p:sp>
      <p:sp>
        <p:nvSpPr>
          <p:cNvPr id="27" name="Textfeld 5"/>
          <p:cNvSpPr txBox="1"/>
          <p:nvPr/>
        </p:nvSpPr>
        <p:spPr>
          <a:xfrm rot="5400000">
            <a:off x="912977" y="2407747"/>
            <a:ext cx="461665" cy="12324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1 µm</a:t>
            </a:r>
          </a:p>
        </p:txBody>
      </p:sp>
      <p:sp>
        <p:nvSpPr>
          <p:cNvPr id="37" name="Textfeld 5"/>
          <p:cNvSpPr txBox="1"/>
          <p:nvPr/>
        </p:nvSpPr>
        <p:spPr>
          <a:xfrm>
            <a:off x="2492829" y="2706038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Cavity </a:t>
            </a:r>
            <a:r>
              <a:rPr lang="en-US" sz="1800" dirty="0" err="1" smtClean="0"/>
              <a:t>BPM</a:t>
            </a:r>
            <a:r>
              <a:rPr lang="en-US" sz="1800" baseline="-25000" dirty="0" err="1" smtClean="0"/>
              <a:t>d</a:t>
            </a:r>
            <a:r>
              <a:rPr lang="en-US" sz="1800" baseline="-25000" dirty="0" smtClean="0"/>
              <a:t>=40mm</a:t>
            </a:r>
            <a:r>
              <a:rPr lang="en-US" sz="1800" dirty="0" smtClean="0"/>
              <a:t> </a:t>
            </a:r>
            <a:r>
              <a:rPr lang="en-US" dirty="0"/>
              <a:t>≈ </a:t>
            </a:r>
            <a:r>
              <a:rPr lang="en-US" sz="1800" dirty="0" smtClean="0"/>
              <a:t>1 µm</a:t>
            </a:r>
            <a:endParaRPr lang="en-US" sz="1800" dirty="0"/>
          </a:p>
        </p:txBody>
      </p:sp>
      <p:cxnSp>
        <p:nvCxnSpPr>
          <p:cNvPr id="38" name="Straight Connector 37"/>
          <p:cNvCxnSpPr/>
          <p:nvPr/>
        </p:nvCxnSpPr>
        <p:spPr bwMode="auto">
          <a:xfrm flipH="1">
            <a:off x="967159" y="2877156"/>
            <a:ext cx="1403884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760021" y="2672182"/>
            <a:ext cx="8468713" cy="43704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excellent standard diagnostics is essential from day one</a:t>
            </a:r>
          </a:p>
        </p:txBody>
      </p:sp>
    </p:spTree>
    <p:extLst>
      <p:ext uri="{BB962C8B-B14F-4D97-AF65-F5344CB8AC3E}">
        <p14:creationId xmlns:p14="http://schemas.microsoft.com/office/powerpoint/2010/main" val="35302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77" y="985856"/>
            <a:ext cx="6126780" cy="47935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zh-CN" dirty="0" err="1" smtClean="0"/>
              <a:t>Scintiallator</a:t>
            </a:r>
            <a:r>
              <a:rPr lang="en-US" altLang="zh-CN" dirty="0" smtClean="0"/>
              <a:t> material (LYSO) selected based on resolution measurements with CW beam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dirty="0" smtClean="0"/>
              <a:t>Images showed ‘smoke rings’ and systematical larger beam size compared to wire scans at large charge densities (small beams)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dirty="0" smtClean="0"/>
              <a:t>Explained by saturation effects for pulsed beams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dirty="0" smtClean="0"/>
              <a:t>New screen materials tested</a:t>
            </a:r>
          </a:p>
          <a:p>
            <a:pPr>
              <a:buFont typeface="Wingdings" panose="05000000000000000000" pitchFamily="2" charset="2"/>
              <a:buChar char="q"/>
            </a:pPr>
            <a:endParaRPr lang="en-US" altLang="zh-CN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73" y="3048731"/>
            <a:ext cx="4721441" cy="310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9"/>
          <p:cNvSpPr txBox="1"/>
          <p:nvPr/>
        </p:nvSpPr>
        <p:spPr>
          <a:xfrm>
            <a:off x="8732358" y="5125160"/>
            <a:ext cx="2610556" cy="57855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kumimoji="1" lang="en-US" altLang="zh-CN" sz="1400" dirty="0" smtClean="0"/>
              <a:t>Single quad scan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- Screen resolution</a:t>
            </a:r>
            <a:endParaRPr 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2478" y="715221"/>
            <a:ext cx="4050694" cy="251366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69570" y="2770681"/>
            <a:ext cx="6836229" cy="112646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be prepared for surprises and have alternatives at hand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Of the &gt; 50 installed screens max. 20 are used</a:t>
            </a:r>
          </a:p>
        </p:txBody>
      </p:sp>
    </p:spTree>
    <p:extLst>
      <p:ext uri="{BB962C8B-B14F-4D97-AF65-F5344CB8AC3E}">
        <p14:creationId xmlns:p14="http://schemas.microsoft.com/office/powerpoint/2010/main" val="27047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– TDS long. resolution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3889" y="1064448"/>
            <a:ext cx="5417682" cy="2117701"/>
          </a:xfrm>
        </p:spPr>
        <p:txBody>
          <a:bodyPr/>
          <a:lstStyle/>
          <a:p>
            <a:r>
              <a:rPr lang="en-US" dirty="0" smtClean="0"/>
              <a:t>15 fs resolution reached</a:t>
            </a:r>
          </a:p>
          <a:p>
            <a:r>
              <a:rPr lang="en-US" dirty="0" smtClean="0"/>
              <a:t>Needs careful tuning of spurious dispersion and optics match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41" y="2349778"/>
            <a:ext cx="3406548" cy="29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31" y="631371"/>
            <a:ext cx="4849112" cy="531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4089" y="3249651"/>
            <a:ext cx="7368682" cy="112646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000" dirty="0" smtClean="0"/>
              <a:t>Lessons learned: 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Special (‘complicated’) diagnostics not needed at start</a:t>
            </a:r>
          </a:p>
          <a:p>
            <a:pPr marL="342900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Becomes essential for optimal performance</a:t>
            </a:r>
          </a:p>
        </p:txBody>
      </p:sp>
    </p:spTree>
    <p:extLst>
      <p:ext uri="{BB962C8B-B14F-4D97-AF65-F5344CB8AC3E}">
        <p14:creationId xmlns:p14="http://schemas.microsoft.com/office/powerpoint/2010/main" val="7442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8401538" y="5929923"/>
            <a:ext cx="2481385" cy="928077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1008965"/>
            <a:ext cx="2966503" cy="387519"/>
          </a:xfrm>
        </p:spPr>
        <p:txBody>
          <a:bodyPr/>
          <a:lstStyle/>
          <a:p>
            <a:r>
              <a:rPr lang="en-US" dirty="0" smtClean="0"/>
              <a:t>Beam stability &amp; Fast feedbacks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9" y="1750516"/>
            <a:ext cx="4830462" cy="360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29079" y="4282907"/>
            <a:ext cx="2561983" cy="1831716"/>
            <a:chOff x="1654422" y="3208952"/>
            <a:chExt cx="2581613" cy="1831716"/>
          </a:xfrm>
        </p:grpSpPr>
        <p:grpSp>
          <p:nvGrpSpPr>
            <p:cNvPr id="6" name="Group 5"/>
            <p:cNvGrpSpPr/>
            <p:nvPr/>
          </p:nvGrpSpPr>
          <p:grpSpPr>
            <a:xfrm>
              <a:off x="1654422" y="3208952"/>
              <a:ext cx="2161461" cy="1831716"/>
              <a:chOff x="1732797" y="3208952"/>
              <a:chExt cx="2161461" cy="183171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732797" y="3721980"/>
                <a:ext cx="2152383" cy="1318688"/>
                <a:chOff x="2203052" y="3735043"/>
                <a:chExt cx="2152383" cy="1318688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 flipV="1">
                  <a:off x="3543164" y="3735043"/>
                  <a:ext cx="812271" cy="928507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2203052" y="4622844"/>
                  <a:ext cx="1893740" cy="430887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 marL="269875" lvl="0" indent="-269875" defTabSz="914400">
                    <a:lnSpc>
                      <a:spcPct val="112000"/>
                    </a:lnSpc>
                  </a:pPr>
                  <a:r>
                    <a:rPr lang="en-US" sz="2000" dirty="0" smtClean="0"/>
                    <a:t>pk2pk ~ 30 </a:t>
                  </a:r>
                  <a:r>
                    <a:rPr lang="el-GR" sz="2000" dirty="0" smtClean="0"/>
                    <a:t>μ</a:t>
                  </a:r>
                  <a:r>
                    <a:rPr lang="en-US" sz="2000" dirty="0" smtClean="0"/>
                    <a:t>m</a:t>
                  </a: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3894258" y="3208952"/>
                <a:ext cx="0" cy="917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>
              <a:off x="3732706" y="3210844"/>
              <a:ext cx="48985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46178" y="4132688"/>
              <a:ext cx="48985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418052" y="4682624"/>
            <a:ext cx="1736698" cy="1447941"/>
            <a:chOff x="6952795" y="5642271"/>
            <a:chExt cx="1736698" cy="1447941"/>
          </a:xfrm>
        </p:grpSpPr>
        <p:grpSp>
          <p:nvGrpSpPr>
            <p:cNvPr id="14" name="Group 13"/>
            <p:cNvGrpSpPr/>
            <p:nvPr/>
          </p:nvGrpSpPr>
          <p:grpSpPr>
            <a:xfrm>
              <a:off x="6952795" y="5642271"/>
              <a:ext cx="1736698" cy="1447941"/>
              <a:chOff x="6952795" y="5642271"/>
              <a:chExt cx="1736698" cy="144794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952795" y="5775633"/>
                <a:ext cx="1736698" cy="1314579"/>
                <a:chOff x="6952795" y="5775633"/>
                <a:chExt cx="1736698" cy="1314579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8147196" y="5775633"/>
                  <a:ext cx="337406" cy="904411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6952795" y="6659325"/>
                  <a:ext cx="1736698" cy="430887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 marL="269875" lvl="0" indent="-269875" defTabSz="914400">
                    <a:lnSpc>
                      <a:spcPct val="112000"/>
                    </a:lnSpc>
                  </a:pPr>
                  <a:r>
                    <a:rPr lang="en-US" sz="2000" dirty="0" smtClean="0"/>
                    <a:t>pk2pk ~ 6 </a:t>
                  </a:r>
                  <a:r>
                    <a:rPr lang="el-GR" sz="2000" dirty="0" smtClean="0"/>
                    <a:t>μ</a:t>
                  </a:r>
                  <a:r>
                    <a:rPr lang="en-US" sz="2000" dirty="0" smtClean="0"/>
                    <a:t>m</a:t>
                  </a:r>
                </a:p>
              </p:txBody>
            </p:sp>
          </p:grpSp>
          <p:cxnSp>
            <p:nvCxnSpPr>
              <p:cNvPr id="18" name="Straight Arrow Connector 17"/>
              <p:cNvCxnSpPr/>
              <p:nvPr/>
            </p:nvCxnSpPr>
            <p:spPr>
              <a:xfrm>
                <a:off x="8484601" y="5642271"/>
                <a:ext cx="0" cy="2770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7197634" y="5653611"/>
              <a:ext cx="141732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97634" y="5901448"/>
              <a:ext cx="1417320" cy="1306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9"/>
          <p:cNvSpPr/>
          <p:nvPr/>
        </p:nvSpPr>
        <p:spPr bwMode="auto">
          <a:xfrm>
            <a:off x="10982105" y="951847"/>
            <a:ext cx="324532" cy="2230849"/>
          </a:xfrm>
          <a:prstGeom prst="rect">
            <a:avLst/>
          </a:prstGeom>
          <a:solidFill>
            <a:srgbClr val="0042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8" charset="-128"/>
              <a:cs typeface="+mn-cs"/>
            </a:endParaRPr>
          </a:p>
        </p:txBody>
      </p:sp>
      <p:pic>
        <p:nvPicPr>
          <p:cNvPr id="23" name="Picture 4" descr="BAM-histo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80" y="951848"/>
            <a:ext cx="2637534" cy="222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8"/>
          <p:cNvSpPr txBox="1"/>
          <p:nvPr/>
        </p:nvSpPr>
        <p:spPr>
          <a:xfrm>
            <a:off x="7632577" y="1759917"/>
            <a:ext cx="76645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100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fs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+mn-cs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7727477" y="2189627"/>
            <a:ext cx="65234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60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fs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+mn-cs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7736484" y="2619340"/>
            <a:ext cx="65234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20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fs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+mn-cs"/>
            </a:endParaRPr>
          </a:p>
        </p:txBody>
      </p:sp>
      <p:sp>
        <p:nvSpPr>
          <p:cNvPr id="30" name="TextBox 18"/>
          <p:cNvSpPr txBox="1"/>
          <p:nvPr/>
        </p:nvSpPr>
        <p:spPr>
          <a:xfrm>
            <a:off x="10847524" y="2356372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53FEA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BC0</a:t>
            </a:r>
          </a:p>
        </p:txBody>
      </p:sp>
      <p:sp>
        <p:nvSpPr>
          <p:cNvPr id="31" name="TextBox 19"/>
          <p:cNvSpPr txBox="1"/>
          <p:nvPr/>
        </p:nvSpPr>
        <p:spPr>
          <a:xfrm>
            <a:off x="10847526" y="1757823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4F281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INJ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10847524" y="2555244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ED040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BC1</a:t>
            </a:r>
          </a:p>
        </p:txBody>
      </p:sp>
      <p:sp>
        <p:nvSpPr>
          <p:cNvPr id="33" name="TextBox 26"/>
          <p:cNvSpPr txBox="1"/>
          <p:nvPr/>
        </p:nvSpPr>
        <p:spPr>
          <a:xfrm>
            <a:off x="8332927" y="614653"/>
            <a:ext cx="1815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Arrival time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jitter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4" y="4417875"/>
            <a:ext cx="4159968" cy="197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Straight Connector 36"/>
          <p:cNvCxnSpPr/>
          <p:nvPr/>
        </p:nvCxnSpPr>
        <p:spPr>
          <a:xfrm>
            <a:off x="6086231" y="951847"/>
            <a:ext cx="0" cy="4785375"/>
          </a:xfrm>
          <a:prstGeom prst="line">
            <a:avLst/>
          </a:prstGeom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36678" y="747431"/>
            <a:ext cx="1885682" cy="686230"/>
          </a:xfrm>
          <a:prstGeom prst="rect">
            <a:avLst/>
          </a:prstGeom>
          <a:solidFill>
            <a:srgbClr val="F392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dirty="0" smtClean="0">
                <a:solidFill>
                  <a:schemeClr val="bg1"/>
                </a:solidFill>
              </a:rPr>
              <a:t>Intra bunch train orbit feedback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2622" y="688709"/>
            <a:ext cx="1383881" cy="707775"/>
          </a:xfrm>
          <a:prstGeom prst="rect">
            <a:avLst/>
          </a:prstGeom>
          <a:solidFill>
            <a:srgbClr val="F392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dirty="0" smtClean="0">
                <a:solidFill>
                  <a:schemeClr val="bg1"/>
                </a:solidFill>
              </a:rPr>
              <a:t>Arrival time stability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8221" y="4639198"/>
            <a:ext cx="3505088" cy="308680"/>
          </a:xfrm>
          <a:prstGeom prst="rect">
            <a:avLst/>
          </a:prstGeom>
          <a:solidFill>
            <a:srgbClr val="F392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Fast arrival time feedback at FLASH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951661" y="1691105"/>
            <a:ext cx="914400" cy="35128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dirty="0" smtClean="0"/>
              <a:t>Injector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949420" y="2185022"/>
            <a:ext cx="914400" cy="88251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dirty="0" smtClean="0"/>
              <a:t>BC0</a:t>
            </a:r>
          </a:p>
          <a:p>
            <a:pPr>
              <a:lnSpc>
                <a:spcPct val="112000"/>
              </a:lnSpc>
            </a:pPr>
            <a:r>
              <a:rPr lang="en-US" sz="1600" dirty="0" smtClean="0"/>
              <a:t>BC2</a:t>
            </a:r>
          </a:p>
          <a:p>
            <a:pPr>
              <a:lnSpc>
                <a:spcPct val="112000"/>
              </a:lnSpc>
            </a:pPr>
            <a:r>
              <a:rPr lang="en-US" sz="1600" dirty="0" smtClean="0"/>
              <a:t>BC1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547162" y="5733399"/>
            <a:ext cx="4320000" cy="0"/>
          </a:xfrm>
          <a:prstGeom prst="line">
            <a:avLst/>
          </a:prstGeom>
          <a:ln w="57150" cmpd="sng">
            <a:solidFill>
              <a:srgbClr val="F392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7"/>
          <p:cNvSpPr txBox="1"/>
          <p:nvPr/>
        </p:nvSpPr>
        <p:spPr>
          <a:xfrm>
            <a:off x="5788174" y="5525434"/>
            <a:ext cx="76926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14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+mn-cs"/>
              </a:rPr>
              <a:t>fs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12" charset="-128"/>
              <a:cs typeface="+mn-cs"/>
            </a:endParaRPr>
          </a:p>
        </p:txBody>
      </p:sp>
      <p:sp>
        <p:nvSpPr>
          <p:cNvPr id="44" name="Textfeld 22">
            <a:extLst>
              <a:ext uri="{FF2B5EF4-FFF2-40B4-BE49-F238E27FC236}">
                <a16:creationId xmlns="" xmlns:a16="http://schemas.microsoft.com/office/drawing/2014/main" id="{BEC18B8B-0BA2-48ED-9B36-F76E0AA3D9B3}"/>
              </a:ext>
            </a:extLst>
          </p:cNvPr>
          <p:cNvSpPr txBox="1"/>
          <p:nvPr/>
        </p:nvSpPr>
        <p:spPr>
          <a:xfrm>
            <a:off x="6436336" y="3458637"/>
            <a:ext cx="5219047" cy="584776"/>
          </a:xfrm>
          <a:prstGeom prst="rect">
            <a:avLst/>
          </a:prstGeom>
          <a:solidFill>
            <a:srgbClr val="0D154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We expect an arrival time jitter in the range of 10 fs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sz="1600" kern="0" dirty="0" smtClean="0">
                <a:solidFill>
                  <a:schemeClr val="bg1"/>
                </a:solidFill>
              </a:rPr>
              <a:t>with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arrival time feedback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4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</a:t>
            </a:r>
            <a:endParaRPr lang="de-DE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793167"/>
              </p:ext>
            </p:extLst>
          </p:nvPr>
        </p:nvGraphicFramePr>
        <p:xfrm>
          <a:off x="1146731" y="1515171"/>
          <a:ext cx="9771640" cy="3886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383"/>
                <a:gridCol w="1164772"/>
                <a:gridCol w="1328057"/>
                <a:gridCol w="1349828"/>
                <a:gridCol w="1371600"/>
              </a:tblGrid>
              <a:tr h="70997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effectLst/>
                          <a:latin typeface="+mn-lt"/>
                        </a:rPr>
                        <a:t>Quantity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 smtClean="0">
                          <a:effectLst/>
                          <a:latin typeface="+mn-lt"/>
                        </a:rPr>
                        <a:t>Project Goal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Achieved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smtClean="0">
                          <a:effectLst/>
                          <a:latin typeface="+mn-lt"/>
                          <a:ea typeface="Times New Roman"/>
                        </a:rPr>
                        <a:t>Routine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electron energy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GeV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8-17.5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6-14.9 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14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</a:rPr>
                        <a:t>bunches</a:t>
                      </a:r>
                      <a:r>
                        <a:rPr lang="en-US" sz="2000" strike="noStrike" baseline="0" dirty="0" smtClean="0">
                          <a:effectLst/>
                          <a:latin typeface="+mn-lt"/>
                        </a:rPr>
                        <a:t> per second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27000</a:t>
                      </a:r>
                      <a:endParaRPr lang="en-US" sz="2000" strike="noStrike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5000 </a:t>
                      </a:r>
                      <a:endParaRPr lang="en-US" sz="2000" strike="noStrike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300</a:t>
                      </a: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bunch charge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err="1" smtClean="0">
                          <a:effectLst/>
                          <a:latin typeface="+mn-lt"/>
                          <a:ea typeface="Times New Roman"/>
                        </a:rPr>
                        <a:t>pC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20 </a:t>
                      </a: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– 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1000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baseline="0" dirty="0" smtClean="0">
                          <a:effectLst/>
                          <a:latin typeface="+mn-lt"/>
                        </a:rPr>
                        <a:t>100-500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250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electron bunch length after compression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fs (FWHM)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 – 180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20,</a:t>
                      </a:r>
                      <a:r>
                        <a:rPr lang="en-GB" sz="2000" strike="noStrike" kern="8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>
                          <a:effectLst/>
                          <a:latin typeface="+mn-lt"/>
                        </a:rPr>
                        <a:t>beam power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500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18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1.8 kW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</a:rPr>
                        <a:t>undulators in operation (lasing)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SASE1-3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SASE1-3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SASE1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smtClean="0">
                          <a:effectLst/>
                          <a:latin typeface="+mn-lt"/>
                        </a:rPr>
                        <a:t>photon energy (SASE1)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keV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0.25 - 25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strike="noStrike" kern="800" dirty="0" smtClean="0">
                          <a:effectLst/>
                          <a:latin typeface="+mn-lt"/>
                          <a:ea typeface="+mn-ea"/>
                        </a:rPr>
                        <a:t>1,6,9-14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9-9.5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1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smtClean="0">
                          <a:effectLst/>
                          <a:latin typeface="+mn-lt"/>
                        </a:rPr>
                        <a:t>saturation power </a:t>
                      </a:r>
                      <a:r>
                        <a:rPr lang="en-US" sz="1200" strike="noStrike" dirty="0" smtClean="0">
                          <a:effectLst/>
                          <a:latin typeface="+mn-lt"/>
                        </a:rPr>
                        <a:t>(SASE1 @ 14 GeV, 250 </a:t>
                      </a:r>
                      <a:r>
                        <a:rPr lang="en-US" sz="1200" strike="noStrike" dirty="0" err="1" smtClean="0">
                          <a:effectLst/>
                          <a:latin typeface="+mn-lt"/>
                        </a:rPr>
                        <a:t>pC</a:t>
                      </a:r>
                      <a:r>
                        <a:rPr lang="en-US" sz="1200" strike="noStrike" dirty="0" smtClean="0">
                          <a:effectLst/>
                          <a:latin typeface="+mn-lt"/>
                        </a:rPr>
                        <a:t>, 9 keV)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trike="noStrike" dirty="0" err="1" smtClean="0">
                          <a:effectLst/>
                          <a:latin typeface="+mn-lt"/>
                          <a:ea typeface="Times New Roman"/>
                        </a:rPr>
                        <a:t>mJ</a:t>
                      </a:r>
                      <a:endParaRPr lang="en-US" sz="2000" strike="noStrike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1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103" y="973486"/>
            <a:ext cx="10956924" cy="387519"/>
          </a:xfrm>
        </p:spPr>
        <p:txBody>
          <a:bodyPr/>
          <a:lstStyle/>
          <a:p>
            <a:r>
              <a:rPr lang="en-US" dirty="0" smtClean="0"/>
              <a:t>Thanks to the wonderful XFEL operation team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1" y="1948432"/>
            <a:ext cx="4712819" cy="301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4980" y="1630491"/>
            <a:ext cx="6644688" cy="379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688771" y="2405743"/>
            <a:ext cx="762000" cy="707571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cxnSp>
        <p:nvCxnSpPr>
          <p:cNvPr id="7" name="Straight Connector 6"/>
          <p:cNvCxnSpPr>
            <a:stCxn id="4" idx="0"/>
          </p:cNvCxnSpPr>
          <p:nvPr/>
        </p:nvCxnSpPr>
        <p:spPr>
          <a:xfrm flipV="1">
            <a:off x="3069771" y="1630491"/>
            <a:ext cx="2305209" cy="77525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69771" y="3147154"/>
            <a:ext cx="2305209" cy="227393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58544" y="2997053"/>
            <a:ext cx="3632872" cy="105746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800" dirty="0" smtClean="0"/>
              <a:t>The lesson learned:</a:t>
            </a:r>
          </a:p>
          <a:p>
            <a:pPr>
              <a:lnSpc>
                <a:spcPct val="112000"/>
              </a:lnSpc>
            </a:pPr>
            <a:r>
              <a:rPr lang="en-US" sz="2800" dirty="0" smtClean="0"/>
              <a:t>Team is essential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75918" y="5498702"/>
            <a:ext cx="359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http://tesla.desy.de/status_PNGs/</a:t>
            </a:r>
          </a:p>
        </p:txBody>
      </p:sp>
    </p:spTree>
    <p:extLst>
      <p:ext uri="{BB962C8B-B14F-4D97-AF65-F5344CB8AC3E}">
        <p14:creationId xmlns:p14="http://schemas.microsoft.com/office/powerpoint/2010/main" val="38379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/>
          <p:cNvSpPr/>
          <p:nvPr/>
        </p:nvSpPr>
        <p:spPr>
          <a:xfrm>
            <a:off x="0" y="5735561"/>
            <a:ext cx="4636964" cy="1122439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519283"/>
          </a:xfrm>
        </p:spPr>
        <p:txBody>
          <a:bodyPr/>
          <a:lstStyle/>
          <a:p>
            <a:r>
              <a:rPr lang="en-US" dirty="0" smtClean="0"/>
              <a:t>Schematic accelerator overview</a:t>
            </a:r>
            <a:endParaRPr lang="en-US" dirty="0"/>
          </a:p>
        </p:txBody>
      </p:sp>
      <p:sp>
        <p:nvSpPr>
          <p:cNvPr id="143" name="Rounded Rectangle 142"/>
          <p:cNvSpPr/>
          <p:nvPr/>
        </p:nvSpPr>
        <p:spPr>
          <a:xfrm>
            <a:off x="110152" y="2004479"/>
            <a:ext cx="11976017" cy="3140437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7575121" y="3305589"/>
            <a:ext cx="0" cy="176118"/>
          </a:xfrm>
          <a:prstGeom prst="line">
            <a:avLst/>
          </a:prstGeom>
          <a:noFill/>
          <a:ln w="9525" cap="flat" cmpd="sng" algn="ctr">
            <a:solidFill>
              <a:srgbClr val="CC6600"/>
            </a:solidFill>
            <a:prstDash val="sysDash"/>
          </a:ln>
          <a:effectLst/>
        </p:spPr>
      </p:cxnSp>
      <p:grpSp>
        <p:nvGrpSpPr>
          <p:cNvPr id="145" name="Group 144"/>
          <p:cNvGrpSpPr/>
          <p:nvPr/>
        </p:nvGrpSpPr>
        <p:grpSpPr>
          <a:xfrm>
            <a:off x="1666961" y="3564003"/>
            <a:ext cx="241200" cy="230739"/>
            <a:chOff x="1637663" y="2580995"/>
            <a:chExt cx="198000" cy="230739"/>
          </a:xfrm>
          <a:effectLst>
            <a:outerShdw blurRad="50800" dist="25400" dir="3600000" algn="ctr" rotWithShape="0">
              <a:sysClr val="windowText" lastClr="000000"/>
            </a:outerShdw>
          </a:effectLst>
        </p:grpSpPr>
        <p:sp>
          <p:nvSpPr>
            <p:cNvPr id="277" name="Rounded Rectangle 276"/>
            <p:cNvSpPr/>
            <p:nvPr/>
          </p:nvSpPr>
          <p:spPr>
            <a:xfrm rot="2700000">
              <a:off x="1727663" y="2703734"/>
              <a:ext cx="108000" cy="108000"/>
            </a:xfrm>
            <a:prstGeom prst="round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8" name="Straight Connector 277"/>
            <p:cNvCxnSpPr>
              <a:endCxn id="277" idx="1"/>
            </p:cNvCxnSpPr>
            <p:nvPr/>
          </p:nvCxnSpPr>
          <p:spPr>
            <a:xfrm>
              <a:off x="1637663" y="2580995"/>
              <a:ext cx="105816" cy="1385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46" name="Group 145"/>
          <p:cNvGrpSpPr/>
          <p:nvPr/>
        </p:nvGrpSpPr>
        <p:grpSpPr>
          <a:xfrm>
            <a:off x="1890853" y="3212729"/>
            <a:ext cx="657821" cy="180000"/>
            <a:chOff x="3274631" y="2276872"/>
            <a:chExt cx="1441385" cy="437816"/>
          </a:xfrm>
          <a:effectLst>
            <a:outerShdw blurRad="63500" dist="25400" dir="3600000" algn="ctr" rotWithShape="0">
              <a:sysClr val="windowText" lastClr="000000"/>
            </a:outerShdw>
          </a:effectLst>
        </p:grpSpPr>
        <p:cxnSp>
          <p:nvCxnSpPr>
            <p:cNvPr id="272" name="Straight Connector 271"/>
            <p:cNvCxnSpPr/>
            <p:nvPr/>
          </p:nvCxnSpPr>
          <p:spPr>
            <a:xfrm>
              <a:off x="3274631" y="2711273"/>
              <a:ext cx="14524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3" name="Straight Connector 272"/>
            <p:cNvCxnSpPr/>
            <p:nvPr/>
          </p:nvCxnSpPr>
          <p:spPr>
            <a:xfrm>
              <a:off x="4139952" y="2276872"/>
              <a:ext cx="432050" cy="43440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4" name="Straight Connector 273"/>
            <p:cNvCxnSpPr/>
            <p:nvPr/>
          </p:nvCxnSpPr>
          <p:spPr>
            <a:xfrm flipV="1">
              <a:off x="4572000" y="2711273"/>
              <a:ext cx="144016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>
            <a:xfrm flipV="1">
              <a:off x="3419872" y="2276872"/>
              <a:ext cx="432048" cy="4378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6" name="Straight Connector 33"/>
            <p:cNvCxnSpPr/>
            <p:nvPr/>
          </p:nvCxnSpPr>
          <p:spPr>
            <a:xfrm>
              <a:off x="3851920" y="2276872"/>
              <a:ext cx="28803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47" name="Group 146"/>
          <p:cNvGrpSpPr/>
          <p:nvPr/>
        </p:nvGrpSpPr>
        <p:grpSpPr>
          <a:xfrm>
            <a:off x="2548675" y="3305147"/>
            <a:ext cx="613967" cy="180000"/>
            <a:chOff x="5292080" y="2407881"/>
            <a:chExt cx="864096" cy="299879"/>
          </a:xfrm>
          <a:effectLst>
            <a:outerShdw blurRad="50800" dist="25400" dir="3600000" algn="ctr" rotWithShape="0">
              <a:srgbClr val="FFC000"/>
            </a:outerShdw>
          </a:effectLst>
        </p:grpSpPr>
        <p:sp>
          <p:nvSpPr>
            <p:cNvPr id="268" name="Rounded Rectangle 267"/>
            <p:cNvSpPr/>
            <p:nvPr/>
          </p:nvSpPr>
          <p:spPr>
            <a:xfrm>
              <a:off x="5292080" y="2414348"/>
              <a:ext cx="864096" cy="293412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A2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9" name="Straight Connector 268"/>
            <p:cNvCxnSpPr/>
            <p:nvPr/>
          </p:nvCxnSpPr>
          <p:spPr>
            <a:xfrm flipV="1">
              <a:off x="5508104" y="24095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 flipV="1">
              <a:off x="5724128" y="2409580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 flipV="1">
              <a:off x="5940152" y="24078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grpSp>
        <p:nvGrpSpPr>
          <p:cNvPr id="148" name="Group 147"/>
          <p:cNvGrpSpPr/>
          <p:nvPr/>
        </p:nvGrpSpPr>
        <p:grpSpPr>
          <a:xfrm>
            <a:off x="3162641" y="3212729"/>
            <a:ext cx="657821" cy="180000"/>
            <a:chOff x="3274631" y="2276872"/>
            <a:chExt cx="1441385" cy="437816"/>
          </a:xfrm>
          <a:effectLst>
            <a:outerShdw blurRad="63500" dist="25400" dir="3600000" algn="ctr" rotWithShape="0">
              <a:sysClr val="windowText" lastClr="000000"/>
            </a:outerShdw>
          </a:effectLst>
        </p:grpSpPr>
        <p:cxnSp>
          <p:nvCxnSpPr>
            <p:cNvPr id="263" name="Straight Connector 262"/>
            <p:cNvCxnSpPr/>
            <p:nvPr/>
          </p:nvCxnSpPr>
          <p:spPr>
            <a:xfrm>
              <a:off x="3274631" y="2711273"/>
              <a:ext cx="14524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>
              <a:off x="4139952" y="2276872"/>
              <a:ext cx="432050" cy="43440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5" name="Straight Connector 264"/>
            <p:cNvCxnSpPr/>
            <p:nvPr/>
          </p:nvCxnSpPr>
          <p:spPr>
            <a:xfrm flipV="1">
              <a:off x="4572000" y="2711273"/>
              <a:ext cx="144016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>
            <a:xfrm flipV="1">
              <a:off x="3419872" y="2276872"/>
              <a:ext cx="432048" cy="4378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7" name="Straight Connector 33"/>
            <p:cNvCxnSpPr/>
            <p:nvPr/>
          </p:nvCxnSpPr>
          <p:spPr>
            <a:xfrm>
              <a:off x="3851920" y="2276872"/>
              <a:ext cx="28803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49" name="Group 148"/>
          <p:cNvGrpSpPr/>
          <p:nvPr/>
        </p:nvGrpSpPr>
        <p:grpSpPr>
          <a:xfrm>
            <a:off x="3820463" y="3305147"/>
            <a:ext cx="613967" cy="180000"/>
            <a:chOff x="5292080" y="2407881"/>
            <a:chExt cx="864096" cy="299879"/>
          </a:xfrm>
          <a:effectLst>
            <a:outerShdw blurRad="50800" dist="25400" dir="3600000" algn="ctr" rotWithShape="0">
              <a:srgbClr val="FFC000"/>
            </a:outerShdw>
          </a:effectLst>
        </p:grpSpPr>
        <p:sp>
          <p:nvSpPr>
            <p:cNvPr id="259" name="Rounded Rectangle 258"/>
            <p:cNvSpPr/>
            <p:nvPr/>
          </p:nvSpPr>
          <p:spPr>
            <a:xfrm>
              <a:off x="5292080" y="2414348"/>
              <a:ext cx="864096" cy="293412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A3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0" name="Straight Connector 259"/>
            <p:cNvCxnSpPr/>
            <p:nvPr/>
          </p:nvCxnSpPr>
          <p:spPr>
            <a:xfrm flipV="1">
              <a:off x="5508104" y="24095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61" name="Straight Connector 260"/>
            <p:cNvCxnSpPr/>
            <p:nvPr/>
          </p:nvCxnSpPr>
          <p:spPr>
            <a:xfrm flipV="1">
              <a:off x="5724128" y="2409580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62" name="Straight Connector 261"/>
            <p:cNvCxnSpPr/>
            <p:nvPr/>
          </p:nvCxnSpPr>
          <p:spPr>
            <a:xfrm flipV="1">
              <a:off x="5940152" y="24078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grpSp>
        <p:nvGrpSpPr>
          <p:cNvPr id="150" name="Group 149"/>
          <p:cNvGrpSpPr/>
          <p:nvPr/>
        </p:nvGrpSpPr>
        <p:grpSpPr>
          <a:xfrm>
            <a:off x="4451368" y="3305147"/>
            <a:ext cx="613967" cy="180000"/>
            <a:chOff x="5292080" y="2407881"/>
            <a:chExt cx="864096" cy="299879"/>
          </a:xfrm>
          <a:effectLst>
            <a:outerShdw blurRad="50800" dist="25400" dir="3600000" algn="ctr" rotWithShape="0">
              <a:srgbClr val="FFCC00"/>
            </a:outerShdw>
          </a:effectLst>
        </p:grpSpPr>
        <p:sp>
          <p:nvSpPr>
            <p:cNvPr id="255" name="Rounded Rectangle 254"/>
            <p:cNvSpPr/>
            <p:nvPr/>
          </p:nvSpPr>
          <p:spPr>
            <a:xfrm>
              <a:off x="5292080" y="2414348"/>
              <a:ext cx="864096" cy="293412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A4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6" name="Straight Connector 255"/>
            <p:cNvCxnSpPr/>
            <p:nvPr/>
          </p:nvCxnSpPr>
          <p:spPr>
            <a:xfrm flipV="1">
              <a:off x="5508104" y="24095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>
            <a:xfrm flipV="1">
              <a:off x="5724128" y="2409580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>
            <a:xfrm flipV="1">
              <a:off x="5940152" y="24078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grpSp>
        <p:nvGrpSpPr>
          <p:cNvPr id="151" name="Group 150"/>
          <p:cNvGrpSpPr/>
          <p:nvPr/>
        </p:nvGrpSpPr>
        <p:grpSpPr>
          <a:xfrm>
            <a:off x="5075156" y="3305147"/>
            <a:ext cx="613967" cy="180000"/>
            <a:chOff x="5292080" y="2407881"/>
            <a:chExt cx="864096" cy="299879"/>
          </a:xfrm>
          <a:effectLst>
            <a:outerShdw blurRad="50800" dist="25400" dir="3600000" algn="ctr" rotWithShape="0">
              <a:srgbClr val="FFCC00"/>
            </a:outerShdw>
          </a:effectLst>
        </p:grpSpPr>
        <p:sp>
          <p:nvSpPr>
            <p:cNvPr id="251" name="Rounded Rectangle 250"/>
            <p:cNvSpPr/>
            <p:nvPr/>
          </p:nvSpPr>
          <p:spPr>
            <a:xfrm>
              <a:off x="5292080" y="2414348"/>
              <a:ext cx="864096" cy="293412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A5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2" name="Straight Connector 251"/>
            <p:cNvCxnSpPr/>
            <p:nvPr/>
          </p:nvCxnSpPr>
          <p:spPr>
            <a:xfrm flipV="1">
              <a:off x="5508104" y="24095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53" name="Straight Connector 252"/>
            <p:cNvCxnSpPr/>
            <p:nvPr/>
          </p:nvCxnSpPr>
          <p:spPr>
            <a:xfrm flipV="1">
              <a:off x="5724128" y="2409580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54" name="Straight Connector 253"/>
            <p:cNvCxnSpPr/>
            <p:nvPr/>
          </p:nvCxnSpPr>
          <p:spPr>
            <a:xfrm flipV="1">
              <a:off x="5940152" y="24078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grpSp>
        <p:nvGrpSpPr>
          <p:cNvPr id="152" name="Group 151"/>
          <p:cNvGrpSpPr/>
          <p:nvPr/>
        </p:nvGrpSpPr>
        <p:grpSpPr>
          <a:xfrm>
            <a:off x="5702384" y="3212729"/>
            <a:ext cx="657821" cy="180000"/>
            <a:chOff x="3274631" y="2276872"/>
            <a:chExt cx="1441385" cy="437816"/>
          </a:xfrm>
          <a:effectLst>
            <a:outerShdw blurRad="63500" dist="25400" dir="3600000" algn="ctr" rotWithShape="0">
              <a:sysClr val="windowText" lastClr="000000"/>
            </a:outerShdw>
          </a:effectLst>
        </p:grpSpPr>
        <p:cxnSp>
          <p:nvCxnSpPr>
            <p:cNvPr id="246" name="Straight Connector 245"/>
            <p:cNvCxnSpPr/>
            <p:nvPr/>
          </p:nvCxnSpPr>
          <p:spPr>
            <a:xfrm>
              <a:off x="3274631" y="2711273"/>
              <a:ext cx="14524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7" name="Straight Connector 246"/>
            <p:cNvCxnSpPr/>
            <p:nvPr/>
          </p:nvCxnSpPr>
          <p:spPr>
            <a:xfrm>
              <a:off x="4139952" y="2276872"/>
              <a:ext cx="432050" cy="43440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8" name="Straight Connector 247"/>
            <p:cNvCxnSpPr/>
            <p:nvPr/>
          </p:nvCxnSpPr>
          <p:spPr>
            <a:xfrm flipV="1">
              <a:off x="4572000" y="2711273"/>
              <a:ext cx="144016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>
            <a:xfrm flipV="1">
              <a:off x="3419872" y="2276872"/>
              <a:ext cx="432048" cy="4378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0" name="Straight Connector 33"/>
            <p:cNvCxnSpPr/>
            <p:nvPr/>
          </p:nvCxnSpPr>
          <p:spPr>
            <a:xfrm>
              <a:off x="3851920" y="2276872"/>
              <a:ext cx="28803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53" name="Group 152"/>
          <p:cNvGrpSpPr/>
          <p:nvPr/>
        </p:nvGrpSpPr>
        <p:grpSpPr>
          <a:xfrm>
            <a:off x="6360204" y="3305147"/>
            <a:ext cx="613967" cy="180000"/>
            <a:chOff x="5292080" y="2407881"/>
            <a:chExt cx="864096" cy="299879"/>
          </a:xfrm>
          <a:effectLst>
            <a:outerShdw blurRad="50800" dist="25400" dir="3600000" algn="ctr" rotWithShape="0">
              <a:srgbClr val="FFCC00"/>
            </a:outerShdw>
          </a:effectLst>
        </p:grpSpPr>
        <p:sp>
          <p:nvSpPr>
            <p:cNvPr id="242" name="Rounded Rectangle 241"/>
            <p:cNvSpPr/>
            <p:nvPr/>
          </p:nvSpPr>
          <p:spPr>
            <a:xfrm>
              <a:off x="5292080" y="2414348"/>
              <a:ext cx="864096" cy="293412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A6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3" name="Straight Connector 242"/>
            <p:cNvCxnSpPr/>
            <p:nvPr/>
          </p:nvCxnSpPr>
          <p:spPr>
            <a:xfrm flipV="1">
              <a:off x="5508104" y="24095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44" name="Straight Connector 243"/>
            <p:cNvCxnSpPr/>
            <p:nvPr/>
          </p:nvCxnSpPr>
          <p:spPr>
            <a:xfrm flipV="1">
              <a:off x="5724128" y="2409580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45" name="Straight Connector 244"/>
            <p:cNvCxnSpPr/>
            <p:nvPr/>
          </p:nvCxnSpPr>
          <p:spPr>
            <a:xfrm flipV="1">
              <a:off x="5940152" y="2407881"/>
              <a:ext cx="0" cy="293411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cxnSp>
        <p:nvCxnSpPr>
          <p:cNvPr id="154" name="Straight Connector 33"/>
          <p:cNvCxnSpPr>
            <a:endCxn id="221" idx="1"/>
          </p:cNvCxnSpPr>
          <p:nvPr/>
        </p:nvCxnSpPr>
        <p:spPr>
          <a:xfrm>
            <a:off x="6974172" y="3395540"/>
            <a:ext cx="293965" cy="154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ysDot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155" name="Group 154"/>
          <p:cNvGrpSpPr/>
          <p:nvPr/>
        </p:nvGrpSpPr>
        <p:grpSpPr>
          <a:xfrm rot="10800000">
            <a:off x="1553975" y="3388497"/>
            <a:ext cx="371985" cy="180000"/>
            <a:chOff x="3274631" y="2276872"/>
            <a:chExt cx="865321" cy="437816"/>
          </a:xfrm>
          <a:effectLst>
            <a:outerShdw blurRad="63500" dist="25400" dir="3600000" algn="ctr" rotWithShape="0">
              <a:sysClr val="windowText" lastClr="000000"/>
            </a:outerShdw>
          </a:effectLst>
        </p:grpSpPr>
        <p:cxnSp>
          <p:nvCxnSpPr>
            <p:cNvPr id="239" name="Straight Connector 238"/>
            <p:cNvCxnSpPr/>
            <p:nvPr/>
          </p:nvCxnSpPr>
          <p:spPr>
            <a:xfrm>
              <a:off x="3274631" y="2711273"/>
              <a:ext cx="14524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0" name="Straight Connector 239"/>
            <p:cNvCxnSpPr/>
            <p:nvPr/>
          </p:nvCxnSpPr>
          <p:spPr>
            <a:xfrm flipV="1">
              <a:off x="3419872" y="2276872"/>
              <a:ext cx="432048" cy="4378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1" name="Straight Connector 33"/>
            <p:cNvCxnSpPr/>
            <p:nvPr/>
          </p:nvCxnSpPr>
          <p:spPr>
            <a:xfrm>
              <a:off x="3851920" y="2276872"/>
              <a:ext cx="28803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56" name="Rounded Rectangle 155"/>
          <p:cNvSpPr/>
          <p:nvPr/>
        </p:nvSpPr>
        <p:spPr>
          <a:xfrm>
            <a:off x="373185" y="3548216"/>
            <a:ext cx="613967" cy="17611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CC6600"/>
            </a:solidFill>
            <a:prstDash val="solid"/>
          </a:ln>
          <a:effectLst>
            <a:outerShdw blurRad="50800" dist="25400" dir="3600000" algn="ctr" rotWithShape="0">
              <a:srgbClr val="FFCC00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A1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173520" y="3500868"/>
            <a:ext cx="175419" cy="252000"/>
          </a:xfrm>
          <a:prstGeom prst="roundRect">
            <a:avLst/>
          </a:prstGeom>
          <a:solidFill>
            <a:srgbClr val="CC6600"/>
          </a:solidFill>
          <a:ln w="12700" cap="flat" cmpd="sng" algn="ctr">
            <a:solidFill>
              <a:srgbClr val="CC6600"/>
            </a:solidFill>
            <a:prstDash val="solid"/>
          </a:ln>
          <a:effectLst>
            <a:outerShdw blurRad="50800" dist="25400" dir="3600000" algn="ctr" rotWithShape="0">
              <a:srgbClr val="CC66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 rot="10800000">
            <a:off x="8059575" y="3389471"/>
            <a:ext cx="523725" cy="177787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160" name="Group 159"/>
          <p:cNvGrpSpPr/>
          <p:nvPr/>
        </p:nvGrpSpPr>
        <p:grpSpPr>
          <a:xfrm>
            <a:off x="6303000" y="3395198"/>
            <a:ext cx="241195" cy="230740"/>
            <a:chOff x="4778270" y="2589171"/>
            <a:chExt cx="197995" cy="230740"/>
          </a:xfrm>
          <a:effectLst>
            <a:outerShdw blurRad="50800" dist="25400" dir="3600000" algn="ctr" rotWithShape="0">
              <a:sysClr val="windowText" lastClr="000000"/>
            </a:outerShdw>
          </a:effectLst>
        </p:grpSpPr>
        <p:sp>
          <p:nvSpPr>
            <p:cNvPr id="237" name="Rounded Rectangle 236"/>
            <p:cNvSpPr/>
            <p:nvPr/>
          </p:nvSpPr>
          <p:spPr>
            <a:xfrm rot="2700000">
              <a:off x="4868265" y="2711910"/>
              <a:ext cx="108000" cy="108001"/>
            </a:xfrm>
            <a:prstGeom prst="round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8" name="Straight Connector 237"/>
            <p:cNvCxnSpPr>
              <a:endCxn id="237" idx="1"/>
            </p:cNvCxnSpPr>
            <p:nvPr/>
          </p:nvCxnSpPr>
          <p:spPr>
            <a:xfrm>
              <a:off x="4778270" y="2589171"/>
              <a:ext cx="105816" cy="1385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61" name="Group 160"/>
          <p:cNvGrpSpPr/>
          <p:nvPr/>
        </p:nvGrpSpPr>
        <p:grpSpPr>
          <a:xfrm>
            <a:off x="3763778" y="3392885"/>
            <a:ext cx="241200" cy="230739"/>
            <a:chOff x="1637663" y="2580995"/>
            <a:chExt cx="198000" cy="230739"/>
          </a:xfrm>
          <a:effectLst>
            <a:outerShdw blurRad="50800" dist="25400" dir="3600000" algn="ctr" rotWithShape="0">
              <a:sysClr val="windowText" lastClr="000000"/>
            </a:outerShdw>
          </a:effectLst>
        </p:grpSpPr>
        <p:cxnSp>
          <p:nvCxnSpPr>
            <p:cNvPr id="235" name="Straight Connector 234"/>
            <p:cNvCxnSpPr>
              <a:endCxn id="236" idx="1"/>
            </p:cNvCxnSpPr>
            <p:nvPr/>
          </p:nvCxnSpPr>
          <p:spPr>
            <a:xfrm>
              <a:off x="1637663" y="2580995"/>
              <a:ext cx="105816" cy="1385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36" name="Rounded Rectangle 235"/>
            <p:cNvSpPr/>
            <p:nvPr/>
          </p:nvSpPr>
          <p:spPr>
            <a:xfrm rot="2700000">
              <a:off x="1727663" y="2703734"/>
              <a:ext cx="108000" cy="108000"/>
            </a:xfrm>
            <a:prstGeom prst="round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749050" y="3567260"/>
            <a:ext cx="241200" cy="230739"/>
            <a:chOff x="1637663" y="2580995"/>
            <a:chExt cx="198000" cy="230739"/>
          </a:xfrm>
          <a:effectLst>
            <a:outerShdw blurRad="50800" dist="25400" dir="3600000" algn="ctr" rotWithShape="0">
              <a:sysClr val="windowText" lastClr="000000"/>
            </a:outerShdw>
          </a:effectLst>
        </p:grpSpPr>
        <p:sp>
          <p:nvSpPr>
            <p:cNvPr id="233" name="Rounded Rectangle 232"/>
            <p:cNvSpPr/>
            <p:nvPr/>
          </p:nvSpPr>
          <p:spPr>
            <a:xfrm rot="2700000">
              <a:off x="1727663" y="2703734"/>
              <a:ext cx="108000" cy="108000"/>
            </a:xfrm>
            <a:prstGeom prst="round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4" name="Straight Connector 233"/>
            <p:cNvCxnSpPr>
              <a:endCxn id="233" idx="1"/>
            </p:cNvCxnSpPr>
            <p:nvPr/>
          </p:nvCxnSpPr>
          <p:spPr>
            <a:xfrm>
              <a:off x="1637663" y="2580995"/>
              <a:ext cx="105816" cy="1385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163" name="Group 162"/>
          <p:cNvGrpSpPr/>
          <p:nvPr/>
        </p:nvGrpSpPr>
        <p:grpSpPr>
          <a:xfrm rot="10800000">
            <a:off x="1285011" y="3571955"/>
            <a:ext cx="296300" cy="76629"/>
            <a:chOff x="3274631" y="2276872"/>
            <a:chExt cx="1441385" cy="437816"/>
          </a:xfrm>
          <a:effectLst>
            <a:outerShdw blurRad="63500" dist="25400" dir="3600000" algn="ctr" rotWithShape="0">
              <a:sysClr val="windowText" lastClr="000000"/>
            </a:outerShdw>
          </a:effectLst>
        </p:grpSpPr>
        <p:cxnSp>
          <p:nvCxnSpPr>
            <p:cNvPr id="228" name="Straight Connector 227"/>
            <p:cNvCxnSpPr/>
            <p:nvPr/>
          </p:nvCxnSpPr>
          <p:spPr>
            <a:xfrm>
              <a:off x="3274631" y="2711273"/>
              <a:ext cx="145241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29" name="Straight Connector 228"/>
            <p:cNvCxnSpPr/>
            <p:nvPr/>
          </p:nvCxnSpPr>
          <p:spPr>
            <a:xfrm>
              <a:off x="4139952" y="2276872"/>
              <a:ext cx="432050" cy="43440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0" name="Straight Connector 229"/>
            <p:cNvCxnSpPr/>
            <p:nvPr/>
          </p:nvCxnSpPr>
          <p:spPr>
            <a:xfrm flipV="1">
              <a:off x="4572000" y="2711273"/>
              <a:ext cx="144016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>
            <a:xfrm flipV="1">
              <a:off x="3419872" y="2276872"/>
              <a:ext cx="432048" cy="4378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2" name="Straight Connector 33"/>
            <p:cNvCxnSpPr/>
            <p:nvPr/>
          </p:nvCxnSpPr>
          <p:spPr>
            <a:xfrm>
              <a:off x="3851920" y="2276872"/>
              <a:ext cx="288032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64" name="Rounded Rectangle 163"/>
          <p:cNvSpPr/>
          <p:nvPr/>
        </p:nvSpPr>
        <p:spPr>
          <a:xfrm>
            <a:off x="9146042" y="3491177"/>
            <a:ext cx="853840" cy="144000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 scaled="0"/>
            <a:tileRect/>
          </a:gradFill>
          <a:ln w="12700" cap="flat" cmpd="sng" algn="ctr">
            <a:noFill/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SASE1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 flipH="1">
            <a:off x="8583300" y="3565239"/>
            <a:ext cx="562392" cy="202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cxnSp>
        <p:nvCxnSpPr>
          <p:cNvPr id="166" name="Straight Connector 33"/>
          <p:cNvCxnSpPr/>
          <p:nvPr/>
        </p:nvCxnSpPr>
        <p:spPr>
          <a:xfrm rot="21047143" flipH="1">
            <a:off x="8823011" y="3428996"/>
            <a:ext cx="337887" cy="11628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sp>
        <p:nvSpPr>
          <p:cNvPr id="167" name="Rounded Rectangle 166"/>
          <p:cNvSpPr/>
          <p:nvPr/>
        </p:nvSpPr>
        <p:spPr>
          <a:xfrm rot="19622784">
            <a:off x="9045371" y="3099289"/>
            <a:ext cx="853840" cy="144000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 scaled="0"/>
            <a:tileRect/>
          </a:gradFill>
          <a:ln w="12700" cap="flat" cmpd="sng" algn="ctr">
            <a:noFill/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SASE2</a:t>
            </a:r>
          </a:p>
        </p:txBody>
      </p:sp>
      <p:sp>
        <p:nvSpPr>
          <p:cNvPr id="168" name="Rounded Rectangle 167"/>
          <p:cNvSpPr/>
          <p:nvPr/>
        </p:nvSpPr>
        <p:spPr>
          <a:xfrm rot="1318099">
            <a:off x="10216146" y="3768039"/>
            <a:ext cx="853840" cy="144000"/>
          </a:xfrm>
          <a:prstGeom prst="roundRect">
            <a:avLst/>
          </a:prstGeom>
          <a:gradFill flip="none" rotWithShape="1">
            <a:gsLst>
              <a:gs pos="0">
                <a:srgbClr val="FF0000"/>
              </a:gs>
              <a:gs pos="13000">
                <a:srgbClr val="92D050"/>
              </a:gs>
              <a:gs pos="28000">
                <a:srgbClr val="FF0000"/>
              </a:gs>
              <a:gs pos="42999">
                <a:srgbClr val="92D050"/>
              </a:gs>
              <a:gs pos="58000">
                <a:srgbClr val="FF0000"/>
              </a:gs>
              <a:gs pos="72000">
                <a:srgbClr val="92D050"/>
              </a:gs>
              <a:gs pos="87000">
                <a:srgbClr val="FF0000"/>
              </a:gs>
              <a:gs pos="100000">
                <a:srgbClr val="92D050"/>
              </a:gs>
            </a:gsLst>
            <a:lin ang="0" scaled="0"/>
            <a:tileRect/>
          </a:gradFill>
          <a:ln w="12700" cap="flat" cmpd="sng" algn="ctr">
            <a:noFill/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SASE3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9" name="Straight Connector 168"/>
          <p:cNvCxnSpPr>
            <a:stCxn id="168" idx="1"/>
            <a:endCxn id="164" idx="3"/>
          </p:cNvCxnSpPr>
          <p:nvPr/>
        </p:nvCxnSpPr>
        <p:spPr>
          <a:xfrm flipH="1" flipV="1">
            <a:off x="9999882" y="3563177"/>
            <a:ext cx="247262" cy="117154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cxnSp>
        <p:nvCxnSpPr>
          <p:cNvPr id="170" name="Straight Connector 169"/>
          <p:cNvCxnSpPr/>
          <p:nvPr/>
        </p:nvCxnSpPr>
        <p:spPr>
          <a:xfrm flipH="1" flipV="1">
            <a:off x="9830923" y="2952864"/>
            <a:ext cx="793328" cy="6902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171" name="Group 170"/>
          <p:cNvGrpSpPr/>
          <p:nvPr/>
        </p:nvGrpSpPr>
        <p:grpSpPr>
          <a:xfrm>
            <a:off x="11029164" y="3983879"/>
            <a:ext cx="241200" cy="230739"/>
            <a:chOff x="1637663" y="2580995"/>
            <a:chExt cx="198000" cy="230739"/>
          </a:xfrm>
          <a:effectLst>
            <a:outerShdw blurRad="50800" dist="25400" dir="3600000" algn="ctr" rotWithShape="0">
              <a:sysClr val="windowText" lastClr="000000"/>
            </a:outerShdw>
          </a:effectLst>
        </p:grpSpPr>
        <p:sp>
          <p:nvSpPr>
            <p:cNvPr id="226" name="Rounded Rectangle 225"/>
            <p:cNvSpPr/>
            <p:nvPr/>
          </p:nvSpPr>
          <p:spPr>
            <a:xfrm rot="2700000">
              <a:off x="1727663" y="2703734"/>
              <a:ext cx="108000" cy="108000"/>
            </a:xfrm>
            <a:prstGeom prst="round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7" name="Straight Connector 226"/>
            <p:cNvCxnSpPr>
              <a:endCxn id="226" idx="1"/>
            </p:cNvCxnSpPr>
            <p:nvPr/>
          </p:nvCxnSpPr>
          <p:spPr>
            <a:xfrm>
              <a:off x="1637663" y="2580995"/>
              <a:ext cx="105816" cy="1385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cxnSp>
        <p:nvCxnSpPr>
          <p:cNvPr id="172" name="Straight Connector 171"/>
          <p:cNvCxnSpPr/>
          <p:nvPr/>
        </p:nvCxnSpPr>
        <p:spPr>
          <a:xfrm flipH="1">
            <a:off x="10618123" y="2808848"/>
            <a:ext cx="605900" cy="21303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173" name="Group 172"/>
          <p:cNvGrpSpPr/>
          <p:nvPr/>
        </p:nvGrpSpPr>
        <p:grpSpPr>
          <a:xfrm>
            <a:off x="11229811" y="2799998"/>
            <a:ext cx="241200" cy="230739"/>
            <a:chOff x="1637663" y="2580995"/>
            <a:chExt cx="198000" cy="230739"/>
          </a:xfrm>
          <a:effectLst>
            <a:outerShdw blurRad="50800" dist="25400" dir="3600000" algn="ctr" rotWithShape="0">
              <a:sysClr val="windowText" lastClr="000000"/>
            </a:outerShdw>
          </a:effectLst>
        </p:grpSpPr>
        <p:sp>
          <p:nvSpPr>
            <p:cNvPr id="224" name="Rounded Rectangle 223"/>
            <p:cNvSpPr/>
            <p:nvPr/>
          </p:nvSpPr>
          <p:spPr>
            <a:xfrm rot="2700000">
              <a:off x="1727663" y="2703734"/>
              <a:ext cx="108000" cy="108000"/>
            </a:xfrm>
            <a:prstGeom prst="round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5" name="Straight Connector 224"/>
            <p:cNvCxnSpPr>
              <a:endCxn id="224" idx="1"/>
            </p:cNvCxnSpPr>
            <p:nvPr/>
          </p:nvCxnSpPr>
          <p:spPr>
            <a:xfrm>
              <a:off x="1637663" y="2580995"/>
              <a:ext cx="105816" cy="1385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74" name="Isosceles Triangle 173"/>
          <p:cNvSpPr/>
          <p:nvPr/>
        </p:nvSpPr>
        <p:spPr>
          <a:xfrm rot="14220000" flipH="1">
            <a:off x="10233820" y="2023001"/>
            <a:ext cx="147974" cy="1239932"/>
          </a:xfrm>
          <a:prstGeom prst="triangl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25400" dir="36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Isosceles Triangle 174"/>
          <p:cNvSpPr/>
          <p:nvPr/>
        </p:nvSpPr>
        <p:spPr>
          <a:xfrm rot="16200000" flipH="1">
            <a:off x="10660137" y="2816143"/>
            <a:ext cx="123260" cy="1450213"/>
          </a:xfrm>
          <a:prstGeom prst="triangl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25400" dir="36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Isosceles Triangle 175"/>
          <p:cNvSpPr/>
          <p:nvPr/>
        </p:nvSpPr>
        <p:spPr>
          <a:xfrm rot="17520000" flipH="1">
            <a:off x="11350892" y="3740296"/>
            <a:ext cx="144000" cy="835497"/>
          </a:xfrm>
          <a:prstGeom prst="triangl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25400" dir="3600000" algn="ctr" rotWithShape="0">
              <a:sysClr val="window" lastClr="FFFFFF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14814" y="4128738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Gun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1167061" y="416761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Dogleg, BC0 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127109" y="4167618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BC1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747784" y="3971683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BC2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2.4 GeV 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395500" y="3971683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ollimation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6 … 17.5 GeV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2418908" y="2030426"/>
            <a:ext cx="12226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4 modules</a:t>
            </a:r>
            <a:b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(1 RF stations)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251165" y="2038123"/>
            <a:ext cx="12226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L2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12 modules</a:t>
            </a:r>
            <a:b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(3 RF stations)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512070" y="2053517"/>
            <a:ext cx="13136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80 modules</a:t>
            </a:r>
            <a:b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(20 RF </a:t>
            </a:r>
            <a:r>
              <a:rPr lang="en-US" sz="1400" kern="0" dirty="0" smtClean="0">
                <a:solidFill>
                  <a:prstClr val="black"/>
                </a:solidFill>
                <a:latin typeface="Calibri"/>
              </a:rPr>
              <a:t>stations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53962" y="2521020"/>
            <a:ext cx="14558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Injector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  <a:t>1.3 GHz module</a:t>
            </a:r>
            <a:b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</a:br>
            <a: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  <a:t>3.9 GHz 3</a:t>
            </a:r>
            <a:r>
              <a:rPr lang="en-US" sz="1400" kern="0" baseline="30000" dirty="0" smtClean="0">
                <a:solidFill>
                  <a:prstClr val="black"/>
                </a:solidFill>
                <a:latin typeface="Calibri"/>
                <a:ea typeface="+mn-ea"/>
              </a:rPr>
              <a:t>rd</a:t>
            </a:r>
            <a:r>
              <a:rPr lang="en-US" sz="1400" kern="0" dirty="0" smtClean="0">
                <a:solidFill>
                  <a:prstClr val="black"/>
                </a:solidFill>
                <a:latin typeface="Calibri"/>
                <a:ea typeface="+mn-ea"/>
              </a:rPr>
              <a:t> harm.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8630180" y="3835712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300 kW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11130458" y="3075738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300 kW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10863692" y="4269478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300 kW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1590981" y="3831951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9 kW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271482" y="3647303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5 kW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3618831" y="3651136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0.24 kW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7268136" y="3305147"/>
            <a:ext cx="613967" cy="180000"/>
            <a:chOff x="5515943" y="4603920"/>
            <a:chExt cx="465954" cy="180000"/>
          </a:xfrm>
        </p:grpSpPr>
        <p:sp>
          <p:nvSpPr>
            <p:cNvPr id="221" name="Rounded Rectangle 220"/>
            <p:cNvSpPr/>
            <p:nvPr/>
          </p:nvSpPr>
          <p:spPr>
            <a:xfrm>
              <a:off x="5515943" y="4607802"/>
              <a:ext cx="465954" cy="176118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A25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2" name="Straight Connector 221"/>
            <p:cNvCxnSpPr/>
            <p:nvPr/>
          </p:nvCxnSpPr>
          <p:spPr>
            <a:xfrm flipV="1">
              <a:off x="5865409" y="4603920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cxnSp>
          <p:nvCxnSpPr>
            <p:cNvPr id="223" name="Straight Connector 222"/>
            <p:cNvCxnSpPr/>
            <p:nvPr/>
          </p:nvCxnSpPr>
          <p:spPr>
            <a:xfrm flipV="1">
              <a:off x="5632432" y="4604940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cxnSp>
        <p:nvCxnSpPr>
          <p:cNvPr id="200" name="Straight Connector 199"/>
          <p:cNvCxnSpPr/>
          <p:nvPr/>
        </p:nvCxnSpPr>
        <p:spPr>
          <a:xfrm flipH="1" flipV="1">
            <a:off x="7891539" y="3392029"/>
            <a:ext cx="189743" cy="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cxnSp>
        <p:nvCxnSpPr>
          <p:cNvPr id="201" name="Straight Connector 200"/>
          <p:cNvCxnSpPr/>
          <p:nvPr/>
        </p:nvCxnSpPr>
        <p:spPr>
          <a:xfrm flipV="1">
            <a:off x="7588926" y="3304749"/>
            <a:ext cx="0" cy="176118"/>
          </a:xfrm>
          <a:prstGeom prst="line">
            <a:avLst/>
          </a:prstGeom>
          <a:noFill/>
          <a:ln w="9525" cap="flat" cmpd="sng" algn="ctr">
            <a:solidFill>
              <a:srgbClr val="CC6600"/>
            </a:solidFill>
            <a:prstDash val="sysDash"/>
          </a:ln>
          <a:effectLst/>
        </p:spPr>
      </p:cxnSp>
      <p:sp>
        <p:nvSpPr>
          <p:cNvPr id="202" name="TextBox 201"/>
          <p:cNvSpPr txBox="1"/>
          <p:nvPr/>
        </p:nvSpPr>
        <p:spPr>
          <a:xfrm>
            <a:off x="1532972" y="4665301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40 m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555374" y="4661217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240 m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064301" y="4661207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470 m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7516527" y="466121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1460 m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8569416" y="466121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2130 m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9618980" y="466121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2440 m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856124" y="466121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3100 m</a:t>
            </a:r>
          </a:p>
        </p:txBody>
      </p:sp>
      <p:cxnSp>
        <p:nvCxnSpPr>
          <p:cNvPr id="210" name="Straight Connector 209"/>
          <p:cNvCxnSpPr/>
          <p:nvPr/>
        </p:nvCxnSpPr>
        <p:spPr>
          <a:xfrm>
            <a:off x="261348" y="4655375"/>
            <a:ext cx="11535542" cy="85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11" name="TextBox 210"/>
          <p:cNvSpPr txBox="1"/>
          <p:nvPr/>
        </p:nvSpPr>
        <p:spPr>
          <a:xfrm>
            <a:off x="125093" y="4657630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0 m</a:t>
            </a:r>
          </a:p>
        </p:txBody>
      </p:sp>
      <p:cxnSp>
        <p:nvCxnSpPr>
          <p:cNvPr id="212" name="Straight Connector 211"/>
          <p:cNvCxnSpPr/>
          <p:nvPr/>
        </p:nvCxnSpPr>
        <p:spPr>
          <a:xfrm flipV="1">
            <a:off x="262560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3" name="Straight Connector 212"/>
          <p:cNvCxnSpPr/>
          <p:nvPr/>
        </p:nvCxnSpPr>
        <p:spPr>
          <a:xfrm flipV="1">
            <a:off x="1809388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4" name="Straight Connector 213"/>
          <p:cNvCxnSpPr/>
          <p:nvPr/>
        </p:nvCxnSpPr>
        <p:spPr>
          <a:xfrm flipV="1">
            <a:off x="3876465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5" name="Straight Connector 214"/>
          <p:cNvCxnSpPr/>
          <p:nvPr/>
        </p:nvCxnSpPr>
        <p:spPr>
          <a:xfrm flipV="1">
            <a:off x="6384032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6" name="Straight Connector 215"/>
          <p:cNvCxnSpPr/>
          <p:nvPr/>
        </p:nvCxnSpPr>
        <p:spPr>
          <a:xfrm flipV="1">
            <a:off x="7886334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7" name="Straight Connector 216"/>
          <p:cNvCxnSpPr/>
          <p:nvPr/>
        </p:nvCxnSpPr>
        <p:spPr>
          <a:xfrm flipV="1">
            <a:off x="8925466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8" name="Straight Connector 217"/>
          <p:cNvCxnSpPr/>
          <p:nvPr/>
        </p:nvCxnSpPr>
        <p:spPr>
          <a:xfrm flipV="1">
            <a:off x="9992873" y="4614378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9" name="Straight Connector 218"/>
          <p:cNvCxnSpPr/>
          <p:nvPr/>
        </p:nvCxnSpPr>
        <p:spPr>
          <a:xfrm flipV="1">
            <a:off x="11207144" y="4619042"/>
            <a:ext cx="0" cy="108000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7" name="Rounded Rectangle 156"/>
          <p:cNvSpPr/>
          <p:nvPr/>
        </p:nvSpPr>
        <p:spPr>
          <a:xfrm>
            <a:off x="1017389" y="3536868"/>
            <a:ext cx="416829" cy="216000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rgbClr val="CC6600"/>
            </a:solidFill>
            <a:prstDash val="solid"/>
          </a:ln>
          <a:effectLst>
            <a:outerShdw blurRad="50800" dist="25400" dir="3600000" algn="ctr" rotWithShape="0">
              <a:srgbClr val="FF0000"/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AH1</a:t>
            </a:r>
          </a:p>
        </p:txBody>
      </p:sp>
      <p:pic>
        <p:nvPicPr>
          <p:cNvPr id="4" name="Picture 3" descr="20120224-IMG_2117_CleanRoo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8315" y="5427049"/>
            <a:ext cx="19305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20120912-IMG_4647_Messban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39" y="615101"/>
            <a:ext cx="1780515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0121109-MK3_3812_Kryostat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353" y="5421771"/>
            <a:ext cx="1777931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20130628-MK3_696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22" y="5439285"/>
            <a:ext cx="1176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0140520-MK3_493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07" y="5428965"/>
            <a:ext cx="1872751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20141127-MKX_8439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726" y="5444446"/>
            <a:ext cx="1808001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20160412-MKX_1286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422" y="617905"/>
            <a:ext cx="1802067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20160525-MKX_692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03" y="621583"/>
            <a:ext cx="1188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1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along the linear accelerator</a:t>
            </a:r>
            <a:endParaRPr lang="de-D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"/>
          <a:stretch/>
        </p:blipFill>
        <p:spPr bwMode="auto">
          <a:xfrm>
            <a:off x="4304" y="0"/>
            <a:ext cx="12199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0"/>
            <a:ext cx="3614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longest superconducting accelerator of the world</a:t>
            </a:r>
          </a:p>
        </p:txBody>
      </p:sp>
    </p:spTree>
    <p:extLst>
      <p:ext uri="{BB962C8B-B14F-4D97-AF65-F5344CB8AC3E}">
        <p14:creationId xmlns:p14="http://schemas.microsoft.com/office/powerpoint/2010/main" val="18682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decking\Desktop\20170504-MX2_5887-Pan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705" y="-1"/>
            <a:ext cx="12409543" cy="695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3789843" y="4887686"/>
            <a:ext cx="7879555" cy="790678"/>
            <a:chOff x="209537" y="5959766"/>
            <a:chExt cx="4333754" cy="399468"/>
          </a:xfrm>
        </p:grpSpPr>
        <p:pic>
          <p:nvPicPr>
            <p:cNvPr id="28" name="Picture 27" descr="логотип Института Ядерной Физики СО РАН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37" y="5979500"/>
              <a:ext cx="631462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2188" y="5980189"/>
              <a:ext cx="370800" cy="35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177" y="6066366"/>
              <a:ext cx="720000" cy="186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C:\Documents and Settings\weise\Desktop\Logo - Efremov Institute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555" y="5979136"/>
              <a:ext cx="464400" cy="360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923" y="5980097"/>
              <a:ext cx="381600" cy="358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366" y="5959766"/>
              <a:ext cx="720000" cy="399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54491" y="5979923"/>
              <a:ext cx="388800" cy="359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3982924" y="6007313"/>
            <a:ext cx="7439257" cy="720057"/>
            <a:chOff x="4649259" y="5962758"/>
            <a:chExt cx="4065605" cy="393485"/>
          </a:xfrm>
        </p:grpSpPr>
        <p:pic>
          <p:nvPicPr>
            <p:cNvPr id="34" name="Picture 33" descr="http://www.ihep.su/ihep/util2/logoihep70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531" y="5980215"/>
              <a:ext cx="345600" cy="358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259" y="5979500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403" y="5962758"/>
              <a:ext cx="360000" cy="393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0201" y="6025478"/>
              <a:ext cx="720000" cy="26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999" y="5980114"/>
              <a:ext cx="363600" cy="358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45397" y="5979500"/>
              <a:ext cx="550271" cy="3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1" name="Picture 40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006466" y="5979845"/>
              <a:ext cx="378000" cy="35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264" y="5980613"/>
              <a:ext cx="219600" cy="35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Bild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4" y="5330992"/>
            <a:ext cx="1440000" cy="1080000"/>
          </a:xfrm>
          <a:prstGeom prst="rect">
            <a:avLst/>
          </a:prstGeom>
        </p:spPr>
      </p:pic>
      <p:pic>
        <p:nvPicPr>
          <p:cNvPr id="44" name="Bild 7" descr="Logo_XFEL_positiv_Pantone_C.eps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1" y="5138364"/>
            <a:ext cx="1440000" cy="12726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24" y="5165972"/>
            <a:ext cx="1440000" cy="124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25552" y="7441"/>
            <a:ext cx="4992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General Assembly of the European XFEL Accelerator Consortium</a:t>
            </a: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04.05.2017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" y="0"/>
            <a:ext cx="3635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....Constructed by the European XFEL Accelerator Consortium</a:t>
            </a:r>
          </a:p>
        </p:txBody>
      </p:sp>
    </p:spTree>
    <p:extLst>
      <p:ext uri="{BB962C8B-B14F-4D97-AF65-F5344CB8AC3E}">
        <p14:creationId xmlns:p14="http://schemas.microsoft.com/office/powerpoint/2010/main" val="35128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along the linear accelerator</a:t>
            </a:r>
            <a:endParaRPr lang="de-D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"/>
          <a:stretch/>
        </p:blipFill>
        <p:spPr bwMode="auto">
          <a:xfrm>
            <a:off x="4304" y="0"/>
            <a:ext cx="12199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294703"/>
              </p:ext>
            </p:extLst>
          </p:nvPr>
        </p:nvGraphicFramePr>
        <p:xfrm>
          <a:off x="646004" y="1098962"/>
          <a:ext cx="9393345" cy="44499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35649"/>
                <a:gridCol w="7457696"/>
              </a:tblGrid>
              <a:tr h="7394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Magnets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103 Dipoles, 495 Quads, 59 Multipoles,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403 Correctors, 103 Quad-Movers, 2 Solenoids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84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Modules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101 x 1.3 GHz,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1 x 3.9 GHz, 27 RF Stations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5742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Diagnostics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457 BPMs, 64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Imaging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Stations,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36 Toroids, 9 Dark Current Monitors, 7 Beam Arrival Monitors, 4 Beam Halo Monitors, 4 Bunch Compression Monitors, 4 Elector Optical Monitors, 3 Coherent Radiation Detectors, 3 Faraday Cups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84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Devices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34 Kicker Magnets, 3 Transverse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Deflecting Structure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841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Undulator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 Laser Heater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Undulator, 91 SASE Undulator Segments</a:t>
                      </a:r>
                    </a:p>
                  </a:txBody>
                  <a:tcPr/>
                </a:tc>
              </a:tr>
              <a:tr h="7394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Vacuum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About 4200 m of cold &amp; warm beam vacuum, Collimators, Beam Stops, … </a:t>
                      </a:r>
                    </a:p>
                  </a:txBody>
                  <a:tcPr/>
                </a:tc>
              </a:tr>
              <a:tr h="428413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many more …………………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2500" y="1123950"/>
            <a:ext cx="5400000" cy="4050000"/>
            <a:chOff x="952500" y="1123950"/>
            <a:chExt cx="5400000" cy="4050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1123950"/>
              <a:ext cx="5400000" cy="405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234" y="4603554"/>
              <a:ext cx="469004" cy="46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117" y="4625821"/>
              <a:ext cx="454128" cy="45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118" y="4615764"/>
              <a:ext cx="469004" cy="46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156" y="4625821"/>
              <a:ext cx="454128" cy="45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a team …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69" y="1466850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29352"/>
            <a:ext cx="8165487" cy="274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0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template-european-xfel-DESY-ne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template-european-xfel-DESY-new</Template>
  <TotalTime>0</TotalTime>
  <Words>2485</Words>
  <Application>Microsoft Office PowerPoint</Application>
  <PresentationFormat>Custom</PresentationFormat>
  <Paragraphs>565</Paragraphs>
  <Slides>46</Slides>
  <Notes>4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template-european-xfel-DESY-new</vt:lpstr>
      <vt:lpstr>DESY European XFEL</vt:lpstr>
      <vt:lpstr>Graph</vt:lpstr>
      <vt:lpstr>European XFEL Accelerator – From commissioning to operation Lessons learned</vt:lpstr>
      <vt:lpstr>The European XFEL</vt:lpstr>
      <vt:lpstr>Covers photon energies from 0.25 keV to 25 keV</vt:lpstr>
      <vt:lpstr>Project History</vt:lpstr>
      <vt:lpstr>Schematic accelerator overview</vt:lpstr>
      <vt:lpstr>View along the linear accelerator</vt:lpstr>
      <vt:lpstr>PowerPoint Presentation</vt:lpstr>
      <vt:lpstr>View along the linear accelerator</vt:lpstr>
      <vt:lpstr>Form a team …</vt:lpstr>
      <vt:lpstr>Get help …</vt:lpstr>
      <vt:lpstr>Get help …</vt:lpstr>
      <vt:lpstr>Make a plan …</vt:lpstr>
      <vt:lpstr>Injector commissioning</vt:lpstr>
      <vt:lpstr>Injector Commissioning: projected emittance</vt:lpstr>
      <vt:lpstr>Injector Commissioning: projected emittance</vt:lpstr>
      <vt:lpstr>Cool-Down</vt:lpstr>
      <vt:lpstr>Cool-Down: cryo-system status after only 12 month of operation</vt:lpstr>
      <vt:lpstr>Cool-Down: cryo-system status after only 12 month of operation</vt:lpstr>
      <vt:lpstr>Commissioning timeline</vt:lpstr>
      <vt:lpstr>XFEL rf system (1 out of 25 stations)</vt:lpstr>
      <vt:lpstr>RF Commissioning: process and results</vt:lpstr>
      <vt:lpstr>RF Commissioning: process and results</vt:lpstr>
      <vt:lpstr>First Lasing Results</vt:lpstr>
      <vt:lpstr>Photon beamline commissioning</vt:lpstr>
      <vt:lpstr>Commissioning timeline</vt:lpstr>
      <vt:lpstr>First 7 user blocks 10/2017 – 11/2017</vt:lpstr>
      <vt:lpstr>Schedule 2018</vt:lpstr>
      <vt:lpstr>Commissioning timeline 2018</vt:lpstr>
      <vt:lpstr>Commissioning timeline 2018</vt:lpstr>
      <vt:lpstr>Beam distribution</vt:lpstr>
      <vt:lpstr>Parallel operation of three beamlines</vt:lpstr>
      <vt:lpstr>South Branch commissioning</vt:lpstr>
      <vt:lpstr>Serial operation of the hard and soft  X-ray beamlines SASE1 and SASE3</vt:lpstr>
      <vt:lpstr>Serial operation of the hard and soft  X-ray beamlines SASE1 and SASE3</vt:lpstr>
      <vt:lpstr>All 3 SASE in parallel May 2nd 2018</vt:lpstr>
      <vt:lpstr>SASE delivery with 5000 bunches per second</vt:lpstr>
      <vt:lpstr>Controls and Automation</vt:lpstr>
      <vt:lpstr>Controls and Automation</vt:lpstr>
      <vt:lpstr>Machine Protection System</vt:lpstr>
      <vt:lpstr> Challenge: Three Control Systems Used for European XFEL</vt:lpstr>
      <vt:lpstr>Diagnostics – BPM resolution</vt:lpstr>
      <vt:lpstr>Diagnostics - Screen resolution</vt:lpstr>
      <vt:lpstr>Diagnostics – TDS long. resolution</vt:lpstr>
      <vt:lpstr>Beam stability &amp; Fast feedbacks</vt:lpstr>
      <vt:lpstr>Parameters </vt:lpstr>
      <vt:lpstr>Thanks to the wonderful XFEL operation team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XFEL – Results from 1 year of commissioning and operation</dc:title>
  <dc:creator>wdecking</dc:creator>
  <cp:lastModifiedBy>wdecking</cp:lastModifiedBy>
  <cp:revision>91</cp:revision>
  <dcterms:created xsi:type="dcterms:W3CDTF">2018-01-14T15:22:25Z</dcterms:created>
  <dcterms:modified xsi:type="dcterms:W3CDTF">2018-06-12T09:25:09Z</dcterms:modified>
</cp:coreProperties>
</file>