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60" r:id="rId2"/>
    <p:sldMasterId id="2147493885" r:id="rId3"/>
    <p:sldMasterId id="2147493912" r:id="rId4"/>
  </p:sldMasterIdLst>
  <p:notesMasterIdLst>
    <p:notesMasterId r:id="rId12"/>
  </p:notesMasterIdLst>
  <p:handoutMasterIdLst>
    <p:handoutMasterId r:id="rId13"/>
  </p:handoutMasterIdLst>
  <p:sldIdLst>
    <p:sldId id="376" r:id="rId5"/>
    <p:sldId id="749" r:id="rId6"/>
    <p:sldId id="770" r:id="rId7"/>
    <p:sldId id="776" r:id="rId8"/>
    <p:sldId id="775" r:id="rId9"/>
    <p:sldId id="772" r:id="rId10"/>
    <p:sldId id="774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">
          <p15:clr>
            <a:srgbClr val="A4A3A4"/>
          </p15:clr>
        </p15:guide>
        <p15:guide id="2" orient="horz" pos="761">
          <p15:clr>
            <a:srgbClr val="A4A3A4"/>
          </p15:clr>
        </p15:guide>
        <p15:guide id="3" orient="horz" pos="1069">
          <p15:clr>
            <a:srgbClr val="A4A3A4"/>
          </p15:clr>
        </p15:guide>
        <p15:guide id="4" orient="horz" pos="1287">
          <p15:clr>
            <a:srgbClr val="A4A3A4"/>
          </p15:clr>
        </p15:guide>
        <p15:guide id="5" pos="5528">
          <p15:clr>
            <a:srgbClr val="A4A3A4"/>
          </p15:clr>
        </p15:guide>
        <p15:guide id="6" pos="200">
          <p15:clr>
            <a:srgbClr val="A4A3A4"/>
          </p15:clr>
        </p15:guide>
        <p15:guide id="7" pos="1810">
          <p15:clr>
            <a:srgbClr val="A4A3A4"/>
          </p15:clr>
        </p15:guide>
        <p15:guide id="8" pos="1624">
          <p15:clr>
            <a:srgbClr val="A4A3A4"/>
          </p15:clr>
        </p15:guide>
        <p15:guide id="9" pos="1462">
          <p15:clr>
            <a:srgbClr val="A4A3A4"/>
          </p15:clr>
        </p15:guide>
        <p15:guide id="10" pos="2105">
          <p15:clr>
            <a:srgbClr val="A4A3A4"/>
          </p15:clr>
        </p15:guide>
        <p15:guide id="11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7FF"/>
    <a:srgbClr val="EFFAFF"/>
    <a:srgbClr val="DDF4FF"/>
    <a:srgbClr val="E9F5DB"/>
    <a:srgbClr val="D0EBB3"/>
    <a:srgbClr val="FFEFE5"/>
    <a:srgbClr val="D9BDA5"/>
    <a:srgbClr val="DFAD9F"/>
    <a:srgbClr val="003E6E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7003" autoAdjust="0"/>
  </p:normalViewPr>
  <p:slideViewPr>
    <p:cSldViewPr snapToGrid="0">
      <p:cViewPr varScale="1">
        <p:scale>
          <a:sx n="69" d="100"/>
          <a:sy n="69" d="100"/>
        </p:scale>
        <p:origin x="774" y="60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6" y="-102"/>
      </p:cViewPr>
      <p:guideLst>
        <p:guide orient="horz" pos="3125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39" rIns="91681" bIns="4583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39" rIns="91681" bIns="4583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517"/>
            <a:ext cx="5438775" cy="44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39" rIns="91681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39" rIns="91681" bIns="4583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39" rIns="91681" bIns="4583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1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tangle 5"/>
          <p:cNvSpPr>
            <a:spLocks noChangeAspect="1"/>
          </p:cNvSpPr>
          <p:nvPr userDrawn="1"/>
        </p:nvSpPr>
        <p:spPr bwMode="auto">
          <a:xfrm>
            <a:off x="0" y="-10160"/>
            <a:ext cx="9144000" cy="883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0996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130594" y="158448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0" dirty="0" smtClean="0">
                <a:solidFill>
                  <a:srgbClr val="0069D1"/>
                </a:solidFill>
              </a:rPr>
              <a:t>Matter and </a:t>
            </a:r>
            <a:br>
              <a:rPr lang="en-US" sz="1400" b="1" baseline="0" dirty="0" smtClean="0">
                <a:solidFill>
                  <a:srgbClr val="0069D1"/>
                </a:solidFill>
              </a:rPr>
            </a:br>
            <a:r>
              <a:rPr lang="en-US" sz="1400" b="1" baseline="0" dirty="0" smtClean="0">
                <a:solidFill>
                  <a:srgbClr val="0069D1"/>
                </a:solidFill>
              </a:rPr>
              <a:t>Technologies</a:t>
            </a:r>
            <a:endParaRPr lang="en-US" sz="1400" b="1" baseline="0" dirty="0">
              <a:solidFill>
                <a:srgbClr val="0069D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595120" y="213360"/>
            <a:ext cx="4539453" cy="457200"/>
            <a:chOff x="1013231" y="3338791"/>
            <a:chExt cx="4886347" cy="51424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496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5586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09169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12081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5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74333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8435"/>
            <a:ext cx="8557895" cy="968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50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51415"/>
            <a:ext cx="8557895" cy="9683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2250" y="6578600"/>
            <a:ext cx="162687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56AD13C1-2BA0-A04D-94E2-BF59A76051D1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4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351E-5D63-4D90-BB66-BDC106D0F65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F1ED-2E36-4D8D-BB5D-E367958B4C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8435"/>
            <a:ext cx="8557895" cy="968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351E-5D63-4D90-BB66-BDC106D0F65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F1ED-2E36-4D8D-BB5D-E367958B4C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35" y="3643220"/>
            <a:ext cx="2704240" cy="271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21463" r="7921" b="3706"/>
          <a:stretch>
            <a:fillRect/>
          </a:stretch>
        </p:blipFill>
        <p:spPr bwMode="auto">
          <a:xfrm>
            <a:off x="3371962" y="3659572"/>
            <a:ext cx="2966258" cy="270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www.ipp.phys.ethz.ch/research/cmslhc/gammagamma_run194108_evt564224000_ispy_3d-annotated-2.png?hires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13628" r="16542" b="7674"/>
          <a:stretch/>
        </p:blipFill>
        <p:spPr bwMode="auto">
          <a:xfrm>
            <a:off x="107504" y="3665053"/>
            <a:ext cx="3264458" cy="270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KIT – Universität des Landes Baden-Württemberg und</a:t>
            </a:r>
          </a:p>
          <a:p>
            <a:r>
              <a:rPr lang="de-DE" sz="800">
                <a:solidFill>
                  <a:srgbClr val="000000"/>
                </a:solidFill>
              </a:rPr>
              <a:t>nationales Forschungszentrum in der Helmholtz-Gemeinschaft</a:t>
            </a:r>
          </a:p>
        </p:txBody>
      </p:sp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rgbClr val="FFFFFF"/>
                </a:solidFill>
              </a:rPr>
              <a:t>Institut für Prozessdatenverarbeitung und Elektronik (IPE)</a:t>
            </a:r>
            <a:endParaRPr lang="de-DE" sz="10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16" y="6354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16632"/>
            <a:ext cx="6911975" cy="561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Andreas Kopmann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6054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7132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11196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5588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973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973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8706"/>
            <a:ext cx="8229600" cy="9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7" name="Text Placeholder 5"/>
          <p:cNvSpPr txBox="1">
            <a:spLocks/>
          </p:cNvSpPr>
          <p:nvPr userDrawn="1"/>
        </p:nvSpPr>
        <p:spPr>
          <a:xfrm>
            <a:off x="2299447" y="6732543"/>
            <a:ext cx="806823" cy="250914"/>
          </a:xfrm>
          <a:prstGeom prst="rect">
            <a:avLst/>
          </a:prstGeom>
        </p:spPr>
        <p:txBody>
          <a:bodyPr anchor="b"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dirty="0" smtClean="0"/>
              <a:t>Marc</a:t>
            </a:r>
            <a:r>
              <a:rPr lang="en-US" baseline="0" dirty="0" smtClean="0"/>
              <a:t> Weber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3606800" y="6502718"/>
            <a:ext cx="2479040" cy="284162"/>
          </a:xfrm>
          <a:prstGeom prst="rect">
            <a:avLst/>
          </a:prstGeom>
        </p:spPr>
        <p:txBody>
          <a:bodyPr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0" y="6634212"/>
            <a:ext cx="806823" cy="250914"/>
          </a:xfrm>
          <a:prstGeom prst="rect">
            <a:avLst/>
          </a:prstGeom>
        </p:spPr>
        <p:txBody>
          <a:bodyPr anchor="b"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688F6BDB-3392-4C39-8A60-2C6B416CD4D4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Picture 2" descr="D:\Behnke\hgf\matter\Technologies\Program\logo\MT Logokoffer neu\MT Logokoffer neu\MT_SL_RGB.e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" y="6171792"/>
            <a:ext cx="577025" cy="4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93" y="6089063"/>
            <a:ext cx="2059207" cy="622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88640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>
                <a:solidFill>
                  <a:srgbClr val="000000"/>
                </a:solidFill>
              </a:rPr>
              <a:t>Institut für Prozessdatenverarbeitung und Elektronik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</a:endParaRPr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Dr. Andreas Kopmann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86" r:id="rId1"/>
    <p:sldLayoutId id="2147493887" r:id="rId2"/>
    <p:sldLayoutId id="2147493888" r:id="rId3"/>
    <p:sldLayoutId id="2147493889" r:id="rId4"/>
    <p:sldLayoutId id="2147493890" r:id="rId5"/>
    <p:sldLayoutId id="2147493891" r:id="rId6"/>
    <p:sldLayoutId id="2147493892" r:id="rId7"/>
    <p:sldLayoutId id="2147493893" r:id="rId8"/>
    <p:sldLayoutId id="2147493894" r:id="rId9"/>
    <p:sldLayoutId id="2147493895" r:id="rId10"/>
    <p:sldLayoutId id="2147493896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973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8706"/>
            <a:ext cx="8229600" cy="9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7" name="Text Placeholder 5"/>
          <p:cNvSpPr txBox="1">
            <a:spLocks/>
          </p:cNvSpPr>
          <p:nvPr userDrawn="1"/>
        </p:nvSpPr>
        <p:spPr>
          <a:xfrm>
            <a:off x="2299447" y="6732543"/>
            <a:ext cx="806823" cy="250914"/>
          </a:xfrm>
          <a:prstGeom prst="rect">
            <a:avLst/>
          </a:prstGeom>
        </p:spPr>
        <p:txBody>
          <a:bodyPr anchor="b"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dirty="0" smtClean="0"/>
              <a:t>Marc</a:t>
            </a:r>
            <a:r>
              <a:rPr lang="en-US" baseline="0" dirty="0" smtClean="0"/>
              <a:t> Weber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3606800" y="6502718"/>
            <a:ext cx="2479040" cy="284162"/>
          </a:xfrm>
          <a:prstGeom prst="rect">
            <a:avLst/>
          </a:prstGeom>
        </p:spPr>
        <p:txBody>
          <a:bodyPr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0" y="6634212"/>
            <a:ext cx="806823" cy="250914"/>
          </a:xfrm>
          <a:prstGeom prst="rect">
            <a:avLst/>
          </a:prstGeom>
        </p:spPr>
        <p:txBody>
          <a:bodyPr anchor="b"/>
          <a:lstStyle>
            <a:lvl1pPr marL="342900" indent="-342900" algn="r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688F6BDB-3392-4C39-8A60-2C6B416CD4D4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Picture 2" descr="D:\Behnke\hgf\matter\Technologies\Program\logo\MT Logokoffer neu\MT Logokoffer neu\MT_SL_RGB.e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" y="6171792"/>
            <a:ext cx="577025" cy="4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93" y="6089063"/>
            <a:ext cx="2059207" cy="6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7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13" r:id="rId1"/>
    <p:sldLayoutId id="2147493914" r:id="rId2"/>
    <p:sldLayoutId id="214749391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3" y="1123420"/>
            <a:ext cx="7944843" cy="529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1" y="951972"/>
            <a:ext cx="8493126" cy="1935984"/>
          </a:xfrm>
        </p:spPr>
        <p:txBody>
          <a:bodyPr/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/>
              <a:t>New DTS Topic Structure </a:t>
            </a:r>
            <a:br>
              <a:rPr lang="en-US" sz="2800" b="1" dirty="0" smtClean="0"/>
            </a:br>
            <a:r>
              <a:rPr lang="en-US" sz="2800" b="1" dirty="0" smtClean="0"/>
              <a:t>and</a:t>
            </a:r>
            <a:br>
              <a:rPr lang="en-US" sz="2800" b="1" dirty="0" smtClean="0"/>
            </a:br>
            <a:r>
              <a:rPr lang="en-US" sz="2800" b="1" dirty="0" smtClean="0"/>
              <a:t>Distributed Detector Laboratory (DDL)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83703" y="5538258"/>
            <a:ext cx="2263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Marc Weber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June 13, 2018</a:t>
            </a:r>
          </a:p>
          <a:p>
            <a:r>
              <a:rPr lang="en-US" sz="1800" smtClean="0">
                <a:solidFill>
                  <a:schemeClr val="bg1"/>
                </a:solidFill>
              </a:rPr>
              <a:t>Berlin</a:t>
            </a: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6307091"/>
            <a:ext cx="3352800" cy="6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DTS Structure in </a:t>
            </a:r>
            <a:r>
              <a:rPr lang="en-US" dirty="0" err="1"/>
              <a:t>PoF</a:t>
            </a:r>
            <a:r>
              <a:rPr lang="en-US" dirty="0"/>
              <a:t>-III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648" r="5217"/>
          <a:stretch/>
        </p:blipFill>
        <p:spPr>
          <a:xfrm>
            <a:off x="250825" y="1046810"/>
            <a:ext cx="8648700" cy="46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306" y="162527"/>
            <a:ext cx="8229600" cy="924712"/>
          </a:xfrm>
        </p:spPr>
        <p:txBody>
          <a:bodyPr/>
          <a:lstStyle/>
          <a:p>
            <a:r>
              <a:rPr lang="de-DE" dirty="0" smtClean="0"/>
              <a:t>DTS in </a:t>
            </a:r>
            <a:r>
              <a:rPr lang="de-DE" dirty="0" err="1" smtClean="0"/>
              <a:t>PoF</a:t>
            </a:r>
            <a:r>
              <a:rPr lang="de-DE" dirty="0"/>
              <a:t>-</a:t>
            </a:r>
            <a:r>
              <a:rPr lang="de-DE" dirty="0" smtClean="0"/>
              <a:t>IV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323528" y="1216943"/>
            <a:ext cx="2592288" cy="446449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9DD9">
                  <a:lumMod val="5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3" name="Abgerundetes Rechteck 22"/>
          <p:cNvSpPr>
            <a:spLocks noChangeArrowheads="1"/>
          </p:cNvSpPr>
          <p:nvPr/>
        </p:nvSpPr>
        <p:spPr bwMode="auto">
          <a:xfrm>
            <a:off x="436978" y="1329724"/>
            <a:ext cx="2691997" cy="788806"/>
          </a:xfrm>
          <a:prstGeom prst="roundRect">
            <a:avLst>
              <a:gd name="adj" fmla="val 16667"/>
            </a:avLst>
          </a:prstGeom>
          <a:solidFill>
            <a:srgbClr val="ED7D31">
              <a:lumMod val="40000"/>
              <a:lumOff val="60000"/>
            </a:srgbClr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ST1: Detection and Measurement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Abgerundetes Rechteck 23"/>
          <p:cNvSpPr>
            <a:spLocks noChangeArrowheads="1"/>
          </p:cNvSpPr>
          <p:nvPr/>
        </p:nvSpPr>
        <p:spPr bwMode="auto">
          <a:xfrm>
            <a:off x="436977" y="2313760"/>
            <a:ext cx="2691997" cy="974717"/>
          </a:xfrm>
          <a:prstGeom prst="roundRect">
            <a:avLst>
              <a:gd name="adj" fmla="val 16667"/>
            </a:avLst>
          </a:prstGeom>
          <a:solidFill>
            <a:srgbClr val="FFDAC3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Sensing</a:t>
            </a:r>
            <a:endParaRPr lang="en-US" sz="1600" b="1" dirty="0">
              <a:solidFill>
                <a:srgbClr val="FFFFFF">
                  <a:lumMod val="8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Abgerundetes Rechteck 24"/>
          <p:cNvSpPr>
            <a:spLocks noChangeArrowheads="1"/>
          </p:cNvSpPr>
          <p:nvPr/>
        </p:nvSpPr>
        <p:spPr bwMode="auto">
          <a:xfrm>
            <a:off x="436976" y="3382002"/>
            <a:ext cx="2691997" cy="974717"/>
          </a:xfrm>
          <a:prstGeom prst="roundRect">
            <a:avLst>
              <a:gd name="adj" fmla="val 16667"/>
            </a:avLst>
          </a:prstGeom>
          <a:solidFill>
            <a:srgbClr val="FFDAC3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ASICs</a:t>
            </a:r>
            <a:endParaRPr lang="en-US" sz="1600" b="1" dirty="0">
              <a:solidFill>
                <a:srgbClr val="FFFFFF">
                  <a:lumMod val="85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Abgerundetes Rechteck 27"/>
          <p:cNvSpPr>
            <a:spLocks noChangeArrowheads="1"/>
          </p:cNvSpPr>
          <p:nvPr/>
        </p:nvSpPr>
        <p:spPr bwMode="auto">
          <a:xfrm>
            <a:off x="3317298" y="1331030"/>
            <a:ext cx="2691997" cy="788400"/>
          </a:xfrm>
          <a:prstGeom prst="roundRect">
            <a:avLst>
              <a:gd name="adj" fmla="val 16667"/>
            </a:avLst>
          </a:prstGeom>
          <a:solidFill>
            <a:srgbClr val="D5FDC5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ST2: System Technologies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Abgerundetes Rechteck 29"/>
          <p:cNvSpPr>
            <a:spLocks noChangeArrowheads="1"/>
          </p:cNvSpPr>
          <p:nvPr/>
        </p:nvSpPr>
        <p:spPr bwMode="auto">
          <a:xfrm>
            <a:off x="3273893" y="2315995"/>
            <a:ext cx="2691997" cy="974717"/>
          </a:xfrm>
          <a:prstGeom prst="roundRect">
            <a:avLst>
              <a:gd name="adj" fmla="val 16667"/>
            </a:avLst>
          </a:prstGeom>
          <a:solidFill>
            <a:srgbClr val="D5FDC5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Advanced 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Data Transmission</a:t>
            </a:r>
          </a:p>
        </p:txBody>
      </p:sp>
      <p:sp>
        <p:nvSpPr>
          <p:cNvPr id="32" name="Abgerundetes Rechteck 31"/>
          <p:cNvSpPr>
            <a:spLocks noChangeArrowheads="1"/>
          </p:cNvSpPr>
          <p:nvPr/>
        </p:nvSpPr>
        <p:spPr bwMode="auto">
          <a:xfrm>
            <a:off x="3273892" y="3383790"/>
            <a:ext cx="2691997" cy="972929"/>
          </a:xfrm>
          <a:prstGeom prst="roundRect">
            <a:avLst>
              <a:gd name="adj" fmla="val 16667"/>
            </a:avLst>
          </a:prstGeom>
          <a:solidFill>
            <a:srgbClr val="D5FDC5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Digital real-time data acquisition and processing  systems </a:t>
            </a:r>
          </a:p>
        </p:txBody>
      </p:sp>
      <p:sp>
        <p:nvSpPr>
          <p:cNvPr id="34" name="Abgerundetes Rechteck 33"/>
          <p:cNvSpPr>
            <a:spLocks noChangeArrowheads="1"/>
          </p:cNvSpPr>
          <p:nvPr/>
        </p:nvSpPr>
        <p:spPr bwMode="auto">
          <a:xfrm>
            <a:off x="3273891" y="4443871"/>
            <a:ext cx="2691997" cy="1053409"/>
          </a:xfrm>
          <a:prstGeom prst="roundRect">
            <a:avLst>
              <a:gd name="adj" fmla="val 16667"/>
            </a:avLst>
          </a:prstGeom>
          <a:solidFill>
            <a:srgbClr val="D5FDC5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Novel Engineering Techniques, Advanced Materials and Interconnects</a:t>
            </a:r>
          </a:p>
        </p:txBody>
      </p:sp>
      <p:sp>
        <p:nvSpPr>
          <p:cNvPr id="36" name="Abgerundetes Rechteck 35"/>
          <p:cNvSpPr>
            <a:spLocks noChangeArrowheads="1"/>
          </p:cNvSpPr>
          <p:nvPr/>
        </p:nvSpPr>
        <p:spPr bwMode="auto">
          <a:xfrm>
            <a:off x="6201390" y="1330130"/>
            <a:ext cx="2693955" cy="788400"/>
          </a:xfrm>
          <a:prstGeom prst="roundRect">
            <a:avLst>
              <a:gd name="adj" fmla="val 16667"/>
            </a:avLst>
          </a:prstGeom>
          <a:solidFill>
            <a:srgbClr val="C8EEFF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ST3: Science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Systems</a:t>
            </a:r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Abgerundetes Rechteck 37"/>
          <p:cNvSpPr>
            <a:spLocks noChangeArrowheads="1"/>
          </p:cNvSpPr>
          <p:nvPr/>
        </p:nvSpPr>
        <p:spPr bwMode="auto">
          <a:xfrm>
            <a:off x="6201385" y="2318243"/>
            <a:ext cx="2693957" cy="566945"/>
          </a:xfrm>
          <a:prstGeom prst="roundRect">
            <a:avLst>
              <a:gd name="adj" fmla="val 16667"/>
            </a:avLst>
          </a:prstGeom>
          <a:solidFill>
            <a:srgbClr val="C8EEFF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Particle Physics, 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Hadrons &amp; Nuclei</a:t>
            </a:r>
          </a:p>
        </p:txBody>
      </p:sp>
      <p:sp>
        <p:nvSpPr>
          <p:cNvPr id="40" name="Abgerundetes Rechteck 39"/>
          <p:cNvSpPr>
            <a:spLocks noChangeArrowheads="1"/>
          </p:cNvSpPr>
          <p:nvPr/>
        </p:nvSpPr>
        <p:spPr bwMode="auto">
          <a:xfrm>
            <a:off x="6201387" y="2968083"/>
            <a:ext cx="2693955" cy="566945"/>
          </a:xfrm>
          <a:prstGeom prst="roundRect">
            <a:avLst>
              <a:gd name="adj" fmla="val 16667"/>
            </a:avLst>
          </a:prstGeom>
          <a:solidFill>
            <a:srgbClr val="C8EEFF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charset="0"/>
              </a:rPr>
              <a:t>Photon Science</a:t>
            </a:r>
          </a:p>
        </p:txBody>
      </p:sp>
      <p:sp>
        <p:nvSpPr>
          <p:cNvPr id="42" name="Abgerundetes Rechteck 41"/>
          <p:cNvSpPr>
            <a:spLocks noChangeArrowheads="1"/>
          </p:cNvSpPr>
          <p:nvPr/>
        </p:nvSpPr>
        <p:spPr bwMode="auto">
          <a:xfrm>
            <a:off x="6201387" y="3615563"/>
            <a:ext cx="2693955" cy="566945"/>
          </a:xfrm>
          <a:prstGeom prst="roundRect">
            <a:avLst>
              <a:gd name="adj" fmla="val 16667"/>
            </a:avLst>
          </a:prstGeom>
          <a:solidFill>
            <a:srgbClr val="C8EEFF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Arial"/>
                <a:sym typeface="Wingdings" charset="0"/>
              </a:rPr>
              <a:t>Astroparticle</a:t>
            </a:r>
            <a:r>
              <a:rPr lang="en-US" sz="1600" dirty="0">
                <a:solidFill>
                  <a:srgbClr val="000000"/>
                </a:solidFill>
                <a:latin typeface="Arial"/>
                <a:sym typeface="Wingdings" charset="0"/>
              </a:rPr>
              <a:t> Physics</a:t>
            </a:r>
          </a:p>
        </p:txBody>
      </p:sp>
      <p:sp>
        <p:nvSpPr>
          <p:cNvPr id="44" name="Abgerundetes Rechteck 43"/>
          <p:cNvSpPr>
            <a:spLocks noChangeArrowheads="1"/>
          </p:cNvSpPr>
          <p:nvPr/>
        </p:nvSpPr>
        <p:spPr bwMode="auto">
          <a:xfrm>
            <a:off x="6201387" y="4270281"/>
            <a:ext cx="2693955" cy="566945"/>
          </a:xfrm>
          <a:prstGeom prst="roundRect">
            <a:avLst>
              <a:gd name="adj" fmla="val 16667"/>
            </a:avLst>
          </a:prstGeom>
          <a:solidFill>
            <a:srgbClr val="C8EEFF"/>
          </a:solidFill>
          <a:ln w="38100">
            <a:solidFill>
              <a:srgbClr val="333399"/>
            </a:solidFill>
            <a:round/>
            <a:headEnd/>
            <a:tailEnd/>
          </a:ln>
          <a:effectLst>
            <a:outerShdw blurRad="40000" dist="25401" dir="27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sym typeface="Wingdings" charset="0"/>
              </a:rPr>
              <a:t>Beam Physics</a:t>
            </a:r>
          </a:p>
        </p:txBody>
      </p:sp>
    </p:spTree>
    <p:extLst>
      <p:ext uri="{BB962C8B-B14F-4D97-AF65-F5344CB8AC3E}">
        <p14:creationId xmlns:p14="http://schemas.microsoft.com/office/powerpoint/2010/main" val="2797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3" y="1123420"/>
            <a:ext cx="7944843" cy="529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1" y="951972"/>
            <a:ext cx="8493126" cy="1935984"/>
          </a:xfrm>
        </p:spPr>
        <p:txBody>
          <a:bodyPr/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b="1" dirty="0" smtClean="0"/>
              <a:t>Distributed </a:t>
            </a:r>
            <a:r>
              <a:rPr lang="en-US" sz="3200" b="1" dirty="0"/>
              <a:t>Detector </a:t>
            </a:r>
            <a:r>
              <a:rPr lang="en-US" sz="3200" b="1" dirty="0" smtClean="0"/>
              <a:t>Laboratory (DDL)</a:t>
            </a:r>
            <a:br>
              <a:rPr lang="en-US" sz="3200" b="1" dirty="0" smtClean="0"/>
            </a:br>
            <a:endParaRPr lang="en-US" sz="36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09" y="6307091"/>
            <a:ext cx="3352800" cy="6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Motivation des verteilten Detektorlabors</a:t>
            </a:r>
            <a:endParaRPr lang="de-DE" sz="2400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22250" y="6597352"/>
            <a:ext cx="1626870" cy="162768"/>
          </a:xfrm>
        </p:spPr>
        <p:txBody>
          <a:bodyPr/>
          <a:lstStyle/>
          <a:p>
            <a:pPr>
              <a:defRPr/>
            </a:pPr>
            <a:r>
              <a:rPr lang="en-US" sz="700" b="1" dirty="0" smtClean="0"/>
              <a:t>PAGE </a:t>
            </a:r>
            <a:fld id="{56AD13C1-2BA0-A04D-94E2-BF59A76051D1}" type="slidenum">
              <a:rPr lang="en-US" sz="700" b="1" smtClean="0"/>
              <a:pPr>
                <a:defRPr/>
              </a:pPr>
              <a:t>5</a:t>
            </a:fld>
            <a:endParaRPr lang="en-US" sz="700" b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4" y="954327"/>
            <a:ext cx="8641656" cy="5643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existierende technologische Infrastruktur des Fachbereiches Materie soll </a:t>
            </a:r>
            <a:r>
              <a:rPr lang="de-DE" sz="1800" b="1" dirty="0"/>
              <a:t>nachhaltig gestärkt</a:t>
            </a:r>
            <a:r>
              <a:rPr lang="de-DE" sz="1800" dirty="0"/>
              <a:t> werden.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Der unmittelbare Zugriff auf </a:t>
            </a:r>
            <a:r>
              <a:rPr lang="de-DE" sz="1800" b="1" dirty="0"/>
              <a:t>weltweit einzigartige Sensoren</a:t>
            </a:r>
            <a:r>
              <a:rPr lang="de-DE" sz="1800" dirty="0"/>
              <a:t> soll ermöglicht werden. Gleichzeitig können die Fabrikationsprozesse und Spezifikationen optimal an den wissenschaftlichen Bedarf angepasst werden. 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Die Infrastruktur und Kompetenzen in</a:t>
            </a:r>
            <a:r>
              <a:rPr lang="de-DE" sz="1800" b="1" dirty="0"/>
              <a:t> modernste Integrationstechnologien und innovativen Strukturmaterialien </a:t>
            </a:r>
            <a:r>
              <a:rPr lang="de-DE" sz="1800" dirty="0"/>
              <a:t>für den Detektorbau sollen nachhaltig gestärkt werden.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Die Kompetenzen der Helmholtz-Gemeinschaft sollen auch </a:t>
            </a:r>
            <a:r>
              <a:rPr lang="de-DE" sz="1800" b="1" dirty="0"/>
              <a:t>Universitätsgruppen geöffnet</a:t>
            </a:r>
            <a:r>
              <a:rPr lang="de-DE" sz="1800" dirty="0"/>
              <a:t> werden.</a:t>
            </a:r>
          </a:p>
          <a:p>
            <a:pPr lvl="0">
              <a:buFont typeface="+mj-lt"/>
              <a:buAutoNum type="arabicPeriod"/>
            </a:pPr>
            <a:r>
              <a:rPr lang="de-DE" sz="1800" dirty="0"/>
              <a:t>Im universitären Umfeld entwickelte neue Detektortechnologien sollen nachhaltig industrialisiert und breiter verfügbar gemacht </a:t>
            </a:r>
            <a:r>
              <a:rPr lang="de-DE" sz="1800" dirty="0" smtClean="0"/>
              <a:t>werden</a:t>
            </a:r>
            <a:r>
              <a:rPr lang="de-DE" sz="1800" dirty="0"/>
              <a:t>. </a:t>
            </a:r>
          </a:p>
          <a:p>
            <a:pPr>
              <a:defRPr/>
            </a:pPr>
            <a:r>
              <a:rPr lang="de-DE" sz="1800" dirty="0" smtClean="0"/>
              <a:t>.</a:t>
            </a:r>
            <a:endParaRPr lang="de-DE" sz="1800" dirty="0"/>
          </a:p>
          <a:p>
            <a:pPr>
              <a:lnSpc>
                <a:spcPts val="2000"/>
              </a:lnSpc>
              <a:defRPr/>
            </a:pPr>
            <a:endParaRPr lang="de-DE" sz="16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§"/>
              <a:defRPr/>
            </a:pPr>
            <a:endParaRPr lang="de-DE" sz="1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Boundary</a:t>
            </a:r>
            <a:r>
              <a:rPr lang="de-DE" sz="2400" dirty="0" smtClean="0"/>
              <a:t> </a:t>
            </a:r>
            <a:r>
              <a:rPr lang="de-DE" sz="2400" dirty="0" err="1"/>
              <a:t>C</a:t>
            </a:r>
            <a:r>
              <a:rPr lang="de-DE" sz="2400" dirty="0" err="1" smtClean="0"/>
              <a:t>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DDL</a:t>
            </a:r>
            <a:endParaRPr lang="de-DE" sz="2400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22250" y="6597352"/>
            <a:ext cx="1626870" cy="16276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PAGE </a:t>
            </a:r>
            <a:fld id="{56AD13C1-2BA0-A04D-94E2-BF59A76051D1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4" y="836712"/>
            <a:ext cx="8641656" cy="5643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</a:t>
            </a:r>
            <a:r>
              <a:rPr lang="de-DE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Large-</a:t>
            </a:r>
            <a:r>
              <a:rPr lang="de-DE" sz="1800" dirty="0" smtClean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Investment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DE" sz="1800" dirty="0" smtClean="0"/>
              <a:t>Helmholtz </a:t>
            </a:r>
            <a:r>
              <a:rPr lang="de-DE" sz="1800" dirty="0" err="1" smtClean="0"/>
              <a:t>Association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must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cutting-edge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high-tech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will not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funded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proposal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39933" y="4250271"/>
            <a:ext cx="531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DDL </a:t>
            </a:r>
            <a:r>
              <a:rPr lang="de-DE" b="1" dirty="0" err="1">
                <a:solidFill>
                  <a:srgbClr val="00589C"/>
                </a:solidFill>
                <a:latin typeface="+mj-lt"/>
                <a:ea typeface="+mj-ea"/>
                <a:cs typeface="+mj-cs"/>
              </a:rPr>
              <a:t>is</a:t>
            </a:r>
            <a:r>
              <a:rPr lang="de-DE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a </a:t>
            </a:r>
            <a:r>
              <a:rPr lang="de-DE" b="1" dirty="0" err="1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huge</a:t>
            </a:r>
            <a:r>
              <a:rPr lang="de-DE" b="1" dirty="0" smtClean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>
                <a:solidFill>
                  <a:srgbClr val="00589C"/>
                </a:solidFill>
                <a:latin typeface="+mj-lt"/>
                <a:ea typeface="+mj-ea"/>
                <a:cs typeface="+mj-cs"/>
              </a:rPr>
              <a:t>opportunity</a:t>
            </a:r>
            <a:r>
              <a:rPr lang="de-DE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b="1" dirty="0" err="1">
                <a:solidFill>
                  <a:srgbClr val="00589C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 DTS!</a:t>
            </a:r>
          </a:p>
        </p:txBody>
      </p:sp>
    </p:spTree>
    <p:extLst>
      <p:ext uri="{BB962C8B-B14F-4D97-AF65-F5344CB8AC3E}">
        <p14:creationId xmlns:p14="http://schemas.microsoft.com/office/powerpoint/2010/main" val="39361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222250" y="6597352"/>
            <a:ext cx="1626870" cy="16276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PAGE </a:t>
            </a:r>
            <a:fld id="{56AD13C1-2BA0-A04D-94E2-BF59A76051D1}" type="slidenum">
              <a:rPr kumimoji="0" lang="en-US" sz="700" b="1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50824" y="836712"/>
            <a:ext cx="8641656" cy="5643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800" dirty="0">
              <a:solidFill>
                <a:srgbClr val="000000"/>
              </a:solidFill>
              <a:latin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tabLst/>
              <a:defRPr/>
            </a:pP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I am </a:t>
            </a:r>
            <a:r>
              <a:rPr lang="de-DE" sz="2800" b="1" noProof="0" dirty="0" err="1" smtClean="0">
                <a:solidFill>
                  <a:srgbClr val="000000"/>
                </a:solidFill>
                <a:latin typeface="Arial"/>
              </a:rPr>
              <a:t>looking</a:t>
            </a: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noProof="0" dirty="0" err="1" smtClean="0">
                <a:solidFill>
                  <a:srgbClr val="000000"/>
                </a:solidFill>
                <a:latin typeface="Arial"/>
              </a:rPr>
              <a:t>forward</a:t>
            </a: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noProof="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 a </a:t>
            </a:r>
            <a:br>
              <a:rPr lang="de-DE" sz="2800" b="1" noProof="0" dirty="0" smtClean="0">
                <a:solidFill>
                  <a:srgbClr val="000000"/>
                </a:solidFill>
                <a:latin typeface="Arial"/>
              </a:rPr>
            </a:br>
            <a:endParaRPr lang="de-DE" sz="2800" b="1" noProof="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tabLst/>
              <a:defRPr/>
            </a:pPr>
            <a:r>
              <a:rPr lang="de-DE" sz="2800" b="1" noProof="0" dirty="0" err="1" smtClean="0">
                <a:solidFill>
                  <a:srgbClr val="000000"/>
                </a:solidFill>
                <a:latin typeface="Arial"/>
              </a:rPr>
              <a:t>productive</a:t>
            </a: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800" b="1" noProof="0" dirty="0" err="1" smtClean="0">
                <a:solidFill>
                  <a:srgbClr val="000000"/>
                </a:solidFill>
                <a:latin typeface="Arial"/>
              </a:rPr>
              <a:t>meeting</a:t>
            </a:r>
            <a:r>
              <a:rPr lang="de-DE" sz="2800" b="1" noProof="0" dirty="0" smtClean="0">
                <a:solidFill>
                  <a:srgbClr val="000000"/>
                </a:solidFill>
                <a:latin typeface="Arial"/>
              </a:rPr>
              <a:t>!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siness_Club2015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Bildschirmpräsentation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Constantia</vt:lpstr>
      <vt:lpstr>Wingdings</vt:lpstr>
      <vt:lpstr>Title Matter and Technology</vt:lpstr>
      <vt:lpstr>Slide FB Matter and Technologies</vt:lpstr>
      <vt:lpstr>Business_Club2015</vt:lpstr>
      <vt:lpstr>1_Slide FB Matter and Technologies</vt:lpstr>
      <vt:lpstr> New DTS Topic Structure  and Distributed Detector Laboratory (DDL) </vt:lpstr>
      <vt:lpstr>Recap: DTS Structure in PoF-III </vt:lpstr>
      <vt:lpstr>DTS in PoF-IV</vt:lpstr>
      <vt:lpstr> Distributed Detector Laboratory (DDL) </vt:lpstr>
      <vt:lpstr>Motivation des verteilten Detektorlabors</vt:lpstr>
      <vt:lpstr>Boundary Conditions for DDL</vt:lpstr>
      <vt:lpstr>PowerPoint-Präsentation</vt:lpstr>
    </vt:vector>
  </TitlesOfParts>
  <Company>HGF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Buchwald, Christiane (IPE)</cp:lastModifiedBy>
  <cp:revision>3000</cp:revision>
  <cp:lastPrinted>2017-01-24T11:31:56Z</cp:lastPrinted>
  <dcterms:created xsi:type="dcterms:W3CDTF">2006-03-03T09:51:24Z</dcterms:created>
  <dcterms:modified xsi:type="dcterms:W3CDTF">2018-06-11T17:19:46Z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