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713" r:id="rId2"/>
    <p:sldMasterId id="2147483718" r:id="rId3"/>
    <p:sldMasterId id="2147483731" r:id="rId4"/>
  </p:sldMasterIdLst>
  <p:notesMasterIdLst>
    <p:notesMasterId r:id="rId30"/>
  </p:notesMasterIdLst>
  <p:sldIdLst>
    <p:sldId id="257" r:id="rId5"/>
    <p:sldId id="282" r:id="rId6"/>
    <p:sldId id="283" r:id="rId7"/>
    <p:sldId id="290" r:id="rId8"/>
    <p:sldId id="285" r:id="rId9"/>
    <p:sldId id="287" r:id="rId10"/>
    <p:sldId id="293" r:id="rId11"/>
    <p:sldId id="274" r:id="rId12"/>
    <p:sldId id="280" r:id="rId13"/>
    <p:sldId id="281" r:id="rId14"/>
    <p:sldId id="266" r:id="rId15"/>
    <p:sldId id="267" r:id="rId16"/>
    <p:sldId id="265" r:id="rId17"/>
    <p:sldId id="271" r:id="rId18"/>
    <p:sldId id="279" r:id="rId19"/>
    <p:sldId id="295" r:id="rId20"/>
    <p:sldId id="291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</p:sldIdLst>
  <p:sldSz cx="9144000" cy="5143500" type="screen16x9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B423"/>
    <a:srgbClr val="EEECE1"/>
    <a:srgbClr val="F79646"/>
    <a:srgbClr val="FF781E"/>
    <a:srgbClr val="FF781D"/>
    <a:srgbClr val="FF7D25"/>
    <a:srgbClr val="FF6F0D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8" autoAdjust="0"/>
    <p:restoredTop sz="94683" autoAdjust="0"/>
  </p:normalViewPr>
  <p:slideViewPr>
    <p:cSldViewPr>
      <p:cViewPr>
        <p:scale>
          <a:sx n="125" d="100"/>
          <a:sy n="125" d="100"/>
        </p:scale>
        <p:origin x="-1290" y="-4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55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58201-5A97-477C-910B-626760071C79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F9F85-15E1-4693-B574-0CBCB333A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06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F9F85-15E1-4693-B574-0CBCB333A5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79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358920" y="596160"/>
            <a:ext cx="8423640" cy="456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010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360000" y="219600"/>
            <a:ext cx="8423640" cy="1723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988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1726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055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433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5537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093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27122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207240" y="691200"/>
            <a:ext cx="27122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055560" y="691200"/>
            <a:ext cx="27122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55560" y="830520"/>
            <a:ext cx="27122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207240" y="830520"/>
            <a:ext cx="27122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358920" y="830520"/>
            <a:ext cx="27122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7761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01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subTitle"/>
          </p:nvPr>
        </p:nvSpPr>
        <p:spPr>
          <a:xfrm>
            <a:off x="358920" y="596160"/>
            <a:ext cx="8423640" cy="456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101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658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401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subTitle"/>
          </p:nvPr>
        </p:nvSpPr>
        <p:spPr>
          <a:xfrm>
            <a:off x="358920" y="596160"/>
            <a:ext cx="8423640" cy="456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8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358920" y="596160"/>
            <a:ext cx="8423640" cy="456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447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666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44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tif"/><Relationship Id="rId14" Type="http://schemas.openxmlformats.org/officeDocument/2006/relationships/image" Target="../media/image1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theme" Target="../theme/theme2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theme" Target="../theme/theme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8"/>
          <p:cNvPicPr/>
          <p:nvPr userDrawn="1"/>
        </p:nvPicPr>
        <p:blipFill>
          <a:blip r:embed="rId3"/>
          <a:stretch/>
        </p:blipFill>
        <p:spPr>
          <a:xfrm>
            <a:off x="0" y="252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44" name="Grafik 7"/>
          <p:cNvPicPr/>
          <p:nvPr userDrawn="1"/>
        </p:nvPicPr>
        <p:blipFill rotWithShape="1">
          <a:blip r:embed="rId4"/>
          <a:srcRect b="49953"/>
          <a:stretch/>
        </p:blipFill>
        <p:spPr>
          <a:xfrm>
            <a:off x="-2700" y="-3870"/>
            <a:ext cx="9149400" cy="2578050"/>
          </a:xfrm>
          <a:prstGeom prst="rect">
            <a:avLst/>
          </a:prstGeom>
          <a:ln>
            <a:noFill/>
          </a:ln>
        </p:spPr>
      </p:pic>
      <p:pic>
        <p:nvPicPr>
          <p:cNvPr id="45" name="Grafik 10"/>
          <p:cNvPicPr/>
          <p:nvPr/>
        </p:nvPicPr>
        <p:blipFill>
          <a:blip r:embed="rId5"/>
          <a:stretch/>
        </p:blipFill>
        <p:spPr>
          <a:xfrm>
            <a:off x="360000" y="388800"/>
            <a:ext cx="1633320" cy="216360"/>
          </a:xfrm>
          <a:prstGeom prst="rect">
            <a:avLst/>
          </a:prstGeom>
          <a:ln>
            <a:noFill/>
          </a:ln>
        </p:spPr>
      </p:pic>
      <p:sp>
        <p:nvSpPr>
          <p:cNvPr id="48" name="PlaceHolder 2"/>
          <p:cNvSpPr>
            <a:spLocks noGrp="1"/>
          </p:cNvSpPr>
          <p:nvPr>
            <p:ph type="title"/>
          </p:nvPr>
        </p:nvSpPr>
        <p:spPr>
          <a:xfrm>
            <a:off x="360000" y="1285200"/>
            <a:ext cx="5867640" cy="69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FFFFFF"/>
                </a:solidFill>
                <a:latin typeface="Arial"/>
              </a:rPr>
              <a:t>Präsentationstitel</a:t>
            </a:r>
            <a:r>
              <a:rPr dirty="0" smtClean="0"/>
              <a:t/>
            </a:r>
            <a:br>
              <a:rPr dirty="0" smtClean="0"/>
            </a:br>
            <a:r>
              <a:rPr lang="de-DE" sz="2200" b="1" strike="noStrike" spc="-1" dirty="0" smtClean="0">
                <a:solidFill>
                  <a:srgbClr val="FFFFFF"/>
                </a:solidFill>
                <a:latin typeface="Arial"/>
              </a:rPr>
              <a:t>Auch zweizeilig möglich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 descr="MT_SL_RGB_300dpi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9657"/>
            <a:ext cx="914400" cy="6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721" y="251182"/>
            <a:ext cx="794063" cy="385946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58367"/>
            <a:ext cx="583869" cy="1299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22203"/>
            <a:ext cx="654346" cy="20920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923" y="235432"/>
            <a:ext cx="392696" cy="37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 descr="KIT-Logo-rgb_de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119" y="300964"/>
            <a:ext cx="530162" cy="2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1"/>
          <p:cNvPicPr/>
          <p:nvPr userDrawn="1"/>
        </p:nvPicPr>
        <p:blipFill rotWithShape="1">
          <a:blip r:embed="rId12"/>
          <a:srcRect t="58186"/>
          <a:stretch/>
        </p:blipFill>
        <p:spPr>
          <a:xfrm>
            <a:off x="0" y="2993720"/>
            <a:ext cx="9149400" cy="2153919"/>
          </a:xfrm>
          <a:prstGeom prst="rect">
            <a:avLst/>
          </a:prstGeom>
          <a:ln>
            <a:noFill/>
          </a:ln>
        </p:spPr>
      </p:pic>
      <p:sp>
        <p:nvSpPr>
          <p:cNvPr id="46" name="CustomShape 1"/>
          <p:cNvSpPr/>
          <p:nvPr userDrawn="1"/>
        </p:nvSpPr>
        <p:spPr>
          <a:xfrm>
            <a:off x="6934200" y="4948830"/>
            <a:ext cx="1018800" cy="13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900" b="1" strike="noStrike" spc="-1" dirty="0">
                <a:solidFill>
                  <a:srgbClr val="005AA0"/>
                </a:solidFill>
                <a:latin typeface="Arial"/>
              </a:rPr>
              <a:t>www.helmholtz.de</a:t>
            </a:r>
            <a:endParaRPr lang="de-DE" sz="900" b="1" strike="noStrike" spc="-1" dirty="0">
              <a:latin typeface="Arial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808729" y="209550"/>
            <a:ext cx="982471" cy="427578"/>
            <a:chOff x="4808729" y="133350"/>
            <a:chExt cx="982471" cy="427578"/>
          </a:xfrm>
        </p:grpSpPr>
        <p:pic>
          <p:nvPicPr>
            <p:cNvPr id="17" name="Picture 2" descr="C:\Users\loren\Desktop\SLIDES_MT\bitmap.png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729" y="428724"/>
              <a:ext cx="493194" cy="108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www.him.uni-mainz.de/sites/him.m1234.de/files/HIM_Logo_170.jpg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3386" y="405173"/>
              <a:ext cx="357814" cy="155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Risultati immagini per gsi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6290" y="133350"/>
              <a:ext cx="589493" cy="186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id="1" dur="indefinite" restart="never" nodeType="tmRoot"/>
      </p:par>
    </p:tnLst>
  </p:timing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rafik 4"/>
          <p:cNvPicPr/>
          <p:nvPr/>
        </p:nvPicPr>
        <p:blipFill>
          <a:blip r:embed="rId6"/>
          <a:stretch/>
        </p:blipFill>
        <p:spPr>
          <a:xfrm>
            <a:off x="6883200" y="4856400"/>
            <a:ext cx="1072800" cy="307440"/>
          </a:xfrm>
          <a:prstGeom prst="rect">
            <a:avLst/>
          </a:prstGeom>
          <a:ln>
            <a:noFill/>
          </a:ln>
        </p:spPr>
      </p:pic>
      <p:sp>
        <p:nvSpPr>
          <p:cNvPr id="212" name="Line 1"/>
          <p:cNvSpPr/>
          <p:nvPr/>
        </p:nvSpPr>
        <p:spPr>
          <a:xfrm>
            <a:off x="358560" y="1023480"/>
            <a:ext cx="8425440" cy="360"/>
          </a:xfrm>
          <a:prstGeom prst="line">
            <a:avLst/>
          </a:prstGeom>
          <a:ln>
            <a:solidFill>
              <a:srgbClr val="072B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PlaceHolder 2"/>
          <p:cNvSpPr>
            <a:spLocks noGrp="1"/>
          </p:cNvSpPr>
          <p:nvPr>
            <p:ph type="title"/>
          </p:nvPr>
        </p:nvSpPr>
        <p:spPr>
          <a:xfrm>
            <a:off x="360000" y="219600"/>
            <a:ext cx="6193200" cy="3715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>
                <a:solidFill>
                  <a:srgbClr val="0A2D6E"/>
                </a:solidFill>
                <a:latin typeface="Arial"/>
              </a:rPr>
              <a:t>Folientitel, insgesamt zweizeilig</a:t>
            </a:r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358920" y="691200"/>
            <a:ext cx="6194280" cy="266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>
                <a:solidFill>
                  <a:srgbClr val="005AA0"/>
                </a:solidFill>
                <a:latin typeface="Arial"/>
              </a:rPr>
              <a:t>Entweder zweizeiliger Titel oder Titel mit Subheader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358920" y="1311120"/>
            <a:ext cx="4105080" cy="3422160"/>
          </a:xfrm>
          <a:prstGeom prst="rect">
            <a:avLst/>
          </a:prstGeom>
        </p:spPr>
        <p:txBody>
          <a:bodyPr lIns="0" tIns="0" rIns="0" bIns="0"/>
          <a:lstStyle/>
          <a:p>
            <a:pPr marL="181080" indent="-180720">
              <a:lnSpc>
                <a:spcPct val="1000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Textmasterformat bearbeiten</a:t>
            </a:r>
          </a:p>
          <a:p>
            <a:pPr marL="360360" lvl="1" indent="-17892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Zweite Ebene</a:t>
            </a:r>
          </a:p>
          <a:p>
            <a:pPr marL="541440" lvl="2" indent="-18072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Dritte Ebene</a:t>
            </a:r>
          </a:p>
          <a:p>
            <a:pPr marL="714240" lvl="3" indent="-17424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Vierte Ebene</a:t>
            </a:r>
          </a:p>
          <a:p>
            <a:pPr marL="1000080" lvl="4" indent="-28548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Fünfte Ebene</a:t>
            </a:r>
          </a:p>
        </p:txBody>
      </p:sp>
      <p:sp>
        <p:nvSpPr>
          <p:cNvPr id="216" name="PlaceHolder 5"/>
          <p:cNvSpPr>
            <a:spLocks noGrp="1"/>
          </p:cNvSpPr>
          <p:nvPr>
            <p:ph type="body"/>
          </p:nvPr>
        </p:nvSpPr>
        <p:spPr>
          <a:xfrm>
            <a:off x="4680000" y="1311120"/>
            <a:ext cx="4092120" cy="3422160"/>
          </a:xfrm>
          <a:prstGeom prst="rect">
            <a:avLst/>
          </a:prstGeom>
        </p:spPr>
        <p:txBody>
          <a:bodyPr lIns="0" tIns="0" rIns="0" bIns="0"/>
          <a:lstStyle/>
          <a:p>
            <a:pPr marL="181080" indent="-180720">
              <a:lnSpc>
                <a:spcPct val="1000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Textmasterformat bearbeiten</a:t>
            </a:r>
          </a:p>
          <a:p>
            <a:pPr marL="360360" lvl="1" indent="-17892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Zweite Ebene</a:t>
            </a:r>
          </a:p>
          <a:p>
            <a:pPr marL="541440" lvl="2" indent="-18072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Dritte Ebene</a:t>
            </a:r>
          </a:p>
          <a:p>
            <a:pPr marL="714240" lvl="3" indent="-17424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Vierte Ebene</a:t>
            </a:r>
          </a:p>
          <a:p>
            <a:pPr marL="1000080" lvl="4" indent="-28548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Fünfte Ebene</a:t>
            </a:r>
          </a:p>
        </p:txBody>
      </p:sp>
      <p:sp>
        <p:nvSpPr>
          <p:cNvPr id="217" name="Line 6"/>
          <p:cNvSpPr/>
          <p:nvPr/>
        </p:nvSpPr>
        <p:spPr>
          <a:xfrm>
            <a:off x="358560" y="1023480"/>
            <a:ext cx="8425440" cy="360"/>
          </a:xfrm>
          <a:prstGeom prst="line">
            <a:avLst/>
          </a:prstGeom>
          <a:ln>
            <a:solidFill>
              <a:srgbClr val="072B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0" name="Group 5"/>
          <p:cNvGrpSpPr>
            <a:grpSpLocks/>
          </p:cNvGrpSpPr>
          <p:nvPr userDrawn="1"/>
        </p:nvGrpSpPr>
        <p:grpSpPr bwMode="auto">
          <a:xfrm>
            <a:off x="6629400" y="361950"/>
            <a:ext cx="2108201" cy="495300"/>
            <a:chOff x="0" y="0"/>
            <a:chExt cx="1328" cy="31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40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" y="0"/>
              <a:ext cx="419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" y="0"/>
              <a:ext cx="446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14" name="Grafik 2"/>
          <p:cNvPicPr/>
          <p:nvPr userDrawn="1"/>
        </p:nvPicPr>
        <p:blipFill>
          <a:blip r:embed="rId10"/>
          <a:stretch/>
        </p:blipFill>
        <p:spPr>
          <a:xfrm>
            <a:off x="0" y="4878000"/>
            <a:ext cx="9143640" cy="271080"/>
          </a:xfrm>
          <a:prstGeom prst="rect">
            <a:avLst/>
          </a:prstGeom>
          <a:ln>
            <a:noFill/>
          </a:ln>
        </p:spPr>
      </p:pic>
      <p:pic>
        <p:nvPicPr>
          <p:cNvPr id="15" name="Grafik 5"/>
          <p:cNvPicPr/>
          <p:nvPr userDrawn="1"/>
        </p:nvPicPr>
        <p:blipFill>
          <a:blip r:embed="rId6"/>
          <a:stretch/>
        </p:blipFill>
        <p:spPr>
          <a:xfrm>
            <a:off x="6928200" y="4855110"/>
            <a:ext cx="1072800" cy="307440"/>
          </a:xfrm>
          <a:prstGeom prst="rect">
            <a:avLst/>
          </a:prstGeom>
          <a:ln>
            <a:noFill/>
          </a:ln>
        </p:spPr>
      </p:pic>
      <p:sp>
        <p:nvSpPr>
          <p:cNvPr id="17" name="Text Box 11"/>
          <p:cNvSpPr txBox="1">
            <a:spLocks noChangeArrowheads="1"/>
          </p:cNvSpPr>
          <p:nvPr userDrawn="1"/>
        </p:nvSpPr>
        <p:spPr bwMode="auto">
          <a:xfrm>
            <a:off x="8666162" y="4900880"/>
            <a:ext cx="325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DC3C70F1-6208-49A6-ADB2-CEE4BAEEC41F}" type="slidenum">
              <a:rPr lang="de-DE" sz="1100" b="1" smtClean="0">
                <a:solidFill>
                  <a:schemeClr val="bg1"/>
                </a:solidFill>
                <a:cs typeface="+mn-cs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de-DE" sz="1100" b="1" dirty="0" smtClean="0">
              <a:solidFill>
                <a:schemeClr val="bg1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timing>
    <p:tnLst>
      <p:par>
        <p:cTn id="1" dur="indefinite" restart="never" nodeType="tmRoot"/>
      </p:par>
    </p:tnLst>
  </p:timing>
  <p:hf hdr="0" ftr="0" dt="0"/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fik 8"/>
          <p:cNvPicPr/>
          <p:nvPr/>
        </p:nvPicPr>
        <p:blipFill>
          <a:blip r:embed="rId14"/>
          <a:stretch/>
        </p:blipFill>
        <p:spPr>
          <a:xfrm>
            <a:off x="0" y="252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44" name="Grafik 7"/>
          <p:cNvPicPr/>
          <p:nvPr/>
        </p:nvPicPr>
        <p:blipFill>
          <a:blip r:embed="rId15"/>
          <a:stretch/>
        </p:blipFill>
        <p:spPr>
          <a:xfrm>
            <a:off x="0" y="-3600"/>
            <a:ext cx="9149400" cy="5151240"/>
          </a:xfrm>
          <a:prstGeom prst="rect">
            <a:avLst/>
          </a:prstGeom>
          <a:ln>
            <a:noFill/>
          </a:ln>
        </p:spPr>
      </p:pic>
      <p:pic>
        <p:nvPicPr>
          <p:cNvPr id="45" name="Grafik 10"/>
          <p:cNvPicPr/>
          <p:nvPr/>
        </p:nvPicPr>
        <p:blipFill>
          <a:blip r:embed="rId16"/>
          <a:stretch/>
        </p:blipFill>
        <p:spPr>
          <a:xfrm>
            <a:off x="360000" y="388800"/>
            <a:ext cx="1633320" cy="216360"/>
          </a:xfrm>
          <a:prstGeom prst="rect">
            <a:avLst/>
          </a:prstGeom>
          <a:ln>
            <a:noFill/>
          </a:ln>
        </p:spPr>
      </p:pic>
      <p:sp>
        <p:nvSpPr>
          <p:cNvPr id="46" name="CustomShape 1"/>
          <p:cNvSpPr/>
          <p:nvPr/>
        </p:nvSpPr>
        <p:spPr>
          <a:xfrm>
            <a:off x="6865200" y="4903200"/>
            <a:ext cx="1018800" cy="13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900" spc="-1">
                <a:solidFill>
                  <a:srgbClr val="005AA0"/>
                </a:solidFill>
              </a:rPr>
              <a:t>www.helmholtz.de</a:t>
            </a:r>
            <a:endParaRPr lang="de-DE" sz="900" spc="-1">
              <a:solidFill>
                <a:prstClr val="black"/>
              </a:solidFill>
            </a:endParaRPr>
          </a:p>
        </p:txBody>
      </p:sp>
      <p:pic>
        <p:nvPicPr>
          <p:cNvPr id="47" name="Grafik 9"/>
          <p:cNvPicPr/>
          <p:nvPr/>
        </p:nvPicPr>
        <p:blipFill>
          <a:blip r:embed="rId17"/>
          <a:stretch/>
        </p:blipFill>
        <p:spPr>
          <a:xfrm>
            <a:off x="6865200" y="383760"/>
            <a:ext cx="1215000" cy="221400"/>
          </a:xfrm>
          <a:prstGeom prst="rect">
            <a:avLst/>
          </a:prstGeom>
          <a:ln>
            <a:noFill/>
          </a:ln>
        </p:spPr>
      </p:pic>
      <p:sp>
        <p:nvSpPr>
          <p:cNvPr id="48" name="PlaceHolder 2"/>
          <p:cNvSpPr>
            <a:spLocks noGrp="1"/>
          </p:cNvSpPr>
          <p:nvPr>
            <p:ph type="title"/>
          </p:nvPr>
        </p:nvSpPr>
        <p:spPr>
          <a:xfrm>
            <a:off x="360000" y="1285200"/>
            <a:ext cx="5867640" cy="69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200" b="1" strike="noStrike" spc="-1">
                <a:solidFill>
                  <a:srgbClr val="FFFFFF"/>
                </a:solidFill>
                <a:latin typeface="Arial"/>
              </a:rPr>
              <a:t>Präsentationstitel</a:t>
            </a:r>
            <a:r>
              <a:t/>
            </a:r>
            <a:br/>
            <a:r>
              <a:rPr lang="de-DE" sz="2200" b="1" strike="noStrike" spc="-1">
                <a:solidFill>
                  <a:srgbClr val="FFFFFF"/>
                </a:solidFill>
                <a:latin typeface="Arial"/>
              </a:rPr>
              <a:t>Auch zweizeilig möglich</a:t>
            </a:r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FFFFFF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400" b="0" strike="noStrike" spc="-1">
                <a:solidFill>
                  <a:srgbClr val="FFFFFF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FFFFFF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FFFFFF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FFFFFF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FFFFFF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FFFFFF"/>
                </a:solid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1825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rafik 4"/>
          <p:cNvPicPr/>
          <p:nvPr/>
        </p:nvPicPr>
        <p:blipFill>
          <a:blip r:embed="rId6"/>
          <a:stretch/>
        </p:blipFill>
        <p:spPr>
          <a:xfrm>
            <a:off x="6883200" y="4856400"/>
            <a:ext cx="1072800" cy="307440"/>
          </a:xfrm>
          <a:prstGeom prst="rect">
            <a:avLst/>
          </a:prstGeom>
          <a:ln>
            <a:noFill/>
          </a:ln>
        </p:spPr>
      </p:pic>
      <p:sp>
        <p:nvSpPr>
          <p:cNvPr id="212" name="Line 1"/>
          <p:cNvSpPr/>
          <p:nvPr/>
        </p:nvSpPr>
        <p:spPr>
          <a:xfrm>
            <a:off x="358560" y="1023480"/>
            <a:ext cx="8425440" cy="360"/>
          </a:xfrm>
          <a:prstGeom prst="line">
            <a:avLst/>
          </a:prstGeom>
          <a:ln>
            <a:solidFill>
              <a:srgbClr val="072B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PlaceHolder 2"/>
          <p:cNvSpPr>
            <a:spLocks noGrp="1"/>
          </p:cNvSpPr>
          <p:nvPr>
            <p:ph type="title"/>
          </p:nvPr>
        </p:nvSpPr>
        <p:spPr>
          <a:xfrm>
            <a:off x="360000" y="219600"/>
            <a:ext cx="6193200" cy="3715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>
                <a:solidFill>
                  <a:srgbClr val="0A2D6E"/>
                </a:solidFill>
                <a:latin typeface="Arial"/>
              </a:rPr>
              <a:t>Folientitel, insgesamt zweizeilig</a:t>
            </a:r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358920" y="691200"/>
            <a:ext cx="6194280" cy="266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>
                <a:solidFill>
                  <a:srgbClr val="005AA0"/>
                </a:solidFill>
                <a:latin typeface="Arial"/>
              </a:rPr>
              <a:t>Entweder zweizeiliger Titel oder Titel mit Subheader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358920" y="1311120"/>
            <a:ext cx="4105080" cy="3422160"/>
          </a:xfrm>
          <a:prstGeom prst="rect">
            <a:avLst/>
          </a:prstGeom>
        </p:spPr>
        <p:txBody>
          <a:bodyPr lIns="0" tIns="0" rIns="0" bIns="0"/>
          <a:lstStyle/>
          <a:p>
            <a:pPr marL="181080" indent="-180720">
              <a:lnSpc>
                <a:spcPct val="1000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Textmasterformat bearbeiten</a:t>
            </a:r>
          </a:p>
          <a:p>
            <a:pPr marL="360360" lvl="1" indent="-17892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Zweite Ebene</a:t>
            </a:r>
          </a:p>
          <a:p>
            <a:pPr marL="541440" lvl="2" indent="-18072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Dritte Ebene</a:t>
            </a:r>
          </a:p>
          <a:p>
            <a:pPr marL="714240" lvl="3" indent="-17424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Vierte Ebene</a:t>
            </a:r>
          </a:p>
          <a:p>
            <a:pPr marL="1000080" lvl="4" indent="-28548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Fünfte Ebene</a:t>
            </a:r>
          </a:p>
        </p:txBody>
      </p:sp>
      <p:sp>
        <p:nvSpPr>
          <p:cNvPr id="216" name="PlaceHolder 5"/>
          <p:cNvSpPr>
            <a:spLocks noGrp="1"/>
          </p:cNvSpPr>
          <p:nvPr>
            <p:ph type="body"/>
          </p:nvPr>
        </p:nvSpPr>
        <p:spPr>
          <a:xfrm>
            <a:off x="4680000" y="1311120"/>
            <a:ext cx="4092120" cy="3422160"/>
          </a:xfrm>
          <a:prstGeom prst="rect">
            <a:avLst/>
          </a:prstGeom>
        </p:spPr>
        <p:txBody>
          <a:bodyPr lIns="0" tIns="0" rIns="0" bIns="0"/>
          <a:lstStyle/>
          <a:p>
            <a:pPr marL="181080" indent="-180720">
              <a:lnSpc>
                <a:spcPct val="1000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Textmasterformat bearbeiten</a:t>
            </a:r>
          </a:p>
          <a:p>
            <a:pPr marL="360360" lvl="1" indent="-17892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Zweite Ebene</a:t>
            </a:r>
          </a:p>
          <a:p>
            <a:pPr marL="541440" lvl="2" indent="-18072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Dritte Ebene</a:t>
            </a:r>
          </a:p>
          <a:p>
            <a:pPr marL="714240" lvl="3" indent="-17424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Vierte Ebene</a:t>
            </a:r>
          </a:p>
          <a:p>
            <a:pPr marL="1000080" lvl="4" indent="-28548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Fünfte Ebene</a:t>
            </a:r>
          </a:p>
        </p:txBody>
      </p:sp>
      <p:sp>
        <p:nvSpPr>
          <p:cNvPr id="217" name="Line 6"/>
          <p:cNvSpPr/>
          <p:nvPr/>
        </p:nvSpPr>
        <p:spPr>
          <a:xfrm>
            <a:off x="358560" y="1023480"/>
            <a:ext cx="8425440" cy="360"/>
          </a:xfrm>
          <a:prstGeom prst="line">
            <a:avLst/>
          </a:prstGeom>
          <a:ln>
            <a:solidFill>
              <a:srgbClr val="072B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0" name="Group 5"/>
          <p:cNvGrpSpPr>
            <a:grpSpLocks/>
          </p:cNvGrpSpPr>
          <p:nvPr userDrawn="1"/>
        </p:nvGrpSpPr>
        <p:grpSpPr bwMode="auto">
          <a:xfrm>
            <a:off x="6629400" y="361950"/>
            <a:ext cx="2108201" cy="495300"/>
            <a:chOff x="0" y="0"/>
            <a:chExt cx="1328" cy="31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40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" y="0"/>
              <a:ext cx="419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" y="0"/>
              <a:ext cx="446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14" name="Grafik 2"/>
          <p:cNvPicPr/>
          <p:nvPr userDrawn="1"/>
        </p:nvPicPr>
        <p:blipFill>
          <a:blip r:embed="rId10"/>
          <a:stretch/>
        </p:blipFill>
        <p:spPr>
          <a:xfrm>
            <a:off x="0" y="4878000"/>
            <a:ext cx="9143640" cy="271080"/>
          </a:xfrm>
          <a:prstGeom prst="rect">
            <a:avLst/>
          </a:prstGeom>
          <a:ln>
            <a:noFill/>
          </a:ln>
        </p:spPr>
      </p:pic>
      <p:pic>
        <p:nvPicPr>
          <p:cNvPr id="15" name="Grafik 5"/>
          <p:cNvPicPr/>
          <p:nvPr userDrawn="1"/>
        </p:nvPicPr>
        <p:blipFill>
          <a:blip r:embed="rId6"/>
          <a:stretch/>
        </p:blipFill>
        <p:spPr>
          <a:xfrm>
            <a:off x="6928200" y="4855110"/>
            <a:ext cx="1072800" cy="307440"/>
          </a:xfrm>
          <a:prstGeom prst="rect">
            <a:avLst/>
          </a:prstGeom>
          <a:ln>
            <a:noFill/>
          </a:ln>
        </p:spPr>
      </p:pic>
      <p:sp>
        <p:nvSpPr>
          <p:cNvPr id="17" name="Text Box 11"/>
          <p:cNvSpPr txBox="1">
            <a:spLocks noChangeArrowheads="1"/>
          </p:cNvSpPr>
          <p:nvPr userDrawn="1"/>
        </p:nvSpPr>
        <p:spPr bwMode="auto">
          <a:xfrm>
            <a:off x="8666162" y="4900880"/>
            <a:ext cx="325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DC3C70F1-6208-49A6-ADB2-CEE4BAEEC41F}" type="slidenum">
              <a:rPr lang="de-DE" sz="1100" b="1" smtClean="0">
                <a:solidFill>
                  <a:prstClr val="white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de-DE" sz="1100" b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7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hf hdr="0" ft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TextShape 1"/>
          <p:cNvSpPr txBox="1"/>
          <p:nvPr/>
        </p:nvSpPr>
        <p:spPr>
          <a:xfrm>
            <a:off x="360000" y="1285200"/>
            <a:ext cx="5867640" cy="699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200" b="1" strike="noStrike" spc="-1" dirty="0" smtClean="0">
                <a:solidFill>
                  <a:srgbClr val="FFFFFF"/>
                </a:solidFill>
                <a:latin typeface="Arial"/>
              </a:rPr>
              <a:t>Beam diagnostics  </a:t>
            </a:r>
          </a:p>
          <a:p>
            <a:pPr>
              <a:lnSpc>
                <a:spcPct val="100000"/>
              </a:lnSpc>
            </a:pPr>
            <a:r>
              <a:rPr lang="de-DE" sz="2400" spc="-1" dirty="0" smtClean="0">
                <a:solidFill>
                  <a:srgbClr val="FFFFFF"/>
                </a:solidFill>
              </a:rPr>
              <a:t>Towards </a:t>
            </a:r>
            <a:r>
              <a:rPr lang="de-DE" sz="2400" spc="-1" dirty="0">
                <a:solidFill>
                  <a:srgbClr val="FFFFFF"/>
                </a:solidFill>
              </a:rPr>
              <a:t>ultimate resolution</a:t>
            </a:r>
            <a:endParaRPr lang="de-DE" sz="2400" spc="-1" dirty="0"/>
          </a:p>
          <a:p>
            <a:pPr>
              <a:lnSpc>
                <a:spcPct val="100000"/>
              </a:lnSpc>
            </a:pPr>
            <a:r>
              <a:rPr lang="en-US" sz="2200" b="1" strike="noStrike" spc="-1" dirty="0" smtClean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808" name="TextShape 2"/>
          <p:cNvSpPr txBox="1"/>
          <p:nvPr/>
        </p:nvSpPr>
        <p:spPr>
          <a:xfrm>
            <a:off x="360000" y="2113200"/>
            <a:ext cx="5867640" cy="692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ts val="1800"/>
              </a:lnSpc>
            </a:pPr>
            <a:endParaRPr lang="de-DE" sz="2000" b="0" strike="noStrike" spc="-1" dirty="0">
              <a:latin typeface="Arial"/>
            </a:endParaRPr>
          </a:p>
        </p:txBody>
      </p:sp>
      <p:sp>
        <p:nvSpPr>
          <p:cNvPr id="809" name="CustomShape 3"/>
          <p:cNvSpPr/>
          <p:nvPr/>
        </p:nvSpPr>
        <p:spPr>
          <a:xfrm>
            <a:off x="360000" y="2678280"/>
            <a:ext cx="5867640" cy="42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r>
              <a:rPr lang="de-DE" sz="1400" strike="noStrike" spc="-1" dirty="0" smtClean="0">
                <a:solidFill>
                  <a:srgbClr val="FFFFFF"/>
                </a:solidFill>
                <a:latin typeface="Arial"/>
              </a:rPr>
              <a:t>L. Rota – </a:t>
            </a:r>
            <a:r>
              <a:rPr lang="de-DE" sz="1400" strike="noStrike" spc="-1" dirty="0" smtClean="0">
                <a:solidFill>
                  <a:schemeClr val="accent3"/>
                </a:solidFill>
                <a:latin typeface="Arial"/>
              </a:rPr>
              <a:t>lorenzo.rota@kit.edu</a:t>
            </a:r>
            <a:r>
              <a:rPr lang="de-DE" sz="1400" spc="-1" dirty="0" smtClean="0">
                <a:solidFill>
                  <a:srgbClr val="FFFFFF"/>
                </a:solidFill>
              </a:rPr>
              <a:t>, </a:t>
            </a:r>
            <a:r>
              <a:rPr lang="de-DE" sz="1400" spc="-1" dirty="0">
                <a:solidFill>
                  <a:srgbClr val="FFFFFF"/>
                </a:solidFill>
              </a:rPr>
              <a:t>M. </a:t>
            </a:r>
            <a:r>
              <a:rPr lang="de-DE" sz="1400" spc="-1" dirty="0" smtClean="0">
                <a:solidFill>
                  <a:srgbClr val="FFFFFF"/>
                </a:solidFill>
              </a:rPr>
              <a:t>Caselle – </a:t>
            </a:r>
            <a:r>
              <a:rPr lang="de-DE" sz="1400" spc="-1" dirty="0" smtClean="0">
                <a:solidFill>
                  <a:schemeClr val="accent3"/>
                </a:solidFill>
              </a:rPr>
              <a:t>michele.caselle@kit.edu</a:t>
            </a:r>
            <a:r>
              <a:rPr lang="de-DE" sz="1400" spc="-1" dirty="0" smtClean="0">
                <a:solidFill>
                  <a:srgbClr val="FFFFFF"/>
                </a:solidFill>
              </a:rPr>
              <a:t>, </a:t>
            </a:r>
          </a:p>
          <a:p>
            <a:r>
              <a:rPr lang="de-DE" sz="1400" spc="-1" dirty="0" smtClean="0">
                <a:solidFill>
                  <a:srgbClr val="FFFFFF"/>
                </a:solidFill>
              </a:rPr>
              <a:t>T. Atkinson, G. Brenner, E</a:t>
            </a:r>
            <a:r>
              <a:rPr lang="de-DE" sz="1400" spc="-1" dirty="0">
                <a:solidFill>
                  <a:srgbClr val="FFFFFF"/>
                </a:solidFill>
              </a:rPr>
              <a:t>. Bründermann, </a:t>
            </a:r>
            <a:r>
              <a:rPr lang="de-DE" sz="1400" spc="-1" dirty="0" smtClean="0">
                <a:solidFill>
                  <a:srgbClr val="FFFFFF"/>
                </a:solidFill>
              </a:rPr>
              <a:t>S</a:t>
            </a:r>
            <a:r>
              <a:rPr lang="de-DE" sz="1400" spc="-1" dirty="0">
                <a:solidFill>
                  <a:srgbClr val="FFFFFF"/>
                </a:solidFill>
              </a:rPr>
              <a:t>. </a:t>
            </a:r>
            <a:r>
              <a:rPr lang="de-DE" sz="1400" spc="-1" dirty="0" smtClean="0">
                <a:solidFill>
                  <a:srgbClr val="FFFFFF"/>
                </a:solidFill>
              </a:rPr>
              <a:t>Düsterer, S</a:t>
            </a:r>
            <a:r>
              <a:rPr lang="de-DE" sz="1400" spc="-1" dirty="0">
                <a:solidFill>
                  <a:srgbClr val="FFFFFF"/>
                </a:solidFill>
              </a:rPr>
              <a:t>. </a:t>
            </a:r>
            <a:r>
              <a:rPr lang="de-DE" sz="1400" spc="-1" dirty="0" smtClean="0">
                <a:solidFill>
                  <a:srgbClr val="FFFFFF"/>
                </a:solidFill>
              </a:rPr>
              <a:t>Funkner, </a:t>
            </a:r>
          </a:p>
          <a:p>
            <a:r>
              <a:rPr lang="de-DE" sz="1400" spc="-1" dirty="0" smtClean="0">
                <a:solidFill>
                  <a:srgbClr val="FFFFFF"/>
                </a:solidFill>
              </a:rPr>
              <a:t>C</a:t>
            </a:r>
            <a:r>
              <a:rPr lang="de-DE" sz="1400" spc="-1" dirty="0">
                <a:solidFill>
                  <a:srgbClr val="FFFFFF"/>
                </a:solidFill>
              </a:rPr>
              <a:t>. Gerth, </a:t>
            </a:r>
            <a:r>
              <a:rPr lang="de-DE" sz="1400" spc="-1" dirty="0" smtClean="0">
                <a:solidFill>
                  <a:srgbClr val="FFFFFF"/>
                </a:solidFill>
              </a:rPr>
              <a:t>M. Gensch, B. Green, B</a:t>
            </a:r>
            <a:r>
              <a:rPr lang="de-DE" sz="1400" spc="-1" dirty="0">
                <a:solidFill>
                  <a:srgbClr val="FFFFFF"/>
                </a:solidFill>
              </a:rPr>
              <a:t>. Kehrer, </a:t>
            </a:r>
            <a:r>
              <a:rPr lang="de-DE" sz="1400" spc="-1" dirty="0" smtClean="0">
                <a:solidFill>
                  <a:srgbClr val="FFFFFF"/>
                </a:solidFill>
              </a:rPr>
              <a:t>C. Mai, A</a:t>
            </a:r>
            <a:r>
              <a:rPr lang="de-DE" sz="1400" spc="-1" dirty="0">
                <a:solidFill>
                  <a:srgbClr val="FFFFFF"/>
                </a:solidFill>
              </a:rPr>
              <a:t>. </a:t>
            </a:r>
            <a:r>
              <a:rPr lang="de-DE" sz="1400" spc="-1" dirty="0" smtClean="0">
                <a:solidFill>
                  <a:srgbClr val="FFFFFF"/>
                </a:solidFill>
              </a:rPr>
              <a:t>Mozzanica, </a:t>
            </a:r>
          </a:p>
          <a:p>
            <a:r>
              <a:rPr lang="de-DE" sz="1400" spc="-1" dirty="0" smtClean="0">
                <a:solidFill>
                  <a:srgbClr val="FFFFFF"/>
                </a:solidFill>
              </a:rPr>
              <a:t>D</a:t>
            </a:r>
            <a:r>
              <a:rPr lang="de-DE" sz="1400" spc="-1" dirty="0">
                <a:solidFill>
                  <a:srgbClr val="FFFFFF"/>
                </a:solidFill>
              </a:rPr>
              <a:t>. Makowski, A. </a:t>
            </a:r>
            <a:r>
              <a:rPr lang="de-DE" sz="1400" spc="-1" dirty="0" smtClean="0">
                <a:solidFill>
                  <a:srgbClr val="FFFFFF"/>
                </a:solidFill>
              </a:rPr>
              <a:t>Mielczarek, M.J</a:t>
            </a:r>
            <a:r>
              <a:rPr lang="de-DE" sz="1400" spc="-1" dirty="0">
                <a:solidFill>
                  <a:srgbClr val="FFFFFF"/>
                </a:solidFill>
              </a:rPr>
              <a:t>. Nasse, G. Niehues, M. Patil, </a:t>
            </a:r>
            <a:endParaRPr lang="de-DE" sz="1400" spc="-1" dirty="0" smtClean="0">
              <a:solidFill>
                <a:srgbClr val="FFFFFF"/>
              </a:solidFill>
            </a:endParaRPr>
          </a:p>
          <a:p>
            <a:r>
              <a:rPr lang="de-DE" sz="1400" spc="-1" dirty="0" smtClean="0">
                <a:solidFill>
                  <a:srgbClr val="FFFFFF"/>
                </a:solidFill>
              </a:rPr>
              <a:t>P</a:t>
            </a:r>
            <a:r>
              <a:rPr lang="de-DE" sz="1400" spc="-1" dirty="0">
                <a:solidFill>
                  <a:srgbClr val="FFFFFF"/>
                </a:solidFill>
              </a:rPr>
              <a:t>. Schönfeldt, </a:t>
            </a:r>
            <a:r>
              <a:rPr lang="de-DE" sz="1400" spc="-1" dirty="0" smtClean="0">
                <a:solidFill>
                  <a:srgbClr val="FFFFFF"/>
                </a:solidFill>
              </a:rPr>
              <a:t>B</a:t>
            </a:r>
            <a:r>
              <a:rPr lang="de-DE" sz="1400" spc="-1" dirty="0">
                <a:solidFill>
                  <a:srgbClr val="FFFFFF"/>
                </a:solidFill>
              </a:rPr>
              <a:t>. Steffen, </a:t>
            </a:r>
            <a:r>
              <a:rPr lang="de-DE" sz="1400" spc="-1" dirty="0" smtClean="0">
                <a:solidFill>
                  <a:srgbClr val="FFFFFF"/>
                </a:solidFill>
              </a:rPr>
              <a:t>B</a:t>
            </a:r>
            <a:r>
              <a:rPr lang="de-DE" sz="1400" spc="-1" dirty="0">
                <a:solidFill>
                  <a:srgbClr val="FFFFFF"/>
                </a:solidFill>
              </a:rPr>
              <a:t>. </a:t>
            </a:r>
            <a:r>
              <a:rPr lang="de-DE" sz="1400" spc="-1" dirty="0" smtClean="0">
                <a:solidFill>
                  <a:srgbClr val="FFFFFF"/>
                </a:solidFill>
              </a:rPr>
              <a:t>Schmitt, A</a:t>
            </a:r>
            <a:r>
              <a:rPr lang="de-DE" sz="1400" spc="-1" dirty="0">
                <a:solidFill>
                  <a:srgbClr val="FFFFFF"/>
                </a:solidFill>
              </a:rPr>
              <a:t>.-S. Müller, M. </a:t>
            </a:r>
            <a:r>
              <a:rPr lang="de-DE" sz="1400" spc="-1" dirty="0" smtClean="0">
                <a:solidFill>
                  <a:srgbClr val="FFFFFF"/>
                </a:solidFill>
              </a:rPr>
              <a:t>Weber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7"/>
    </mc:Choice>
    <mc:Fallback xmlns="">
      <p:transition spd="slow" advTm="1746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15" y="1047750"/>
            <a:ext cx="6579611" cy="377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KAPTURE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Applications at KARA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4733151"/>
            <a:ext cx="526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2"/>
                </a:solidFill>
              </a:rPr>
              <a:t>Courtesy: </a:t>
            </a:r>
            <a:r>
              <a:rPr lang="en-US" sz="1200" b="1" dirty="0" smtClean="0">
                <a:solidFill>
                  <a:schemeClr val="tx2"/>
                </a:solidFill>
              </a:rPr>
              <a:t>J. Steinmann (KIT)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14" name="Picture 13" descr="KIT-Logo-rgb_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0047"/>
            <a:ext cx="853832" cy="39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98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KALYPSO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Applications at Eu-XFEL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1" name="TextShape 5"/>
          <p:cNvSpPr txBox="1"/>
          <p:nvPr/>
        </p:nvSpPr>
        <p:spPr>
          <a:xfrm>
            <a:off x="4680000" y="2761200"/>
            <a:ext cx="4105080" cy="10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" name="Picture 21" descr="logo_desy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3249"/>
            <a:ext cx="554495" cy="54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7" descr="logo-XFEL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94" y="194280"/>
            <a:ext cx="718908" cy="71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Inhaltsplatzhalter 2"/>
          <p:cNvSpPr txBox="1">
            <a:spLocks/>
          </p:cNvSpPr>
          <p:nvPr/>
        </p:nvSpPr>
        <p:spPr>
          <a:xfrm>
            <a:off x="5000034" y="1133815"/>
            <a:ext cx="3505799" cy="599736"/>
          </a:xfrm>
          <a:prstGeom prst="rect">
            <a:avLst/>
          </a:prstGeom>
        </p:spPr>
        <p:txBody>
          <a:bodyPr/>
          <a:lstStyle>
            <a:lvl1pPr marL="1565275" indent="-1565275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2488" indent="-1304925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800">
                <a:solidFill>
                  <a:schemeClr val="tx1"/>
                </a:solidFill>
                <a:latin typeface="+mn-lt"/>
              </a:defRPr>
            </a:lvl2pPr>
            <a:lvl3pPr marL="5219700" indent="-1044575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0">
                <a:solidFill>
                  <a:schemeClr val="tx1"/>
                </a:solidFill>
                <a:latin typeface="+mn-lt"/>
              </a:defRPr>
            </a:lvl3pPr>
            <a:lvl4pPr marL="7307263" indent="-1042988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9100">
                <a:solidFill>
                  <a:schemeClr val="tx1"/>
                </a:solidFill>
                <a:latin typeface="+mn-lt"/>
              </a:defRPr>
            </a:lvl4pPr>
            <a:lvl5pPr marL="9396413" indent="-1044575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5pPr>
            <a:lvl6pPr marL="9853613" indent="-1044575" algn="l" defTabSz="4175125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6pPr>
            <a:lvl7pPr marL="10310813" indent="-1044575" algn="l" defTabSz="4175125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7pPr>
            <a:lvl8pPr marL="10768013" indent="-1044575" algn="l" defTabSz="4175125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8pPr>
            <a:lvl9pPr marL="11225213" indent="-1044575" algn="l" defTabSz="4175125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EOD traces of all 30 bunches of a bunch train @ 1.13 MHz</a:t>
            </a:r>
          </a:p>
          <a:p>
            <a:pPr marL="0" indent="0">
              <a:buNone/>
            </a:pPr>
            <a:endParaRPr lang="en-US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4548485"/>
            <a:ext cx="4392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1"/>
                </a:solidFill>
              </a:rPr>
              <a:t>Courtesy: </a:t>
            </a:r>
            <a:endParaRPr lang="en-US" sz="1200" b="1" dirty="0" smtClean="0">
              <a:solidFill>
                <a:schemeClr val="accent1"/>
              </a:solidFill>
            </a:endParaRPr>
          </a:p>
          <a:p>
            <a:r>
              <a:rPr lang="en-US" sz="1200" b="1" dirty="0" smtClean="0">
                <a:solidFill>
                  <a:schemeClr val="accent1"/>
                </a:solidFill>
              </a:rPr>
              <a:t>B. Steffen, Ch</a:t>
            </a:r>
            <a:r>
              <a:rPr lang="en-US" sz="1200" b="1" dirty="0">
                <a:solidFill>
                  <a:schemeClr val="accent1"/>
                </a:solidFill>
              </a:rPr>
              <a:t>. </a:t>
            </a:r>
            <a:r>
              <a:rPr lang="en-US" sz="1200" b="1" dirty="0" err="1" smtClean="0">
                <a:solidFill>
                  <a:schemeClr val="accent1"/>
                </a:solidFill>
              </a:rPr>
              <a:t>Gerth</a:t>
            </a:r>
            <a:r>
              <a:rPr lang="en-US" sz="1200" b="1" dirty="0">
                <a:solidFill>
                  <a:schemeClr val="accent1"/>
                </a:solidFill>
              </a:rPr>
              <a:t> </a:t>
            </a:r>
            <a:r>
              <a:rPr lang="en-US" sz="1200" b="1" dirty="0" smtClean="0">
                <a:solidFill>
                  <a:schemeClr val="accent1"/>
                </a:solidFill>
              </a:rPr>
              <a:t>(DESY)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19" name="Inhaltsplatzhalter 2"/>
          <p:cNvSpPr txBox="1">
            <a:spLocks/>
          </p:cNvSpPr>
          <p:nvPr/>
        </p:nvSpPr>
        <p:spPr>
          <a:xfrm>
            <a:off x="360000" y="1133815"/>
            <a:ext cx="4099206" cy="601893"/>
          </a:xfrm>
          <a:prstGeom prst="rect">
            <a:avLst/>
          </a:prstGeom>
        </p:spPr>
        <p:txBody>
          <a:bodyPr/>
          <a:lstStyle>
            <a:lvl1pPr marL="1565275" indent="-1565275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2488" indent="-1304925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800">
                <a:solidFill>
                  <a:schemeClr val="tx1"/>
                </a:solidFill>
                <a:latin typeface="+mn-lt"/>
              </a:defRPr>
            </a:lvl2pPr>
            <a:lvl3pPr marL="5219700" indent="-1044575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0">
                <a:solidFill>
                  <a:schemeClr val="tx1"/>
                </a:solidFill>
                <a:latin typeface="+mn-lt"/>
              </a:defRPr>
            </a:lvl3pPr>
            <a:lvl4pPr marL="7307263" indent="-1042988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9100">
                <a:solidFill>
                  <a:schemeClr val="tx1"/>
                </a:solidFill>
                <a:latin typeface="+mn-lt"/>
              </a:defRPr>
            </a:lvl4pPr>
            <a:lvl5pPr marL="9396413" indent="-1044575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5pPr>
            <a:lvl6pPr marL="9853613" indent="-1044575" algn="l" defTabSz="4175125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6pPr>
            <a:lvl7pPr marL="10310813" indent="-1044575" algn="l" defTabSz="4175125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7pPr>
            <a:lvl8pPr marL="10768013" indent="-1044575" algn="l" defTabSz="4175125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8pPr>
            <a:lvl9pPr marL="11225213" indent="-1044575" algn="l" defTabSz="4175125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Single-shot Electro Optical Spectral Decoding (EOD) traces from one train</a:t>
            </a:r>
          </a:p>
        </p:txBody>
      </p:sp>
    </p:spTree>
    <p:extLst>
      <p:ext uri="{BB962C8B-B14F-4D97-AF65-F5344CB8AC3E}">
        <p14:creationId xmlns:p14="http://schemas.microsoft.com/office/powerpoint/2010/main" val="174122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KALYPSO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Applications at Eu-XFEL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1" name="TextShape 5"/>
          <p:cNvSpPr txBox="1"/>
          <p:nvPr/>
        </p:nvSpPr>
        <p:spPr>
          <a:xfrm>
            <a:off x="4680000" y="2761200"/>
            <a:ext cx="4105080" cy="10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" name="Picture 21" descr="logo_desy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3249"/>
            <a:ext cx="554495" cy="54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7" descr="logo-XFEL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94" y="194280"/>
            <a:ext cx="718908" cy="71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9512" y="4548485"/>
            <a:ext cx="4392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2"/>
                </a:solidFill>
              </a:rPr>
              <a:t>Courtesy: </a:t>
            </a:r>
            <a:endParaRPr lang="en-US" sz="1200" b="1" dirty="0" smtClean="0">
              <a:solidFill>
                <a:schemeClr val="tx2"/>
              </a:solidFill>
            </a:endParaRPr>
          </a:p>
          <a:p>
            <a:r>
              <a:rPr lang="en-US" sz="1200" b="1" dirty="0" smtClean="0">
                <a:solidFill>
                  <a:schemeClr val="tx2"/>
                </a:solidFill>
              </a:rPr>
              <a:t>B. Steffen, Ch</a:t>
            </a:r>
            <a:r>
              <a:rPr lang="en-US" sz="1200" b="1" dirty="0">
                <a:solidFill>
                  <a:schemeClr val="tx2"/>
                </a:solidFill>
              </a:rPr>
              <a:t>. </a:t>
            </a:r>
            <a:r>
              <a:rPr lang="en-US" sz="1200" b="1" dirty="0" err="1" smtClean="0">
                <a:solidFill>
                  <a:schemeClr val="tx2"/>
                </a:solidFill>
              </a:rPr>
              <a:t>Gerth</a:t>
            </a:r>
            <a:r>
              <a:rPr lang="en-US" sz="1200" b="1" dirty="0">
                <a:solidFill>
                  <a:schemeClr val="tx2"/>
                </a:solidFill>
              </a:rPr>
              <a:t> </a:t>
            </a:r>
            <a:r>
              <a:rPr lang="en-US" sz="1200" b="1" dirty="0" smtClean="0">
                <a:solidFill>
                  <a:schemeClr val="tx2"/>
                </a:solidFill>
              </a:rPr>
              <a:t>(DESY)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21" name="TextShape 3"/>
          <p:cNvSpPr txBox="1"/>
          <p:nvPr/>
        </p:nvSpPr>
        <p:spPr>
          <a:xfrm>
            <a:off x="360000" y="1200150"/>
            <a:ext cx="8422560" cy="12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b="1" spc="-1" dirty="0" smtClean="0">
                <a:solidFill>
                  <a:srgbClr val="000000"/>
                </a:solidFill>
              </a:rPr>
              <a:t>Arrival time and bunch length from fitted Gaussians for 10 bunches.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4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KALYPSO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Applications at FLASH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7" name="TextShape 3"/>
          <p:cNvSpPr txBox="1"/>
          <p:nvPr/>
        </p:nvSpPr>
        <p:spPr>
          <a:xfrm>
            <a:off x="360000" y="1311120"/>
            <a:ext cx="4059600" cy="27846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ts val="2200"/>
              </a:lnSpc>
              <a:spcBef>
                <a:spcPts val="1200"/>
              </a:spcBef>
              <a:buClr>
                <a:srgbClr val="00589C"/>
              </a:buClr>
              <a:buSzPct val="125000"/>
            </a:pPr>
            <a:r>
              <a:rPr lang="en-US" sz="1600" b="1" dirty="0" smtClean="0"/>
              <a:t>On-line measurement of FEL radiation spectrum with VLS spectrometer at FLASH1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Tool for tuning of the FLASH accelerator 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Electronics designed for MTCA based readout </a:t>
            </a:r>
            <a:endParaRPr lang="en-US" sz="1600" spc="-1" dirty="0" smtClean="0">
              <a:solidFill>
                <a:srgbClr val="000000"/>
              </a:solidFill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sp>
        <p:nvSpPr>
          <p:cNvPr id="831" name="TextShape 5"/>
          <p:cNvSpPr txBox="1"/>
          <p:nvPr/>
        </p:nvSpPr>
        <p:spPr>
          <a:xfrm>
            <a:off x="4680000" y="2761200"/>
            <a:ext cx="4105080" cy="10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" name="Picture 21" descr="logo_desy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3249"/>
            <a:ext cx="554495" cy="54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Risultati immagini per flash des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967" y="287599"/>
            <a:ext cx="1204946" cy="53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1899" y="4476750"/>
            <a:ext cx="4392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tx2"/>
                </a:solidFill>
              </a:rPr>
              <a:t>Courtesy: S</a:t>
            </a:r>
            <a:r>
              <a:rPr lang="en-US" sz="1200" b="1" dirty="0">
                <a:solidFill>
                  <a:schemeClr val="tx2"/>
                </a:solidFill>
              </a:rPr>
              <a:t>. </a:t>
            </a:r>
            <a:r>
              <a:rPr lang="en-US" sz="1200" b="1" dirty="0" err="1">
                <a:solidFill>
                  <a:schemeClr val="tx2"/>
                </a:solidFill>
              </a:rPr>
              <a:t>Düsterer</a:t>
            </a:r>
            <a:r>
              <a:rPr lang="en-US" sz="1200" b="1" dirty="0">
                <a:solidFill>
                  <a:schemeClr val="tx2"/>
                </a:solidFill>
              </a:rPr>
              <a:t>, </a:t>
            </a:r>
            <a:r>
              <a:rPr lang="en-US" sz="1200" b="1" dirty="0" smtClean="0">
                <a:solidFill>
                  <a:schemeClr val="tx2"/>
                </a:solidFill>
              </a:rPr>
              <a:t>G Brenner, </a:t>
            </a:r>
            <a:r>
              <a:rPr lang="en-US" sz="1200" b="1" dirty="0">
                <a:solidFill>
                  <a:schemeClr val="tx2"/>
                </a:solidFill>
              </a:rPr>
              <a:t>Ch. Gerth, </a:t>
            </a:r>
            <a:endParaRPr lang="en-US" sz="1200" b="1" dirty="0" smtClean="0">
              <a:solidFill>
                <a:schemeClr val="tx2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2"/>
                </a:solidFill>
              </a:rPr>
              <a:t>D</a:t>
            </a:r>
            <a:r>
              <a:rPr lang="en-US" sz="1200" b="1" dirty="0">
                <a:solidFill>
                  <a:schemeClr val="tx2"/>
                </a:solidFill>
              </a:rPr>
              <a:t>. Haack and B. Steffen (DESY</a:t>
            </a:r>
            <a:r>
              <a:rPr lang="en-US" sz="1200" b="1" dirty="0" smtClean="0">
                <a:solidFill>
                  <a:schemeClr val="tx2"/>
                </a:solidFill>
              </a:rPr>
              <a:t>)</a:t>
            </a:r>
            <a:endParaRPr lang="en-US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Putting it all together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KARA distributed sensor network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12081" y="1733550"/>
            <a:ext cx="3803319" cy="2190512"/>
            <a:chOff x="5112081" y="1733550"/>
            <a:chExt cx="3803319" cy="2190512"/>
          </a:xfrm>
        </p:grpSpPr>
        <p:pic>
          <p:nvPicPr>
            <p:cNvPr id="9" name="Picture 3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558" y="1733550"/>
              <a:ext cx="3560842" cy="2190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Shape 213"/>
            <p:cNvSpPr/>
            <p:nvPr/>
          </p:nvSpPr>
          <p:spPr bwMode="auto">
            <a:xfrm>
              <a:off x="5187118" y="3268929"/>
              <a:ext cx="722955" cy="2063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38100" tIns="38100" rIns="38100" bIns="38100"/>
            <a:lstStyle/>
            <a:p>
              <a:pPr marL="0" lvl="2" defTabSz="1295400" fontAlgn="auto">
                <a:spcBef>
                  <a:spcPts val="600"/>
                </a:spcBef>
                <a:spcAft>
                  <a:spcPts val="0"/>
                </a:spcAft>
                <a:defRPr sz="1800">
                  <a:solidFill>
                    <a:srgbClr val="000000"/>
                  </a:solidFill>
                </a:defRPr>
              </a:pPr>
              <a:endParaRPr lang="en-US" sz="2300" kern="0" dirty="0">
                <a:solidFill>
                  <a:srgbClr val="000000"/>
                </a:solidFill>
                <a:uFill>
                  <a:solidFill>
                    <a:srgbClr val="5F5F5F"/>
                  </a:solidFill>
                </a:u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Ellipse 1"/>
            <p:cNvSpPr/>
            <p:nvPr/>
          </p:nvSpPr>
          <p:spPr bwMode="auto">
            <a:xfrm>
              <a:off x="6338652" y="2463720"/>
              <a:ext cx="245314" cy="248200"/>
            </a:xfrm>
            <a:prstGeom prst="ellipse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200" kern="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" name="Ellipse 29"/>
            <p:cNvSpPr/>
            <p:nvPr/>
          </p:nvSpPr>
          <p:spPr bwMode="auto">
            <a:xfrm>
              <a:off x="7475756" y="2553188"/>
              <a:ext cx="245314" cy="248200"/>
            </a:xfrm>
            <a:prstGeom prst="ellips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srgbClr val="51515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Ellipse 31"/>
            <p:cNvSpPr/>
            <p:nvPr/>
          </p:nvSpPr>
          <p:spPr bwMode="auto">
            <a:xfrm>
              <a:off x="7302593" y="2802832"/>
              <a:ext cx="245314" cy="246757"/>
            </a:xfrm>
            <a:prstGeom prst="ellipse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srgbClr val="51515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Ellipse 32"/>
            <p:cNvSpPr/>
            <p:nvPr/>
          </p:nvSpPr>
          <p:spPr bwMode="auto">
            <a:xfrm>
              <a:off x="6677763" y="3049589"/>
              <a:ext cx="245314" cy="246758"/>
            </a:xfrm>
            <a:prstGeom prst="ellips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srgbClr val="51515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Gleichschenkliges Dreieck 16"/>
            <p:cNvSpPr/>
            <p:nvPr/>
          </p:nvSpPr>
          <p:spPr bwMode="auto">
            <a:xfrm rot="4860000">
              <a:off x="6371120" y="2940640"/>
              <a:ext cx="99570" cy="577210"/>
            </a:xfrm>
            <a:prstGeom prst="triangle">
              <a:avLst/>
            </a:prstGeom>
            <a:gradFill flip="none" rotWithShape="1">
              <a:gsLst>
                <a:gs pos="0">
                  <a:srgbClr val="FFFFFF"/>
                </a:gs>
                <a:gs pos="73000">
                  <a:srgbClr val="FFFFFF"/>
                </a:gs>
                <a:gs pos="100000">
                  <a:srgbClr val="BBE0E3"/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srgbClr val="51515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Gleichschenkliges Dreieck 17"/>
            <p:cNvSpPr/>
            <p:nvPr/>
          </p:nvSpPr>
          <p:spPr bwMode="auto">
            <a:xfrm rot="4080000">
              <a:off x="6700129" y="2245103"/>
              <a:ext cx="99570" cy="1529607"/>
            </a:xfrm>
            <a:prstGeom prst="triangle">
              <a:avLst/>
            </a:prstGeom>
            <a:gradFill flip="none" rotWithShape="1">
              <a:gsLst>
                <a:gs pos="0">
                  <a:srgbClr val="FFFFFF"/>
                </a:gs>
                <a:gs pos="73000">
                  <a:srgbClr val="FFFFFF"/>
                </a:gs>
                <a:gs pos="100000">
                  <a:srgbClr val="BBE0E3"/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srgbClr val="51515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Gleichschenkliges Dreieck 18"/>
            <p:cNvSpPr/>
            <p:nvPr/>
          </p:nvSpPr>
          <p:spPr bwMode="auto">
            <a:xfrm rot="17308755">
              <a:off x="7547185" y="2817984"/>
              <a:ext cx="101012" cy="365085"/>
            </a:xfrm>
            <a:prstGeom prst="triangle">
              <a:avLst/>
            </a:prstGeom>
            <a:gradFill flip="none" rotWithShape="1">
              <a:gsLst>
                <a:gs pos="0">
                  <a:srgbClr val="FFFFFF"/>
                </a:gs>
                <a:gs pos="73000">
                  <a:srgbClr val="FFFFFF"/>
                </a:gs>
                <a:gs pos="100000">
                  <a:srgbClr val="BBE0E3"/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srgbClr val="515151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8" name="Gruppieren 6"/>
            <p:cNvGrpSpPr>
              <a:grpSpLocks/>
            </p:cNvGrpSpPr>
            <p:nvPr/>
          </p:nvGrpSpPr>
          <p:grpSpPr bwMode="auto">
            <a:xfrm>
              <a:off x="7679222" y="2850451"/>
              <a:ext cx="1007231" cy="621944"/>
              <a:chOff x="5527135" y="3767736"/>
              <a:chExt cx="2069201" cy="1271067"/>
            </a:xfrm>
          </p:grpSpPr>
          <p:sp>
            <p:nvSpPr>
              <p:cNvPr id="19" name="Ellipse 37"/>
              <p:cNvSpPr/>
              <p:nvPr/>
            </p:nvSpPr>
            <p:spPr bwMode="auto">
              <a:xfrm>
                <a:off x="5527135" y="3767736"/>
                <a:ext cx="2069201" cy="12710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73000">
                    <a:srgbClr val="FFFFFF"/>
                  </a:gs>
                  <a:gs pos="100000">
                    <a:srgbClr val="BBE0E3"/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solidFill>
                  <a:srgbClr val="BBE0E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200" kern="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0" name="Textfeld 21"/>
              <p:cNvSpPr txBox="1"/>
              <p:nvPr/>
            </p:nvSpPr>
            <p:spPr>
              <a:xfrm>
                <a:off x="5843504" y="3994417"/>
                <a:ext cx="1436460" cy="81770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2000"/>
                </a:lvl1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 smtClean="0">
                    <a:solidFill>
                      <a:schemeClr val="accent6"/>
                    </a:solidFill>
                    <a:latin typeface="Arial" charset="0"/>
                    <a:ea typeface="+mn-ea"/>
                    <a:cs typeface="+mn-cs"/>
                  </a:rPr>
                  <a:t>VLD</a:t>
                </a:r>
                <a:endParaRPr lang="en-US" b="1" kern="0" dirty="0">
                  <a:solidFill>
                    <a:schemeClr val="accent6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Gleichschenkliges Dreieck 22"/>
            <p:cNvSpPr/>
            <p:nvPr/>
          </p:nvSpPr>
          <p:spPr bwMode="auto">
            <a:xfrm rot="14280000" flipH="1">
              <a:off x="6862470" y="1915371"/>
              <a:ext cx="108228" cy="800879"/>
            </a:xfrm>
            <a:prstGeom prst="triangle">
              <a:avLst/>
            </a:prstGeom>
            <a:gradFill flip="none" rotWithShape="1">
              <a:gsLst>
                <a:gs pos="0">
                  <a:srgbClr val="FFFFFF"/>
                </a:gs>
                <a:gs pos="73000">
                  <a:srgbClr val="FFFFFF"/>
                </a:gs>
                <a:gs pos="100000">
                  <a:srgbClr val="BBE0E3"/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srgbClr val="515151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22" name="Gruppieren 7"/>
            <p:cNvGrpSpPr>
              <a:grpSpLocks/>
            </p:cNvGrpSpPr>
            <p:nvPr/>
          </p:nvGrpSpPr>
          <p:grpSpPr bwMode="auto">
            <a:xfrm>
              <a:off x="7240542" y="1750866"/>
              <a:ext cx="1005789" cy="623387"/>
              <a:chOff x="7852402" y="3710615"/>
              <a:chExt cx="2066238" cy="1274016"/>
            </a:xfrm>
          </p:grpSpPr>
          <p:sp>
            <p:nvSpPr>
              <p:cNvPr id="23" name="Ellipse 45"/>
              <p:cNvSpPr/>
              <p:nvPr/>
            </p:nvSpPr>
            <p:spPr bwMode="auto">
              <a:xfrm>
                <a:off x="7852402" y="3710615"/>
                <a:ext cx="2066238" cy="127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73000">
                    <a:srgbClr val="FFFFFF"/>
                  </a:gs>
                  <a:gs pos="100000">
                    <a:srgbClr val="BBE0E3"/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solidFill>
                  <a:srgbClr val="BBE0E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200" kern="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4" name="Textfeld 25"/>
              <p:cNvSpPr txBox="1"/>
              <p:nvPr/>
            </p:nvSpPr>
            <p:spPr>
              <a:xfrm>
                <a:off x="7901606" y="3938770"/>
                <a:ext cx="2012876" cy="81770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defRPr sz="2000"/>
                </a:lvl1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 smtClean="0">
                    <a:solidFill>
                      <a:schemeClr val="accent2"/>
                    </a:solidFill>
                    <a:latin typeface="Arial" charset="0"/>
                    <a:ea typeface="+mn-ea"/>
                    <a:cs typeface="+mn-cs"/>
                  </a:rPr>
                  <a:t>EOSD</a:t>
                </a:r>
                <a:endParaRPr lang="en-US" b="1" kern="0" dirty="0">
                  <a:solidFill>
                    <a:schemeClr val="accent2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uppieren 51"/>
            <p:cNvGrpSpPr>
              <a:grpSpLocks/>
            </p:cNvGrpSpPr>
            <p:nvPr/>
          </p:nvGrpSpPr>
          <p:grpSpPr bwMode="auto">
            <a:xfrm>
              <a:off x="5112081" y="3140500"/>
              <a:ext cx="1157306" cy="683994"/>
              <a:chOff x="7644263" y="3779152"/>
              <a:chExt cx="2377507" cy="1397878"/>
            </a:xfrm>
          </p:grpSpPr>
          <p:sp>
            <p:nvSpPr>
              <p:cNvPr id="26" name="Ellipse 52"/>
              <p:cNvSpPr/>
              <p:nvPr/>
            </p:nvSpPr>
            <p:spPr bwMode="auto">
              <a:xfrm>
                <a:off x="7644263" y="3779152"/>
                <a:ext cx="2377507" cy="139787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73000">
                    <a:srgbClr val="FFFFFF"/>
                  </a:gs>
                  <a:gs pos="100000">
                    <a:srgbClr val="BBE0E3"/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solidFill>
                  <a:srgbClr val="BBE0E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200" kern="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7" name="Textfeld 29"/>
              <p:cNvSpPr txBox="1"/>
              <p:nvPr/>
            </p:nvSpPr>
            <p:spPr>
              <a:xfrm>
                <a:off x="8161486" y="4069239"/>
                <a:ext cx="1347546" cy="81770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2000"/>
                </a:lvl1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 smtClean="0">
                    <a:solidFill>
                      <a:schemeClr val="accent3"/>
                    </a:solidFill>
                    <a:latin typeface="Arial" charset="0"/>
                    <a:ea typeface="+mn-ea"/>
                    <a:cs typeface="+mn-cs"/>
                  </a:rPr>
                  <a:t>THz</a:t>
                </a:r>
              </a:p>
            </p:txBody>
          </p:sp>
        </p:grpSp>
      </p:grpSp>
      <p:sp>
        <p:nvSpPr>
          <p:cNvPr id="28" name="ANKA…"/>
          <p:cNvSpPr txBox="1">
            <a:spLocks/>
          </p:cNvSpPr>
          <p:nvPr/>
        </p:nvSpPr>
        <p:spPr bwMode="auto">
          <a:xfrm>
            <a:off x="410469" y="1657350"/>
            <a:ext cx="4694931" cy="20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2200"/>
              </a:lnSpc>
              <a:buNone/>
              <a:defRPr/>
            </a:pPr>
            <a:r>
              <a:rPr lang="en-US" sz="1800" b="1" kern="0" dirty="0" smtClean="0">
                <a:solidFill>
                  <a:schemeClr val="accent2"/>
                </a:solidFill>
              </a:rPr>
              <a:t>KALYPSO + near-field EOSD:</a:t>
            </a:r>
          </a:p>
          <a:p>
            <a:pPr marL="230188" lvl="1" indent="0">
              <a:lnSpc>
                <a:spcPts val="2200"/>
              </a:lnSpc>
              <a:buNone/>
              <a:tabLst>
                <a:tab pos="5486400" algn="l"/>
              </a:tabLst>
              <a:defRPr/>
            </a:pPr>
            <a:r>
              <a:rPr lang="en-US" kern="0" dirty="0" smtClean="0"/>
              <a:t>Longitudinal bunch profile @ 2.7 MHz</a:t>
            </a:r>
          </a:p>
          <a:p>
            <a:pPr marL="230188" lvl="1" indent="0">
              <a:lnSpc>
                <a:spcPts val="2200"/>
              </a:lnSpc>
              <a:buNone/>
              <a:tabLst>
                <a:tab pos="5486400" algn="l"/>
              </a:tabLst>
              <a:defRPr/>
            </a:pPr>
            <a:endParaRPr lang="en-US" kern="0" dirty="0" smtClean="0"/>
          </a:p>
          <a:p>
            <a:pPr marL="0" indent="0">
              <a:lnSpc>
                <a:spcPts val="2200"/>
              </a:lnSpc>
              <a:buNone/>
              <a:defRPr/>
            </a:pPr>
            <a:r>
              <a:rPr lang="en-US" sz="1800" b="1" kern="0" dirty="0" smtClean="0">
                <a:solidFill>
                  <a:schemeClr val="accent6"/>
                </a:solidFill>
              </a:rPr>
              <a:t>KALYPSO + Visible Light Diagnostics port:</a:t>
            </a:r>
          </a:p>
          <a:p>
            <a:pPr marL="230188" lvl="1" indent="0">
              <a:lnSpc>
                <a:spcPts val="2200"/>
              </a:lnSpc>
              <a:buNone/>
              <a:tabLst>
                <a:tab pos="5486400" algn="l"/>
              </a:tabLst>
              <a:defRPr/>
            </a:pPr>
            <a:r>
              <a:rPr lang="en-US" kern="0" dirty="0" smtClean="0">
                <a:solidFill>
                  <a:srgbClr val="000000"/>
                </a:solidFill>
              </a:rPr>
              <a:t>Horizontal bunch profile @ 2.7 MHz</a:t>
            </a:r>
          </a:p>
          <a:p>
            <a:pPr marL="230188" lvl="1" indent="0">
              <a:lnSpc>
                <a:spcPts val="2200"/>
              </a:lnSpc>
              <a:buNone/>
              <a:tabLst>
                <a:tab pos="5486400" algn="l"/>
              </a:tabLst>
              <a:defRPr/>
            </a:pPr>
            <a:endParaRPr lang="en-US" kern="0" dirty="0" smtClean="0">
              <a:solidFill>
                <a:srgbClr val="000000"/>
              </a:solidFill>
            </a:endParaRPr>
          </a:p>
          <a:p>
            <a:pPr marL="0" indent="0">
              <a:lnSpc>
                <a:spcPts val="2200"/>
              </a:lnSpc>
              <a:buNone/>
              <a:defRPr/>
            </a:pPr>
            <a:r>
              <a:rPr lang="en-US" sz="1800" b="1" kern="0" dirty="0">
                <a:solidFill>
                  <a:schemeClr val="accent3"/>
                </a:solidFill>
              </a:rPr>
              <a:t>KAPTURE + THz detectors: </a:t>
            </a:r>
          </a:p>
          <a:p>
            <a:pPr marL="0" indent="0">
              <a:lnSpc>
                <a:spcPts val="2200"/>
              </a:lnSpc>
              <a:buNone/>
              <a:defRPr/>
            </a:pPr>
            <a:r>
              <a:rPr lang="en-US" sz="1800" kern="0" dirty="0">
                <a:sym typeface="Wingdings" pitchFamily="2" charset="2"/>
              </a:rPr>
              <a:t>   </a:t>
            </a:r>
            <a:r>
              <a:rPr lang="en-US" sz="1800" kern="0" dirty="0"/>
              <a:t>Intensity of CSR @ 500 MHz</a:t>
            </a:r>
          </a:p>
          <a:p>
            <a:pPr marL="230188" lvl="1" indent="0">
              <a:lnSpc>
                <a:spcPts val="2200"/>
              </a:lnSpc>
              <a:buNone/>
              <a:tabLst>
                <a:tab pos="5486400" algn="l"/>
              </a:tabLst>
              <a:defRPr/>
            </a:pPr>
            <a:endParaRPr lang="en-GB" kern="0" dirty="0" smtClean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4800" y="4733151"/>
            <a:ext cx="526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2"/>
                </a:solidFill>
              </a:rPr>
              <a:t>Courtesy: </a:t>
            </a:r>
            <a:r>
              <a:rPr lang="en-US" sz="1200" b="1" dirty="0" smtClean="0">
                <a:solidFill>
                  <a:schemeClr val="tx2"/>
                </a:solidFill>
              </a:rPr>
              <a:t>KARA THz group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29" name="Picture 13" descr="KIT-Logo-rgb_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0" y="38579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4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Putting it all together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KARA distributed sensor network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4733151"/>
            <a:ext cx="526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2"/>
                </a:solidFill>
              </a:rPr>
              <a:t>Courtesy: </a:t>
            </a:r>
            <a:r>
              <a:rPr lang="en-US" sz="1200" b="1" dirty="0" smtClean="0">
                <a:solidFill>
                  <a:schemeClr val="tx2"/>
                </a:solidFill>
              </a:rPr>
              <a:t>KARA THz group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7" name="TextShape 3"/>
          <p:cNvSpPr txBox="1"/>
          <p:nvPr/>
        </p:nvSpPr>
        <p:spPr>
          <a:xfrm>
            <a:off x="1219200" y="1311120"/>
            <a:ext cx="6264360" cy="12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58115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KALYPSO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EOSD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259673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KALYPSO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VLD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356235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KAPTURE</a:t>
            </a:r>
          </a:p>
          <a:p>
            <a:r>
              <a:rPr lang="en-US" b="1" dirty="0" smtClean="0">
                <a:solidFill>
                  <a:schemeClr val="accent3"/>
                </a:solidFill>
              </a:rPr>
              <a:t>THz</a:t>
            </a: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13" name="Picture 13" descr="KIT-Logo-rgb_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0" y="38579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78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KAPTURE &amp; KALYPSO users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spc="-1" dirty="0" smtClean="0">
                <a:solidFill>
                  <a:srgbClr val="005AA0"/>
                </a:solidFill>
                <a:latin typeface="Arial"/>
              </a:rPr>
              <a:t>List of facilities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Shape 3"/>
          <p:cNvSpPr txBox="1"/>
          <p:nvPr/>
        </p:nvSpPr>
        <p:spPr>
          <a:xfrm>
            <a:off x="358920" y="1148115"/>
            <a:ext cx="3450000" cy="30969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0">
              <a:spcBef>
                <a:spcPts val="1100"/>
              </a:spcBef>
              <a:buClr>
                <a:srgbClr val="8CB423"/>
              </a:buClr>
            </a:pPr>
            <a:r>
              <a:rPr lang="sv-SE" sz="1600" b="1" dirty="0" smtClean="0"/>
              <a:t>In operation:</a:t>
            </a:r>
          </a:p>
          <a:p>
            <a:pPr marL="181080" indent="-180720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sv-SE" sz="1600" dirty="0" smtClean="0"/>
              <a:t>KIT </a:t>
            </a:r>
            <a:r>
              <a:rPr lang="sv-SE" sz="1600" dirty="0"/>
              <a:t>/ KARA</a:t>
            </a:r>
          </a:p>
          <a:p>
            <a:pPr marL="181080" indent="-180720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sv-SE" sz="1600" dirty="0"/>
              <a:t>DESY / </a:t>
            </a:r>
            <a:r>
              <a:rPr lang="sv-SE" sz="1600" dirty="0" smtClean="0"/>
              <a:t>Eu-XFEL, FLASH</a:t>
            </a:r>
            <a:endParaRPr lang="sv-SE" sz="1600" dirty="0"/>
          </a:p>
          <a:p>
            <a:pPr marL="181080" indent="-180720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sv-SE" sz="1600" dirty="0" smtClean="0"/>
              <a:t>HZB / BESSY II</a:t>
            </a:r>
            <a:endParaRPr lang="en-US" sz="1600" dirty="0" smtClean="0"/>
          </a:p>
          <a:p>
            <a:pPr marL="360">
              <a:spcBef>
                <a:spcPts val="1100"/>
              </a:spcBef>
              <a:buClr>
                <a:srgbClr val="8CB423"/>
              </a:buClr>
            </a:pPr>
            <a:r>
              <a:rPr lang="en-US" sz="1600" b="1" dirty="0" smtClean="0"/>
              <a:t>Installed:</a:t>
            </a:r>
          </a:p>
          <a:p>
            <a:pPr marL="181080" indent="-180720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dirty="0"/>
              <a:t>TU Dortmund / DELTA</a:t>
            </a:r>
          </a:p>
          <a:p>
            <a:pPr marL="181080" indent="-180720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dirty="0"/>
              <a:t>HZDR Dresden / ELBE</a:t>
            </a:r>
          </a:p>
          <a:p>
            <a:pPr marL="360">
              <a:spcBef>
                <a:spcPts val="1100"/>
              </a:spcBef>
              <a:buClr>
                <a:srgbClr val="8CB423"/>
              </a:buClr>
            </a:pPr>
            <a:r>
              <a:rPr lang="en-US" sz="1600" b="1" dirty="0" smtClean="0"/>
              <a:t>Coming soon:</a:t>
            </a:r>
          </a:p>
          <a:p>
            <a:pPr marL="181080" indent="-180720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/>
              <a:t>SOLEIL</a:t>
            </a:r>
          </a:p>
          <a:p>
            <a:pPr marL="181080" indent="-180720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/>
              <a:t>PSI / Swiss Light Source</a:t>
            </a:r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4809701" y="1144768"/>
            <a:ext cx="3981050" cy="3484382"/>
            <a:chOff x="412768" y="2784305"/>
            <a:chExt cx="4106934" cy="3594567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2" t="19341" r="33887" b="12014"/>
            <a:stretch/>
          </p:blipFill>
          <p:spPr bwMode="auto">
            <a:xfrm>
              <a:off x="503238" y="2827866"/>
              <a:ext cx="4016464" cy="35510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" name="Straight Arrow Connector 28"/>
            <p:cNvCxnSpPr/>
            <p:nvPr/>
          </p:nvCxnSpPr>
          <p:spPr bwMode="auto">
            <a:xfrm flipV="1">
              <a:off x="2593150" y="3231100"/>
              <a:ext cx="201809" cy="1823115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 flipV="1">
              <a:off x="2633096" y="4213862"/>
              <a:ext cx="1390264" cy="880299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flipH="1" flipV="1">
              <a:off x="2308861" y="4038600"/>
              <a:ext cx="256043" cy="1027315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flipV="1">
              <a:off x="2593150" y="3193033"/>
              <a:ext cx="361484" cy="1861182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H="1">
              <a:off x="2530596" y="5134107"/>
              <a:ext cx="62554" cy="689139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1037236" y="5122406"/>
              <a:ext cx="1527669" cy="122168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pic>
          <p:nvPicPr>
            <p:cNvPr id="35" name="Picture 34" descr="E:\2015_01_PSI_WORKSHOP\elbe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67"/>
            <a:stretch>
              <a:fillRect/>
            </a:stretch>
          </p:blipFill>
          <p:spPr bwMode="auto">
            <a:xfrm>
              <a:off x="3333426" y="3894072"/>
              <a:ext cx="1112519" cy="1855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 descr="http://www.xfel.eu/sites/site_xfel-gmbh/content/e63415/e63438/e162890/e162904/european-xfel-logo_rgb_d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784305"/>
              <a:ext cx="387769" cy="38776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668" y="3579813"/>
              <a:ext cx="483316" cy="35801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 descr="FLASH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409"/>
            <a:stretch>
              <a:fillRect/>
            </a:stretch>
          </p:blipFill>
          <p:spPr bwMode="auto">
            <a:xfrm>
              <a:off x="2928289" y="2787942"/>
              <a:ext cx="717542" cy="2780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" name="Group 38"/>
            <p:cNvGrpSpPr>
              <a:grpSpLocks noChangeAspect="1"/>
            </p:cNvGrpSpPr>
            <p:nvPr/>
          </p:nvGrpSpPr>
          <p:grpSpPr>
            <a:xfrm>
              <a:off x="2720974" y="5765931"/>
              <a:ext cx="1178205" cy="415958"/>
              <a:chOff x="5689123" y="4126678"/>
              <a:chExt cx="2578138" cy="910197"/>
            </a:xfrm>
            <a:effectLst>
              <a:glow rad="127000">
                <a:schemeClr val="bg1"/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9123" y="4126678"/>
                <a:ext cx="2171922" cy="910197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7270378" y="4446494"/>
                <a:ext cx="996883" cy="572454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GB" sz="1100" dirty="0" smtClean="0">
                    <a:solidFill>
                      <a:srgbClr val="00589C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SLS</a:t>
                </a:r>
                <a:endParaRPr lang="en-GB" sz="4000" dirty="0" smtClean="0">
                  <a:solidFill>
                    <a:srgbClr val="00589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40" name="Picture 14" descr="Accueil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68" y="5214937"/>
              <a:ext cx="886564" cy="40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7" name="Straight Arrow Connector 76"/>
          <p:cNvCxnSpPr>
            <a:endCxn id="78" idx="2"/>
          </p:cNvCxnSpPr>
          <p:nvPr/>
        </p:nvCxnSpPr>
        <p:spPr bwMode="auto">
          <a:xfrm flipV="1">
            <a:off x="7158619" y="2025067"/>
            <a:ext cx="1057378" cy="1206556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dash"/>
            <a:round/>
            <a:headEnd type="none" w="med" len="med"/>
            <a:tailEnd type="arrow"/>
          </a:ln>
          <a:effectLst/>
        </p:spPr>
      </p:cxnSp>
      <p:pic>
        <p:nvPicPr>
          <p:cNvPr id="78" name="Picture 15" descr="Z:\home\lorenzo\Desktop\10bessy_3508x2479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t="52802" r="30417" b="20078"/>
          <a:stretch>
            <a:fillRect/>
          </a:stretch>
        </p:blipFill>
        <p:spPr bwMode="auto">
          <a:xfrm>
            <a:off x="7734120" y="1610445"/>
            <a:ext cx="963754" cy="4146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6" descr="C:\Users\caselle\Desktop\MT Advisor\MT_Logos\Matter and Technologies Logos\MT_ARD_SL_RGB_300dpi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08" y="436715"/>
            <a:ext cx="602939" cy="306151"/>
          </a:xfrm>
          <a:prstGeom prst="rect">
            <a:avLst/>
          </a:prstGeom>
          <a:noFill/>
          <a:ln w="127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8" descr="C:\Users\caselle\Desktop\MT Advisor\MT_Logos\Matter and Technologies Logos\MT_DTS_SL_300dpi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100" y="436715"/>
            <a:ext cx="605148" cy="314835"/>
          </a:xfrm>
          <a:prstGeom prst="rect">
            <a:avLst/>
          </a:prstGeom>
          <a:noFill/>
          <a:ln w="127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Curved Connector 80"/>
          <p:cNvCxnSpPr/>
          <p:nvPr/>
        </p:nvCxnSpPr>
        <p:spPr>
          <a:xfrm rot="16200000" flipV="1">
            <a:off x="5569497" y="31848"/>
            <a:ext cx="8293" cy="668497"/>
          </a:xfrm>
          <a:prstGeom prst="curvedConnector3">
            <a:avLst>
              <a:gd name="adj1" fmla="val 1800000"/>
            </a:avLst>
          </a:prstGeom>
          <a:ln w="38100">
            <a:gradFill>
              <a:gsLst>
                <a:gs pos="0">
                  <a:srgbClr val="0070C0"/>
                </a:gs>
                <a:gs pos="100000">
                  <a:srgbClr val="FFC000"/>
                </a:gs>
              </a:gsLst>
              <a:lin ang="5400000" scaled="0"/>
            </a:gradFill>
            <a:headEnd type="none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79" idx="2"/>
            <a:endCxn id="80" idx="2"/>
          </p:cNvCxnSpPr>
          <p:nvPr/>
        </p:nvCxnSpPr>
        <p:spPr>
          <a:xfrm rot="16200000" flipH="1">
            <a:off x="5565084" y="412959"/>
            <a:ext cx="8685" cy="668497"/>
          </a:xfrm>
          <a:prstGeom prst="curvedConnector3">
            <a:avLst>
              <a:gd name="adj1" fmla="val 1818797"/>
            </a:avLst>
          </a:prstGeom>
          <a:ln w="38100">
            <a:gradFill>
              <a:gsLst>
                <a:gs pos="0">
                  <a:srgbClr val="FFC000"/>
                </a:gs>
                <a:gs pos="100000">
                  <a:srgbClr val="0070C0"/>
                </a:gs>
              </a:gsLst>
              <a:lin ang="5400000" scaled="0"/>
            </a:gradFill>
            <a:headEnd type="none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3" descr="KIT-Logo-rgb_d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209" y="321721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312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TextShape 1"/>
          <p:cNvSpPr txBox="1"/>
          <p:nvPr/>
        </p:nvSpPr>
        <p:spPr>
          <a:xfrm>
            <a:off x="360000" y="1285200"/>
            <a:ext cx="5867640" cy="699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de-DE" sz="2200" b="1" spc="-1" dirty="0" smtClean="0">
                <a:solidFill>
                  <a:srgbClr val="FFFFFF"/>
                </a:solidFill>
              </a:rPr>
              <a:t>Thank you for your attention</a:t>
            </a:r>
            <a:endParaRPr lang="de-DE" sz="22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47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de-DE" sz="2200" b="1" spc="-1" dirty="0" smtClean="0">
                <a:solidFill>
                  <a:srgbClr val="0A2D6E"/>
                </a:solidFill>
              </a:rPr>
              <a:t>KAPTURE</a:t>
            </a:r>
            <a:endParaRPr lang="de-DE" sz="2200" spc="-1" dirty="0">
              <a:solidFill>
                <a:srgbClr val="000000"/>
              </a:solidFill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spcBef>
                <a:spcPts val="1100"/>
              </a:spcBef>
            </a:pPr>
            <a:r>
              <a:rPr lang="de-DE" sz="2000" spc="-1" dirty="0" smtClean="0">
                <a:solidFill>
                  <a:srgbClr val="005AA0"/>
                </a:solidFill>
              </a:rPr>
              <a:t>Applications at DELTA</a:t>
            </a:r>
            <a:endParaRPr lang="de-DE" sz="2000" spc="-1" dirty="0">
              <a:solidFill>
                <a:srgbClr val="000000"/>
              </a:solidFill>
            </a:endParaRPr>
          </a:p>
        </p:txBody>
      </p:sp>
      <p:sp>
        <p:nvSpPr>
          <p:cNvPr id="827" name="TextShape 3"/>
          <p:cNvSpPr txBox="1"/>
          <p:nvPr/>
        </p:nvSpPr>
        <p:spPr>
          <a:xfrm>
            <a:off x="360000" y="1311120"/>
            <a:ext cx="6264360" cy="12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Diagnostics </a:t>
            </a:r>
            <a:r>
              <a:rPr lang="en-US" sz="1600" spc="-1" dirty="0">
                <a:solidFill>
                  <a:srgbClr val="000000"/>
                </a:solidFill>
              </a:rPr>
              <a:t>of laser-induced THz &amp; VUV radiation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>
                <a:solidFill>
                  <a:srgbClr val="000000"/>
                </a:solidFill>
              </a:rPr>
              <a:t>readout of fast THz </a:t>
            </a:r>
            <a:r>
              <a:rPr lang="en-US" sz="1600" spc="-1" dirty="0" smtClean="0">
                <a:solidFill>
                  <a:srgbClr val="000000"/>
                </a:solidFill>
              </a:rPr>
              <a:t>detectors (YBCO from KIT, </a:t>
            </a:r>
            <a:r>
              <a:rPr lang="en-US" sz="1600" spc="-1" dirty="0" err="1" smtClean="0">
                <a:solidFill>
                  <a:srgbClr val="000000"/>
                </a:solidFill>
              </a:rPr>
              <a:t>Schottky</a:t>
            </a:r>
            <a:r>
              <a:rPr lang="en-US" sz="1600" spc="-1" dirty="0" smtClean="0">
                <a:solidFill>
                  <a:srgbClr val="000000"/>
                </a:solidFill>
              </a:rPr>
              <a:t>)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readout of 8 channel single-shot THz spectrometer                 (developed by TU Dresden)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sp>
        <p:nvSpPr>
          <p:cNvPr id="831" name="TextShape 5"/>
          <p:cNvSpPr txBox="1"/>
          <p:nvPr/>
        </p:nvSpPr>
        <p:spPr>
          <a:xfrm>
            <a:off x="4680000" y="2761200"/>
            <a:ext cx="4105080" cy="10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 sz="1600" spc="-1">
              <a:solidFill>
                <a:srgbClr val="000000"/>
              </a:solidFill>
            </a:endParaRPr>
          </a:p>
        </p:txBody>
      </p:sp>
      <p:pic>
        <p:nvPicPr>
          <p:cNvPr id="10" name="Picture 3" descr="Y:\oowncloud\Office_Documents\Pictures\20171011_CPB_DESY_PSI_KIT_TU_Dresden\Fotos_Johannes\P10104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" t="20746" r="452" b="17548"/>
          <a:stretch/>
        </p:blipFill>
        <p:spPr bwMode="auto">
          <a:xfrm>
            <a:off x="4876800" y="2868840"/>
            <a:ext cx="394708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Y:\oowncloud\Office_Documents\Pictures\20171011_CPB_DESY_PSI_KIT_TU_Dresden\Fotos_Johannes\P10104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25396" r="-680" b="25046"/>
          <a:stretch/>
        </p:blipFill>
        <p:spPr bwMode="auto">
          <a:xfrm>
            <a:off x="457200" y="2868840"/>
            <a:ext cx="4114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ross 11"/>
          <p:cNvSpPr/>
          <p:nvPr/>
        </p:nvSpPr>
        <p:spPr>
          <a:xfrm rot="2700000">
            <a:off x="843343" y="2670267"/>
            <a:ext cx="1496538" cy="1496538"/>
          </a:xfrm>
          <a:prstGeom prst="plus">
            <a:avLst>
              <a:gd name="adj" fmla="val 4540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http://daily-steampunk.com/steampunk-deutschland/wp-content/uploads/2013/04/tu_dortmund.gif"/>
          <p:cNvPicPr>
            <a:picLocks noChangeAspect="1" noChangeArrowheads="1"/>
          </p:cNvPicPr>
          <p:nvPr/>
        </p:nvPicPr>
        <p:blipFill>
          <a:blip r:embed="rId4" cstate="print"/>
          <a:srcRect t="34892" b="32155"/>
          <a:stretch>
            <a:fillRect/>
          </a:stretch>
        </p:blipFill>
        <p:spPr bwMode="auto">
          <a:xfrm>
            <a:off x="3462394" y="355779"/>
            <a:ext cx="1997203" cy="39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Grafik 17" descr="delta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263772"/>
            <a:ext cx="719870" cy="57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04800" y="4733151"/>
            <a:ext cx="526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F497D"/>
                </a:solidFill>
              </a:rPr>
              <a:t>Courtesy: </a:t>
            </a:r>
            <a:r>
              <a:rPr lang="en-US" sz="1200" b="1" dirty="0" smtClean="0">
                <a:solidFill>
                  <a:srgbClr val="1F497D"/>
                </a:solidFill>
              </a:rPr>
              <a:t>C. Mai (DELTA)</a:t>
            </a:r>
            <a:endParaRPr lang="en-US" sz="1200" b="1" dirty="0">
              <a:solidFill>
                <a:srgbClr val="1F497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60327" y="1407640"/>
            <a:ext cx="2829108" cy="10669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" algn="ctr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b="1" spc="-1" dirty="0" smtClean="0">
                <a:solidFill>
                  <a:srgbClr val="1F497D"/>
                </a:solidFill>
              </a:rPr>
              <a:t>KAPTURE &amp; KALYPSO </a:t>
            </a:r>
          </a:p>
          <a:p>
            <a:pPr marL="360" algn="ctr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b="1" spc="-1" dirty="0" smtClean="0">
                <a:solidFill>
                  <a:srgbClr val="1F497D"/>
                </a:solidFill>
              </a:rPr>
              <a:t>installed, first beam </a:t>
            </a:r>
          </a:p>
          <a:p>
            <a:pPr marL="360" algn="ctr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b="1" spc="-1" dirty="0" smtClean="0">
                <a:solidFill>
                  <a:srgbClr val="1F497D"/>
                </a:solidFill>
              </a:rPr>
              <a:t>time in July 2018</a:t>
            </a:r>
            <a:endParaRPr lang="en-US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de-DE" sz="2200" b="1" spc="-1" dirty="0" smtClean="0">
                <a:solidFill>
                  <a:srgbClr val="0A2D6E"/>
                </a:solidFill>
              </a:rPr>
              <a:t>KAPTURE</a:t>
            </a:r>
            <a:endParaRPr lang="de-DE" sz="2200" spc="-1" dirty="0">
              <a:solidFill>
                <a:srgbClr val="000000"/>
              </a:solidFill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spcBef>
                <a:spcPts val="1100"/>
              </a:spcBef>
            </a:pPr>
            <a:r>
              <a:rPr lang="de-DE" sz="2000" spc="-1" dirty="0" smtClean="0">
                <a:solidFill>
                  <a:srgbClr val="005AA0"/>
                </a:solidFill>
              </a:rPr>
              <a:t>Applications at KARA</a:t>
            </a:r>
            <a:endParaRPr lang="de-DE" sz="2000" spc="-1" dirty="0">
              <a:solidFill>
                <a:srgbClr val="000000"/>
              </a:solidFill>
            </a:endParaRPr>
          </a:p>
        </p:txBody>
      </p:sp>
      <p:sp>
        <p:nvSpPr>
          <p:cNvPr id="827" name="TextShape 3"/>
          <p:cNvSpPr txBox="1"/>
          <p:nvPr/>
        </p:nvSpPr>
        <p:spPr>
          <a:xfrm>
            <a:off x="360000" y="1311120"/>
            <a:ext cx="5355000" cy="12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Single-shot 4-channels spectrometer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Different detectors connected to KAPTURE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sp>
        <p:nvSpPr>
          <p:cNvPr id="831" name="TextShape 5"/>
          <p:cNvSpPr txBox="1"/>
          <p:nvPr/>
        </p:nvSpPr>
        <p:spPr>
          <a:xfrm>
            <a:off x="4680000" y="2761200"/>
            <a:ext cx="4105080" cy="10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 sz="1600" spc="-1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4733151"/>
            <a:ext cx="526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F497D"/>
                </a:solidFill>
              </a:rPr>
              <a:t>Courtesy: </a:t>
            </a:r>
            <a:r>
              <a:rPr lang="en-US" sz="1200" b="1" dirty="0" smtClean="0">
                <a:solidFill>
                  <a:srgbClr val="1F497D"/>
                </a:solidFill>
              </a:rPr>
              <a:t>J. Steinmann (KIT)</a:t>
            </a:r>
            <a:endParaRPr lang="en-US" sz="1200" b="1" dirty="0">
              <a:solidFill>
                <a:srgbClr val="1F497D"/>
              </a:solidFill>
            </a:endParaRPr>
          </a:p>
        </p:txBody>
      </p:sp>
      <p:pic>
        <p:nvPicPr>
          <p:cNvPr id="14" name="Picture 13" descr="KIT-Logo-rgb_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0047"/>
            <a:ext cx="853832" cy="39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096" y="1273806"/>
            <a:ext cx="3065911" cy="341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0700"/>
            <a:ext cx="4800600" cy="123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4171950"/>
            <a:ext cx="3334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</a:rPr>
              <a:t>J. L. Steinmann et. al., IPAC17, </a:t>
            </a:r>
            <a:endParaRPr lang="fr-FR" sz="1200" dirty="0" smtClean="0">
              <a:solidFill>
                <a:prstClr val="black"/>
              </a:solidFill>
            </a:endParaRPr>
          </a:p>
          <a:p>
            <a:r>
              <a:rPr lang="fr-FR" sz="1200" dirty="0" smtClean="0">
                <a:solidFill>
                  <a:prstClr val="black"/>
                </a:solidFill>
              </a:rPr>
              <a:t>DOI</a:t>
            </a:r>
            <a:r>
              <a:rPr lang="fr-FR" sz="1200" dirty="0">
                <a:solidFill>
                  <a:prstClr val="black"/>
                </a:solidFill>
              </a:rPr>
              <a:t>: </a:t>
            </a:r>
            <a:r>
              <a:rPr lang="fr-FR" sz="1200" dirty="0" smtClean="0">
                <a:solidFill>
                  <a:prstClr val="black"/>
                </a:solidFill>
              </a:rPr>
              <a:t>10.18429/JACoW-IPAC2017-MOPAB056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46"/>
    </mc:Choice>
    <mc:Fallback xmlns="">
      <p:transition spd="slow" advTm="3924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 smtClean="0">
                <a:solidFill>
                  <a:srgbClr val="0A2D6E"/>
                </a:solidFill>
                <a:latin typeface="Arial"/>
              </a:rPr>
              <a:t>KAPTURE II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Readout electronics for THz detectors</a:t>
            </a:r>
          </a:p>
        </p:txBody>
      </p:sp>
      <p:sp>
        <p:nvSpPr>
          <p:cNvPr id="75" name="TextShape 3"/>
          <p:cNvSpPr txBox="1"/>
          <p:nvPr/>
        </p:nvSpPr>
        <p:spPr>
          <a:xfrm>
            <a:off x="360000" y="1311120"/>
            <a:ext cx="4059600" cy="12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Local sampling frequency &gt; 300 GS/s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Up to 1 GHz trigger rate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Pulse amplitude (mV) and arrival time (</a:t>
            </a:r>
            <a:r>
              <a:rPr lang="en-US" sz="1600" spc="-1" dirty="0" err="1" smtClean="0">
                <a:solidFill>
                  <a:srgbClr val="000000"/>
                </a:solidFill>
              </a:rPr>
              <a:t>ps</a:t>
            </a:r>
            <a:r>
              <a:rPr lang="en-US" sz="1600" spc="-1" dirty="0" smtClean="0">
                <a:solidFill>
                  <a:srgbClr val="000000"/>
                </a:solidFill>
              </a:rPr>
              <a:t>) accuracy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4 channels per board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8 channels with 2 boards in master/slave configuration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 smtClean="0">
              <a:solidFill>
                <a:srgbClr val="000000"/>
              </a:solidFill>
            </a:endParaRPr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b="1" spc="-1" dirty="0" smtClean="0">
                <a:solidFill>
                  <a:schemeClr val="tx2"/>
                </a:solidFill>
              </a:rPr>
              <a:t>S</a:t>
            </a:r>
            <a:r>
              <a:rPr lang="en-US" b="1" dirty="0" smtClean="0">
                <a:solidFill>
                  <a:schemeClr val="tx2"/>
                </a:solidFill>
              </a:rPr>
              <a:t>ystem </a:t>
            </a:r>
            <a:r>
              <a:rPr lang="en-US" b="1" dirty="0">
                <a:solidFill>
                  <a:schemeClr val="tx2"/>
                </a:solidFill>
              </a:rPr>
              <a:t>is operational @ KARA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 smtClean="0">
              <a:solidFill>
                <a:srgbClr val="000000"/>
              </a:solidFill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pic>
        <p:nvPicPr>
          <p:cNvPr id="77" name="Picture 3" descr="D:\KAPTURE-2\photo\20180419_1237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17020" r="18495" b="21148"/>
          <a:stretch/>
        </p:blipFill>
        <p:spPr bwMode="auto">
          <a:xfrm>
            <a:off x="4648200" y="1657350"/>
            <a:ext cx="4241179" cy="2508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Callout 1 9"/>
          <p:cNvSpPr/>
          <p:nvPr/>
        </p:nvSpPr>
        <p:spPr bwMode="auto">
          <a:xfrm flipH="1">
            <a:off x="5032096" y="3728513"/>
            <a:ext cx="1369742" cy="276999"/>
          </a:xfrm>
          <a:prstGeom prst="borderCallout1">
            <a:avLst>
              <a:gd name="adj1" fmla="val 52455"/>
              <a:gd name="adj2" fmla="val -3699"/>
              <a:gd name="adj3" fmla="val -102701"/>
              <a:gd name="adj4" fmla="val -61725"/>
            </a:avLst>
          </a:prstGeom>
          <a:solidFill>
            <a:schemeClr val="bg1">
              <a:alpha val="80000"/>
            </a:schemeClr>
          </a:solidFill>
          <a:ln>
            <a:solidFill>
              <a:srgbClr val="FFC00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GB" sz="1200" dirty="0" smtClean="0">
                <a:solidFill>
                  <a:schemeClr val="tx2"/>
                </a:solidFill>
              </a:rPr>
              <a:t>KAPTURE-2</a:t>
            </a: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1" name="Line Callout 1 10"/>
          <p:cNvSpPr/>
          <p:nvPr/>
        </p:nvSpPr>
        <p:spPr bwMode="auto">
          <a:xfrm>
            <a:off x="7416744" y="2097972"/>
            <a:ext cx="1311275" cy="461665"/>
          </a:xfrm>
          <a:prstGeom prst="borderCallout1">
            <a:avLst>
              <a:gd name="adj1" fmla="val 107627"/>
              <a:gd name="adj2" fmla="val 50538"/>
              <a:gd name="adj3" fmla="val 325292"/>
              <a:gd name="adj4" fmla="val 67208"/>
            </a:avLst>
          </a:prstGeom>
          <a:solidFill>
            <a:schemeClr val="bg1">
              <a:alpha val="80000"/>
            </a:schemeClr>
          </a:solidFill>
          <a:ln>
            <a:solidFill>
              <a:srgbClr val="FFC00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GB" sz="1200" dirty="0" smtClean="0">
                <a:solidFill>
                  <a:schemeClr val="tx2"/>
                </a:solidFill>
              </a:rPr>
              <a:t>THz detector </a:t>
            </a:r>
          </a:p>
          <a:p>
            <a:pPr algn="ctr">
              <a:defRPr/>
            </a:pPr>
            <a:r>
              <a:rPr lang="en-GB" sz="1200" dirty="0" smtClean="0">
                <a:solidFill>
                  <a:schemeClr val="tx2"/>
                </a:solidFill>
              </a:rPr>
              <a:t>inputs</a:t>
            </a: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09871" y="1962221"/>
            <a:ext cx="1218154" cy="4616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FPGA </a:t>
            </a:r>
            <a:r>
              <a:rPr lang="en-GB" sz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Readout</a:t>
            </a:r>
          </a:p>
          <a:p>
            <a:pPr>
              <a:defRPr/>
            </a:pPr>
            <a:r>
              <a:rPr lang="en-GB" sz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Card</a:t>
            </a:r>
          </a:p>
        </p:txBody>
      </p:sp>
      <p:pic>
        <p:nvPicPr>
          <p:cNvPr id="12" name="Picture 13" descr="KIT-Logo-rgb_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0" y="38579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61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15" y="1047750"/>
            <a:ext cx="6579611" cy="377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de-DE" sz="2200" b="1" spc="-1" dirty="0" smtClean="0">
                <a:solidFill>
                  <a:srgbClr val="0A2D6E"/>
                </a:solidFill>
              </a:rPr>
              <a:t>KAPTURE</a:t>
            </a:r>
            <a:endParaRPr lang="de-DE" sz="2200" spc="-1" dirty="0">
              <a:solidFill>
                <a:srgbClr val="000000"/>
              </a:solidFill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spcBef>
                <a:spcPts val="1100"/>
              </a:spcBef>
            </a:pPr>
            <a:r>
              <a:rPr lang="de-DE" sz="2000" spc="-1" dirty="0" smtClean="0">
                <a:solidFill>
                  <a:srgbClr val="005AA0"/>
                </a:solidFill>
              </a:rPr>
              <a:t>Applications at KARA</a:t>
            </a:r>
            <a:endParaRPr lang="de-DE" sz="2000" spc="-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4733151"/>
            <a:ext cx="526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F497D"/>
                </a:solidFill>
              </a:rPr>
              <a:t>Courtesy: </a:t>
            </a:r>
            <a:r>
              <a:rPr lang="en-US" sz="1200" b="1" dirty="0" smtClean="0">
                <a:solidFill>
                  <a:srgbClr val="1F497D"/>
                </a:solidFill>
              </a:rPr>
              <a:t>J. Steinmann (KIT)</a:t>
            </a:r>
            <a:endParaRPr lang="en-US" sz="1200" b="1" dirty="0">
              <a:solidFill>
                <a:srgbClr val="1F497D"/>
              </a:solidFill>
            </a:endParaRPr>
          </a:p>
        </p:txBody>
      </p:sp>
      <p:pic>
        <p:nvPicPr>
          <p:cNvPr id="14" name="Picture 13" descr="KIT-Logo-rgb_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0047"/>
            <a:ext cx="853832" cy="39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16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82"/>
    </mc:Choice>
    <mc:Fallback xmlns="">
      <p:transition spd="slow" advTm="2008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de-DE" sz="2200" b="1" spc="-1" dirty="0" smtClean="0">
                <a:solidFill>
                  <a:srgbClr val="0A2D6E"/>
                </a:solidFill>
              </a:rPr>
              <a:t>KALYPSO</a:t>
            </a:r>
            <a:endParaRPr lang="de-DE" sz="2200" spc="-1" dirty="0">
              <a:solidFill>
                <a:srgbClr val="000000"/>
              </a:solidFill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spcBef>
                <a:spcPts val="1100"/>
              </a:spcBef>
            </a:pPr>
            <a:r>
              <a:rPr lang="de-DE" sz="2000" spc="-1" dirty="0">
                <a:solidFill>
                  <a:srgbClr val="005AA0"/>
                </a:solidFill>
              </a:rPr>
              <a:t>Applications at </a:t>
            </a:r>
            <a:r>
              <a:rPr lang="de-DE" sz="2000" spc="-1" dirty="0" smtClean="0">
                <a:solidFill>
                  <a:srgbClr val="005AA0"/>
                </a:solidFill>
              </a:rPr>
              <a:t>ELBE: pulse-resolved DAQ</a:t>
            </a:r>
            <a:endParaRPr lang="de-DE" sz="2000" spc="-1" dirty="0">
              <a:solidFill>
                <a:srgbClr val="000000"/>
              </a:solidFill>
            </a:endParaRPr>
          </a:p>
        </p:txBody>
      </p:sp>
      <p:sp>
        <p:nvSpPr>
          <p:cNvPr id="831" name="TextShape 5"/>
          <p:cNvSpPr txBox="1"/>
          <p:nvPr/>
        </p:nvSpPr>
        <p:spPr>
          <a:xfrm>
            <a:off x="4696701" y="4034604"/>
            <a:ext cx="4105080" cy="10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 sz="1600" spc="-1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4705350"/>
            <a:ext cx="4392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F497D"/>
                </a:solidFill>
              </a:rPr>
              <a:t>Courtesy: </a:t>
            </a:r>
            <a:r>
              <a:rPr lang="en-US" sz="1200" b="1" dirty="0" smtClean="0">
                <a:solidFill>
                  <a:srgbClr val="1F497D"/>
                </a:solidFill>
              </a:rPr>
              <a:t> M. </a:t>
            </a:r>
            <a:r>
              <a:rPr lang="en-US" sz="1200" b="1" dirty="0" err="1" smtClean="0">
                <a:solidFill>
                  <a:srgbClr val="1F497D"/>
                </a:solidFill>
              </a:rPr>
              <a:t>Gensch</a:t>
            </a:r>
            <a:r>
              <a:rPr lang="en-US" sz="1200" b="1" dirty="0" smtClean="0">
                <a:solidFill>
                  <a:srgbClr val="1F497D"/>
                </a:solidFill>
              </a:rPr>
              <a:t>, B. Green (HZDR)</a:t>
            </a:r>
            <a:endParaRPr lang="en-US" sz="1200" b="1" dirty="0">
              <a:solidFill>
                <a:srgbClr val="1F497D"/>
              </a:solidFill>
            </a:endParaRPr>
          </a:p>
        </p:txBody>
      </p:sp>
      <p:sp>
        <p:nvSpPr>
          <p:cNvPr id="15" name="TextShape 3"/>
          <p:cNvSpPr txBox="1"/>
          <p:nvPr/>
        </p:nvSpPr>
        <p:spPr>
          <a:xfrm>
            <a:off x="360000" y="1311120"/>
            <a:ext cx="4059600" cy="12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ts val="2200"/>
              </a:lnSpc>
              <a:spcBef>
                <a:spcPts val="1200"/>
              </a:spcBef>
              <a:buClr>
                <a:srgbClr val="00589C"/>
              </a:buClr>
              <a:buSzPct val="125000"/>
            </a:pPr>
            <a:r>
              <a:rPr lang="en-US" sz="1600" b="1" dirty="0" smtClean="0">
                <a:solidFill>
                  <a:prstClr val="black"/>
                </a:solidFill>
              </a:rPr>
              <a:t>Ultra-fast experiments at high </a:t>
            </a:r>
            <a:r>
              <a:rPr lang="en-US" sz="1600" b="1" dirty="0" err="1" smtClean="0">
                <a:solidFill>
                  <a:prstClr val="black"/>
                </a:solidFill>
              </a:rPr>
              <a:t>reprate</a:t>
            </a:r>
            <a:endParaRPr lang="en-US" sz="1600" b="1" dirty="0" smtClean="0">
              <a:solidFill>
                <a:prstClr val="black"/>
              </a:solidFill>
            </a:endParaRPr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dirty="0" smtClean="0">
                <a:solidFill>
                  <a:prstClr val="black"/>
                </a:solidFill>
              </a:rPr>
              <a:t>Requirements: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>
                <a:solidFill>
                  <a:prstClr val="black"/>
                </a:solidFill>
              </a:rPr>
              <a:t>few 10 </a:t>
            </a:r>
            <a:r>
              <a:rPr lang="en-US" sz="1600" dirty="0" err="1" smtClean="0">
                <a:solidFill>
                  <a:prstClr val="black"/>
                </a:solidFill>
              </a:rPr>
              <a:t>fs</a:t>
            </a:r>
            <a:r>
              <a:rPr lang="en-US" sz="1600" dirty="0" smtClean="0">
                <a:solidFill>
                  <a:prstClr val="black"/>
                </a:solidFill>
              </a:rPr>
              <a:t> time resolution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>
                <a:solidFill>
                  <a:prstClr val="black"/>
                </a:solidFill>
              </a:rPr>
              <a:t>excellent dynamic range</a:t>
            </a:r>
            <a:endParaRPr lang="en-US" sz="1600" spc="-1" dirty="0" smtClean="0">
              <a:solidFill>
                <a:srgbClr val="000000"/>
              </a:solidFill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19954" y="1674893"/>
            <a:ext cx="4114800" cy="1629152"/>
            <a:chOff x="4719954" y="1674893"/>
            <a:chExt cx="4114800" cy="1629152"/>
          </a:xfrm>
        </p:grpSpPr>
        <p:pic>
          <p:nvPicPr>
            <p:cNvPr id="3074" name="Picture 2" descr="C:\Users\loren\Desktop\SLIDES_MT\elbe-video.pn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1" t="3626" r="5081" b="50741"/>
            <a:stretch/>
          </p:blipFill>
          <p:spPr bwMode="auto">
            <a:xfrm>
              <a:off x="4719954" y="1674893"/>
              <a:ext cx="4114800" cy="1629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848600" y="2647950"/>
              <a:ext cx="6371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1 </a:t>
              </a:r>
              <a:r>
                <a:rPr lang="en-US" sz="1200" dirty="0" err="1" smtClean="0">
                  <a:solidFill>
                    <a:prstClr val="black"/>
                  </a:solidFill>
                </a:rPr>
                <a:t>ps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cxnSp>
          <p:nvCxnSpPr>
            <p:cNvPr id="19" name="Gerade Verbindung mit Pfeil 16"/>
            <p:cNvCxnSpPr/>
            <p:nvPr/>
          </p:nvCxnSpPr>
          <p:spPr bwMode="auto">
            <a:xfrm>
              <a:off x="7905474" y="2647950"/>
              <a:ext cx="400326" cy="1389"/>
            </a:xfrm>
            <a:prstGeom prst="straightConnector1">
              <a:avLst/>
            </a:prstGeom>
            <a:solidFill>
              <a:srgbClr val="003E8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0" name="Textfeld 3"/>
          <p:cNvSpPr txBox="1"/>
          <p:nvPr/>
        </p:nvSpPr>
        <p:spPr>
          <a:xfrm>
            <a:off x="5104549" y="3295940"/>
            <a:ext cx="335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</a:rPr>
              <a:t>slow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motion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movie</a:t>
            </a:r>
            <a:r>
              <a:rPr lang="de-DE" dirty="0" smtClean="0">
                <a:solidFill>
                  <a:prstClr val="black"/>
                </a:solidFill>
              </a:rPr>
              <a:t> @ 100 kHz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1" name="Textfeld 5"/>
          <p:cNvSpPr txBox="1"/>
          <p:nvPr/>
        </p:nvSpPr>
        <p:spPr>
          <a:xfrm>
            <a:off x="4649104" y="1265942"/>
            <a:ext cx="4324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prstClr val="black"/>
                </a:solidFill>
              </a:rPr>
              <a:t>THz Instabilities: Arrival time and Intensity</a:t>
            </a:r>
            <a:endParaRPr lang="de-DE" sz="1600" b="1" dirty="0">
              <a:solidFill>
                <a:prstClr val="black"/>
              </a:solidFill>
            </a:endParaRPr>
          </a:p>
        </p:txBody>
      </p:sp>
      <p:sp>
        <p:nvSpPr>
          <p:cNvPr id="22" name="Textfeld 5"/>
          <p:cNvSpPr txBox="1"/>
          <p:nvPr/>
        </p:nvSpPr>
        <p:spPr>
          <a:xfrm>
            <a:off x="5715000" y="3954292"/>
            <a:ext cx="2536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1F497D"/>
                </a:solidFill>
              </a:rPr>
              <a:t>What can be done?</a:t>
            </a:r>
            <a:endParaRPr lang="de-DE" sz="2000" b="1" dirty="0">
              <a:solidFill>
                <a:srgbClr val="1F497D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>
          <a:xfrm>
            <a:off x="179512" y="2976616"/>
            <a:ext cx="4114800" cy="1347734"/>
          </a:xfrm>
          <a:prstGeom prst="rect">
            <a:avLst/>
          </a:prstGeom>
        </p:spPr>
      </p:pic>
      <p:pic>
        <p:nvPicPr>
          <p:cNvPr id="24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9985"/>
            <a:ext cx="12858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62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de-DE" sz="2200" b="1" spc="-1" dirty="0">
                <a:solidFill>
                  <a:srgbClr val="0A2D6E"/>
                </a:solidFill>
              </a:rPr>
              <a:t>KALYPSO</a:t>
            </a:r>
            <a:endParaRPr lang="de-DE" sz="2200" spc="-1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"/>
          <a:stretch/>
        </p:blipFill>
        <p:spPr bwMode="auto">
          <a:xfrm>
            <a:off x="76200" y="1047750"/>
            <a:ext cx="5130287" cy="388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4"/>
          <p:cNvSpPr txBox="1"/>
          <p:nvPr/>
        </p:nvSpPr>
        <p:spPr>
          <a:xfrm>
            <a:off x="5105400" y="3921447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[1] S. Kovalev et al, </a:t>
            </a:r>
            <a:r>
              <a:rPr lang="en-US" sz="1000" i="1" dirty="0">
                <a:solidFill>
                  <a:prstClr val="black"/>
                </a:solidFill>
              </a:rPr>
              <a:t>Probing ultra-fast processes with high dynamic range </a:t>
            </a:r>
            <a:r>
              <a:rPr lang="de-DE" sz="1000" i="1" dirty="0">
                <a:solidFill>
                  <a:prstClr val="black"/>
                </a:solidFill>
              </a:rPr>
              <a:t> </a:t>
            </a:r>
            <a:r>
              <a:rPr lang="en-US" sz="1000" i="1" dirty="0" smtClean="0">
                <a:solidFill>
                  <a:prstClr val="black"/>
                </a:solidFill>
              </a:rPr>
              <a:t>at 4</a:t>
            </a:r>
            <a:r>
              <a:rPr lang="en-US" sz="1000" i="1" baseline="30000" dirty="0" smtClean="0">
                <a:solidFill>
                  <a:prstClr val="black"/>
                </a:solidFill>
              </a:rPr>
              <a:t>th</a:t>
            </a:r>
            <a:r>
              <a:rPr lang="en-US" sz="1000" i="1" dirty="0">
                <a:solidFill>
                  <a:prstClr val="black"/>
                </a:solidFill>
              </a:rPr>
              <a:t> </a:t>
            </a:r>
            <a:r>
              <a:rPr lang="en-US" sz="1000" i="1" dirty="0" smtClean="0">
                <a:solidFill>
                  <a:prstClr val="black"/>
                </a:solidFill>
              </a:rPr>
              <a:t>generation </a:t>
            </a:r>
            <a:r>
              <a:rPr lang="en-US" sz="1000" i="1" dirty="0">
                <a:solidFill>
                  <a:prstClr val="black"/>
                </a:solidFill>
              </a:rPr>
              <a:t>light sources: arrivaltime and intensity binning  </a:t>
            </a:r>
            <a:r>
              <a:rPr lang="en-US" sz="1000" i="1" dirty="0" smtClean="0">
                <a:solidFill>
                  <a:prstClr val="black"/>
                </a:solidFill>
              </a:rPr>
              <a:t>at </a:t>
            </a:r>
            <a:r>
              <a:rPr lang="en-US" sz="1000" i="1" dirty="0">
                <a:solidFill>
                  <a:prstClr val="black"/>
                </a:solidFill>
              </a:rPr>
              <a:t>unprecedented repetition </a:t>
            </a:r>
            <a:r>
              <a:rPr lang="en-US" sz="1000" i="1" dirty="0" smtClean="0">
                <a:solidFill>
                  <a:prstClr val="black"/>
                </a:solidFill>
              </a:rPr>
              <a:t>rates, </a:t>
            </a:r>
            <a:r>
              <a:rPr lang="en-US" sz="1000" dirty="0" smtClean="0">
                <a:solidFill>
                  <a:prstClr val="black"/>
                </a:solidFill>
              </a:rPr>
              <a:t>Struct. Dyn. 4 2017, 10159.</a:t>
            </a:r>
          </a:p>
          <a:p>
            <a:r>
              <a:rPr lang="en-US" sz="1000" dirty="0" smtClean="0">
                <a:solidFill>
                  <a:prstClr val="black"/>
                </a:solidFill>
              </a:rPr>
              <a:t>[2] B. Green, </a:t>
            </a:r>
            <a:r>
              <a:rPr lang="de-DE" sz="1000" i="1" dirty="0">
                <a:solidFill>
                  <a:prstClr val="black"/>
                </a:solidFill>
              </a:rPr>
              <a:t>Superradiant </a:t>
            </a:r>
            <a:r>
              <a:rPr lang="de-DE" sz="1000" i="1" dirty="0" err="1">
                <a:solidFill>
                  <a:prstClr val="black"/>
                </a:solidFill>
              </a:rPr>
              <a:t>Terahertz</a:t>
            </a:r>
            <a:r>
              <a:rPr lang="de-DE" sz="1000" i="1" dirty="0">
                <a:solidFill>
                  <a:prstClr val="black"/>
                </a:solidFill>
              </a:rPr>
              <a:t> </a:t>
            </a:r>
            <a:r>
              <a:rPr lang="de-DE" sz="1000" i="1" dirty="0" err="1">
                <a:solidFill>
                  <a:prstClr val="black"/>
                </a:solidFill>
              </a:rPr>
              <a:t>Sources</a:t>
            </a:r>
            <a:r>
              <a:rPr lang="de-DE" sz="1000" i="1" dirty="0">
                <a:solidFill>
                  <a:prstClr val="black"/>
                </a:solidFill>
              </a:rPr>
              <a:t> </a:t>
            </a:r>
            <a:r>
              <a:rPr lang="de-DE" sz="1000" i="1" dirty="0" err="1" smtClean="0">
                <a:solidFill>
                  <a:prstClr val="black"/>
                </a:solidFill>
              </a:rPr>
              <a:t>and</a:t>
            </a:r>
            <a:r>
              <a:rPr lang="de-DE" sz="1000" i="1" dirty="0">
                <a:solidFill>
                  <a:prstClr val="black"/>
                </a:solidFill>
              </a:rPr>
              <a:t> </a:t>
            </a:r>
            <a:r>
              <a:rPr lang="de-DE" sz="1000" i="1" dirty="0" err="1" smtClean="0">
                <a:solidFill>
                  <a:prstClr val="black"/>
                </a:solidFill>
              </a:rPr>
              <a:t>their</a:t>
            </a:r>
            <a:r>
              <a:rPr lang="de-DE" sz="1000" i="1" dirty="0" smtClean="0">
                <a:solidFill>
                  <a:prstClr val="black"/>
                </a:solidFill>
              </a:rPr>
              <a:t> </a:t>
            </a:r>
            <a:r>
              <a:rPr lang="de-DE" sz="1000" i="1" dirty="0" err="1" smtClean="0">
                <a:solidFill>
                  <a:prstClr val="black"/>
                </a:solidFill>
              </a:rPr>
              <a:t>Applications</a:t>
            </a:r>
            <a:r>
              <a:rPr lang="de-DE" sz="1000" dirty="0" smtClean="0">
                <a:solidFill>
                  <a:prstClr val="black"/>
                </a:solidFill>
              </a:rPr>
              <a:t>, </a:t>
            </a:r>
            <a:r>
              <a:rPr lang="de-DE" sz="1000" dirty="0" err="1" smtClean="0">
                <a:solidFill>
                  <a:prstClr val="black"/>
                </a:solidFill>
              </a:rPr>
              <a:t>PhD</a:t>
            </a:r>
            <a:r>
              <a:rPr lang="de-DE" sz="1000" dirty="0" smtClean="0">
                <a:solidFill>
                  <a:prstClr val="black"/>
                </a:solidFill>
              </a:rPr>
              <a:t> </a:t>
            </a:r>
            <a:r>
              <a:rPr lang="de-DE" sz="1000" dirty="0" err="1" smtClean="0">
                <a:solidFill>
                  <a:prstClr val="black"/>
                </a:solidFill>
              </a:rPr>
              <a:t>thesis</a:t>
            </a:r>
            <a:r>
              <a:rPr lang="de-DE" sz="1000" dirty="0" smtClean="0">
                <a:solidFill>
                  <a:prstClr val="black"/>
                </a:solidFill>
              </a:rPr>
              <a:t>, KIT 2017.</a:t>
            </a:r>
            <a:endParaRPr lang="en-US" sz="1000" dirty="0" smtClean="0">
              <a:solidFill>
                <a:prstClr val="black"/>
              </a:solidFill>
            </a:endParaRPr>
          </a:p>
          <a:p>
            <a:r>
              <a:rPr lang="en-US" sz="1200" dirty="0" smtClean="0">
                <a:solidFill>
                  <a:prstClr val="black"/>
                </a:solidFill>
              </a:rPr>
              <a:t> 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5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spcBef>
                <a:spcPts val="1100"/>
              </a:spcBef>
            </a:pPr>
            <a:r>
              <a:rPr lang="de-DE" sz="2000" spc="-1" dirty="0">
                <a:solidFill>
                  <a:srgbClr val="005AA0"/>
                </a:solidFill>
              </a:rPr>
              <a:t>Applications at </a:t>
            </a:r>
            <a:r>
              <a:rPr lang="de-DE" sz="2000" spc="-1" dirty="0" smtClean="0">
                <a:solidFill>
                  <a:srgbClr val="005AA0"/>
                </a:solidFill>
              </a:rPr>
              <a:t>ELBE: pulse-resolved DAQ</a:t>
            </a:r>
            <a:endParaRPr lang="de-DE" sz="2000" spc="-1" dirty="0">
              <a:solidFill>
                <a:srgbClr val="000000"/>
              </a:solidFill>
            </a:endParaRPr>
          </a:p>
        </p:txBody>
      </p:sp>
      <p:sp>
        <p:nvSpPr>
          <p:cNvPr id="26" name="TextShape 3"/>
          <p:cNvSpPr txBox="1"/>
          <p:nvPr/>
        </p:nvSpPr>
        <p:spPr>
          <a:xfrm>
            <a:off x="5334000" y="1327961"/>
            <a:ext cx="3449640" cy="152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b="1" dirty="0" smtClean="0">
                <a:solidFill>
                  <a:prstClr val="black"/>
                </a:solidFill>
              </a:rPr>
              <a:t>Pulse-resolved diagnostics with ONLINE analysis: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>
                <a:solidFill>
                  <a:prstClr val="black"/>
                </a:solidFill>
              </a:rPr>
              <a:t>time resolution: 12 </a:t>
            </a:r>
            <a:r>
              <a:rPr lang="en-US" sz="1600" dirty="0" err="1" smtClean="0">
                <a:solidFill>
                  <a:prstClr val="black"/>
                </a:solidFill>
              </a:rPr>
              <a:t>fs</a:t>
            </a:r>
            <a:r>
              <a:rPr lang="en-US" sz="1600" dirty="0" smtClean="0">
                <a:solidFill>
                  <a:prstClr val="black"/>
                </a:solidFill>
              </a:rPr>
              <a:t> (</a:t>
            </a:r>
            <a:r>
              <a:rPr lang="en-US" sz="1600" dirty="0" err="1" smtClean="0">
                <a:solidFill>
                  <a:prstClr val="black"/>
                </a:solidFill>
              </a:rPr>
              <a:t>rms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>
                <a:solidFill>
                  <a:prstClr val="black"/>
                </a:solidFill>
              </a:rPr>
              <a:t>maximum </a:t>
            </a:r>
            <a:r>
              <a:rPr lang="en-US" sz="1600" dirty="0" err="1" smtClean="0">
                <a:solidFill>
                  <a:prstClr val="black"/>
                </a:solidFill>
              </a:rPr>
              <a:t>reprate</a:t>
            </a:r>
            <a:r>
              <a:rPr lang="en-US" sz="1600" dirty="0" smtClean="0">
                <a:solidFill>
                  <a:prstClr val="black"/>
                </a:solidFill>
              </a:rPr>
              <a:t>: 200 kHz           </a:t>
            </a:r>
            <a:r>
              <a:rPr lang="en-US" sz="1600" dirty="0" smtClean="0">
                <a:solidFill>
                  <a:srgbClr val="F79646"/>
                </a:solidFill>
                <a:sym typeface="Wingdings" pitchFamily="2" charset="2"/>
              </a:rPr>
              <a:t> </a:t>
            </a:r>
            <a:r>
              <a:rPr lang="en-US" sz="1600" b="1" dirty="0" smtClean="0">
                <a:solidFill>
                  <a:srgbClr val="F79646"/>
                </a:solidFill>
              </a:rPr>
              <a:t>limited by CMOS camera</a:t>
            </a:r>
          </a:p>
        </p:txBody>
      </p:sp>
      <p:sp>
        <p:nvSpPr>
          <p:cNvPr id="27" name="TextShape 3"/>
          <p:cNvSpPr txBox="1"/>
          <p:nvPr/>
        </p:nvSpPr>
        <p:spPr>
          <a:xfrm>
            <a:off x="5353050" y="2871011"/>
            <a:ext cx="3449640" cy="152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b="1" dirty="0" smtClean="0">
                <a:solidFill>
                  <a:prstClr val="black"/>
                </a:solidFill>
              </a:rPr>
              <a:t>Next steps: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>
                <a:solidFill>
                  <a:prstClr val="black"/>
                </a:solidFill>
              </a:rPr>
              <a:t>2 MHz		KALYPSO II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>
                <a:solidFill>
                  <a:prstClr val="black"/>
                </a:solidFill>
              </a:rPr>
              <a:t>4.5 or 13 MHz 	KALYPSO III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pic>
        <p:nvPicPr>
          <p:cNvPr id="31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9985"/>
            <a:ext cx="12858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19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de-DE" sz="2200" b="1" spc="-1" dirty="0">
                <a:solidFill>
                  <a:srgbClr val="0A2D6E"/>
                </a:solidFill>
              </a:rPr>
              <a:t>KALYPSO</a:t>
            </a:r>
            <a:endParaRPr lang="de-DE" sz="2200" spc="-1" dirty="0">
              <a:solidFill>
                <a:srgbClr val="000000"/>
              </a:solidFill>
            </a:endParaRPr>
          </a:p>
        </p:txBody>
      </p:sp>
      <p:pic>
        <p:nvPicPr>
          <p:cNvPr id="9" name="Picture 10" descr="Z:\home\lorenzo\Desktop\timing_strateg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645" y="3105150"/>
            <a:ext cx="5928864" cy="159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Z:\home\lorenzo\Desktop\ar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18" y="1040894"/>
            <a:ext cx="5400601" cy="182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76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de-DE" sz="2200" b="1" spc="-1" dirty="0">
                <a:solidFill>
                  <a:srgbClr val="0A2D6E"/>
                </a:solidFill>
              </a:rPr>
              <a:t>KALYPSO</a:t>
            </a:r>
            <a:endParaRPr lang="de-DE" sz="2200" spc="-1" dirty="0">
              <a:solidFill>
                <a:srgbClr val="000000"/>
              </a:solidFill>
            </a:endParaRPr>
          </a:p>
        </p:txBody>
      </p:sp>
      <p:sp>
        <p:nvSpPr>
          <p:cNvPr id="5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spcBef>
                <a:spcPts val="1100"/>
              </a:spcBef>
            </a:pPr>
            <a:r>
              <a:rPr lang="de-DE" sz="2000" spc="-1" dirty="0" smtClean="0">
                <a:solidFill>
                  <a:srgbClr val="005AA0"/>
                </a:solidFill>
              </a:rPr>
              <a:t>Horizontal bunch profile @ VLD</a:t>
            </a:r>
            <a:endParaRPr lang="de-DE" sz="2000" spc="-1" dirty="0">
              <a:solidFill>
                <a:srgbClr val="000000"/>
              </a:solidFill>
            </a:endParaRPr>
          </a:p>
        </p:txBody>
      </p:sp>
      <p:sp>
        <p:nvSpPr>
          <p:cNvPr id="6" name="ANKA…"/>
          <p:cNvSpPr txBox="1">
            <a:spLocks/>
          </p:cNvSpPr>
          <p:nvPr/>
        </p:nvSpPr>
        <p:spPr bwMode="auto">
          <a:xfrm>
            <a:off x="520702" y="1225670"/>
            <a:ext cx="8861423" cy="144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2200"/>
              </a:lnSpc>
              <a:defRPr/>
            </a:pPr>
            <a:r>
              <a:rPr lang="en-US" sz="1800" kern="0" dirty="0">
                <a:solidFill>
                  <a:prstClr val="black"/>
                </a:solidFill>
              </a:rPr>
              <a:t>Installed at visible light diagnostics (VLD) port [1</a:t>
            </a:r>
            <a:r>
              <a:rPr lang="en-US" sz="1800" kern="0" dirty="0" smtClean="0">
                <a:solidFill>
                  <a:prstClr val="black"/>
                </a:solidFill>
              </a:rPr>
              <a:t>]</a:t>
            </a:r>
          </a:p>
          <a:p>
            <a:pPr>
              <a:lnSpc>
                <a:spcPts val="2200"/>
              </a:lnSpc>
              <a:defRPr/>
            </a:pPr>
            <a:r>
              <a:rPr lang="en-US" sz="1800" kern="0" dirty="0" smtClean="0">
                <a:solidFill>
                  <a:prstClr val="black"/>
                </a:solidFill>
              </a:rPr>
              <a:t>Horizontal bunch profile </a:t>
            </a:r>
            <a:r>
              <a:rPr lang="en-US" sz="1800" kern="0" dirty="0" smtClean="0">
                <a:solidFill>
                  <a:prstClr val="black"/>
                </a:solidFill>
                <a:sym typeface="Wingdings" pitchFamily="2" charset="2"/>
              </a:rPr>
              <a:t> energy spread</a:t>
            </a:r>
            <a:endParaRPr lang="en-US" sz="1800" kern="0" dirty="0" smtClean="0">
              <a:solidFill>
                <a:prstClr val="black"/>
              </a:solidFill>
            </a:endParaRPr>
          </a:p>
          <a:p>
            <a:pPr>
              <a:lnSpc>
                <a:spcPts val="2200"/>
              </a:lnSpc>
              <a:defRPr/>
            </a:pPr>
            <a:r>
              <a:rPr lang="en-US" sz="1800" kern="0" dirty="0" smtClean="0">
                <a:solidFill>
                  <a:prstClr val="black"/>
                </a:solidFill>
              </a:rPr>
              <a:t>Synchrotron radiation in dispersive section</a:t>
            </a:r>
            <a:endParaRPr lang="en-US" sz="1800" kern="0" dirty="0">
              <a:solidFill>
                <a:prstClr val="black"/>
              </a:solidFill>
            </a:endParaRPr>
          </a:p>
          <a:p>
            <a:pPr>
              <a:lnSpc>
                <a:spcPts val="2200"/>
              </a:lnSpc>
              <a:defRPr/>
            </a:pPr>
            <a:r>
              <a:rPr lang="en-US" sz="1800" kern="0" dirty="0" smtClean="0">
                <a:solidFill>
                  <a:prstClr val="black"/>
                </a:solidFill>
              </a:rPr>
              <a:t>Single-shot</a:t>
            </a:r>
            <a:r>
              <a:rPr lang="en-US" sz="1800" kern="0" dirty="0">
                <a:solidFill>
                  <a:prstClr val="black"/>
                </a:solidFill>
              </a:rPr>
              <a:t>, turn-by-turn @ 2.7 </a:t>
            </a:r>
            <a:r>
              <a:rPr lang="en-US" sz="1800" kern="0" dirty="0" smtClean="0">
                <a:solidFill>
                  <a:prstClr val="black"/>
                </a:solidFill>
              </a:rPr>
              <a:t>MHz</a:t>
            </a:r>
            <a:endParaRPr lang="en-US" sz="1800" kern="0" dirty="0">
              <a:solidFill>
                <a:prstClr val="black"/>
              </a:solidFill>
            </a:endParaRPr>
          </a:p>
          <a:p>
            <a:pPr marL="0" indent="0">
              <a:lnSpc>
                <a:spcPts val="2200"/>
              </a:lnSpc>
              <a:buFontTx/>
              <a:buNone/>
              <a:defRPr/>
            </a:pPr>
            <a:endParaRPr lang="en-GB" sz="1800" kern="0" dirty="0">
              <a:solidFill>
                <a:srgbClr val="000000"/>
              </a:solidFill>
            </a:endParaRPr>
          </a:p>
          <a:p>
            <a:pPr>
              <a:lnSpc>
                <a:spcPts val="2200"/>
              </a:lnSpc>
              <a:defRPr/>
            </a:pPr>
            <a:endParaRPr lang="en-GB" sz="1800" kern="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645978"/>
            <a:ext cx="8401050" cy="205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7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de-DE" sz="2200" b="1" spc="-1" dirty="0">
                <a:solidFill>
                  <a:srgbClr val="0A2D6E"/>
                </a:solidFill>
              </a:rPr>
              <a:t>KALYPSO</a:t>
            </a:r>
            <a:endParaRPr lang="de-DE" sz="2200" spc="-1" dirty="0">
              <a:solidFill>
                <a:srgbClr val="000000"/>
              </a:solidFill>
            </a:endParaRPr>
          </a:p>
        </p:txBody>
      </p:sp>
      <p:sp>
        <p:nvSpPr>
          <p:cNvPr id="5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spcBef>
                <a:spcPts val="1100"/>
              </a:spcBef>
            </a:pPr>
            <a:r>
              <a:rPr lang="de-DE" sz="2000" spc="-1" dirty="0" smtClean="0">
                <a:solidFill>
                  <a:srgbClr val="005AA0"/>
                </a:solidFill>
              </a:rPr>
              <a:t>Longitudinal bunch profile @ near-field EOSD</a:t>
            </a:r>
            <a:endParaRPr lang="de-DE" sz="2000" spc="-1" dirty="0">
              <a:solidFill>
                <a:srgbClr val="000000"/>
              </a:solidFill>
            </a:endParaRPr>
          </a:p>
        </p:txBody>
      </p:sp>
      <p:grpSp>
        <p:nvGrpSpPr>
          <p:cNvPr id="12" name="Gruppo 2"/>
          <p:cNvGrpSpPr/>
          <p:nvPr/>
        </p:nvGrpSpPr>
        <p:grpSpPr>
          <a:xfrm>
            <a:off x="594782" y="1123950"/>
            <a:ext cx="8015818" cy="2133600"/>
            <a:chOff x="1997171" y="1509435"/>
            <a:chExt cx="8181975" cy="2177826"/>
          </a:xfrm>
        </p:grpSpPr>
        <p:pic>
          <p:nvPicPr>
            <p:cNvPr id="13" name="Picture 8" descr="Z:\home\lorenzo\Documents\Articles_and_conferences\XXX0_the_presentation\eosd\eosd_setu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7171" y="1509435"/>
              <a:ext cx="8181975" cy="216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ttangolo 1"/>
            <p:cNvSpPr/>
            <p:nvPr/>
          </p:nvSpPr>
          <p:spPr>
            <a:xfrm>
              <a:off x="6945670" y="3384069"/>
              <a:ext cx="1694328" cy="3031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A696E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KALYPSO</a:t>
              </a:r>
            </a:p>
          </p:txBody>
        </p:sp>
      </p:grpSp>
      <p:sp>
        <p:nvSpPr>
          <p:cNvPr id="15" name="Inhaltsplatzhalter 2"/>
          <p:cNvSpPr txBox="1">
            <a:spLocks/>
          </p:cNvSpPr>
          <p:nvPr/>
        </p:nvSpPr>
        <p:spPr bwMode="auto">
          <a:xfrm>
            <a:off x="685801" y="3486151"/>
            <a:ext cx="716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55600" indent="-35560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lang="en-US" altLang="en-US" dirty="0" smtClean="0">
                <a:solidFill>
                  <a:srgbClr val="000000"/>
                </a:solidFill>
              </a:rPr>
              <a:t>High frame rate			</a:t>
            </a:r>
            <a:r>
              <a:rPr lang="en-US" altLang="en-US" b="1" dirty="0" smtClean="0">
                <a:solidFill>
                  <a:srgbClr val="004777"/>
                </a:solidFill>
              </a:rPr>
              <a:t>2.7 </a:t>
            </a:r>
            <a:r>
              <a:rPr lang="en-US" altLang="en-US" b="1" dirty="0" err="1" smtClean="0">
                <a:solidFill>
                  <a:srgbClr val="004777"/>
                </a:solidFill>
              </a:rPr>
              <a:t>Mfps</a:t>
            </a:r>
            <a:endParaRPr lang="en-US" altLang="en-US" dirty="0">
              <a:solidFill>
                <a:srgbClr val="000000"/>
              </a:solidFill>
            </a:endParaRPr>
          </a:p>
          <a:p>
            <a:pPr marL="0" indent="0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lang="en-US" altLang="en-US" dirty="0" smtClean="0">
                <a:solidFill>
                  <a:srgbClr val="000000"/>
                </a:solidFill>
              </a:rPr>
              <a:t>Long observation times 		</a:t>
            </a:r>
            <a:r>
              <a:rPr lang="en-US" altLang="en-US" b="1" dirty="0" smtClean="0">
                <a:solidFill>
                  <a:srgbClr val="004777"/>
                </a:solidFill>
              </a:rPr>
              <a:t>continuous data taking</a:t>
            </a:r>
          </a:p>
          <a:p>
            <a:pPr marL="0" indent="0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lang="en-US" altLang="en-US" dirty="0" smtClean="0">
                <a:solidFill>
                  <a:srgbClr val="000000"/>
                </a:solidFill>
              </a:rPr>
              <a:t>High </a:t>
            </a:r>
            <a:r>
              <a:rPr lang="en-US" altLang="en-US" dirty="0">
                <a:solidFill>
                  <a:srgbClr val="000000"/>
                </a:solidFill>
              </a:rPr>
              <a:t>resolution			</a:t>
            </a:r>
            <a:r>
              <a:rPr lang="en-US" altLang="en-US" b="1" dirty="0" smtClean="0">
                <a:solidFill>
                  <a:srgbClr val="005AA0">
                    <a:lumMod val="75000"/>
                  </a:srgbClr>
                </a:solidFill>
              </a:rPr>
              <a:t>&gt;</a:t>
            </a:r>
            <a:r>
              <a:rPr lang="en-US" altLang="en-US" b="1" dirty="0" smtClean="0">
                <a:solidFill>
                  <a:srgbClr val="005AA0"/>
                </a:solidFill>
              </a:rPr>
              <a:t> </a:t>
            </a:r>
            <a:r>
              <a:rPr lang="en-US" altLang="en-US" b="1" dirty="0">
                <a:solidFill>
                  <a:srgbClr val="004777"/>
                </a:solidFill>
              </a:rPr>
              <a:t>256 pixels, </a:t>
            </a:r>
            <a:r>
              <a:rPr lang="en-US" altLang="en-US" b="1" dirty="0" smtClean="0">
                <a:solidFill>
                  <a:srgbClr val="004777"/>
                </a:solidFill>
              </a:rPr>
              <a:t>low-noise</a:t>
            </a:r>
          </a:p>
          <a:p>
            <a:pPr marL="0" indent="0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lang="en-US" altLang="en-US" dirty="0" smtClean="0">
                <a:solidFill>
                  <a:srgbClr val="000000"/>
                </a:solidFill>
              </a:rPr>
              <a:t>Compatible </a:t>
            </a:r>
            <a:r>
              <a:rPr lang="en-US" altLang="en-US" dirty="0">
                <a:solidFill>
                  <a:srgbClr val="000000"/>
                </a:solidFill>
              </a:rPr>
              <a:t>with different </a:t>
            </a:r>
            <a:r>
              <a:rPr lang="en-US" altLang="en-US" dirty="0" smtClean="0">
                <a:solidFill>
                  <a:srgbClr val="000000"/>
                </a:solidFill>
              </a:rPr>
              <a:t>setups</a:t>
            </a:r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b="1" dirty="0" smtClean="0">
                <a:solidFill>
                  <a:srgbClr val="004777"/>
                </a:solidFill>
              </a:rPr>
              <a:t>visible </a:t>
            </a:r>
            <a:r>
              <a:rPr lang="en-US" altLang="en-US" b="1" dirty="0">
                <a:solidFill>
                  <a:srgbClr val="004777"/>
                </a:solidFill>
              </a:rPr>
              <a:t>light / near-IR / </a:t>
            </a:r>
            <a:r>
              <a:rPr lang="en-US" altLang="en-US" b="1" dirty="0" smtClean="0">
                <a:solidFill>
                  <a:srgbClr val="004777"/>
                </a:solidFill>
              </a:rPr>
              <a:t>near-UV</a:t>
            </a:r>
            <a:endParaRPr lang="en-US" altLang="en-US" dirty="0">
              <a:solidFill>
                <a:srgbClr val="000000"/>
              </a:solidFill>
            </a:endParaRPr>
          </a:p>
          <a:p>
            <a:pPr lvl="1">
              <a:spcBef>
                <a:spcPct val="20000"/>
              </a:spcBef>
              <a:buClr>
                <a:srgbClr val="000000"/>
              </a:buClr>
              <a:buSzPct val="100000"/>
            </a:pPr>
            <a:endParaRPr lang="en-US" altLang="en-US" b="1" dirty="0">
              <a:solidFill>
                <a:srgbClr val="005AA0"/>
              </a:solidFill>
            </a:endParaRPr>
          </a:p>
          <a:p>
            <a:pPr lvl="1">
              <a:spcBef>
                <a:spcPct val="2000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</a:pPr>
            <a:endParaRPr lang="en-US" altLang="en-US" dirty="0">
              <a:solidFill>
                <a:srgbClr val="005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 smtClean="0">
                <a:solidFill>
                  <a:srgbClr val="0A2D6E"/>
                </a:solidFill>
                <a:latin typeface="Arial"/>
              </a:rPr>
              <a:t>KAPTURE II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Readout electronics for THz detectors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150134" y="3435296"/>
            <a:ext cx="1658486" cy="3498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Sampling points</a:t>
            </a:r>
            <a:endParaRPr lang="en-GB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3068283" y="2534941"/>
            <a:ext cx="1215713" cy="419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Baseline</a:t>
            </a:r>
            <a:endParaRPr lang="en-GB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367218" y="1200150"/>
            <a:ext cx="8439436" cy="3048000"/>
            <a:chOff x="367218" y="1200150"/>
            <a:chExt cx="8439436" cy="3048000"/>
          </a:xfrm>
        </p:grpSpPr>
        <p:pic>
          <p:nvPicPr>
            <p:cNvPr id="99" name="Picture 2" descr="D:\KAPTURE-2\characterization\1Gpulse_4 sampling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2" t="21604" r="10978" b="34795"/>
            <a:stretch/>
          </p:blipFill>
          <p:spPr bwMode="auto">
            <a:xfrm>
              <a:off x="367218" y="1792636"/>
              <a:ext cx="8439436" cy="24555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TextBox 99"/>
            <p:cNvSpPr txBox="1"/>
            <p:nvPr/>
          </p:nvSpPr>
          <p:spPr>
            <a:xfrm flipH="1">
              <a:off x="367218" y="1200150"/>
              <a:ext cx="841642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GB" sz="1800" b="1" dirty="0" smtClean="0"/>
                <a:t>Real time pulse sampling @ 1 GHz rep. rate</a:t>
              </a:r>
              <a:endParaRPr lang="en-GB" sz="1800" b="1" dirty="0"/>
            </a:p>
          </p:txBody>
        </p:sp>
      </p:grpSp>
      <p:cxnSp>
        <p:nvCxnSpPr>
          <p:cNvPr id="82" name="Straight Connector 81"/>
          <p:cNvCxnSpPr/>
          <p:nvPr/>
        </p:nvCxnSpPr>
        <p:spPr bwMode="auto">
          <a:xfrm>
            <a:off x="3072279" y="2575126"/>
            <a:ext cx="0" cy="9820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Straight Connector 82"/>
          <p:cNvCxnSpPr/>
          <p:nvPr/>
        </p:nvCxnSpPr>
        <p:spPr bwMode="auto">
          <a:xfrm>
            <a:off x="3581145" y="2575126"/>
            <a:ext cx="0" cy="9820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Straight Arrow Connector 83"/>
          <p:cNvCxnSpPr/>
          <p:nvPr/>
        </p:nvCxnSpPr>
        <p:spPr bwMode="auto">
          <a:xfrm>
            <a:off x="3077637" y="3102088"/>
            <a:ext cx="5061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triangle" w="sm" len="sm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" name="TextBox 84"/>
          <p:cNvSpPr txBox="1"/>
          <p:nvPr/>
        </p:nvSpPr>
        <p:spPr>
          <a:xfrm>
            <a:off x="3059648" y="3120605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1"/>
                </a:solidFill>
              </a:rPr>
              <a:t>2 ns</a:t>
            </a:r>
          </a:p>
          <a:p>
            <a:r>
              <a:rPr lang="en-GB" sz="1400" b="1" dirty="0" smtClean="0">
                <a:solidFill>
                  <a:schemeClr val="accent1"/>
                </a:solidFill>
              </a:rPr>
              <a:t>Pulse rate = 500 MHz</a:t>
            </a: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393125" y="2660450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3"/>
                </a:solidFill>
              </a:rPr>
              <a:t>90 </a:t>
            </a:r>
            <a:r>
              <a:rPr lang="en-GB" sz="1400" b="1" dirty="0" err="1" smtClean="0">
                <a:solidFill>
                  <a:schemeClr val="accent3"/>
                </a:solidFill>
              </a:rPr>
              <a:t>ps</a:t>
            </a:r>
            <a:endParaRPr lang="en-GB" sz="1400" b="1" dirty="0" smtClean="0">
              <a:solidFill>
                <a:schemeClr val="accent3"/>
              </a:solidFill>
            </a:endParaRPr>
          </a:p>
          <a:p>
            <a:r>
              <a:rPr lang="en-GB" sz="1400" b="1" dirty="0" smtClean="0">
                <a:solidFill>
                  <a:schemeClr val="accent3"/>
                </a:solidFill>
              </a:rPr>
              <a:t>pulse width</a:t>
            </a:r>
            <a:endParaRPr lang="en-GB" sz="1400" b="1" dirty="0">
              <a:solidFill>
                <a:schemeClr val="accent3"/>
              </a:solidFill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>
            <a:off x="3838285" y="2575126"/>
            <a:ext cx="0" cy="9820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" name="TextBox 88"/>
          <p:cNvSpPr txBox="1"/>
          <p:nvPr/>
        </p:nvSpPr>
        <p:spPr>
          <a:xfrm>
            <a:off x="3866503" y="2805265"/>
            <a:ext cx="2081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1"/>
                </a:solidFill>
              </a:rPr>
              <a:t>1 ns</a:t>
            </a:r>
          </a:p>
          <a:p>
            <a:r>
              <a:rPr lang="en-GB" sz="1400" b="1" dirty="0" smtClean="0">
                <a:solidFill>
                  <a:schemeClr val="accent1"/>
                </a:solidFill>
              </a:rPr>
              <a:t>Sampling rate = 1 GHz</a:t>
            </a:r>
            <a:endParaRPr lang="en-GB" sz="1400" b="1" dirty="0">
              <a:solidFill>
                <a:schemeClr val="accent1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 bwMode="auto">
          <a:xfrm>
            <a:off x="3573740" y="2975503"/>
            <a:ext cx="2455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triangle" w="sm" len="sm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1" name="TextBox 90"/>
          <p:cNvSpPr txBox="1"/>
          <p:nvPr/>
        </p:nvSpPr>
        <p:spPr>
          <a:xfrm>
            <a:off x="1462009" y="2811004"/>
            <a:ext cx="976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accent6"/>
                </a:solidFill>
              </a:rPr>
              <a:t>Pulses</a:t>
            </a:r>
            <a:endParaRPr lang="en-GB" sz="1600" b="1" dirty="0">
              <a:solidFill>
                <a:schemeClr val="accent6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969254" y="3305271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Baseline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1550740" y="3495115"/>
            <a:ext cx="541347" cy="368117"/>
          </a:xfrm>
          <a:prstGeom prst="ellipse">
            <a:avLst/>
          </a:prstGeom>
          <a:noFill/>
          <a:ln w="9525" cap="flat" cmpd="sng" algn="ctr">
            <a:solidFill>
              <a:srgbClr val="FF0000">
                <a:alpha val="2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94" name="Straight Arrow Connector 93"/>
          <p:cNvCxnSpPr>
            <a:stCxn id="91" idx="1"/>
          </p:cNvCxnSpPr>
          <p:nvPr/>
        </p:nvCxnSpPr>
        <p:spPr bwMode="auto">
          <a:xfrm flipH="1" flipV="1">
            <a:off x="1122491" y="2644991"/>
            <a:ext cx="339518" cy="3352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7964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Straight Arrow Connector 94"/>
          <p:cNvCxnSpPr/>
          <p:nvPr/>
        </p:nvCxnSpPr>
        <p:spPr bwMode="auto">
          <a:xfrm flipH="1" flipV="1">
            <a:off x="1537608" y="2507069"/>
            <a:ext cx="83005" cy="3067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7964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Straight Arrow Connector 95"/>
          <p:cNvCxnSpPr/>
          <p:nvPr/>
        </p:nvCxnSpPr>
        <p:spPr bwMode="auto">
          <a:xfrm flipV="1">
            <a:off x="2010383" y="2517895"/>
            <a:ext cx="64962" cy="267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7964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7" name="Straight Arrow Connector 96"/>
          <p:cNvCxnSpPr>
            <a:stCxn id="91" idx="3"/>
          </p:cNvCxnSpPr>
          <p:nvPr/>
        </p:nvCxnSpPr>
        <p:spPr bwMode="auto">
          <a:xfrm flipV="1">
            <a:off x="2438400" y="2561987"/>
            <a:ext cx="131289" cy="4182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7964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Oval 4"/>
          <p:cNvSpPr/>
          <p:nvPr/>
        </p:nvSpPr>
        <p:spPr>
          <a:xfrm>
            <a:off x="1550740" y="3504387"/>
            <a:ext cx="541347" cy="3588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3072279" y="2419350"/>
            <a:ext cx="5358" cy="849295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575731" y="2419350"/>
            <a:ext cx="5358" cy="849295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3838285" y="2419350"/>
            <a:ext cx="5358" cy="849295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 bwMode="auto">
          <a:xfrm>
            <a:off x="6485937" y="2628688"/>
            <a:ext cx="2455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3"/>
            </a:solidFill>
            <a:prstDash val="solid"/>
            <a:round/>
            <a:headEnd type="triangle" w="sm" len="sm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13" descr="KIT-Logo-rgb_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0" y="38579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0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 smtClean="0">
                <a:solidFill>
                  <a:srgbClr val="0A2D6E"/>
                </a:solidFill>
                <a:latin typeface="Arial"/>
              </a:rPr>
              <a:t>KALYPSO II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Ultra-fast 1D detector</a:t>
            </a:r>
          </a:p>
        </p:txBody>
      </p:sp>
      <p:sp>
        <p:nvSpPr>
          <p:cNvPr id="6" name="TextShape 3"/>
          <p:cNvSpPr txBox="1"/>
          <p:nvPr/>
        </p:nvSpPr>
        <p:spPr>
          <a:xfrm>
            <a:off x="360000" y="1871266"/>
            <a:ext cx="4211820" cy="19196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/>
              <a:t>Frame rate up to 2.7 </a:t>
            </a:r>
            <a:r>
              <a:rPr lang="en-US" sz="1600" dirty="0" smtClean="0"/>
              <a:t>MHz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Continuous </a:t>
            </a:r>
            <a:r>
              <a:rPr lang="en-US" sz="1600" dirty="0"/>
              <a:t>acquisition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err="1"/>
              <a:t>InGaAs</a:t>
            </a:r>
            <a:r>
              <a:rPr lang="en-US" sz="1600" dirty="0"/>
              <a:t>/Si sensors for near-IR/visible light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/>
              <a:t>Pixel size up to 256 pixels, pitch of 50 µm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/>
              <a:t>Front-end chip: </a:t>
            </a:r>
            <a:r>
              <a:rPr lang="en-US" sz="1600" dirty="0" smtClean="0"/>
              <a:t>GOTTHARD 1.6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b="1" spc="-1" dirty="0" smtClean="0">
                <a:solidFill>
                  <a:schemeClr val="tx2"/>
                </a:solidFill>
              </a:rPr>
              <a:t>I</a:t>
            </a:r>
            <a:r>
              <a:rPr lang="en-US" sz="1600" b="1" dirty="0" smtClean="0">
                <a:solidFill>
                  <a:schemeClr val="tx2"/>
                </a:solidFill>
              </a:rPr>
              <a:t>nstalled @ KARA, </a:t>
            </a:r>
            <a:r>
              <a:rPr lang="en-US" sz="1600" b="1" dirty="0" err="1" smtClean="0">
                <a:solidFill>
                  <a:schemeClr val="tx2"/>
                </a:solidFill>
              </a:rPr>
              <a:t>Eu</a:t>
            </a:r>
            <a:r>
              <a:rPr lang="en-US" sz="1600" b="1" smtClean="0">
                <a:solidFill>
                  <a:schemeClr val="tx2"/>
                </a:solidFill>
              </a:rPr>
              <a:t>-XFEL, DELTA</a:t>
            </a:r>
            <a:endParaRPr lang="en-US" sz="1600" b="1" dirty="0">
              <a:solidFill>
                <a:schemeClr val="tx2"/>
              </a:solidFill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358920" y="1302246"/>
            <a:ext cx="833100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1800" kern="0" dirty="0">
                <a:solidFill>
                  <a:schemeClr val="accent1">
                    <a:lumMod val="75000"/>
                  </a:schemeClr>
                </a:solidFill>
              </a:rPr>
              <a:t>KA</a:t>
            </a:r>
            <a:r>
              <a:rPr lang="en-US" altLang="en-US" sz="1800" kern="0" dirty="0" err="1"/>
              <a:t>rlsruhe</a:t>
            </a:r>
            <a:r>
              <a:rPr lang="en-US" altLang="en-US" sz="1800" kern="0" dirty="0"/>
              <a:t> </a:t>
            </a:r>
            <a:r>
              <a:rPr lang="en-US" altLang="en-US" sz="1800" kern="0" dirty="0">
                <a:solidFill>
                  <a:schemeClr val="accent1"/>
                </a:solidFill>
              </a:rPr>
              <a:t>L</a:t>
            </a:r>
            <a:r>
              <a:rPr lang="en-US" altLang="en-US" sz="1800" kern="0" dirty="0"/>
              <a:t>inear </a:t>
            </a:r>
            <a:r>
              <a:rPr lang="en-US" altLang="en-US" sz="1800" kern="0" dirty="0" err="1"/>
              <a:t>arra</a:t>
            </a:r>
            <a:r>
              <a:rPr lang="en-US" altLang="en-US" sz="1800" kern="0" dirty="0" err="1">
                <a:solidFill>
                  <a:schemeClr val="accent1"/>
                </a:solidFill>
              </a:rPr>
              <a:t>Y</a:t>
            </a:r>
            <a:r>
              <a:rPr lang="en-US" altLang="en-US" sz="1800" kern="0" dirty="0"/>
              <a:t> detector for MHz-</a:t>
            </a:r>
            <a:r>
              <a:rPr lang="en-US" altLang="en-US" sz="1800" kern="0" dirty="0" err="1"/>
              <a:t>re</a:t>
            </a:r>
            <a:r>
              <a:rPr lang="en-US" altLang="en-US" sz="1800" kern="0" dirty="0" err="1">
                <a:solidFill>
                  <a:schemeClr val="accent1"/>
                </a:solidFill>
              </a:rPr>
              <a:t>P</a:t>
            </a:r>
            <a:r>
              <a:rPr lang="en-US" altLang="en-US" sz="1800" kern="0" dirty="0" err="1"/>
              <a:t>etition</a:t>
            </a:r>
            <a:r>
              <a:rPr lang="en-US" altLang="en-US" sz="1800" kern="0" dirty="0"/>
              <a:t> rate </a:t>
            </a:r>
            <a:r>
              <a:rPr lang="en-US" altLang="en-US" sz="1800" kern="0" dirty="0" err="1">
                <a:solidFill>
                  <a:schemeClr val="accent1"/>
                </a:solidFill>
              </a:rPr>
              <a:t>S</a:t>
            </a:r>
            <a:r>
              <a:rPr lang="en-US" altLang="en-US" sz="1800" kern="0" dirty="0" err="1"/>
              <a:t>pectr</a:t>
            </a:r>
            <a:r>
              <a:rPr lang="en-US" altLang="en-US" sz="1800" kern="0" dirty="0" err="1">
                <a:solidFill>
                  <a:schemeClr val="accent1"/>
                </a:solidFill>
              </a:rPr>
              <a:t>O</a:t>
            </a:r>
            <a:r>
              <a:rPr lang="en-US" altLang="en-US" sz="1800" kern="0" dirty="0" err="1"/>
              <a:t>scopy</a:t>
            </a:r>
            <a:endParaRPr lang="de-DE" sz="1800" kern="0" dirty="0"/>
          </a:p>
        </p:txBody>
      </p:sp>
      <p:pic>
        <p:nvPicPr>
          <p:cNvPr id="23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48" y="1809750"/>
            <a:ext cx="4112094" cy="2470296"/>
          </a:xfrm>
          <a:prstGeom prst="rect">
            <a:avLst/>
          </a:prstGeom>
        </p:spPr>
      </p:pic>
      <p:cxnSp>
        <p:nvCxnSpPr>
          <p:cNvPr id="24" name="Connettore 2 20"/>
          <p:cNvCxnSpPr/>
          <p:nvPr/>
        </p:nvCxnSpPr>
        <p:spPr>
          <a:xfrm flipV="1">
            <a:off x="5873548" y="4334847"/>
            <a:ext cx="2363488" cy="1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7"/>
          <p:cNvSpPr txBox="1"/>
          <p:nvPr/>
        </p:nvSpPr>
        <p:spPr>
          <a:xfrm>
            <a:off x="6617629" y="4324350"/>
            <a:ext cx="805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90 mm</a:t>
            </a:r>
          </a:p>
        </p:txBody>
      </p:sp>
      <p:pic>
        <p:nvPicPr>
          <p:cNvPr id="27" name="Picture 21" descr="logo_desy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55" y="318044"/>
            <a:ext cx="561045" cy="5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KIT-Logo-rgb_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0" y="38579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http://samofar.eu/wp-content/uploads/2015/11/P10_PSI-Logo_narro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87" y="409288"/>
            <a:ext cx="991813" cy="36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 smtClean="0">
                <a:solidFill>
                  <a:srgbClr val="0A2D6E"/>
                </a:solidFill>
                <a:latin typeface="Arial"/>
              </a:rPr>
              <a:t>KALYPSO II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New Si microstrip sensors</a:t>
            </a:r>
          </a:p>
        </p:txBody>
      </p:sp>
      <p:sp>
        <p:nvSpPr>
          <p:cNvPr id="6" name="TextShape 3"/>
          <p:cNvSpPr txBox="1"/>
          <p:nvPr/>
        </p:nvSpPr>
        <p:spPr>
          <a:xfrm>
            <a:off x="359999" y="1311120"/>
            <a:ext cx="4211821" cy="30969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Designed @ KIT, produced @ FBK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Channel number: 512 / 1024 / 2048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Pixel pitch: 25 / 45 µm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Different Anti-Reflective Coatings (ARCs):</a:t>
            </a:r>
          </a:p>
          <a:p>
            <a:pPr marL="638280" lvl="1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err="1" smtClean="0">
                <a:solidFill>
                  <a:srgbClr val="7030A0"/>
                </a:solidFill>
              </a:rPr>
              <a:t>nearUV</a:t>
            </a:r>
            <a:r>
              <a:rPr lang="en-US" sz="1600" spc="-1" dirty="0" smtClean="0">
                <a:solidFill>
                  <a:srgbClr val="7030A0"/>
                </a:solidFill>
              </a:rPr>
              <a:t> (350 nm) </a:t>
            </a:r>
          </a:p>
          <a:p>
            <a:pPr marL="638280" lvl="1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chemeClr val="accent3"/>
                </a:solidFill>
              </a:rPr>
              <a:t>visible light (400 – 800 nm)</a:t>
            </a:r>
          </a:p>
          <a:p>
            <a:pPr marL="638280" lvl="1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err="1" smtClean="0">
                <a:solidFill>
                  <a:srgbClr val="FF0000"/>
                </a:solidFill>
              </a:rPr>
              <a:t>nearIR</a:t>
            </a:r>
            <a:r>
              <a:rPr lang="en-US" sz="1600" spc="-1" dirty="0" smtClean="0">
                <a:solidFill>
                  <a:srgbClr val="FF0000"/>
                </a:solidFill>
              </a:rPr>
              <a:t> (1050 nm)</a:t>
            </a:r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endParaRPr lang="en-US" sz="1600" spc="-1" dirty="0" smtClean="0">
              <a:solidFill>
                <a:srgbClr val="FF0000"/>
              </a:solidFill>
            </a:endParaRPr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b="1" spc="-1" dirty="0">
                <a:solidFill>
                  <a:schemeClr val="accent1"/>
                </a:solidFill>
              </a:rPr>
              <a:t>D</a:t>
            </a:r>
            <a:r>
              <a:rPr lang="en-US" sz="1600" b="1" spc="-1" dirty="0" smtClean="0">
                <a:solidFill>
                  <a:schemeClr val="accent1"/>
                </a:solidFill>
              </a:rPr>
              <a:t>edicated PCB for FLASH / SOLEIL / SLS is under production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loren\Desktop\IMG_20171013_1349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7" r="18414" b="9506"/>
          <a:stretch/>
        </p:blipFill>
        <p:spPr bwMode="auto">
          <a:xfrm>
            <a:off x="4754692" y="1352550"/>
            <a:ext cx="4027868" cy="29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1" descr="logo_desy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55" y="318044"/>
            <a:ext cx="561045" cy="5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KIT-Logo-rgb_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0" y="38579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ttp://samofar.eu/wp-content/uploads/2015/11/P10_PSI-Logo_narro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87" y="409288"/>
            <a:ext cx="991813" cy="36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28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 smtClean="0">
                <a:solidFill>
                  <a:srgbClr val="0A2D6E"/>
                </a:solidFill>
                <a:latin typeface="Arial"/>
              </a:rPr>
              <a:t>KALYPSO III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Towards 10 Mfps and beyond…</a:t>
            </a:r>
          </a:p>
        </p:txBody>
      </p:sp>
      <p:pic>
        <p:nvPicPr>
          <p:cNvPr id="69" name="Content Placeholder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3" r="13531" b="75229"/>
          <a:stretch/>
        </p:blipFill>
        <p:spPr bwMode="auto">
          <a:xfrm>
            <a:off x="5029200" y="3409950"/>
            <a:ext cx="3880093" cy="941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1" name="TextShape 3"/>
          <p:cNvSpPr txBox="1"/>
          <p:nvPr/>
        </p:nvSpPr>
        <p:spPr>
          <a:xfrm>
            <a:off x="360000" y="1311119"/>
            <a:ext cx="8422560" cy="34561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b="1" dirty="0" smtClean="0"/>
              <a:t>Dedicated readout Application Specific Integrated Circuit (ASIC)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Goal: improve noise performance and frame-rate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Prototype with 48 channels is working @ 12 </a:t>
            </a:r>
            <a:r>
              <a:rPr lang="en-US" sz="1600" dirty="0" err="1" smtClean="0"/>
              <a:t>Mfps</a:t>
            </a:r>
            <a:endParaRPr lang="en-US" sz="1600" dirty="0" smtClean="0"/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Submission in August 2018</a:t>
            </a:r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endParaRPr lang="en-US" sz="1600" dirty="0"/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b="1" dirty="0" smtClean="0"/>
              <a:t>New Si sensor based on Low Gain Avalanche Detectors (LGAD)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Enable shutter-less measurements @ 500 MHz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Application: measure transverse beam profile </a:t>
            </a:r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dirty="0"/>
              <a:t> </a:t>
            </a:r>
            <a:r>
              <a:rPr lang="en-US" sz="1600" dirty="0" smtClean="0"/>
              <a:t>  in a multi-bunch environment</a:t>
            </a:r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endParaRPr lang="en-US" sz="1600" spc="-1" dirty="0" smtClean="0">
              <a:solidFill>
                <a:srgbClr val="000000"/>
              </a:solidFill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166379" y="4320253"/>
            <a:ext cx="3749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+mn-lt"/>
                <a:ea typeface="+mn-ea"/>
                <a:cs typeface="+mn-cs"/>
                <a:sym typeface="Arial" charset="0"/>
              </a:rPr>
              <a:t>TCAD simulation of the </a:t>
            </a:r>
          </a:p>
          <a:p>
            <a:pPr algn="r"/>
            <a:r>
              <a:rPr lang="en-US" sz="1400" i="1" dirty="0">
                <a:latin typeface="+mn-lt"/>
                <a:ea typeface="+mn-ea"/>
                <a:cs typeface="+mn-cs"/>
                <a:sym typeface="Arial" charset="0"/>
              </a:rPr>
              <a:t>electrical field in the multiplication layers</a:t>
            </a:r>
          </a:p>
        </p:txBody>
      </p:sp>
      <p:pic>
        <p:nvPicPr>
          <p:cNvPr id="134" name="Picture 2" descr="Z:\home\lorenzo\Documents\KALYPSO\v30_proto_HSGOTT\GOTTHARD_KIT.jpg"/>
          <p:cNvPicPr>
            <a:picLocks noChangeAspect="1" noChangeArrowheads="1"/>
          </p:cNvPicPr>
          <p:nvPr/>
        </p:nvPicPr>
        <p:blipFill rotWithShape="1">
          <a:blip r:embed="rId4"/>
          <a:srcRect l="4576" t="4380" r="9675" b="5859"/>
          <a:stretch/>
        </p:blipFill>
        <p:spPr bwMode="auto">
          <a:xfrm rot="10800000">
            <a:off x="5486400" y="1733551"/>
            <a:ext cx="3298145" cy="85357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1" descr="logo_desy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55" y="318044"/>
            <a:ext cx="561045" cy="5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3" descr="KIT-Logo-rgb_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0" y="38579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http://samofar.eu/wp-content/uploads/2015/11/P10_PSI-Logo_narro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87" y="409288"/>
            <a:ext cx="991813" cy="36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800" y="4705350"/>
            <a:ext cx="526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2"/>
                </a:solidFill>
              </a:rPr>
              <a:t>Courtesy: </a:t>
            </a:r>
            <a:r>
              <a:rPr lang="en-US" sz="1200" b="1" dirty="0" smtClean="0">
                <a:solidFill>
                  <a:schemeClr val="tx2"/>
                </a:solidFill>
              </a:rPr>
              <a:t>M. </a:t>
            </a:r>
            <a:r>
              <a:rPr lang="en-US" sz="1200" b="1" dirty="0" err="1" smtClean="0">
                <a:solidFill>
                  <a:schemeClr val="tx2"/>
                </a:solidFill>
              </a:rPr>
              <a:t>Patil</a:t>
            </a:r>
            <a:endParaRPr lang="en-US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28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360000" y="1285200"/>
            <a:ext cx="5867640" cy="699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200" b="1" strike="noStrike" spc="-1" dirty="0" smtClean="0">
                <a:solidFill>
                  <a:srgbClr val="FFFFFF"/>
                </a:solidFill>
                <a:latin typeface="Arial"/>
              </a:rPr>
              <a:t>Applications and</a:t>
            </a:r>
          </a:p>
          <a:p>
            <a:pPr>
              <a:lnSpc>
                <a:spcPct val="100000"/>
              </a:lnSpc>
            </a:pPr>
            <a:r>
              <a:rPr lang="en-US" sz="2200" b="1" strike="noStrike" spc="-1" dirty="0" smtClean="0">
                <a:solidFill>
                  <a:srgbClr val="FFFFFF"/>
                </a:solidFill>
                <a:latin typeface="Arial"/>
              </a:rPr>
              <a:t>(preliminary) experimental results</a:t>
            </a:r>
          </a:p>
          <a:p>
            <a:pPr>
              <a:lnSpc>
                <a:spcPct val="100000"/>
              </a:lnSpc>
            </a:pPr>
            <a:endParaRPr lang="en-US" sz="2200" b="1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200" b="1" strike="noStrike" spc="-1" dirty="0" smtClean="0">
                <a:solidFill>
                  <a:schemeClr val="accent3"/>
                </a:solidFill>
                <a:latin typeface="Arial"/>
              </a:rPr>
              <a:t>*see also poster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r="7387"/>
          <a:stretch/>
        </p:blipFill>
        <p:spPr bwMode="auto">
          <a:xfrm>
            <a:off x="381000" y="2660559"/>
            <a:ext cx="4658591" cy="189239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5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KAPTURE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Application at BESSY II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8" t="15625" r="16979" b="36459"/>
          <a:stretch/>
        </p:blipFill>
        <p:spPr bwMode="auto">
          <a:xfrm>
            <a:off x="4373565" y="1188931"/>
            <a:ext cx="4419600" cy="333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4733151"/>
            <a:ext cx="526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2"/>
                </a:solidFill>
              </a:rPr>
              <a:t>Courtesy: </a:t>
            </a:r>
            <a:r>
              <a:rPr lang="en-US" sz="1200" b="1" dirty="0" smtClean="0">
                <a:solidFill>
                  <a:schemeClr val="tx2"/>
                </a:solidFill>
              </a:rPr>
              <a:t>T. Atkinson (HZB)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7" name="TextShape 3"/>
          <p:cNvSpPr txBox="1"/>
          <p:nvPr/>
        </p:nvSpPr>
        <p:spPr>
          <a:xfrm>
            <a:off x="360000" y="1311120"/>
            <a:ext cx="6264360" cy="12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sp>
        <p:nvSpPr>
          <p:cNvPr id="8" name="TextShape 3"/>
          <p:cNvSpPr txBox="1"/>
          <p:nvPr/>
        </p:nvSpPr>
        <p:spPr>
          <a:xfrm>
            <a:off x="375240" y="1311120"/>
            <a:ext cx="3587160" cy="12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First bunch profile measurements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pic>
        <p:nvPicPr>
          <p:cNvPr id="7170" name="Picture 2" descr="Risultati immagini per bessy II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8" t="53018" r="29770" b="19907"/>
          <a:stretch/>
        </p:blipFill>
        <p:spPr bwMode="auto">
          <a:xfrm>
            <a:off x="4532640" y="205051"/>
            <a:ext cx="1745990" cy="75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20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KAPTURE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Applications at KARA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7" name="TextShape 3"/>
          <p:cNvSpPr txBox="1"/>
          <p:nvPr/>
        </p:nvSpPr>
        <p:spPr>
          <a:xfrm>
            <a:off x="360000" y="1311120"/>
            <a:ext cx="5355000" cy="12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Single-shot 4-channels spectrometer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Different detectors connected to KAPTURE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sp>
        <p:nvSpPr>
          <p:cNvPr id="831" name="TextShape 5"/>
          <p:cNvSpPr txBox="1"/>
          <p:nvPr/>
        </p:nvSpPr>
        <p:spPr>
          <a:xfrm>
            <a:off x="4680000" y="2761200"/>
            <a:ext cx="4105080" cy="10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4733151"/>
            <a:ext cx="526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2"/>
                </a:solidFill>
              </a:rPr>
              <a:t>Courtesy: </a:t>
            </a:r>
            <a:r>
              <a:rPr lang="en-US" sz="1200" b="1" dirty="0" smtClean="0">
                <a:solidFill>
                  <a:schemeClr val="tx2"/>
                </a:solidFill>
              </a:rPr>
              <a:t>J. Steinmann (KIT)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14" name="Picture 13" descr="KIT-Logo-rgb_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0047"/>
            <a:ext cx="853832" cy="39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096" y="1273806"/>
            <a:ext cx="3065911" cy="341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0700"/>
            <a:ext cx="4800600" cy="123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4171950"/>
            <a:ext cx="3334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J. L. Steinmann et. al., IPAC17, </a:t>
            </a:r>
            <a:endParaRPr lang="fr-FR" sz="1200" dirty="0" smtClean="0"/>
          </a:p>
          <a:p>
            <a:r>
              <a:rPr lang="fr-FR" sz="1200" dirty="0" smtClean="0"/>
              <a:t>DOI</a:t>
            </a:r>
            <a:r>
              <a:rPr lang="fr-FR" sz="1200" dirty="0"/>
              <a:t>: </a:t>
            </a:r>
            <a:r>
              <a:rPr lang="fr-FR" sz="1200" dirty="0" smtClean="0"/>
              <a:t>10.18429/JACoW-IPAC2017-MOPAB056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1076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7|8.5|1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7|8.5|13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1375</TotalTime>
  <Words>1007</Words>
  <Application>Microsoft Office PowerPoint</Application>
  <PresentationFormat>On-screen Show (16:9)</PresentationFormat>
  <Paragraphs>200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Office Theme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Bernd Göbel</dc:creator>
  <cp:lastModifiedBy>Lorenzo Rota</cp:lastModifiedBy>
  <cp:revision>169</cp:revision>
  <dcterms:created xsi:type="dcterms:W3CDTF">2017-08-27T12:31:56Z</dcterms:created>
  <dcterms:modified xsi:type="dcterms:W3CDTF">2018-06-13T15:07:02Z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Bildschirmpräsentation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22</vt:i4>
  </property>
</Properties>
</file>