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68" r:id="rId2"/>
    <p:sldId id="311" r:id="rId3"/>
    <p:sldId id="281" r:id="rId4"/>
    <p:sldId id="312" r:id="rId5"/>
    <p:sldId id="285" r:id="rId6"/>
    <p:sldId id="286" r:id="rId7"/>
    <p:sldId id="306" r:id="rId8"/>
    <p:sldId id="294" r:id="rId9"/>
    <p:sldId id="291" r:id="rId10"/>
    <p:sldId id="292" r:id="rId11"/>
    <p:sldId id="325" r:id="rId12"/>
    <p:sldId id="326" r:id="rId13"/>
    <p:sldId id="304" r:id="rId14"/>
    <p:sldId id="307" r:id="rId15"/>
    <p:sldId id="280" r:id="rId16"/>
    <p:sldId id="283" r:id="rId17"/>
    <p:sldId id="284" r:id="rId18"/>
    <p:sldId id="313" r:id="rId19"/>
    <p:sldId id="314" r:id="rId20"/>
    <p:sldId id="315" r:id="rId21"/>
    <p:sldId id="316" r:id="rId22"/>
    <p:sldId id="324" r:id="rId23"/>
    <p:sldId id="317" r:id="rId24"/>
    <p:sldId id="318" r:id="rId25"/>
    <p:sldId id="319" r:id="rId26"/>
    <p:sldId id="320" r:id="rId27"/>
    <p:sldId id="321" r:id="rId28"/>
    <p:sldId id="322" r:id="rId29"/>
    <p:sldId id="323" r:id="rId30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72" autoAdjust="0"/>
  </p:normalViewPr>
  <p:slideViewPr>
    <p:cSldViewPr showGuides="1">
      <p:cViewPr>
        <p:scale>
          <a:sx n="80" d="100"/>
          <a:sy n="80" d="100"/>
        </p:scale>
        <p:origin x="-1632" y="-1008"/>
      </p:cViewPr>
      <p:guideLst>
        <p:guide orient="horz" pos="799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312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08.06.2018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08.06.2018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448769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077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28820" y="6582809"/>
            <a:ext cx="9415652" cy="194989"/>
          </a:xfrm>
        </p:spPr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50694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2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jpeg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XUV </a:t>
            </a:r>
            <a:r>
              <a:rPr lang="en-US" sz="5400" dirty="0" smtClean="0"/>
              <a:t>Seeding </a:t>
            </a:r>
            <a:r>
              <a:rPr lang="en-US" sz="5400" dirty="0"/>
              <a:t>and </a:t>
            </a:r>
            <a:r>
              <a:rPr lang="en-US" sz="5400" dirty="0" smtClean="0"/>
              <a:t>Slice-Resolved Diagnostic </a:t>
            </a:r>
            <a:r>
              <a:rPr lang="en-US" sz="5400" dirty="0"/>
              <a:t>at </a:t>
            </a:r>
            <a:r>
              <a:rPr lang="en-US" sz="5400" dirty="0" err="1"/>
              <a:t>sFLASH</a:t>
            </a:r>
            <a:endParaRPr lang="en-US" sz="5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Christoph </a:t>
            </a:r>
            <a:r>
              <a:rPr lang="en-US" dirty="0" err="1" smtClean="0"/>
              <a:t>Lechner</a:t>
            </a:r>
            <a:r>
              <a:rPr lang="en-US" dirty="0" smtClean="0"/>
              <a:t> for the </a:t>
            </a:r>
            <a:r>
              <a:rPr lang="en-US" dirty="0" err="1" smtClean="0"/>
              <a:t>sFLASH</a:t>
            </a:r>
            <a:r>
              <a:rPr lang="en-US" dirty="0" smtClean="0"/>
              <a:t> team</a:t>
            </a:r>
          </a:p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Annual MT Meeting, 13.06.2018</a:t>
            </a:r>
            <a:endParaRPr lang="en-US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pic>
        <p:nvPicPr>
          <p:cNvPr id="41" name="Picture 2" descr="C:\sflash\presentations\2018_pof\logos\fsp-fe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95" y="5301208"/>
            <a:ext cx="876191" cy="8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:\sflash\presentations\2018_pof\logos\logo_tu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41" y="5500653"/>
            <a:ext cx="3238095" cy="5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:\sflash\presentations\2018_pof\logos\up-uhh-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7" t="27361" r="14677" b="13467"/>
          <a:stretch/>
        </p:blipFill>
        <p:spPr bwMode="auto">
          <a:xfrm>
            <a:off x="3100580" y="5279289"/>
            <a:ext cx="2492146" cy="95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487488" y="2239704"/>
            <a:ext cx="92170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Sven Ackermann*, Armin </a:t>
            </a:r>
            <a:r>
              <a:rPr lang="de-DE" dirty="0" err="1" smtClean="0"/>
              <a:t>Azima</a:t>
            </a:r>
            <a:r>
              <a:rPr lang="de-DE" dirty="0" smtClean="0"/>
              <a:t>, Jörn </a:t>
            </a:r>
            <a:r>
              <a:rPr lang="de-DE" dirty="0" err="1" smtClean="0"/>
              <a:t>Bödewadt</a:t>
            </a:r>
            <a:r>
              <a:rPr lang="de-DE" dirty="0" smtClean="0"/>
              <a:t>*, Hauke Biss</a:t>
            </a:r>
            <a:r>
              <a:rPr lang="de-DE" dirty="0"/>
              <a:t>, </a:t>
            </a:r>
            <a:r>
              <a:rPr lang="de-DE" dirty="0" smtClean="0"/>
              <a:t>Martin Dohlus, </a:t>
            </a:r>
            <a:r>
              <a:rPr lang="de-DE" dirty="0" err="1" smtClean="0"/>
              <a:t>Nagitha</a:t>
            </a:r>
            <a:r>
              <a:rPr lang="de-DE" dirty="0" smtClean="0"/>
              <a:t> </a:t>
            </a:r>
            <a:r>
              <a:rPr lang="de-DE" dirty="0" err="1" smtClean="0"/>
              <a:t>Ekanayake</a:t>
            </a:r>
            <a:r>
              <a:rPr lang="de-DE" dirty="0" smtClean="0"/>
              <a:t>*, Vanessa </a:t>
            </a:r>
            <a:r>
              <a:rPr lang="de-DE" dirty="0" err="1" smtClean="0"/>
              <a:t>Grattoni</a:t>
            </a:r>
            <a:r>
              <a:rPr lang="de-DE" dirty="0"/>
              <a:t>, </a:t>
            </a:r>
            <a:r>
              <a:rPr lang="de-DE" dirty="0" smtClean="0"/>
              <a:t>Kirsten Hacker*, Mehdi </a:t>
            </a:r>
            <a:r>
              <a:rPr lang="de-DE" dirty="0" err="1" smtClean="0"/>
              <a:t>Kazemi</a:t>
            </a:r>
            <a:r>
              <a:rPr lang="de-DE" dirty="0" smtClean="0"/>
              <a:t>, Leslie L. </a:t>
            </a:r>
            <a:r>
              <a:rPr lang="de-DE" dirty="0" err="1" smtClean="0"/>
              <a:t>Lazzarino</a:t>
            </a:r>
            <a:r>
              <a:rPr lang="de-DE" dirty="0" smtClean="0"/>
              <a:t>, Christoph Lechner, Bastian </a:t>
            </a:r>
            <a:r>
              <a:rPr lang="de-DE" dirty="0" err="1" smtClean="0"/>
              <a:t>Manschwetus</a:t>
            </a:r>
            <a:r>
              <a:rPr lang="de-DE" dirty="0" smtClean="0"/>
              <a:t>, </a:t>
            </a:r>
            <a:r>
              <a:rPr lang="de-DE" dirty="0" err="1" smtClean="0"/>
              <a:t>Theophilos</a:t>
            </a:r>
            <a:r>
              <a:rPr lang="de-DE" dirty="0"/>
              <a:t> </a:t>
            </a:r>
            <a:r>
              <a:rPr lang="de-DE" dirty="0" err="1" smtClean="0"/>
              <a:t>Maltezopoulos</a:t>
            </a:r>
            <a:r>
              <a:rPr lang="de-DE" dirty="0" smtClean="0"/>
              <a:t>*, </a:t>
            </a:r>
            <a:r>
              <a:rPr lang="de-DE" dirty="0" err="1" smtClean="0"/>
              <a:t>Velizar</a:t>
            </a:r>
            <a:r>
              <a:rPr lang="de-DE" dirty="0" smtClean="0"/>
              <a:t> </a:t>
            </a:r>
            <a:r>
              <a:rPr lang="de-DE" dirty="0" err="1" smtClean="0"/>
              <a:t>Miltchev</a:t>
            </a:r>
            <a:r>
              <a:rPr lang="de-DE" dirty="0" smtClean="0"/>
              <a:t>, Tim Plath*, Andreas </a:t>
            </a:r>
            <a:r>
              <a:rPr lang="de-DE" dirty="0" err="1" smtClean="0"/>
              <a:t>Przystawik</a:t>
            </a:r>
            <a:r>
              <a:rPr lang="de-DE" dirty="0" smtClean="0"/>
              <a:t>, Yannik </a:t>
            </a:r>
            <a:r>
              <a:rPr lang="de-DE" dirty="0" err="1" smtClean="0"/>
              <a:t>Ristau</a:t>
            </a:r>
            <a:r>
              <a:rPr lang="de-DE" dirty="0" smtClean="0"/>
              <a:t>, Sergey </a:t>
            </a:r>
            <a:r>
              <a:rPr lang="de-DE" dirty="0" err="1" smtClean="0"/>
              <a:t>Usenko</a:t>
            </a:r>
            <a:r>
              <a:rPr lang="de-DE" dirty="0" smtClean="0"/>
              <a:t>, Mathias Vogt, Igor </a:t>
            </a:r>
            <a:r>
              <a:rPr lang="de-DE" dirty="0" err="1" smtClean="0"/>
              <a:t>Zagorodnov</a:t>
            </a:r>
            <a:r>
              <a:rPr lang="de-DE" dirty="0" smtClean="0"/>
              <a:t>, Johann </a:t>
            </a:r>
            <a:r>
              <a:rPr lang="de-DE" dirty="0" err="1" smtClean="0"/>
              <a:t>Zemella</a:t>
            </a:r>
            <a:r>
              <a:rPr lang="de-DE" dirty="0" smtClean="0"/>
              <a:t>,</a:t>
            </a:r>
            <a:br>
              <a:rPr lang="de-DE" dirty="0" smtClean="0"/>
            </a:br>
            <a:r>
              <a:rPr lang="en-US" dirty="0" smtClean="0"/>
              <a:t>Ralph </a:t>
            </a:r>
            <a:r>
              <a:rPr lang="en-US" dirty="0" err="1" smtClean="0"/>
              <a:t>Assmann</a:t>
            </a:r>
            <a:r>
              <a:rPr lang="en-US" dirty="0" smtClean="0"/>
              <a:t>, </a:t>
            </a:r>
            <a:r>
              <a:rPr lang="en-US" dirty="0"/>
              <a:t>Markus </a:t>
            </a:r>
            <a:r>
              <a:rPr lang="en-US" dirty="0" err="1"/>
              <a:t>Drescher</a:t>
            </a:r>
            <a:r>
              <a:rPr lang="en-US" dirty="0"/>
              <a:t>, Bart Faatz</a:t>
            </a:r>
            <a:r>
              <a:rPr lang="en-US" dirty="0" smtClean="0"/>
              <a:t>, Ingmar</a:t>
            </a:r>
            <a:r>
              <a:rPr lang="en-US" dirty="0"/>
              <a:t> </a:t>
            </a:r>
            <a:r>
              <a:rPr lang="en-US" dirty="0" err="1"/>
              <a:t>Hartl</a:t>
            </a:r>
            <a:r>
              <a:rPr lang="en-US" dirty="0" smtClean="0"/>
              <a:t>, </a:t>
            </a:r>
            <a:r>
              <a:rPr lang="en-US" dirty="0"/>
              <a:t>Wolfgang </a:t>
            </a:r>
            <a:r>
              <a:rPr lang="en-US" dirty="0" err="1"/>
              <a:t>Hillert</a:t>
            </a:r>
            <a:r>
              <a:rPr lang="en-US" dirty="0"/>
              <a:t>, </a:t>
            </a:r>
            <a:r>
              <a:rPr lang="en-US" dirty="0" err="1" smtClean="0"/>
              <a:t>Shaukat</a:t>
            </a:r>
            <a:r>
              <a:rPr lang="en-US" dirty="0"/>
              <a:t> </a:t>
            </a:r>
            <a:r>
              <a:rPr lang="en-US" dirty="0" smtClean="0"/>
              <a:t>Khan, Tim Laarmann, </a:t>
            </a:r>
            <a:r>
              <a:rPr lang="en-US" dirty="0" err="1" smtClean="0"/>
              <a:t>Jörg</a:t>
            </a:r>
            <a:r>
              <a:rPr lang="en-US" dirty="0" smtClean="0"/>
              <a:t> Rossbach, </a:t>
            </a:r>
            <a:r>
              <a:rPr lang="en-US" dirty="0" err="1" smtClean="0"/>
              <a:t>Wilfried</a:t>
            </a:r>
            <a:r>
              <a:rPr lang="en-US" dirty="0" smtClean="0"/>
              <a:t> Wurth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811015" y="4941168"/>
            <a:ext cx="19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former team member</a:t>
            </a: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928820" y="6582809"/>
            <a:ext cx="9415652" cy="194989"/>
          </a:xfrm>
        </p:spPr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pic>
        <p:nvPicPr>
          <p:cNvPr id="1026" name="Picture 2" descr="C:\sflash\presentations\2018_05_mac\imgs\DESY_logo_3C_we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00" y="5178005"/>
            <a:ext cx="1134770" cy="113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sflash\presentations\2017_04_FELseminar_EEHG\img\camera_blu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603" y="-1611560"/>
            <a:ext cx="18591809" cy="104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Echo-Enabled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err="1" smtClean="0">
                <a:solidFill>
                  <a:schemeClr val="bg1"/>
                </a:solidFill>
              </a:rPr>
              <a:t>Harmonic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Generation</a:t>
            </a:r>
            <a:br>
              <a:rPr lang="de-DE" dirty="0">
                <a:solidFill>
                  <a:schemeClr val="bg1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1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Echo-Enabled </a:t>
            </a:r>
            <a:r>
              <a:rPr lang="de-DE" dirty="0" err="1" smtClean="0"/>
              <a:t>Harmonic</a:t>
            </a:r>
            <a:r>
              <a:rPr lang="de-DE" dirty="0" smtClean="0"/>
              <a:t> Generation (EEHG)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6" b="29665"/>
          <a:stretch/>
        </p:blipFill>
        <p:spPr bwMode="auto">
          <a:xfrm>
            <a:off x="-100582" y="2314892"/>
            <a:ext cx="12389270" cy="3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7752184" y="1262156"/>
            <a:ext cx="4410075" cy="2412268"/>
            <a:chOff x="4716016" y="764704"/>
            <a:chExt cx="4410075" cy="2412268"/>
          </a:xfrm>
        </p:grpSpPr>
        <p:cxnSp>
          <p:nvCxnSpPr>
            <p:cNvPr id="8" name="Gerade Verbindung mit Pfeil 7"/>
            <p:cNvCxnSpPr/>
            <p:nvPr/>
          </p:nvCxnSpPr>
          <p:spPr>
            <a:xfrm>
              <a:off x="7560332" y="2492896"/>
              <a:ext cx="0" cy="68407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43"/>
            <a:stretch/>
          </p:blipFill>
          <p:spPr bwMode="auto">
            <a:xfrm>
              <a:off x="4716016" y="764704"/>
              <a:ext cx="4410075" cy="1805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uppieren 9"/>
          <p:cNvGrpSpPr/>
          <p:nvPr/>
        </p:nvGrpSpPr>
        <p:grpSpPr>
          <a:xfrm>
            <a:off x="4732792" y="3429000"/>
            <a:ext cx="4303704" cy="3096344"/>
            <a:chOff x="4732792" y="3723636"/>
            <a:chExt cx="4303704" cy="3096344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" b="29483"/>
            <a:stretch/>
          </p:blipFill>
          <p:spPr bwMode="auto">
            <a:xfrm>
              <a:off x="4732792" y="5013176"/>
              <a:ext cx="4303704" cy="180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Gerade Verbindung mit Pfeil 11"/>
            <p:cNvCxnSpPr/>
            <p:nvPr/>
          </p:nvCxnSpPr>
          <p:spPr>
            <a:xfrm flipH="1" flipV="1">
              <a:off x="5159896" y="3723636"/>
              <a:ext cx="122642" cy="12895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feld 13"/>
          <p:cNvSpPr txBox="1"/>
          <p:nvPr/>
        </p:nvSpPr>
        <p:spPr>
          <a:xfrm>
            <a:off x="335360" y="5661248"/>
            <a:ext cx="2555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SLAC </a:t>
            </a:r>
            <a:r>
              <a:rPr lang="nb-NO" sz="1400" dirty="0" err="1" smtClean="0"/>
              <a:t>invention</a:t>
            </a:r>
            <a:r>
              <a:rPr lang="nb-NO" sz="1400" dirty="0" smtClean="0"/>
              <a:t>:</a:t>
            </a:r>
          </a:p>
          <a:p>
            <a:r>
              <a:rPr lang="nb-NO" sz="1400" dirty="0" smtClean="0"/>
              <a:t>G</a:t>
            </a:r>
            <a:r>
              <a:rPr lang="nb-NO" sz="1400" dirty="0"/>
              <a:t>. Stupakov, </a:t>
            </a:r>
            <a:r>
              <a:rPr lang="nb-NO" sz="1400" dirty="0" smtClean="0"/>
              <a:t>Phys. Rev. Lett. </a:t>
            </a:r>
            <a:r>
              <a:rPr lang="nb-NO" sz="1400" dirty="0"/>
              <a:t>102, 074801 (2009)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07368" y="974333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Echo-enabled harmonic generation (EEHG):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600" dirty="0" err="1"/>
              <a:t>Seeding</a:t>
            </a:r>
            <a:r>
              <a:rPr lang="de-DE" sz="1600" dirty="0"/>
              <a:t> </a:t>
            </a:r>
            <a:r>
              <a:rPr lang="de-DE" sz="1600" dirty="0" err="1"/>
              <a:t>adds</a:t>
            </a:r>
            <a:r>
              <a:rPr lang="de-DE" sz="1600" dirty="0"/>
              <a:t> </a:t>
            </a:r>
            <a:r>
              <a:rPr lang="de-DE" sz="1600" dirty="0" err="1"/>
              <a:t>less</a:t>
            </a:r>
            <a:r>
              <a:rPr lang="de-DE" sz="1600" dirty="0"/>
              <a:t> </a:t>
            </a:r>
            <a:r>
              <a:rPr lang="de-DE" sz="1600" dirty="0" err="1"/>
              <a:t>energy</a:t>
            </a:r>
            <a:r>
              <a:rPr lang="de-DE" sz="1600" dirty="0"/>
              <a:t> </a:t>
            </a:r>
            <a:r>
              <a:rPr lang="de-DE" sz="1600" dirty="0" err="1"/>
              <a:t>spread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electron</a:t>
            </a:r>
            <a:r>
              <a:rPr lang="de-DE" sz="1600" dirty="0"/>
              <a:t> beam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Electron beam imperfections have smaller impact on generated </a:t>
            </a:r>
            <a:r>
              <a:rPr lang="en-US" sz="1600" dirty="0" smtClean="0"/>
              <a:t>photons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Favorable bunching efficiency at high harmonics</a:t>
            </a:r>
            <a:endParaRPr lang="en-US" sz="1600" dirty="0"/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EEHG is promising </a:t>
            </a:r>
            <a:r>
              <a:rPr lang="en-US" sz="1600" dirty="0"/>
              <a:t>candidate for seeding at significantly higher </a:t>
            </a:r>
            <a:r>
              <a:rPr lang="en-US" sz="1600" dirty="0" smtClean="0"/>
              <a:t>harmonics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660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Additional Material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0" y="6580188"/>
            <a:ext cx="9948863" cy="187325"/>
          </a:xfrm>
        </p:spPr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300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FLASH Seeding Collaboration and Expertise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Bringing different fields together: from R&amp;D to photon science</a:t>
            </a:r>
            <a:endParaRPr lang="en-US" dirty="0"/>
          </a:p>
        </p:txBody>
      </p:sp>
      <p:pic>
        <p:nvPicPr>
          <p:cNvPr id="26" name="Picture 2" descr="C:\sflash\presentations\2018_pof\logos\fsp-fe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060848"/>
            <a:ext cx="660167" cy="6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sflash\presentations\2018_pof\logos\logo_tu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420888"/>
            <a:ext cx="1512168" cy="24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sflash\presentations\2018_pof\logos\up-uhh-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7" t="27361" r="14677" b="13467"/>
          <a:stretch/>
        </p:blipFill>
        <p:spPr bwMode="auto">
          <a:xfrm>
            <a:off x="479376" y="1340768"/>
            <a:ext cx="1512168" cy="5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 4"/>
          <p:cNvSpPr/>
          <p:nvPr/>
        </p:nvSpPr>
        <p:spPr>
          <a:xfrm>
            <a:off x="7178203" y="4331940"/>
            <a:ext cx="1584177" cy="1365670"/>
          </a:xfrm>
          <a:prstGeom prst="hexagon">
            <a:avLst/>
          </a:prstGeom>
          <a:solidFill>
            <a:srgbClr val="139FD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 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Groups 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err="1" smtClean="0">
                <a:solidFill>
                  <a:schemeClr val="tx1"/>
                </a:solidFill>
              </a:rPr>
              <a:t>Aßmann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Schlarb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7178203" y="2891780"/>
            <a:ext cx="1607218" cy="1385533"/>
          </a:xfrm>
          <a:prstGeom prst="hexagon">
            <a:avLst/>
          </a:prstGeom>
          <a:solidFill>
            <a:srgbClr val="139FD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FLASH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Groups 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err="1" smtClean="0">
                <a:solidFill>
                  <a:schemeClr val="tx1"/>
                </a:solidFill>
              </a:rPr>
              <a:t>Wurth</a:t>
            </a:r>
            <a:r>
              <a:rPr lang="en-US" sz="1200" dirty="0" smtClean="0">
                <a:solidFill>
                  <a:schemeClr val="tx1"/>
                </a:solidFill>
              </a:rPr>
              <a:t> (FS) Schreiber (M)</a:t>
            </a:r>
          </a:p>
        </p:txBody>
      </p:sp>
      <p:sp>
        <p:nvSpPr>
          <p:cNvPr id="30" name="Hexagon 29"/>
          <p:cNvSpPr/>
          <p:nvPr/>
        </p:nvSpPr>
        <p:spPr>
          <a:xfrm>
            <a:off x="5882059" y="3611860"/>
            <a:ext cx="1587056" cy="1368152"/>
          </a:xfrm>
          <a:prstGeom prst="hexagon">
            <a:avLst/>
          </a:prstGeom>
          <a:solidFill>
            <a:srgbClr val="139FD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University Hamburg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Group 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err="1" smtClean="0">
                <a:solidFill>
                  <a:schemeClr val="tx1"/>
                </a:solidFill>
              </a:rPr>
              <a:t>Hillert</a:t>
            </a:r>
            <a:r>
              <a:rPr lang="en-US" sz="1200" dirty="0" smtClean="0">
                <a:solidFill>
                  <a:schemeClr val="tx1"/>
                </a:solidFill>
              </a:rPr>
              <a:t> (</a:t>
            </a:r>
            <a:r>
              <a:rPr lang="en-US" sz="1200" dirty="0" err="1" smtClean="0">
                <a:solidFill>
                  <a:schemeClr val="tx1"/>
                </a:solidFill>
              </a:rPr>
              <a:t>Rossbach</a:t>
            </a:r>
            <a:r>
              <a:rPr lang="en-US" sz="12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1" name="Hexagon 30"/>
          <p:cNvSpPr/>
          <p:nvPr/>
        </p:nvSpPr>
        <p:spPr>
          <a:xfrm>
            <a:off x="5882059" y="2174128"/>
            <a:ext cx="1584176" cy="1365669"/>
          </a:xfrm>
          <a:prstGeom prst="hexagon">
            <a:avLst/>
          </a:prstGeom>
          <a:solidFill>
            <a:srgbClr val="139FD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TU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Dortmund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University </a:t>
            </a:r>
            <a:r>
              <a:rPr lang="en-US" sz="1200" dirty="0" smtClean="0">
                <a:solidFill>
                  <a:schemeClr val="tx1"/>
                </a:solidFill>
              </a:rPr>
              <a:t>Group 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Khan</a:t>
            </a:r>
          </a:p>
        </p:txBody>
      </p:sp>
      <p:sp>
        <p:nvSpPr>
          <p:cNvPr id="32" name="Hexagon 31"/>
          <p:cNvSpPr/>
          <p:nvPr/>
        </p:nvSpPr>
        <p:spPr>
          <a:xfrm>
            <a:off x="7187140" y="1463536"/>
            <a:ext cx="1584177" cy="1365670"/>
          </a:xfrm>
          <a:prstGeom prst="hexagon">
            <a:avLst/>
          </a:prstGeom>
          <a:solidFill>
            <a:srgbClr val="FD8C1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FS Laser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Group 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err="1" smtClean="0">
                <a:solidFill>
                  <a:schemeClr val="tx1"/>
                </a:solidFill>
              </a:rPr>
              <a:t>Hartl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8489242" y="3637404"/>
            <a:ext cx="1587056" cy="1368152"/>
          </a:xfrm>
          <a:prstGeom prst="hexagon">
            <a:avLst/>
          </a:prstGeom>
          <a:solidFill>
            <a:srgbClr val="83B81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FS Photon Science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Group 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err="1" smtClean="0">
                <a:solidFill>
                  <a:schemeClr val="tx1"/>
                </a:solidFill>
              </a:rPr>
              <a:t>Laarmann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8489242" y="2187188"/>
            <a:ext cx="1584176" cy="1365669"/>
          </a:xfrm>
          <a:prstGeom prst="hexagon">
            <a:avLst/>
          </a:prstGeom>
          <a:solidFill>
            <a:srgbClr val="83B81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University Hamburg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Group 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err="1" smtClean="0">
                <a:solidFill>
                  <a:schemeClr val="tx1"/>
                </a:solidFill>
              </a:rPr>
              <a:t>Drescher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90371" y="1235596"/>
            <a:ext cx="259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Laser Science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66435" y="5196036"/>
            <a:ext cx="2878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3B817"/>
                </a:solidFill>
              </a:rPr>
              <a:t>Photon Science</a:t>
            </a:r>
          </a:p>
          <a:p>
            <a:r>
              <a:rPr lang="en-US" sz="2800" b="1" dirty="0" smtClean="0">
                <a:solidFill>
                  <a:srgbClr val="83B817"/>
                </a:solidFill>
              </a:rPr>
              <a:t>Experiments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07768" y="1628800"/>
            <a:ext cx="21606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139FDF"/>
                </a:solidFill>
              </a:rPr>
              <a:t>Accelerator</a:t>
            </a:r>
          </a:p>
          <a:p>
            <a:r>
              <a:rPr lang="en-US" sz="2800" b="1" dirty="0" smtClean="0">
                <a:solidFill>
                  <a:srgbClr val="139FDF"/>
                </a:solidFill>
              </a:rPr>
              <a:t>Science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7389" r="14470" b="15564"/>
          <a:stretch/>
        </p:blipFill>
        <p:spPr bwMode="auto">
          <a:xfrm>
            <a:off x="695400" y="2420888"/>
            <a:ext cx="4176464" cy="422484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" name="Picture 2" descr="C:\sflash\presentations\2018_05_mac\imgs\DESY_logo_3C_we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00" y="1324373"/>
            <a:ext cx="680862" cy="68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/>
          <p:cNvGrpSpPr/>
          <p:nvPr/>
        </p:nvGrpSpPr>
        <p:grpSpPr>
          <a:xfrm>
            <a:off x="4007768" y="5301208"/>
            <a:ext cx="8206754" cy="1656184"/>
            <a:chOff x="4007768" y="5301208"/>
            <a:chExt cx="8206754" cy="1656184"/>
          </a:xfrm>
        </p:grpSpPr>
        <p:pic>
          <p:nvPicPr>
            <p:cNvPr id="1027" name="Picture 3" descr="C:\sflash\presentations\2018_pof\pov\x\sflash_beamline_forPOF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9" t="35243" b="42079"/>
            <a:stretch/>
          </p:blipFill>
          <p:spPr bwMode="auto">
            <a:xfrm>
              <a:off x="4007768" y="5402329"/>
              <a:ext cx="8206754" cy="1555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9768408" y="5445224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TDS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419182" y="5301208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radiator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727848" y="6041360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chicane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079776" y="5315108"/>
              <a:ext cx="938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modulator</a:t>
              </a: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263352" y="1201962"/>
            <a:ext cx="6253017" cy="3307158"/>
            <a:chOff x="347039" y="1084113"/>
            <a:chExt cx="6613057" cy="349758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338"/>
            <a:stretch/>
          </p:blipFill>
          <p:spPr bwMode="auto">
            <a:xfrm>
              <a:off x="347039" y="1084113"/>
              <a:ext cx="6613057" cy="349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hteck 12"/>
            <p:cNvSpPr/>
            <p:nvPr/>
          </p:nvSpPr>
          <p:spPr>
            <a:xfrm>
              <a:off x="3640069" y="1772816"/>
              <a:ext cx="191077" cy="172819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Generation </a:t>
            </a:r>
            <a:r>
              <a:rPr lang="de-DE" dirty="0" err="1" smtClean="0"/>
              <a:t>and</a:t>
            </a:r>
            <a:r>
              <a:rPr lang="de-DE" dirty="0" smtClean="0"/>
              <a:t> Analysis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Seeded</a:t>
            </a:r>
            <a:r>
              <a:rPr lang="de-DE" dirty="0" smtClean="0"/>
              <a:t> FEL Pulses at </a:t>
            </a:r>
            <a:r>
              <a:rPr lang="de-DE" dirty="0" err="1" smtClean="0"/>
              <a:t>sFLASH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bunches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RF </a:t>
            </a:r>
            <a:r>
              <a:rPr lang="de-DE" dirty="0" err="1" smtClean="0"/>
              <a:t>deflector</a:t>
            </a:r>
            <a:endParaRPr lang="de-DE" dirty="0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4007768" y="6503858"/>
            <a:ext cx="518457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6096000" y="6453336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sFLASH</a:t>
            </a:r>
            <a:endParaRPr lang="de-DE" sz="1600" dirty="0" smtClean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837896"/>
              </p:ext>
            </p:extLst>
          </p:nvPr>
        </p:nvGraphicFramePr>
        <p:xfrm>
          <a:off x="407368" y="4548728"/>
          <a:ext cx="3024336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6224"/>
                <a:gridCol w="1008112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Electron</a:t>
                      </a:r>
                      <a:r>
                        <a:rPr lang="de-DE" sz="1400" dirty="0" smtClean="0"/>
                        <a:t> beam </a:t>
                      </a:r>
                      <a:r>
                        <a:rPr lang="de-DE" sz="1400" dirty="0" err="1" smtClean="0"/>
                        <a:t>energy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685 </a:t>
                      </a:r>
                      <a:r>
                        <a:rPr lang="de-DE" sz="1400" dirty="0" err="1" smtClean="0"/>
                        <a:t>MeV</a:t>
                      </a:r>
                      <a:endParaRPr lang="en-US" sz="14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Peak </a:t>
                      </a:r>
                      <a:r>
                        <a:rPr lang="de-DE" sz="1400" dirty="0" err="1" smtClean="0"/>
                        <a:t>current</a:t>
                      </a:r>
                      <a:endParaRPr lang="de-DE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0.62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kA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Seed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laser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wavelength</a:t>
                      </a:r>
                      <a:endParaRPr lang="de-DE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267 </a:t>
                      </a:r>
                      <a:r>
                        <a:rPr lang="de-DE" sz="1400" dirty="0" err="1" smtClean="0"/>
                        <a:t>nm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7" name="Gruppieren 16"/>
          <p:cNvGrpSpPr/>
          <p:nvPr/>
        </p:nvGrpSpPr>
        <p:grpSpPr>
          <a:xfrm>
            <a:off x="7444084" y="999778"/>
            <a:ext cx="4700588" cy="3929063"/>
            <a:chOff x="7444084" y="1516161"/>
            <a:chExt cx="4700588" cy="39290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084" y="1516161"/>
              <a:ext cx="4700588" cy="392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hteck 10"/>
            <p:cNvSpPr/>
            <p:nvPr/>
          </p:nvSpPr>
          <p:spPr>
            <a:xfrm>
              <a:off x="10272464" y="2564904"/>
              <a:ext cx="1584176" cy="158417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3791744" y="4490536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Demonstrated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SASE FELs </a:t>
            </a:r>
            <a:r>
              <a:rPr lang="de-DE" sz="1400" dirty="0" err="1" smtClean="0"/>
              <a:t>at</a:t>
            </a:r>
            <a:r>
              <a:rPr lang="de-DE" sz="1400" dirty="0" smtClean="0"/>
              <a:t> LCLS</a:t>
            </a:r>
            <a:br>
              <a:rPr lang="de-DE" sz="1400" dirty="0" smtClean="0"/>
            </a:br>
            <a:r>
              <a:rPr lang="de-DE" sz="1400" dirty="0" smtClean="0"/>
              <a:t>(DESY </a:t>
            </a:r>
            <a:r>
              <a:rPr lang="de-DE" sz="1400" dirty="0" err="1" smtClean="0"/>
              <a:t>as</a:t>
            </a:r>
            <a:r>
              <a:rPr lang="de-DE" sz="1400" dirty="0" smtClean="0"/>
              <a:t> </a:t>
            </a:r>
            <a:r>
              <a:rPr lang="de-DE" sz="1400" dirty="0" err="1" smtClean="0"/>
              <a:t>co-author</a:t>
            </a:r>
            <a:r>
              <a:rPr lang="de-DE" sz="1400" dirty="0" smtClean="0"/>
              <a:t>): </a:t>
            </a:r>
            <a:r>
              <a:rPr lang="de-DE" sz="1400" b="1" dirty="0" smtClean="0"/>
              <a:t>C. Behrens, et al., Nat. </a:t>
            </a:r>
            <a:r>
              <a:rPr lang="de-DE" sz="1400" b="1" dirty="0" err="1" smtClean="0"/>
              <a:t>Commun</a:t>
            </a:r>
            <a:r>
              <a:rPr lang="de-DE" sz="1400" b="1" dirty="0" smtClean="0"/>
              <a:t>. 5, 4762 (2014)</a:t>
            </a:r>
            <a:endParaRPr lang="en-US" sz="1400" b="1" dirty="0" err="1" smtClean="0"/>
          </a:p>
        </p:txBody>
      </p:sp>
      <p:sp>
        <p:nvSpPr>
          <p:cNvPr id="15" name="Rechteckige Legende 14"/>
          <p:cNvSpPr/>
          <p:nvPr/>
        </p:nvSpPr>
        <p:spPr>
          <a:xfrm>
            <a:off x="3924081" y="1455392"/>
            <a:ext cx="1368152" cy="363830"/>
          </a:xfrm>
          <a:prstGeom prst="wedgeRectCallout">
            <a:avLst>
              <a:gd name="adj1" fmla="val 21290"/>
              <a:gd name="adj2" fmla="val 10576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 smtClean="0">
                <a:solidFill>
                  <a:schemeClr val="tx1"/>
                </a:solidFill>
              </a:rPr>
              <a:t>seeded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area</a:t>
            </a:r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00521" y="6093296"/>
            <a:ext cx="349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T. Plath, et al., </a:t>
            </a:r>
            <a:r>
              <a:rPr lang="de-DE" sz="1400" b="1" dirty="0" err="1"/>
              <a:t>Sci</a:t>
            </a:r>
            <a:r>
              <a:rPr lang="de-DE" sz="1400" b="1" dirty="0"/>
              <a:t>. Rep. 7, 2431 (2017)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05767" y="5808421"/>
            <a:ext cx="3557985" cy="23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sFLASH</a:t>
            </a:r>
            <a:r>
              <a:rPr lang="en-US" sz="1400" dirty="0" smtClean="0"/>
              <a:t>: first achieved for seeded FEL</a:t>
            </a:r>
          </a:p>
        </p:txBody>
      </p:sp>
    </p:spTree>
    <p:extLst>
      <p:ext uri="{BB962C8B-B14F-4D97-AF65-F5344CB8AC3E}">
        <p14:creationId xmlns:p14="http://schemas.microsoft.com/office/powerpoint/2010/main" val="17257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 and Analysis of Seeded FEL Pulses at </a:t>
            </a:r>
            <a:r>
              <a:rPr lang="en-US" dirty="0" err="1" smtClean="0"/>
              <a:t>sFLASH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bunches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RF </a:t>
            </a:r>
            <a:r>
              <a:rPr lang="de-DE" dirty="0" err="1"/>
              <a:t>deflector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824192" y="4512022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Unique hardware configuration </a:t>
            </a:r>
            <a:r>
              <a:rPr lang="en-US" sz="1600" dirty="0" smtClean="0"/>
              <a:t>(TDS setup at the exit of seeded FEL) enables detailed study of the seeded FEL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335360" y="1134428"/>
            <a:ext cx="7160324" cy="4658520"/>
            <a:chOff x="335360" y="1134428"/>
            <a:chExt cx="7160324" cy="465852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60" y="1134428"/>
              <a:ext cx="7160324" cy="458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7"/>
            <p:cNvSpPr/>
            <p:nvPr/>
          </p:nvSpPr>
          <p:spPr>
            <a:xfrm>
              <a:off x="3442276" y="5538376"/>
              <a:ext cx="504056" cy="20634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385284" y="5546727"/>
              <a:ext cx="6319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time [fs]</a:t>
              </a:r>
            </a:p>
          </p:txBody>
        </p:sp>
      </p:grpSp>
      <p:sp>
        <p:nvSpPr>
          <p:cNvPr id="7" name="Legende mit Linie 1 6"/>
          <p:cNvSpPr/>
          <p:nvPr/>
        </p:nvSpPr>
        <p:spPr>
          <a:xfrm>
            <a:off x="7824192" y="3068960"/>
            <a:ext cx="3672408" cy="1296144"/>
          </a:xfrm>
          <a:prstGeom prst="borderCallout1">
            <a:avLst>
              <a:gd name="adj1" fmla="val 20514"/>
              <a:gd name="adj2" fmla="val -2627"/>
              <a:gd name="adj3" fmla="val -39239"/>
              <a:gd name="adj4" fmla="val -6750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Measured emittance and current profiles and Ming </a:t>
            </a:r>
            <a:r>
              <a:rPr lang="en-US" sz="1600" dirty="0" err="1" smtClean="0">
                <a:solidFill>
                  <a:schemeClr val="tx1"/>
                </a:solidFill>
              </a:rPr>
              <a:t>Xie</a:t>
            </a:r>
            <a:r>
              <a:rPr lang="en-US" sz="1600" dirty="0" smtClean="0">
                <a:solidFill>
                  <a:schemeClr val="tx1"/>
                </a:solidFill>
              </a:rPr>
              <a:t> formalism very nicely model lasing in different regions of electron bunch</a:t>
            </a:r>
          </a:p>
        </p:txBody>
      </p:sp>
      <p:sp>
        <p:nvSpPr>
          <p:cNvPr id="13" name="Textfeld 17"/>
          <p:cNvSpPr txBox="1"/>
          <p:nvPr/>
        </p:nvSpPr>
        <p:spPr>
          <a:xfrm>
            <a:off x="300521" y="6093296"/>
            <a:ext cx="349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T. Plath, et al., </a:t>
            </a:r>
            <a:r>
              <a:rPr lang="de-DE" sz="1400" b="1" dirty="0" err="1"/>
              <a:t>Sci</a:t>
            </a:r>
            <a:r>
              <a:rPr lang="de-DE" sz="1400" b="1" dirty="0"/>
              <a:t>. Rep. 7, 2431 (2017) </a:t>
            </a:r>
          </a:p>
        </p:txBody>
      </p:sp>
    </p:spTree>
    <p:extLst>
      <p:ext uri="{BB962C8B-B14F-4D97-AF65-F5344CB8AC3E}">
        <p14:creationId xmlns:p14="http://schemas.microsoft.com/office/powerpoint/2010/main" val="25403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sflash\presentations\2017_04_FELseminar_EEHG\img\camera_blu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603" y="-1611560"/>
            <a:ext cx="18591809" cy="104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Echo-Enabled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err="1" smtClean="0">
                <a:solidFill>
                  <a:schemeClr val="bg1"/>
                </a:solidFill>
              </a:rPr>
              <a:t>Harmonic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Generation</a:t>
            </a:r>
            <a:br>
              <a:rPr lang="de-DE" dirty="0">
                <a:solidFill>
                  <a:schemeClr val="bg1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Echo-Enabled </a:t>
            </a:r>
            <a:r>
              <a:rPr lang="de-DE" dirty="0" err="1" smtClean="0"/>
              <a:t>Harmonic</a:t>
            </a:r>
            <a:r>
              <a:rPr lang="de-DE" dirty="0" smtClean="0"/>
              <a:t> Generation (EEHG)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6" b="29665"/>
          <a:stretch/>
        </p:blipFill>
        <p:spPr bwMode="auto">
          <a:xfrm>
            <a:off x="-100582" y="2314892"/>
            <a:ext cx="12389270" cy="3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7752184" y="1262156"/>
            <a:ext cx="4410075" cy="2412268"/>
            <a:chOff x="4716016" y="764704"/>
            <a:chExt cx="4410075" cy="2412268"/>
          </a:xfrm>
        </p:grpSpPr>
        <p:cxnSp>
          <p:nvCxnSpPr>
            <p:cNvPr id="8" name="Gerade Verbindung mit Pfeil 7"/>
            <p:cNvCxnSpPr/>
            <p:nvPr/>
          </p:nvCxnSpPr>
          <p:spPr>
            <a:xfrm>
              <a:off x="7560332" y="2492896"/>
              <a:ext cx="0" cy="68407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43"/>
            <a:stretch/>
          </p:blipFill>
          <p:spPr bwMode="auto">
            <a:xfrm>
              <a:off x="4716016" y="764704"/>
              <a:ext cx="4410075" cy="1805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uppieren 9"/>
          <p:cNvGrpSpPr/>
          <p:nvPr/>
        </p:nvGrpSpPr>
        <p:grpSpPr>
          <a:xfrm>
            <a:off x="4732792" y="3429000"/>
            <a:ext cx="4303704" cy="3096344"/>
            <a:chOff x="4732792" y="3723636"/>
            <a:chExt cx="4303704" cy="3096344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" b="29483"/>
            <a:stretch/>
          </p:blipFill>
          <p:spPr bwMode="auto">
            <a:xfrm>
              <a:off x="4732792" y="5013176"/>
              <a:ext cx="4303704" cy="180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Gerade Verbindung mit Pfeil 11"/>
            <p:cNvCxnSpPr/>
            <p:nvPr/>
          </p:nvCxnSpPr>
          <p:spPr>
            <a:xfrm flipH="1" flipV="1">
              <a:off x="5159896" y="3723636"/>
              <a:ext cx="122642" cy="12895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feld 13"/>
          <p:cNvSpPr txBox="1"/>
          <p:nvPr/>
        </p:nvSpPr>
        <p:spPr>
          <a:xfrm>
            <a:off x="335360" y="5661248"/>
            <a:ext cx="2555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SLAC </a:t>
            </a:r>
            <a:r>
              <a:rPr lang="nb-NO" sz="1400" dirty="0" err="1" smtClean="0"/>
              <a:t>invention</a:t>
            </a:r>
            <a:r>
              <a:rPr lang="nb-NO" sz="1400" dirty="0" smtClean="0"/>
              <a:t>:</a:t>
            </a:r>
          </a:p>
          <a:p>
            <a:r>
              <a:rPr lang="nb-NO" sz="1400" dirty="0" smtClean="0"/>
              <a:t>G</a:t>
            </a:r>
            <a:r>
              <a:rPr lang="nb-NO" sz="1400" dirty="0"/>
              <a:t>. Stupakov, </a:t>
            </a:r>
            <a:r>
              <a:rPr lang="nb-NO" sz="1400" dirty="0" smtClean="0"/>
              <a:t>Phys. Rev. Lett. </a:t>
            </a:r>
            <a:r>
              <a:rPr lang="nb-NO" sz="1400" dirty="0"/>
              <a:t>102, 074801 (2009)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07368" y="974333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Echo-enabled harmonic generation (EEHG):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600" dirty="0" err="1"/>
              <a:t>Seeding</a:t>
            </a:r>
            <a:r>
              <a:rPr lang="de-DE" sz="1600" dirty="0"/>
              <a:t> </a:t>
            </a:r>
            <a:r>
              <a:rPr lang="de-DE" sz="1600" dirty="0" err="1"/>
              <a:t>adds</a:t>
            </a:r>
            <a:r>
              <a:rPr lang="de-DE" sz="1600" dirty="0"/>
              <a:t> </a:t>
            </a:r>
            <a:r>
              <a:rPr lang="de-DE" sz="1600" dirty="0" err="1"/>
              <a:t>less</a:t>
            </a:r>
            <a:r>
              <a:rPr lang="de-DE" sz="1600" dirty="0"/>
              <a:t> </a:t>
            </a:r>
            <a:r>
              <a:rPr lang="de-DE" sz="1600" dirty="0" err="1"/>
              <a:t>energy</a:t>
            </a:r>
            <a:r>
              <a:rPr lang="de-DE" sz="1600" dirty="0"/>
              <a:t> </a:t>
            </a:r>
            <a:r>
              <a:rPr lang="de-DE" sz="1600" dirty="0" err="1"/>
              <a:t>spread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electron</a:t>
            </a:r>
            <a:r>
              <a:rPr lang="de-DE" sz="1600" dirty="0"/>
              <a:t> beam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Electron beam imperfections have smaller impact on generated </a:t>
            </a:r>
            <a:r>
              <a:rPr lang="en-US" sz="1600" dirty="0" smtClean="0"/>
              <a:t>photons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Favorable bunching efficiency at high harmonics</a:t>
            </a:r>
            <a:endParaRPr lang="en-US" sz="1600" dirty="0"/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EEHG is promising </a:t>
            </a:r>
            <a:r>
              <a:rPr lang="en-US" sz="1600" dirty="0"/>
              <a:t>candidate for seeding at significantly higher </a:t>
            </a:r>
            <a:r>
              <a:rPr lang="en-US" sz="1600" dirty="0" smtClean="0"/>
              <a:t>harmonics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175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 r="6423" b="2965"/>
          <a:stretch/>
        </p:blipFill>
        <p:spPr bwMode="auto">
          <a:xfrm>
            <a:off x="-312711" y="2397458"/>
            <a:ext cx="5616623" cy="398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Free-Electron Laser (FEL) &amp; Seeding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Controlling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manipulating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FEL light </a:t>
            </a:r>
            <a:r>
              <a:rPr lang="de-DE" dirty="0" err="1" smtClean="0"/>
              <a:t>pulses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6096000" y="1340768"/>
            <a:ext cx="5397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=&gt; </a:t>
            </a:r>
            <a:r>
              <a:rPr lang="en-US" sz="1600" b="1" dirty="0" smtClean="0"/>
              <a:t>ultra-short</a:t>
            </a:r>
            <a:r>
              <a:rPr lang="en-US" sz="1600" dirty="0" smtClean="0"/>
              <a:t> photon pulses with </a:t>
            </a:r>
            <a:r>
              <a:rPr lang="en-US" sz="1600" b="1" dirty="0" smtClean="0"/>
              <a:t>GW</a:t>
            </a:r>
            <a:r>
              <a:rPr lang="en-US" sz="1600" dirty="0" smtClean="0"/>
              <a:t>-peak power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8616280" y="1916832"/>
            <a:ext cx="3594147" cy="3773979"/>
            <a:chOff x="8694541" y="1931348"/>
            <a:chExt cx="3594147" cy="377397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7" r="4892" b="6777"/>
            <a:stretch/>
          </p:blipFill>
          <p:spPr bwMode="auto">
            <a:xfrm>
              <a:off x="8694541" y="3284984"/>
              <a:ext cx="3594147" cy="2420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9270605" y="1931348"/>
              <a:ext cx="292139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/>
                <a:t>Seeded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operation</a:t>
              </a:r>
              <a:r>
                <a:rPr lang="de-DE" sz="1600" dirty="0" smtClean="0"/>
                <a:t/>
              </a:r>
              <a:br>
                <a:rPr lang="de-DE" sz="1600" dirty="0" smtClean="0"/>
              </a:br>
              <a:endParaRPr lang="de-DE" sz="1600" dirty="0" smtClean="0"/>
            </a:p>
            <a:p>
              <a:pPr marL="285750" indent="-285750">
                <a:buFont typeface="Arial" charset="0"/>
                <a:buChar char="•"/>
              </a:pPr>
              <a:r>
                <a:rPr lang="de-DE" sz="1600" b="1" dirty="0" smtClean="0">
                  <a:solidFill>
                    <a:srgbClr val="FD8C16"/>
                  </a:solidFill>
                </a:rPr>
                <a:t>FEL </a:t>
              </a:r>
              <a:r>
                <a:rPr lang="de-DE" sz="1600" b="1" dirty="0" err="1" smtClean="0">
                  <a:solidFill>
                    <a:srgbClr val="FD8C16"/>
                  </a:solidFill>
                </a:rPr>
                <a:t>controlled</a:t>
              </a:r>
              <a:r>
                <a:rPr lang="de-DE" sz="1600" b="1" dirty="0" smtClean="0">
                  <a:solidFill>
                    <a:srgbClr val="FD8C16"/>
                  </a:solidFill>
                </a:rPr>
                <a:t> </a:t>
              </a:r>
              <a:r>
                <a:rPr lang="de-DE" sz="1600" b="1" dirty="0" err="1" smtClean="0">
                  <a:solidFill>
                    <a:srgbClr val="FD8C16"/>
                  </a:solidFill>
                </a:rPr>
                <a:t>by</a:t>
              </a:r>
              <a:r>
                <a:rPr lang="de-DE" sz="1600" b="1" dirty="0" smtClean="0">
                  <a:solidFill>
                    <a:srgbClr val="FD8C16"/>
                  </a:solidFill>
                </a:rPr>
                <a:t> </a:t>
              </a:r>
              <a:r>
                <a:rPr lang="de-DE" sz="1600" b="1" dirty="0" err="1" smtClean="0">
                  <a:solidFill>
                    <a:srgbClr val="FD8C16"/>
                  </a:solidFill>
                </a:rPr>
                <a:t>external</a:t>
              </a:r>
              <a:r>
                <a:rPr lang="de-DE" sz="1600" b="1" dirty="0" smtClean="0">
                  <a:solidFill>
                    <a:srgbClr val="FD8C16"/>
                  </a:solidFill>
                </a:rPr>
                <a:t>, </a:t>
              </a:r>
              <a:r>
                <a:rPr lang="de-DE" sz="1600" b="1" dirty="0" err="1" smtClean="0">
                  <a:solidFill>
                    <a:srgbClr val="FD8C16"/>
                  </a:solidFill>
                </a:rPr>
                <a:t>coherent</a:t>
              </a:r>
              <a:r>
                <a:rPr lang="de-DE" sz="1600" b="1" dirty="0" smtClean="0">
                  <a:solidFill>
                    <a:srgbClr val="FD8C16"/>
                  </a:solidFill>
                </a:rPr>
                <a:t> light pulse </a:t>
              </a:r>
              <a:r>
                <a:rPr lang="de-DE" sz="1600" dirty="0" smtClean="0">
                  <a:sym typeface="Wingdings"/>
                </a:rPr>
                <a:t> </a:t>
              </a:r>
              <a:r>
                <a:rPr lang="de-DE" sz="1600" dirty="0" err="1" smtClean="0">
                  <a:sym typeface="Wingdings"/>
                </a:rPr>
                <a:t>from</a:t>
              </a:r>
              <a:r>
                <a:rPr lang="de-DE" sz="1600" dirty="0" smtClean="0">
                  <a:sym typeface="Wingdings"/>
                </a:rPr>
                <a:t> </a:t>
              </a:r>
              <a:r>
                <a:rPr lang="de-DE" sz="1600" dirty="0" err="1" smtClean="0">
                  <a:sym typeface="Wingdings"/>
                </a:rPr>
                <a:t>laser</a:t>
              </a:r>
              <a:endParaRPr lang="de-DE" sz="1600" dirty="0" smtClean="0"/>
            </a:p>
            <a:p>
              <a:pPr marL="285750" indent="-285750">
                <a:buFont typeface="Arial" charset="0"/>
                <a:buChar char="•"/>
              </a:pPr>
              <a:endParaRPr lang="de-DE" sz="1600" dirty="0" smtClean="0"/>
            </a:p>
            <a:p>
              <a:pPr marL="285750" indent="-285750">
                <a:buFont typeface="Arial" charset="0"/>
                <a:buChar char="•"/>
              </a:pPr>
              <a:endParaRPr lang="en-US" sz="1600" dirty="0" err="1" smtClean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5303912" y="2204864"/>
            <a:ext cx="3450131" cy="3384376"/>
            <a:chOff x="5382173" y="2204864"/>
            <a:chExt cx="3450131" cy="3384376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7" t="7222" r="3537" b="5154"/>
            <a:stretch/>
          </p:blipFill>
          <p:spPr bwMode="auto">
            <a:xfrm>
              <a:off x="5382173" y="3335778"/>
              <a:ext cx="3450131" cy="225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5807968" y="2204864"/>
              <a:ext cx="215956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SASE </a:t>
              </a:r>
              <a:r>
                <a:rPr lang="de-DE" sz="1600" dirty="0" err="1" smtClean="0"/>
                <a:t>operation</a:t>
              </a:r>
              <a:r>
                <a:rPr lang="de-DE" sz="1600" dirty="0" smtClean="0"/>
                <a:t/>
              </a:r>
              <a:br>
                <a:rPr lang="de-DE" sz="1600" dirty="0" smtClean="0"/>
              </a:br>
              <a:endParaRPr lang="en-US" sz="1600" dirty="0"/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Stochastic start-up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de-DE" sz="1600" dirty="0" err="1" smtClean="0"/>
                <a:t>Noisy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spectrum</a:t>
              </a:r>
              <a:endParaRPr lang="en-US" sz="1600" dirty="0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9192344" y="5733256"/>
            <a:ext cx="2921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1A5EC"/>
                </a:solidFill>
              </a:rPr>
              <a:t>Seeding transforms the FEL into a fully coherent light 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36160" y="3512041"/>
            <a:ext cx="91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simulation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64552" y="3501008"/>
            <a:ext cx="91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simulation</a:t>
            </a:r>
          </a:p>
        </p:txBody>
      </p:sp>
      <p:sp>
        <p:nvSpPr>
          <p:cNvPr id="17" name="Oval 16"/>
          <p:cNvSpPr/>
          <p:nvPr/>
        </p:nvSpPr>
        <p:spPr>
          <a:xfrm>
            <a:off x="2825904" y="3356992"/>
            <a:ext cx="432048" cy="43204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Oval 1"/>
          <p:cNvSpPr/>
          <p:nvPr/>
        </p:nvSpPr>
        <p:spPr>
          <a:xfrm>
            <a:off x="1535746" y="4365104"/>
            <a:ext cx="432048" cy="43204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28" name="Picture 4" descr="http://rogercortesi.com/eqn/tempimagedir/eqn837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86" y="4689199"/>
            <a:ext cx="1782223" cy="36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8"/>
          <a:stretch/>
        </p:blipFill>
        <p:spPr bwMode="auto">
          <a:xfrm>
            <a:off x="-1075275" y="1144019"/>
            <a:ext cx="646184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4295800" y="2204864"/>
            <a:ext cx="432048" cy="43204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3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124" y="2664610"/>
            <a:ext cx="1295400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06" y="3798565"/>
            <a:ext cx="1344930" cy="3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6" y="4869160"/>
            <a:ext cx="1348740" cy="3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8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sFLASH</a:t>
            </a:r>
            <a:r>
              <a:rPr lang="en-US" dirty="0" smtClean="0"/>
              <a:t> Seed Source System (May 2017)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200456" y="5013176"/>
            <a:ext cx="1583556" cy="1403500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 smtClean="0"/>
              <a:t>THG: third harmonic generation seed source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TFP=thin-film polarizer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62" y="1016074"/>
            <a:ext cx="77851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flipH="1">
            <a:off x="1946311" y="4216474"/>
            <a:ext cx="443001" cy="1355637"/>
          </a:xfrm>
          <a:prstGeom prst="straightConnector1">
            <a:avLst/>
          </a:prstGeom>
          <a:ln>
            <a:solidFill>
              <a:srgbClr val="FF66FF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 rot="17438473">
            <a:off x="1276750" y="4914017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tunnel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2263080" y="1340768"/>
            <a:ext cx="43781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seed</a:t>
            </a: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THG1 </a:t>
            </a:r>
            <a:r>
              <a:rPr lang="de-DE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acts</a:t>
            </a: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modulator</a:t>
            </a: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THG2 </a:t>
            </a:r>
            <a:r>
              <a:rPr lang="de-DE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acts</a:t>
            </a: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modulator</a:t>
            </a: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de-DE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015608" y="6093296"/>
            <a:ext cx="2861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  <a:r>
              <a:rPr lang="de-DE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</a:t>
            </a:r>
            <a:endParaRPr lang="de-D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13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Scan of Relative Timing of Seed 1 and Seed 2 (May 2017)</a:t>
            </a:r>
            <a:endParaRPr lang="en-US" sz="28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9" name="Gruppieren 28"/>
          <p:cNvGrpSpPr/>
          <p:nvPr/>
        </p:nvGrpSpPr>
        <p:grpSpPr>
          <a:xfrm>
            <a:off x="479376" y="1564828"/>
            <a:ext cx="5438407" cy="4891652"/>
            <a:chOff x="2078183" y="1564828"/>
            <a:chExt cx="5438407" cy="489165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3984" y="1658144"/>
              <a:ext cx="5156120" cy="413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feld 14"/>
            <p:cNvSpPr txBox="1"/>
            <p:nvPr/>
          </p:nvSpPr>
          <p:spPr>
            <a:xfrm>
              <a:off x="4523784" y="5791994"/>
              <a:ext cx="18053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Delay stage (mm)</a:t>
              </a:r>
              <a:endParaRPr lang="en-US" sz="16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380784" y="6117926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</a:t>
              </a:r>
              <a:endParaRPr lang="en-US" sz="16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097886" y="6117926"/>
              <a:ext cx="418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+</a:t>
              </a:r>
              <a:r>
                <a:rPr lang="en-US" sz="1600" dirty="0" smtClean="0"/>
                <a:t>1</a:t>
              </a:r>
              <a:endParaRPr lang="en-US" sz="16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878383" y="6117926"/>
              <a:ext cx="3182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Relative timing seed1-seed2 (</a:t>
              </a:r>
              <a:r>
                <a:rPr lang="en-US" sz="1600" dirty="0" err="1" smtClean="0"/>
                <a:t>ps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>
              <a:off x="4447584" y="3872929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/>
          </p:nvCxnSpPr>
          <p:spPr>
            <a:xfrm flipH="1">
              <a:off x="5971584" y="3867944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3162321" y="3416912"/>
              <a:ext cx="1619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FWHM ~ 500 fs</a:t>
              </a:r>
              <a:endParaRPr lang="en-US" dirty="0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2217931" y="3356992"/>
              <a:ext cx="241286" cy="64807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 rot="16200000">
              <a:off x="214691" y="3428320"/>
              <a:ext cx="40655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Spectrometer signal 12</a:t>
              </a:r>
              <a:r>
                <a:rPr lang="en-US" sz="1600" baseline="30000" dirty="0" smtClean="0"/>
                <a:t>th</a:t>
              </a:r>
              <a:r>
                <a:rPr lang="en-US" sz="1600" dirty="0" smtClean="0"/>
                <a:t> harmonic [arb. u.]</a:t>
              </a:r>
              <a:endParaRPr lang="en-US" sz="1600" dirty="0"/>
            </a:p>
          </p:txBody>
        </p:sp>
      </p:grpSp>
      <p:sp>
        <p:nvSpPr>
          <p:cNvPr id="30" name="Inhaltsplatzhalter 2"/>
          <p:cNvSpPr>
            <a:spLocks noGrp="1"/>
          </p:cNvSpPr>
          <p:nvPr>
            <p:ph idx="1"/>
          </p:nvPr>
        </p:nvSpPr>
        <p:spPr>
          <a:xfrm>
            <a:off x="6096619" y="1406427"/>
            <a:ext cx="5688013" cy="5010249"/>
          </a:xfrm>
        </p:spPr>
        <p:txBody>
          <a:bodyPr/>
          <a:lstStyle/>
          <a:p>
            <a:r>
              <a:rPr lang="en-US" dirty="0" smtClean="0"/>
              <a:t>Photons generated in CHG process, analyzed with photon energy detector and spectrometer </a:t>
            </a:r>
          </a:p>
          <a:p>
            <a:endParaRPr lang="en-US" dirty="0"/>
          </a:p>
          <a:p>
            <a:r>
              <a:rPr lang="en-US" dirty="0" smtClean="0"/>
              <a:t>Repeated scan of relative seed pulse timing for three positions in the electron bunch:</a:t>
            </a:r>
            <a:br>
              <a:rPr lang="en-US" dirty="0" smtClean="0"/>
            </a:br>
            <a:r>
              <a:rPr lang="en-US" dirty="0" smtClean="0"/>
              <a:t>(-0.2/0.0/+0.2) </a:t>
            </a:r>
            <a:r>
              <a:rPr lang="en-US" dirty="0" err="1" smtClean="0"/>
              <a:t>ps</a:t>
            </a:r>
            <a:endParaRPr lang="en-US" dirty="0" smtClean="0"/>
          </a:p>
          <a:p>
            <a:r>
              <a:rPr lang="en-US" dirty="0" smtClean="0"/>
              <a:t>Strongest signal when both seed sources are on and are overlapping on the bunch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63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On/Off Test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uppieren 11"/>
          <p:cNvGrpSpPr/>
          <p:nvPr/>
        </p:nvGrpSpPr>
        <p:grpSpPr>
          <a:xfrm>
            <a:off x="1593418" y="1295400"/>
            <a:ext cx="9005164" cy="5029200"/>
            <a:chOff x="76200" y="1295400"/>
            <a:chExt cx="9005164" cy="5029200"/>
          </a:xfrm>
        </p:grpSpPr>
        <p:pic>
          <p:nvPicPr>
            <p:cNvPr id="6" name="Picture 4" descr="C:\DatenLokal\sFLASH\2017_05_Schichtdatenanalyse\LaserOnOffTes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9" r="7210"/>
            <a:stretch/>
          </p:blipFill>
          <p:spPr bwMode="auto">
            <a:xfrm>
              <a:off x="76200" y="1295400"/>
              <a:ext cx="9005164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1143000" y="167640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S1 on </a:t>
              </a:r>
            </a:p>
            <a:p>
              <a:r>
                <a:rPr lang="en-US" dirty="0" smtClean="0"/>
                <a:t>S2 on</a:t>
              </a:r>
              <a:endParaRPr lang="en-US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667000" y="167640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S1 on </a:t>
              </a:r>
            </a:p>
            <a:p>
              <a:r>
                <a:rPr lang="en-US" dirty="0" smtClean="0"/>
                <a:t>S2 off</a:t>
              </a:r>
              <a:endParaRPr lang="en-US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602122" y="1676400"/>
              <a:ext cx="7739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S1 off </a:t>
              </a:r>
            </a:p>
            <a:p>
              <a:r>
                <a:rPr lang="en-US" dirty="0" smtClean="0"/>
                <a:t>S2 off</a:t>
              </a:r>
              <a:endParaRPr lang="en-US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220500" y="1658815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S1 on </a:t>
              </a:r>
            </a:p>
            <a:p>
              <a:r>
                <a:rPr lang="en-US" dirty="0" smtClean="0"/>
                <a:t>S2 on</a:t>
              </a:r>
              <a:endParaRPr lang="en-US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412703" y="1676400"/>
              <a:ext cx="7739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S1 off </a:t>
              </a:r>
            </a:p>
            <a:p>
              <a:r>
                <a:rPr lang="en-US" dirty="0" smtClean="0"/>
                <a:t>S2 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67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 2017: Both Seed Laser Pulses on the Bunch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7"/>
          <a:stretch/>
        </p:blipFill>
        <p:spPr bwMode="auto">
          <a:xfrm>
            <a:off x="668288" y="819152"/>
            <a:ext cx="2895600" cy="167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95897"/>
            <a:ext cx="2514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83868"/>
            <a:ext cx="17430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25888"/>
            <a:ext cx="16097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01" y="5686375"/>
            <a:ext cx="18859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1835696" y="476672"/>
            <a:ext cx="0" cy="676875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3995936" y="836712"/>
            <a:ext cx="778869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US" kern="0" dirty="0" smtClean="0"/>
              <a:t>Seed laser pulses have orthogonal polarization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kern="0" dirty="0" smtClean="0"/>
              <a:t>Pulse 1 interacts with bunch in 1</a:t>
            </a:r>
            <a:r>
              <a:rPr lang="en-US" kern="0" baseline="30000" dirty="0" smtClean="0"/>
              <a:t>st</a:t>
            </a:r>
            <a:r>
              <a:rPr lang="en-US" kern="0" dirty="0" smtClean="0"/>
              <a:t> modulator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kern="0" dirty="0" smtClean="0"/>
              <a:t>Pulse 2 interacts with bunch in 2</a:t>
            </a:r>
            <a:r>
              <a:rPr lang="en-US" kern="0" baseline="30000" dirty="0" smtClean="0"/>
              <a:t>nd</a:t>
            </a:r>
            <a:r>
              <a:rPr lang="en-US" kern="0" dirty="0" smtClean="0"/>
              <a:t> modulator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kern="0" dirty="0" smtClean="0"/>
              <a:t>Independent control in timing, modulation amplitude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kern="0" dirty="0" smtClean="0"/>
              <a:t>Global timing of seed laser pulses w.r.t. electron bunch controlled by vector modulator or OXC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kern="0" dirty="0" smtClean="0"/>
              <a:t>Delay stage controls relative timing of the two seed pulses</a:t>
            </a: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-693908" y="5730776"/>
            <a:ext cx="1856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Data: 20171117T123144</a:t>
            </a:r>
            <a:endParaRPr lang="de-DE" sz="1200" dirty="0"/>
          </a:p>
        </p:txBody>
      </p:sp>
      <p:pic>
        <p:nvPicPr>
          <p:cNvPr id="13" name="Picture 2" descr="D:\tmp\2017-11-12T17-16-4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7"/>
          <a:stretch/>
        </p:blipFill>
        <p:spPr bwMode="auto">
          <a:xfrm>
            <a:off x="3902571" y="3746056"/>
            <a:ext cx="7305997" cy="31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75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983432" y="5269951"/>
            <a:ext cx="5904656" cy="1183385"/>
            <a:chOff x="983432" y="5269951"/>
            <a:chExt cx="5904656" cy="1183385"/>
          </a:xfrm>
        </p:grpSpPr>
        <p:sp>
          <p:nvSpPr>
            <p:cNvPr id="11" name="Rechteck 10"/>
            <p:cNvSpPr/>
            <p:nvPr/>
          </p:nvSpPr>
          <p:spPr>
            <a:xfrm>
              <a:off x="3935760" y="5877272"/>
              <a:ext cx="2952328" cy="3600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machine vacuum</a:t>
              </a:r>
            </a:p>
          </p:txBody>
        </p:sp>
        <p:sp>
          <p:nvSpPr>
            <p:cNvPr id="13" name="Rechteck 12"/>
            <p:cNvSpPr/>
            <p:nvPr/>
          </p:nvSpPr>
          <p:spPr>
            <a:xfrm>
              <a:off x="983432" y="5877272"/>
              <a:ext cx="2952328" cy="3600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p&lt;10</a:t>
              </a:r>
              <a:r>
                <a:rPr lang="en-US" sz="1600" baseline="30000" dirty="0" smtClean="0">
                  <a:solidFill>
                    <a:schemeClr val="tx1"/>
                  </a:solidFill>
                </a:rPr>
                <a:t>-5</a:t>
              </a:r>
              <a:r>
                <a:rPr lang="en-US" sz="1600" dirty="0" smtClean="0">
                  <a:solidFill>
                    <a:schemeClr val="tx1"/>
                  </a:solidFill>
                </a:rPr>
                <a:t> mbar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3863752" y="5661248"/>
              <a:ext cx="144016" cy="79208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114862" y="5269951"/>
              <a:ext cx="16417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vacuum window</a:t>
              </a:r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Issue in </a:t>
            </a:r>
            <a:r>
              <a:rPr lang="en-US" dirty="0" err="1" smtClean="0"/>
              <a:t>sFLASH</a:t>
            </a:r>
            <a:r>
              <a:rPr lang="en-US" dirty="0" smtClean="0"/>
              <a:t> Laser Injection Beamline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07987" y="1011039"/>
            <a:ext cx="11376025" cy="5010249"/>
          </a:xfrm>
        </p:spPr>
        <p:txBody>
          <a:bodyPr/>
          <a:lstStyle/>
          <a:p>
            <a:r>
              <a:rPr lang="en-US" dirty="0" smtClean="0"/>
              <a:t>Multi-day </a:t>
            </a:r>
            <a:r>
              <a:rPr lang="en-US" dirty="0" err="1" smtClean="0"/>
              <a:t>sFLASH</a:t>
            </a:r>
            <a:r>
              <a:rPr lang="en-US" dirty="0" smtClean="0"/>
              <a:t> run together with </a:t>
            </a:r>
            <a:r>
              <a:rPr lang="en-US" dirty="0" err="1" smtClean="0"/>
              <a:t>FLASHforward</a:t>
            </a:r>
            <a:r>
              <a:rPr lang="en-US" dirty="0" smtClean="0"/>
              <a:t> (09.11.2017, 07:00 – 14.11.2017, 07:00)</a:t>
            </a:r>
          </a:p>
          <a:p>
            <a:pPr lvl="1"/>
            <a:r>
              <a:rPr lang="en-US" dirty="0" smtClean="0"/>
              <a:t>FLASH LINAC shared between both experiments, “RF steps” enable independent control of compression</a:t>
            </a:r>
          </a:p>
          <a:p>
            <a:pPr lvl="1"/>
            <a:r>
              <a:rPr lang="en-US" dirty="0" smtClean="0"/>
              <a:t>Efficient use of machine time</a:t>
            </a:r>
          </a:p>
          <a:p>
            <a:r>
              <a:rPr lang="en-US" dirty="0" smtClean="0"/>
              <a:t>Integrated UV pulse energy impinging optical components (mirrors, windows) was multiple times that of normal runs</a:t>
            </a:r>
          </a:p>
          <a:p>
            <a:r>
              <a:rPr lang="en-US" kern="0" dirty="0"/>
              <a:t>Inspection after the experiment revealed black coating of optical </a:t>
            </a:r>
            <a:r>
              <a:rPr lang="en-US" kern="0" dirty="0" smtClean="0"/>
              <a:t>components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pic>
        <p:nvPicPr>
          <p:cNvPr id="1026" name="Picture 2" descr="C:\sflash\presentations\2018_05_mac\imgs\mirror_issue\2017-11-14T12-52-19-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14326" r="23880" b="22253"/>
          <a:stretch/>
        </p:blipFill>
        <p:spPr bwMode="auto">
          <a:xfrm>
            <a:off x="-212283" y="3540412"/>
            <a:ext cx="4439595" cy="394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7" t="17634" r="12847"/>
          <a:stretch/>
        </p:blipFill>
        <p:spPr bwMode="auto">
          <a:xfrm rot="5400000">
            <a:off x="4756608" y="3010625"/>
            <a:ext cx="3549732" cy="460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sflash\presentations\2018_05_mac\imgs\mirror_issue\2017-11-14T12-51-01-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45090" r="28327" b="10947"/>
          <a:stretch/>
        </p:blipFill>
        <p:spPr bwMode="auto">
          <a:xfrm>
            <a:off x="8544272" y="3540412"/>
            <a:ext cx="4259897" cy="341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6240016" y="4653136"/>
            <a:ext cx="1080120" cy="8590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467454" y="5664545"/>
            <a:ext cx="1080120" cy="8590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1" b="15972"/>
          <a:stretch/>
        </p:blipFill>
        <p:spPr bwMode="auto">
          <a:xfrm>
            <a:off x="8582024" y="188640"/>
            <a:ext cx="3404825" cy="293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Issue in </a:t>
            </a:r>
            <a:r>
              <a:rPr lang="en-US" dirty="0" err="1"/>
              <a:t>sFLASH</a:t>
            </a:r>
            <a:r>
              <a:rPr lang="en-US" dirty="0"/>
              <a:t> Laser Injection Beamline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7987" y="1011039"/>
            <a:ext cx="6984157" cy="5010249"/>
          </a:xfrm>
        </p:spPr>
        <p:txBody>
          <a:bodyPr/>
          <a:lstStyle/>
          <a:p>
            <a:r>
              <a:rPr lang="en-US" dirty="0" smtClean="0"/>
              <a:t>In Winter 2017 shutdown: Disassembled, cleaned, and reassembled complete </a:t>
            </a:r>
            <a:r>
              <a:rPr lang="en-US" dirty="0" err="1" smtClean="0"/>
              <a:t>sFLASH</a:t>
            </a:r>
            <a:r>
              <a:rPr lang="en-US" dirty="0" smtClean="0"/>
              <a:t> laser vacuum system</a:t>
            </a:r>
          </a:p>
          <a:p>
            <a:pPr lvl="1"/>
            <a:r>
              <a:rPr lang="en-US" dirty="0" smtClean="0"/>
              <a:t>Only vacuum window to machine vacuum and last mirror in machine vacuum could not be replaced</a:t>
            </a:r>
          </a:p>
          <a:p>
            <a:pPr lvl="1"/>
            <a:r>
              <a:rPr lang="en-US" dirty="0" smtClean="0"/>
              <a:t>Requested exchange for upcoming Summer 2018 shutdown</a:t>
            </a:r>
          </a:p>
          <a:p>
            <a:r>
              <a:rPr lang="en-US" dirty="0" smtClean="0"/>
              <a:t>Cleaning significantly reduced hydrocarbon peaks in vacuum spectrum</a:t>
            </a:r>
          </a:p>
          <a:p>
            <a:pPr lvl="1"/>
            <a:endParaRPr lang="en-US" dirty="0"/>
          </a:p>
          <a:p>
            <a:r>
              <a:rPr lang="en-US" dirty="0" smtClean="0"/>
              <a:t>March 28, 2018: first laser-electron interaction after shutdown</a:t>
            </a:r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pic>
        <p:nvPicPr>
          <p:cNvPr id="6" name="Picture 2" descr="S:\user\groups\mpy\4all\public\sFLASH\Bilder\02_HHGBL Sektion\EEHG-Injection\Mirror M4\IMG_65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2504712" y="-3771800"/>
            <a:ext cx="5829300" cy="155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ieren 18"/>
          <p:cNvGrpSpPr/>
          <p:nvPr/>
        </p:nvGrpSpPr>
        <p:grpSpPr>
          <a:xfrm>
            <a:off x="8582024" y="4040653"/>
            <a:ext cx="3404825" cy="1764611"/>
            <a:chOff x="8582024" y="4040653"/>
            <a:chExt cx="3404825" cy="1764611"/>
          </a:xfrm>
        </p:grpSpPr>
        <p:pic>
          <p:nvPicPr>
            <p:cNvPr id="3074" name="Picture 2" descr="C:\sflash\presentations\2018_05_mac\imgs\2018-03-29T07-28-3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8" t="26479" r="21493" b="21798"/>
            <a:stretch/>
          </p:blipFill>
          <p:spPr bwMode="auto">
            <a:xfrm>
              <a:off x="8582024" y="4040653"/>
              <a:ext cx="3404825" cy="1764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feil nach unten 7"/>
            <p:cNvSpPr/>
            <p:nvPr/>
          </p:nvSpPr>
          <p:spPr>
            <a:xfrm flipV="1">
              <a:off x="11109432" y="4905164"/>
              <a:ext cx="196385" cy="360040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983432" y="5269951"/>
            <a:ext cx="5904656" cy="1183385"/>
            <a:chOff x="983432" y="5269951"/>
            <a:chExt cx="5904656" cy="1183385"/>
          </a:xfrm>
        </p:grpSpPr>
        <p:sp>
          <p:nvSpPr>
            <p:cNvPr id="15" name="Rechteck 14"/>
            <p:cNvSpPr/>
            <p:nvPr/>
          </p:nvSpPr>
          <p:spPr>
            <a:xfrm>
              <a:off x="3935760" y="5877272"/>
              <a:ext cx="2952328" cy="3600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machine vacuum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983432" y="5877272"/>
              <a:ext cx="2952328" cy="3600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p&lt;10</a:t>
              </a:r>
              <a:r>
                <a:rPr lang="en-US" sz="1600" baseline="30000" dirty="0" smtClean="0">
                  <a:solidFill>
                    <a:schemeClr val="tx1"/>
                  </a:solidFill>
                </a:rPr>
                <a:t>-5</a:t>
              </a:r>
              <a:r>
                <a:rPr lang="en-US" sz="1600" dirty="0" smtClean="0">
                  <a:solidFill>
                    <a:schemeClr val="tx1"/>
                  </a:solidFill>
                </a:rPr>
                <a:t> mbar</a:t>
              </a:r>
            </a:p>
          </p:txBody>
        </p:sp>
        <p:sp>
          <p:nvSpPr>
            <p:cNvPr id="16" name="Rechteck 15"/>
            <p:cNvSpPr/>
            <p:nvPr/>
          </p:nvSpPr>
          <p:spPr>
            <a:xfrm>
              <a:off x="3863752" y="5661248"/>
              <a:ext cx="144016" cy="79208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114862" y="5269951"/>
              <a:ext cx="16417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vacuum 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493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sFLASH</a:t>
            </a:r>
            <a:r>
              <a:rPr lang="en-US" dirty="0" smtClean="0"/>
              <a:t>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Plans for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sFLASH</a:t>
            </a:r>
            <a:r>
              <a:rPr lang="en-US" dirty="0" smtClean="0"/>
              <a:t> Chicane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500" dirty="0" smtClean="0"/>
              <a:t>Current 1</a:t>
            </a:r>
            <a:r>
              <a:rPr lang="en-US" sz="1500" baseline="30000" dirty="0" smtClean="0"/>
              <a:t>st</a:t>
            </a:r>
            <a:r>
              <a:rPr lang="en-US" sz="1500" dirty="0" smtClean="0"/>
              <a:t> </a:t>
            </a:r>
            <a:r>
              <a:rPr lang="en-US" sz="1500" dirty="0" err="1" smtClean="0"/>
              <a:t>sFLASH</a:t>
            </a:r>
            <a:r>
              <a:rPr lang="en-US" sz="1500" dirty="0" smtClean="0"/>
              <a:t> chicane is limited by vacuum chamber (R</a:t>
            </a:r>
            <a:r>
              <a:rPr lang="en-US" sz="1500" baseline="-25000" dirty="0" smtClean="0"/>
              <a:t>56</a:t>
            </a:r>
            <a:r>
              <a:rPr lang="en-US" sz="1500" dirty="0" smtClean="0"/>
              <a:t>&lt;700µm) =&gt; Upgrade is being designed (4mm at 700MeV)</a:t>
            </a:r>
            <a:endParaRPr lang="en-US" sz="15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199456" y="1988840"/>
            <a:ext cx="9793088" cy="4824536"/>
            <a:chOff x="1199456" y="2060848"/>
            <a:chExt cx="9793088" cy="4824536"/>
          </a:xfrm>
        </p:grpSpPr>
        <p:pic>
          <p:nvPicPr>
            <p:cNvPr id="4098" name="Picture 2" descr="C:\sflash\presentations\2018_05_mac\imgs\sFLASH-EEHG-Chicane-NoS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56" y="2113312"/>
              <a:ext cx="9793088" cy="4772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hteck 9"/>
            <p:cNvSpPr/>
            <p:nvPr/>
          </p:nvSpPr>
          <p:spPr>
            <a:xfrm>
              <a:off x="2927648" y="2060848"/>
              <a:ext cx="432048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5663952" y="2060848"/>
              <a:ext cx="432048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6816080" y="2060848"/>
              <a:ext cx="432048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7896200" y="2060848"/>
              <a:ext cx="432048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9408368" y="2060848"/>
              <a:ext cx="432048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7" name="Abgerundete rechteckige Legende 6"/>
          <p:cNvSpPr/>
          <p:nvPr/>
        </p:nvSpPr>
        <p:spPr>
          <a:xfrm>
            <a:off x="839416" y="2924944"/>
            <a:ext cx="1728192" cy="792088"/>
          </a:xfrm>
          <a:prstGeom prst="wedgeRoundRectCallout">
            <a:avLst>
              <a:gd name="adj1" fmla="val 37568"/>
              <a:gd name="adj2" fmla="val 7393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Magnets with increased 1st field integral</a:t>
            </a:r>
          </a:p>
        </p:txBody>
      </p:sp>
      <p:sp>
        <p:nvSpPr>
          <p:cNvPr id="9" name="Abgerundete rechteckige Legende 8"/>
          <p:cNvSpPr/>
          <p:nvPr/>
        </p:nvSpPr>
        <p:spPr>
          <a:xfrm>
            <a:off x="4007768" y="1268760"/>
            <a:ext cx="2088232" cy="792088"/>
          </a:xfrm>
          <a:prstGeom prst="wedgeRoundRectCallout">
            <a:avLst>
              <a:gd name="adj1" fmla="val 35916"/>
              <a:gd name="adj2" fmla="val 7393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Rectangular vacuum chamber</a:t>
            </a:r>
          </a:p>
        </p:txBody>
      </p:sp>
    </p:spTree>
    <p:extLst>
      <p:ext uri="{BB962C8B-B14F-4D97-AF65-F5344CB8AC3E}">
        <p14:creationId xmlns:p14="http://schemas.microsoft.com/office/powerpoint/2010/main" val="218179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Plans for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sFLASH</a:t>
            </a:r>
            <a:r>
              <a:rPr lang="en-US" dirty="0" smtClean="0"/>
              <a:t> Chicane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500" dirty="0" smtClean="0"/>
              <a:t>Current 1</a:t>
            </a:r>
            <a:r>
              <a:rPr lang="en-US" sz="1500" baseline="30000" dirty="0" smtClean="0"/>
              <a:t>st</a:t>
            </a:r>
            <a:r>
              <a:rPr lang="en-US" sz="1500" dirty="0" smtClean="0"/>
              <a:t> </a:t>
            </a:r>
            <a:r>
              <a:rPr lang="en-US" sz="1500" dirty="0" err="1" smtClean="0"/>
              <a:t>sFLASH</a:t>
            </a:r>
            <a:r>
              <a:rPr lang="en-US" sz="1500" dirty="0" smtClean="0"/>
              <a:t> chicane is limited by vacuum chamber (R</a:t>
            </a:r>
            <a:r>
              <a:rPr lang="en-US" sz="1500" baseline="-25000" dirty="0" smtClean="0"/>
              <a:t>56</a:t>
            </a:r>
            <a:r>
              <a:rPr lang="en-US" sz="1500" dirty="0" smtClean="0"/>
              <a:t>&lt;700µm) =&gt; Upgrade is being designed (4mm at 700MeV)</a:t>
            </a:r>
            <a:endParaRPr lang="en-US" sz="15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199456" y="1988840"/>
            <a:ext cx="9793088" cy="4824536"/>
            <a:chOff x="1199456" y="2060848"/>
            <a:chExt cx="9793088" cy="4824536"/>
          </a:xfrm>
        </p:grpSpPr>
        <p:pic>
          <p:nvPicPr>
            <p:cNvPr id="4098" name="Picture 2" descr="C:\sflash\presentations\2018_05_mac\imgs\sFLASH-EEHG-Chicane-NoS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56" y="2113312"/>
              <a:ext cx="9793088" cy="4772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hteck 9"/>
            <p:cNvSpPr/>
            <p:nvPr/>
          </p:nvSpPr>
          <p:spPr>
            <a:xfrm>
              <a:off x="2927648" y="2060848"/>
              <a:ext cx="432048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5663952" y="2060848"/>
              <a:ext cx="432048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6816080" y="2060848"/>
              <a:ext cx="432048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7896200" y="2060848"/>
              <a:ext cx="432048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9408368" y="2060848"/>
              <a:ext cx="432048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7" name="Abgerundete rechteckige Legende 6"/>
          <p:cNvSpPr/>
          <p:nvPr/>
        </p:nvSpPr>
        <p:spPr>
          <a:xfrm>
            <a:off x="839416" y="2924944"/>
            <a:ext cx="1728192" cy="792088"/>
          </a:xfrm>
          <a:prstGeom prst="wedgeRoundRectCallout">
            <a:avLst>
              <a:gd name="adj1" fmla="val 37568"/>
              <a:gd name="adj2" fmla="val 7393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Magnets with increased 1st field integral</a:t>
            </a:r>
          </a:p>
        </p:txBody>
      </p:sp>
      <p:sp>
        <p:nvSpPr>
          <p:cNvPr id="9" name="Abgerundete rechteckige Legende 8"/>
          <p:cNvSpPr/>
          <p:nvPr/>
        </p:nvSpPr>
        <p:spPr>
          <a:xfrm>
            <a:off x="4007768" y="1268760"/>
            <a:ext cx="2088232" cy="792088"/>
          </a:xfrm>
          <a:prstGeom prst="wedgeRoundRectCallout">
            <a:avLst>
              <a:gd name="adj1" fmla="val 35916"/>
              <a:gd name="adj2" fmla="val 7393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Rectangular vacuum chamber</a:t>
            </a:r>
          </a:p>
        </p:txBody>
      </p:sp>
      <p:sp>
        <p:nvSpPr>
          <p:cNvPr id="27" name="Rechteck 26"/>
          <p:cNvSpPr/>
          <p:nvPr/>
        </p:nvSpPr>
        <p:spPr>
          <a:xfrm>
            <a:off x="1588673" y="1556792"/>
            <a:ext cx="9259855" cy="46805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pic>
        <p:nvPicPr>
          <p:cNvPr id="28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73" y="2086785"/>
            <a:ext cx="9014654" cy="4006511"/>
          </a:xfrm>
          <a:prstGeom prst="rect">
            <a:avLst/>
          </a:prstGeom>
          <a:ln>
            <a:noFill/>
          </a:ln>
        </p:spPr>
      </p:pic>
      <p:grpSp>
        <p:nvGrpSpPr>
          <p:cNvPr id="29" name="Group 17"/>
          <p:cNvGrpSpPr/>
          <p:nvPr/>
        </p:nvGrpSpPr>
        <p:grpSpPr>
          <a:xfrm>
            <a:off x="3726171" y="2382704"/>
            <a:ext cx="5382152" cy="2986240"/>
            <a:chOff x="2580725" y="819150"/>
            <a:chExt cx="4191551" cy="3309374"/>
          </a:xfrm>
        </p:grpSpPr>
        <p:sp>
          <p:nvSpPr>
            <p:cNvPr id="30" name="Rectangle 9"/>
            <p:cNvSpPr/>
            <p:nvPr/>
          </p:nvSpPr>
          <p:spPr>
            <a:xfrm>
              <a:off x="2581276" y="819150"/>
              <a:ext cx="4191000" cy="2133942"/>
            </a:xfrm>
            <a:prstGeom prst="rect">
              <a:avLst/>
            </a:prstGeom>
            <a:solidFill>
              <a:srgbClr val="FF0D0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11"/>
            <p:cNvCxnSpPr/>
            <p:nvPr/>
          </p:nvCxnSpPr>
          <p:spPr>
            <a:xfrm flipH="1">
              <a:off x="2580725" y="819150"/>
              <a:ext cx="551" cy="3309374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18"/>
          <p:cNvGrpSpPr/>
          <p:nvPr/>
        </p:nvGrpSpPr>
        <p:grpSpPr>
          <a:xfrm>
            <a:off x="2685383" y="4304680"/>
            <a:ext cx="6435416" cy="1074046"/>
            <a:chOff x="2071688" y="2498156"/>
            <a:chExt cx="4700588" cy="1878517"/>
          </a:xfrm>
        </p:grpSpPr>
        <p:sp>
          <p:nvSpPr>
            <p:cNvPr id="33" name="Rectangle 8"/>
            <p:cNvSpPr/>
            <p:nvPr/>
          </p:nvSpPr>
          <p:spPr>
            <a:xfrm>
              <a:off x="2071688" y="2499744"/>
              <a:ext cx="4700587" cy="1876929"/>
            </a:xfrm>
            <a:prstGeom prst="rect">
              <a:avLst/>
            </a:prstGeom>
            <a:solidFill>
              <a:srgbClr val="FF0D0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4" name="Straight Connector 13"/>
            <p:cNvCxnSpPr/>
            <p:nvPr/>
          </p:nvCxnSpPr>
          <p:spPr>
            <a:xfrm flipH="1" flipV="1">
              <a:off x="2071688" y="2498156"/>
              <a:ext cx="4700588" cy="158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7"/>
              <p:cNvSpPr txBox="1"/>
              <p:nvPr/>
            </p:nvSpPr>
            <p:spPr>
              <a:xfrm>
                <a:off x="6786086" y="2454443"/>
                <a:ext cx="2322237" cy="1264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=700 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prstClr val="white"/>
                          </a:solidFill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 dirty="0" smtClean="0">
                  <a:solidFill>
                    <a:prstClr val="white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white"/>
                          </a:solidFill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=350 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prstClr val="white"/>
                          </a:solidFill>
                          <a:latin typeface="Cambria Math"/>
                        </a:rPr>
                        <m:t>keV</m:t>
                      </m:r>
                    </m:oMath>
                  </m:oMathPara>
                </a14:m>
                <a:endParaRPr lang="en-US" dirty="0" smtClean="0">
                  <a:solidFill>
                    <a:prstClr val="whit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white"/>
                          </a:solidFill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=350 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prstClr val="white"/>
                          </a:solidFill>
                          <a:latin typeface="Cambria Math"/>
                        </a:rPr>
                        <m:t>keV</m:t>
                      </m:r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5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086" y="2454443"/>
                <a:ext cx="2322237" cy="12641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58"/>
          <p:cNvSpPr/>
          <p:nvPr/>
        </p:nvSpPr>
        <p:spPr>
          <a:xfrm>
            <a:off x="3357441" y="3431536"/>
            <a:ext cx="147859" cy="147859"/>
          </a:xfrm>
          <a:prstGeom prst="ellipse">
            <a:avLst/>
          </a:prstGeom>
          <a:noFill/>
          <a:ln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5-Point Star 47"/>
          <p:cNvSpPr/>
          <p:nvPr/>
        </p:nvSpPr>
        <p:spPr>
          <a:xfrm>
            <a:off x="4466688" y="3277836"/>
            <a:ext cx="197167" cy="197167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4511824" y="1916832"/>
            <a:ext cx="2637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EEHG at the 10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harmonic</a:t>
            </a:r>
          </a:p>
        </p:txBody>
      </p:sp>
    </p:spTree>
    <p:extLst>
      <p:ext uri="{BB962C8B-B14F-4D97-AF65-F5344CB8AC3E}">
        <p14:creationId xmlns:p14="http://schemas.microsoft.com/office/powerpoint/2010/main" val="9588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FLASH2020+ Seeding Plans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Started conceptual design process of seeded FEL beamline for FLASH1 as part of FLASH2020+ upgrade plans:</a:t>
            </a:r>
          </a:p>
          <a:p>
            <a:r>
              <a:rPr lang="en-US" dirty="0" smtClean="0"/>
              <a:t>100-kHz+ seeding of 90 nm-4 nm wavelength range from 2024 on</a:t>
            </a:r>
          </a:p>
          <a:p>
            <a:pPr lvl="1"/>
            <a:r>
              <a:rPr lang="en-US" dirty="0" smtClean="0"/>
              <a:t>Wavelength of seeded FEL continuously tunable</a:t>
            </a:r>
          </a:p>
          <a:p>
            <a:pPr lvl="1"/>
            <a:r>
              <a:rPr lang="en-US" dirty="0" smtClean="0"/>
              <a:t>HGHG </a:t>
            </a:r>
            <a:r>
              <a:rPr lang="en-US" dirty="0"/>
              <a:t>seeding for long-wavelength </a:t>
            </a:r>
            <a:r>
              <a:rPr lang="en-US" dirty="0" smtClean="0"/>
              <a:t>range</a:t>
            </a:r>
          </a:p>
          <a:p>
            <a:pPr lvl="1"/>
            <a:r>
              <a:rPr lang="en-US" dirty="0" smtClean="0"/>
              <a:t>Short wavelengths: EEHG seeding</a:t>
            </a:r>
          </a:p>
          <a:p>
            <a:r>
              <a:rPr lang="en-US" dirty="0" smtClean="0"/>
              <a:t>Aiming at radiator design supporting SASE operation at full repetition rate of machine with var. polarization</a:t>
            </a:r>
          </a:p>
          <a:p>
            <a:r>
              <a:rPr lang="en-US" dirty="0" smtClean="0"/>
              <a:t>Knowledge transfer from FLASH2 seeding conceptual design (HGHG down to 19nm) to FLASH2020+ seeding design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XUV Seeding and Slice-Resolved Diagnostic at sFLASH | Christoph Lechner | 13.06.2018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882" y="4939474"/>
            <a:ext cx="8282236" cy="158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760296" y="6021288"/>
            <a:ext cx="15279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(from F2 Seeding CDR)</a:t>
            </a:r>
          </a:p>
        </p:txBody>
      </p:sp>
    </p:spTree>
    <p:extLst>
      <p:ext uri="{BB962C8B-B14F-4D97-AF65-F5344CB8AC3E}">
        <p14:creationId xmlns:p14="http://schemas.microsoft.com/office/powerpoint/2010/main" val="21853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sFLASH</a:t>
            </a:r>
            <a:r>
              <a:rPr lang="de-DE" dirty="0" smtClean="0"/>
              <a:t> – The </a:t>
            </a:r>
            <a:r>
              <a:rPr lang="de-DE" dirty="0" err="1" smtClean="0"/>
              <a:t>Seeding</a:t>
            </a:r>
            <a:r>
              <a:rPr lang="de-DE" dirty="0" smtClean="0"/>
              <a:t> Test Facility at FLASH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sFLASH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R&amp;D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integrated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FLASH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facility</a:t>
            </a:r>
            <a:endParaRPr lang="de-DE" dirty="0"/>
          </a:p>
        </p:txBody>
      </p:sp>
      <p:grpSp>
        <p:nvGrpSpPr>
          <p:cNvPr id="17" name="Gruppieren 16"/>
          <p:cNvGrpSpPr>
            <a:grpSpLocks noChangeAspect="1"/>
          </p:cNvGrpSpPr>
          <p:nvPr/>
        </p:nvGrpSpPr>
        <p:grpSpPr>
          <a:xfrm>
            <a:off x="754837" y="1239957"/>
            <a:ext cx="10682326" cy="3197155"/>
            <a:chOff x="108852" y="1412776"/>
            <a:chExt cx="8901938" cy="2664296"/>
          </a:xfrm>
        </p:grpSpPr>
        <p:grpSp>
          <p:nvGrpSpPr>
            <p:cNvPr id="672" name="Group 6"/>
            <p:cNvGrpSpPr/>
            <p:nvPr/>
          </p:nvGrpSpPr>
          <p:grpSpPr>
            <a:xfrm>
              <a:off x="108852" y="1412776"/>
              <a:ext cx="8901938" cy="2664296"/>
              <a:chOff x="108852" y="1412776"/>
              <a:chExt cx="8901938" cy="2664296"/>
            </a:xfrm>
          </p:grpSpPr>
          <p:grpSp>
            <p:nvGrpSpPr>
              <p:cNvPr id="673" name="Group 665"/>
              <p:cNvGrpSpPr/>
              <p:nvPr/>
            </p:nvGrpSpPr>
            <p:grpSpPr>
              <a:xfrm rot="387912">
                <a:off x="8039261" y="2761591"/>
                <a:ext cx="831221" cy="627051"/>
                <a:chOff x="8139044" y="2803630"/>
                <a:chExt cx="831221" cy="627051"/>
              </a:xfrm>
            </p:grpSpPr>
            <p:sp>
              <p:nvSpPr>
                <p:cNvPr id="989" name="Rectangle 568"/>
                <p:cNvSpPr/>
                <p:nvPr/>
              </p:nvSpPr>
              <p:spPr bwMode="auto">
                <a:xfrm>
                  <a:off x="8139044" y="2803630"/>
                  <a:ext cx="831221" cy="581332"/>
                </a:xfrm>
                <a:prstGeom prst="rect">
                  <a:avLst/>
                </a:prstGeom>
                <a:solidFill>
                  <a:srgbClr val="CCECFF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990" name="Rectangle 662"/>
                <p:cNvSpPr/>
                <p:nvPr/>
              </p:nvSpPr>
              <p:spPr bwMode="auto">
                <a:xfrm>
                  <a:off x="8139044" y="3284984"/>
                  <a:ext cx="524686" cy="99978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991" name="Rectangle 663"/>
                <p:cNvSpPr/>
                <p:nvPr/>
              </p:nvSpPr>
              <p:spPr bwMode="auto">
                <a:xfrm>
                  <a:off x="8604447" y="3384962"/>
                  <a:ext cx="365817" cy="45719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992" name="Rectangle 664"/>
                <p:cNvSpPr/>
                <p:nvPr/>
              </p:nvSpPr>
              <p:spPr bwMode="auto">
                <a:xfrm>
                  <a:off x="8195509" y="2831330"/>
                  <a:ext cx="268469" cy="136528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</p:grpSp>
          <p:grpSp>
            <p:nvGrpSpPr>
              <p:cNvPr id="674" name="Group 1"/>
              <p:cNvGrpSpPr/>
              <p:nvPr/>
            </p:nvGrpSpPr>
            <p:grpSpPr>
              <a:xfrm>
                <a:off x="354576" y="3772272"/>
                <a:ext cx="8435975" cy="304800"/>
                <a:chOff x="345316" y="3715050"/>
                <a:chExt cx="8435975" cy="304800"/>
              </a:xfrm>
            </p:grpSpPr>
            <p:sp>
              <p:nvSpPr>
                <p:cNvPr id="987" name="Line 21"/>
                <p:cNvSpPr>
                  <a:spLocks noChangeShapeType="1"/>
                </p:cNvSpPr>
                <p:nvPr/>
              </p:nvSpPr>
              <p:spPr bwMode="auto">
                <a:xfrm>
                  <a:off x="345316" y="3846813"/>
                  <a:ext cx="8435975" cy="0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98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154805" y="3715050"/>
                  <a:ext cx="816998" cy="3048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2225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Helvetica" pitchFamily="34" charset="0"/>
                      <a:sym typeface="Wingdings" pitchFamily="2" charset="2"/>
                    </a:rPr>
                    <a:t>315 m</a:t>
                  </a:r>
                </a:p>
              </p:txBody>
            </p:sp>
          </p:grpSp>
          <p:sp>
            <p:nvSpPr>
              <p:cNvPr id="675" name="Line 24"/>
              <p:cNvSpPr>
                <a:spLocks noChangeShapeType="1"/>
              </p:cNvSpPr>
              <p:nvPr/>
            </p:nvSpPr>
            <p:spPr bwMode="auto">
              <a:xfrm flipH="1" flipV="1">
                <a:off x="466416" y="2124444"/>
                <a:ext cx="97658" cy="5502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76" name="Line 29"/>
              <p:cNvSpPr>
                <a:spLocks noChangeShapeType="1"/>
              </p:cNvSpPr>
              <p:nvPr/>
            </p:nvSpPr>
            <p:spPr bwMode="auto">
              <a:xfrm flipV="1">
                <a:off x="420380" y="2111206"/>
                <a:ext cx="399062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77" name="AutoShape 30"/>
              <p:cNvSpPr>
                <a:spLocks noChangeArrowheads="1"/>
              </p:cNvSpPr>
              <p:nvPr/>
            </p:nvSpPr>
            <p:spPr bwMode="auto">
              <a:xfrm>
                <a:off x="344180" y="2039768"/>
                <a:ext cx="122238" cy="139700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678" name="Group 39"/>
              <p:cNvGrpSpPr>
                <a:grpSpLocks/>
              </p:cNvGrpSpPr>
              <p:nvPr/>
            </p:nvGrpSpPr>
            <p:grpSpPr bwMode="auto">
              <a:xfrm>
                <a:off x="1159625" y="1965156"/>
                <a:ext cx="381000" cy="184150"/>
                <a:chOff x="1337" y="2168"/>
                <a:chExt cx="270" cy="116"/>
              </a:xfrm>
            </p:grpSpPr>
            <p:sp>
              <p:nvSpPr>
                <p:cNvPr id="980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357" y="2198"/>
                  <a:ext cx="75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98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421" y="2208"/>
                  <a:ext cx="100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982" name="Line 42"/>
                <p:cNvSpPr>
                  <a:spLocks noChangeShapeType="1"/>
                </p:cNvSpPr>
                <p:nvPr/>
              </p:nvSpPr>
              <p:spPr bwMode="auto">
                <a:xfrm>
                  <a:off x="1516" y="2203"/>
                  <a:ext cx="74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983" name="Rectangle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337" y="222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84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415" y="2168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85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493" y="2168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86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2" y="222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679" name="Group 61"/>
              <p:cNvGrpSpPr>
                <a:grpSpLocks noChangeAspect="1"/>
              </p:cNvGrpSpPr>
              <p:nvPr/>
            </p:nvGrpSpPr>
            <p:grpSpPr bwMode="auto">
              <a:xfrm flipH="1" flipV="1">
                <a:off x="4075069" y="1958117"/>
                <a:ext cx="73025" cy="315119"/>
                <a:chOff x="2790" y="3240"/>
                <a:chExt cx="56" cy="332"/>
              </a:xfrm>
            </p:grpSpPr>
            <p:sp>
              <p:nvSpPr>
                <p:cNvPr id="978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79" name="AutoShap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680" name="Text Box 156"/>
              <p:cNvSpPr txBox="1">
                <a:spLocks noChangeArrowheads="1"/>
              </p:cNvSpPr>
              <p:nvPr/>
            </p:nvSpPr>
            <p:spPr bwMode="auto">
              <a:xfrm flipH="1">
                <a:off x="158441" y="2932609"/>
                <a:ext cx="8255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5 MeV</a:t>
                </a:r>
              </a:p>
            </p:txBody>
          </p:sp>
          <p:sp>
            <p:nvSpPr>
              <p:cNvPr id="681" name="Text Box 157"/>
              <p:cNvSpPr txBox="1">
                <a:spLocks noChangeArrowheads="1"/>
              </p:cNvSpPr>
              <p:nvPr/>
            </p:nvSpPr>
            <p:spPr bwMode="auto">
              <a:xfrm flipH="1">
                <a:off x="918297" y="2935586"/>
                <a:ext cx="1019175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150 MeV</a:t>
                </a:r>
              </a:p>
            </p:txBody>
          </p:sp>
          <p:sp>
            <p:nvSpPr>
              <p:cNvPr id="682" name="Text Box 159"/>
              <p:cNvSpPr txBox="1">
                <a:spLocks noChangeArrowheads="1"/>
              </p:cNvSpPr>
              <p:nvPr/>
            </p:nvSpPr>
            <p:spPr bwMode="auto">
              <a:xfrm flipH="1">
                <a:off x="3210973" y="2935586"/>
                <a:ext cx="1312863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1250 MeV</a:t>
                </a:r>
              </a:p>
            </p:txBody>
          </p:sp>
          <p:sp>
            <p:nvSpPr>
              <p:cNvPr id="683" name="AutoShape 182"/>
              <p:cNvSpPr>
                <a:spLocks noChangeArrowheads="1"/>
              </p:cNvSpPr>
              <p:nvPr/>
            </p:nvSpPr>
            <p:spPr bwMode="auto">
              <a:xfrm rot="10800000">
                <a:off x="302905" y="182228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grpSp>
            <p:nvGrpSpPr>
              <p:cNvPr id="684" name="Group 385"/>
              <p:cNvGrpSpPr/>
              <p:nvPr/>
            </p:nvGrpSpPr>
            <p:grpSpPr>
              <a:xfrm>
                <a:off x="616911" y="1829928"/>
                <a:ext cx="525462" cy="395288"/>
                <a:chOff x="811271" y="3235031"/>
                <a:chExt cx="525462" cy="395288"/>
              </a:xfrm>
            </p:grpSpPr>
            <p:grpSp>
              <p:nvGrpSpPr>
                <p:cNvPr id="971" name="Group 69"/>
                <p:cNvGrpSpPr>
                  <a:grpSpLocks/>
                </p:cNvGrpSpPr>
                <p:nvPr/>
              </p:nvGrpSpPr>
              <p:grpSpPr bwMode="auto">
                <a:xfrm>
                  <a:off x="811271" y="3409656"/>
                  <a:ext cx="334963" cy="220663"/>
                  <a:chOff x="468" y="1952"/>
                  <a:chExt cx="211" cy="139"/>
                </a:xfrm>
              </p:grpSpPr>
              <p:sp>
                <p:nvSpPr>
                  <p:cNvPr id="976" name="AutoShape 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8" y="1952"/>
                    <a:ext cx="211" cy="13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77" name="Rectangle 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5" y="1996"/>
                    <a:ext cx="178" cy="46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972" name="AutoShape 30"/>
                <p:cNvSpPr>
                  <a:spLocks noChangeArrowheads="1"/>
                </p:cNvSpPr>
                <p:nvPr/>
              </p:nvSpPr>
              <p:spPr bwMode="auto">
                <a:xfrm>
                  <a:off x="1170046" y="3417593"/>
                  <a:ext cx="134938" cy="2063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73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1197033" y="3490618"/>
                  <a:ext cx="82550" cy="55563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74" name="AutoShape 183"/>
                <p:cNvSpPr>
                  <a:spLocks noChangeArrowheads="1"/>
                </p:cNvSpPr>
                <p:nvPr/>
              </p:nvSpPr>
              <p:spPr bwMode="auto">
                <a:xfrm rot="10800000">
                  <a:off x="871596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975" name="AutoShape 184"/>
                <p:cNvSpPr>
                  <a:spLocks noChangeArrowheads="1"/>
                </p:cNvSpPr>
                <p:nvPr/>
              </p:nvSpPr>
              <p:spPr bwMode="auto">
                <a:xfrm rot="10800000">
                  <a:off x="1158933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</p:grpSp>
          <p:sp>
            <p:nvSpPr>
              <p:cNvPr id="685" name="Text Box 23"/>
              <p:cNvSpPr txBox="1">
                <a:spLocks noChangeArrowheads="1"/>
              </p:cNvSpPr>
              <p:nvPr/>
            </p:nvSpPr>
            <p:spPr bwMode="auto">
              <a:xfrm flipH="1">
                <a:off x="1072546" y="2469774"/>
                <a:ext cx="195134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Bunch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Compressors</a:t>
                </a:r>
                <a:endPara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686" name="Text Box 158"/>
              <p:cNvSpPr txBox="1">
                <a:spLocks noChangeArrowheads="1"/>
              </p:cNvSpPr>
              <p:nvPr/>
            </p:nvSpPr>
            <p:spPr bwMode="auto">
              <a:xfrm flipH="1">
                <a:off x="2171015" y="2935586"/>
                <a:ext cx="947738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450 MeV</a:t>
                </a:r>
              </a:p>
            </p:txBody>
          </p:sp>
          <p:sp>
            <p:nvSpPr>
              <p:cNvPr id="687" name="Text Box 160"/>
              <p:cNvSpPr txBox="1">
                <a:spLocks noChangeArrowheads="1"/>
              </p:cNvSpPr>
              <p:nvPr/>
            </p:nvSpPr>
            <p:spPr bwMode="auto">
              <a:xfrm>
                <a:off x="1619672" y="1501784"/>
                <a:ext cx="2399506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Accelerating Structures</a:t>
                </a:r>
              </a:p>
            </p:txBody>
          </p:sp>
          <p:grpSp>
            <p:nvGrpSpPr>
              <p:cNvPr id="688" name="Group 386"/>
              <p:cNvGrpSpPr/>
              <p:nvPr/>
            </p:nvGrpSpPr>
            <p:grpSpPr>
              <a:xfrm>
                <a:off x="1593165" y="1827043"/>
                <a:ext cx="2403476" cy="427037"/>
                <a:chOff x="2209858" y="3235031"/>
                <a:chExt cx="2403476" cy="427037"/>
              </a:xfrm>
            </p:grpSpPr>
            <p:grpSp>
              <p:nvGrpSpPr>
                <p:cNvPr id="950" name="Group 31"/>
                <p:cNvGrpSpPr>
                  <a:grpSpLocks/>
                </p:cNvGrpSpPr>
                <p:nvPr/>
              </p:nvGrpSpPr>
              <p:grpSpPr bwMode="auto">
                <a:xfrm flipH="1" flipV="1">
                  <a:off x="2944871" y="3379493"/>
                  <a:ext cx="379413" cy="282575"/>
                  <a:chOff x="3345" y="3309"/>
                  <a:chExt cx="270" cy="178"/>
                </a:xfrm>
              </p:grpSpPr>
              <p:sp>
                <p:nvSpPr>
                  <p:cNvPr id="964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20" y="3400"/>
                    <a:ext cx="75" cy="5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965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52" y="3360"/>
                    <a:ext cx="68" cy="9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966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8" y="3346"/>
                    <a:ext cx="68" cy="6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967" name="Rectangle 3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80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68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02" y="342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69" name="Rectangle 37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420" y="330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70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345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951" name="Group 70"/>
                <p:cNvGrpSpPr>
                  <a:grpSpLocks/>
                </p:cNvGrpSpPr>
                <p:nvPr/>
              </p:nvGrpSpPr>
              <p:grpSpPr bwMode="auto">
                <a:xfrm>
                  <a:off x="2209858" y="3404893"/>
                  <a:ext cx="660400" cy="230188"/>
                  <a:chOff x="1656" y="2172"/>
                  <a:chExt cx="639" cy="169"/>
                </a:xfrm>
              </p:grpSpPr>
              <p:sp>
                <p:nvSpPr>
                  <p:cNvPr id="961" name="AutoShap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56" y="2172"/>
                    <a:ext cx="639" cy="1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62" name="Rectangl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8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63" name="Rectangl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86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952" name="Group 240"/>
                <p:cNvGrpSpPr/>
                <p:nvPr/>
              </p:nvGrpSpPr>
              <p:grpSpPr>
                <a:xfrm>
                  <a:off x="3383021" y="3404893"/>
                  <a:ext cx="1230313" cy="230188"/>
                  <a:chOff x="3436243" y="3225800"/>
                  <a:chExt cx="1230313" cy="230188"/>
                </a:xfrm>
              </p:grpSpPr>
              <p:sp>
                <p:nvSpPr>
                  <p:cNvPr id="956" name="AutoShape 1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6243" y="3225800"/>
                    <a:ext cx="1230313" cy="2301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57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7043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58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3851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59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60659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60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45881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953" name="AutoShape 185"/>
                <p:cNvSpPr>
                  <a:spLocks noChangeArrowheads="1"/>
                </p:cNvSpPr>
                <p:nvPr/>
              </p:nvSpPr>
              <p:spPr bwMode="auto">
                <a:xfrm rot="10800000">
                  <a:off x="24559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954" name="AutoShape 186"/>
                <p:cNvSpPr>
                  <a:spLocks noChangeArrowheads="1"/>
                </p:cNvSpPr>
                <p:nvPr/>
              </p:nvSpPr>
              <p:spPr bwMode="auto">
                <a:xfrm rot="10800000">
                  <a:off x="3608446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955" name="AutoShape 187"/>
                <p:cNvSpPr>
                  <a:spLocks noChangeArrowheads="1"/>
                </p:cNvSpPr>
                <p:nvPr/>
              </p:nvSpPr>
              <p:spPr bwMode="auto">
                <a:xfrm rot="10800000">
                  <a:off x="41831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</p:grpSp>
          <p:sp>
            <p:nvSpPr>
              <p:cNvPr id="689" name="Text Box 164"/>
              <p:cNvSpPr txBox="1">
                <a:spLocks noChangeArrowheads="1"/>
              </p:cNvSpPr>
              <p:nvPr/>
            </p:nvSpPr>
            <p:spPr bwMode="auto">
              <a:xfrm>
                <a:off x="108852" y="1501784"/>
                <a:ext cx="130253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RF Stations</a:t>
                </a:r>
                <a:endPara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690" name="Text Box 78"/>
              <p:cNvSpPr txBox="1">
                <a:spLocks noChangeArrowheads="1"/>
              </p:cNvSpPr>
              <p:nvPr/>
            </p:nvSpPr>
            <p:spPr bwMode="auto">
              <a:xfrm flipH="1">
                <a:off x="176380" y="2637800"/>
                <a:ext cx="809625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Lasers</a:t>
                </a:r>
                <a:endPara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691" name="Line 24"/>
              <p:cNvSpPr>
                <a:spLocks noChangeShapeType="1"/>
              </p:cNvSpPr>
              <p:nvPr/>
            </p:nvSpPr>
            <p:spPr bwMode="auto">
              <a:xfrm>
                <a:off x="350733" y="2228800"/>
                <a:ext cx="0" cy="1639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92" name="Text Box 164"/>
              <p:cNvSpPr txBox="1">
                <a:spLocks noChangeArrowheads="1"/>
              </p:cNvSpPr>
              <p:nvPr/>
            </p:nvSpPr>
            <p:spPr bwMode="auto">
              <a:xfrm>
                <a:off x="130342" y="2423132"/>
                <a:ext cx="9017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RF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Gun</a:t>
                </a:r>
                <a:endPara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693" name="Text Box 26"/>
              <p:cNvSpPr txBox="1">
                <a:spLocks noChangeArrowheads="1"/>
              </p:cNvSpPr>
              <p:nvPr/>
            </p:nvSpPr>
            <p:spPr bwMode="auto">
              <a:xfrm flipH="1">
                <a:off x="5345367" y="1412776"/>
                <a:ext cx="165735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Fixed Gap Undulators</a:t>
                </a:r>
                <a:endPara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694" name="Text Box 27"/>
              <p:cNvSpPr txBox="1">
                <a:spLocks noChangeArrowheads="1"/>
              </p:cNvSpPr>
              <p:nvPr/>
            </p:nvSpPr>
            <p:spPr bwMode="auto">
              <a:xfrm flipH="1">
                <a:off x="4407371" y="1611143"/>
                <a:ext cx="107315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sFLASH</a:t>
                </a:r>
              </a:p>
            </p:txBody>
          </p:sp>
          <p:sp>
            <p:nvSpPr>
              <p:cNvPr id="695" name="Line 55"/>
              <p:cNvSpPr>
                <a:spLocks noChangeShapeType="1"/>
              </p:cNvSpPr>
              <p:nvPr/>
            </p:nvSpPr>
            <p:spPr bwMode="auto">
              <a:xfrm>
                <a:off x="4411000" y="2111205"/>
                <a:ext cx="149522" cy="13434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96" name="Freeform 57"/>
              <p:cNvSpPr>
                <a:spLocks/>
              </p:cNvSpPr>
              <p:nvPr/>
            </p:nvSpPr>
            <p:spPr bwMode="auto">
              <a:xfrm>
                <a:off x="4361064" y="2053264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697" name="Group 64"/>
              <p:cNvGrpSpPr>
                <a:grpSpLocks noChangeAspect="1"/>
              </p:cNvGrpSpPr>
              <p:nvPr/>
            </p:nvGrpSpPr>
            <p:grpSpPr bwMode="auto">
              <a:xfrm rot="1435350" flipH="1" flipV="1">
                <a:off x="4452527" y="2042507"/>
                <a:ext cx="73025" cy="280924"/>
                <a:chOff x="2790" y="3240"/>
                <a:chExt cx="56" cy="332"/>
              </a:xfrm>
            </p:grpSpPr>
            <p:sp>
              <p:nvSpPr>
                <p:cNvPr id="948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49" name="AutoShap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698" name="Line 67"/>
              <p:cNvSpPr>
                <a:spLocks noChangeShapeType="1"/>
              </p:cNvSpPr>
              <p:nvPr/>
            </p:nvSpPr>
            <p:spPr bwMode="auto">
              <a:xfrm>
                <a:off x="4563304" y="2241381"/>
                <a:ext cx="374211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grpSp>
            <p:nvGrpSpPr>
              <p:cNvPr id="699" name="Group 657"/>
              <p:cNvGrpSpPr/>
              <p:nvPr/>
            </p:nvGrpSpPr>
            <p:grpSpPr>
              <a:xfrm>
                <a:off x="7442916" y="2177754"/>
                <a:ext cx="377618" cy="386303"/>
                <a:chOff x="7513576" y="2205584"/>
                <a:chExt cx="377618" cy="386303"/>
              </a:xfrm>
            </p:grpSpPr>
            <p:sp>
              <p:nvSpPr>
                <p:cNvPr id="945" name="Line 52"/>
                <p:cNvSpPr>
                  <a:spLocks noChangeShapeType="1"/>
                </p:cNvSpPr>
                <p:nvPr/>
              </p:nvSpPr>
              <p:spPr bwMode="auto">
                <a:xfrm>
                  <a:off x="7544517" y="2270004"/>
                  <a:ext cx="301514" cy="27440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946" name="Rectangle 53"/>
                <p:cNvSpPr>
                  <a:spLocks noChangeAspect="1" noChangeArrowheads="1"/>
                </p:cNvSpPr>
                <p:nvPr/>
              </p:nvSpPr>
              <p:spPr bwMode="auto">
                <a:xfrm rot="2617159" flipH="1" flipV="1">
                  <a:off x="7759741" y="2469649"/>
                  <a:ext cx="131453" cy="12223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47" name="Freeform 68"/>
                <p:cNvSpPr>
                  <a:spLocks/>
                </p:cNvSpPr>
                <p:nvPr/>
              </p:nvSpPr>
              <p:spPr bwMode="auto">
                <a:xfrm>
                  <a:off x="7513576" y="2205584"/>
                  <a:ext cx="115970" cy="159787"/>
                </a:xfrm>
                <a:custGeom>
                  <a:avLst/>
                  <a:gdLst>
                    <a:gd name="T0" fmla="*/ 0 w 143"/>
                    <a:gd name="T1" fmla="*/ 0 h 130"/>
                    <a:gd name="T2" fmla="*/ 0 w 143"/>
                    <a:gd name="T3" fmla="*/ 206375 h 130"/>
                    <a:gd name="T4" fmla="*/ 29815 w 143"/>
                    <a:gd name="T5" fmla="*/ 206375 h 130"/>
                    <a:gd name="T6" fmla="*/ 54277 w 143"/>
                    <a:gd name="T7" fmla="*/ 114300 h 130"/>
                    <a:gd name="T8" fmla="*/ 54659 w 143"/>
                    <a:gd name="T9" fmla="*/ 0 h 130"/>
                    <a:gd name="T10" fmla="*/ 0 w 143"/>
                    <a:gd name="T11" fmla="*/ 0 h 1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3"/>
                    <a:gd name="T19" fmla="*/ 0 h 130"/>
                    <a:gd name="T20" fmla="*/ 143 w 143"/>
                    <a:gd name="T21" fmla="*/ 130 h 1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3" h="130">
                      <a:moveTo>
                        <a:pt x="0" y="0"/>
                      </a:moveTo>
                      <a:lnTo>
                        <a:pt x="0" y="130"/>
                      </a:lnTo>
                      <a:lnTo>
                        <a:pt x="78" y="130"/>
                      </a:lnTo>
                      <a:lnTo>
                        <a:pt x="142" y="72"/>
                      </a:lnTo>
                      <a:lnTo>
                        <a:pt x="14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700" name="Group 80"/>
              <p:cNvGrpSpPr>
                <a:grpSpLocks/>
              </p:cNvGrpSpPr>
              <p:nvPr/>
            </p:nvGrpSpPr>
            <p:grpSpPr bwMode="auto">
              <a:xfrm>
                <a:off x="5839780" y="2141368"/>
                <a:ext cx="1100107" cy="200025"/>
                <a:chOff x="4009" y="2043"/>
                <a:chExt cx="724" cy="126"/>
              </a:xfrm>
            </p:grpSpPr>
            <p:sp>
              <p:nvSpPr>
                <p:cNvPr id="895" name="Rectangle 8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3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6" name="Rectangl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7" name="Rectangl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4471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8" name="Rectangle 84"/>
                <p:cNvSpPr>
                  <a:spLocks noChangeAspect="1" noChangeArrowheads="1"/>
                </p:cNvSpPr>
                <p:nvPr/>
              </p:nvSpPr>
              <p:spPr bwMode="auto">
                <a:xfrm>
                  <a:off x="4500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9" name="Rectangle 85"/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0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9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1" name="Rectangl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587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2" name="Rectangl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617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3" name="Rectangl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4645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4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4675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5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3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6" name="Rectangl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7" name="Rectangle 93"/>
                <p:cNvSpPr>
                  <a:spLocks noChangeAspect="1" noChangeArrowheads="1"/>
                </p:cNvSpPr>
                <p:nvPr/>
              </p:nvSpPr>
              <p:spPr bwMode="auto">
                <a:xfrm>
                  <a:off x="4471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8" name="Rectangle 94"/>
                <p:cNvSpPr>
                  <a:spLocks noChangeAspect="1" noChangeArrowheads="1"/>
                </p:cNvSpPr>
                <p:nvPr/>
              </p:nvSpPr>
              <p:spPr bwMode="auto">
                <a:xfrm>
                  <a:off x="4500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09" name="Rectangl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0" name="Rectangle 9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9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1" name="Rectangle 97"/>
                <p:cNvSpPr>
                  <a:spLocks noChangeAspect="1" noChangeArrowheads="1"/>
                </p:cNvSpPr>
                <p:nvPr/>
              </p:nvSpPr>
              <p:spPr bwMode="auto">
                <a:xfrm>
                  <a:off x="4587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2" name="Rectangle 98"/>
                <p:cNvSpPr>
                  <a:spLocks noChangeAspect="1" noChangeArrowheads="1"/>
                </p:cNvSpPr>
                <p:nvPr/>
              </p:nvSpPr>
              <p:spPr bwMode="auto">
                <a:xfrm>
                  <a:off x="4617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3" name="Rectangle 99"/>
                <p:cNvSpPr>
                  <a:spLocks noChangeAspect="1" noChangeArrowheads="1"/>
                </p:cNvSpPr>
                <p:nvPr/>
              </p:nvSpPr>
              <p:spPr bwMode="auto">
                <a:xfrm>
                  <a:off x="4645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4" name="Rectangle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4675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5" name="Rectangle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4703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6" name="Rectangle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4703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grpSp>
              <p:nvGrpSpPr>
                <p:cNvPr id="917" name="Group 103"/>
                <p:cNvGrpSpPr>
                  <a:grpSpLocks/>
                </p:cNvGrpSpPr>
                <p:nvPr/>
              </p:nvGrpSpPr>
              <p:grpSpPr bwMode="auto">
                <a:xfrm flipH="1" flipV="1">
                  <a:off x="4382" y="2043"/>
                  <a:ext cx="29" cy="126"/>
                  <a:chOff x="1359" y="3335"/>
                  <a:chExt cx="31" cy="126"/>
                </a:xfrm>
              </p:grpSpPr>
              <p:sp>
                <p:nvSpPr>
                  <p:cNvPr id="943" name="Rectangle 104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414"/>
                    <a:ext cx="31" cy="47"/>
                  </a:xfrm>
                  <a:prstGeom prst="rect">
                    <a:avLst/>
                  </a:prstGeom>
                  <a:solidFill>
                    <a:srgbClr val="BBE0E3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44" name="Rectangle 10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335"/>
                    <a:ext cx="31" cy="4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918" name="Rectangle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4040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19" name="Rectangle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4069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0" name="Rectangle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4098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1" name="Rectangle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4127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2" name="Rectangle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4185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3" name="Rectangle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4156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4" name="Rectangle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4214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5" name="Rectangle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4244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6" name="Rectangle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4272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7" name="Rectangle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4302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8" name="Rectangle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4040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29" name="Rectangle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4069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0" name="Rectangle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4098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1" name="Rectangle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4127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2" name="Rectangle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4185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3" name="Rectangle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4156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4" name="Rectangle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4214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5" name="Rectangle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4244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6" name="Rectangle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4272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7" name="Rectangle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4302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8" name="Rectangle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4330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939" name="Rectangle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4330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grpSp>
              <p:nvGrpSpPr>
                <p:cNvPr id="940" name="Group 128"/>
                <p:cNvGrpSpPr>
                  <a:grpSpLocks/>
                </p:cNvGrpSpPr>
                <p:nvPr/>
              </p:nvGrpSpPr>
              <p:grpSpPr bwMode="auto">
                <a:xfrm flipH="1" flipV="1">
                  <a:off x="4009" y="2043"/>
                  <a:ext cx="29" cy="126"/>
                  <a:chOff x="1359" y="3335"/>
                  <a:chExt cx="31" cy="126"/>
                </a:xfrm>
              </p:grpSpPr>
              <p:sp>
                <p:nvSpPr>
                  <p:cNvPr id="941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414"/>
                    <a:ext cx="31" cy="47"/>
                  </a:xfrm>
                  <a:prstGeom prst="rect">
                    <a:avLst/>
                  </a:prstGeom>
                  <a:solidFill>
                    <a:srgbClr val="BBE0E3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942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335"/>
                    <a:ext cx="31" cy="4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</p:grpSp>
          <p:grpSp>
            <p:nvGrpSpPr>
              <p:cNvPr id="701" name="Group 131"/>
              <p:cNvGrpSpPr>
                <a:grpSpLocks/>
              </p:cNvGrpSpPr>
              <p:nvPr/>
            </p:nvGrpSpPr>
            <p:grpSpPr bwMode="auto">
              <a:xfrm>
                <a:off x="5273012" y="2141368"/>
                <a:ext cx="531820" cy="200025"/>
                <a:chOff x="3636" y="2043"/>
                <a:chExt cx="350" cy="126"/>
              </a:xfrm>
            </p:grpSpPr>
            <p:sp>
              <p:nvSpPr>
                <p:cNvPr id="871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3666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2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3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3724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4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3754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5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3812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6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3782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7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3840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8" name="Rectangle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3870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9" name="Rectangle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3898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0" name="Rectangle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3928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1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3666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2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3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3724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4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3754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5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3812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6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782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7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3840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8" name="Rectangle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3870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89" name="Rectangle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3898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0" name="Rectangle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3928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1" name="Rectangle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3956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2" name="Rectangle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3956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3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3636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94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3636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702" name="Rectangle 165"/>
              <p:cNvSpPr>
                <a:spLocks noChangeAspect="1" noChangeArrowheads="1"/>
              </p:cNvSpPr>
              <p:nvPr/>
            </p:nvSpPr>
            <p:spPr bwMode="auto">
              <a:xfrm>
                <a:off x="7680017" y="2195343"/>
                <a:ext cx="363538" cy="93663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03" name="AutoShape 13"/>
              <p:cNvSpPr>
                <a:spLocks noChangeArrowheads="1"/>
              </p:cNvSpPr>
              <p:nvPr/>
            </p:nvSpPr>
            <p:spPr bwMode="auto">
              <a:xfrm rot="5400000">
                <a:off x="8193069" y="1899164"/>
                <a:ext cx="585788" cy="6832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459 w 21600"/>
                  <a:gd name="T13" fmla="*/ 3486 h 21600"/>
                  <a:gd name="T14" fmla="*/ 18141 w 21600"/>
                  <a:gd name="T15" fmla="*/ 1811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349" y="21600"/>
                    </a:lnTo>
                    <a:lnTo>
                      <a:pt x="1825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04" name="AutoShape 14"/>
              <p:cNvSpPr>
                <a:spLocks noChangeArrowheads="1"/>
              </p:cNvSpPr>
              <p:nvPr/>
            </p:nvSpPr>
            <p:spPr bwMode="auto">
              <a:xfrm rot="16200000">
                <a:off x="8208303" y="1975859"/>
                <a:ext cx="401734" cy="53164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79 w 21600"/>
                  <a:gd name="T13" fmla="*/ 2400 h 21600"/>
                  <a:gd name="T14" fmla="*/ 19221 w 21600"/>
                  <a:gd name="T15" fmla="*/ 19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142" y="21600"/>
                    </a:lnTo>
                    <a:lnTo>
                      <a:pt x="204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05" name="Line 15"/>
              <p:cNvSpPr>
                <a:spLocks noChangeShapeType="1"/>
              </p:cNvSpPr>
              <p:nvPr/>
            </p:nvSpPr>
            <p:spPr bwMode="auto">
              <a:xfrm flipV="1">
                <a:off x="8675977" y="1949673"/>
                <a:ext cx="151619" cy="1114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06" name="Line 16"/>
              <p:cNvSpPr>
                <a:spLocks noChangeShapeType="1"/>
              </p:cNvSpPr>
              <p:nvPr/>
            </p:nvSpPr>
            <p:spPr bwMode="auto">
              <a:xfrm rot="16200000" flipV="1">
                <a:off x="8694269" y="2400365"/>
                <a:ext cx="115034" cy="151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07" name="Line 17"/>
              <p:cNvSpPr>
                <a:spLocks noChangeShapeType="1"/>
              </p:cNvSpPr>
              <p:nvPr/>
            </p:nvSpPr>
            <p:spPr bwMode="auto">
              <a:xfrm rot="5400000">
                <a:off x="8749132" y="2340193"/>
                <a:ext cx="5310" cy="151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08" name="Line 18"/>
              <p:cNvSpPr>
                <a:spLocks noChangeShapeType="1"/>
              </p:cNvSpPr>
              <p:nvPr/>
            </p:nvSpPr>
            <p:spPr bwMode="auto">
              <a:xfrm rot="16200000" flipV="1">
                <a:off x="8749132" y="1988013"/>
                <a:ext cx="5310" cy="151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09" name="Line 177"/>
              <p:cNvSpPr>
                <a:spLocks noChangeShapeType="1"/>
              </p:cNvSpPr>
              <p:nvPr/>
            </p:nvSpPr>
            <p:spPr bwMode="auto">
              <a:xfrm>
                <a:off x="8146300" y="2245221"/>
                <a:ext cx="464699" cy="1342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10" name="Line 178"/>
              <p:cNvSpPr>
                <a:spLocks noChangeShapeType="1"/>
              </p:cNvSpPr>
              <p:nvPr/>
            </p:nvSpPr>
            <p:spPr bwMode="auto">
              <a:xfrm>
                <a:off x="8305421" y="2204331"/>
                <a:ext cx="287650" cy="26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11" name="Line 179"/>
              <p:cNvSpPr>
                <a:spLocks noChangeShapeType="1"/>
              </p:cNvSpPr>
              <p:nvPr/>
            </p:nvSpPr>
            <p:spPr bwMode="auto">
              <a:xfrm flipV="1">
                <a:off x="8386526" y="2303797"/>
                <a:ext cx="224473" cy="139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12" name="Line 180"/>
              <p:cNvSpPr>
                <a:spLocks noChangeShapeType="1"/>
              </p:cNvSpPr>
              <p:nvPr/>
            </p:nvSpPr>
            <p:spPr bwMode="auto">
              <a:xfrm flipV="1">
                <a:off x="8140392" y="2128418"/>
                <a:ext cx="470607" cy="1150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13" name="Line 181"/>
              <p:cNvSpPr>
                <a:spLocks noChangeShapeType="1"/>
              </p:cNvSpPr>
              <p:nvPr/>
            </p:nvSpPr>
            <p:spPr bwMode="auto">
              <a:xfrm flipV="1">
                <a:off x="8229000" y="2080261"/>
                <a:ext cx="304788" cy="14018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14" name="Line 55"/>
              <p:cNvSpPr>
                <a:spLocks noChangeShapeType="1"/>
              </p:cNvSpPr>
              <p:nvPr/>
            </p:nvSpPr>
            <p:spPr bwMode="auto">
              <a:xfrm>
                <a:off x="4611462" y="1957217"/>
                <a:ext cx="77329" cy="2817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15" name="Line 55"/>
              <p:cNvSpPr>
                <a:spLocks noChangeShapeType="1"/>
              </p:cNvSpPr>
              <p:nvPr/>
            </p:nvSpPr>
            <p:spPr bwMode="auto">
              <a:xfrm flipH="1">
                <a:off x="5110415" y="2026965"/>
                <a:ext cx="95250" cy="2174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16" name="Rectangle 178"/>
              <p:cNvSpPr>
                <a:spLocks noChangeArrowheads="1"/>
              </p:cNvSpPr>
              <p:nvPr/>
            </p:nvSpPr>
            <p:spPr bwMode="auto">
              <a:xfrm>
                <a:off x="4581300" y="1915943"/>
                <a:ext cx="114300" cy="117475"/>
              </a:xfrm>
              <a:prstGeom prst="rect">
                <a:avLst/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17" name="Rectangle 179"/>
              <p:cNvSpPr>
                <a:spLocks noChangeArrowheads="1"/>
              </p:cNvSpPr>
              <p:nvPr/>
            </p:nvSpPr>
            <p:spPr bwMode="auto">
              <a:xfrm>
                <a:off x="5162369" y="1915943"/>
                <a:ext cx="114300" cy="117475"/>
              </a:xfrm>
              <a:prstGeom prst="rect">
                <a:avLst/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grpSp>
            <p:nvGrpSpPr>
              <p:cNvPr id="718" name="Group 413"/>
              <p:cNvGrpSpPr/>
              <p:nvPr/>
            </p:nvGrpSpPr>
            <p:grpSpPr>
              <a:xfrm>
                <a:off x="4717161" y="2141367"/>
                <a:ext cx="355560" cy="200026"/>
                <a:chOff x="4854052" y="3554117"/>
                <a:chExt cx="355560" cy="200026"/>
              </a:xfrm>
            </p:grpSpPr>
            <p:sp>
              <p:nvSpPr>
                <p:cNvPr id="855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489963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6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4945221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7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498776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8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3351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9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5121481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0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507589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1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516402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2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489963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3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4945221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4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498776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5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3351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6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5121481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7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507589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8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516402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69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4854052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70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4854052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719" name="Text Box 169"/>
              <p:cNvSpPr txBox="1">
                <a:spLocks noChangeArrowheads="1"/>
              </p:cNvSpPr>
              <p:nvPr/>
            </p:nvSpPr>
            <p:spPr bwMode="auto">
              <a:xfrm flipH="1">
                <a:off x="7366986" y="1412776"/>
                <a:ext cx="118586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Photon Diagnostics</a:t>
                </a:r>
                <a:endPara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720" name="Freeform 57"/>
              <p:cNvSpPr>
                <a:spLocks/>
              </p:cNvSpPr>
              <p:nvPr/>
            </p:nvSpPr>
            <p:spPr bwMode="auto">
              <a:xfrm rot="10800000">
                <a:off x="4515845" y="2174295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721" name="Group 414"/>
              <p:cNvGrpSpPr/>
              <p:nvPr/>
            </p:nvGrpSpPr>
            <p:grpSpPr>
              <a:xfrm>
                <a:off x="7006385" y="2141078"/>
                <a:ext cx="355560" cy="200026"/>
                <a:chOff x="7143276" y="3553828"/>
                <a:chExt cx="355560" cy="200026"/>
              </a:xfrm>
            </p:grpSpPr>
            <p:sp>
              <p:nvSpPr>
                <p:cNvPr id="839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718886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0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723444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1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727699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2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732257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3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741070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4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12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5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745325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6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718886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7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723444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8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727699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49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732257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0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741070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1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12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2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745325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3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7143276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54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7143276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722" name="Text Box 169"/>
              <p:cNvSpPr txBox="1">
                <a:spLocks noChangeArrowheads="1"/>
              </p:cNvSpPr>
              <p:nvPr/>
            </p:nvSpPr>
            <p:spPr bwMode="auto">
              <a:xfrm flipH="1">
                <a:off x="6812485" y="1822281"/>
                <a:ext cx="7464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THz</a:t>
                </a:r>
                <a:endPara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grpSp>
            <p:nvGrpSpPr>
              <p:cNvPr id="723" name="Group 64"/>
              <p:cNvGrpSpPr>
                <a:grpSpLocks noChangeAspect="1"/>
              </p:cNvGrpSpPr>
              <p:nvPr/>
            </p:nvGrpSpPr>
            <p:grpSpPr bwMode="auto">
              <a:xfrm rot="1864757" flipH="1" flipV="1">
                <a:off x="4435196" y="2330878"/>
                <a:ext cx="73025" cy="280924"/>
                <a:chOff x="2790" y="3240"/>
                <a:chExt cx="56" cy="332"/>
              </a:xfrm>
            </p:grpSpPr>
            <p:sp>
              <p:nvSpPr>
                <p:cNvPr id="837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838" name="AutoShap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724" name="Line 177"/>
              <p:cNvSpPr>
                <a:spLocks noChangeShapeType="1"/>
              </p:cNvSpPr>
              <p:nvPr/>
            </p:nvSpPr>
            <p:spPr bwMode="auto">
              <a:xfrm rot="429407">
                <a:off x="8327441" y="3032499"/>
                <a:ext cx="248233" cy="95307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25" name="Line 181"/>
              <p:cNvSpPr>
                <a:spLocks noChangeShapeType="1"/>
              </p:cNvSpPr>
              <p:nvPr/>
            </p:nvSpPr>
            <p:spPr bwMode="auto">
              <a:xfrm rot="429407" flipV="1">
                <a:off x="8243250" y="2932543"/>
                <a:ext cx="504650" cy="93969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26" name="Line 67"/>
              <p:cNvSpPr>
                <a:spLocks noChangeShapeType="1"/>
              </p:cNvSpPr>
              <p:nvPr/>
            </p:nvSpPr>
            <p:spPr bwMode="auto">
              <a:xfrm rot="429407" flipV="1">
                <a:off x="4523967" y="2764802"/>
                <a:ext cx="3729543" cy="60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27" name="Rectangle 165"/>
              <p:cNvSpPr>
                <a:spLocks noChangeAspect="1" noChangeArrowheads="1"/>
              </p:cNvSpPr>
              <p:nvPr/>
            </p:nvSpPr>
            <p:spPr bwMode="auto">
              <a:xfrm rot="429407">
                <a:off x="7629033" y="2903447"/>
                <a:ext cx="363538" cy="93663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28" name="Line 178"/>
              <p:cNvSpPr>
                <a:spLocks noChangeShapeType="1"/>
              </p:cNvSpPr>
              <p:nvPr/>
            </p:nvSpPr>
            <p:spPr bwMode="auto">
              <a:xfrm rot="429407" flipV="1">
                <a:off x="8321920" y="2921144"/>
                <a:ext cx="226429" cy="86402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29" name="Line 179"/>
              <p:cNvSpPr>
                <a:spLocks noChangeShapeType="1"/>
              </p:cNvSpPr>
              <p:nvPr/>
            </p:nvSpPr>
            <p:spPr bwMode="auto">
              <a:xfrm rot="429407" flipV="1">
                <a:off x="8423604" y="2981385"/>
                <a:ext cx="326512" cy="47262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30" name="Line 180"/>
              <p:cNvSpPr>
                <a:spLocks noChangeShapeType="1"/>
              </p:cNvSpPr>
              <p:nvPr/>
            </p:nvSpPr>
            <p:spPr bwMode="auto">
              <a:xfrm rot="429407">
                <a:off x="8505990" y="3030689"/>
                <a:ext cx="148991" cy="16669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31" name="Freeform 57"/>
              <p:cNvSpPr>
                <a:spLocks/>
              </p:cNvSpPr>
              <p:nvPr/>
            </p:nvSpPr>
            <p:spPr bwMode="auto">
              <a:xfrm rot="11229407">
                <a:off x="4491703" y="2471451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32" name="Freeform 57"/>
              <p:cNvSpPr>
                <a:spLocks/>
              </p:cNvSpPr>
              <p:nvPr/>
            </p:nvSpPr>
            <p:spPr bwMode="auto">
              <a:xfrm>
                <a:off x="4147359" y="2047706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733" name="Group 656"/>
              <p:cNvGrpSpPr/>
              <p:nvPr/>
            </p:nvGrpSpPr>
            <p:grpSpPr>
              <a:xfrm>
                <a:off x="5298452" y="2540984"/>
                <a:ext cx="1514033" cy="381023"/>
                <a:chOff x="5369112" y="2568814"/>
                <a:chExt cx="1514033" cy="381023"/>
              </a:xfrm>
            </p:grpSpPr>
            <p:grpSp>
              <p:nvGrpSpPr>
                <p:cNvPr id="769" name="Group 587"/>
                <p:cNvGrpSpPr/>
                <p:nvPr/>
              </p:nvGrpSpPr>
              <p:grpSpPr>
                <a:xfrm>
                  <a:off x="5369112" y="2568814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821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22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23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24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25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26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27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28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29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30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31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32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33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34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35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36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770" name="Group 588"/>
                <p:cNvGrpSpPr/>
                <p:nvPr/>
              </p:nvGrpSpPr>
              <p:grpSpPr>
                <a:xfrm>
                  <a:off x="5751305" y="2614819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805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06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07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08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09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10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11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12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13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14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15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16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17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18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19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20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771" name="Group 605"/>
                <p:cNvGrpSpPr/>
                <p:nvPr/>
              </p:nvGrpSpPr>
              <p:grpSpPr>
                <a:xfrm>
                  <a:off x="6133804" y="2661773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789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90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91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92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93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94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95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96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97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98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99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00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01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02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03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804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772" name="Group 622"/>
                <p:cNvGrpSpPr/>
                <p:nvPr/>
              </p:nvGrpSpPr>
              <p:grpSpPr>
                <a:xfrm>
                  <a:off x="6514388" y="2711981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773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7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75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76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77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78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79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80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81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82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83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84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85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86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87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788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</p:grpSp>
          <p:grpSp>
            <p:nvGrpSpPr>
              <p:cNvPr id="734" name="Group 658"/>
              <p:cNvGrpSpPr/>
              <p:nvPr/>
            </p:nvGrpSpPr>
            <p:grpSpPr>
              <a:xfrm rot="366438">
                <a:off x="7423831" y="2868025"/>
                <a:ext cx="377618" cy="386303"/>
                <a:chOff x="7513576" y="2205584"/>
                <a:chExt cx="377618" cy="386303"/>
              </a:xfrm>
            </p:grpSpPr>
            <p:sp>
              <p:nvSpPr>
                <p:cNvPr id="766" name="Line 52"/>
                <p:cNvSpPr>
                  <a:spLocks noChangeShapeType="1"/>
                </p:cNvSpPr>
                <p:nvPr/>
              </p:nvSpPr>
              <p:spPr bwMode="auto">
                <a:xfrm>
                  <a:off x="7544517" y="2270004"/>
                  <a:ext cx="301514" cy="27440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767" name="Rectangle 53"/>
                <p:cNvSpPr>
                  <a:spLocks noChangeAspect="1" noChangeArrowheads="1"/>
                </p:cNvSpPr>
                <p:nvPr/>
              </p:nvSpPr>
              <p:spPr bwMode="auto">
                <a:xfrm rot="2617159" flipH="1" flipV="1">
                  <a:off x="7759741" y="2469649"/>
                  <a:ext cx="131453" cy="12223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768" name="Freeform 68"/>
                <p:cNvSpPr>
                  <a:spLocks/>
                </p:cNvSpPr>
                <p:nvPr/>
              </p:nvSpPr>
              <p:spPr bwMode="auto">
                <a:xfrm>
                  <a:off x="7513576" y="2205584"/>
                  <a:ext cx="115970" cy="159787"/>
                </a:xfrm>
                <a:custGeom>
                  <a:avLst/>
                  <a:gdLst>
                    <a:gd name="T0" fmla="*/ 0 w 143"/>
                    <a:gd name="T1" fmla="*/ 0 h 130"/>
                    <a:gd name="T2" fmla="*/ 0 w 143"/>
                    <a:gd name="T3" fmla="*/ 206375 h 130"/>
                    <a:gd name="T4" fmla="*/ 29815 w 143"/>
                    <a:gd name="T5" fmla="*/ 206375 h 130"/>
                    <a:gd name="T6" fmla="*/ 54277 w 143"/>
                    <a:gd name="T7" fmla="*/ 114300 h 130"/>
                    <a:gd name="T8" fmla="*/ 54659 w 143"/>
                    <a:gd name="T9" fmla="*/ 0 h 130"/>
                    <a:gd name="T10" fmla="*/ 0 w 143"/>
                    <a:gd name="T11" fmla="*/ 0 h 1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3"/>
                    <a:gd name="T19" fmla="*/ 0 h 130"/>
                    <a:gd name="T20" fmla="*/ 143 w 143"/>
                    <a:gd name="T21" fmla="*/ 130 h 1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3" h="130">
                      <a:moveTo>
                        <a:pt x="0" y="0"/>
                      </a:moveTo>
                      <a:lnTo>
                        <a:pt x="0" y="130"/>
                      </a:lnTo>
                      <a:lnTo>
                        <a:pt x="78" y="130"/>
                      </a:lnTo>
                      <a:lnTo>
                        <a:pt x="142" y="72"/>
                      </a:lnTo>
                      <a:lnTo>
                        <a:pt x="14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735" name="Text Box 27"/>
              <p:cNvSpPr txBox="1">
                <a:spLocks noChangeArrowheads="1"/>
              </p:cNvSpPr>
              <p:nvPr/>
            </p:nvSpPr>
            <p:spPr bwMode="auto">
              <a:xfrm flipH="1">
                <a:off x="5657641" y="1894512"/>
                <a:ext cx="107315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i="1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FLASH1</a:t>
                </a:r>
                <a:endParaRPr lang="en-US" sz="140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736" name="Text Box 27"/>
              <p:cNvSpPr txBox="1">
                <a:spLocks noChangeArrowheads="1"/>
              </p:cNvSpPr>
              <p:nvPr/>
            </p:nvSpPr>
            <p:spPr bwMode="auto">
              <a:xfrm rot="409761" flipH="1">
                <a:off x="5598553" y="2374009"/>
                <a:ext cx="107315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i="1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FLASH2</a:t>
                </a:r>
                <a:endParaRPr lang="en-US" sz="140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737" name="Line 24"/>
              <p:cNvSpPr>
                <a:spLocks noChangeShapeType="1"/>
              </p:cNvSpPr>
              <p:nvPr/>
            </p:nvSpPr>
            <p:spPr bwMode="auto">
              <a:xfrm>
                <a:off x="568261" y="2171478"/>
                <a:ext cx="511" cy="1568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38" name="Line 55"/>
              <p:cNvSpPr>
                <a:spLocks noChangeShapeType="1"/>
              </p:cNvSpPr>
              <p:nvPr/>
            </p:nvSpPr>
            <p:spPr bwMode="auto">
              <a:xfrm rot="429407">
                <a:off x="4662513" y="2579985"/>
                <a:ext cx="640625" cy="4435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39" name="Freeform 57"/>
              <p:cNvSpPr>
                <a:spLocks/>
              </p:cNvSpPr>
              <p:nvPr/>
            </p:nvSpPr>
            <p:spPr bwMode="auto">
              <a:xfrm>
                <a:off x="4645809" y="2492896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40" name="Text Box 27"/>
              <p:cNvSpPr txBox="1">
                <a:spLocks noChangeArrowheads="1"/>
              </p:cNvSpPr>
              <p:nvPr/>
            </p:nvSpPr>
            <p:spPr bwMode="auto">
              <a:xfrm rot="422781" flipH="1">
                <a:off x="5161577" y="3179261"/>
                <a:ext cx="142068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i="1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FLASHForward</a:t>
                </a:r>
                <a:endParaRPr lang="en-US" sz="140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741" name="Text Box 27"/>
              <p:cNvSpPr txBox="1">
                <a:spLocks noChangeArrowheads="1"/>
              </p:cNvSpPr>
              <p:nvPr/>
            </p:nvSpPr>
            <p:spPr bwMode="auto">
              <a:xfrm rot="422781" flipH="1">
                <a:off x="7961137" y="2463589"/>
                <a:ext cx="1049653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050" i="1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Albert Einstein </a:t>
                </a:r>
                <a:endParaRPr lang="en-US" sz="105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742" name="Text Box 27"/>
              <p:cNvSpPr txBox="1">
                <a:spLocks noChangeArrowheads="1"/>
              </p:cNvSpPr>
              <p:nvPr/>
            </p:nvSpPr>
            <p:spPr bwMode="auto">
              <a:xfrm rot="422781" flipH="1">
                <a:off x="7882125" y="3327685"/>
                <a:ext cx="1049653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050" i="1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Kai Siegbahn</a:t>
                </a:r>
                <a:endParaRPr lang="en-US" sz="1050" i="1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743" name="Text Box 26"/>
              <p:cNvSpPr txBox="1">
                <a:spLocks noChangeArrowheads="1"/>
              </p:cNvSpPr>
              <p:nvPr/>
            </p:nvSpPr>
            <p:spPr bwMode="auto">
              <a:xfrm rot="420000" flipH="1">
                <a:off x="5206328" y="2805355"/>
                <a:ext cx="165735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Variable Gap</a:t>
                </a:r>
                <a:endPara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  <p:sp>
            <p:nvSpPr>
              <p:cNvPr id="744" name="Line 24"/>
              <p:cNvSpPr>
                <a:spLocks noChangeShapeType="1"/>
              </p:cNvSpPr>
              <p:nvPr/>
            </p:nvSpPr>
            <p:spPr bwMode="auto">
              <a:xfrm flipH="1" flipV="1">
                <a:off x="350732" y="2233030"/>
                <a:ext cx="218104" cy="19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45" name="Line 24"/>
              <p:cNvSpPr>
                <a:spLocks noChangeShapeType="1"/>
              </p:cNvSpPr>
              <p:nvPr/>
            </p:nvSpPr>
            <p:spPr bwMode="auto">
              <a:xfrm>
                <a:off x="449001" y="2234893"/>
                <a:ext cx="0" cy="1639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46" name="AutoShape 77"/>
              <p:cNvSpPr>
                <a:spLocks noChangeArrowheads="1"/>
              </p:cNvSpPr>
              <p:nvPr/>
            </p:nvSpPr>
            <p:spPr bwMode="auto">
              <a:xfrm>
                <a:off x="521954" y="2270074"/>
                <a:ext cx="89606" cy="150813"/>
              </a:xfrm>
              <a:prstGeom prst="roundRect">
                <a:avLst>
                  <a:gd name="adj" fmla="val 16667"/>
                </a:avLst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47" name="AutoShape 77"/>
              <p:cNvSpPr>
                <a:spLocks noChangeArrowheads="1"/>
              </p:cNvSpPr>
              <p:nvPr/>
            </p:nvSpPr>
            <p:spPr bwMode="auto">
              <a:xfrm>
                <a:off x="413942" y="2270074"/>
                <a:ext cx="89606" cy="150813"/>
              </a:xfrm>
              <a:prstGeom prst="roundRect">
                <a:avLst>
                  <a:gd name="adj" fmla="val 16667"/>
                </a:avLst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48" name="AutoShape 77"/>
              <p:cNvSpPr>
                <a:spLocks noChangeArrowheads="1"/>
              </p:cNvSpPr>
              <p:nvPr/>
            </p:nvSpPr>
            <p:spPr bwMode="auto">
              <a:xfrm>
                <a:off x="305930" y="2270074"/>
                <a:ext cx="89606" cy="150813"/>
              </a:xfrm>
              <a:prstGeom prst="roundRect">
                <a:avLst>
                  <a:gd name="adj" fmla="val 16667"/>
                </a:avLst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749" name="Group 3"/>
              <p:cNvGrpSpPr/>
              <p:nvPr/>
            </p:nvGrpSpPr>
            <p:grpSpPr>
              <a:xfrm>
                <a:off x="4601716" y="2961286"/>
                <a:ext cx="2307717" cy="683738"/>
                <a:chOff x="4601716" y="2961286"/>
                <a:chExt cx="2307717" cy="683738"/>
              </a:xfrm>
            </p:grpSpPr>
            <p:grpSp>
              <p:nvGrpSpPr>
                <p:cNvPr id="756" name="Group 2"/>
                <p:cNvGrpSpPr/>
                <p:nvPr/>
              </p:nvGrpSpPr>
              <p:grpSpPr>
                <a:xfrm>
                  <a:off x="4601716" y="2961286"/>
                  <a:ext cx="2307717" cy="683738"/>
                  <a:chOff x="4601716" y="2879477"/>
                  <a:chExt cx="2307717" cy="683738"/>
                </a:xfrm>
              </p:grpSpPr>
              <p:sp>
                <p:nvSpPr>
                  <p:cNvPr id="758" name="Line 55"/>
                  <p:cNvSpPr>
                    <a:spLocks noChangeShapeType="1"/>
                  </p:cNvSpPr>
                  <p:nvPr/>
                </p:nvSpPr>
                <p:spPr bwMode="auto">
                  <a:xfrm rot="429407">
                    <a:off x="5270315" y="3107870"/>
                    <a:ext cx="1344056" cy="2015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759" name="Freeform 57"/>
                  <p:cNvSpPr>
                    <a:spLocks/>
                  </p:cNvSpPr>
                  <p:nvPr/>
                </p:nvSpPr>
                <p:spPr bwMode="auto">
                  <a:xfrm rot="11229407">
                    <a:off x="5227025" y="2946113"/>
                    <a:ext cx="93663" cy="117470"/>
                  </a:xfrm>
                  <a:custGeom>
                    <a:avLst/>
                    <a:gdLst>
                      <a:gd name="T0" fmla="*/ 0 w 143"/>
                      <a:gd name="T1" fmla="*/ 0 h 130"/>
                      <a:gd name="T2" fmla="*/ 0 w 143"/>
                      <a:gd name="T3" fmla="*/ 206375 h 130"/>
                      <a:gd name="T4" fmla="*/ 3 w 143"/>
                      <a:gd name="T5" fmla="*/ 206375 h 130"/>
                      <a:gd name="T6" fmla="*/ 5 w 143"/>
                      <a:gd name="T7" fmla="*/ 114300 h 130"/>
                      <a:gd name="T8" fmla="*/ 6 w 143"/>
                      <a:gd name="T9" fmla="*/ 0 h 130"/>
                      <a:gd name="T10" fmla="*/ 0 w 143"/>
                      <a:gd name="T11" fmla="*/ 0 h 1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3"/>
                      <a:gd name="T19" fmla="*/ 0 h 130"/>
                      <a:gd name="T20" fmla="*/ 143 w 143"/>
                      <a:gd name="T21" fmla="*/ 130 h 1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3" h="130">
                        <a:moveTo>
                          <a:pt x="0" y="0"/>
                        </a:moveTo>
                        <a:lnTo>
                          <a:pt x="0" y="130"/>
                        </a:lnTo>
                        <a:lnTo>
                          <a:pt x="78" y="130"/>
                        </a:lnTo>
                        <a:lnTo>
                          <a:pt x="142" y="72"/>
                        </a:lnTo>
                        <a:lnTo>
                          <a:pt x="14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grpSp>
                <p:nvGrpSpPr>
                  <p:cNvPr id="760" name="Group 4"/>
                  <p:cNvGrpSpPr/>
                  <p:nvPr/>
                </p:nvGrpSpPr>
                <p:grpSpPr>
                  <a:xfrm>
                    <a:off x="6581248" y="3223575"/>
                    <a:ext cx="328185" cy="339640"/>
                    <a:chOff x="6581248" y="3223575"/>
                    <a:chExt cx="328185" cy="339640"/>
                  </a:xfrm>
                </p:grpSpPr>
                <p:sp>
                  <p:nvSpPr>
                    <p:cNvPr id="764" name="Line 52"/>
                    <p:cNvSpPr>
                      <a:spLocks noChangeShapeType="1"/>
                    </p:cNvSpPr>
                    <p:nvPr/>
                  </p:nvSpPr>
                  <p:spPr bwMode="auto">
                    <a:xfrm rot="366438">
                      <a:off x="6581248" y="3223575"/>
                      <a:ext cx="301514" cy="27440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dirty="0">
                        <a:solidFill>
                          <a:srgbClr val="000000"/>
                        </a:solidFill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765" name="Rectangle 5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983597" flipH="1" flipV="1">
                      <a:off x="6782587" y="3436370"/>
                      <a:ext cx="131453" cy="122238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de-DE" sz="2000" dirty="0">
                        <a:solidFill>
                          <a:srgbClr val="000000"/>
                        </a:solidFill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</p:grpSp>
              <p:sp>
                <p:nvSpPr>
                  <p:cNvPr id="761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4601716" y="2879477"/>
                    <a:ext cx="114300" cy="117475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algn="ctr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762" name="Line 55"/>
                  <p:cNvSpPr>
                    <a:spLocks noChangeShapeType="1"/>
                  </p:cNvSpPr>
                  <p:nvPr/>
                </p:nvSpPr>
                <p:spPr bwMode="auto">
                  <a:xfrm rot="429407">
                    <a:off x="4715891" y="2974998"/>
                    <a:ext cx="506770" cy="98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763" name="Rectangle 178"/>
                  <p:cNvSpPr>
                    <a:spLocks noChangeArrowheads="1"/>
                  </p:cNvSpPr>
                  <p:nvPr/>
                </p:nvSpPr>
                <p:spPr bwMode="auto">
                  <a:xfrm rot="420000">
                    <a:off x="6237252" y="3098016"/>
                    <a:ext cx="114300" cy="117475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algn="ctr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</p:grpSp>
            <p:sp>
              <p:nvSpPr>
                <p:cNvPr id="757" name="Freeform 57"/>
                <p:cNvSpPr>
                  <a:spLocks/>
                </p:cNvSpPr>
                <p:nvPr/>
              </p:nvSpPr>
              <p:spPr bwMode="auto">
                <a:xfrm rot="420000">
                  <a:off x="6558281" y="3241786"/>
                  <a:ext cx="93663" cy="117470"/>
                </a:xfrm>
                <a:custGeom>
                  <a:avLst/>
                  <a:gdLst>
                    <a:gd name="T0" fmla="*/ 0 w 143"/>
                    <a:gd name="T1" fmla="*/ 0 h 130"/>
                    <a:gd name="T2" fmla="*/ 0 w 143"/>
                    <a:gd name="T3" fmla="*/ 206375 h 130"/>
                    <a:gd name="T4" fmla="*/ 3 w 143"/>
                    <a:gd name="T5" fmla="*/ 206375 h 130"/>
                    <a:gd name="T6" fmla="*/ 5 w 143"/>
                    <a:gd name="T7" fmla="*/ 114300 h 130"/>
                    <a:gd name="T8" fmla="*/ 6 w 143"/>
                    <a:gd name="T9" fmla="*/ 0 h 130"/>
                    <a:gd name="T10" fmla="*/ 0 w 143"/>
                    <a:gd name="T11" fmla="*/ 0 h 1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3"/>
                    <a:gd name="T19" fmla="*/ 0 h 130"/>
                    <a:gd name="T20" fmla="*/ 143 w 143"/>
                    <a:gd name="T21" fmla="*/ 130 h 1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3" h="130">
                      <a:moveTo>
                        <a:pt x="0" y="0"/>
                      </a:moveTo>
                      <a:lnTo>
                        <a:pt x="0" y="130"/>
                      </a:lnTo>
                      <a:lnTo>
                        <a:pt x="78" y="130"/>
                      </a:lnTo>
                      <a:lnTo>
                        <a:pt x="142" y="72"/>
                      </a:lnTo>
                      <a:lnTo>
                        <a:pt x="14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750" name="Line 177"/>
              <p:cNvSpPr>
                <a:spLocks noChangeShapeType="1"/>
              </p:cNvSpPr>
              <p:nvPr/>
            </p:nvSpPr>
            <p:spPr bwMode="auto">
              <a:xfrm>
                <a:off x="8239362" y="2997149"/>
                <a:ext cx="552291" cy="1188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51" name="Line 177"/>
              <p:cNvSpPr>
                <a:spLocks noChangeShapeType="1"/>
              </p:cNvSpPr>
              <p:nvPr/>
            </p:nvSpPr>
            <p:spPr bwMode="auto">
              <a:xfrm>
                <a:off x="8233880" y="2998537"/>
                <a:ext cx="536883" cy="434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52" name="Line 179"/>
              <p:cNvSpPr>
                <a:spLocks noChangeShapeType="1"/>
              </p:cNvSpPr>
              <p:nvPr/>
            </p:nvSpPr>
            <p:spPr bwMode="auto">
              <a:xfrm>
                <a:off x="8415870" y="2321579"/>
                <a:ext cx="136979" cy="159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53" name="Rectangle 459"/>
              <p:cNvSpPr/>
              <p:nvPr/>
            </p:nvSpPr>
            <p:spPr bwMode="auto">
              <a:xfrm>
                <a:off x="8215541" y="2333802"/>
                <a:ext cx="177491" cy="7778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54" name="Rectangle 460"/>
              <p:cNvSpPr/>
              <p:nvPr/>
            </p:nvSpPr>
            <p:spPr bwMode="auto">
              <a:xfrm>
                <a:off x="8204415" y="2086103"/>
                <a:ext cx="137905" cy="64353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755" name="Text Box 169"/>
              <p:cNvSpPr txBox="1">
                <a:spLocks noChangeArrowheads="1"/>
              </p:cNvSpPr>
              <p:nvPr/>
            </p:nvSpPr>
            <p:spPr bwMode="auto">
              <a:xfrm flipH="1">
                <a:off x="7308304" y="3553271"/>
                <a:ext cx="15978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FEL Experiments</a:t>
                </a:r>
                <a:endPara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endParaRPr>
              </a:p>
            </p:txBody>
          </p:sp>
        </p:grpSp>
        <p:sp>
          <p:nvSpPr>
            <p:cNvPr id="16" name="Ellipse 15"/>
            <p:cNvSpPr/>
            <p:nvPr/>
          </p:nvSpPr>
          <p:spPr>
            <a:xfrm>
              <a:off x="4367926" y="1501784"/>
              <a:ext cx="1101603" cy="11612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10" y="4797152"/>
            <a:ext cx="989838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1499658" y="3645024"/>
            <a:ext cx="9192684" cy="1080120"/>
            <a:chOff x="983432" y="5301208"/>
            <a:chExt cx="9192684" cy="1080120"/>
          </a:xfrm>
        </p:grpSpPr>
        <p:sp>
          <p:nvSpPr>
            <p:cNvPr id="7" name="Rectangle 6"/>
            <p:cNvSpPr/>
            <p:nvPr/>
          </p:nvSpPr>
          <p:spPr>
            <a:xfrm>
              <a:off x="983432" y="5301208"/>
              <a:ext cx="9192684" cy="1080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23593" y="5404457"/>
              <a:ext cx="7531068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10000"/>
                </a:lnSpc>
                <a:buFont typeface="+mj-lt"/>
                <a:buAutoNum type="arabicPeriod"/>
              </a:pPr>
              <a:r>
                <a:rPr lang="en-US" sz="1600" b="1" dirty="0" smtClean="0"/>
                <a:t>High-gain harmonic generation (HGHG) seeding at </a:t>
              </a:r>
              <a:r>
                <a:rPr lang="en-US" sz="1600" b="1" dirty="0" err="1" smtClean="0"/>
                <a:t>sFLASH</a:t>
              </a:r>
              <a:endParaRPr lang="en-US" sz="1600" b="1" dirty="0" smtClean="0"/>
            </a:p>
            <a:p>
              <a:pPr marL="342900" indent="-342900">
                <a:lnSpc>
                  <a:spcPct val="110000"/>
                </a:lnSpc>
                <a:buFont typeface="+mj-lt"/>
                <a:buAutoNum type="arabicPeriod"/>
              </a:pPr>
              <a:r>
                <a:rPr lang="en-US" sz="1600" b="1" dirty="0" smtClean="0"/>
                <a:t>Characterization of the seeded FEL pulses</a:t>
              </a:r>
            </a:p>
            <a:p>
              <a:pPr marL="342900" indent="-342900">
                <a:lnSpc>
                  <a:spcPct val="110000"/>
                </a:lnSpc>
                <a:buFont typeface="+mj-lt"/>
                <a:buAutoNum type="arabicPeriod"/>
              </a:pPr>
              <a:r>
                <a:rPr lang="en-US" sz="1600" b="1" dirty="0" smtClean="0"/>
                <a:t>Towards tailored seeded FEL pulses</a:t>
              </a:r>
              <a:endParaRPr lang="en-US" sz="1600" b="1" dirty="0" smtClean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55440" y="5404457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OUTLINE</a:t>
              </a:r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0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Picture 1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-24680" y="4293096"/>
            <a:ext cx="4114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95"/>
          <a:stretch/>
        </p:blipFill>
        <p:spPr bwMode="auto">
          <a:xfrm>
            <a:off x="-40294" y="620688"/>
            <a:ext cx="13193078" cy="166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High-</a:t>
            </a:r>
            <a:r>
              <a:rPr lang="de-DE" dirty="0" err="1" smtClean="0"/>
              <a:t>Gain</a:t>
            </a:r>
            <a:r>
              <a:rPr lang="de-DE" dirty="0" smtClean="0"/>
              <a:t> </a:t>
            </a:r>
            <a:r>
              <a:rPr lang="de-DE" dirty="0" err="1" smtClean="0"/>
              <a:t>Harmonic</a:t>
            </a:r>
            <a:r>
              <a:rPr lang="de-DE" dirty="0" smtClean="0"/>
              <a:t> Generation (HGHG)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311373" y="2132856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modulator</a:t>
            </a:r>
            <a:endParaRPr lang="en-US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871864" y="908720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chicane</a:t>
            </a:r>
            <a:endParaRPr lang="de-DE" sz="24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10453818" y="2132856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radiator</a:t>
            </a:r>
            <a:endParaRPr lang="en-US" sz="2400" b="1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6872023" y="1535142"/>
            <a:ext cx="4552569" cy="4510197"/>
            <a:chOff x="6872023" y="1535142"/>
            <a:chExt cx="4552569" cy="4510197"/>
          </a:xfrm>
        </p:grpSpPr>
        <p:pic>
          <p:nvPicPr>
            <p:cNvPr id="2075" name="Picture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023" y="2564904"/>
              <a:ext cx="4552569" cy="3480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Gerade Verbindung mit Pfeil 10"/>
            <p:cNvCxnSpPr/>
            <p:nvPr/>
          </p:nvCxnSpPr>
          <p:spPr>
            <a:xfrm flipV="1">
              <a:off x="8184232" y="1535142"/>
              <a:ext cx="0" cy="124578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Gerade Verbindung mit Pfeil 11"/>
          <p:cNvCxnSpPr/>
          <p:nvPr/>
        </p:nvCxnSpPr>
        <p:spPr>
          <a:xfrm flipV="1">
            <a:off x="551384" y="1556792"/>
            <a:ext cx="0" cy="29163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00521" y="6002124"/>
            <a:ext cx="3184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Proposed by </a:t>
            </a:r>
            <a:r>
              <a:rPr lang="en-US" sz="1400" dirty="0"/>
              <a:t>Y</a:t>
            </a:r>
            <a:r>
              <a:rPr lang="en-US" sz="1400" dirty="0" smtClean="0"/>
              <a:t>u in 1991:</a:t>
            </a:r>
          </a:p>
          <a:p>
            <a:r>
              <a:rPr lang="en-US" sz="1400" dirty="0" smtClean="0"/>
              <a:t>L.H. Yu, Phys. Rev. A 44, 5178 (1991)</a:t>
            </a:r>
            <a:endParaRPr lang="en-US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4223792" y="5826750"/>
            <a:ext cx="3025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Bunching</a:t>
            </a:r>
            <a:r>
              <a:rPr lang="de-DE" sz="1600" dirty="0" smtClean="0"/>
              <a:t> </a:t>
            </a:r>
            <a:r>
              <a:rPr lang="de-DE" sz="1600" dirty="0" err="1" smtClean="0"/>
              <a:t>factor</a:t>
            </a:r>
            <a:r>
              <a:rPr lang="de-DE" sz="1600" dirty="0" smtClean="0"/>
              <a:t> at </a:t>
            </a:r>
            <a:r>
              <a:rPr lang="de-DE" sz="1600" dirty="0" err="1" smtClean="0"/>
              <a:t>harmonic</a:t>
            </a:r>
            <a:r>
              <a:rPr lang="de-DE" sz="1600" dirty="0" smtClean="0"/>
              <a:t> </a:t>
            </a:r>
            <a:r>
              <a:rPr lang="de-DE" sz="1600" i="1" dirty="0" smtClean="0"/>
              <a:t>n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1688212" y="1590456"/>
            <a:ext cx="4335780" cy="2701738"/>
            <a:chOff x="1688212" y="1590456"/>
            <a:chExt cx="4335780" cy="2701738"/>
          </a:xfrm>
        </p:grpSpPr>
        <p:cxnSp>
          <p:nvCxnSpPr>
            <p:cNvPr id="21" name="Gerade Verbindung mit Pfeil 20"/>
            <p:cNvCxnSpPr/>
            <p:nvPr/>
          </p:nvCxnSpPr>
          <p:spPr>
            <a:xfrm flipV="1">
              <a:off x="4286274" y="1590456"/>
              <a:ext cx="0" cy="11904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084" name="Gruppieren 2083"/>
            <p:cNvGrpSpPr/>
            <p:nvPr/>
          </p:nvGrpSpPr>
          <p:grpSpPr>
            <a:xfrm>
              <a:off x="1688212" y="2564904"/>
              <a:ext cx="4335780" cy="1727290"/>
              <a:chOff x="911424" y="2564904"/>
              <a:chExt cx="4335780" cy="1727290"/>
            </a:xfrm>
          </p:grpSpPr>
          <p:pic>
            <p:nvPicPr>
              <p:cNvPr id="2074" name="Picture 14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7890"/>
              <a:stretch/>
            </p:blipFill>
            <p:spPr bwMode="auto">
              <a:xfrm>
                <a:off x="911424" y="2564904"/>
                <a:ext cx="4335780" cy="1727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1" name="Gerade Verbindung 40"/>
              <p:cNvCxnSpPr/>
              <p:nvPr/>
            </p:nvCxnSpPr>
            <p:spPr>
              <a:xfrm>
                <a:off x="1487488" y="3369523"/>
                <a:ext cx="657759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/>
            </p:nvCxnSpPr>
            <p:spPr>
              <a:xfrm flipH="1">
                <a:off x="1964216" y="3060684"/>
                <a:ext cx="55701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mit Pfeil 46"/>
              <p:cNvCxnSpPr/>
              <p:nvPr/>
            </p:nvCxnSpPr>
            <p:spPr>
              <a:xfrm>
                <a:off x="2044500" y="3068960"/>
                <a:ext cx="0" cy="30056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52" name="Picture 4" descr="http://rogercortesi.com/eqn/tempimagedir/eqn9446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0392" y="3140183"/>
                <a:ext cx="348615" cy="158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26" name="Picture 2" descr="http://rogercortesi.com/eqn/tempimagedir/eqn944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15" y="6137483"/>
            <a:ext cx="4143375" cy="60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6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THz Streaking of Photon Pulses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Newly applied at DESY for seeded pulses</a:t>
            </a: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-312712" y="1916832"/>
            <a:ext cx="8848251" cy="4542631"/>
            <a:chOff x="-240704" y="1190624"/>
            <a:chExt cx="8848251" cy="454263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7"/>
            <a:stretch/>
          </p:blipFill>
          <p:spPr bwMode="auto">
            <a:xfrm>
              <a:off x="-240704" y="1190624"/>
              <a:ext cx="8848251" cy="454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1991544" y="1268760"/>
              <a:ext cx="20162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/>
                <a:t>Time-of-flight electron detector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04664"/>
            <a:ext cx="5212080" cy="285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8040217" y="3645024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Combining measurements at both slopes gives access to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chirp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duration</a:t>
            </a:r>
          </a:p>
          <a:p>
            <a:r>
              <a:rPr lang="en-US" sz="1600" dirty="0" smtClean="0"/>
              <a:t>of photon pulses</a:t>
            </a:r>
          </a:p>
        </p:txBody>
      </p:sp>
      <p:sp>
        <p:nvSpPr>
          <p:cNvPr id="14" name="Rechteck 13"/>
          <p:cNvSpPr/>
          <p:nvPr/>
        </p:nvSpPr>
        <p:spPr>
          <a:xfrm>
            <a:off x="5663952" y="4938538"/>
            <a:ext cx="576064" cy="2160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023992" y="5046550"/>
            <a:ext cx="216024" cy="1826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00521" y="6002124"/>
            <a:ext cx="284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A. </a:t>
            </a:r>
            <a:r>
              <a:rPr lang="en-US" sz="1400" b="1" dirty="0" err="1"/>
              <a:t>Azima</a:t>
            </a:r>
            <a:r>
              <a:rPr lang="en-US" sz="1400" b="1" dirty="0"/>
              <a:t>, et al., New J. Phys. 20, 013010 (2018)</a:t>
            </a:r>
            <a:endParaRPr lang="de-DE" sz="1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447928" y="4705980"/>
            <a:ext cx="72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THz</a:t>
            </a:r>
          </a:p>
          <a:p>
            <a:r>
              <a:rPr lang="en-US" sz="1400" dirty="0" smtClean="0"/>
              <a:t>source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312024" y="4437112"/>
            <a:ext cx="7216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seed</a:t>
            </a:r>
          </a:p>
          <a:p>
            <a:pPr algn="r"/>
            <a:r>
              <a:rPr lang="en-US" sz="1400" dirty="0" smtClean="0"/>
              <a:t>source</a:t>
            </a:r>
          </a:p>
        </p:txBody>
      </p:sp>
      <p:cxnSp>
        <p:nvCxnSpPr>
          <p:cNvPr id="11" name="Gerade Verbindung 10"/>
          <p:cNvCxnSpPr/>
          <p:nvPr/>
        </p:nvCxnSpPr>
        <p:spPr>
          <a:xfrm flipH="1">
            <a:off x="10448812" y="764704"/>
            <a:ext cx="801028" cy="158417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 flipV="1">
            <a:off x="11136560" y="836712"/>
            <a:ext cx="839479" cy="151216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8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of FEL Pulse Duration 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3" y="1335881"/>
            <a:ext cx="7465219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5159896" y="2831042"/>
            <a:ext cx="2232248" cy="74197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184232" y="2276872"/>
            <a:ext cx="33843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Using </a:t>
            </a:r>
            <a:r>
              <a:rPr lang="en-US" sz="1600" b="1" dirty="0" smtClean="0">
                <a:solidFill>
                  <a:srgbClr val="00A6DE"/>
                </a:solidFill>
              </a:rPr>
              <a:t>transverse-deflecting structure (TDS)</a:t>
            </a:r>
            <a:r>
              <a:rPr lang="en-US" sz="1600" dirty="0" smtClean="0">
                <a:solidFill>
                  <a:srgbClr val="00A6DE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Extract duration of seeded FEL pulses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r>
              <a:rPr lang="en-US" sz="1600" dirty="0" smtClean="0"/>
              <a:t>With THz streaking: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solidFill>
                  <a:srgbClr val="FD8C16"/>
                </a:solidFill>
              </a:rPr>
              <a:t>Access optical phase of FEL pulses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600" b="1" dirty="0" err="1" smtClean="0">
                <a:solidFill>
                  <a:srgbClr val="FD8C16"/>
                </a:solidFill>
              </a:rPr>
              <a:t>Chirp</a:t>
            </a:r>
            <a:r>
              <a:rPr lang="de-DE" sz="1600" b="1" dirty="0" smtClean="0">
                <a:solidFill>
                  <a:srgbClr val="FD8C16"/>
                </a:solidFill>
              </a:rPr>
              <a:t> </a:t>
            </a:r>
            <a:r>
              <a:rPr lang="de-DE" sz="1600" b="1" dirty="0" err="1" smtClean="0">
                <a:solidFill>
                  <a:srgbClr val="FD8C16"/>
                </a:solidFill>
              </a:rPr>
              <a:t>of</a:t>
            </a:r>
            <a:r>
              <a:rPr lang="de-DE" sz="1600" b="1" dirty="0" smtClean="0">
                <a:solidFill>
                  <a:srgbClr val="FD8C16"/>
                </a:solidFill>
              </a:rPr>
              <a:t> </a:t>
            </a:r>
            <a:r>
              <a:rPr lang="de-DE" sz="1600" b="1" dirty="0" err="1" smtClean="0">
                <a:solidFill>
                  <a:srgbClr val="FD8C16"/>
                </a:solidFill>
              </a:rPr>
              <a:t>seeded</a:t>
            </a:r>
            <a:r>
              <a:rPr lang="de-DE" sz="1600" b="1" dirty="0" smtClean="0">
                <a:solidFill>
                  <a:srgbClr val="FD8C16"/>
                </a:solidFill>
              </a:rPr>
              <a:t> FEL </a:t>
            </a:r>
            <a:r>
              <a:rPr lang="de-DE" sz="1600" b="1" dirty="0" err="1" smtClean="0">
                <a:solidFill>
                  <a:srgbClr val="FD8C16"/>
                </a:solidFill>
              </a:rPr>
              <a:t>pulses</a:t>
            </a:r>
            <a:r>
              <a:rPr lang="de-DE" sz="1600" b="1" dirty="0" smtClean="0">
                <a:solidFill>
                  <a:srgbClr val="FD8C16"/>
                </a:solidFill>
              </a:rPr>
              <a:t> </a:t>
            </a:r>
            <a:r>
              <a:rPr lang="de-DE" sz="1600" dirty="0" smtClean="0"/>
              <a:t>(</a:t>
            </a:r>
            <a:r>
              <a:rPr lang="de-DE" sz="1600" dirty="0" err="1" smtClean="0"/>
              <a:t>only</a:t>
            </a:r>
            <a:r>
              <a:rPr lang="de-DE" sz="1600" dirty="0" smtClean="0"/>
              <a:t> </a:t>
            </a:r>
            <a:r>
              <a:rPr lang="de-DE" sz="1600" dirty="0" err="1" smtClean="0"/>
              <a:t>determined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THz</a:t>
            </a:r>
            <a:r>
              <a:rPr lang="de-DE" sz="1600" dirty="0" smtClean="0"/>
              <a:t> </a:t>
            </a:r>
            <a:r>
              <a:rPr lang="de-DE" sz="1600" dirty="0" err="1" smtClean="0"/>
              <a:t>streaking</a:t>
            </a:r>
            <a:r>
              <a:rPr lang="de-DE" sz="1600" dirty="0" smtClean="0"/>
              <a:t>)</a:t>
            </a:r>
            <a:r>
              <a:rPr lang="de-DE" sz="1600" dirty="0"/>
              <a:t/>
            </a:r>
            <a:br>
              <a:rPr lang="de-DE" sz="1600" dirty="0"/>
            </a:br>
            <a:endParaRPr lang="en-US" sz="1600" dirty="0" smtClean="0"/>
          </a:p>
        </p:txBody>
      </p:sp>
      <p:grpSp>
        <p:nvGrpSpPr>
          <p:cNvPr id="7" name="Gruppieren 6"/>
          <p:cNvGrpSpPr/>
          <p:nvPr/>
        </p:nvGrpSpPr>
        <p:grpSpPr>
          <a:xfrm>
            <a:off x="91603" y="1166812"/>
            <a:ext cx="7948613" cy="4524375"/>
            <a:chOff x="91603" y="1166812"/>
            <a:chExt cx="7948613" cy="452437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03" y="1166812"/>
              <a:ext cx="7948613" cy="452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8"/>
            <p:cNvSpPr/>
            <p:nvPr/>
          </p:nvSpPr>
          <p:spPr>
            <a:xfrm>
              <a:off x="4871864" y="2388744"/>
              <a:ext cx="2880320" cy="104025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 descr="http://rogercortesi.com/eqn/tempimagedir/eqn879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157" y="2276872"/>
              <a:ext cx="2568035" cy="36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rogercortesi.com/eqn/tempimagedir/eqn879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117" y="2706597"/>
              <a:ext cx="2775490" cy="39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300521" y="6002124"/>
            <a:ext cx="269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A. </a:t>
            </a:r>
            <a:r>
              <a:rPr lang="en-US" sz="1400" b="1" dirty="0" err="1"/>
              <a:t>Azima</a:t>
            </a:r>
            <a:r>
              <a:rPr lang="en-US" sz="1400" b="1" dirty="0"/>
              <a:t>, et al., New J. Phys. 20, 013010 (2018)</a:t>
            </a:r>
            <a:endParaRPr lang="de-DE" sz="1400" b="1" dirty="0"/>
          </a:p>
        </p:txBody>
      </p:sp>
      <p:pic>
        <p:nvPicPr>
          <p:cNvPr id="14" name="Picture 4" descr="http://rogercortesi.com/eqn/tempimagedir/eqn746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5814690"/>
            <a:ext cx="2738438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7389" r="14470" b="15564"/>
          <a:stretch/>
        </p:blipFill>
        <p:spPr bwMode="auto">
          <a:xfrm>
            <a:off x="8824884" y="188640"/>
            <a:ext cx="2095652" cy="21199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52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Step: Manipulation of UV Seed Laser Pulses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First step towards tailored seeded FEL pulses</a:t>
            </a:r>
          </a:p>
        </p:txBody>
      </p:sp>
      <p:grpSp>
        <p:nvGrpSpPr>
          <p:cNvPr id="23" name="Gruppieren 22"/>
          <p:cNvGrpSpPr/>
          <p:nvPr/>
        </p:nvGrpSpPr>
        <p:grpSpPr>
          <a:xfrm>
            <a:off x="2230857" y="2153634"/>
            <a:ext cx="7730286" cy="5745072"/>
            <a:chOff x="1619984" y="1449388"/>
            <a:chExt cx="7730286" cy="5745072"/>
          </a:xfrm>
        </p:grpSpPr>
        <p:sp>
          <p:nvSpPr>
            <p:cNvPr id="6" name="Rectangle 117"/>
            <p:cNvSpPr/>
            <p:nvPr/>
          </p:nvSpPr>
          <p:spPr bwMode="auto">
            <a:xfrm>
              <a:off x="3905856" y="2381203"/>
              <a:ext cx="1146412" cy="14193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1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45" t="15139" r="41114" b="11681"/>
            <a:stretch/>
          </p:blipFill>
          <p:spPr>
            <a:xfrm>
              <a:off x="3153133" y="1533966"/>
              <a:ext cx="752723" cy="3246118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6248" y="2606962"/>
              <a:ext cx="3819525" cy="110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20"/>
            <p:cNvSpPr txBox="1"/>
            <p:nvPr/>
          </p:nvSpPr>
          <p:spPr>
            <a:xfrm>
              <a:off x="7536160" y="6325154"/>
              <a:ext cx="13445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Short</a:t>
              </a:r>
            </a:p>
            <a:p>
              <a:pPr algn="r"/>
              <a:r>
                <a:rPr lang="en-US" sz="1600" dirty="0" smtClean="0"/>
                <a:t>wavelengths</a:t>
              </a:r>
              <a:endParaRPr lang="en-US" sz="1600" dirty="0"/>
            </a:p>
            <a:p>
              <a:pPr algn="r"/>
              <a:r>
                <a:rPr lang="en-US" sz="1600" dirty="0"/>
                <a:t>(blue)</a:t>
              </a:r>
              <a:endParaRPr lang="de-DE" sz="1600" dirty="0"/>
            </a:p>
          </p:txBody>
        </p:sp>
        <p:sp>
          <p:nvSpPr>
            <p:cNvPr id="10" name="TextBox 121"/>
            <p:cNvSpPr txBox="1"/>
            <p:nvPr/>
          </p:nvSpPr>
          <p:spPr>
            <a:xfrm>
              <a:off x="5087888" y="6363463"/>
              <a:ext cx="15967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Longer wavelengths</a:t>
              </a:r>
              <a:endParaRPr lang="en-US" sz="1600" dirty="0"/>
            </a:p>
            <a:p>
              <a:r>
                <a:rPr lang="en-US" sz="1600" dirty="0"/>
                <a:t>(red)</a:t>
              </a:r>
              <a:endParaRPr lang="de-DE" sz="1600" dirty="0"/>
            </a:p>
          </p:txBody>
        </p:sp>
        <p:cxnSp>
          <p:nvCxnSpPr>
            <p:cNvPr id="11" name="Straight Arrow Connector 122"/>
            <p:cNvCxnSpPr/>
            <p:nvPr/>
          </p:nvCxnSpPr>
          <p:spPr bwMode="auto">
            <a:xfrm>
              <a:off x="3917286" y="3923402"/>
              <a:ext cx="114641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23"/>
            <p:cNvSpPr txBox="1"/>
            <p:nvPr/>
          </p:nvSpPr>
          <p:spPr>
            <a:xfrm>
              <a:off x="4265305" y="3984816"/>
              <a:ext cx="4844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</a:t>
              </a:r>
              <a:endParaRPr lang="de-DE" sz="1600" dirty="0"/>
            </a:p>
          </p:txBody>
        </p:sp>
        <p:sp>
          <p:nvSpPr>
            <p:cNvPr id="13" name="TextBox 124"/>
            <p:cNvSpPr txBox="1"/>
            <p:nvPr/>
          </p:nvSpPr>
          <p:spPr>
            <a:xfrm>
              <a:off x="3851263" y="2506111"/>
              <a:ext cx="13086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Dispersive medium</a:t>
              </a:r>
              <a:endParaRPr lang="de-DE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25"/>
                <p:cNvSpPr/>
                <p:nvPr/>
              </p:nvSpPr>
              <p:spPr bwMode="auto">
                <a:xfrm>
                  <a:off x="4008215" y="3159125"/>
                  <a:ext cx="839337" cy="443553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4" name="Rectangle 1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08215" y="3159125"/>
                  <a:ext cx="839337" cy="44355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9">
              <a:extLst>
                <a:ext uri="{FF2B5EF4-FFF2-40B4-BE49-F238E27FC236}">
                  <a16:creationId xmlns="" xmlns:a16="http://schemas.microsoft.com/office/drawing/2014/main" id="{90062866-CB07-49B4-87D8-6C27C018D02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04443" y="1541391"/>
              <a:ext cx="0" cy="162515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Connettore diritto 11">
              <a:extLst>
                <a:ext uri="{FF2B5EF4-FFF2-40B4-BE49-F238E27FC236}">
                  <a16:creationId xmlns="" xmlns:a16="http://schemas.microsoft.com/office/drawing/2014/main" id="{E7FBED20-2F0C-4031-8923-93380248AD93}"/>
                </a:ext>
              </a:extLst>
            </p:cNvPr>
            <p:cNvCxnSpPr>
              <a:cxnSpLocks/>
              <a:stCxn id="7" idx="1"/>
            </p:cNvCxnSpPr>
            <p:nvPr/>
          </p:nvCxnSpPr>
          <p:spPr bwMode="auto">
            <a:xfrm flipH="1">
              <a:off x="2204443" y="3157025"/>
              <a:ext cx="94869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0">
                  <a:extLst>
                    <a:ext uri="{FF2B5EF4-FFF2-40B4-BE49-F238E27FC236}">
                      <a16:creationId xmlns="" xmlns:a16="http://schemas.microsoft.com/office/drawing/2014/main" id="{80DF4AAE-16A1-4627-A592-2225A36BF057}"/>
                    </a:ext>
                  </a:extLst>
                </p:cNvPr>
                <p:cNvSpPr txBox="1"/>
                <p:nvPr/>
              </p:nvSpPr>
              <p:spPr>
                <a:xfrm>
                  <a:off x="1619984" y="1449388"/>
                  <a:ext cx="63530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7" name="TextBox 1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0DF4AAE-16A1-4627-A592-2225A36BF0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984" y="1449388"/>
                  <a:ext cx="635302" cy="33855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32"/>
            <p:cNvCxnSpPr/>
            <p:nvPr/>
          </p:nvCxnSpPr>
          <p:spPr bwMode="auto">
            <a:xfrm>
              <a:off x="8845843" y="3150780"/>
              <a:ext cx="504427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8158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Step: Manipulation of UV Seed Laser Pulses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First step towards tailored seeded FEL pulses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4010" r="1730"/>
          <a:stretch/>
        </p:blipFill>
        <p:spPr bwMode="auto">
          <a:xfrm>
            <a:off x="191345" y="1196753"/>
            <a:ext cx="7604807" cy="421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links und rechts 4"/>
          <p:cNvSpPr/>
          <p:nvPr/>
        </p:nvSpPr>
        <p:spPr>
          <a:xfrm>
            <a:off x="1295507" y="5445224"/>
            <a:ext cx="6048672" cy="720080"/>
          </a:xfrm>
          <a:prstGeom prst="left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Inserting material into seed laser beamline changes GDD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526043" y="5085184"/>
            <a:ext cx="3600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group-delay dispersion </a:t>
            </a:r>
            <a:r>
              <a:rPr lang="en-US" sz="1600" dirty="0" err="1" smtClean="0"/>
              <a:t>GDD</a:t>
            </a:r>
            <a:r>
              <a:rPr lang="en-US" sz="1600" baseline="-25000" dirty="0" err="1" smtClean="0"/>
              <a:t>seed</a:t>
            </a:r>
            <a:r>
              <a:rPr lang="en-US" sz="1600" dirty="0" smtClean="0"/>
              <a:t> [fs²]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966271" y="5949280"/>
            <a:ext cx="1106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GENESIS</a:t>
            </a:r>
          </a:p>
          <a:p>
            <a:r>
              <a:rPr lang="en-US" sz="1600" dirty="0" smtClean="0"/>
              <a:t>simulation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44" y="1431733"/>
            <a:ext cx="4046220" cy="344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4844306" y="1287810"/>
            <a:ext cx="864096" cy="115212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78147" y="125153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panose="05050102010706020507" pitchFamily="18" charset="2"/>
              </a:rPr>
              <a:t>a</a:t>
            </a:r>
            <a:r>
              <a:rPr lang="en-US" sz="1600" baseline="-25000" dirty="0" err="1" smtClean="0"/>
              <a:t>seed</a:t>
            </a:r>
            <a:r>
              <a:rPr lang="en-US" sz="1600" dirty="0" smtClean="0"/>
              <a:t>&lt;0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871864" y="1575842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panose="05050102010706020507" pitchFamily="18" charset="2"/>
              </a:rPr>
              <a:t>a</a:t>
            </a:r>
            <a:r>
              <a:rPr lang="en-US" sz="1600" baseline="-25000" dirty="0" err="1" smtClean="0"/>
              <a:t>seed</a:t>
            </a:r>
            <a:r>
              <a:rPr lang="en-US" sz="1600" dirty="0" smtClean="0"/>
              <a:t>&gt;0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860263" y="1897087"/>
            <a:ext cx="1265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optimized R</a:t>
            </a:r>
            <a:r>
              <a:rPr lang="en-US" sz="1400" baseline="-25000" dirty="0" smtClean="0"/>
              <a:t>56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859485" y="2144737"/>
            <a:ext cx="91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small R</a:t>
            </a:r>
            <a:r>
              <a:rPr lang="en-US" sz="1400" baseline="-25000" dirty="0" smtClean="0"/>
              <a:t>56</a:t>
            </a:r>
          </a:p>
        </p:txBody>
      </p:sp>
      <p:sp>
        <p:nvSpPr>
          <p:cNvPr id="15" name="Rechteck 14"/>
          <p:cNvSpPr/>
          <p:nvPr/>
        </p:nvSpPr>
        <p:spPr>
          <a:xfrm>
            <a:off x="7608168" y="5445224"/>
            <a:ext cx="2980368" cy="1152128"/>
          </a:xfrm>
          <a:prstGeom prst="rect">
            <a:avLst/>
          </a:prstGeom>
          <a:solidFill>
            <a:schemeClr val="bg1"/>
          </a:solidFill>
          <a:ln w="38100">
            <a:solidFill>
              <a:srgbClr val="5BC5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First </a:t>
            </a:r>
            <a:r>
              <a:rPr lang="en-US" sz="1600" b="1" dirty="0" smtClean="0">
                <a:solidFill>
                  <a:schemeClr val="tx1"/>
                </a:solidFill>
              </a:rPr>
              <a:t>study being prepared: </a:t>
            </a:r>
            <a:r>
              <a:rPr lang="en-US" sz="1600" dirty="0" smtClean="0">
                <a:solidFill>
                  <a:schemeClr val="tx1"/>
                </a:solidFill>
              </a:rPr>
              <a:t>put fused-silica elements into seed laser beamline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711624" y="7893496"/>
            <a:ext cx="5533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 267nm, 1mm of UV fused silica adds GDD of 195fs^2.</a:t>
            </a:r>
          </a:p>
          <a:p>
            <a:r>
              <a:rPr lang="en-US" sz="1600" dirty="0" smtClean="0"/>
              <a:t>We have already operated the FEL with 12mm fused silica.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08387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XUV Seeding and Slice-Resolved Diagnostic at sFLASH | Christoph Lechner | 13.06.2018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Seeding</a:t>
            </a:r>
            <a:r>
              <a:rPr lang="de-DE" dirty="0" smtClean="0"/>
              <a:t> </a:t>
            </a:r>
            <a:r>
              <a:rPr lang="de-DE" dirty="0" err="1" smtClean="0"/>
              <a:t>providing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insights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sFLASH</a:t>
            </a:r>
            <a:r>
              <a:rPr lang="de-DE" dirty="0" smtClean="0"/>
              <a:t> FEL light </a:t>
            </a:r>
            <a:r>
              <a:rPr lang="de-DE" dirty="0" err="1" smtClean="0"/>
              <a:t>pulses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07368" y="1291981"/>
            <a:ext cx="7056784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err="1" smtClean="0"/>
              <a:t>sFLASH</a:t>
            </a:r>
            <a:r>
              <a:rPr lang="en-US" sz="1600" dirty="0" smtClean="0"/>
              <a:t> developed important new analysis methods (with HGHG seeding)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01A5EC"/>
                </a:solidFill>
              </a:rPr>
              <a:t>World-wide first TDS measurements of seeded FEL process, </a:t>
            </a:r>
            <a:r>
              <a:rPr lang="en-US" sz="1600" dirty="0" smtClean="0"/>
              <a:t>providing insights into FEL light properties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01A5EC"/>
                </a:solidFill>
              </a:rPr>
              <a:t>World-wide first THz streaking of seeded photon pulses</a:t>
            </a:r>
            <a:r>
              <a:rPr lang="en-US" sz="1600" dirty="0" smtClean="0">
                <a:solidFill>
                  <a:srgbClr val="01A5EC"/>
                </a:solidFill>
              </a:rPr>
              <a:t>:</a:t>
            </a:r>
            <a:r>
              <a:rPr lang="en-US" sz="1600" dirty="0" smtClean="0"/>
              <a:t> allows determining optical phase of FEL pulses, a critical information for frontier photon science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 smtClean="0"/>
              <a:t>Next </a:t>
            </a:r>
            <a:r>
              <a:rPr lang="en-US" sz="1600" dirty="0" smtClean="0"/>
              <a:t>steps: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HGHG with manipulated seed laser </a:t>
            </a:r>
            <a:r>
              <a:rPr lang="en-US" sz="1600" b="1" dirty="0" smtClean="0">
                <a:solidFill>
                  <a:schemeClr val="accent1"/>
                </a:solidFill>
              </a:rPr>
              <a:t>pulses</a:t>
            </a:r>
            <a:endParaRPr lang="en-US" sz="1600" b="1" dirty="0" smtClean="0">
              <a:solidFill>
                <a:schemeClr val="accent1"/>
              </a:solidFill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dirty="0" smtClean="0"/>
              <a:t>Demonstration </a:t>
            </a:r>
            <a:r>
              <a:rPr lang="en-US" sz="1600" dirty="0"/>
              <a:t>of</a:t>
            </a:r>
            <a:r>
              <a:rPr lang="en-US" sz="1600" b="1" dirty="0">
                <a:solidFill>
                  <a:schemeClr val="accent1"/>
                </a:solidFill>
              </a:rPr>
              <a:t> EEHG-seeded FEL </a:t>
            </a:r>
            <a:r>
              <a:rPr lang="en-US" sz="1600" b="1" dirty="0" smtClean="0">
                <a:solidFill>
                  <a:schemeClr val="accent1"/>
                </a:solidFill>
              </a:rPr>
              <a:t>gain at </a:t>
            </a:r>
            <a:r>
              <a:rPr lang="en-US" sz="1600" b="1" dirty="0" err="1" smtClean="0">
                <a:solidFill>
                  <a:schemeClr val="accent1"/>
                </a:solidFill>
              </a:rPr>
              <a:t>sFLASH</a:t>
            </a:r>
            <a:endParaRPr lang="en-US" sz="1600" b="1" dirty="0" smtClean="0">
              <a:solidFill>
                <a:schemeClr val="accent1"/>
              </a:solidFill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dirty="0" smtClean="0"/>
              <a:t>Study </a:t>
            </a:r>
            <a:r>
              <a:rPr lang="en-US" sz="1600" dirty="0" smtClean="0"/>
              <a:t>of </a:t>
            </a:r>
            <a:r>
              <a:rPr lang="en-US" sz="1600" b="1" dirty="0" smtClean="0">
                <a:solidFill>
                  <a:schemeClr val="accent1"/>
                </a:solidFill>
              </a:rPr>
              <a:t>seeding design for FLASH2020+ upgrade plans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7389" r="14470" b="15564"/>
          <a:stretch/>
        </p:blipFill>
        <p:spPr bwMode="auto">
          <a:xfrm>
            <a:off x="8320827" y="140261"/>
            <a:ext cx="3535813" cy="35767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776" y="3645024"/>
            <a:ext cx="4179939" cy="257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4010" r="1730"/>
          <a:stretch/>
        </p:blipFill>
        <p:spPr bwMode="auto">
          <a:xfrm>
            <a:off x="8112225" y="3895095"/>
            <a:ext cx="3744415" cy="207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8_desy_template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2018_desy_template_en</Template>
  <TotalTime>0</TotalTime>
  <Words>1595</Words>
  <Application>Microsoft Office PowerPoint</Application>
  <PresentationFormat>Benutzerdefiniert</PresentationFormat>
  <Paragraphs>284</Paragraphs>
  <Slides>29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2018_desy_template_en</vt:lpstr>
      <vt:lpstr>XUV Seeding and Slice-Resolved Diagnostic at sFLASH</vt:lpstr>
      <vt:lpstr>Introduction: Free-Electron Laser (FEL) &amp; Seeding</vt:lpstr>
      <vt:lpstr>sFLASH – The Seeding Test Facility at FLASH</vt:lpstr>
      <vt:lpstr>High-Gain Harmonic Generation (HGHG)</vt:lpstr>
      <vt:lpstr>THz Streaking of Photon Pulses</vt:lpstr>
      <vt:lpstr>Measurement of FEL Pulse Duration </vt:lpstr>
      <vt:lpstr>Next Step: Manipulation of UV Seed Laser Pulses</vt:lpstr>
      <vt:lpstr>Next Step: Manipulation of UV Seed Laser Pulses</vt:lpstr>
      <vt:lpstr>Summary</vt:lpstr>
      <vt:lpstr>Thank you for your attention</vt:lpstr>
      <vt:lpstr>Echo-Enabled Harmonic Generation </vt:lpstr>
      <vt:lpstr>Echo-Enabled Harmonic Generation (EEHG)</vt:lpstr>
      <vt:lpstr>PowerPoint-Präsentation</vt:lpstr>
      <vt:lpstr>Additional Material</vt:lpstr>
      <vt:lpstr>The FLASH Seeding Collaboration and Expertise</vt:lpstr>
      <vt:lpstr>Generation and Analysis of Seeded FEL Pulses at sFLASH</vt:lpstr>
      <vt:lpstr>Generation and Analysis of Seeded FEL Pulses at sFLASH</vt:lpstr>
      <vt:lpstr>Echo-Enabled Harmonic Generation </vt:lpstr>
      <vt:lpstr>Echo-Enabled Harmonic Generation (EEHG)</vt:lpstr>
      <vt:lpstr>sFLASH Seed Source System (May 2017)</vt:lpstr>
      <vt:lpstr>Scan of Relative Timing of Seed 1 and Seed 2 (May 2017)</vt:lpstr>
      <vt:lpstr>Seed On/Off Test</vt:lpstr>
      <vt:lpstr>Nov 2017: Both Seed Laser Pulses on the Bunch</vt:lpstr>
      <vt:lpstr>Vacuum Issue in sFLASH Laser Injection Beamline</vt:lpstr>
      <vt:lpstr>Vacuum Issue in sFLASH Laser Injection Beamline</vt:lpstr>
      <vt:lpstr>sFLASH Plans</vt:lpstr>
      <vt:lpstr>Upgrade Plans for 1st sFLASH Chicane</vt:lpstr>
      <vt:lpstr>Upgrade Plans for 1st sFLASH Chicane</vt:lpstr>
      <vt:lpstr>FLASH2020+ Seeding Plans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Lechner, Christoph</dc:creator>
  <cp:lastModifiedBy>Lechner, Christoph</cp:lastModifiedBy>
  <cp:revision>97</cp:revision>
  <cp:lastPrinted>2018-04-24T06:39:19Z</cp:lastPrinted>
  <dcterms:created xsi:type="dcterms:W3CDTF">2018-04-23T16:47:59Z</dcterms:created>
  <dcterms:modified xsi:type="dcterms:W3CDTF">2018-06-12T19:36:33Z</dcterms:modified>
</cp:coreProperties>
</file>