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77" r:id="rId4"/>
    <p:sldMasterId id="2147483702" r:id="rId5"/>
    <p:sldMasterId id="2147483705" r:id="rId6"/>
  </p:sldMasterIdLst>
  <p:notesMasterIdLst>
    <p:notesMasterId r:id="rId23"/>
  </p:notesMasterIdLst>
  <p:handoutMasterIdLst>
    <p:handoutMasterId r:id="rId24"/>
  </p:handoutMasterIdLst>
  <p:sldIdLst>
    <p:sldId id="288" r:id="rId7"/>
    <p:sldId id="422" r:id="rId8"/>
    <p:sldId id="344" r:id="rId9"/>
    <p:sldId id="435" r:id="rId10"/>
    <p:sldId id="484" r:id="rId11"/>
    <p:sldId id="425" r:id="rId12"/>
    <p:sldId id="443" r:id="rId13"/>
    <p:sldId id="485" r:id="rId14"/>
    <p:sldId id="478" r:id="rId15"/>
    <p:sldId id="460" r:id="rId16"/>
    <p:sldId id="487" r:id="rId17"/>
    <p:sldId id="486" r:id="rId18"/>
    <p:sldId id="489" r:id="rId19"/>
    <p:sldId id="488" r:id="rId20"/>
    <p:sldId id="483" r:id="rId21"/>
    <p:sldId id="482" r:id="rId2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A221A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2" autoAdjust="0"/>
    <p:restoredTop sz="90227" autoAdjust="0"/>
  </p:normalViewPr>
  <p:slideViewPr>
    <p:cSldViewPr>
      <p:cViewPr>
        <p:scale>
          <a:sx n="90" d="100"/>
          <a:sy n="90" d="100"/>
        </p:scale>
        <p:origin x="-1482" y="-12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4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4F784-0BFA-4FC9-80AA-3E85921CA8AB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60FF-9260-4B76-B6AC-DDB611F8C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55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1340D0-8133-4BC0-ADCD-107B74415DE3}" type="datetimeFigureOut">
              <a:rPr lang="de-DE"/>
              <a:pPr>
                <a:defRPr/>
              </a:pPr>
              <a:t>11.06.2018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BA52FA-6C28-4981-B1E1-79E91D6FF3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77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A52FA-6C28-4981-B1E1-79E91D6FF3F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Transportkammer mit Platz für sechs Photokathoden,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Quarzglas-Eintrittsfenster für den UV-Laserstrahl,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HV-Durchführung zur ringförmigen Anode,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Linse mit f = 250 mm,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Eintrittsblende,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Wellenplatte zur einstellbaren Drehung der Polarisationsrichtung,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Polarisator,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Fokussierlinse mit f = 200 mm,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Mikrometertisch zum Positionieren der Fokussierlinse,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Kippspiegel mit Schrittmotoren,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Klappspiegel,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Schneidkanten-Schlitzblende,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Leistungsmesser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A52FA-6C28-4981-B1E1-79E91D6FF3F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09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4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4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B85B-20B8-49C2-B25A-7DA0AA94C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CD56-A837-439E-B8D4-D435C549D8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9501-9DF1-4D1E-86E4-35B61BF0FF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DA23-8350-4A9B-93F3-675E8F2819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F443-D12D-444D-801E-E9272F1B37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60B2-40D6-4DDF-8300-EAB1376080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F581-62C2-4D69-BC3E-572450C049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B2EF-11D8-4047-AEE7-D7D607AFD1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EEA3-C936-462F-A2D7-974E42706E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25C4-B0EA-43D1-9D4C-BF7C137D89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-36512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3354B2-B48A-4EFF-AFE8-B1070F2292F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5364088" y="6669360"/>
            <a:ext cx="3586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Jochen </a:t>
            </a:r>
            <a:r>
              <a:rPr lang="de-DE" sz="1000" dirty="0" err="1" smtClean="0"/>
              <a:t>teichert|Institute</a:t>
            </a:r>
            <a:r>
              <a:rPr lang="de-DE" sz="1000" baseline="0" dirty="0" smtClean="0"/>
              <a:t> </a:t>
            </a:r>
            <a:r>
              <a:rPr lang="de-DE" sz="1000" baseline="0" dirty="0" err="1" smtClean="0"/>
              <a:t>of</a:t>
            </a:r>
            <a:r>
              <a:rPr lang="de-DE" sz="1000" baseline="0" dirty="0" smtClean="0"/>
              <a:t> Radiation Physics</a:t>
            </a:r>
            <a:r>
              <a:rPr lang="de-DE" sz="1000" dirty="0" smtClean="0"/>
              <a:t>|j.teichert@hzdr.de</a:t>
            </a:r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6BE-96F8-40C1-8228-2D19FF866A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3A5E-0175-49E9-AFB1-080EB14224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DA89-AE33-4892-91E1-D4482F98BE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6F32-83F9-4FAC-987D-0D5C322D73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84E4-818E-47E7-BA2A-D77BA9CE0D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3E1F-2DB2-481F-AFE9-F3B0327FA6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187624" y="5229200"/>
            <a:ext cx="475252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187451" y="5805488"/>
            <a:ext cx="4752702" cy="50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73216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5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 userDrawn="1"/>
        </p:nvSpPr>
        <p:spPr bwMode="auto">
          <a:xfrm>
            <a:off x="71438" y="6215063"/>
            <a:ext cx="714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C479-568A-4C66-B95D-0BA463AF4C76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‹Nr.›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73216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2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4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4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66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496" y="6237312"/>
            <a:ext cx="60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7BB47E-D42A-4831-AF83-02B29A3C1B1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0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2DA6-9364-4293-82A6-1DA7108C1D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9C1B-1EDB-408A-9085-273BD83BC4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0428-79D4-4E3B-9095-0221D17803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43C4-E5FC-4E42-8900-F673904288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EDA9-64A1-4D2B-844A-1F6AAE808A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B72D-0118-4F6A-8595-A7FC1E175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175" y="-7938"/>
            <a:ext cx="914717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1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0" y="6426200"/>
                <a:ext cx="3062288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6546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0" y="6570663"/>
                <a:ext cx="3062288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pic>
          <p:nvPicPr>
            <p:cNvPr id="1032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276"/>
            <a:stretch>
              <a:fillRect/>
            </a:stretch>
          </p:blipFill>
          <p:spPr bwMode="auto">
            <a:xfrm>
              <a:off x="7077075" y="5157788"/>
              <a:ext cx="17430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44813" y="6672263"/>
            <a:ext cx="6019800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latin typeface="Arial" charset="0"/>
                <a:cs typeface="+mn-cs"/>
              </a:rPr>
              <a:t>	Jochen</a:t>
            </a:r>
            <a:r>
              <a:rPr lang="de-DE" sz="900" baseline="0" dirty="0" smtClean="0">
                <a:latin typeface="Arial" charset="0"/>
                <a:cs typeface="+mn-cs"/>
              </a:rPr>
              <a:t> Teichert</a:t>
            </a:r>
            <a:r>
              <a:rPr lang="de-DE" sz="900" dirty="0" smtClean="0">
                <a:latin typeface="Arial" charset="0"/>
                <a:cs typeface="+mn-cs"/>
              </a:rPr>
              <a:t> I HZDR</a:t>
            </a:r>
            <a:endParaRPr lang="de-DE" dirty="0" smtClean="0"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6558" y="4653136"/>
            <a:ext cx="1281906" cy="2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67063" y="6673850"/>
            <a:ext cx="5797550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atin typeface="Arial" charset="0"/>
              </a:rPr>
              <a:t>	                                                                   </a:t>
            </a:r>
            <a:endParaRPr lang="de-DE" sz="2400" dirty="0">
              <a:latin typeface="Times" pitchFamily="18" charset="0"/>
            </a:endParaRPr>
          </a:p>
        </p:txBody>
      </p:sp>
      <p:grpSp>
        <p:nvGrpSpPr>
          <p:cNvPr id="3075" name="Gruppieren 1"/>
          <p:cNvGrpSpPr>
            <a:grpSpLocks/>
          </p:cNvGrpSpPr>
          <p:nvPr/>
        </p:nvGrpSpPr>
        <p:grpSpPr bwMode="auto">
          <a:xfrm>
            <a:off x="0" y="6575425"/>
            <a:ext cx="9144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16078" y="6530975"/>
            <a:ext cx="2520950" cy="233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Helmholtz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Grafik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7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351799-C006-4428-92EB-B06D7AD083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21B047-C86D-48A6-BF7A-FF235036B9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ieren 5"/>
          <p:cNvGrpSpPr>
            <a:grpSpLocks/>
          </p:cNvGrpSpPr>
          <p:nvPr/>
        </p:nvGrpSpPr>
        <p:grpSpPr bwMode="auto">
          <a:xfrm>
            <a:off x="-3175" y="0"/>
            <a:ext cx="9147175" cy="6858000"/>
            <a:chOff x="-1" y="25395"/>
            <a:chExt cx="9147727" cy="6856611"/>
          </a:xfrm>
        </p:grpSpPr>
        <p:grpSp>
          <p:nvGrpSpPr>
            <p:cNvPr id="1031" name="Gruppieren 3"/>
            <p:cNvGrpSpPr>
              <a:grpSpLocks/>
            </p:cNvGrpSpPr>
            <p:nvPr/>
          </p:nvGrpSpPr>
          <p:grpSpPr bwMode="auto">
            <a:xfrm>
              <a:off x="-1" y="25395"/>
              <a:ext cx="9147727" cy="6856611"/>
              <a:chOff x="-1" y="25395"/>
              <a:chExt cx="9147727" cy="6856611"/>
            </a:xfrm>
          </p:grpSpPr>
          <p:grpSp>
            <p:nvGrpSpPr>
              <p:cNvPr id="1035" name="Gruppieren 1"/>
              <p:cNvGrpSpPr>
                <a:grpSpLocks/>
              </p:cNvGrpSpPr>
              <p:nvPr/>
            </p:nvGrpSpPr>
            <p:grpSpPr bwMode="auto">
              <a:xfrm>
                <a:off x="-1" y="4733925"/>
                <a:ext cx="9147727" cy="2148081"/>
                <a:chOff x="-1" y="4733925"/>
                <a:chExt cx="9147727" cy="2148081"/>
              </a:xfrm>
            </p:grpSpPr>
            <p:sp>
              <p:nvSpPr>
                <p:cNvPr id="9" name="Rectangle 2"/>
                <p:cNvSpPr>
                  <a:spLocks noChangeArrowheads="1"/>
                </p:cNvSpPr>
                <p:nvPr/>
              </p:nvSpPr>
              <p:spPr bwMode="auto">
                <a:xfrm>
                  <a:off x="3174" y="4878987"/>
                  <a:ext cx="9144552" cy="1979212"/>
                </a:xfrm>
                <a:prstGeom prst="rect">
                  <a:avLst/>
                </a:prstGeom>
                <a:solidFill>
                  <a:srgbClr val="00589C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Rectangle 22"/>
                <p:cNvSpPr>
                  <a:spLocks noChangeArrowheads="1"/>
                </p:cNvSpPr>
                <p:nvPr/>
              </p:nvSpPr>
              <p:spPr bwMode="auto">
                <a:xfrm>
                  <a:off x="-1" y="4734554"/>
                  <a:ext cx="3059298" cy="144433"/>
                </a:xfrm>
                <a:prstGeom prst="rect">
                  <a:avLst/>
                </a:prstGeom>
                <a:solidFill>
                  <a:srgbClr val="CF6800"/>
                </a:solidFill>
                <a:ln>
                  <a:noFill/>
                </a:ln>
                <a:effectLst/>
              </p:spPr>
              <p:txBody>
                <a:bodyPr wrap="none" lIns="90000" tIns="46800" rIns="90000" bIns="46800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39" name="Gruppieren 10"/>
                <p:cNvGrpSpPr>
                  <a:grpSpLocks/>
                </p:cNvGrpSpPr>
                <p:nvPr/>
              </p:nvGrpSpPr>
              <p:grpSpPr bwMode="auto">
                <a:xfrm>
                  <a:off x="0" y="6593081"/>
                  <a:ext cx="9144000" cy="288925"/>
                  <a:chOff x="0" y="6583363"/>
                  <a:chExt cx="9144000" cy="288925"/>
                </a:xfrm>
              </p:grpSpPr>
              <p:sp>
                <p:nvSpPr>
                  <p:cNvPr id="1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6727855"/>
                    <a:ext cx="3059298" cy="144433"/>
                  </a:xfrm>
                  <a:prstGeom prst="rect">
                    <a:avLst/>
                  </a:prstGeom>
                  <a:solidFill>
                    <a:srgbClr val="9C9C9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25957" y="6583422"/>
                    <a:ext cx="3059298" cy="144434"/>
                  </a:xfrm>
                  <a:prstGeom prst="rect">
                    <a:avLst/>
                  </a:prstGeom>
                  <a:solidFill>
                    <a:srgbClr val="B9B9B9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6583422"/>
                    <a:ext cx="3059298" cy="1444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9297" y="6727855"/>
                    <a:ext cx="6085254" cy="13808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defRPr/>
                    </a:pPr>
                    <a:endParaRPr lang="de-DE" sz="9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-1" y="25395"/>
                <a:ext cx="287355" cy="287280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2" name="Gruppieren 18"/>
            <p:cNvGrpSpPr>
              <a:grpSpLocks/>
            </p:cNvGrpSpPr>
            <p:nvPr/>
          </p:nvGrpSpPr>
          <p:grpSpPr bwMode="auto">
            <a:xfrm>
              <a:off x="6011863" y="5181543"/>
              <a:ext cx="2956340" cy="1228725"/>
              <a:chOff x="6011863" y="5181543"/>
              <a:chExt cx="2956340" cy="1228725"/>
            </a:xfrm>
          </p:grpSpPr>
          <p:pic>
            <p:nvPicPr>
              <p:cNvPr id="1033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225128" y="5181543"/>
                <a:ext cx="1743075" cy="122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Bild 4" descr="DDC_Sticker_groß_Schatten_RGB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7" name="Rechteck 15"/>
          <p:cNvSpPr>
            <a:spLocks noChangeArrowheads="1"/>
          </p:cNvSpPr>
          <p:nvPr/>
        </p:nvSpPr>
        <p:spPr bwMode="auto">
          <a:xfrm>
            <a:off x="5724128" y="6669360"/>
            <a:ext cx="3411934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Jochen</a:t>
            </a:r>
            <a:r>
              <a:rPr lang="de-DE" sz="900" baseline="0" dirty="0" smtClean="0">
                <a:solidFill>
                  <a:prstClr val="black"/>
                </a:solidFill>
                <a:latin typeface="Arial" charset="0"/>
              </a:rPr>
              <a:t> Teichert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| Institute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 Radiation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</a:rPr>
              <a:t>Physics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 | </a:t>
            </a:r>
            <a:r>
              <a:rPr lang="de-DE" sz="900" dirty="0">
                <a:solidFill>
                  <a:prstClr val="black"/>
                </a:solidFill>
                <a:latin typeface="Arial" charset="0"/>
              </a:rPr>
              <a:t>www.hzdr.de</a:t>
            </a:r>
            <a:endParaRPr lang="de-DE" sz="9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0"/>
          <a:stretch/>
        </p:blipFill>
        <p:spPr>
          <a:xfrm>
            <a:off x="3175" y="-27384"/>
            <a:ext cx="9140825" cy="4422775"/>
          </a:xfrm>
          <a:prstGeom prst="rect">
            <a:avLst/>
          </a:prstGeom>
          <a:effectLst/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4598439"/>
            <a:ext cx="1368152" cy="3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175" y="-7938"/>
            <a:ext cx="914717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1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0" y="6426200"/>
                <a:ext cx="3062288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6546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0" y="6570663"/>
                <a:ext cx="3062288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32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276"/>
            <a:stretch>
              <a:fillRect/>
            </a:stretch>
          </p:blipFill>
          <p:spPr bwMode="auto">
            <a:xfrm>
              <a:off x="7077075" y="5157788"/>
              <a:ext cx="17430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44813" y="6672263"/>
            <a:ext cx="6019800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	 Rong Xiang I HZDR</a:t>
            </a:r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6558" y="4653136"/>
            <a:ext cx="1281906" cy="2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75" y="5434428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998075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J.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Teichert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A. Arnold, M.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Bawatna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P. Evtushenko, M.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ensch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B. Green,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S.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Kovalev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U.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Lehnert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P. Lu, P. Michel,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P.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Murcek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H. 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Vennekate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I. Will, R. </a:t>
            </a:r>
            <a:r>
              <a:rPr lang="de-DE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Xiang</a:t>
            </a:r>
            <a:endParaRPr lang="de-D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3284984"/>
            <a:ext cx="9144000" cy="12241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de-DE" sz="2800" b="1" dirty="0" smtClean="0"/>
          </a:p>
          <a:p>
            <a:pPr algn="ctr"/>
            <a:r>
              <a:rPr lang="de-DE" sz="2800" b="1" dirty="0" err="1" smtClean="0"/>
              <a:t>THz</a:t>
            </a:r>
            <a:r>
              <a:rPr lang="de-DE" sz="2800" b="1" dirty="0" smtClean="0"/>
              <a:t> User Operation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Short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High Charge Bunches</a:t>
            </a:r>
          </a:p>
          <a:p>
            <a:pPr algn="ctr"/>
            <a:r>
              <a:rPr lang="de-DE" sz="2800" b="1" dirty="0" smtClean="0"/>
              <a:t> </a:t>
            </a:r>
            <a:r>
              <a:rPr lang="de-DE" sz="2800" b="1" dirty="0" err="1" smtClean="0"/>
              <a:t>Driven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ELBE SRF </a:t>
            </a:r>
            <a:r>
              <a:rPr lang="de-DE" sz="2800" b="1" dirty="0" err="1" smtClean="0"/>
              <a:t>Gun</a:t>
            </a:r>
            <a:endParaRPr lang="de-DE" sz="2800" b="1" dirty="0" smtClean="0"/>
          </a:p>
          <a:p>
            <a:pPr algn="ctr"/>
            <a:r>
              <a:rPr lang="de-DE" dirty="0" smtClean="0"/>
              <a:t>4th Annual MT Meeting, 12 – 14 June 2018, HZB Berlin  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09120"/>
            <a:ext cx="1296144" cy="4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" y="933851"/>
            <a:ext cx="8486657" cy="17108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56167" y="2079217"/>
            <a:ext cx="1271227" cy="615553"/>
          </a:xfrm>
          <a:prstGeom prst="rect">
            <a:avLst/>
          </a:prstGeom>
          <a:solidFill>
            <a:srgbClr val="FFC000"/>
          </a:solidFill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de-DE" dirty="0" err="1" smtClean="0"/>
              <a:t>acceleration</a:t>
            </a:r>
            <a:endParaRPr lang="de-DE" dirty="0" smtClean="0"/>
          </a:p>
          <a:p>
            <a:pPr algn="ctr"/>
            <a:r>
              <a:rPr lang="de-DE" dirty="0" smtClean="0"/>
              <a:t>on-</a:t>
            </a:r>
            <a:r>
              <a:rPr lang="de-DE" dirty="0" err="1" smtClean="0"/>
              <a:t>crest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2437477" y="1719177"/>
            <a:ext cx="77151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97185" y="2165375"/>
            <a:ext cx="1149629" cy="615553"/>
          </a:xfrm>
          <a:prstGeom prst="rect">
            <a:avLst/>
          </a:prstGeom>
          <a:solidFill>
            <a:srgbClr val="FFC000"/>
          </a:solidFill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de-DE" dirty="0" err="1" smtClean="0"/>
              <a:t>energy</a:t>
            </a:r>
            <a:endParaRPr lang="de-DE" dirty="0" smtClean="0"/>
          </a:p>
          <a:p>
            <a:pPr algn="ctr"/>
            <a:r>
              <a:rPr lang="de-DE" dirty="0" err="1" smtClean="0"/>
              <a:t>correlation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4572000" y="1774980"/>
            <a:ext cx="77151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6526504" y="933851"/>
            <a:ext cx="502859" cy="5950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802776" y="591440"/>
            <a:ext cx="1314326" cy="340753"/>
          </a:xfrm>
          <a:prstGeom prst="rect">
            <a:avLst/>
          </a:prstGeom>
          <a:solidFill>
            <a:srgbClr val="FFC000"/>
          </a:solidFill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8700" r="11567" b="5118"/>
          <a:stretch/>
        </p:blipFill>
        <p:spPr>
          <a:xfrm>
            <a:off x="5139382" y="3730585"/>
            <a:ext cx="3779962" cy="279475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91211" y="5673253"/>
            <a:ext cx="2704633" cy="34075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de-DE" dirty="0" smtClean="0"/>
              <a:t>form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7729788" y="2013970"/>
            <a:ext cx="1048135" cy="615553"/>
          </a:xfrm>
          <a:prstGeom prst="rect">
            <a:avLst/>
          </a:prstGeom>
          <a:solidFill>
            <a:srgbClr val="FFC000"/>
          </a:solidFill>
        </p:spPr>
        <p:txBody>
          <a:bodyPr wrap="none" lIns="65306" tIns="32653" rIns="65306" bIns="32653" rtlCol="0">
            <a:spAutoFit/>
          </a:bodyPr>
          <a:lstStyle/>
          <a:p>
            <a:pPr algn="ctr"/>
            <a:r>
              <a:rPr lang="de-DE" dirty="0" err="1" smtClean="0"/>
              <a:t>undulator</a:t>
            </a:r>
            <a:endParaRPr lang="de-DE" dirty="0" smtClean="0"/>
          </a:p>
          <a:p>
            <a:pPr algn="ctr"/>
            <a:r>
              <a:rPr lang="de-DE" dirty="0" err="1" smtClean="0"/>
              <a:t>radiation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7966663" y="1774981"/>
            <a:ext cx="77151" cy="290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6" b="57484"/>
          <a:stretch/>
        </p:blipFill>
        <p:spPr bwMode="auto">
          <a:xfrm>
            <a:off x="3028971" y="4611989"/>
            <a:ext cx="1903069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200086" y="3546758"/>
            <a:ext cx="5075679" cy="8903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de-DE" dirty="0" smtClean="0"/>
              <a:t>Simulation </a:t>
            </a:r>
          </a:p>
          <a:p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           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</a:t>
            </a:r>
          </a:p>
          <a:p>
            <a:r>
              <a:rPr lang="de-DE" dirty="0" smtClean="0"/>
              <a:t>               8.3 </a:t>
            </a:r>
            <a:r>
              <a:rPr lang="de-DE" dirty="0" err="1" smtClean="0"/>
              <a:t>ps</a:t>
            </a:r>
            <a:r>
              <a:rPr lang="de-DE" dirty="0" smtClean="0"/>
              <a:t> </a:t>
            </a:r>
            <a:r>
              <a:rPr lang="de-DE" dirty="0" err="1" smtClean="0"/>
              <a:t>rms</a:t>
            </a:r>
            <a:r>
              <a:rPr lang="de-DE" dirty="0" smtClean="0"/>
              <a:t>                                 3.0 </a:t>
            </a:r>
            <a:r>
              <a:rPr lang="de-DE" dirty="0" err="1" smtClean="0"/>
              <a:t>ps</a:t>
            </a:r>
            <a:r>
              <a:rPr lang="de-DE" dirty="0" smtClean="0"/>
              <a:t> </a:t>
            </a:r>
            <a:r>
              <a:rPr lang="de-DE" dirty="0" err="1" smtClean="0"/>
              <a:t>rms</a:t>
            </a:r>
            <a:endParaRPr lang="de-DE" dirty="0"/>
          </a:p>
        </p:txBody>
      </p:sp>
      <p:pic>
        <p:nvPicPr>
          <p:cNvPr id="24" name="Grafik 2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3" b="60855"/>
          <a:stretch/>
        </p:blipFill>
        <p:spPr bwMode="auto">
          <a:xfrm>
            <a:off x="526562" y="4560554"/>
            <a:ext cx="1949491" cy="177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feld 24"/>
          <p:cNvSpPr txBox="1"/>
          <p:nvPr/>
        </p:nvSpPr>
        <p:spPr>
          <a:xfrm rot="16200000">
            <a:off x="2772145" y="5305646"/>
            <a:ext cx="790174" cy="28579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l-GR" sz="1400" dirty="0"/>
              <a:t>Δ</a:t>
            </a:r>
            <a:r>
              <a:rPr lang="de-DE" sz="1400" dirty="0"/>
              <a:t>E [</a:t>
            </a:r>
            <a:r>
              <a:rPr lang="de-DE" sz="1400" dirty="0" err="1"/>
              <a:t>keV</a:t>
            </a:r>
            <a:r>
              <a:rPr lang="de-DE" sz="1400" dirty="0"/>
              <a:t>]</a:t>
            </a:r>
            <a:endParaRPr lang="en-US" sz="14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359370" y="5305646"/>
            <a:ext cx="790174" cy="28579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l-GR" sz="1400" dirty="0"/>
              <a:t>Δ</a:t>
            </a:r>
            <a:r>
              <a:rPr lang="de-DE" sz="1400" dirty="0"/>
              <a:t>E [</a:t>
            </a:r>
            <a:r>
              <a:rPr lang="de-DE" sz="1400" dirty="0" err="1"/>
              <a:t>keV</a:t>
            </a:r>
            <a:r>
              <a:rPr lang="de-DE" sz="1400" dirty="0"/>
              <a:t>]</a:t>
            </a:r>
            <a:endParaRPr lang="en-US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3723224" y="6038214"/>
            <a:ext cx="514564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de-DE" sz="1400" dirty="0"/>
              <a:t>t [</a:t>
            </a:r>
            <a:r>
              <a:rPr lang="de-DE" sz="1400" dirty="0" err="1"/>
              <a:t>ps</a:t>
            </a:r>
            <a:r>
              <a:rPr lang="de-DE" sz="1400" dirty="0"/>
              <a:t>]</a:t>
            </a:r>
            <a:endParaRPr lang="en-US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244025" y="6068616"/>
            <a:ext cx="514564" cy="285793"/>
          </a:xfrm>
          <a:prstGeom prst="rect">
            <a:avLst/>
          </a:prstGeom>
          <a:noFill/>
        </p:spPr>
        <p:txBody>
          <a:bodyPr wrap="none" lIns="65306" tIns="32653" rIns="65306" bIns="32653" rtlCol="0">
            <a:spAutoFit/>
          </a:bodyPr>
          <a:lstStyle/>
          <a:p>
            <a:r>
              <a:rPr lang="de-DE" sz="1400" dirty="0"/>
              <a:t>t [</a:t>
            </a:r>
            <a:r>
              <a:rPr lang="de-DE" sz="1400" dirty="0" err="1"/>
              <a:t>ps</a:t>
            </a:r>
            <a:r>
              <a:rPr lang="de-DE" sz="1400" dirty="0"/>
              <a:t>]</a:t>
            </a:r>
            <a:endParaRPr lang="en-US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557607" y="4296289"/>
            <a:ext cx="1808325" cy="36713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  <a:latin typeface="Times New Roman"/>
                <a:cs typeface="Times New Roman"/>
              </a:rPr>
              <a:t>σ</a:t>
            </a:r>
            <a:r>
              <a:rPr lang="de-DE" baseline="-25000" dirty="0" err="1" smtClean="0">
                <a:solidFill>
                  <a:srgbClr val="0070C0"/>
                </a:solidFill>
              </a:rPr>
              <a:t>t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rms</a:t>
            </a:r>
            <a:r>
              <a:rPr lang="de-DE" dirty="0" smtClean="0">
                <a:solidFill>
                  <a:srgbClr val="0070C0"/>
                </a:solidFill>
              </a:rPr>
              <a:t>) = 0.82 </a:t>
            </a:r>
            <a:r>
              <a:rPr lang="de-DE" dirty="0" err="1" smtClean="0">
                <a:solidFill>
                  <a:srgbClr val="0070C0"/>
                </a:solidFill>
              </a:rPr>
              <a:t>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28972" y="4347724"/>
            <a:ext cx="1785425" cy="36713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  <a:latin typeface="Times New Roman"/>
                <a:cs typeface="Times New Roman"/>
              </a:rPr>
              <a:t>σ</a:t>
            </a:r>
            <a:r>
              <a:rPr lang="de-DE" baseline="-25000" dirty="0" err="1">
                <a:solidFill>
                  <a:srgbClr val="0070C0"/>
                </a:solidFill>
              </a:rPr>
              <a:t>t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rms</a:t>
            </a:r>
            <a:r>
              <a:rPr lang="de-DE" dirty="0" smtClean="0">
                <a:solidFill>
                  <a:srgbClr val="0070C0"/>
                </a:solidFill>
              </a:rPr>
              <a:t>) = 0.18 </a:t>
            </a:r>
            <a:r>
              <a:rPr lang="de-DE" dirty="0" err="1" smtClean="0">
                <a:solidFill>
                  <a:srgbClr val="0070C0"/>
                </a:solidFill>
              </a:rPr>
              <a:t>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4828" y="130089"/>
            <a:ext cx="2787052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. 3. Short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pulses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164694" y="2708920"/>
                <a:ext cx="3439754" cy="340753"/>
              </a:xfrm>
              <a:prstGeom prst="rect">
                <a:avLst/>
              </a:prstGeom>
              <a:noFill/>
            </p:spPr>
            <p:txBody>
              <a:bodyPr wrap="square" lIns="65306" tIns="32653" rIns="65306" bIns="326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𝑏𝑢𝑛𝑐h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/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𝑒𝑙𝑒𝑐𝑡𝑟𝑜𝑛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94" y="2708920"/>
                <a:ext cx="3439754" cy="340753"/>
              </a:xfrm>
              <a:prstGeom prst="rect">
                <a:avLst/>
              </a:prstGeom>
              <a:blipFill rotWithShape="1">
                <a:blip r:embed="rId6"/>
                <a:stretch>
                  <a:fillRect r="-532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5148064" y="3068960"/>
                <a:ext cx="3309424" cy="668801"/>
              </a:xfrm>
              <a:prstGeom prst="rect">
                <a:avLst/>
              </a:prstGeom>
              <a:noFill/>
            </p:spPr>
            <p:txBody>
              <a:bodyPr wrap="none" lIns="65306" tIns="32653" rIns="65306" bIns="326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𝑒𝑙𝑒𝑐𝑡𝑟𝑜𝑛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𝐾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68960"/>
                <a:ext cx="3309424" cy="668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879589" y="620688"/>
            <a:ext cx="59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diffraction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(</a:t>
            </a:r>
            <a:r>
              <a:rPr lang="de-DE" dirty="0" err="1" smtClean="0"/>
              <a:t>superradiant</a:t>
            </a:r>
            <a:r>
              <a:rPr lang="de-DE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04828" y="130089"/>
            <a:ext cx="2787052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THz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4121254" y="3006244"/>
            <a:ext cx="4339178" cy="31590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1949" y="631126"/>
            <a:ext cx="8782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Successful experimental realization of the bunch compression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589C"/>
                </a:solidFill>
              </a:rPr>
              <a:t>Optimization parameters</a:t>
            </a:r>
          </a:p>
          <a:p>
            <a:r>
              <a:rPr lang="en-US" sz="2000" dirty="0">
                <a:solidFill>
                  <a:srgbClr val="00589C"/>
                </a:solidFill>
              </a:rPr>
              <a:t> </a:t>
            </a:r>
            <a:r>
              <a:rPr lang="en-US" sz="2000" dirty="0" smtClean="0">
                <a:solidFill>
                  <a:srgbClr val="00589C"/>
                </a:solidFill>
              </a:rPr>
              <a:t>            	correlated energy spread: phases of cavities C3 &amp; C4</a:t>
            </a:r>
          </a:p>
          <a:p>
            <a:r>
              <a:rPr lang="de-DE" sz="2000" dirty="0">
                <a:solidFill>
                  <a:srgbClr val="00589C"/>
                </a:solidFill>
              </a:rPr>
              <a:t>	</a:t>
            </a:r>
            <a:r>
              <a:rPr lang="de-DE" sz="2000" dirty="0" err="1" smtClean="0">
                <a:solidFill>
                  <a:srgbClr val="00589C"/>
                </a:solidFill>
              </a:rPr>
              <a:t>chicane</a:t>
            </a:r>
            <a:r>
              <a:rPr lang="de-DE" sz="2000" dirty="0" smtClean="0">
                <a:solidFill>
                  <a:srgbClr val="00589C"/>
                </a:solidFill>
              </a:rPr>
              <a:t> angle (</a:t>
            </a:r>
            <a:r>
              <a:rPr lang="de-DE" sz="2000" dirty="0" err="1" smtClean="0">
                <a:solidFill>
                  <a:srgbClr val="00589C"/>
                </a:solidFill>
              </a:rPr>
              <a:t>dipole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currents</a:t>
            </a:r>
            <a:r>
              <a:rPr lang="de-DE" sz="2000" dirty="0" smtClean="0">
                <a:solidFill>
                  <a:srgbClr val="00589C"/>
                </a:solidFill>
              </a:rPr>
              <a:t>)</a:t>
            </a:r>
            <a:endParaRPr lang="en-US" sz="2000" dirty="0" smtClean="0">
              <a:solidFill>
                <a:srgbClr val="00589C"/>
              </a:solidFill>
            </a:endParaRPr>
          </a:p>
          <a:p>
            <a:r>
              <a:rPr lang="en-US" sz="2000" dirty="0">
                <a:solidFill>
                  <a:srgbClr val="00589C"/>
                </a:solidFill>
              </a:rPr>
              <a:t>	</a:t>
            </a:r>
            <a:r>
              <a:rPr lang="en-US" sz="2000" dirty="0" smtClean="0">
                <a:solidFill>
                  <a:srgbClr val="00589C"/>
                </a:solidFill>
              </a:rPr>
              <a:t>Compression and </a:t>
            </a:r>
            <a:r>
              <a:rPr lang="en-US" sz="2000" dirty="0" err="1" smtClean="0">
                <a:solidFill>
                  <a:srgbClr val="00589C"/>
                </a:solidFill>
              </a:rPr>
              <a:t>longit</a:t>
            </a:r>
            <a:r>
              <a:rPr lang="en-US" sz="2000" dirty="0" smtClean="0">
                <a:solidFill>
                  <a:srgbClr val="00589C"/>
                </a:solidFill>
              </a:rPr>
              <a:t>. space charge compensation: SRF gun laser phase 	        </a:t>
            </a:r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50061" y="2636912"/>
            <a:ext cx="265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 </a:t>
            </a:r>
            <a:r>
              <a:rPr lang="en-US" dirty="0" err="1" smtClean="0"/>
              <a:t>dependancy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093728" y="263691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chirp </a:t>
            </a:r>
            <a:r>
              <a:rPr lang="en-US" dirty="0" err="1" smtClean="0"/>
              <a:t>dependancy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6589" r="10751" b="3392"/>
          <a:stretch/>
        </p:blipFill>
        <p:spPr bwMode="auto">
          <a:xfrm>
            <a:off x="448036" y="2996952"/>
            <a:ext cx="3619908" cy="29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64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04828" y="130089"/>
            <a:ext cx="2787052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THz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9192" r="20261"/>
          <a:stretch/>
        </p:blipFill>
        <p:spPr>
          <a:xfrm>
            <a:off x="5940152" y="1199297"/>
            <a:ext cx="3145162" cy="248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8499" r="20000"/>
          <a:stretch/>
        </p:blipFill>
        <p:spPr>
          <a:xfrm>
            <a:off x="2987824" y="1184608"/>
            <a:ext cx="3146118" cy="24986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8655"/>
          <a:stretch/>
        </p:blipFill>
        <p:spPr>
          <a:xfrm>
            <a:off x="0" y="1064880"/>
            <a:ext cx="3209267" cy="27241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9552" y="620688"/>
            <a:ext cx="829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589C"/>
                </a:solidFill>
              </a:rPr>
              <a:t>THz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radiation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has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produced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and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characterized</a:t>
            </a:r>
            <a:r>
              <a:rPr lang="de-DE" sz="2000" dirty="0" smtClean="0">
                <a:solidFill>
                  <a:srgbClr val="00589C"/>
                </a:solidFill>
              </a:rPr>
              <a:t> </a:t>
            </a:r>
            <a:r>
              <a:rPr lang="de-DE" sz="2000" dirty="0" err="1" smtClean="0">
                <a:solidFill>
                  <a:srgbClr val="00589C"/>
                </a:solidFill>
              </a:rPr>
              <a:t>for</a:t>
            </a:r>
            <a:r>
              <a:rPr lang="de-DE" sz="2000" dirty="0" smtClean="0">
                <a:solidFill>
                  <a:srgbClr val="00589C"/>
                </a:solidFill>
              </a:rPr>
              <a:t> 0.3, 0.5, 0.8, 1.0 </a:t>
            </a:r>
            <a:r>
              <a:rPr lang="de-DE" sz="2000" dirty="0" err="1" smtClean="0">
                <a:solidFill>
                  <a:srgbClr val="00589C"/>
                </a:solidFill>
              </a:rPr>
              <a:t>and</a:t>
            </a:r>
            <a:r>
              <a:rPr lang="de-DE" sz="2000" dirty="0" smtClean="0">
                <a:solidFill>
                  <a:srgbClr val="00589C"/>
                </a:solidFill>
              </a:rPr>
              <a:t> 1.5 </a:t>
            </a:r>
            <a:r>
              <a:rPr lang="de-DE" sz="2000" dirty="0" err="1" smtClean="0">
                <a:solidFill>
                  <a:srgbClr val="00589C"/>
                </a:solidFill>
              </a:rPr>
              <a:t>THz</a:t>
            </a:r>
            <a:endParaRPr lang="en-US" sz="2000" dirty="0">
              <a:solidFill>
                <a:srgbClr val="00589C"/>
              </a:solidFill>
            </a:endParaRPr>
          </a:p>
        </p:txBody>
      </p:sp>
      <p:pic>
        <p:nvPicPr>
          <p:cNvPr id="10" name="Grafik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3024336" cy="231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984755" cy="22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971600" y="6011996"/>
            <a:ext cx="28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589C"/>
                </a:solidFill>
              </a:rPr>
              <a:t>better</a:t>
            </a:r>
            <a:r>
              <a:rPr lang="de-DE" dirty="0" smtClean="0">
                <a:solidFill>
                  <a:srgbClr val="00589C"/>
                </a:solidFill>
              </a:rPr>
              <a:t> pulse </a:t>
            </a:r>
            <a:r>
              <a:rPr lang="de-DE" dirty="0" err="1" smtClean="0">
                <a:solidFill>
                  <a:srgbClr val="00589C"/>
                </a:solidFill>
              </a:rPr>
              <a:t>energy</a:t>
            </a:r>
            <a:r>
              <a:rPr lang="de-DE" dirty="0" smtClean="0">
                <a:solidFill>
                  <a:srgbClr val="00589C"/>
                </a:solidFill>
              </a:rPr>
              <a:t> </a:t>
            </a:r>
            <a:r>
              <a:rPr lang="de-DE" dirty="0" err="1" smtClean="0">
                <a:solidFill>
                  <a:srgbClr val="00589C"/>
                </a:solidFill>
              </a:rPr>
              <a:t>stability</a:t>
            </a:r>
            <a:endParaRPr lang="en-US" dirty="0">
              <a:solidFill>
                <a:srgbClr val="005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03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07657"/>
              </p:ext>
            </p:extLst>
          </p:nvPr>
        </p:nvGraphicFramePr>
        <p:xfrm>
          <a:off x="467545" y="1782108"/>
          <a:ext cx="8064895" cy="179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080120"/>
                <a:gridCol w="1368152"/>
                <a:gridCol w="1152128"/>
                <a:gridCol w="1440160"/>
                <a:gridCol w="1440160"/>
              </a:tblGrid>
              <a:tr h="602235"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latin typeface="+mn-lt"/>
                        </a:rPr>
                        <a:t>THz</a:t>
                      </a:r>
                      <a:r>
                        <a:rPr lang="de-DE" sz="2000" dirty="0" smtClean="0">
                          <a:latin typeface="+mn-lt"/>
                        </a:rPr>
                        <a:t> Power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</a:rPr>
                        <a:t>0.3 </a:t>
                      </a:r>
                      <a:r>
                        <a:rPr lang="de-DE" sz="2000" dirty="0" err="1" smtClean="0">
                          <a:latin typeface="+mn-lt"/>
                        </a:rPr>
                        <a:t>THz</a:t>
                      </a:r>
                      <a:endParaRPr lang="de-DE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de-DE" sz="2000" dirty="0" err="1" smtClean="0">
                          <a:latin typeface="+mn-lt"/>
                        </a:rPr>
                        <a:t>tuning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</a:rPr>
                        <a:t>0.5 </a:t>
                      </a:r>
                      <a:r>
                        <a:rPr lang="de-DE" sz="2000" dirty="0" err="1" smtClean="0">
                          <a:latin typeface="+mn-lt"/>
                        </a:rPr>
                        <a:t>THz</a:t>
                      </a:r>
                      <a:endParaRPr lang="de-DE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de-DE" sz="2000" dirty="0" err="1" smtClean="0">
                          <a:latin typeface="+mn-lt"/>
                        </a:rPr>
                        <a:t>tuning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0.8 </a:t>
                      </a:r>
                      <a:r>
                        <a:rPr lang="de-DE" sz="2000" dirty="0" err="1" smtClean="0">
                          <a:latin typeface="+mn-lt"/>
                          <a:cs typeface="Arial" panose="020B0604020202020204" pitchFamily="34" charset="0"/>
                        </a:rPr>
                        <a:t>THz</a:t>
                      </a:r>
                      <a:endParaRPr lang="de-DE" sz="20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dirty="0" err="1" smtClean="0">
                          <a:latin typeface="+mn-lt"/>
                          <a:cs typeface="Arial" panose="020B0604020202020204" pitchFamily="34" charset="0"/>
                        </a:rPr>
                        <a:t>tuning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</a:rPr>
                        <a:t>1.0 </a:t>
                      </a:r>
                      <a:r>
                        <a:rPr lang="de-DE" sz="2000" dirty="0" err="1" smtClean="0">
                          <a:latin typeface="+mn-lt"/>
                        </a:rPr>
                        <a:t>THz</a:t>
                      </a:r>
                      <a:endParaRPr lang="de-DE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de-DE" sz="2000" dirty="0" err="1" smtClean="0">
                          <a:latin typeface="+mn-lt"/>
                        </a:rPr>
                        <a:t>tuning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1.5 </a:t>
                      </a:r>
                      <a:r>
                        <a:rPr lang="de-DE" sz="2000" dirty="0" err="1" smtClean="0">
                          <a:latin typeface="+mn-lt"/>
                          <a:cs typeface="Arial" panose="020B0604020202020204" pitchFamily="34" charset="0"/>
                        </a:rPr>
                        <a:t>THz</a:t>
                      </a:r>
                      <a:endParaRPr lang="de-DE" sz="20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000" dirty="0" err="1" smtClean="0">
                          <a:latin typeface="+mn-lt"/>
                          <a:cs typeface="Arial" panose="020B0604020202020204" pitchFamily="34" charset="0"/>
                        </a:rPr>
                        <a:t>tuning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</a:tr>
              <a:tr h="34040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+mn-lt"/>
                          <a:cs typeface="+mn-cs"/>
                        </a:rPr>
                        <a:t>     20</a:t>
                      </a:r>
                      <a:r>
                        <a:rPr lang="de-DE" sz="2000" baseline="0" dirty="0" smtClean="0">
                          <a:latin typeface="+mn-lt"/>
                          <a:cs typeface="+mn-cs"/>
                        </a:rPr>
                        <a:t> % </a:t>
                      </a:r>
                    </a:p>
                    <a:p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latin typeface="+mn-lt"/>
                          <a:cs typeface="Arial" panose="020B0604020202020204" pitchFamily="34" charset="0"/>
                        </a:rPr>
                        <a:t>bandwidth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77 mW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</a:rPr>
                        <a:t>215 mW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145 mW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</a:rPr>
                        <a:t>150 mW-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n-lt"/>
                          <a:cs typeface="Arial" panose="020B0604020202020204" pitchFamily="34" charset="0"/>
                        </a:rPr>
                        <a:t>80 mW</a:t>
                      </a:r>
                      <a:endParaRPr lang="en-US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</a:tr>
              <a:tr h="340404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+mn-lt"/>
                        </a:rPr>
                        <a:t>total power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+mn-lt"/>
                        </a:rPr>
                        <a:t>480 mW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+mn-lt"/>
                        </a:rPr>
                        <a:t>600 mW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+mn-lt"/>
                          <a:cs typeface="Arial" panose="020B0604020202020204" pitchFamily="34" charset="0"/>
                        </a:rPr>
                        <a:t>480</a:t>
                      </a:r>
                      <a:r>
                        <a:rPr lang="de-DE" sz="2000" b="1" baseline="0" dirty="0" smtClean="0">
                          <a:latin typeface="+mn-lt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+mn-lt"/>
                        </a:rPr>
                        <a:t>350 mW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+mn-lt"/>
                          <a:cs typeface="Arial" panose="020B0604020202020204" pitchFamily="34" charset="0"/>
                        </a:rPr>
                        <a:t>320 mW</a:t>
                      </a:r>
                      <a:endParaRPr lang="en-US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83568" y="1311151"/>
            <a:ext cx="758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Results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16 - 20 µA CW beam (160-200 </a:t>
            </a:r>
            <a:r>
              <a:rPr lang="de-DE" sz="2400" b="1" dirty="0" err="1" smtClean="0"/>
              <a:t>pC</a:t>
            </a:r>
            <a:r>
              <a:rPr lang="de-DE" sz="2400" b="1" dirty="0" smtClean="0"/>
              <a:t>)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SRF </a:t>
            </a:r>
            <a:r>
              <a:rPr lang="de-DE" sz="2400" b="1" dirty="0" err="1" smtClean="0"/>
              <a:t>Gun</a:t>
            </a:r>
            <a:endParaRPr lang="en-US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3820398"/>
            <a:ext cx="792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example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>
                <a:solidFill>
                  <a:srgbClr val="FF0000"/>
                </a:solidFill>
              </a:rPr>
              <a:t>values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thermionic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injector</a:t>
            </a:r>
            <a:r>
              <a:rPr lang="de-DE" dirty="0" smtClean="0">
                <a:solidFill>
                  <a:srgbClr val="FF0000"/>
                </a:solidFill>
              </a:rPr>
              <a:t>  @ 80 </a:t>
            </a:r>
            <a:r>
              <a:rPr lang="de-DE" dirty="0" err="1" smtClean="0">
                <a:solidFill>
                  <a:srgbClr val="FF0000"/>
                </a:solidFill>
              </a:rPr>
              <a:t>pC</a:t>
            </a:r>
            <a:r>
              <a:rPr lang="de-DE" dirty="0" smtClean="0">
                <a:solidFill>
                  <a:srgbClr val="FF0000"/>
                </a:solidFill>
              </a:rPr>
              <a:t> :</a:t>
            </a:r>
          </a:p>
          <a:p>
            <a:r>
              <a:rPr lang="de-DE" dirty="0"/>
              <a:t> </a:t>
            </a:r>
            <a:r>
              <a:rPr lang="de-DE" dirty="0" smtClean="0"/>
              <a:t>  total power                              117 mW           90 mW          140 mW            110 mW  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4828" y="130089"/>
            <a:ext cx="2787052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THz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23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8" y="692696"/>
            <a:ext cx="3168351" cy="2500117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4828" y="130089"/>
            <a:ext cx="2787052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THz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60397" y="1150428"/>
            <a:ext cx="113685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600 mW </a:t>
            </a:r>
          </a:p>
          <a:p>
            <a:r>
              <a:rPr lang="de-DE" dirty="0" smtClean="0"/>
              <a:t>@ 0.5 </a:t>
            </a:r>
            <a:r>
              <a:rPr lang="de-DE" dirty="0" err="1" smtClean="0"/>
              <a:t>THz</a:t>
            </a:r>
            <a:endParaRPr lang="en-US" dirty="0"/>
          </a:p>
        </p:txBody>
      </p:sp>
      <p:pic>
        <p:nvPicPr>
          <p:cNvPr id="7" name="Picture 328"/>
          <p:cNvPicPr/>
          <p:nvPr/>
        </p:nvPicPr>
        <p:blipFill rotWithShape="1">
          <a:blip r:embed="rId3"/>
          <a:srcRect b="24635"/>
          <a:stretch/>
        </p:blipFill>
        <p:spPr>
          <a:xfrm>
            <a:off x="61343" y="3357563"/>
            <a:ext cx="3024000" cy="3123333"/>
          </a:xfrm>
          <a:prstGeom prst="rect">
            <a:avLst/>
          </a:prstGeom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94" y="2922402"/>
            <a:ext cx="6679294" cy="273884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04048" y="5085184"/>
            <a:ext cx="302433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067944" y="476672"/>
            <a:ext cx="5076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 2018</a:t>
            </a:r>
          </a:p>
          <a:p>
            <a:r>
              <a:rPr lang="de-DE" sz="2000" dirty="0" smtClean="0">
                <a:solidFill>
                  <a:srgbClr val="00589C"/>
                </a:solidFill>
              </a:rPr>
              <a:t>14 </a:t>
            </a:r>
            <a:r>
              <a:rPr lang="de-DE" sz="2000" dirty="0" err="1" smtClean="0">
                <a:solidFill>
                  <a:srgbClr val="00589C"/>
                </a:solidFill>
              </a:rPr>
              <a:t>Shifts</a:t>
            </a:r>
            <a:r>
              <a:rPr lang="de-DE" sz="2000" dirty="0" smtClean="0">
                <a:solidFill>
                  <a:srgbClr val="00589C"/>
                </a:solidFill>
              </a:rPr>
              <a:t> ARD/AP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THz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,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</a:t>
            </a:r>
            <a:r>
              <a:rPr lang="de-DE" sz="2000" dirty="0" err="1" smtClean="0"/>
              <a:t>optimization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3 </a:t>
            </a:r>
            <a:r>
              <a:rPr lang="de-DE" sz="2000" dirty="0" err="1" smtClean="0">
                <a:solidFill>
                  <a:srgbClr val="FF0000"/>
                </a:solidFill>
              </a:rPr>
              <a:t>Shifts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for</a:t>
            </a:r>
            <a:r>
              <a:rPr lang="de-DE" sz="2000" dirty="0" smtClean="0">
                <a:solidFill>
                  <a:srgbClr val="FF0000"/>
                </a:solidFill>
              </a:rPr>
              <a:t> TELBE </a:t>
            </a:r>
            <a:r>
              <a:rPr lang="de-DE" sz="2000" dirty="0" smtClean="0"/>
              <a:t>in March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successful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</a:t>
            </a:r>
            <a:r>
              <a:rPr lang="de-DE" sz="2000" dirty="0" err="1" smtClean="0"/>
              <a:t>user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</a:t>
            </a:r>
            <a:endParaRPr lang="de-DE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15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23528" y="692696"/>
            <a:ext cx="7632848" cy="4752528"/>
          </a:xfrm>
        </p:spPr>
        <p:txBody>
          <a:bodyPr/>
          <a:lstStyle/>
          <a:p>
            <a:r>
              <a:rPr lang="de-DE" dirty="0" smtClean="0"/>
              <a:t>Mg </a:t>
            </a:r>
            <a:r>
              <a:rPr lang="de-DE" dirty="0" smtClean="0"/>
              <a:t>PCs </a:t>
            </a:r>
            <a:r>
              <a:rPr lang="de-DE" dirty="0" err="1" smtClean="0"/>
              <a:t>with</a:t>
            </a:r>
            <a:r>
              <a:rPr lang="de-DE" dirty="0" smtClean="0"/>
              <a:t> 0.3 % QE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smtClean="0"/>
              <a:t>robust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SRF </a:t>
            </a:r>
            <a:r>
              <a:rPr lang="de-DE" dirty="0" err="1" smtClean="0"/>
              <a:t>guns</a:t>
            </a:r>
            <a:r>
              <a:rPr lang="de-DE" dirty="0" smtClean="0"/>
              <a:t>.</a:t>
            </a:r>
          </a:p>
          <a:p>
            <a:endParaRPr lang="de-DE" sz="1200" dirty="0"/>
          </a:p>
          <a:p>
            <a:r>
              <a:rPr lang="de-DE" dirty="0" smtClean="0"/>
              <a:t>The ELBE SRF </a:t>
            </a:r>
            <a:r>
              <a:rPr lang="de-DE" dirty="0" err="1" smtClean="0"/>
              <a:t>Gun</a:t>
            </a:r>
            <a:r>
              <a:rPr lang="de-DE" dirty="0" smtClean="0"/>
              <a:t> II </a:t>
            </a:r>
            <a:r>
              <a:rPr lang="de-DE" dirty="0" err="1" smtClean="0"/>
              <a:t>operates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8 MV/m (20.5 MV/m </a:t>
            </a:r>
            <a:r>
              <a:rPr lang="de-DE" dirty="0" err="1" smtClean="0"/>
              <a:t>peak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delivers</a:t>
            </a:r>
            <a:r>
              <a:rPr lang="de-DE" dirty="0" smtClean="0"/>
              <a:t> 300 </a:t>
            </a:r>
            <a:r>
              <a:rPr lang="de-DE" dirty="0" err="1" smtClean="0"/>
              <a:t>pC</a:t>
            </a:r>
            <a:r>
              <a:rPr lang="de-DE" dirty="0" smtClean="0"/>
              <a:t> at </a:t>
            </a:r>
            <a:r>
              <a:rPr lang="de-DE" dirty="0" err="1" smtClean="0"/>
              <a:t>Ekin</a:t>
            </a:r>
            <a:r>
              <a:rPr lang="de-DE" dirty="0" smtClean="0"/>
              <a:t> = 4 </a:t>
            </a:r>
            <a:r>
              <a:rPr lang="de-DE" dirty="0" err="1" smtClean="0"/>
              <a:t>MeV</a:t>
            </a:r>
            <a:r>
              <a:rPr lang="de-DE" dirty="0" smtClean="0"/>
              <a:t> in CW.</a:t>
            </a:r>
          </a:p>
          <a:p>
            <a:endParaRPr lang="de-DE" sz="1200" dirty="0" smtClean="0"/>
          </a:p>
          <a:p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ELBE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demonstrated</a:t>
            </a:r>
            <a:r>
              <a:rPr lang="de-DE" dirty="0" smtClean="0"/>
              <a:t>.</a:t>
            </a:r>
          </a:p>
          <a:p>
            <a:endParaRPr lang="de-DE" sz="1200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2018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200 </a:t>
            </a:r>
            <a:r>
              <a:rPr lang="de-DE" dirty="0" err="1" smtClean="0"/>
              <a:t>pC</a:t>
            </a:r>
            <a:r>
              <a:rPr lang="de-DE" dirty="0"/>
              <a:t>,</a:t>
            </a:r>
            <a:endParaRPr lang="de-DE" dirty="0" smtClean="0"/>
          </a:p>
          <a:p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C000"/>
                </a:solidFill>
              </a:rPr>
              <a:t>&gt;4 </a:t>
            </a:r>
            <a:r>
              <a:rPr lang="de-DE" dirty="0" err="1" smtClean="0">
                <a:solidFill>
                  <a:srgbClr val="FFC000"/>
                </a:solidFill>
              </a:rPr>
              <a:t>times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higher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THz</a:t>
            </a:r>
            <a:r>
              <a:rPr lang="de-DE" dirty="0" smtClean="0">
                <a:solidFill>
                  <a:srgbClr val="FFC000"/>
                </a:solidFill>
              </a:rPr>
              <a:t> power, </a:t>
            </a:r>
            <a:r>
              <a:rPr lang="de-DE" dirty="0" smtClean="0"/>
              <a:t> 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                                                    </a:t>
            </a:r>
            <a:r>
              <a:rPr lang="de-DE" dirty="0" err="1" smtClean="0">
                <a:solidFill>
                  <a:srgbClr val="FFC000"/>
                </a:solidFill>
              </a:rPr>
              <a:t>and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better</a:t>
            </a:r>
            <a:r>
              <a:rPr lang="de-DE" dirty="0" smtClean="0">
                <a:solidFill>
                  <a:srgbClr val="FFC000"/>
                </a:solidFill>
              </a:rPr>
              <a:t> pulse </a:t>
            </a:r>
            <a:r>
              <a:rPr lang="de-DE" dirty="0" err="1" smtClean="0">
                <a:solidFill>
                  <a:srgbClr val="FFC000"/>
                </a:solidFill>
              </a:rPr>
              <a:t>stability</a:t>
            </a:r>
            <a:endParaRPr lang="de-DE" dirty="0" smtClean="0">
              <a:solidFill>
                <a:srgbClr val="FFC000"/>
              </a:solidFill>
            </a:endParaRPr>
          </a:p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TELBE </a:t>
            </a:r>
            <a:r>
              <a:rPr lang="de-DE" dirty="0" err="1" smtClean="0"/>
              <a:t>user</a:t>
            </a:r>
            <a:r>
              <a:rPr lang="de-DE" dirty="0" smtClean="0"/>
              <a:t> beam time in </a:t>
            </a:r>
            <a:r>
              <a:rPr lang="de-DE" dirty="0" err="1" smtClean="0"/>
              <a:t>run</a:t>
            </a:r>
            <a:r>
              <a:rPr lang="de-DE" dirty="0" smtClean="0"/>
              <a:t> III + IV </a:t>
            </a:r>
            <a:endParaRPr lang="de-DE" dirty="0">
              <a:solidFill>
                <a:srgbClr val="FFC000"/>
              </a:solidFill>
            </a:endParaRPr>
          </a:p>
          <a:p>
            <a:endParaRPr lang="de-DE" sz="1200" dirty="0" smtClean="0">
              <a:solidFill>
                <a:srgbClr val="FFC000"/>
              </a:solidFill>
            </a:endParaRPr>
          </a:p>
          <a:p>
            <a:r>
              <a:rPr lang="de-DE" dirty="0" smtClean="0">
                <a:solidFill>
                  <a:srgbClr val="FFC000"/>
                </a:solidFill>
              </a:rPr>
              <a:t>Further </a:t>
            </a:r>
            <a:r>
              <a:rPr lang="de-DE" dirty="0" err="1" smtClean="0">
                <a:solidFill>
                  <a:srgbClr val="FFC000"/>
                </a:solidFill>
              </a:rPr>
              <a:t>important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activities</a:t>
            </a:r>
            <a:r>
              <a:rPr lang="de-DE" dirty="0" smtClean="0">
                <a:solidFill>
                  <a:srgbClr val="FFC000"/>
                </a:solidFill>
              </a:rPr>
              <a:t>:</a:t>
            </a:r>
          </a:p>
          <a:p>
            <a:r>
              <a:rPr lang="de-DE" dirty="0" smtClean="0">
                <a:solidFill>
                  <a:srgbClr val="FFC000"/>
                </a:solidFill>
              </a:rPr>
              <a:t>  </a:t>
            </a:r>
            <a:r>
              <a:rPr lang="de-DE" dirty="0" smtClean="0"/>
              <a:t>- SRF </a:t>
            </a:r>
            <a:r>
              <a:rPr lang="de-DE" dirty="0" err="1" smtClean="0"/>
              <a:t>Gun</a:t>
            </a:r>
            <a:r>
              <a:rPr lang="de-DE" dirty="0" smtClean="0"/>
              <a:t> III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 -&gt;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endParaRPr lang="de-DE" dirty="0" smtClean="0"/>
          </a:p>
          <a:p>
            <a:r>
              <a:rPr lang="de-DE" dirty="0" smtClean="0"/>
              <a:t>  - </a:t>
            </a:r>
            <a:r>
              <a:rPr lang="de-DE" dirty="0" err="1" smtClean="0"/>
              <a:t>Photocathodes</a:t>
            </a:r>
            <a:r>
              <a:rPr lang="de-DE" dirty="0" smtClean="0"/>
              <a:t> (Cs2Te, </a:t>
            </a:r>
            <a:r>
              <a:rPr lang="de-DE" dirty="0" err="1" smtClean="0"/>
              <a:t>GaAs</a:t>
            </a:r>
            <a:r>
              <a:rPr lang="de-DE" dirty="0" smtClean="0"/>
              <a:t>, </a:t>
            </a:r>
            <a:r>
              <a:rPr lang="de-DE" dirty="0" err="1" smtClean="0"/>
              <a:t>GaN</a:t>
            </a:r>
            <a:r>
              <a:rPr lang="de-DE" dirty="0" smtClean="0"/>
              <a:t>) &amp; </a:t>
            </a:r>
            <a:r>
              <a:rPr lang="de-DE" dirty="0" err="1" smtClean="0"/>
              <a:t>Cryomodule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</a:t>
            </a:r>
            <a:r>
              <a:rPr lang="de-DE" dirty="0" err="1" smtClean="0"/>
              <a:t>within</a:t>
            </a:r>
            <a:r>
              <a:rPr lang="de-DE" dirty="0" smtClean="0"/>
              <a:t> ARD SRF </a:t>
            </a:r>
            <a:r>
              <a:rPr lang="de-DE" dirty="0" err="1" smtClean="0"/>
              <a:t>Gun</a:t>
            </a:r>
            <a:r>
              <a:rPr lang="de-DE" dirty="0" smtClean="0"/>
              <a:t> Cluster  </a:t>
            </a:r>
          </a:p>
          <a:p>
            <a:endParaRPr lang="de-DE" dirty="0" smtClean="0">
              <a:solidFill>
                <a:srgbClr val="FFC000"/>
              </a:solidFill>
            </a:endParaRPr>
          </a:p>
          <a:p>
            <a:endParaRPr lang="de-DE" dirty="0" smtClean="0">
              <a:solidFill>
                <a:srgbClr val="FFC000"/>
              </a:solidFill>
            </a:endParaRPr>
          </a:p>
          <a:p>
            <a:endParaRPr lang="de-DE" dirty="0">
              <a:solidFill>
                <a:srgbClr val="FFC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5" y="116632"/>
            <a:ext cx="2160240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de-DE" altLang="de-D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. Summary</a:t>
            </a:r>
            <a:endParaRPr lang="en-US" altLang="de-D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8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03238" y="115888"/>
            <a:ext cx="22463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bg1"/>
                </a:solidFill>
              </a:rPr>
              <a:t>Acknowledgements </a:t>
            </a:r>
            <a:endParaRPr lang="en-US" altLang="de-DE" b="1" dirty="0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31913" y="188640"/>
            <a:ext cx="6383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600" dirty="0">
                <a:solidFill>
                  <a:srgbClr val="C00000"/>
                </a:solidFill>
              </a:rPr>
              <a:t>Thank you for your attention!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5763"/>
            <a:ext cx="3436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7" name="Gruppieren 4"/>
          <p:cNvGrpSpPr>
            <a:grpSpLocks/>
          </p:cNvGrpSpPr>
          <p:nvPr/>
        </p:nvGrpSpPr>
        <p:grpSpPr bwMode="auto">
          <a:xfrm>
            <a:off x="250825" y="4941888"/>
            <a:ext cx="1368425" cy="647700"/>
            <a:chOff x="2771800" y="4941168"/>
            <a:chExt cx="1368152" cy="648072"/>
          </a:xfrm>
        </p:grpSpPr>
        <p:sp>
          <p:nvSpPr>
            <p:cNvPr id="28684" name="Rechteck 5"/>
            <p:cNvSpPr>
              <a:spLocks noChangeArrowheads="1"/>
            </p:cNvSpPr>
            <p:nvPr/>
          </p:nvSpPr>
          <p:spPr bwMode="auto">
            <a:xfrm>
              <a:off x="2771800" y="494116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8685" name="Grafik 6" descr="EuCARD2-logo-Fabienne_withoutEdg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991771"/>
              <a:ext cx="1368152" cy="52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18446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3"/>
          <p:cNvGrpSpPr>
            <a:grpSpLocks/>
          </p:cNvGrpSpPr>
          <p:nvPr/>
        </p:nvGrpSpPr>
        <p:grpSpPr bwMode="auto">
          <a:xfrm>
            <a:off x="3805238" y="4884738"/>
            <a:ext cx="1703387" cy="631825"/>
            <a:chOff x="539552" y="5085184"/>
            <a:chExt cx="2016224" cy="1008112"/>
          </a:xfrm>
        </p:grpSpPr>
        <p:sp>
          <p:nvSpPr>
            <p:cNvPr id="10" name="Rectangle 2"/>
            <p:cNvSpPr/>
            <p:nvPr/>
          </p:nvSpPr>
          <p:spPr>
            <a:xfrm>
              <a:off x="539552" y="5085184"/>
              <a:ext cx="2016224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3" name="Picture 198" descr="http://www.deutsches-klima-konsortium.de/uploads/tx_n4mfundings/Logo_-_BMBF_2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1" y="5157192"/>
              <a:ext cx="181524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Rechteck 12"/>
          <p:cNvSpPr>
            <a:spLocks noChangeArrowheads="1"/>
          </p:cNvSpPr>
          <p:nvPr/>
        </p:nvSpPr>
        <p:spPr bwMode="auto">
          <a:xfrm>
            <a:off x="230188" y="836712"/>
            <a:ext cx="779819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b="1" dirty="0"/>
              <a:t>Thanks to the ELBE team</a:t>
            </a:r>
          </a:p>
          <a:p>
            <a:pPr eaLnBrk="1" hangingPunct="1"/>
            <a:r>
              <a:rPr lang="en-US" altLang="de-DE" dirty="0" smtClean="0"/>
              <a:t>A. Arnold</a:t>
            </a:r>
            <a:r>
              <a:rPr lang="en-US" altLang="de-DE" dirty="0"/>
              <a:t>, </a:t>
            </a:r>
            <a:r>
              <a:rPr lang="en-US" altLang="de-DE" dirty="0" smtClean="0"/>
              <a:t>P. </a:t>
            </a:r>
            <a:r>
              <a:rPr lang="en-US" altLang="de-DE" dirty="0" err="1" smtClean="0"/>
              <a:t>Zwartek</a:t>
            </a:r>
            <a:r>
              <a:rPr lang="en-US" altLang="de-DE" dirty="0" smtClean="0"/>
              <a:t>, </a:t>
            </a:r>
            <a:r>
              <a:rPr lang="en-US" altLang="de-DE" dirty="0"/>
              <a:t>P. Lu, P. </a:t>
            </a:r>
            <a:r>
              <a:rPr lang="en-US" altLang="de-DE" dirty="0" err="1"/>
              <a:t>Murcek</a:t>
            </a:r>
            <a:r>
              <a:rPr lang="en-US" altLang="de-DE" dirty="0"/>
              <a:t>, H. </a:t>
            </a:r>
            <a:r>
              <a:rPr lang="en-US" altLang="de-DE" dirty="0" err="1"/>
              <a:t>Vennekate</a:t>
            </a:r>
            <a:r>
              <a:rPr lang="en-US" altLang="de-DE" dirty="0"/>
              <a:t>, R. Xiang, H. </a:t>
            </a:r>
            <a:r>
              <a:rPr lang="en-US" altLang="de-DE" dirty="0" err="1"/>
              <a:t>Büttig</a:t>
            </a:r>
            <a:r>
              <a:rPr lang="en-US" altLang="de-DE" dirty="0" smtClean="0"/>
              <a:t>, P. Evtushenko, </a:t>
            </a:r>
            <a:r>
              <a:rPr lang="en-US" altLang="de-DE" dirty="0"/>
              <a:t>M. </a:t>
            </a:r>
            <a:r>
              <a:rPr lang="en-US" altLang="de-DE" dirty="0" err="1" smtClean="0"/>
              <a:t>Freitag</a:t>
            </a:r>
            <a:r>
              <a:rPr lang="en-US" altLang="de-DE" dirty="0" smtClean="0"/>
              <a:t>, </a:t>
            </a:r>
            <a:r>
              <a:rPr lang="en-US" altLang="de-DE" dirty="0"/>
              <a:t>M. Justus, M. </a:t>
            </a:r>
            <a:r>
              <a:rPr lang="en-US" altLang="de-DE" dirty="0" err="1"/>
              <a:t>Kuntzsch</a:t>
            </a:r>
            <a:r>
              <a:rPr lang="en-US" altLang="de-DE" dirty="0"/>
              <a:t>, U. </a:t>
            </a:r>
            <a:r>
              <a:rPr lang="en-US" altLang="de-DE" dirty="0" err="1"/>
              <a:t>Lehnert</a:t>
            </a:r>
            <a:r>
              <a:rPr lang="en-US" altLang="de-DE" dirty="0"/>
              <a:t>, P. </a:t>
            </a:r>
            <a:r>
              <a:rPr lang="en-US" altLang="de-DE" dirty="0" smtClean="0"/>
              <a:t>Michel, C</a:t>
            </a:r>
            <a:r>
              <a:rPr lang="en-US" altLang="de-DE" dirty="0"/>
              <a:t>. </a:t>
            </a:r>
            <a:r>
              <a:rPr lang="en-US" altLang="de-DE" dirty="0" smtClean="0"/>
              <a:t>Schneider, </a:t>
            </a:r>
            <a:r>
              <a:rPr lang="en-US" altLang="de-DE" dirty="0"/>
              <a:t>R. </a:t>
            </a:r>
            <a:r>
              <a:rPr lang="en-US" altLang="de-DE" dirty="0" err="1"/>
              <a:t>Steinbrück</a:t>
            </a:r>
            <a:r>
              <a:rPr lang="en-US" altLang="de-DE" dirty="0" smtClean="0"/>
              <a:t>, K. </a:t>
            </a:r>
            <a:r>
              <a:rPr lang="en-US" altLang="de-DE" dirty="0" err="1" smtClean="0"/>
              <a:t>Zenker</a:t>
            </a:r>
            <a:r>
              <a:rPr lang="en-US" altLang="de-DE" dirty="0" smtClean="0"/>
              <a:t>, </a:t>
            </a:r>
            <a:endParaRPr lang="en-US" altLang="de-DE" dirty="0"/>
          </a:p>
          <a:p>
            <a:pPr eaLnBrk="1" hangingPunct="1"/>
            <a:r>
              <a:rPr lang="en-US" altLang="de-DE" b="1" dirty="0"/>
              <a:t>and our co-workers</a:t>
            </a:r>
          </a:p>
          <a:p>
            <a:pPr eaLnBrk="1" hangingPunct="1"/>
            <a:r>
              <a:rPr lang="de-DE" altLang="de-DE" dirty="0"/>
              <a:t>P. Kneisel, G. </a:t>
            </a:r>
            <a:r>
              <a:rPr lang="de-DE" altLang="de-DE" dirty="0" err="1"/>
              <a:t>Ciovati</a:t>
            </a:r>
            <a:r>
              <a:rPr lang="de-DE" altLang="de-DE" dirty="0"/>
              <a:t> JLAB, Newport News, USA</a:t>
            </a:r>
          </a:p>
          <a:p>
            <a:pPr eaLnBrk="1" hangingPunct="1"/>
            <a:r>
              <a:rPr lang="de-DE" altLang="de-DE" dirty="0"/>
              <a:t>I. Will MBI, Berlin, Germany</a:t>
            </a:r>
          </a:p>
          <a:p>
            <a:pPr eaLnBrk="1" hangingPunct="1"/>
            <a:r>
              <a:rPr lang="de-DE" altLang="de-DE" dirty="0"/>
              <a:t>T. Kamps, J. </a:t>
            </a:r>
            <a:r>
              <a:rPr lang="de-DE" altLang="de-DE" dirty="0" smtClean="0"/>
              <a:t>Kühn, </a:t>
            </a:r>
            <a:r>
              <a:rPr lang="de-DE" altLang="de-DE" dirty="0"/>
              <a:t>M. Schenck, M. </a:t>
            </a:r>
            <a:r>
              <a:rPr lang="de-DE" altLang="de-DE" dirty="0" err="1"/>
              <a:t>Schmeißer</a:t>
            </a:r>
            <a:r>
              <a:rPr lang="de-DE" altLang="de-DE" dirty="0"/>
              <a:t>, G. </a:t>
            </a:r>
            <a:r>
              <a:rPr lang="de-DE" altLang="de-DE" dirty="0" err="1"/>
              <a:t>Klemz</a:t>
            </a:r>
            <a:r>
              <a:rPr lang="de-DE" altLang="de-DE" dirty="0"/>
              <a:t>,</a:t>
            </a:r>
          </a:p>
          <a:p>
            <a:pPr eaLnBrk="1" hangingPunct="1"/>
            <a:r>
              <a:rPr lang="de-DE" altLang="de-DE" dirty="0"/>
              <a:t>J. Voelker, E. </a:t>
            </a:r>
            <a:r>
              <a:rPr lang="de-DE" altLang="de-DE" dirty="0" err="1"/>
              <a:t>Panofski</a:t>
            </a:r>
            <a:r>
              <a:rPr lang="de-DE" altLang="de-DE" dirty="0" smtClean="0"/>
              <a:t>, </a:t>
            </a:r>
            <a:r>
              <a:rPr lang="de-DE" altLang="de-DE" dirty="0"/>
              <a:t>HZB, Berlin, Germany</a:t>
            </a:r>
          </a:p>
          <a:p>
            <a:pPr eaLnBrk="1" hangingPunct="1"/>
            <a:r>
              <a:rPr lang="de-DE" altLang="de-DE" dirty="0"/>
              <a:t>J. </a:t>
            </a:r>
            <a:r>
              <a:rPr lang="de-DE" altLang="de-DE" dirty="0" err="1"/>
              <a:t>Sekutowicz</a:t>
            </a:r>
            <a:r>
              <a:rPr lang="de-DE" altLang="de-DE" dirty="0" smtClean="0"/>
              <a:t>, E. Vogel, F. Stephan, DESY, </a:t>
            </a:r>
            <a:r>
              <a:rPr lang="de-DE" altLang="de-DE" dirty="0"/>
              <a:t>Germany</a:t>
            </a:r>
          </a:p>
          <a:p>
            <a:pPr eaLnBrk="1" hangingPunct="1"/>
            <a:r>
              <a:rPr lang="de-DE" altLang="de-DE" dirty="0"/>
              <a:t>K. </a:t>
            </a:r>
            <a:r>
              <a:rPr lang="de-DE" altLang="de-DE" dirty="0" err="1"/>
              <a:t>Aulenbacher</a:t>
            </a:r>
            <a:r>
              <a:rPr lang="de-DE" altLang="de-DE" dirty="0"/>
              <a:t>, JGU, Mainz, </a:t>
            </a:r>
            <a:r>
              <a:rPr lang="de-DE" altLang="de-DE" dirty="0" smtClean="0"/>
              <a:t>Germany</a:t>
            </a:r>
          </a:p>
          <a:p>
            <a:pPr eaLnBrk="1" hangingPunct="1"/>
            <a:r>
              <a:rPr lang="de-DE" altLang="de-DE" dirty="0" smtClean="0"/>
              <a:t>M. Vogel, M. Schuhmacher, X. Jiang, Uni Siegen, Germany</a:t>
            </a:r>
            <a:endParaRPr lang="de-DE" altLang="de-DE" dirty="0"/>
          </a:p>
          <a:p>
            <a:pPr eaLnBrk="1" hangingPunct="1"/>
            <a:r>
              <a:rPr lang="pl-PL" altLang="de-DE" dirty="0"/>
              <a:t>R. Nietubyć NCBJ, Świerk/Otwock, Poland</a:t>
            </a:r>
            <a:endParaRPr lang="de-DE" altLang="de-DE" dirty="0"/>
          </a:p>
          <a:p>
            <a:pPr eaLnBrk="1" hangingPunct="1"/>
            <a:r>
              <a:rPr lang="de-DE" altLang="de-DE" dirty="0"/>
              <a:t>U. van </a:t>
            </a:r>
            <a:r>
              <a:rPr lang="de-DE" altLang="de-DE" dirty="0" err="1"/>
              <a:t>Rienen</a:t>
            </a:r>
            <a:r>
              <a:rPr lang="de-DE" altLang="de-DE" dirty="0"/>
              <a:t>, </a:t>
            </a:r>
            <a:r>
              <a:rPr lang="de-DE" altLang="de-DE" dirty="0" smtClean="0"/>
              <a:t>E. T. </a:t>
            </a:r>
            <a:r>
              <a:rPr lang="de-DE" altLang="de-DE" dirty="0" err="1" smtClean="0"/>
              <a:t>Tulu</a:t>
            </a:r>
            <a:r>
              <a:rPr lang="de-DE" altLang="de-DE" dirty="0" smtClean="0"/>
              <a:t>, Uni </a:t>
            </a:r>
            <a:r>
              <a:rPr lang="de-DE" altLang="de-DE" dirty="0"/>
              <a:t>Rostock, </a:t>
            </a:r>
            <a:r>
              <a:rPr lang="de-DE" altLang="de-DE" dirty="0" smtClean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1982209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851920" y="764704"/>
            <a:ext cx="1423495" cy="504602"/>
          </a:xfrm>
        </p:spPr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5656" y="1628801"/>
            <a:ext cx="6767512" cy="187220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de-DE" sz="2000" dirty="0" err="1" smtClean="0"/>
              <a:t>Introduction</a:t>
            </a:r>
            <a:r>
              <a:rPr lang="de-DE" sz="2000" dirty="0" smtClean="0"/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Mg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Photocathodes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Gun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Parameters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Beam Transport </a:t>
            </a:r>
            <a:r>
              <a:rPr lang="de-D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</a:t>
            </a: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Short Pulses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THz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Results</a:t>
            </a:r>
            <a:endParaRPr lang="de-D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>
              <a:buAutoNum type="arabicPeriod"/>
            </a:pPr>
            <a:r>
              <a:rPr lang="de-DE" sz="2000" dirty="0" smtClean="0"/>
              <a:t>Summary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978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SRF_Gun\WebPage\2014 update\3.5 cell new gun\picture\JLabFG_SRF_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1388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2960283" y="4221088"/>
            <a:ext cx="51603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de-DE" sz="2000" dirty="0"/>
              <a:t>New cavity  - fine grain </a:t>
            </a:r>
            <a:r>
              <a:rPr lang="en-US" altLang="de-DE" sz="2000" dirty="0" err="1"/>
              <a:t>Nb</a:t>
            </a:r>
            <a:r>
              <a:rPr lang="en-US" altLang="de-DE" sz="2000" dirty="0" smtClean="0"/>
              <a:t>,</a:t>
            </a:r>
          </a:p>
          <a:p>
            <a:pPr marL="0" indent="0" eaLnBrk="1" hangingPunct="1"/>
            <a:r>
              <a:rPr lang="en-US" altLang="de-DE" sz="2000" dirty="0"/>
              <a:t> </a:t>
            </a:r>
            <a:r>
              <a:rPr lang="en-US" altLang="de-DE" sz="2000" dirty="0" smtClean="0"/>
              <a:t>   </a:t>
            </a:r>
            <a:r>
              <a:rPr lang="en-US" altLang="de-DE" sz="2000" dirty="0"/>
              <a:t>produced, </a:t>
            </a:r>
            <a:r>
              <a:rPr lang="en-US" altLang="de-DE" sz="2000" dirty="0" smtClean="0"/>
              <a:t>treated,</a:t>
            </a:r>
          </a:p>
          <a:p>
            <a:pPr marL="0" indent="0" eaLnBrk="1" hangingPunct="1"/>
            <a:r>
              <a:rPr lang="en-US" altLang="de-DE" sz="2000" dirty="0"/>
              <a:t> </a:t>
            </a:r>
            <a:r>
              <a:rPr lang="en-US" altLang="de-DE" sz="2000" dirty="0" smtClean="0"/>
              <a:t>   tested </a:t>
            </a:r>
            <a:r>
              <a:rPr lang="en-US" altLang="de-DE" sz="2000" dirty="0"/>
              <a:t>at </a:t>
            </a:r>
            <a:r>
              <a:rPr lang="en-US" altLang="de-DE" sz="2000" dirty="0" err="1"/>
              <a:t>JLab</a:t>
            </a:r>
            <a:endParaRPr lang="en-US" altLang="de-DE" sz="2000" dirty="0"/>
          </a:p>
          <a:p>
            <a:pPr eaLnBrk="1" hangingPunct="1">
              <a:buFont typeface="Arial" charset="0"/>
              <a:buChar char="•"/>
            </a:pPr>
            <a:endParaRPr lang="en-US" altLang="de-DE" sz="20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de-DE" sz="2000" dirty="0" smtClean="0"/>
              <a:t>Integration </a:t>
            </a:r>
            <a:r>
              <a:rPr lang="en-US" altLang="de-DE" sz="2000" dirty="0"/>
              <a:t>of a superconducting solenoid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9192" y="68653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1. Introduction - ELBE SRF Gun II 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4509" t="26667" r="25491" b="13333"/>
          <a:stretch/>
        </p:blipFill>
        <p:spPr>
          <a:xfrm>
            <a:off x="179512" y="3770492"/>
            <a:ext cx="2740913" cy="246682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68" y="836712"/>
            <a:ext cx="2583320" cy="4213093"/>
          </a:xfrm>
          <a:prstGeom prst="rect">
            <a:avLst/>
          </a:prstGeom>
          <a:noFill/>
          <a:ln w="9525">
            <a:solidFill>
              <a:srgbClr val="0058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43663" y="542047"/>
            <a:ext cx="936649" cy="5259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RRR 300</a:t>
            </a:r>
          </a:p>
          <a:p>
            <a:pPr algn="ctr"/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Nb</a:t>
            </a:r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cavity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740352" y="526782"/>
            <a:ext cx="1074307" cy="5259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large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grain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Nb</a:t>
            </a:r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cavity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 descr="https://upload.wikimedia.org/wikipedia/commons/e/ea/JLab_logo_whit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28" y="4749735"/>
            <a:ext cx="1976839" cy="5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3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9"/>
          <p:cNvGrpSpPr>
            <a:grpSpLocks/>
          </p:cNvGrpSpPr>
          <p:nvPr/>
        </p:nvGrpSpPr>
        <p:grpSpPr bwMode="auto">
          <a:xfrm>
            <a:off x="4211960" y="733268"/>
            <a:ext cx="4733925" cy="3487820"/>
            <a:chOff x="166162" y="2924944"/>
            <a:chExt cx="4734527" cy="3488079"/>
          </a:xfrm>
        </p:grpSpPr>
        <p:pic>
          <p:nvPicPr>
            <p:cNvPr id="4" name="Grafik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6162" y="2924944"/>
              <a:ext cx="4734527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3"/>
            <p:cNvSpPr txBox="1">
              <a:spLocks noChangeArrowheads="1"/>
            </p:cNvSpPr>
            <p:nvPr/>
          </p:nvSpPr>
          <p:spPr bwMode="auto">
            <a:xfrm>
              <a:off x="526248" y="5828205"/>
              <a:ext cx="2953429" cy="58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dirty="0" err="1" smtClean="0"/>
                <a:t>retracted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cathode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for</a:t>
              </a:r>
              <a:r>
                <a:rPr lang="de-DE" sz="1600" dirty="0" smtClean="0"/>
                <a:t> RF </a:t>
              </a:r>
              <a:r>
                <a:rPr lang="de-DE" sz="1600" dirty="0" err="1" smtClean="0"/>
                <a:t>focusing</a:t>
              </a:r>
              <a:endParaRPr lang="de-DE" sz="1600" dirty="0" smtClean="0"/>
            </a:p>
            <a:p>
              <a:r>
                <a:rPr lang="de-DE" sz="1600" dirty="0" smtClean="0"/>
                <a:t>1.3 mm (</a:t>
              </a:r>
              <a:r>
                <a:rPr lang="de-DE" sz="1600" dirty="0" err="1" smtClean="0"/>
                <a:t>adjustable</a:t>
              </a:r>
              <a:r>
                <a:rPr lang="de-DE" sz="1600" dirty="0" smtClean="0"/>
                <a:t> ± 0.5 mm)</a:t>
              </a:r>
              <a:endParaRPr lang="de-DE" sz="1600" dirty="0"/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4381351" y="3204265"/>
            <a:ext cx="45645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748464" y="3194973"/>
            <a:ext cx="1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5212322" y="3099883"/>
            <a:ext cx="298724" cy="6036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212322" y="2618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  <a:r>
              <a:rPr lang="de-DE" dirty="0" smtClean="0"/>
              <a:t>0%</a:t>
            </a:r>
            <a:endParaRPr lang="en-US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03181"/>
              </p:ext>
            </p:extLst>
          </p:nvPr>
        </p:nvGraphicFramePr>
        <p:xfrm>
          <a:off x="611560" y="4328120"/>
          <a:ext cx="598004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314"/>
                <a:gridCol w="1899997"/>
                <a:gridCol w="2105738"/>
              </a:tblGrid>
              <a:tr h="521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CW RF measured</a:t>
                      </a:r>
                      <a:endParaRPr lang="en-US" baseline="0" noProof="0" dirty="0" smtClean="0"/>
                    </a:p>
                    <a:p>
                      <a:pPr algn="ctr"/>
                      <a:r>
                        <a:rPr lang="en-US" noProof="0" dirty="0" smtClean="0"/>
                        <a:t>2014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with CW beam</a:t>
                      </a:r>
                    </a:p>
                    <a:p>
                      <a:r>
                        <a:rPr lang="en-US" baseline="0" noProof="0" dirty="0" smtClean="0"/>
                        <a:t>       at  present</a:t>
                      </a:r>
                      <a:endParaRPr lang="en-US" noProof="0" dirty="0"/>
                    </a:p>
                  </a:txBody>
                  <a:tcPr/>
                </a:tc>
              </a:tr>
              <a:tr h="30186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acceleration</a:t>
                      </a:r>
                      <a:r>
                        <a:rPr lang="en-US" sz="1600" baseline="0" noProof="0" dirty="0" smtClean="0"/>
                        <a:t> field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10 MV/m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8 MV/m</a:t>
                      </a:r>
                      <a:endParaRPr lang="en-US" sz="1600" noProof="0" dirty="0"/>
                    </a:p>
                  </a:txBody>
                  <a:tcPr/>
                </a:tc>
              </a:tr>
              <a:tr h="30186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peak field on axis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25.6 MV/m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20.5 MV/m</a:t>
                      </a:r>
                      <a:endParaRPr lang="en-US" sz="1600" noProof="0" dirty="0"/>
                    </a:p>
                  </a:txBody>
                  <a:tcPr/>
                </a:tc>
              </a:tr>
              <a:tr h="30186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cathode field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15.4 MV/m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14.4 MV/m</a:t>
                      </a:r>
                      <a:endParaRPr lang="en-US" sz="1600" noProof="0" dirty="0"/>
                    </a:p>
                  </a:txBody>
                  <a:tcPr/>
                </a:tc>
              </a:tr>
              <a:tr h="30186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kinetic</a:t>
                      </a:r>
                      <a:r>
                        <a:rPr lang="en-US" sz="1600" baseline="0" noProof="0" dirty="0" smtClean="0"/>
                        <a:t> energy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 smtClean="0"/>
                        <a:t>4 </a:t>
                      </a:r>
                      <a:r>
                        <a:rPr lang="de-DE" sz="1600" noProof="0" dirty="0" err="1" smtClean="0"/>
                        <a:t>MeV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95536" y="370349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On-</a:t>
            </a:r>
            <a:r>
              <a:rPr lang="de-DE" sz="1400" dirty="0" err="1" smtClean="0"/>
              <a:t>axis</a:t>
            </a:r>
            <a:r>
              <a:rPr lang="de-DE" sz="1400" dirty="0" smtClean="0"/>
              <a:t> </a:t>
            </a:r>
            <a:r>
              <a:rPr lang="de-DE" sz="1400" dirty="0" err="1" smtClean="0"/>
              <a:t>field</a:t>
            </a:r>
            <a:r>
              <a:rPr lang="de-DE" sz="1400" dirty="0" smtClean="0"/>
              <a:t> </a:t>
            </a:r>
            <a:r>
              <a:rPr lang="de-DE" sz="1400" dirty="0" err="1" smtClean="0"/>
              <a:t>profile</a:t>
            </a:r>
            <a:r>
              <a:rPr lang="de-DE" sz="1400" dirty="0" smtClean="0"/>
              <a:t> (</a:t>
            </a:r>
            <a:r>
              <a:rPr lang="de-DE" sz="1400" dirty="0" err="1" smtClean="0"/>
              <a:t>calculated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/>
              <a:t> </a:t>
            </a:r>
            <a:r>
              <a:rPr lang="de-DE" sz="1400" dirty="0" smtClean="0"/>
              <a:t>SUPERFISH)</a:t>
            </a:r>
            <a:endParaRPr lang="en-US" sz="1400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836109" y="2474236"/>
            <a:ext cx="80670" cy="6586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500833" y="210490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Mg #214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6663" r="2728" b="6320"/>
          <a:stretch/>
        </p:blipFill>
        <p:spPr>
          <a:xfrm>
            <a:off x="15268" y="813988"/>
            <a:ext cx="4366083" cy="2903044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7544" y="58081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1. Introduction - Cavity status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828584" y="4011271"/>
            <a:ext cx="2343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Berkeley VHF </a:t>
            </a:r>
            <a:r>
              <a:rPr lang="de-DE" dirty="0" err="1" smtClean="0"/>
              <a:t>gun</a:t>
            </a:r>
            <a:endParaRPr lang="de-DE" dirty="0" smtClean="0"/>
          </a:p>
          <a:p>
            <a:r>
              <a:rPr lang="de-DE" dirty="0" smtClean="0"/>
              <a:t>186 MHz</a:t>
            </a:r>
          </a:p>
          <a:p>
            <a:r>
              <a:rPr lang="de-DE" dirty="0" smtClean="0"/>
              <a:t>20 MV/m </a:t>
            </a: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  <a:p>
            <a:r>
              <a:rPr lang="de-DE" dirty="0" smtClean="0"/>
              <a:t>750 </a:t>
            </a:r>
            <a:r>
              <a:rPr lang="de-DE" dirty="0" err="1" smtClean="0"/>
              <a:t>keV</a:t>
            </a:r>
            <a:endParaRPr lang="de-DE" dirty="0" smtClean="0"/>
          </a:p>
          <a:p>
            <a:r>
              <a:rPr lang="de-DE" dirty="0" smtClean="0"/>
              <a:t>100 kW </a:t>
            </a:r>
            <a:r>
              <a:rPr lang="de-DE" smtClean="0"/>
              <a:t>HF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54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5" y="1433779"/>
            <a:ext cx="8296420" cy="36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58081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1. Introduction – ELBE User Facility</a:t>
            </a:r>
          </a:p>
        </p:txBody>
      </p:sp>
      <p:sp>
        <p:nvSpPr>
          <p:cNvPr id="2" name="Ellipse 1"/>
          <p:cNvSpPr/>
          <p:nvPr/>
        </p:nvSpPr>
        <p:spPr>
          <a:xfrm>
            <a:off x="3707904" y="2276872"/>
            <a:ext cx="119402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347864" y="58311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continuous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wave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operation</a:t>
            </a:r>
            <a:r>
              <a:rPr lang="de-DE" dirty="0" smtClean="0">
                <a:solidFill>
                  <a:srgbClr val="0070C0"/>
                </a:solidFill>
              </a:rPr>
              <a:t> (CW)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higher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bunch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charge</a:t>
            </a:r>
            <a:endParaRPr lang="de-DE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lower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transverse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emittance</a:t>
            </a:r>
            <a:endParaRPr lang="de-DE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short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pulses</a:t>
            </a:r>
            <a:r>
              <a:rPr lang="de-DE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7584" y="548680"/>
            <a:ext cx="257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Advantages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SRF </a:t>
            </a:r>
            <a:r>
              <a:rPr lang="de-DE" dirty="0" err="1">
                <a:solidFill>
                  <a:srgbClr val="0070C0"/>
                </a:solidFill>
              </a:rPr>
              <a:t>Gun</a:t>
            </a:r>
            <a:r>
              <a:rPr lang="de-DE" dirty="0">
                <a:solidFill>
                  <a:srgbClr val="0070C0"/>
                </a:solidFill>
              </a:rPr>
              <a:t> II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381147" y="5048016"/>
            <a:ext cx="7215189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5pPr>
            <a:lvl6pPr marL="2287588" indent="-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744788" indent="-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201988" indent="-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659188" indent="-1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r>
              <a:rPr lang="en-US" altLang="en-US" sz="1800" dirty="0" smtClean="0">
                <a:latin typeface="+mn-lt"/>
                <a:cs typeface="Arial" pitchFamily="34" charset="0"/>
              </a:rPr>
              <a:t>Beginning </a:t>
            </a:r>
            <a:r>
              <a:rPr lang="en-US" altLang="en-US" sz="1800" dirty="0">
                <a:latin typeface="+mn-lt"/>
                <a:cs typeface="Arial" pitchFamily="34" charset="0"/>
              </a:rPr>
              <a:t>operation for </a:t>
            </a:r>
            <a:r>
              <a:rPr lang="en-US" altLang="en-US" sz="1800" dirty="0" smtClean="0">
                <a:latin typeface="+mn-lt"/>
                <a:cs typeface="Arial" pitchFamily="34" charset="0"/>
              </a:rPr>
              <a:t>users </a:t>
            </a:r>
            <a:r>
              <a:rPr lang="en-US" altLang="en-US" sz="1800" dirty="0">
                <a:latin typeface="+mn-lt"/>
                <a:cs typeface="Arial" pitchFamily="34" charset="0"/>
              </a:rPr>
              <a:t>at ELBE in 2018:</a:t>
            </a:r>
          </a:p>
          <a:p>
            <a:r>
              <a:rPr lang="en-US" altLang="en-US" sz="1800" dirty="0">
                <a:latin typeface="+mn-lt"/>
                <a:cs typeface="Arial" pitchFamily="34" charset="0"/>
              </a:rPr>
              <a:t>        with 200 pC</a:t>
            </a:r>
            <a:r>
              <a:rPr lang="en-US" altLang="en-US" sz="1800" baseline="30000" dirty="0">
                <a:latin typeface="+mn-lt"/>
                <a:cs typeface="Arial" pitchFamily="34" charset="0"/>
              </a:rPr>
              <a:t>1)</a:t>
            </a:r>
            <a:r>
              <a:rPr lang="en-US" altLang="en-US" sz="1800" dirty="0">
                <a:latin typeface="+mn-lt"/>
                <a:cs typeface="Arial" pitchFamily="34" charset="0"/>
              </a:rPr>
              <a:t> and 100 kHz pulse rate:</a:t>
            </a:r>
          </a:p>
          <a:p>
            <a:r>
              <a:rPr lang="en-US" altLang="en-US" sz="1800" dirty="0">
                <a:latin typeface="+mn-lt"/>
                <a:cs typeface="Arial" pitchFamily="34" charset="0"/>
              </a:rPr>
              <a:t>THz production </a:t>
            </a:r>
            <a:r>
              <a:rPr lang="en-US" altLang="en-US" sz="1800" b="1" dirty="0">
                <a:latin typeface="+mn-lt"/>
                <a:cs typeface="Arial" pitchFamily="34" charset="0"/>
              </a:rPr>
              <a:t>TELBE</a:t>
            </a:r>
            <a:r>
              <a:rPr lang="en-US" altLang="en-US" sz="1800" dirty="0">
                <a:latin typeface="+mn-lt"/>
                <a:cs typeface="Arial" pitchFamily="34" charset="0"/>
              </a:rPr>
              <a:t>:  </a:t>
            </a:r>
            <a:r>
              <a:rPr lang="en-US" altLang="en-US" sz="1800" dirty="0">
                <a:solidFill>
                  <a:srgbClr val="00589C"/>
                </a:solidFill>
                <a:latin typeface="+mn-lt"/>
                <a:cs typeface="Arial" pitchFamily="34" charset="0"/>
              </a:rPr>
              <a:t>&gt;4 times higher THz </a:t>
            </a:r>
            <a:r>
              <a:rPr lang="en-US" altLang="en-US" sz="1800" dirty="0" smtClean="0">
                <a:solidFill>
                  <a:srgbClr val="00589C"/>
                </a:solidFill>
                <a:latin typeface="+mn-lt"/>
                <a:cs typeface="Arial" pitchFamily="34" charset="0"/>
              </a:rPr>
              <a:t>power   	          </a:t>
            </a:r>
          </a:p>
          <a:p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neutron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production </a:t>
            </a:r>
            <a:r>
              <a:rPr lang="en-US" alt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nELBE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: 2 times more neutrons</a:t>
            </a:r>
          </a:p>
          <a:p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	</a:t>
            </a:r>
            <a:r>
              <a:rPr lang="en-US" alt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1)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the previously used thermionic injector has a maximum of 80 </a:t>
            </a:r>
            <a:r>
              <a:rPr lang="en-US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pC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  </a:t>
            </a:r>
            <a:endParaRPr lang="en-US" altLang="en-US" sz="1600" baseline="30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220072" y="5602014"/>
                <a:ext cx="1150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𝑇𝐻𝑧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02014"/>
                <a:ext cx="115089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6393836" y="5589240"/>
            <a:ext cx="17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cs typeface="Arial" pitchFamily="34" charset="0"/>
              </a:rPr>
              <a:t>most </a:t>
            </a:r>
            <a:r>
              <a:rPr lang="en-US" altLang="en-US" dirty="0">
                <a:solidFill>
                  <a:srgbClr val="FF0000"/>
                </a:solidFill>
                <a:cs typeface="Arial" pitchFamily="34" charset="0"/>
              </a:rPr>
              <a:t>important </a:t>
            </a:r>
            <a:r>
              <a:rPr lang="en-US" altLang="en-US" dirty="0" smtClean="0">
                <a:solidFill>
                  <a:srgbClr val="FF0000"/>
                </a:solidFill>
                <a:cs typeface="Arial" pitchFamily="34" charset="0"/>
              </a:rPr>
              <a:t>!</a:t>
            </a:r>
            <a:endParaRPr lang="en-US" altLang="en-US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16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3744416" cy="2582664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39552" y="3782022"/>
            <a:ext cx="3706794" cy="2527298"/>
            <a:chOff x="4975041" y="699828"/>
            <a:chExt cx="3776117" cy="2527298"/>
          </a:xfrm>
        </p:grpSpPr>
        <p:grpSp>
          <p:nvGrpSpPr>
            <p:cNvPr id="10" name="Group 25"/>
            <p:cNvGrpSpPr/>
            <p:nvPr/>
          </p:nvGrpSpPr>
          <p:grpSpPr>
            <a:xfrm>
              <a:off x="4975041" y="699828"/>
              <a:ext cx="3776117" cy="2527298"/>
              <a:chOff x="4975041" y="3789040"/>
              <a:chExt cx="3776117" cy="2527298"/>
            </a:xfrm>
          </p:grpSpPr>
          <p:pic>
            <p:nvPicPr>
              <p:cNvPr id="12" name="Picture 3" descr="C:\Users\kiefer53\Desktop\Kammer\Kammer 0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748" y="3789040"/>
                <a:ext cx="3745410" cy="2527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"/>
              <p:cNvSpPr txBox="1"/>
              <p:nvPr/>
            </p:nvSpPr>
            <p:spPr>
              <a:xfrm>
                <a:off x="7020272" y="3972418"/>
                <a:ext cx="946862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cathode</a:t>
                </a:r>
                <a:endParaRPr lang="de-DE" dirty="0"/>
              </a:p>
            </p:txBody>
          </p:sp>
          <p:sp>
            <p:nvSpPr>
              <p:cNvPr id="15" name="TextBox 7"/>
              <p:cNvSpPr txBox="1"/>
              <p:nvPr/>
            </p:nvSpPr>
            <p:spPr>
              <a:xfrm>
                <a:off x="5508104" y="4341750"/>
                <a:ext cx="79861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Anode</a:t>
                </a:r>
                <a:endParaRPr lang="de-DE" dirty="0"/>
              </a:p>
            </p:txBody>
          </p:sp>
          <p:sp>
            <p:nvSpPr>
              <p:cNvPr id="16" name="TextBox 8"/>
              <p:cNvSpPr txBox="1"/>
              <p:nvPr/>
            </p:nvSpPr>
            <p:spPr>
              <a:xfrm>
                <a:off x="4975041" y="5367006"/>
                <a:ext cx="932371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window</a:t>
                </a:r>
                <a:endParaRPr lang="de-DE" dirty="0"/>
              </a:p>
            </p:txBody>
          </p:sp>
          <p:cxnSp>
            <p:nvCxnSpPr>
              <p:cNvPr id="17" name="Straight Arrow Connector 10"/>
              <p:cNvCxnSpPr/>
              <p:nvPr/>
            </p:nvCxnSpPr>
            <p:spPr>
              <a:xfrm flipH="1">
                <a:off x="7092279" y="4341750"/>
                <a:ext cx="72009" cy="71093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6"/>
              <p:cNvCxnSpPr/>
              <p:nvPr/>
            </p:nvCxnSpPr>
            <p:spPr>
              <a:xfrm>
                <a:off x="6078699" y="4697219"/>
                <a:ext cx="581533" cy="4599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20"/>
              <p:cNvCxnSpPr>
                <a:stCxn id="16" idx="3"/>
              </p:cNvCxnSpPr>
              <p:nvPr/>
            </p:nvCxnSpPr>
            <p:spPr>
              <a:xfrm>
                <a:off x="5907412" y="5551672"/>
                <a:ext cx="462053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305571" y="2852936"/>
              <a:ext cx="2376264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transport chamber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4427984" y="83671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Laser </a:t>
            </a:r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set-up</a:t>
            </a:r>
            <a:r>
              <a:rPr lang="de-DE" dirty="0" smtClean="0"/>
              <a:t> at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endParaRPr lang="de-DE" dirty="0" smtClean="0"/>
          </a:p>
          <a:p>
            <a:r>
              <a:rPr lang="de-DE" dirty="0" smtClean="0"/>
              <a:t>at SRF </a:t>
            </a:r>
            <a:r>
              <a:rPr lang="de-DE" dirty="0" err="1" smtClean="0"/>
              <a:t>gun</a:t>
            </a:r>
            <a:endParaRPr lang="de-DE" dirty="0" smtClean="0"/>
          </a:p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UV </a:t>
            </a:r>
            <a:r>
              <a:rPr lang="de-DE" dirty="0" err="1" smtClean="0"/>
              <a:t>drive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(100 mW, 100 kHz CW)</a:t>
            </a:r>
            <a:endParaRPr lang="en-US" dirty="0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72816"/>
            <a:ext cx="3657298" cy="28770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77382" y="2492896"/>
            <a:ext cx="14537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laser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ablation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1560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589C"/>
                </a:solidFill>
              </a:rPr>
              <a:t>Laser </a:t>
            </a:r>
            <a:r>
              <a:rPr lang="de-DE" sz="2400" b="1" dirty="0" err="1" smtClean="0">
                <a:solidFill>
                  <a:srgbClr val="00589C"/>
                </a:solidFill>
              </a:rPr>
              <a:t>cleaning</a:t>
            </a:r>
            <a:r>
              <a:rPr lang="de-DE" sz="2400" b="1" dirty="0" smtClean="0">
                <a:solidFill>
                  <a:srgbClr val="00589C"/>
                </a:solidFill>
              </a:rPr>
              <a:t> </a:t>
            </a:r>
            <a:r>
              <a:rPr lang="de-DE" sz="2400" b="1" dirty="0" err="1" smtClean="0">
                <a:solidFill>
                  <a:srgbClr val="00589C"/>
                </a:solidFill>
              </a:rPr>
              <a:t>set-up</a:t>
            </a:r>
            <a:r>
              <a:rPr lang="de-DE" sz="2400" b="1" dirty="0" smtClean="0">
                <a:solidFill>
                  <a:srgbClr val="00589C"/>
                </a:solidFill>
              </a:rPr>
              <a:t>  - PC in </a:t>
            </a:r>
            <a:r>
              <a:rPr lang="de-DE" sz="2400" b="1" dirty="0" err="1" smtClean="0">
                <a:solidFill>
                  <a:srgbClr val="00589C"/>
                </a:solidFill>
              </a:rPr>
              <a:t>transport</a:t>
            </a:r>
            <a:r>
              <a:rPr lang="de-DE" sz="2400" b="1" dirty="0" smtClean="0">
                <a:solidFill>
                  <a:srgbClr val="00589C"/>
                </a:solidFill>
              </a:rPr>
              <a:t> </a:t>
            </a:r>
            <a:r>
              <a:rPr lang="de-DE" sz="2400" b="1" dirty="0" err="1" smtClean="0">
                <a:solidFill>
                  <a:srgbClr val="00589C"/>
                </a:solidFill>
              </a:rPr>
              <a:t>chamber</a:t>
            </a:r>
            <a:r>
              <a:rPr lang="de-DE" sz="2400" b="1" dirty="0" smtClean="0">
                <a:solidFill>
                  <a:srgbClr val="00589C"/>
                </a:solidFill>
              </a:rPr>
              <a:t> </a:t>
            </a:r>
            <a:endParaRPr lang="en-US" sz="2400" b="1" dirty="0">
              <a:solidFill>
                <a:srgbClr val="00589C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38677" y="52424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2. Mg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Photocathodes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6" cstate="print"/>
          <a:srcRect t="53828" r="45174"/>
          <a:stretch/>
        </p:blipFill>
        <p:spPr>
          <a:xfrm>
            <a:off x="4998481" y="4674851"/>
            <a:ext cx="3821991" cy="18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9155" r="3856" b="5145"/>
          <a:stretch/>
        </p:blipFill>
        <p:spPr>
          <a:xfrm>
            <a:off x="4716016" y="3192127"/>
            <a:ext cx="4104456" cy="31171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7287" r="4691" b="4696"/>
          <a:stretch/>
        </p:blipFill>
        <p:spPr>
          <a:xfrm>
            <a:off x="395536" y="3140968"/>
            <a:ext cx="4026933" cy="305798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677" y="52424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2. Mg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Photocathodes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3023"/>
            <a:ext cx="2596682" cy="244429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877620" y="508030"/>
            <a:ext cx="10102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Mg #214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27200" y="877362"/>
            <a:ext cx="4733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89C"/>
                </a:solidFill>
              </a:rPr>
              <a:t>Mg cathodes work routinely in gun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prepared by UV laser cleaning  (drive laser)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QE 0.3 %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risk of cavity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extremely long life time in 10</a:t>
            </a:r>
            <a:r>
              <a:rPr lang="en-US" baseline="30000" dirty="0" smtClean="0"/>
              <a:t>-9</a:t>
            </a:r>
            <a:r>
              <a:rPr lang="en-US" dirty="0" smtClean="0"/>
              <a:t> mbar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cleaning can be several times repeated </a:t>
            </a:r>
          </a:p>
        </p:txBody>
      </p:sp>
    </p:spTree>
    <p:extLst>
      <p:ext uri="{BB962C8B-B14F-4D97-AF65-F5344CB8AC3E}">
        <p14:creationId xmlns:p14="http://schemas.microsoft.com/office/powerpoint/2010/main" val="2588870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58081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. 1.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Gun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parameters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02004"/>
            <a:ext cx="3452384" cy="285837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768355" y="5013176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1" r="20158"/>
          <a:stretch/>
        </p:blipFill>
        <p:spPr>
          <a:xfrm>
            <a:off x="5652120" y="1484784"/>
            <a:ext cx="2792946" cy="20162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594901" y="5613047"/>
            <a:ext cx="2151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ELBE:  </a:t>
            </a:r>
            <a:r>
              <a:rPr lang="de-DE" dirty="0" err="1" smtClean="0"/>
              <a:t>pc</a:t>
            </a:r>
            <a:r>
              <a:rPr lang="de-DE" dirty="0" smtClean="0"/>
              <a:t>&gt; 40 </a:t>
            </a:r>
            <a:r>
              <a:rPr lang="de-DE" dirty="0" err="1" smtClean="0"/>
              <a:t>MeV</a:t>
            </a:r>
            <a:endParaRPr lang="de-DE" dirty="0" smtClean="0"/>
          </a:p>
          <a:p>
            <a:r>
              <a:rPr lang="de-DE" dirty="0" smtClean="0"/>
              <a:t>4.5  </a:t>
            </a:r>
            <a:r>
              <a:rPr lang="de-DE" dirty="0" err="1" smtClean="0"/>
              <a:t>MeV</a:t>
            </a:r>
            <a:r>
              <a:rPr lang="de-DE" dirty="0" smtClean="0"/>
              <a:t>  plus</a:t>
            </a:r>
          </a:p>
          <a:p>
            <a:r>
              <a:rPr lang="de-DE" dirty="0" smtClean="0"/>
              <a:t>all </a:t>
            </a:r>
            <a:r>
              <a:rPr lang="de-DE" dirty="0" err="1" smtClean="0"/>
              <a:t>cavities</a:t>
            </a:r>
            <a:r>
              <a:rPr lang="de-DE" dirty="0" smtClean="0"/>
              <a:t> on </a:t>
            </a:r>
            <a:r>
              <a:rPr lang="de-DE" dirty="0" err="1" smtClean="0"/>
              <a:t>crest</a:t>
            </a:r>
            <a:endParaRPr lang="de-DE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" y="3429000"/>
            <a:ext cx="40446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" y="620688"/>
            <a:ext cx="404431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893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" y="1438952"/>
            <a:ext cx="8253853" cy="2553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58081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Gun</a:t>
            </a:r>
            <a:r>
              <a:rPr lang="de-DE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performance</a:t>
            </a:r>
            <a:endParaRPr lang="en-US" altLang="de-DE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0" y="72463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operational </a:t>
            </a:r>
            <a:r>
              <a:rPr lang="de-DE" sz="2000" b="1" dirty="0" err="1" smtClean="0">
                <a:solidFill>
                  <a:srgbClr val="002060"/>
                </a:solidFill>
              </a:rPr>
              <a:t>stability</a:t>
            </a:r>
            <a:r>
              <a:rPr lang="de-DE" sz="2000" b="1" dirty="0" smtClean="0">
                <a:solidFill>
                  <a:srgbClr val="002060"/>
                </a:solidFill>
              </a:rPr>
              <a:t>:  </a:t>
            </a:r>
            <a:r>
              <a:rPr lang="de-DE" dirty="0" smtClean="0">
                <a:solidFill>
                  <a:srgbClr val="002060"/>
                </a:solidFill>
              </a:rPr>
              <a:t>12 h </a:t>
            </a:r>
            <a:r>
              <a:rPr lang="de-DE" dirty="0" err="1" smtClean="0">
                <a:solidFill>
                  <a:srgbClr val="002060"/>
                </a:solidFill>
              </a:rPr>
              <a:t>shift</a:t>
            </a:r>
            <a:r>
              <a:rPr lang="de-DE" dirty="0" smtClean="0">
                <a:solidFill>
                  <a:srgbClr val="002060"/>
                </a:solidFill>
              </a:rPr>
              <a:t>, beam </a:t>
            </a:r>
            <a:r>
              <a:rPr lang="de-DE" dirty="0" err="1" smtClean="0">
                <a:solidFill>
                  <a:srgbClr val="002060"/>
                </a:solidFill>
              </a:rPr>
              <a:t>from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cathode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to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dump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in </a:t>
            </a:r>
            <a:r>
              <a:rPr lang="de-DE" dirty="0" err="1" smtClean="0">
                <a:solidFill>
                  <a:srgbClr val="002060"/>
                </a:solidFill>
              </a:rPr>
              <a:t>diagnostic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beamline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660398" y="3861048"/>
            <a:ext cx="49278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779912" y="3923764"/>
            <a:ext cx="1591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12 h </a:t>
            </a:r>
            <a:r>
              <a:rPr lang="de-DE" dirty="0" err="1" smtClean="0"/>
              <a:t>night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201208" y="2422629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</a:t>
            </a:r>
            <a:r>
              <a:rPr lang="de-DE" baseline="-25000" dirty="0" err="1" smtClean="0"/>
              <a:t>dump</a:t>
            </a:r>
            <a:r>
              <a:rPr lang="de-DE" dirty="0" smtClean="0"/>
              <a:t>= 20 µA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de-DE" baseline="-25000" dirty="0" err="1" smtClean="0">
                <a:latin typeface="Times New Roman"/>
                <a:cs typeface="Times New Roman"/>
              </a:rPr>
              <a:t>rms</a:t>
            </a:r>
            <a:r>
              <a:rPr lang="de-DE" dirty="0" smtClean="0">
                <a:latin typeface="Times New Roman"/>
                <a:cs typeface="Times New Roman"/>
              </a:rPr>
              <a:t>= 0.2 µA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519170" y="1069620"/>
            <a:ext cx="464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00 </a:t>
            </a:r>
            <a:r>
              <a:rPr lang="de-DE" dirty="0" err="1" smtClean="0"/>
              <a:t>pC</a:t>
            </a:r>
            <a:r>
              <a:rPr lang="de-DE" dirty="0" smtClean="0"/>
              <a:t> CW @ 100 kHz,  7 MV/m (</a:t>
            </a:r>
            <a:r>
              <a:rPr lang="de-DE" dirty="0" err="1" smtClean="0"/>
              <a:t>E</a:t>
            </a:r>
            <a:r>
              <a:rPr lang="de-DE" baseline="-25000" dirty="0" err="1" smtClean="0"/>
              <a:t>kin</a:t>
            </a:r>
            <a:r>
              <a:rPr lang="de-DE" dirty="0" smtClean="0"/>
              <a:t>= 3.5 </a:t>
            </a:r>
            <a:r>
              <a:rPr lang="de-DE" dirty="0" err="1" smtClean="0"/>
              <a:t>MeV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763688" y="4509120"/>
            <a:ext cx="618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stabilization</a:t>
            </a:r>
            <a:r>
              <a:rPr lang="de-DE" dirty="0" smtClean="0"/>
              <a:t> – </a:t>
            </a:r>
            <a:r>
              <a:rPr lang="de-DE" dirty="0" err="1" smtClean="0"/>
              <a:t>compensation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drifts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Cathode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-&gt; </a:t>
            </a:r>
            <a:r>
              <a:rPr lang="en-US" dirty="0" smtClean="0"/>
              <a:t>NI </a:t>
            </a:r>
            <a:r>
              <a:rPr lang="en-US" dirty="0" err="1" smtClean="0"/>
              <a:t>cRIO</a:t>
            </a:r>
            <a:r>
              <a:rPr lang="en-US" dirty="0" smtClean="0"/>
              <a:t> -&gt; laser polarizer</a:t>
            </a:r>
            <a:endParaRPr lang="de-DE" dirty="0" smtClean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6876256" y="2348880"/>
            <a:ext cx="28803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372200" y="2905199"/>
            <a:ext cx="16008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beamdump</a:t>
            </a:r>
            <a:r>
              <a:rPr lang="de-DE" sz="1400" dirty="0" smtClean="0"/>
              <a:t> </a:t>
            </a:r>
            <a:r>
              <a:rPr lang="de-DE" sz="1400" dirty="0" err="1" smtClean="0"/>
              <a:t>current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89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_pictur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Praesentation_blau_Master</Template>
  <TotalTime>0</TotalTime>
  <Words>1146</Words>
  <Application>Microsoft Office PowerPoint</Application>
  <PresentationFormat>Bildschirmpräsentation (4:3)</PresentationFormat>
  <Paragraphs>214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Praesentation_blau_Master</vt:lpstr>
      <vt:lpstr>1_Benutzerdefiniertes Design</vt:lpstr>
      <vt:lpstr>Benutzerdefiniertes Design</vt:lpstr>
      <vt:lpstr>Custom Design</vt:lpstr>
      <vt:lpstr>Presentation_picture_master</vt:lpstr>
      <vt:lpstr>1_Praesentation_blau_Master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Weigl, Anja (FSPR) - 4015</dc:creator>
  <cp:lastModifiedBy>Teichert, Jochen</cp:lastModifiedBy>
  <cp:revision>846</cp:revision>
  <cp:lastPrinted>2015-12-03T16:12:04Z</cp:lastPrinted>
  <dcterms:created xsi:type="dcterms:W3CDTF">2012-01-18T16:30:32Z</dcterms:created>
  <dcterms:modified xsi:type="dcterms:W3CDTF">2018-06-11T08:07:59Z</dcterms:modified>
</cp:coreProperties>
</file>