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theme/theme7.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8.xml" ContentType="application/vnd.openxmlformats-officedocument.theme+xml"/>
  <Override PartName="/ppt/slideLayouts/slideLayout12.xml" ContentType="application/vnd.openxmlformats-officedocument.presentationml.slideLayout+xml"/>
  <Override PartName="/ppt/theme/theme9.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10.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11.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12.xml" ContentType="application/vnd.openxmlformats-officedocument.theme+xml"/>
  <Override PartName="/ppt/slideLayouts/slideLayout24.xml" ContentType="application/vnd.openxmlformats-officedocument.presentationml.slideLayout+xml"/>
  <Override PartName="/ppt/theme/theme1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14.xml" ContentType="application/vnd.openxmlformats-officedocument.theme+xml"/>
  <Override PartName="/ppt/slideLayouts/slideLayout27.xml" ContentType="application/vnd.openxmlformats-officedocument.presentationml.slideLayout+xml"/>
  <Override PartName="/ppt/theme/theme1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8" r:id="rId1"/>
    <p:sldMasterId id="2147483650" r:id="rId2"/>
    <p:sldMasterId id="2147483652" r:id="rId3"/>
    <p:sldMasterId id="2147483654" r:id="rId4"/>
    <p:sldMasterId id="2147483658" r:id="rId5"/>
    <p:sldMasterId id="2147483670" r:id="rId6"/>
    <p:sldMasterId id="2147483660" r:id="rId7"/>
    <p:sldMasterId id="2147483673" r:id="rId8"/>
    <p:sldMasterId id="2147483662" r:id="rId9"/>
    <p:sldMasterId id="2147483676" r:id="rId10"/>
    <p:sldMasterId id="2147483668" r:id="rId11"/>
    <p:sldMasterId id="2147483679" r:id="rId12"/>
    <p:sldMasterId id="2147483664" r:id="rId13"/>
    <p:sldMasterId id="2147483682" r:id="rId14"/>
    <p:sldMasterId id="2147483666" r:id="rId15"/>
    <p:sldMasterId id="2147483685" r:id="rId16"/>
  </p:sldMasterIdLst>
  <p:notesMasterIdLst>
    <p:notesMasterId r:id="rId42"/>
  </p:notesMasterIdLst>
  <p:handoutMasterIdLst>
    <p:handoutMasterId r:id="rId43"/>
  </p:handoutMasterIdLst>
  <p:sldIdLst>
    <p:sldId id="274" r:id="rId17"/>
    <p:sldId id="275" r:id="rId18"/>
    <p:sldId id="285" r:id="rId19"/>
    <p:sldId id="303" r:id="rId20"/>
    <p:sldId id="315" r:id="rId21"/>
    <p:sldId id="316" r:id="rId22"/>
    <p:sldId id="317" r:id="rId23"/>
    <p:sldId id="304" r:id="rId24"/>
    <p:sldId id="305" r:id="rId25"/>
    <p:sldId id="291" r:id="rId26"/>
    <p:sldId id="293" r:id="rId27"/>
    <p:sldId id="319" r:id="rId28"/>
    <p:sldId id="281" r:id="rId29"/>
    <p:sldId id="307" r:id="rId30"/>
    <p:sldId id="308" r:id="rId31"/>
    <p:sldId id="286" r:id="rId32"/>
    <p:sldId id="320" r:id="rId33"/>
    <p:sldId id="321" r:id="rId34"/>
    <p:sldId id="322" r:id="rId35"/>
    <p:sldId id="323" r:id="rId36"/>
    <p:sldId id="301" r:id="rId37"/>
    <p:sldId id="318" r:id="rId38"/>
    <p:sldId id="325" r:id="rId39"/>
    <p:sldId id="324" r:id="rId40"/>
    <p:sldId id="283" r:id="rId41"/>
  </p:sldIdLst>
  <p:sldSz cx="9144000" cy="5143500" type="screen16x9"/>
  <p:notesSz cx="7315200" cy="96012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A0"/>
    <a:srgbClr val="000000"/>
    <a:srgbClr val="0A2D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0" autoAdjust="0"/>
    <p:restoredTop sz="94918" autoAdjust="0"/>
  </p:normalViewPr>
  <p:slideViewPr>
    <p:cSldViewPr snapToObjects="1" showGuides="1">
      <p:cViewPr>
        <p:scale>
          <a:sx n="100" d="100"/>
          <a:sy n="100" d="100"/>
        </p:scale>
        <p:origin x="-518" y="-34"/>
      </p:cViewPr>
      <p:guideLst>
        <p:guide orient="horz" pos="2982"/>
        <p:guide orient="horz" pos="855"/>
        <p:guide orient="horz" pos="826"/>
        <p:guide pos="226"/>
        <p:guide pos="5534"/>
        <p:guide pos="2812"/>
        <p:guide pos="2744"/>
        <p:guide pos="1435"/>
        <p:guide pos="4325"/>
        <p:guide pos="4173"/>
        <p:guide pos="1596"/>
      </p:guideLst>
    </p:cSldViewPr>
  </p:slideViewPr>
  <p:notesTextViewPr>
    <p:cViewPr>
      <p:scale>
        <a:sx n="1" d="1"/>
        <a:sy n="1" d="1"/>
      </p:scale>
      <p:origin x="0" y="0"/>
    </p:cViewPr>
  </p:notesTextViewPr>
  <p:notesViewPr>
    <p:cSldViewPr snapToObjects="1">
      <p:cViewPr varScale="1">
        <p:scale>
          <a:sx n="59" d="100"/>
          <a:sy n="59" d="100"/>
        </p:scale>
        <p:origin x="-2702" y="-91"/>
      </p:cViewPr>
      <p:guideLst>
        <p:guide orient="horz" pos="3024"/>
        <p:guide pos="2304"/>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D:\Behnke\hgf\matter\Technologies\Reporting\2016\Reports\Programmbericht\Program%20reporting%20summary.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Behnke\hgf\matter\Technologies\Reporting\2016\Reports\Programmbericht\Program%20reporting%20summar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Sheet1!$A$18</c:f>
              <c:strCache>
                <c:ptCount val="1"/>
                <c:pt idx="0">
                  <c:v>DTS</c:v>
                </c:pt>
              </c:strCache>
            </c:strRef>
          </c:tx>
          <c:dPt>
            <c:idx val="0"/>
            <c:bubble3D val="0"/>
            <c:spPr>
              <a:solidFill>
                <a:srgbClr val="C00000"/>
              </a:solidFill>
            </c:spPr>
          </c:dPt>
          <c:dPt>
            <c:idx val="4"/>
            <c:bubble3D val="0"/>
            <c:spPr>
              <a:solidFill>
                <a:srgbClr val="0070C0"/>
              </a:solidFill>
            </c:spPr>
          </c:dPt>
          <c:dLbls>
            <c:dLbl>
              <c:idx val="3"/>
              <c:delete val="1"/>
            </c:dLbl>
            <c:dLbl>
              <c:idx val="5"/>
              <c:delete val="1"/>
            </c:dLbl>
            <c:txPr>
              <a:bodyPr/>
              <a:lstStyle/>
              <a:p>
                <a:pPr>
                  <a:defRPr>
                    <a:solidFill>
                      <a:schemeClr val="bg1"/>
                    </a:solidFill>
                  </a:defRPr>
                </a:pPr>
                <a:endParaRPr lang="de-DE"/>
              </a:p>
            </c:txPr>
            <c:showLegendKey val="0"/>
            <c:showVal val="1"/>
            <c:showCatName val="0"/>
            <c:showSerName val="0"/>
            <c:showPercent val="0"/>
            <c:showBubbleSize val="0"/>
            <c:showLeaderLines val="1"/>
          </c:dLbls>
          <c:cat>
            <c:strRef>
              <c:f>Sheet1!$B$16:$H$16</c:f>
              <c:strCache>
                <c:ptCount val="7"/>
                <c:pt idx="0">
                  <c:v>DESY</c:v>
                </c:pt>
                <c:pt idx="1">
                  <c:v>FZJ</c:v>
                </c:pt>
                <c:pt idx="2">
                  <c:v>GSI</c:v>
                </c:pt>
                <c:pt idx="3">
                  <c:v>HZB</c:v>
                </c:pt>
                <c:pt idx="4">
                  <c:v>HZDR</c:v>
                </c:pt>
                <c:pt idx="5">
                  <c:v>HZG</c:v>
                </c:pt>
                <c:pt idx="6">
                  <c:v>KIT</c:v>
                </c:pt>
              </c:strCache>
            </c:strRef>
          </c:cat>
          <c:val>
            <c:numRef>
              <c:f>Sheet1!$B$18:$H$18</c:f>
              <c:numCache>
                <c:formatCode>0%</c:formatCode>
                <c:ptCount val="7"/>
                <c:pt idx="0">
                  <c:v>0.57000000000000006</c:v>
                </c:pt>
                <c:pt idx="1">
                  <c:v>5.000000000000001E-2</c:v>
                </c:pt>
                <c:pt idx="2">
                  <c:v>3.0000000000000002E-2</c:v>
                </c:pt>
                <c:pt idx="3">
                  <c:v>0</c:v>
                </c:pt>
                <c:pt idx="4">
                  <c:v>0.20000000000000004</c:v>
                </c:pt>
                <c:pt idx="5">
                  <c:v>0</c:v>
                </c:pt>
                <c:pt idx="6">
                  <c:v>0.15000000000000002</c:v>
                </c:pt>
              </c:numCache>
            </c:numRef>
          </c:val>
        </c:ser>
        <c:dLbls>
          <c:showLegendKey val="0"/>
          <c:showVal val="0"/>
          <c:showCatName val="0"/>
          <c:showSerName val="0"/>
          <c:showPercent val="0"/>
          <c:showBubbleSize val="0"/>
          <c:showLeaderLines val="1"/>
        </c:dLbls>
        <c:firstSliceAng val="0"/>
        <c:holeSize val="50"/>
      </c:doughnutChart>
    </c:plotArea>
    <c:legend>
      <c:legendPos val="r"/>
      <c:legendEntry>
        <c:idx val="3"/>
        <c:delete val="1"/>
      </c:legendEntry>
      <c:legendEntry>
        <c:idx val="5"/>
        <c:delete val="1"/>
      </c:legendEntry>
      <c:layout>
        <c:manualLayout>
          <c:xMode val="edge"/>
          <c:yMode val="edge"/>
          <c:x val="0.72811516061595805"/>
          <c:y val="0.15951008191937857"/>
          <c:w val="0.18991816113178212"/>
          <c:h val="0.66446668124817732"/>
        </c:manualLayout>
      </c:layout>
      <c:overlay val="0"/>
      <c:txPr>
        <a:bodyPr/>
        <a:lstStyle/>
        <a:p>
          <a:pPr>
            <a:defRPr sz="1200"/>
          </a:pPr>
          <a:endParaRPr lang="de-DE"/>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Sheet1!$A$17</c:f>
              <c:strCache>
                <c:ptCount val="1"/>
                <c:pt idx="0">
                  <c:v>ARD</c:v>
                </c:pt>
              </c:strCache>
            </c:strRef>
          </c:tx>
          <c:dPt>
            <c:idx val="0"/>
            <c:bubble3D val="0"/>
            <c:spPr>
              <a:solidFill>
                <a:srgbClr val="C00000"/>
              </a:solidFill>
            </c:spPr>
          </c:dPt>
          <c:dPt>
            <c:idx val="4"/>
            <c:bubble3D val="0"/>
            <c:spPr>
              <a:solidFill>
                <a:srgbClr val="0070C0"/>
              </a:solidFill>
              <a:ln>
                <a:solidFill>
                  <a:schemeClr val="accent6"/>
                </a:solidFill>
              </a:ln>
            </c:spPr>
          </c:dPt>
          <c:dLbls>
            <c:dLbl>
              <c:idx val="0"/>
              <c:spPr/>
              <c:txPr>
                <a:bodyPr/>
                <a:lstStyle/>
                <a:p>
                  <a:pPr>
                    <a:defRPr>
                      <a:solidFill>
                        <a:schemeClr val="bg1"/>
                      </a:solidFill>
                    </a:defRPr>
                  </a:pPr>
                  <a:endParaRPr lang="de-DE"/>
                </a:p>
              </c:txPr>
              <c:showLegendKey val="0"/>
              <c:showVal val="1"/>
              <c:showCatName val="0"/>
              <c:showSerName val="0"/>
              <c:showPercent val="0"/>
              <c:showBubbleSize val="0"/>
            </c:dLbl>
            <c:dLbl>
              <c:idx val="1"/>
              <c:spPr/>
              <c:txPr>
                <a:bodyPr/>
                <a:lstStyle/>
                <a:p>
                  <a:pPr>
                    <a:defRPr>
                      <a:solidFill>
                        <a:schemeClr val="bg1"/>
                      </a:solidFill>
                    </a:defRPr>
                  </a:pPr>
                  <a:endParaRPr lang="de-DE"/>
                </a:p>
              </c:txPr>
              <c:showLegendKey val="0"/>
              <c:showVal val="1"/>
              <c:showCatName val="0"/>
              <c:showSerName val="0"/>
              <c:showPercent val="0"/>
              <c:showBubbleSize val="0"/>
            </c:dLbl>
            <c:dLbl>
              <c:idx val="2"/>
              <c:spPr/>
              <c:txPr>
                <a:bodyPr/>
                <a:lstStyle/>
                <a:p>
                  <a:pPr>
                    <a:defRPr>
                      <a:solidFill>
                        <a:schemeClr val="bg1"/>
                      </a:solidFill>
                    </a:defRPr>
                  </a:pPr>
                  <a:endParaRPr lang="de-DE"/>
                </a:p>
              </c:txPr>
              <c:showLegendKey val="0"/>
              <c:showVal val="1"/>
              <c:showCatName val="0"/>
              <c:showSerName val="0"/>
              <c:showPercent val="0"/>
              <c:showBubbleSize val="0"/>
            </c:dLbl>
            <c:dLbl>
              <c:idx val="3"/>
              <c:spPr/>
              <c:txPr>
                <a:bodyPr/>
                <a:lstStyle/>
                <a:p>
                  <a:pPr>
                    <a:defRPr>
                      <a:solidFill>
                        <a:schemeClr val="bg1"/>
                      </a:solidFill>
                    </a:defRPr>
                  </a:pPr>
                  <a:endParaRPr lang="de-DE"/>
                </a:p>
              </c:txPr>
              <c:showLegendKey val="0"/>
              <c:showVal val="1"/>
              <c:showCatName val="0"/>
              <c:showSerName val="0"/>
              <c:showPercent val="0"/>
              <c:showBubbleSize val="0"/>
            </c:dLbl>
            <c:dLbl>
              <c:idx val="4"/>
              <c:spPr/>
              <c:txPr>
                <a:bodyPr/>
                <a:lstStyle/>
                <a:p>
                  <a:pPr>
                    <a:defRPr>
                      <a:solidFill>
                        <a:schemeClr val="bg1"/>
                      </a:solidFill>
                    </a:defRPr>
                  </a:pPr>
                  <a:endParaRPr lang="de-DE"/>
                </a:p>
              </c:txPr>
              <c:showLegendKey val="0"/>
              <c:showVal val="1"/>
              <c:showCatName val="0"/>
              <c:showSerName val="0"/>
              <c:showPercent val="0"/>
              <c:showBubbleSize val="0"/>
            </c:dLbl>
            <c:dLbl>
              <c:idx val="5"/>
              <c:delete val="1"/>
            </c:dLbl>
            <c:dLbl>
              <c:idx val="6"/>
              <c:layout>
                <c:manualLayout>
                  <c:x val="-2.7777777777777267E-3"/>
                  <c:y val="-2.3148148148148147E-2"/>
                </c:manualLayout>
              </c:layout>
              <c:tx>
                <c:rich>
                  <a:bodyPr/>
                  <a:lstStyle/>
                  <a:p>
                    <a:r>
                      <a:rPr lang="en-US" b="1">
                        <a:solidFill>
                          <a:schemeClr val="bg1"/>
                        </a:solidFill>
                      </a:rPr>
                      <a:t>3%</a:t>
                    </a:r>
                  </a:p>
                </c:rich>
              </c:tx>
              <c:showLegendKey val="0"/>
              <c:showVal val="1"/>
              <c:showCatName val="0"/>
              <c:showSerName val="0"/>
              <c:showPercent val="0"/>
              <c:showBubbleSize val="0"/>
            </c:dLbl>
            <c:showLegendKey val="0"/>
            <c:showVal val="1"/>
            <c:showCatName val="0"/>
            <c:showSerName val="0"/>
            <c:showPercent val="0"/>
            <c:showBubbleSize val="0"/>
            <c:showLeaderLines val="1"/>
          </c:dLbls>
          <c:cat>
            <c:strRef>
              <c:f>Sheet1!$B$16:$H$16</c:f>
              <c:strCache>
                <c:ptCount val="7"/>
                <c:pt idx="0">
                  <c:v>DESY</c:v>
                </c:pt>
                <c:pt idx="1">
                  <c:v>FZJ</c:v>
                </c:pt>
                <c:pt idx="2">
                  <c:v>GSI</c:v>
                </c:pt>
                <c:pt idx="3">
                  <c:v>HZB</c:v>
                </c:pt>
                <c:pt idx="4">
                  <c:v>HZDR</c:v>
                </c:pt>
                <c:pt idx="5">
                  <c:v>HZG</c:v>
                </c:pt>
                <c:pt idx="6">
                  <c:v>KIT</c:v>
                </c:pt>
              </c:strCache>
            </c:strRef>
          </c:cat>
          <c:val>
            <c:numRef>
              <c:f>Sheet1!$B$17:$H$17</c:f>
              <c:numCache>
                <c:formatCode>0%</c:formatCode>
                <c:ptCount val="7"/>
                <c:pt idx="0">
                  <c:v>0.43000000000000005</c:v>
                </c:pt>
                <c:pt idx="1">
                  <c:v>3.0000000000000002E-2</c:v>
                </c:pt>
                <c:pt idx="2">
                  <c:v>6.0000000000000005E-2</c:v>
                </c:pt>
                <c:pt idx="3">
                  <c:v>0.22000000000000003</c:v>
                </c:pt>
                <c:pt idx="4">
                  <c:v>0.23000000000000004</c:v>
                </c:pt>
                <c:pt idx="5">
                  <c:v>0</c:v>
                </c:pt>
                <c:pt idx="6">
                  <c:v>3.0000000000000002E-2</c:v>
                </c:pt>
              </c:numCache>
            </c:numRef>
          </c:val>
        </c:ser>
        <c:dLbls>
          <c:showLegendKey val="0"/>
          <c:showVal val="0"/>
          <c:showCatName val="0"/>
          <c:showSerName val="0"/>
          <c:showPercent val="0"/>
          <c:showBubbleSize val="0"/>
          <c:showLeaderLines val="1"/>
        </c:dLbls>
        <c:firstSliceAng val="0"/>
        <c:holeSize val="50"/>
      </c:doughnutChart>
    </c:plotArea>
    <c:legend>
      <c:legendPos val="r"/>
      <c:legendEntry>
        <c:idx val="5"/>
        <c:delete val="1"/>
      </c:legendEntry>
      <c:layout>
        <c:manualLayout>
          <c:xMode val="edge"/>
          <c:yMode val="edge"/>
          <c:x val="0.72082509059852018"/>
          <c:y val="0.12051169848357748"/>
          <c:w val="0.20382317167424191"/>
          <c:h val="0.75897660303284509"/>
        </c:manualLayout>
      </c:layout>
      <c:overlay val="0"/>
      <c:txPr>
        <a:bodyPr/>
        <a:lstStyle/>
        <a:p>
          <a:pPr>
            <a:defRPr sz="1200"/>
          </a:pPr>
          <a:endParaRPr lang="de-DE"/>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C95657-008C-4755-ABA7-78FA2D9427DF}" type="doc">
      <dgm:prSet loTypeId="urn:microsoft.com/office/officeart/2005/8/layout/radial4" loCatId="relationship" qsTypeId="urn:microsoft.com/office/officeart/2005/8/quickstyle/simple1" qsCatId="simple" csTypeId="urn:microsoft.com/office/officeart/2005/8/colors/accent2_3" csCatId="accent2" phldr="1"/>
      <dgm:spPr/>
      <dgm:t>
        <a:bodyPr/>
        <a:lstStyle/>
        <a:p>
          <a:endParaRPr lang="de-DE"/>
        </a:p>
      </dgm:t>
    </dgm:pt>
    <dgm:pt modelId="{3ACAA911-0217-4547-BFE7-4BC7D70E8B7B}">
      <dgm:prSet phldrT="[Text]"/>
      <dgm:spPr>
        <a:solidFill>
          <a:schemeClr val="bg1"/>
        </a:solidFill>
        <a:ln>
          <a:solidFill>
            <a:schemeClr val="tx1"/>
          </a:solidFill>
        </a:ln>
      </dgm:spPr>
      <dgm:t>
        <a:bodyPr/>
        <a:lstStyle/>
        <a:p>
          <a:r>
            <a:rPr lang="en-US" dirty="0" smtClean="0"/>
            <a:t>ARD</a:t>
          </a:r>
          <a:endParaRPr lang="de-DE" dirty="0"/>
        </a:p>
      </dgm:t>
    </dgm:pt>
    <dgm:pt modelId="{2DD7B2E0-6A7E-42D7-83FD-BFC76632269F}" type="parTrans" cxnId="{537FDA94-1976-4BF4-9109-003E06BBC1AE}">
      <dgm:prSet/>
      <dgm:spPr/>
      <dgm:t>
        <a:bodyPr/>
        <a:lstStyle/>
        <a:p>
          <a:endParaRPr lang="de-DE"/>
        </a:p>
      </dgm:t>
    </dgm:pt>
    <dgm:pt modelId="{CD0B6292-20E9-43B8-B8AB-E46DA3DAFF77}" type="sibTrans" cxnId="{537FDA94-1976-4BF4-9109-003E06BBC1AE}">
      <dgm:prSet/>
      <dgm:spPr/>
      <dgm:t>
        <a:bodyPr/>
        <a:lstStyle/>
        <a:p>
          <a:endParaRPr lang="de-DE"/>
        </a:p>
      </dgm:t>
    </dgm:pt>
    <dgm:pt modelId="{1BAAEDB6-299F-498C-9A6F-1DEA0895D584}">
      <dgm:prSet phldrT="[Text]" custT="1"/>
      <dgm:spPr>
        <a:solidFill>
          <a:schemeClr val="accent2"/>
        </a:solidFill>
      </dgm:spPr>
      <dgm:t>
        <a:bodyPr/>
        <a:lstStyle/>
        <a:p>
          <a:r>
            <a:rPr lang="en-US" sz="1100" smtClean="0"/>
            <a:t>SCRF Science and Technology</a:t>
          </a:r>
          <a:endParaRPr lang="de-DE" sz="1100" dirty="0"/>
        </a:p>
      </dgm:t>
    </dgm:pt>
    <dgm:pt modelId="{3E517DE6-C95E-41EB-AFC7-40F7D808EC37}" type="parTrans" cxnId="{FF97CC94-CA4D-47AA-9E12-8D3FC2F2B791}">
      <dgm:prSet/>
      <dgm:spPr/>
      <dgm:t>
        <a:bodyPr/>
        <a:lstStyle/>
        <a:p>
          <a:endParaRPr lang="de-DE"/>
        </a:p>
      </dgm:t>
    </dgm:pt>
    <dgm:pt modelId="{8FB80D63-4591-40D8-8DD8-12D3D50B16D9}" type="sibTrans" cxnId="{FF97CC94-CA4D-47AA-9E12-8D3FC2F2B791}">
      <dgm:prSet/>
      <dgm:spPr/>
      <dgm:t>
        <a:bodyPr/>
        <a:lstStyle/>
        <a:p>
          <a:endParaRPr lang="de-DE"/>
        </a:p>
      </dgm:t>
    </dgm:pt>
    <dgm:pt modelId="{705784BF-AF7D-443F-BBA5-14684E4A3893}">
      <dgm:prSet phldrT="[Text]" custT="1"/>
      <dgm:spPr>
        <a:solidFill>
          <a:schemeClr val="accent2"/>
        </a:solidFill>
      </dgm:spPr>
      <dgm:t>
        <a:bodyPr/>
        <a:lstStyle/>
        <a:p>
          <a:r>
            <a:rPr lang="en-US" sz="1100" smtClean="0"/>
            <a:t>Concepts and Technologies for Hadron Accelerators</a:t>
          </a:r>
          <a:endParaRPr lang="de-DE" sz="1100" dirty="0"/>
        </a:p>
      </dgm:t>
    </dgm:pt>
    <dgm:pt modelId="{60BE9868-D345-483A-B133-EDD5B0EB363B}" type="parTrans" cxnId="{CB69C879-9060-4EF3-9E44-C24736A8A160}">
      <dgm:prSet/>
      <dgm:spPr/>
      <dgm:t>
        <a:bodyPr/>
        <a:lstStyle/>
        <a:p>
          <a:endParaRPr lang="de-DE"/>
        </a:p>
      </dgm:t>
    </dgm:pt>
    <dgm:pt modelId="{661FA790-EAB8-4BD3-8B62-CF0D9D2CA58B}" type="sibTrans" cxnId="{CB69C879-9060-4EF3-9E44-C24736A8A160}">
      <dgm:prSet/>
      <dgm:spPr/>
      <dgm:t>
        <a:bodyPr/>
        <a:lstStyle/>
        <a:p>
          <a:endParaRPr lang="de-DE"/>
        </a:p>
      </dgm:t>
    </dgm:pt>
    <dgm:pt modelId="{30A08618-48F3-4C0D-8B6A-E448D8A4B6D5}">
      <dgm:prSet phldrT="[Text]" custT="1"/>
      <dgm:spPr>
        <a:solidFill>
          <a:schemeClr val="accent2"/>
        </a:solidFill>
      </dgm:spPr>
      <dgm:t>
        <a:bodyPr/>
        <a:lstStyle/>
        <a:p>
          <a:r>
            <a:rPr lang="en-US" sz="1100" smtClean="0"/>
            <a:t>Picosecond and Femtosecond Electron and Photon Beams</a:t>
          </a:r>
          <a:endParaRPr lang="de-DE" sz="1100" dirty="0"/>
        </a:p>
      </dgm:t>
    </dgm:pt>
    <dgm:pt modelId="{FF996014-CFF0-4E53-BB0F-0CF088D543E1}" type="parTrans" cxnId="{7F9FAE60-C12A-49F5-B6ED-8C80DBD81431}">
      <dgm:prSet/>
      <dgm:spPr/>
      <dgm:t>
        <a:bodyPr/>
        <a:lstStyle/>
        <a:p>
          <a:endParaRPr lang="de-DE"/>
        </a:p>
      </dgm:t>
    </dgm:pt>
    <dgm:pt modelId="{9AEB6146-B57A-4D32-8D55-1A0AC725EE73}" type="sibTrans" cxnId="{7F9FAE60-C12A-49F5-B6ED-8C80DBD81431}">
      <dgm:prSet/>
      <dgm:spPr/>
      <dgm:t>
        <a:bodyPr/>
        <a:lstStyle/>
        <a:p>
          <a:endParaRPr lang="de-DE"/>
        </a:p>
      </dgm:t>
    </dgm:pt>
    <dgm:pt modelId="{26766E92-CADB-4AFA-82DF-2A83D7C715D9}">
      <dgm:prSet phldrT="[Text]" custT="1"/>
      <dgm:spPr>
        <a:solidFill>
          <a:schemeClr val="accent2"/>
        </a:solidFill>
      </dgm:spPr>
      <dgm:t>
        <a:bodyPr/>
        <a:lstStyle/>
        <a:p>
          <a:r>
            <a:rPr lang="en-US" sz="1200" smtClean="0"/>
            <a:t>Novel Acceleration Concepts</a:t>
          </a:r>
          <a:endParaRPr lang="de-DE" sz="1200" dirty="0"/>
        </a:p>
      </dgm:t>
    </dgm:pt>
    <dgm:pt modelId="{24A2338E-4B15-4EBB-89F1-F95C2454EF62}" type="parTrans" cxnId="{1C68E2FB-811D-47A2-B9AD-3450CDF0DEEC}">
      <dgm:prSet/>
      <dgm:spPr>
        <a:solidFill>
          <a:srgbClr val="0070C0"/>
        </a:solidFill>
      </dgm:spPr>
      <dgm:t>
        <a:bodyPr/>
        <a:lstStyle/>
        <a:p>
          <a:endParaRPr lang="de-DE"/>
        </a:p>
      </dgm:t>
    </dgm:pt>
    <dgm:pt modelId="{1D5C2C97-2370-455F-A254-6EB0641EF47D}" type="sibTrans" cxnId="{1C68E2FB-811D-47A2-B9AD-3450CDF0DEEC}">
      <dgm:prSet/>
      <dgm:spPr/>
      <dgm:t>
        <a:bodyPr/>
        <a:lstStyle/>
        <a:p>
          <a:endParaRPr lang="de-DE"/>
        </a:p>
      </dgm:t>
    </dgm:pt>
    <dgm:pt modelId="{2A50A801-9882-46A3-9638-15D21F907E7C}" type="pres">
      <dgm:prSet presAssocID="{07C95657-008C-4755-ABA7-78FA2D9427DF}" presName="cycle" presStyleCnt="0">
        <dgm:presLayoutVars>
          <dgm:chMax val="1"/>
          <dgm:dir/>
          <dgm:animLvl val="ctr"/>
          <dgm:resizeHandles val="exact"/>
        </dgm:presLayoutVars>
      </dgm:prSet>
      <dgm:spPr/>
      <dgm:t>
        <a:bodyPr/>
        <a:lstStyle/>
        <a:p>
          <a:endParaRPr lang="de-DE"/>
        </a:p>
      </dgm:t>
    </dgm:pt>
    <dgm:pt modelId="{DEF1823C-D833-48B4-A8BB-6550E90EB8AE}" type="pres">
      <dgm:prSet presAssocID="{3ACAA911-0217-4547-BFE7-4BC7D70E8B7B}" presName="centerShape" presStyleLbl="node0" presStyleIdx="0" presStyleCnt="1" custLinFactNeighborX="11243" custLinFactNeighborY="-21638"/>
      <dgm:spPr/>
      <dgm:t>
        <a:bodyPr/>
        <a:lstStyle/>
        <a:p>
          <a:endParaRPr lang="de-DE"/>
        </a:p>
      </dgm:t>
    </dgm:pt>
    <dgm:pt modelId="{F793D53D-8730-45D1-AB3B-4EBEC1D22CF8}" type="pres">
      <dgm:prSet presAssocID="{3E517DE6-C95E-41EB-AFC7-40F7D808EC37}" presName="parTrans" presStyleLbl="bgSibTrans2D1" presStyleIdx="0" presStyleCnt="4"/>
      <dgm:spPr/>
      <dgm:t>
        <a:bodyPr/>
        <a:lstStyle/>
        <a:p>
          <a:endParaRPr lang="de-DE"/>
        </a:p>
      </dgm:t>
    </dgm:pt>
    <dgm:pt modelId="{46C9AA88-3744-4F27-9220-C93CDFC7FE87}" type="pres">
      <dgm:prSet presAssocID="{1BAAEDB6-299F-498C-9A6F-1DEA0895D584}" presName="node" presStyleLbl="node1" presStyleIdx="0" presStyleCnt="4" custScaleX="117480" custRadScaleRad="32158" custRadScaleInc="-153357">
        <dgm:presLayoutVars>
          <dgm:bulletEnabled val="1"/>
        </dgm:presLayoutVars>
      </dgm:prSet>
      <dgm:spPr/>
      <dgm:t>
        <a:bodyPr/>
        <a:lstStyle/>
        <a:p>
          <a:endParaRPr lang="de-DE"/>
        </a:p>
      </dgm:t>
    </dgm:pt>
    <dgm:pt modelId="{550B5853-5C29-476B-AB5D-F3D3486B3100}" type="pres">
      <dgm:prSet presAssocID="{60BE9868-D345-483A-B133-EDD5B0EB363B}" presName="parTrans" presStyleLbl="bgSibTrans2D1" presStyleIdx="1" presStyleCnt="4"/>
      <dgm:spPr/>
      <dgm:t>
        <a:bodyPr/>
        <a:lstStyle/>
        <a:p>
          <a:endParaRPr lang="de-DE"/>
        </a:p>
      </dgm:t>
    </dgm:pt>
    <dgm:pt modelId="{FBE03B69-11AF-4900-B8A5-411B33B21CC7}" type="pres">
      <dgm:prSet presAssocID="{705784BF-AF7D-443F-BBA5-14684E4A3893}" presName="node" presStyleLbl="node1" presStyleIdx="1" presStyleCnt="4" custScaleY="110389" custRadScaleRad="94358" custRadScaleInc="-126258">
        <dgm:presLayoutVars>
          <dgm:bulletEnabled val="1"/>
        </dgm:presLayoutVars>
      </dgm:prSet>
      <dgm:spPr/>
      <dgm:t>
        <a:bodyPr/>
        <a:lstStyle/>
        <a:p>
          <a:endParaRPr lang="de-DE"/>
        </a:p>
      </dgm:t>
    </dgm:pt>
    <dgm:pt modelId="{4CCA7A27-F14E-46CA-ACCC-2B109695FEF5}" type="pres">
      <dgm:prSet presAssocID="{FF996014-CFF0-4E53-BB0F-0CF088D543E1}" presName="parTrans" presStyleLbl="bgSibTrans2D1" presStyleIdx="2" presStyleCnt="4"/>
      <dgm:spPr/>
      <dgm:t>
        <a:bodyPr/>
        <a:lstStyle/>
        <a:p>
          <a:endParaRPr lang="de-DE"/>
        </a:p>
      </dgm:t>
    </dgm:pt>
    <dgm:pt modelId="{1645207A-AF1B-4E62-A706-49072505DD6E}" type="pres">
      <dgm:prSet presAssocID="{30A08618-48F3-4C0D-8B6A-E448D8A4B6D5}" presName="node" presStyleLbl="node1" presStyleIdx="2" presStyleCnt="4" custScaleY="127400" custRadScaleRad="121442" custRadScaleInc="-168699">
        <dgm:presLayoutVars>
          <dgm:bulletEnabled val="1"/>
        </dgm:presLayoutVars>
      </dgm:prSet>
      <dgm:spPr/>
      <dgm:t>
        <a:bodyPr/>
        <a:lstStyle/>
        <a:p>
          <a:endParaRPr lang="de-DE"/>
        </a:p>
      </dgm:t>
    </dgm:pt>
    <dgm:pt modelId="{22FDCECE-A5EE-4175-8C8D-AD5C18DECEE8}" type="pres">
      <dgm:prSet presAssocID="{24A2338E-4B15-4EBB-89F1-F95C2454EF62}" presName="parTrans" presStyleLbl="bgSibTrans2D1" presStyleIdx="3" presStyleCnt="4"/>
      <dgm:spPr/>
      <dgm:t>
        <a:bodyPr/>
        <a:lstStyle/>
        <a:p>
          <a:endParaRPr lang="de-DE"/>
        </a:p>
      </dgm:t>
    </dgm:pt>
    <dgm:pt modelId="{E69D6C0C-5A45-466F-8E85-86FC380DCB73}" type="pres">
      <dgm:prSet presAssocID="{26766E92-CADB-4AFA-82DF-2A83D7C715D9}" presName="node" presStyleLbl="node1" presStyleIdx="3" presStyleCnt="4" custScaleX="113630" custRadScaleRad="126478" custRadScaleInc="-187720">
        <dgm:presLayoutVars>
          <dgm:bulletEnabled val="1"/>
        </dgm:presLayoutVars>
      </dgm:prSet>
      <dgm:spPr/>
      <dgm:t>
        <a:bodyPr/>
        <a:lstStyle/>
        <a:p>
          <a:endParaRPr lang="de-DE"/>
        </a:p>
      </dgm:t>
    </dgm:pt>
  </dgm:ptLst>
  <dgm:cxnLst>
    <dgm:cxn modelId="{7240C89C-E30C-47A7-9EEF-C389CC531576}" type="presOf" srcId="{FF996014-CFF0-4E53-BB0F-0CF088D543E1}" destId="{4CCA7A27-F14E-46CA-ACCC-2B109695FEF5}" srcOrd="0" destOrd="0" presId="urn:microsoft.com/office/officeart/2005/8/layout/radial4"/>
    <dgm:cxn modelId="{A1427494-95C8-496D-A5E1-F14DFD3570E7}" type="presOf" srcId="{26766E92-CADB-4AFA-82DF-2A83D7C715D9}" destId="{E69D6C0C-5A45-466F-8E85-86FC380DCB73}" srcOrd="0" destOrd="0" presId="urn:microsoft.com/office/officeart/2005/8/layout/radial4"/>
    <dgm:cxn modelId="{3666187E-783C-4CEA-9115-59DCC68ADB28}" type="presOf" srcId="{705784BF-AF7D-443F-BBA5-14684E4A3893}" destId="{FBE03B69-11AF-4900-B8A5-411B33B21CC7}" srcOrd="0" destOrd="0" presId="urn:microsoft.com/office/officeart/2005/8/layout/radial4"/>
    <dgm:cxn modelId="{7F9FAE60-C12A-49F5-B6ED-8C80DBD81431}" srcId="{3ACAA911-0217-4547-BFE7-4BC7D70E8B7B}" destId="{30A08618-48F3-4C0D-8B6A-E448D8A4B6D5}" srcOrd="2" destOrd="0" parTransId="{FF996014-CFF0-4E53-BB0F-0CF088D543E1}" sibTransId="{9AEB6146-B57A-4D32-8D55-1A0AC725EE73}"/>
    <dgm:cxn modelId="{7AC2FB4C-6D1D-4C3C-89EF-FC78DEB6D129}" type="presOf" srcId="{3E517DE6-C95E-41EB-AFC7-40F7D808EC37}" destId="{F793D53D-8730-45D1-AB3B-4EBEC1D22CF8}" srcOrd="0" destOrd="0" presId="urn:microsoft.com/office/officeart/2005/8/layout/radial4"/>
    <dgm:cxn modelId="{FC3699EA-0E37-4254-9A0B-47CD0228EBE1}" type="presOf" srcId="{07C95657-008C-4755-ABA7-78FA2D9427DF}" destId="{2A50A801-9882-46A3-9638-15D21F907E7C}" srcOrd="0" destOrd="0" presId="urn:microsoft.com/office/officeart/2005/8/layout/radial4"/>
    <dgm:cxn modelId="{CB69C879-9060-4EF3-9E44-C24736A8A160}" srcId="{3ACAA911-0217-4547-BFE7-4BC7D70E8B7B}" destId="{705784BF-AF7D-443F-BBA5-14684E4A3893}" srcOrd="1" destOrd="0" parTransId="{60BE9868-D345-483A-B133-EDD5B0EB363B}" sibTransId="{661FA790-EAB8-4BD3-8B62-CF0D9D2CA58B}"/>
    <dgm:cxn modelId="{4273C4E0-2BB3-4BA6-8F37-71796DDD1648}" type="presOf" srcId="{60BE9868-D345-483A-B133-EDD5B0EB363B}" destId="{550B5853-5C29-476B-AB5D-F3D3486B3100}" srcOrd="0" destOrd="0" presId="urn:microsoft.com/office/officeart/2005/8/layout/radial4"/>
    <dgm:cxn modelId="{EB72A2B4-9F30-4BB4-8ADC-B03DA84835C6}" type="presOf" srcId="{30A08618-48F3-4C0D-8B6A-E448D8A4B6D5}" destId="{1645207A-AF1B-4E62-A706-49072505DD6E}" srcOrd="0" destOrd="0" presId="urn:microsoft.com/office/officeart/2005/8/layout/radial4"/>
    <dgm:cxn modelId="{FF97CC94-CA4D-47AA-9E12-8D3FC2F2B791}" srcId="{3ACAA911-0217-4547-BFE7-4BC7D70E8B7B}" destId="{1BAAEDB6-299F-498C-9A6F-1DEA0895D584}" srcOrd="0" destOrd="0" parTransId="{3E517DE6-C95E-41EB-AFC7-40F7D808EC37}" sibTransId="{8FB80D63-4591-40D8-8DD8-12D3D50B16D9}"/>
    <dgm:cxn modelId="{4203F2FD-10C8-4DEA-B844-6177F777FEB8}" type="presOf" srcId="{3ACAA911-0217-4547-BFE7-4BC7D70E8B7B}" destId="{DEF1823C-D833-48B4-A8BB-6550E90EB8AE}" srcOrd="0" destOrd="0" presId="urn:microsoft.com/office/officeart/2005/8/layout/radial4"/>
    <dgm:cxn modelId="{537FDA94-1976-4BF4-9109-003E06BBC1AE}" srcId="{07C95657-008C-4755-ABA7-78FA2D9427DF}" destId="{3ACAA911-0217-4547-BFE7-4BC7D70E8B7B}" srcOrd="0" destOrd="0" parTransId="{2DD7B2E0-6A7E-42D7-83FD-BFC76632269F}" sibTransId="{CD0B6292-20E9-43B8-B8AB-E46DA3DAFF77}"/>
    <dgm:cxn modelId="{1C68E2FB-811D-47A2-B9AD-3450CDF0DEEC}" srcId="{3ACAA911-0217-4547-BFE7-4BC7D70E8B7B}" destId="{26766E92-CADB-4AFA-82DF-2A83D7C715D9}" srcOrd="3" destOrd="0" parTransId="{24A2338E-4B15-4EBB-89F1-F95C2454EF62}" sibTransId="{1D5C2C97-2370-455F-A254-6EB0641EF47D}"/>
    <dgm:cxn modelId="{89E359BD-F82F-4B6B-982F-1A9B59CC1B3A}" type="presOf" srcId="{24A2338E-4B15-4EBB-89F1-F95C2454EF62}" destId="{22FDCECE-A5EE-4175-8C8D-AD5C18DECEE8}" srcOrd="0" destOrd="0" presId="urn:microsoft.com/office/officeart/2005/8/layout/radial4"/>
    <dgm:cxn modelId="{18D3671A-8F33-4133-9B89-EF148A54B3DA}" type="presOf" srcId="{1BAAEDB6-299F-498C-9A6F-1DEA0895D584}" destId="{46C9AA88-3744-4F27-9220-C93CDFC7FE87}" srcOrd="0" destOrd="0" presId="urn:microsoft.com/office/officeart/2005/8/layout/radial4"/>
    <dgm:cxn modelId="{7B01FE82-6954-44E1-B929-845F5B93BED1}" type="presParOf" srcId="{2A50A801-9882-46A3-9638-15D21F907E7C}" destId="{DEF1823C-D833-48B4-A8BB-6550E90EB8AE}" srcOrd="0" destOrd="0" presId="urn:microsoft.com/office/officeart/2005/8/layout/radial4"/>
    <dgm:cxn modelId="{688F4C1E-C7A1-408B-A10F-016FA980C3C4}" type="presParOf" srcId="{2A50A801-9882-46A3-9638-15D21F907E7C}" destId="{F793D53D-8730-45D1-AB3B-4EBEC1D22CF8}" srcOrd="1" destOrd="0" presId="urn:microsoft.com/office/officeart/2005/8/layout/radial4"/>
    <dgm:cxn modelId="{57D40082-DF97-433F-A8A9-5510B0BB746A}" type="presParOf" srcId="{2A50A801-9882-46A3-9638-15D21F907E7C}" destId="{46C9AA88-3744-4F27-9220-C93CDFC7FE87}" srcOrd="2" destOrd="0" presId="urn:microsoft.com/office/officeart/2005/8/layout/radial4"/>
    <dgm:cxn modelId="{FAABED41-F762-4E7B-BD54-CF550D1FA546}" type="presParOf" srcId="{2A50A801-9882-46A3-9638-15D21F907E7C}" destId="{550B5853-5C29-476B-AB5D-F3D3486B3100}" srcOrd="3" destOrd="0" presId="urn:microsoft.com/office/officeart/2005/8/layout/radial4"/>
    <dgm:cxn modelId="{A747D046-D927-4349-B4F3-28125C08B695}" type="presParOf" srcId="{2A50A801-9882-46A3-9638-15D21F907E7C}" destId="{FBE03B69-11AF-4900-B8A5-411B33B21CC7}" srcOrd="4" destOrd="0" presId="urn:microsoft.com/office/officeart/2005/8/layout/radial4"/>
    <dgm:cxn modelId="{D93DA85C-9768-4F1E-8422-0DC7239BA445}" type="presParOf" srcId="{2A50A801-9882-46A3-9638-15D21F907E7C}" destId="{4CCA7A27-F14E-46CA-ACCC-2B109695FEF5}" srcOrd="5" destOrd="0" presId="urn:microsoft.com/office/officeart/2005/8/layout/radial4"/>
    <dgm:cxn modelId="{BFFA0FA1-AA0F-44F6-A3FD-53FCDF35D9B6}" type="presParOf" srcId="{2A50A801-9882-46A3-9638-15D21F907E7C}" destId="{1645207A-AF1B-4E62-A706-49072505DD6E}" srcOrd="6" destOrd="0" presId="urn:microsoft.com/office/officeart/2005/8/layout/radial4"/>
    <dgm:cxn modelId="{546E8F51-A280-4BE6-B977-B57D054E6702}" type="presParOf" srcId="{2A50A801-9882-46A3-9638-15D21F907E7C}" destId="{22FDCECE-A5EE-4175-8C8D-AD5C18DECEE8}" srcOrd="7" destOrd="0" presId="urn:microsoft.com/office/officeart/2005/8/layout/radial4"/>
    <dgm:cxn modelId="{6FDB5A4D-E24A-44EF-8C14-BF2E9CF393E7}" type="presParOf" srcId="{2A50A801-9882-46A3-9638-15D21F907E7C}" destId="{E69D6C0C-5A45-466F-8E85-86FC380DCB73}" srcOrd="8"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C95657-008C-4755-ABA7-78FA2D9427DF}"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de-DE"/>
        </a:p>
      </dgm:t>
    </dgm:pt>
    <dgm:pt modelId="{3ACAA911-0217-4547-BFE7-4BC7D70E8B7B}">
      <dgm:prSet phldrT="[Text]"/>
      <dgm:spPr>
        <a:solidFill>
          <a:schemeClr val="bg1"/>
        </a:solidFill>
        <a:ln>
          <a:solidFill>
            <a:schemeClr val="tx1"/>
          </a:solidFill>
        </a:ln>
      </dgm:spPr>
      <dgm:t>
        <a:bodyPr/>
        <a:lstStyle/>
        <a:p>
          <a:r>
            <a:rPr lang="en-US" dirty="0" smtClean="0"/>
            <a:t>DTS</a:t>
          </a:r>
          <a:endParaRPr lang="de-DE" dirty="0"/>
        </a:p>
      </dgm:t>
    </dgm:pt>
    <dgm:pt modelId="{2DD7B2E0-6A7E-42D7-83FD-BFC76632269F}" type="parTrans" cxnId="{537FDA94-1976-4BF4-9109-003E06BBC1AE}">
      <dgm:prSet/>
      <dgm:spPr/>
      <dgm:t>
        <a:bodyPr/>
        <a:lstStyle/>
        <a:p>
          <a:endParaRPr lang="de-DE"/>
        </a:p>
      </dgm:t>
    </dgm:pt>
    <dgm:pt modelId="{CD0B6292-20E9-43B8-B8AB-E46DA3DAFF77}" type="sibTrans" cxnId="{537FDA94-1976-4BF4-9109-003E06BBC1AE}">
      <dgm:prSet/>
      <dgm:spPr/>
      <dgm:t>
        <a:bodyPr/>
        <a:lstStyle/>
        <a:p>
          <a:endParaRPr lang="de-DE"/>
        </a:p>
      </dgm:t>
    </dgm:pt>
    <dgm:pt modelId="{1BAAEDB6-299F-498C-9A6F-1DEA0895D584}">
      <dgm:prSet phldrT="[Text]" custT="1"/>
      <dgm:spPr>
        <a:solidFill>
          <a:srgbClr val="FE7166"/>
        </a:solidFill>
      </dgm:spPr>
      <dgm:t>
        <a:bodyPr/>
        <a:lstStyle/>
        <a:p>
          <a:r>
            <a:rPr lang="en-US" sz="1100" dirty="0" smtClean="0"/>
            <a:t>Detector Systems</a:t>
          </a:r>
          <a:endParaRPr lang="de-DE" sz="1100" dirty="0"/>
        </a:p>
      </dgm:t>
    </dgm:pt>
    <dgm:pt modelId="{3E517DE6-C95E-41EB-AFC7-40F7D808EC37}" type="parTrans" cxnId="{FF97CC94-CA4D-47AA-9E12-8D3FC2F2B791}">
      <dgm:prSet/>
      <dgm:spPr/>
      <dgm:t>
        <a:bodyPr/>
        <a:lstStyle/>
        <a:p>
          <a:endParaRPr lang="de-DE"/>
        </a:p>
      </dgm:t>
    </dgm:pt>
    <dgm:pt modelId="{8FB80D63-4591-40D8-8DD8-12D3D50B16D9}" type="sibTrans" cxnId="{FF97CC94-CA4D-47AA-9E12-8D3FC2F2B791}">
      <dgm:prSet/>
      <dgm:spPr/>
      <dgm:t>
        <a:bodyPr/>
        <a:lstStyle/>
        <a:p>
          <a:endParaRPr lang="de-DE"/>
        </a:p>
      </dgm:t>
    </dgm:pt>
    <dgm:pt modelId="{B3BD2A53-5A34-46AB-A470-85EB520DF538}">
      <dgm:prSet phldrT="[Text]" custT="1"/>
      <dgm:spPr>
        <a:solidFill>
          <a:srgbClr val="FE7166"/>
        </a:solidFill>
      </dgm:spPr>
      <dgm:t>
        <a:bodyPr/>
        <a:lstStyle/>
        <a:p>
          <a:r>
            <a:rPr lang="en-US" sz="1100" dirty="0" smtClean="0"/>
            <a:t>Sensors</a:t>
          </a:r>
          <a:r>
            <a:rPr lang="en-US" sz="1100" smtClean="0"/>
            <a:t>, ASICs and Interconnects</a:t>
          </a:r>
          <a:endParaRPr lang="de-DE" sz="1100" dirty="0"/>
        </a:p>
      </dgm:t>
    </dgm:pt>
    <dgm:pt modelId="{B6EF9C7E-13E2-4012-8EEA-F366A8DD70FC}" type="parTrans" cxnId="{CB4995BA-4201-474B-A05C-57B2F41C81A7}">
      <dgm:prSet/>
      <dgm:spPr/>
      <dgm:t>
        <a:bodyPr/>
        <a:lstStyle/>
        <a:p>
          <a:endParaRPr lang="de-DE"/>
        </a:p>
      </dgm:t>
    </dgm:pt>
    <dgm:pt modelId="{B7364888-E055-4064-8544-FF491386CB37}" type="sibTrans" cxnId="{CB4995BA-4201-474B-A05C-57B2F41C81A7}">
      <dgm:prSet/>
      <dgm:spPr/>
      <dgm:t>
        <a:bodyPr/>
        <a:lstStyle/>
        <a:p>
          <a:endParaRPr lang="de-DE"/>
        </a:p>
      </dgm:t>
    </dgm:pt>
    <dgm:pt modelId="{F8F22F2C-65D4-4484-B59D-626C546F56F1}">
      <dgm:prSet phldrT="[Text]" custT="1"/>
      <dgm:spPr>
        <a:solidFill>
          <a:srgbClr val="FE7166"/>
        </a:solidFill>
      </dgm:spPr>
      <dgm:t>
        <a:bodyPr/>
        <a:lstStyle/>
        <a:p>
          <a:r>
            <a:rPr lang="en-US" sz="1100" smtClean="0"/>
            <a:t>Data Transmission and Processing</a:t>
          </a:r>
          <a:endParaRPr lang="de-DE" sz="1100" dirty="0"/>
        </a:p>
      </dgm:t>
    </dgm:pt>
    <dgm:pt modelId="{6ED35D3C-EF24-4867-8BFC-ECC3C3023736}" type="parTrans" cxnId="{6115C434-AD9A-44AD-B764-DF006B16A4A6}">
      <dgm:prSet/>
      <dgm:spPr/>
      <dgm:t>
        <a:bodyPr/>
        <a:lstStyle/>
        <a:p>
          <a:endParaRPr lang="de-DE"/>
        </a:p>
      </dgm:t>
    </dgm:pt>
    <dgm:pt modelId="{3BCEB726-88B2-4A73-A93E-5686BE6B53CB}" type="sibTrans" cxnId="{6115C434-AD9A-44AD-B764-DF006B16A4A6}">
      <dgm:prSet/>
      <dgm:spPr/>
      <dgm:t>
        <a:bodyPr/>
        <a:lstStyle/>
        <a:p>
          <a:endParaRPr lang="de-DE"/>
        </a:p>
      </dgm:t>
    </dgm:pt>
    <dgm:pt modelId="{2A50A801-9882-46A3-9638-15D21F907E7C}" type="pres">
      <dgm:prSet presAssocID="{07C95657-008C-4755-ABA7-78FA2D9427DF}" presName="cycle" presStyleCnt="0">
        <dgm:presLayoutVars>
          <dgm:chMax val="1"/>
          <dgm:dir/>
          <dgm:animLvl val="ctr"/>
          <dgm:resizeHandles val="exact"/>
        </dgm:presLayoutVars>
      </dgm:prSet>
      <dgm:spPr/>
      <dgm:t>
        <a:bodyPr/>
        <a:lstStyle/>
        <a:p>
          <a:endParaRPr lang="de-DE"/>
        </a:p>
      </dgm:t>
    </dgm:pt>
    <dgm:pt modelId="{DEF1823C-D833-48B4-A8BB-6550E90EB8AE}" type="pres">
      <dgm:prSet presAssocID="{3ACAA911-0217-4547-BFE7-4BC7D70E8B7B}" presName="centerShape" presStyleLbl="node0" presStyleIdx="0" presStyleCnt="1" custLinFactNeighborX="-31982" custLinFactNeighborY="-21889"/>
      <dgm:spPr/>
      <dgm:t>
        <a:bodyPr/>
        <a:lstStyle/>
        <a:p>
          <a:endParaRPr lang="de-DE"/>
        </a:p>
      </dgm:t>
    </dgm:pt>
    <dgm:pt modelId="{F793D53D-8730-45D1-AB3B-4EBEC1D22CF8}" type="pres">
      <dgm:prSet presAssocID="{3E517DE6-C95E-41EB-AFC7-40F7D808EC37}" presName="parTrans" presStyleLbl="bgSibTrans2D1" presStyleIdx="0" presStyleCnt="3"/>
      <dgm:spPr/>
      <dgm:t>
        <a:bodyPr/>
        <a:lstStyle/>
        <a:p>
          <a:endParaRPr lang="de-DE"/>
        </a:p>
      </dgm:t>
    </dgm:pt>
    <dgm:pt modelId="{46C9AA88-3744-4F27-9220-C93CDFC7FE87}" type="pres">
      <dgm:prSet presAssocID="{1BAAEDB6-299F-498C-9A6F-1DEA0895D584}" presName="node" presStyleLbl="node1" presStyleIdx="0" presStyleCnt="3" custScaleX="132499" custRadScaleRad="24946" custRadScaleInc="-205991">
        <dgm:presLayoutVars>
          <dgm:bulletEnabled val="1"/>
        </dgm:presLayoutVars>
      </dgm:prSet>
      <dgm:spPr/>
      <dgm:t>
        <a:bodyPr/>
        <a:lstStyle/>
        <a:p>
          <a:endParaRPr lang="de-DE"/>
        </a:p>
      </dgm:t>
    </dgm:pt>
    <dgm:pt modelId="{0DC0F53F-D03B-4BBC-B34E-FDFD4622B844}" type="pres">
      <dgm:prSet presAssocID="{B6EF9C7E-13E2-4012-8EEA-F366A8DD70FC}" presName="parTrans" presStyleLbl="bgSibTrans2D1" presStyleIdx="1" presStyleCnt="3"/>
      <dgm:spPr/>
      <dgm:t>
        <a:bodyPr/>
        <a:lstStyle/>
        <a:p>
          <a:endParaRPr lang="de-DE"/>
        </a:p>
      </dgm:t>
    </dgm:pt>
    <dgm:pt modelId="{5CFD6E8C-3204-4FFC-9E57-CA47615FC03E}" type="pres">
      <dgm:prSet presAssocID="{B3BD2A53-5A34-46AB-A470-85EB520DF538}" presName="node" presStyleLbl="node1" presStyleIdx="1" presStyleCnt="3" custScaleX="131270" custRadScaleRad="121835" custRadScaleInc="-2308">
        <dgm:presLayoutVars>
          <dgm:bulletEnabled val="1"/>
        </dgm:presLayoutVars>
      </dgm:prSet>
      <dgm:spPr/>
      <dgm:t>
        <a:bodyPr/>
        <a:lstStyle/>
        <a:p>
          <a:endParaRPr lang="de-DE"/>
        </a:p>
      </dgm:t>
    </dgm:pt>
    <dgm:pt modelId="{ACFF989A-F752-4B23-A589-98334948B5F5}" type="pres">
      <dgm:prSet presAssocID="{6ED35D3C-EF24-4867-8BFC-ECC3C3023736}" presName="parTrans" presStyleLbl="bgSibTrans2D1" presStyleIdx="2" presStyleCnt="3"/>
      <dgm:spPr/>
      <dgm:t>
        <a:bodyPr/>
        <a:lstStyle/>
        <a:p>
          <a:endParaRPr lang="de-DE"/>
        </a:p>
      </dgm:t>
    </dgm:pt>
    <dgm:pt modelId="{84EF6DC6-DBF1-4278-B3FA-0A4C477C503C}" type="pres">
      <dgm:prSet presAssocID="{F8F22F2C-65D4-4484-B59D-626C546F56F1}" presName="node" presStyleLbl="node1" presStyleIdx="2" presStyleCnt="3" custRadScaleRad="68920" custRadScaleInc="-4754">
        <dgm:presLayoutVars>
          <dgm:bulletEnabled val="1"/>
        </dgm:presLayoutVars>
      </dgm:prSet>
      <dgm:spPr/>
      <dgm:t>
        <a:bodyPr/>
        <a:lstStyle/>
        <a:p>
          <a:endParaRPr lang="de-DE"/>
        </a:p>
      </dgm:t>
    </dgm:pt>
  </dgm:ptLst>
  <dgm:cxnLst>
    <dgm:cxn modelId="{6115C434-AD9A-44AD-B764-DF006B16A4A6}" srcId="{3ACAA911-0217-4547-BFE7-4BC7D70E8B7B}" destId="{F8F22F2C-65D4-4484-B59D-626C546F56F1}" srcOrd="2" destOrd="0" parTransId="{6ED35D3C-EF24-4867-8BFC-ECC3C3023736}" sibTransId="{3BCEB726-88B2-4A73-A93E-5686BE6B53CB}"/>
    <dgm:cxn modelId="{30F77CF9-5562-43C3-903F-28DE6CDD1820}" type="presOf" srcId="{B6EF9C7E-13E2-4012-8EEA-F366A8DD70FC}" destId="{0DC0F53F-D03B-4BBC-B34E-FDFD4622B844}" srcOrd="0" destOrd="0" presId="urn:microsoft.com/office/officeart/2005/8/layout/radial4"/>
    <dgm:cxn modelId="{9A8BF73A-FE3F-4C0D-94B5-143C0B4DED4E}" type="presOf" srcId="{3E517DE6-C95E-41EB-AFC7-40F7D808EC37}" destId="{F793D53D-8730-45D1-AB3B-4EBEC1D22CF8}" srcOrd="0" destOrd="0" presId="urn:microsoft.com/office/officeart/2005/8/layout/radial4"/>
    <dgm:cxn modelId="{545519DC-06B9-471C-9686-FDEFC3F0790C}" type="presOf" srcId="{6ED35D3C-EF24-4867-8BFC-ECC3C3023736}" destId="{ACFF989A-F752-4B23-A589-98334948B5F5}" srcOrd="0" destOrd="0" presId="urn:microsoft.com/office/officeart/2005/8/layout/radial4"/>
    <dgm:cxn modelId="{CB4995BA-4201-474B-A05C-57B2F41C81A7}" srcId="{3ACAA911-0217-4547-BFE7-4BC7D70E8B7B}" destId="{B3BD2A53-5A34-46AB-A470-85EB520DF538}" srcOrd="1" destOrd="0" parTransId="{B6EF9C7E-13E2-4012-8EEA-F366A8DD70FC}" sibTransId="{B7364888-E055-4064-8544-FF491386CB37}"/>
    <dgm:cxn modelId="{13A3DBAD-6910-45C5-B0DD-E466BBE377A6}" type="presOf" srcId="{07C95657-008C-4755-ABA7-78FA2D9427DF}" destId="{2A50A801-9882-46A3-9638-15D21F907E7C}" srcOrd="0" destOrd="0" presId="urn:microsoft.com/office/officeart/2005/8/layout/radial4"/>
    <dgm:cxn modelId="{FE9859FA-E6BA-46EB-8C78-3E4B73DCCC3A}" type="presOf" srcId="{3ACAA911-0217-4547-BFE7-4BC7D70E8B7B}" destId="{DEF1823C-D833-48B4-A8BB-6550E90EB8AE}" srcOrd="0" destOrd="0" presId="urn:microsoft.com/office/officeart/2005/8/layout/radial4"/>
    <dgm:cxn modelId="{FF97CC94-CA4D-47AA-9E12-8D3FC2F2B791}" srcId="{3ACAA911-0217-4547-BFE7-4BC7D70E8B7B}" destId="{1BAAEDB6-299F-498C-9A6F-1DEA0895D584}" srcOrd="0" destOrd="0" parTransId="{3E517DE6-C95E-41EB-AFC7-40F7D808EC37}" sibTransId="{8FB80D63-4591-40D8-8DD8-12D3D50B16D9}"/>
    <dgm:cxn modelId="{E453726E-48F1-4EE9-BFC7-F46E0FC79378}" type="presOf" srcId="{B3BD2A53-5A34-46AB-A470-85EB520DF538}" destId="{5CFD6E8C-3204-4FFC-9E57-CA47615FC03E}" srcOrd="0" destOrd="0" presId="urn:microsoft.com/office/officeart/2005/8/layout/radial4"/>
    <dgm:cxn modelId="{8280E08D-3C5C-4B9C-8DFF-BC77E8286513}" type="presOf" srcId="{F8F22F2C-65D4-4484-B59D-626C546F56F1}" destId="{84EF6DC6-DBF1-4278-B3FA-0A4C477C503C}" srcOrd="0" destOrd="0" presId="urn:microsoft.com/office/officeart/2005/8/layout/radial4"/>
    <dgm:cxn modelId="{537FDA94-1976-4BF4-9109-003E06BBC1AE}" srcId="{07C95657-008C-4755-ABA7-78FA2D9427DF}" destId="{3ACAA911-0217-4547-BFE7-4BC7D70E8B7B}" srcOrd="0" destOrd="0" parTransId="{2DD7B2E0-6A7E-42D7-83FD-BFC76632269F}" sibTransId="{CD0B6292-20E9-43B8-B8AB-E46DA3DAFF77}"/>
    <dgm:cxn modelId="{37DA16A8-A5F6-4DC6-834B-9FE9E158B66D}" type="presOf" srcId="{1BAAEDB6-299F-498C-9A6F-1DEA0895D584}" destId="{46C9AA88-3744-4F27-9220-C93CDFC7FE87}" srcOrd="0" destOrd="0" presId="urn:microsoft.com/office/officeart/2005/8/layout/radial4"/>
    <dgm:cxn modelId="{2C44E14E-FF3D-4AAB-B7C6-3C6B907F428B}" type="presParOf" srcId="{2A50A801-9882-46A3-9638-15D21F907E7C}" destId="{DEF1823C-D833-48B4-A8BB-6550E90EB8AE}" srcOrd="0" destOrd="0" presId="urn:microsoft.com/office/officeart/2005/8/layout/radial4"/>
    <dgm:cxn modelId="{63618D9B-98F8-4144-9E57-032CE14DA3AE}" type="presParOf" srcId="{2A50A801-9882-46A3-9638-15D21F907E7C}" destId="{F793D53D-8730-45D1-AB3B-4EBEC1D22CF8}" srcOrd="1" destOrd="0" presId="urn:microsoft.com/office/officeart/2005/8/layout/radial4"/>
    <dgm:cxn modelId="{9385FCD1-1845-4743-8519-1F1D10A03101}" type="presParOf" srcId="{2A50A801-9882-46A3-9638-15D21F907E7C}" destId="{46C9AA88-3744-4F27-9220-C93CDFC7FE87}" srcOrd="2" destOrd="0" presId="urn:microsoft.com/office/officeart/2005/8/layout/radial4"/>
    <dgm:cxn modelId="{4A218690-9BA8-4DF2-8C0C-893B751D1E20}" type="presParOf" srcId="{2A50A801-9882-46A3-9638-15D21F907E7C}" destId="{0DC0F53F-D03B-4BBC-B34E-FDFD4622B844}" srcOrd="3" destOrd="0" presId="urn:microsoft.com/office/officeart/2005/8/layout/radial4"/>
    <dgm:cxn modelId="{1F2AB7C5-9F39-4D8E-8973-962BEB4A4348}" type="presParOf" srcId="{2A50A801-9882-46A3-9638-15D21F907E7C}" destId="{5CFD6E8C-3204-4FFC-9E57-CA47615FC03E}" srcOrd="4" destOrd="0" presId="urn:microsoft.com/office/officeart/2005/8/layout/radial4"/>
    <dgm:cxn modelId="{9BD08E95-50BD-4CD0-B176-202AAFC01497}" type="presParOf" srcId="{2A50A801-9882-46A3-9638-15D21F907E7C}" destId="{ACFF989A-F752-4B23-A589-98334948B5F5}" srcOrd="5" destOrd="0" presId="urn:microsoft.com/office/officeart/2005/8/layout/radial4"/>
    <dgm:cxn modelId="{4649A4DB-CE1A-4653-9CB3-598B94D98829}" type="presParOf" srcId="{2A50A801-9882-46A3-9638-15D21F907E7C}" destId="{84EF6DC6-DBF1-4278-B3FA-0A4C477C503C}" srcOrd="6" destOrd="0" presId="urn:microsoft.com/office/officeart/2005/8/layout/radial4"/>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F1823C-D833-48B4-A8BB-6550E90EB8AE}">
      <dsp:nvSpPr>
        <dsp:cNvPr id="0" name=""/>
        <dsp:cNvSpPr/>
      </dsp:nvSpPr>
      <dsp:spPr>
        <a:xfrm>
          <a:off x="1803764" y="975758"/>
          <a:ext cx="1072793" cy="1072793"/>
        </a:xfrm>
        <a:prstGeom prst="ellipse">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ARD</a:t>
          </a:r>
          <a:endParaRPr lang="de-DE" sz="2700" kern="1200" dirty="0"/>
        </a:p>
      </dsp:txBody>
      <dsp:txXfrm>
        <a:off x="1960871" y="1132865"/>
        <a:ext cx="758579" cy="758579"/>
      </dsp:txXfrm>
    </dsp:sp>
    <dsp:sp modelId="{F793D53D-8730-45D1-AB3B-4EBEC1D22CF8}">
      <dsp:nvSpPr>
        <dsp:cNvPr id="0" name=""/>
        <dsp:cNvSpPr/>
      </dsp:nvSpPr>
      <dsp:spPr>
        <a:xfrm rot="7250727">
          <a:off x="1547081" y="2135599"/>
          <a:ext cx="658935" cy="305746"/>
        </a:xfrm>
        <a:prstGeom prst="lef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C9AA88-3744-4F27-9220-C93CDFC7FE87}">
      <dsp:nvSpPr>
        <dsp:cNvPr id="0" name=""/>
        <dsp:cNvSpPr/>
      </dsp:nvSpPr>
      <dsp:spPr>
        <a:xfrm>
          <a:off x="1108971" y="2163676"/>
          <a:ext cx="1197302" cy="815323"/>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88950">
            <a:lnSpc>
              <a:spcPct val="90000"/>
            </a:lnSpc>
            <a:spcBef>
              <a:spcPct val="0"/>
            </a:spcBef>
            <a:spcAft>
              <a:spcPct val="35000"/>
            </a:spcAft>
          </a:pPr>
          <a:r>
            <a:rPr lang="en-US" sz="1100" kern="1200" smtClean="0"/>
            <a:t>SCRF Science and Technology</a:t>
          </a:r>
          <a:endParaRPr lang="de-DE" sz="1100" kern="1200" dirty="0"/>
        </a:p>
      </dsp:txBody>
      <dsp:txXfrm>
        <a:off x="1132851" y="2187556"/>
        <a:ext cx="1149542" cy="767563"/>
      </dsp:txXfrm>
    </dsp:sp>
    <dsp:sp modelId="{550B5853-5C29-476B-AB5D-F3D3486B3100}">
      <dsp:nvSpPr>
        <dsp:cNvPr id="0" name=""/>
        <dsp:cNvSpPr/>
      </dsp:nvSpPr>
      <dsp:spPr>
        <a:xfrm rot="9933486">
          <a:off x="549596" y="1663118"/>
          <a:ext cx="1221567" cy="305746"/>
        </a:xfrm>
        <a:prstGeom prst="leftArrow">
          <a:avLst>
            <a:gd name="adj1" fmla="val 60000"/>
            <a:gd name="adj2" fmla="val 50000"/>
          </a:avLst>
        </a:prstGeom>
        <a:solidFill>
          <a:schemeClr val="accent2">
            <a:shade val="90000"/>
            <a:hueOff val="278218"/>
            <a:satOff val="-24064"/>
            <a:lumOff val="1251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E03B69-11AF-4900-B8A5-411B33B21CC7}">
      <dsp:nvSpPr>
        <dsp:cNvPr id="0" name=""/>
        <dsp:cNvSpPr/>
      </dsp:nvSpPr>
      <dsp:spPr>
        <a:xfrm>
          <a:off x="59319" y="1518306"/>
          <a:ext cx="1019154" cy="90002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88950">
            <a:lnSpc>
              <a:spcPct val="90000"/>
            </a:lnSpc>
            <a:spcBef>
              <a:spcPct val="0"/>
            </a:spcBef>
            <a:spcAft>
              <a:spcPct val="35000"/>
            </a:spcAft>
          </a:pPr>
          <a:r>
            <a:rPr lang="en-US" sz="1100" kern="1200" smtClean="0"/>
            <a:t>Concepts and Technologies for Hadron Accelerators</a:t>
          </a:r>
          <a:endParaRPr lang="de-DE" sz="1100" kern="1200" dirty="0"/>
        </a:p>
      </dsp:txBody>
      <dsp:txXfrm>
        <a:off x="85680" y="1544667"/>
        <a:ext cx="966432" cy="847305"/>
      </dsp:txXfrm>
    </dsp:sp>
    <dsp:sp modelId="{4CCA7A27-F14E-46CA-ACCC-2B109695FEF5}">
      <dsp:nvSpPr>
        <dsp:cNvPr id="0" name=""/>
        <dsp:cNvSpPr/>
      </dsp:nvSpPr>
      <dsp:spPr>
        <a:xfrm rot="11754911">
          <a:off x="531751" y="1021367"/>
          <a:ext cx="1246690" cy="305746"/>
        </a:xfrm>
        <a:prstGeom prst="leftArrow">
          <a:avLst>
            <a:gd name="adj1" fmla="val 60000"/>
            <a:gd name="adj2" fmla="val 50000"/>
          </a:avLst>
        </a:prstGeom>
        <a:solidFill>
          <a:schemeClr val="accent2">
            <a:shade val="90000"/>
            <a:hueOff val="556437"/>
            <a:satOff val="-48129"/>
            <a:lumOff val="2502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45207A-AF1B-4E62-A706-49072505DD6E}">
      <dsp:nvSpPr>
        <dsp:cNvPr id="0" name=""/>
        <dsp:cNvSpPr/>
      </dsp:nvSpPr>
      <dsp:spPr>
        <a:xfrm>
          <a:off x="46067" y="483949"/>
          <a:ext cx="1019154" cy="1038722"/>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88950">
            <a:lnSpc>
              <a:spcPct val="90000"/>
            </a:lnSpc>
            <a:spcBef>
              <a:spcPct val="0"/>
            </a:spcBef>
            <a:spcAft>
              <a:spcPct val="35000"/>
            </a:spcAft>
          </a:pPr>
          <a:r>
            <a:rPr lang="en-US" sz="1100" kern="1200" smtClean="0"/>
            <a:t>Picosecond and Femtosecond Electron and Photon Beams</a:t>
          </a:r>
          <a:endParaRPr lang="de-DE" sz="1100" kern="1200" dirty="0"/>
        </a:p>
      </dsp:txBody>
      <dsp:txXfrm>
        <a:off x="75917" y="513799"/>
        <a:ext cx="959454" cy="979022"/>
      </dsp:txXfrm>
    </dsp:sp>
    <dsp:sp modelId="{22FDCECE-A5EE-4175-8C8D-AD5C18DECEE8}">
      <dsp:nvSpPr>
        <dsp:cNvPr id="0" name=""/>
        <dsp:cNvSpPr/>
      </dsp:nvSpPr>
      <dsp:spPr>
        <a:xfrm rot="14343991">
          <a:off x="1505761" y="559263"/>
          <a:ext cx="709926" cy="305746"/>
        </a:xfrm>
        <a:prstGeom prst="leftArrow">
          <a:avLst>
            <a:gd name="adj1" fmla="val 60000"/>
            <a:gd name="adj2" fmla="val 50000"/>
          </a:avLst>
        </a:prstGeom>
        <a:solidFill>
          <a:srgbClr val="0070C0"/>
        </a:solidFill>
        <a:ln>
          <a:noFill/>
        </a:ln>
        <a:effectLst/>
      </dsp:spPr>
      <dsp:style>
        <a:lnRef idx="0">
          <a:scrgbClr r="0" g="0" b="0"/>
        </a:lnRef>
        <a:fillRef idx="1">
          <a:scrgbClr r="0" g="0" b="0"/>
        </a:fillRef>
        <a:effectRef idx="0">
          <a:scrgbClr r="0" g="0" b="0"/>
        </a:effectRef>
        <a:fontRef idx="minor">
          <a:schemeClr val="lt1"/>
        </a:fontRef>
      </dsp:style>
    </dsp:sp>
    <dsp:sp modelId="{E69D6C0C-5A45-466F-8E85-86FC380DCB73}">
      <dsp:nvSpPr>
        <dsp:cNvPr id="0" name=""/>
        <dsp:cNvSpPr/>
      </dsp:nvSpPr>
      <dsp:spPr>
        <a:xfrm>
          <a:off x="1099226" y="0"/>
          <a:ext cx="1158064" cy="815323"/>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smtClean="0"/>
            <a:t>Novel Acceleration Concepts</a:t>
          </a:r>
          <a:endParaRPr lang="de-DE" sz="1200" kern="1200" dirty="0"/>
        </a:p>
      </dsp:txBody>
      <dsp:txXfrm>
        <a:off x="1123106" y="23880"/>
        <a:ext cx="1110304" cy="7675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F1823C-D833-48B4-A8BB-6550E90EB8AE}">
      <dsp:nvSpPr>
        <dsp:cNvPr id="0" name=""/>
        <dsp:cNvSpPr/>
      </dsp:nvSpPr>
      <dsp:spPr>
        <a:xfrm>
          <a:off x="320987" y="933508"/>
          <a:ext cx="1086916" cy="1086916"/>
        </a:xfrm>
        <a:prstGeom prst="ellipse">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DTS</a:t>
          </a:r>
          <a:endParaRPr lang="de-DE" sz="2800" kern="1200" dirty="0"/>
        </a:p>
      </dsp:txBody>
      <dsp:txXfrm>
        <a:off x="480162" y="1092683"/>
        <a:ext cx="768566" cy="768566"/>
      </dsp:txXfrm>
    </dsp:sp>
    <dsp:sp modelId="{F793D53D-8730-45D1-AB3B-4EBEC1D22CF8}">
      <dsp:nvSpPr>
        <dsp:cNvPr id="0" name=""/>
        <dsp:cNvSpPr/>
      </dsp:nvSpPr>
      <dsp:spPr>
        <a:xfrm rot="2839557">
          <a:off x="1137186" y="2044300"/>
          <a:ext cx="786198" cy="30977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C9AA88-3744-4F27-9220-C93CDFC7FE87}">
      <dsp:nvSpPr>
        <dsp:cNvPr id="0" name=""/>
        <dsp:cNvSpPr/>
      </dsp:nvSpPr>
      <dsp:spPr>
        <a:xfrm>
          <a:off x="1112665" y="2075173"/>
          <a:ext cx="1368146" cy="826056"/>
        </a:xfrm>
        <a:prstGeom prst="roundRect">
          <a:avLst>
            <a:gd name="adj" fmla="val 10000"/>
          </a:avLst>
        </a:prstGeom>
        <a:solidFill>
          <a:srgbClr val="FE71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88950">
            <a:lnSpc>
              <a:spcPct val="90000"/>
            </a:lnSpc>
            <a:spcBef>
              <a:spcPct val="0"/>
            </a:spcBef>
            <a:spcAft>
              <a:spcPct val="35000"/>
            </a:spcAft>
          </a:pPr>
          <a:r>
            <a:rPr lang="en-US" sz="1100" kern="1200" dirty="0" smtClean="0"/>
            <a:t>Detector Systems</a:t>
          </a:r>
          <a:endParaRPr lang="de-DE" sz="1100" kern="1200" dirty="0"/>
        </a:p>
      </dsp:txBody>
      <dsp:txXfrm>
        <a:off x="1136859" y="2099367"/>
        <a:ext cx="1319758" cy="777668"/>
      </dsp:txXfrm>
    </dsp:sp>
    <dsp:sp modelId="{0DC0F53F-D03B-4BBC-B34E-FDFD4622B844}">
      <dsp:nvSpPr>
        <dsp:cNvPr id="0" name=""/>
        <dsp:cNvSpPr/>
      </dsp:nvSpPr>
      <dsp:spPr>
        <a:xfrm rot="18609867">
          <a:off x="1102699" y="564620"/>
          <a:ext cx="802091" cy="30977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FD6E8C-3204-4FFC-9E57-CA47615FC03E}">
      <dsp:nvSpPr>
        <dsp:cNvPr id="0" name=""/>
        <dsp:cNvSpPr/>
      </dsp:nvSpPr>
      <dsp:spPr>
        <a:xfrm>
          <a:off x="1084684" y="0"/>
          <a:ext cx="1355455" cy="826056"/>
        </a:xfrm>
        <a:prstGeom prst="roundRect">
          <a:avLst>
            <a:gd name="adj" fmla="val 10000"/>
          </a:avLst>
        </a:prstGeom>
        <a:solidFill>
          <a:srgbClr val="FE71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88950">
            <a:lnSpc>
              <a:spcPct val="90000"/>
            </a:lnSpc>
            <a:spcBef>
              <a:spcPct val="0"/>
            </a:spcBef>
            <a:spcAft>
              <a:spcPct val="35000"/>
            </a:spcAft>
          </a:pPr>
          <a:r>
            <a:rPr lang="en-US" sz="1100" kern="1200" dirty="0" smtClean="0"/>
            <a:t>Sensors</a:t>
          </a:r>
          <a:r>
            <a:rPr lang="en-US" sz="1100" kern="1200" smtClean="0"/>
            <a:t>, ASICs and Interconnects</a:t>
          </a:r>
          <a:endParaRPr lang="de-DE" sz="1100" kern="1200" dirty="0"/>
        </a:p>
      </dsp:txBody>
      <dsp:txXfrm>
        <a:off x="1108878" y="24194"/>
        <a:ext cx="1307067" cy="777668"/>
      </dsp:txXfrm>
    </dsp:sp>
    <dsp:sp modelId="{ACFF989A-F752-4B23-A589-98334948B5F5}">
      <dsp:nvSpPr>
        <dsp:cNvPr id="0" name=""/>
        <dsp:cNvSpPr/>
      </dsp:nvSpPr>
      <dsp:spPr>
        <a:xfrm rot="43169">
          <a:off x="1473745" y="1336846"/>
          <a:ext cx="1132870" cy="30977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EF6DC6-DBF1-4278-B3FA-0A4C477C503C}">
      <dsp:nvSpPr>
        <dsp:cNvPr id="0" name=""/>
        <dsp:cNvSpPr/>
      </dsp:nvSpPr>
      <dsp:spPr>
        <a:xfrm>
          <a:off x="2090286" y="1085816"/>
          <a:ext cx="1032571" cy="826056"/>
        </a:xfrm>
        <a:prstGeom prst="roundRect">
          <a:avLst>
            <a:gd name="adj" fmla="val 10000"/>
          </a:avLst>
        </a:prstGeom>
        <a:solidFill>
          <a:srgbClr val="FE71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88950">
            <a:lnSpc>
              <a:spcPct val="90000"/>
            </a:lnSpc>
            <a:spcBef>
              <a:spcPct val="0"/>
            </a:spcBef>
            <a:spcAft>
              <a:spcPct val="35000"/>
            </a:spcAft>
          </a:pPr>
          <a:r>
            <a:rPr lang="en-US" sz="1100" kern="1200" smtClean="0"/>
            <a:t>Data Transmission and Processing</a:t>
          </a:r>
          <a:endParaRPr lang="de-DE" sz="1100" kern="1200" dirty="0"/>
        </a:p>
      </dsp:txBody>
      <dsp:txXfrm>
        <a:off x="2114480" y="1110010"/>
        <a:ext cx="984183" cy="777668"/>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70138" cy="479539"/>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sz="quarter" idx="1"/>
          </p:nvPr>
        </p:nvSpPr>
        <p:spPr>
          <a:xfrm>
            <a:off x="4143427" y="0"/>
            <a:ext cx="3170138" cy="479539"/>
          </a:xfrm>
          <a:prstGeom prst="rect">
            <a:avLst/>
          </a:prstGeom>
        </p:spPr>
        <p:txBody>
          <a:bodyPr vert="horz" lIns="91440" tIns="45720" rIns="91440" bIns="45720" rtlCol="0"/>
          <a:lstStyle>
            <a:lvl1pPr algn="r">
              <a:defRPr sz="1200"/>
            </a:lvl1pPr>
          </a:lstStyle>
          <a:p>
            <a:fld id="{ED1025E2-6E8B-4396-8C47-CF6C28613608}" type="datetimeFigureOut">
              <a:rPr lang="de-DE" smtClean="0"/>
              <a:t>10.06.2018</a:t>
            </a:fld>
            <a:endParaRPr lang="de-DE"/>
          </a:p>
        </p:txBody>
      </p:sp>
      <p:sp>
        <p:nvSpPr>
          <p:cNvPr id="4" name="Footer Placeholder 3"/>
          <p:cNvSpPr>
            <a:spLocks noGrp="1"/>
          </p:cNvSpPr>
          <p:nvPr>
            <p:ph type="ftr" sz="quarter" idx="2"/>
          </p:nvPr>
        </p:nvSpPr>
        <p:spPr>
          <a:xfrm>
            <a:off x="1" y="9120172"/>
            <a:ext cx="3170138" cy="479539"/>
          </a:xfrm>
          <a:prstGeom prst="rect">
            <a:avLst/>
          </a:prstGeom>
        </p:spPr>
        <p:txBody>
          <a:bodyPr vert="horz" lIns="91440" tIns="45720" rIns="91440" bIns="45720" rtlCol="0" anchor="b"/>
          <a:lstStyle>
            <a:lvl1pPr algn="l">
              <a:defRPr sz="1200"/>
            </a:lvl1pPr>
          </a:lstStyle>
          <a:p>
            <a:endParaRPr lang="de-DE"/>
          </a:p>
        </p:txBody>
      </p:sp>
      <p:sp>
        <p:nvSpPr>
          <p:cNvPr id="5" name="Slide Number Placeholder 4"/>
          <p:cNvSpPr>
            <a:spLocks noGrp="1"/>
          </p:cNvSpPr>
          <p:nvPr>
            <p:ph type="sldNum" sz="quarter" idx="3"/>
          </p:nvPr>
        </p:nvSpPr>
        <p:spPr>
          <a:xfrm>
            <a:off x="4143427" y="9120172"/>
            <a:ext cx="3170138" cy="479539"/>
          </a:xfrm>
          <a:prstGeom prst="rect">
            <a:avLst/>
          </a:prstGeom>
        </p:spPr>
        <p:txBody>
          <a:bodyPr vert="horz" lIns="91440" tIns="45720" rIns="91440" bIns="45720" rtlCol="0" anchor="b"/>
          <a:lstStyle>
            <a:lvl1pPr algn="r">
              <a:defRPr sz="1200"/>
            </a:lvl1pPr>
          </a:lstStyle>
          <a:p>
            <a:fld id="{5494909B-14F6-4928-9013-A60BC4B37A33}" type="slidenum">
              <a:rPr lang="de-DE" smtClean="0"/>
              <a:t>‹#›</a:t>
            </a:fld>
            <a:endParaRPr lang="de-DE"/>
          </a:p>
        </p:txBody>
      </p:sp>
    </p:spTree>
    <p:extLst>
      <p:ext uri="{BB962C8B-B14F-4D97-AF65-F5344CB8AC3E}">
        <p14:creationId xmlns:p14="http://schemas.microsoft.com/office/powerpoint/2010/main" val="19958914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3169920" cy="480060"/>
          </a:xfrm>
          <a:prstGeom prst="rect">
            <a:avLst/>
          </a:prstGeom>
        </p:spPr>
        <p:txBody>
          <a:bodyPr vert="horz" lIns="99048" tIns="49524" rIns="99048" bIns="49524" rtlCol="0"/>
          <a:lstStyle>
            <a:lvl1pPr algn="l">
              <a:defRPr sz="1300"/>
            </a:lvl1pPr>
          </a:lstStyle>
          <a:p>
            <a:endParaRPr lang="de-DE"/>
          </a:p>
        </p:txBody>
      </p:sp>
      <p:sp>
        <p:nvSpPr>
          <p:cNvPr id="3" name="Datumsplatzhalter 2"/>
          <p:cNvSpPr>
            <a:spLocks noGrp="1"/>
          </p:cNvSpPr>
          <p:nvPr>
            <p:ph type="dt" idx="1"/>
          </p:nvPr>
        </p:nvSpPr>
        <p:spPr>
          <a:xfrm>
            <a:off x="4143588" y="1"/>
            <a:ext cx="3169920" cy="480060"/>
          </a:xfrm>
          <a:prstGeom prst="rect">
            <a:avLst/>
          </a:prstGeom>
        </p:spPr>
        <p:txBody>
          <a:bodyPr vert="horz" lIns="99048" tIns="49524" rIns="99048" bIns="49524" rtlCol="0"/>
          <a:lstStyle>
            <a:lvl1pPr algn="r">
              <a:defRPr sz="1300"/>
            </a:lvl1pPr>
          </a:lstStyle>
          <a:p>
            <a:fld id="{3E6A6037-A285-4C9E-B04C-6DCA60BD155D}" type="datetimeFigureOut">
              <a:rPr lang="de-DE" smtClean="0"/>
              <a:t>10.06.2018</a:t>
            </a:fld>
            <a:endParaRPr lang="de-DE"/>
          </a:p>
        </p:txBody>
      </p:sp>
      <p:sp>
        <p:nvSpPr>
          <p:cNvPr id="4" name="Folienbildplatzhalt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99048" tIns="49524" rIns="99048" bIns="49524" rtlCol="0" anchor="ctr"/>
          <a:lstStyle/>
          <a:p>
            <a:endParaRPr lang="de-DE"/>
          </a:p>
        </p:txBody>
      </p:sp>
      <p:sp>
        <p:nvSpPr>
          <p:cNvPr id="5" name="Notizenplatzhalter 4"/>
          <p:cNvSpPr>
            <a:spLocks noGrp="1"/>
          </p:cNvSpPr>
          <p:nvPr>
            <p:ph type="body" sz="quarter" idx="3"/>
          </p:nvPr>
        </p:nvSpPr>
        <p:spPr>
          <a:xfrm>
            <a:off x="731520" y="4560570"/>
            <a:ext cx="5852160" cy="4320540"/>
          </a:xfrm>
          <a:prstGeom prst="rect">
            <a:avLst/>
          </a:prstGeom>
        </p:spPr>
        <p:txBody>
          <a:bodyPr vert="horz" lIns="99048" tIns="49524" rIns="99048" bIns="49524"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119474"/>
            <a:ext cx="3169920" cy="480060"/>
          </a:xfrm>
          <a:prstGeom prst="rect">
            <a:avLst/>
          </a:prstGeom>
        </p:spPr>
        <p:txBody>
          <a:bodyPr vert="horz" lIns="99048" tIns="49524" rIns="99048" bIns="49524" rtlCol="0" anchor="b"/>
          <a:lstStyle>
            <a:lvl1pPr algn="l">
              <a:defRPr sz="1300"/>
            </a:lvl1pPr>
          </a:lstStyle>
          <a:p>
            <a:endParaRPr lang="de-DE"/>
          </a:p>
        </p:txBody>
      </p:sp>
      <p:sp>
        <p:nvSpPr>
          <p:cNvPr id="7" name="Foliennummernplatzhalter 6"/>
          <p:cNvSpPr>
            <a:spLocks noGrp="1"/>
          </p:cNvSpPr>
          <p:nvPr>
            <p:ph type="sldNum" sz="quarter" idx="5"/>
          </p:nvPr>
        </p:nvSpPr>
        <p:spPr>
          <a:xfrm>
            <a:off x="4143588" y="9119474"/>
            <a:ext cx="3169920" cy="480060"/>
          </a:xfrm>
          <a:prstGeom prst="rect">
            <a:avLst/>
          </a:prstGeom>
        </p:spPr>
        <p:txBody>
          <a:bodyPr vert="horz" lIns="99048" tIns="49524" rIns="99048" bIns="49524" rtlCol="0" anchor="b"/>
          <a:lstStyle>
            <a:lvl1pPr algn="r">
              <a:defRPr sz="1300"/>
            </a:lvl1pPr>
          </a:lstStyle>
          <a:p>
            <a:fld id="{8901BAFD-BDF1-4073-A261-64C06A00B82D}" type="slidenum">
              <a:rPr lang="de-DE" smtClean="0"/>
              <a:t>‹#›</a:t>
            </a:fld>
            <a:endParaRPr lang="de-DE"/>
          </a:p>
        </p:txBody>
      </p:sp>
    </p:spTree>
    <p:extLst>
      <p:ext uri="{BB962C8B-B14F-4D97-AF65-F5344CB8AC3E}">
        <p14:creationId xmlns:p14="http://schemas.microsoft.com/office/powerpoint/2010/main" val="2775895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8901BAFD-BDF1-4073-A261-64C06A00B82D}" type="slidenum">
              <a:rPr lang="de-DE" smtClean="0"/>
              <a:t>1</a:t>
            </a:fld>
            <a:endParaRPr lang="de-DE"/>
          </a:p>
        </p:txBody>
      </p:sp>
    </p:spTree>
    <p:extLst>
      <p:ext uri="{BB962C8B-B14F-4D97-AF65-F5344CB8AC3E}">
        <p14:creationId xmlns:p14="http://schemas.microsoft.com/office/powerpoint/2010/main" val="316573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8901BAFD-BDF1-4073-A261-64C06A00B82D}" type="slidenum">
              <a:rPr lang="de-DE" smtClean="0"/>
              <a:t>25</a:t>
            </a:fld>
            <a:endParaRPr lang="de-DE"/>
          </a:p>
        </p:txBody>
      </p:sp>
    </p:spTree>
    <p:extLst>
      <p:ext uri="{BB962C8B-B14F-4D97-AF65-F5344CB8AC3E}">
        <p14:creationId xmlns:p14="http://schemas.microsoft.com/office/powerpoint/2010/main" val="3983244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 MT program has currently</a:t>
            </a:r>
            <a:r>
              <a:rPr lang="en-US" baseline="0" smtClean="0"/>
              <a:t> two topics, ARD and DTS. The sub-topic structure shown here is the one from the POFIII proposal. </a:t>
            </a:r>
            <a:endParaRPr lang="de-DE"/>
          </a:p>
        </p:txBody>
      </p:sp>
      <p:sp>
        <p:nvSpPr>
          <p:cNvPr id="4" name="Slide Number Placeholder 3"/>
          <p:cNvSpPr>
            <a:spLocks noGrp="1"/>
          </p:cNvSpPr>
          <p:nvPr>
            <p:ph type="sldNum" sz="quarter" idx="10"/>
          </p:nvPr>
        </p:nvSpPr>
        <p:spPr/>
        <p:txBody>
          <a:bodyPr/>
          <a:lstStyle/>
          <a:p>
            <a:fld id="{8901BAFD-BDF1-4073-A261-64C06A00B82D}" type="slidenum">
              <a:rPr lang="de-DE" smtClean="0"/>
              <a:t>2</a:t>
            </a:fld>
            <a:endParaRPr lang="de-DE"/>
          </a:p>
        </p:txBody>
      </p:sp>
    </p:spTree>
    <p:extLst>
      <p:ext uri="{BB962C8B-B14F-4D97-AF65-F5344CB8AC3E}">
        <p14:creationId xmlns:p14="http://schemas.microsoft.com/office/powerpoint/2010/main" val="2260799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MT is driven by the scientific needs coming from MU</a:t>
            </a:r>
            <a:r>
              <a:rPr lang="en-US" baseline="0" smtClean="0"/>
              <a:t> and MML. MT develops today technologies which we need to answer tomorrows questions. MT by its nature is very closly interlinked with the other two programs in matter. Scientists in MT are an integral part of MU and/or MML in addition to their role in MT. MT is concentrating on research, it is not the place to operate or maintain detector systems. </a:t>
            </a:r>
            <a:endParaRPr lang="de-DE"/>
          </a:p>
        </p:txBody>
      </p:sp>
      <p:sp>
        <p:nvSpPr>
          <p:cNvPr id="4" name="Slide Number Placeholder 3"/>
          <p:cNvSpPr>
            <a:spLocks noGrp="1"/>
          </p:cNvSpPr>
          <p:nvPr>
            <p:ph type="sldNum" sz="quarter" idx="10"/>
          </p:nvPr>
        </p:nvSpPr>
        <p:spPr/>
        <p:txBody>
          <a:bodyPr/>
          <a:lstStyle/>
          <a:p>
            <a:fld id="{8901BAFD-BDF1-4073-A261-64C06A00B82D}" type="slidenum">
              <a:rPr lang="de-DE" smtClean="0"/>
              <a:t>3</a:t>
            </a:fld>
            <a:endParaRPr lang="de-DE"/>
          </a:p>
        </p:txBody>
      </p:sp>
    </p:spTree>
    <p:extLst>
      <p:ext uri="{BB962C8B-B14F-4D97-AF65-F5344CB8AC3E}">
        <p14:creationId xmlns:p14="http://schemas.microsoft.com/office/powerpoint/2010/main" val="4200911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p:cNvSpPr>
            <a:spLocks noGrp="1" noRot="1" noChangeAspect="1" noTextEdit="1"/>
          </p:cNvSpPr>
          <p:nvPr>
            <p:ph type="sldImg"/>
          </p:nvPr>
        </p:nvSpPr>
        <p:spPr>
          <a:xfrm>
            <a:off x="458788" y="720725"/>
            <a:ext cx="6397625" cy="3598863"/>
          </a:xfrm>
          <a:ln/>
        </p:spPr>
      </p:sp>
      <p:sp>
        <p:nvSpPr>
          <p:cNvPr id="44035" name="Notizenplatzhal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2600"/>
              </a:lnSpc>
              <a:spcAft>
                <a:spcPts val="650"/>
              </a:spcAft>
              <a:defRPr/>
            </a:pPr>
            <a:r>
              <a:rPr lang="en-US" smtClean="0">
                <a:solidFill>
                  <a:srgbClr val="262626"/>
                </a:solidFill>
                <a:ea typeface="ＭＳ Ｐゴシック" pitchFamily="34" charset="-128"/>
              </a:rPr>
              <a:t>Note that</a:t>
            </a:r>
            <a:r>
              <a:rPr lang="en-US" baseline="0" smtClean="0">
                <a:solidFill>
                  <a:srgbClr val="262626"/>
                </a:solidFill>
                <a:ea typeface="ＭＳ Ｐゴシック" pitchFamily="34" charset="-128"/>
              </a:rPr>
              <a:t> the GSI was excluded from the POFIII system. Only the two Helmholtz centers Mainz and Jena are contributing formally to the POFIII progam. Nevertheless the program MT closely works together with the GSI proper. For POFIV, a full return by GSI into the POFIV framework is anticipated. </a:t>
            </a:r>
            <a:endParaRPr lang="en-US" dirty="0" smtClean="0">
              <a:solidFill>
                <a:srgbClr val="262626"/>
              </a:solidFill>
              <a:ea typeface="ＭＳ Ｐゴシック" pitchFamily="34" charset="-128"/>
            </a:endParaRPr>
          </a:p>
        </p:txBody>
      </p:sp>
      <p:sp>
        <p:nvSpPr>
          <p:cNvPr id="4096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rgbClr val="515151"/>
                </a:solidFill>
                <a:latin typeface="Arial" pitchFamily="34" charset="0"/>
                <a:ea typeface="ＭＳ Ｐゴシック" pitchFamily="34" charset="-128"/>
              </a:defRPr>
            </a:lvl1pPr>
            <a:lvl2pPr marL="804763" indent="-309524" eaLnBrk="0" hangingPunct="0">
              <a:defRPr sz="2600">
                <a:solidFill>
                  <a:srgbClr val="515151"/>
                </a:solidFill>
                <a:latin typeface="Arial" pitchFamily="34" charset="0"/>
                <a:ea typeface="ＭＳ Ｐゴシック" pitchFamily="34" charset="-128"/>
              </a:defRPr>
            </a:lvl2pPr>
            <a:lvl3pPr marL="1238098" indent="-247620" eaLnBrk="0" hangingPunct="0">
              <a:defRPr sz="2600">
                <a:solidFill>
                  <a:srgbClr val="515151"/>
                </a:solidFill>
                <a:latin typeface="Arial" pitchFamily="34" charset="0"/>
                <a:ea typeface="ＭＳ Ｐゴシック" pitchFamily="34" charset="-128"/>
              </a:defRPr>
            </a:lvl3pPr>
            <a:lvl4pPr marL="1733337" indent="-247620" eaLnBrk="0" hangingPunct="0">
              <a:defRPr sz="2600">
                <a:solidFill>
                  <a:srgbClr val="515151"/>
                </a:solidFill>
                <a:latin typeface="Arial" pitchFamily="34" charset="0"/>
                <a:ea typeface="ＭＳ Ｐゴシック" pitchFamily="34" charset="-128"/>
              </a:defRPr>
            </a:lvl4pPr>
            <a:lvl5pPr marL="2228576" indent="-247620" eaLnBrk="0" hangingPunct="0">
              <a:defRPr sz="2600">
                <a:solidFill>
                  <a:srgbClr val="515151"/>
                </a:solidFill>
                <a:latin typeface="Arial" pitchFamily="34" charset="0"/>
                <a:ea typeface="ＭＳ Ｐゴシック" pitchFamily="34" charset="-128"/>
              </a:defRPr>
            </a:lvl5pPr>
            <a:lvl6pPr marL="2723815" indent="-247620" eaLnBrk="0" fontAlgn="base" hangingPunct="0">
              <a:spcBef>
                <a:spcPct val="0"/>
              </a:spcBef>
              <a:spcAft>
                <a:spcPct val="0"/>
              </a:spcAft>
              <a:defRPr sz="2600">
                <a:solidFill>
                  <a:srgbClr val="515151"/>
                </a:solidFill>
                <a:latin typeface="Arial" pitchFamily="34" charset="0"/>
                <a:ea typeface="ＭＳ Ｐゴシック" pitchFamily="34" charset="-128"/>
              </a:defRPr>
            </a:lvl6pPr>
            <a:lvl7pPr marL="3219054" indent="-247620" eaLnBrk="0" fontAlgn="base" hangingPunct="0">
              <a:spcBef>
                <a:spcPct val="0"/>
              </a:spcBef>
              <a:spcAft>
                <a:spcPct val="0"/>
              </a:spcAft>
              <a:defRPr sz="2600">
                <a:solidFill>
                  <a:srgbClr val="515151"/>
                </a:solidFill>
                <a:latin typeface="Arial" pitchFamily="34" charset="0"/>
                <a:ea typeface="ＭＳ Ｐゴシック" pitchFamily="34" charset="-128"/>
              </a:defRPr>
            </a:lvl7pPr>
            <a:lvl8pPr marL="3714293" indent="-247620" eaLnBrk="0" fontAlgn="base" hangingPunct="0">
              <a:spcBef>
                <a:spcPct val="0"/>
              </a:spcBef>
              <a:spcAft>
                <a:spcPct val="0"/>
              </a:spcAft>
              <a:defRPr sz="2600">
                <a:solidFill>
                  <a:srgbClr val="515151"/>
                </a:solidFill>
                <a:latin typeface="Arial" pitchFamily="34" charset="0"/>
                <a:ea typeface="ＭＳ Ｐゴシック" pitchFamily="34" charset="-128"/>
              </a:defRPr>
            </a:lvl8pPr>
            <a:lvl9pPr marL="4209532" indent="-247620" eaLnBrk="0" fontAlgn="base" hangingPunct="0">
              <a:spcBef>
                <a:spcPct val="0"/>
              </a:spcBef>
              <a:spcAft>
                <a:spcPct val="0"/>
              </a:spcAft>
              <a:defRPr sz="2600">
                <a:solidFill>
                  <a:srgbClr val="515151"/>
                </a:solidFill>
                <a:latin typeface="Arial" pitchFamily="34" charset="0"/>
                <a:ea typeface="ＭＳ Ｐゴシック" pitchFamily="34" charset="-128"/>
              </a:defRPr>
            </a:lvl9pPr>
          </a:lstStyle>
          <a:p>
            <a:pPr eaLnBrk="1" hangingPunct="1"/>
            <a:fld id="{D0514B4D-6423-4242-B88F-BBD5F5271496}" type="slidenum">
              <a:rPr lang="de-DE" sz="1300">
                <a:solidFill>
                  <a:srgbClr val="000000"/>
                </a:solidFill>
              </a:rPr>
              <a:pPr eaLnBrk="1" hangingPunct="1"/>
              <a:t>10</a:t>
            </a:fld>
            <a:endParaRPr lang="de-DE" sz="1300">
              <a:solidFill>
                <a:srgbClr val="000000"/>
              </a:solidFill>
            </a:endParaRPr>
          </a:p>
        </p:txBody>
      </p:sp>
    </p:spTree>
    <p:extLst>
      <p:ext uri="{BB962C8B-B14F-4D97-AF65-F5344CB8AC3E}">
        <p14:creationId xmlns:p14="http://schemas.microsoft.com/office/powerpoint/2010/main" val="2999508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We show a few examples of sucessful spin-offs and transfers</a:t>
            </a:r>
            <a:r>
              <a:rPr lang="en-US" baseline="0" smtClean="0"/>
              <a:t> of technology which has been developed inside the Helmholtz Association. </a:t>
            </a:r>
            <a:endParaRPr lang="de-DE"/>
          </a:p>
        </p:txBody>
      </p:sp>
      <p:sp>
        <p:nvSpPr>
          <p:cNvPr id="4" name="Slide Number Placeholder 3"/>
          <p:cNvSpPr>
            <a:spLocks noGrp="1"/>
          </p:cNvSpPr>
          <p:nvPr>
            <p:ph type="sldNum" sz="quarter" idx="10"/>
          </p:nvPr>
        </p:nvSpPr>
        <p:spPr/>
        <p:txBody>
          <a:bodyPr/>
          <a:lstStyle/>
          <a:p>
            <a:fld id="{8901BAFD-BDF1-4073-A261-64C06A00B82D}" type="slidenum">
              <a:rPr lang="de-DE" smtClean="0"/>
              <a:t>11</a:t>
            </a:fld>
            <a:endParaRPr lang="de-DE"/>
          </a:p>
        </p:txBody>
      </p:sp>
    </p:spTree>
    <p:extLst>
      <p:ext uri="{BB962C8B-B14F-4D97-AF65-F5344CB8AC3E}">
        <p14:creationId xmlns:p14="http://schemas.microsoft.com/office/powerpoint/2010/main" val="2259370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Both ARD and DTS want to further develop and increase the cooperation</a:t>
            </a:r>
            <a:r>
              <a:rPr lang="en-US" baseline="0" smtClean="0"/>
              <a:t> among partners. To this end ARD has developed the ATHENA proposal, a proposal for a distributed infrastructure to develop research into novel acceleration methods. </a:t>
            </a:r>
          </a:p>
          <a:p>
            <a:r>
              <a:rPr lang="en-US" baseline="0" smtClean="0"/>
              <a:t>DTS is currently developing a proposal for a distributed development lab, which will have two pillars: a competence center, which should facilitate close interactions and organise cross-center activities, and a number of specific infrastructure actions, which will be developed at one lab, and then be made availabel to all members of DTS and beyond. </a:t>
            </a:r>
            <a:endParaRPr lang="de-DE"/>
          </a:p>
        </p:txBody>
      </p:sp>
      <p:sp>
        <p:nvSpPr>
          <p:cNvPr id="4" name="Slide Number Placeholder 3"/>
          <p:cNvSpPr>
            <a:spLocks noGrp="1"/>
          </p:cNvSpPr>
          <p:nvPr>
            <p:ph type="sldNum" sz="quarter" idx="10"/>
          </p:nvPr>
        </p:nvSpPr>
        <p:spPr/>
        <p:txBody>
          <a:bodyPr/>
          <a:lstStyle/>
          <a:p>
            <a:fld id="{8901BAFD-BDF1-4073-A261-64C06A00B82D}" type="slidenum">
              <a:rPr lang="de-DE" smtClean="0"/>
              <a:t>13</a:t>
            </a:fld>
            <a:endParaRPr lang="de-DE"/>
          </a:p>
        </p:txBody>
      </p:sp>
    </p:spTree>
    <p:extLst>
      <p:ext uri="{BB962C8B-B14F-4D97-AF65-F5344CB8AC3E}">
        <p14:creationId xmlns:p14="http://schemas.microsoft.com/office/powerpoint/2010/main" val="1619492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Both ARD and DTS want to further develop and increase the cooperation</a:t>
            </a:r>
            <a:r>
              <a:rPr lang="en-US" baseline="0" smtClean="0"/>
              <a:t> among partners. To this end ARD has developed the ATHENA proposal, a proposal for a distributed infrastructure to develop research into novel acceleration methods. </a:t>
            </a:r>
          </a:p>
          <a:p>
            <a:r>
              <a:rPr lang="en-US" baseline="0" smtClean="0"/>
              <a:t>DTS is currently developing a proposal for a distributed development lab, which will have two pillars: a competence center, which should facilitate close interactions and organise cross-center activities, and a number of specific infrastructure actions, which will be developed at one lab, and then be made availabel to all members of DTS and beyond. </a:t>
            </a:r>
            <a:endParaRPr lang="de-DE"/>
          </a:p>
        </p:txBody>
      </p:sp>
      <p:sp>
        <p:nvSpPr>
          <p:cNvPr id="4" name="Slide Number Placeholder 3"/>
          <p:cNvSpPr>
            <a:spLocks noGrp="1"/>
          </p:cNvSpPr>
          <p:nvPr>
            <p:ph type="sldNum" sz="quarter" idx="10"/>
          </p:nvPr>
        </p:nvSpPr>
        <p:spPr/>
        <p:txBody>
          <a:bodyPr/>
          <a:lstStyle/>
          <a:p>
            <a:fld id="{8901BAFD-BDF1-4073-A261-64C06A00B82D}" type="slidenum">
              <a:rPr lang="de-DE" smtClean="0"/>
              <a:t>14</a:t>
            </a:fld>
            <a:endParaRPr lang="de-DE"/>
          </a:p>
        </p:txBody>
      </p:sp>
    </p:spTree>
    <p:extLst>
      <p:ext uri="{BB962C8B-B14F-4D97-AF65-F5344CB8AC3E}">
        <p14:creationId xmlns:p14="http://schemas.microsoft.com/office/powerpoint/2010/main" val="1619492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Both ARD and DTS want to further develop and increase the cooperation</a:t>
            </a:r>
            <a:r>
              <a:rPr lang="en-US" baseline="0" smtClean="0"/>
              <a:t> among partners. To this end ARD has developed the ATHENA proposal, a proposal for a distributed infrastructure to develop research into novel acceleration methods. </a:t>
            </a:r>
          </a:p>
          <a:p>
            <a:r>
              <a:rPr lang="en-US" baseline="0" smtClean="0"/>
              <a:t>DTS is currently developing a proposal for a distributed development lab, which will have two pillars: a competence center, which should facilitate close interactions and organise cross-center activities, and a number of specific infrastructure actions, which will be developed at one lab, and then be made availabel to all members of DTS and beyond. </a:t>
            </a:r>
            <a:endParaRPr lang="de-DE"/>
          </a:p>
        </p:txBody>
      </p:sp>
      <p:sp>
        <p:nvSpPr>
          <p:cNvPr id="4" name="Slide Number Placeholder 3"/>
          <p:cNvSpPr>
            <a:spLocks noGrp="1"/>
          </p:cNvSpPr>
          <p:nvPr>
            <p:ph type="sldNum" sz="quarter" idx="10"/>
          </p:nvPr>
        </p:nvSpPr>
        <p:spPr/>
        <p:txBody>
          <a:bodyPr/>
          <a:lstStyle/>
          <a:p>
            <a:fld id="{8901BAFD-BDF1-4073-A261-64C06A00B82D}" type="slidenum">
              <a:rPr lang="de-DE" smtClean="0"/>
              <a:t>15</a:t>
            </a:fld>
            <a:endParaRPr lang="de-DE"/>
          </a:p>
        </p:txBody>
      </p:sp>
    </p:spTree>
    <p:extLst>
      <p:ext uri="{BB962C8B-B14F-4D97-AF65-F5344CB8AC3E}">
        <p14:creationId xmlns:p14="http://schemas.microsoft.com/office/powerpoint/2010/main" val="1619492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MT is still a relativly new program, with real activities starting in 2015. Since then the program has developed a wide range of activities. In preparation for POFIV a dynmaic development of scope and content of the different topics and subtopics is visible, though a major re-organisation it not deemed necessary. </a:t>
            </a:r>
          </a:p>
          <a:p>
            <a:r>
              <a:rPr lang="en-US" baseline="0" smtClean="0"/>
              <a:t>A new program topic, DMA, will be installed for POFIV. Here activitire on data management and analysis will be concentrated. </a:t>
            </a:r>
            <a:endParaRPr lang="de-DE"/>
          </a:p>
        </p:txBody>
      </p:sp>
      <p:sp>
        <p:nvSpPr>
          <p:cNvPr id="4" name="Slide Number Placeholder 3"/>
          <p:cNvSpPr>
            <a:spLocks noGrp="1"/>
          </p:cNvSpPr>
          <p:nvPr>
            <p:ph type="sldNum" sz="quarter" idx="10"/>
          </p:nvPr>
        </p:nvSpPr>
        <p:spPr/>
        <p:txBody>
          <a:bodyPr/>
          <a:lstStyle/>
          <a:p>
            <a:fld id="{8901BAFD-BDF1-4073-A261-64C06A00B82D}" type="slidenum">
              <a:rPr lang="de-DE" smtClean="0"/>
              <a:t>16</a:t>
            </a:fld>
            <a:endParaRPr lang="de-DE"/>
          </a:p>
        </p:txBody>
      </p:sp>
    </p:spTree>
    <p:extLst>
      <p:ext uri="{BB962C8B-B14F-4D97-AF65-F5344CB8AC3E}">
        <p14:creationId xmlns:p14="http://schemas.microsoft.com/office/powerpoint/2010/main" val="3238378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60000" y="1285200"/>
            <a:ext cx="5868000" cy="699686"/>
          </a:xfrm>
          <a:prstGeom prst="rect">
            <a:avLst/>
          </a:prstGeom>
        </p:spPr>
        <p:txBody>
          <a:bodyPr lIns="0" tIns="0" rIns="0" bIns="0" anchor="t" anchorCtr="0">
            <a:normAutofit/>
          </a:bodyPr>
          <a:lstStyle>
            <a:lvl1pPr algn="l">
              <a:defRPr sz="2200" b="1" cap="all" baseline="0"/>
            </a:lvl1pPr>
          </a:lstStyle>
          <a:p>
            <a:r>
              <a:rPr lang="de-DE" dirty="0" smtClean="0"/>
              <a:t>Präsentationstitel</a:t>
            </a:r>
            <a:br>
              <a:rPr lang="de-DE" dirty="0" smtClean="0"/>
            </a:br>
            <a:r>
              <a:rPr lang="de-DE" dirty="0" smtClean="0"/>
              <a:t>Auch zweizeilig möglich</a:t>
            </a:r>
            <a:endParaRPr lang="de-DE" dirty="0"/>
          </a:p>
        </p:txBody>
      </p:sp>
      <p:sp>
        <p:nvSpPr>
          <p:cNvPr id="3" name="Untertitel 2"/>
          <p:cNvSpPr>
            <a:spLocks noGrp="1"/>
          </p:cNvSpPr>
          <p:nvPr>
            <p:ph type="subTitle" idx="1" hasCustomPrompt="1"/>
          </p:nvPr>
        </p:nvSpPr>
        <p:spPr>
          <a:xfrm>
            <a:off x="360000" y="2113200"/>
            <a:ext cx="5868000" cy="692566"/>
          </a:xfrm>
          <a:prstGeom prst="rect">
            <a:avLst/>
          </a:prstGeom>
        </p:spPr>
        <p:txBody>
          <a:bodyPr lIns="0" tIns="0" rIns="0" bIns="0">
            <a:normAutofit/>
          </a:bodyPr>
          <a:lstStyle>
            <a:lvl1pPr marL="0" indent="0" algn="l">
              <a:lnSpc>
                <a:spcPts val="1800"/>
              </a:lnSpc>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Eventuelle Subheadline,</a:t>
            </a:r>
          </a:p>
          <a:p>
            <a:r>
              <a:rPr lang="de-DE" dirty="0" smtClean="0"/>
              <a:t>ebenfalls zweizeilig möglich</a:t>
            </a:r>
            <a:endParaRPr lang="de-DE" dirty="0"/>
          </a:p>
        </p:txBody>
      </p:sp>
    </p:spTree>
    <p:extLst>
      <p:ext uri="{BB962C8B-B14F-4D97-AF65-F5344CB8AC3E}">
        <p14:creationId xmlns:p14="http://schemas.microsoft.com/office/powerpoint/2010/main" val="285499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weispaltig_Erde und Umwe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Folientitel, insgesamt zweizeilig</a:t>
            </a:r>
            <a:endParaRPr lang="de-DE" dirty="0"/>
          </a:p>
        </p:txBody>
      </p:sp>
      <p:sp>
        <p:nvSpPr>
          <p:cNvPr id="3" name="Datumsplatzhalter 2"/>
          <p:cNvSpPr>
            <a:spLocks noGrp="1"/>
          </p:cNvSpPr>
          <p:nvPr>
            <p:ph type="dt" sz="half" idx="10"/>
          </p:nvPr>
        </p:nvSpPr>
        <p:spPr/>
        <p:txBody>
          <a:bodyPr/>
          <a:lstStyle/>
          <a:p>
            <a:r>
              <a:rPr lang="de-DE" smtClean="0"/>
              <a:t>13.12.2017</a:t>
            </a:r>
            <a:endParaRPr lang="de-DE" dirty="0"/>
          </a:p>
        </p:txBody>
      </p:sp>
      <p:sp>
        <p:nvSpPr>
          <p:cNvPr id="4" name="Foliennummernplatzhalter 3"/>
          <p:cNvSpPr>
            <a:spLocks noGrp="1"/>
          </p:cNvSpPr>
          <p:nvPr>
            <p:ph type="sldNum" sz="quarter" idx="11"/>
          </p:nvPr>
        </p:nvSpPr>
        <p:spPr/>
        <p:txBody>
          <a:bodyPr/>
          <a:lstStyle/>
          <a:p>
            <a:fld id="{EA7858BA-97FF-467B-88B5-B4FF2FCC31FE}" type="slidenum">
              <a:rPr lang="de-DE" smtClean="0"/>
              <a:pPr/>
              <a:t>‹#›</a:t>
            </a:fld>
            <a:endParaRPr lang="de-DE" dirty="0"/>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smtClean="0"/>
              <a:t>Entweder zweizeiliger Titel oder Titel mit Subheader</a:t>
            </a:r>
            <a:endParaRPr lang="de-DE" dirty="0"/>
          </a:p>
        </p:txBody>
      </p:sp>
      <p:sp>
        <p:nvSpPr>
          <p:cNvPr id="7" name="Inhaltsplatzhalter 6"/>
          <p:cNvSpPr>
            <a:spLocks noGrp="1"/>
          </p:cNvSpPr>
          <p:nvPr>
            <p:ph sz="quarter" idx="15"/>
          </p:nvPr>
        </p:nvSpPr>
        <p:spPr>
          <a:xfrm>
            <a:off x="358775" y="1311275"/>
            <a:ext cx="4105275" cy="34226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11" name="Inhaltsplatzhalter 10"/>
          <p:cNvSpPr>
            <a:spLocks noGrp="1"/>
          </p:cNvSpPr>
          <p:nvPr>
            <p:ph sz="quarter" idx="16"/>
          </p:nvPr>
        </p:nvSpPr>
        <p:spPr>
          <a:xfrm>
            <a:off x="4679950" y="1311275"/>
            <a:ext cx="4092575" cy="34226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394721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ischspaltig_Erde und Umwe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Folientitel, insgesamt zweizeilig</a:t>
            </a:r>
            <a:endParaRPr lang="de-DE" dirty="0"/>
          </a:p>
        </p:txBody>
      </p:sp>
      <p:sp>
        <p:nvSpPr>
          <p:cNvPr id="3" name="Datumsplatzhalter 2"/>
          <p:cNvSpPr>
            <a:spLocks noGrp="1"/>
          </p:cNvSpPr>
          <p:nvPr>
            <p:ph type="dt" sz="half" idx="10"/>
          </p:nvPr>
        </p:nvSpPr>
        <p:spPr/>
        <p:txBody>
          <a:bodyPr/>
          <a:lstStyle/>
          <a:p>
            <a:r>
              <a:rPr lang="de-DE" smtClean="0"/>
              <a:t>13.12.2017</a:t>
            </a:r>
            <a:endParaRPr lang="de-DE" dirty="0"/>
          </a:p>
        </p:txBody>
      </p:sp>
      <p:sp>
        <p:nvSpPr>
          <p:cNvPr id="4" name="Foliennummernplatzhalter 3"/>
          <p:cNvSpPr>
            <a:spLocks noGrp="1"/>
          </p:cNvSpPr>
          <p:nvPr>
            <p:ph type="sldNum" sz="quarter" idx="11"/>
          </p:nvPr>
        </p:nvSpPr>
        <p:spPr/>
        <p:txBody>
          <a:bodyPr/>
          <a:lstStyle/>
          <a:p>
            <a:fld id="{EA7858BA-97FF-467B-88B5-B4FF2FCC31FE}" type="slidenum">
              <a:rPr lang="de-DE" smtClean="0"/>
              <a:pPr/>
              <a:t>‹#›</a:t>
            </a:fld>
            <a:endParaRPr lang="de-DE" dirty="0"/>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smtClean="0"/>
              <a:t>Entweder zweizeiliger Titel oder Titel mit Subheader</a:t>
            </a:r>
            <a:endParaRPr lang="de-DE" dirty="0"/>
          </a:p>
        </p:txBody>
      </p:sp>
      <p:sp>
        <p:nvSpPr>
          <p:cNvPr id="11" name="Inhaltsplatzhalter 10"/>
          <p:cNvSpPr>
            <a:spLocks noGrp="1"/>
          </p:cNvSpPr>
          <p:nvPr>
            <p:ph sz="quarter" idx="16"/>
          </p:nvPr>
        </p:nvSpPr>
        <p:spPr>
          <a:xfrm>
            <a:off x="360001" y="1311275"/>
            <a:ext cx="6264638" cy="12604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Bildplatzhalter 5"/>
          <p:cNvSpPr>
            <a:spLocks noGrp="1"/>
          </p:cNvSpPr>
          <p:nvPr>
            <p:ph type="pic" sz="quarter" idx="17"/>
          </p:nvPr>
        </p:nvSpPr>
        <p:spPr>
          <a:xfrm>
            <a:off x="358775" y="2879999"/>
            <a:ext cx="4105275" cy="1853925"/>
          </a:xfrm>
        </p:spPr>
        <p:txBody>
          <a:bodyPr/>
          <a:lstStyle/>
          <a:p>
            <a:endParaRPr lang="de-DE"/>
          </a:p>
        </p:txBody>
      </p:sp>
      <p:sp>
        <p:nvSpPr>
          <p:cNvPr id="9" name="Bildplatzhalter 8"/>
          <p:cNvSpPr>
            <a:spLocks noGrp="1"/>
          </p:cNvSpPr>
          <p:nvPr>
            <p:ph type="pic" sz="quarter" idx="18"/>
          </p:nvPr>
        </p:nvSpPr>
        <p:spPr>
          <a:xfrm>
            <a:off x="4679950" y="2879725"/>
            <a:ext cx="4105275" cy="1854200"/>
          </a:xfrm>
        </p:spPr>
        <p:txBody>
          <a:bodyPr/>
          <a:lstStyle/>
          <a:p>
            <a:endParaRPr lang="de-DE"/>
          </a:p>
        </p:txBody>
      </p:sp>
      <p:sp>
        <p:nvSpPr>
          <p:cNvPr id="13" name="Textplatzhalter 12"/>
          <p:cNvSpPr>
            <a:spLocks noGrp="1"/>
          </p:cNvSpPr>
          <p:nvPr>
            <p:ph type="body" sz="quarter" idx="19" hasCustomPrompt="1"/>
          </p:nvPr>
        </p:nvSpPr>
        <p:spPr>
          <a:xfrm>
            <a:off x="358775" y="2761200"/>
            <a:ext cx="4105275" cy="107950"/>
          </a:xfrm>
        </p:spPr>
        <p:txBody>
          <a:bodyPr/>
          <a:lstStyle>
            <a:lvl1pPr marL="0" indent="0">
              <a:lnSpc>
                <a:spcPts val="800"/>
              </a:lnSpc>
              <a:spcBef>
                <a:spcPts val="0"/>
              </a:spcBef>
              <a:buNone/>
              <a:defRPr sz="800"/>
            </a:lvl1pPr>
          </a:lstStyle>
          <a:p>
            <a:pPr lvl="0"/>
            <a:r>
              <a:rPr lang="de-DE" dirty="0" smtClean="0"/>
              <a:t>Bildunterschrift</a:t>
            </a:r>
            <a:endParaRPr lang="de-DE" dirty="0"/>
          </a:p>
        </p:txBody>
      </p:sp>
      <p:sp>
        <p:nvSpPr>
          <p:cNvPr id="15" name="Textplatzhalter 14"/>
          <p:cNvSpPr>
            <a:spLocks noGrp="1"/>
          </p:cNvSpPr>
          <p:nvPr>
            <p:ph type="body" sz="quarter" idx="20" hasCustomPrompt="1"/>
          </p:nvPr>
        </p:nvSpPr>
        <p:spPr>
          <a:xfrm>
            <a:off x="4679949" y="2761200"/>
            <a:ext cx="4105275" cy="107950"/>
          </a:xfrm>
        </p:spPr>
        <p:txBody>
          <a:bodyPr/>
          <a:lstStyle>
            <a:lvl1pPr marL="0" indent="0">
              <a:lnSpc>
                <a:spcPts val="800"/>
              </a:lnSpc>
              <a:spcBef>
                <a:spcPts val="0"/>
              </a:spcBef>
              <a:buNone/>
              <a:defRPr sz="800"/>
            </a:lvl1pPr>
          </a:lstStyle>
          <a:p>
            <a:pPr lvl="0"/>
            <a:r>
              <a:rPr lang="de-DE" dirty="0" smtClean="0"/>
              <a:t>Bildunterschrift</a:t>
            </a:r>
            <a:endParaRPr lang="de-DE" dirty="0"/>
          </a:p>
        </p:txBody>
      </p:sp>
    </p:spTree>
    <p:extLst>
      <p:ext uri="{BB962C8B-B14F-4D97-AF65-F5344CB8AC3E}">
        <p14:creationId xmlns:p14="http://schemas.microsoft.com/office/powerpoint/2010/main" val="3417987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_Gesundhei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999" y="219600"/>
            <a:ext cx="8425225" cy="339542"/>
          </a:xfrm>
          <a:prstGeom prst="rect">
            <a:avLst/>
          </a:prstGeom>
        </p:spPr>
        <p:txBody>
          <a:bodyPr lIns="0" tIns="0" rIns="0" bIns="0" anchor="t" anchorCtr="0">
            <a:noAutofit/>
          </a:bodyPr>
          <a:lstStyle>
            <a:lvl1pPr algn="l">
              <a:defRPr sz="2200" b="1" cap="all" baseline="0">
                <a:solidFill>
                  <a:schemeClr val="accent1"/>
                </a:solidFill>
              </a:defRPr>
            </a:lvl1pPr>
          </a:lstStyle>
          <a:p>
            <a:r>
              <a:rPr lang="de-DE" dirty="0" smtClean="0"/>
              <a:t>Zwischentitel grafisch, Insgesamt Zweizeilig</a:t>
            </a:r>
            <a:endParaRPr lang="de-DE" dirty="0"/>
          </a:p>
        </p:txBody>
      </p:sp>
    </p:spTree>
    <p:extLst>
      <p:ext uri="{BB962C8B-B14F-4D97-AF65-F5344CB8AC3E}">
        <p14:creationId xmlns:p14="http://schemas.microsoft.com/office/powerpoint/2010/main" val="2401437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weispaltig_Gesundhei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Folientitel, insgesamt zweizeilig</a:t>
            </a:r>
            <a:endParaRPr lang="de-DE" dirty="0"/>
          </a:p>
        </p:txBody>
      </p:sp>
      <p:sp>
        <p:nvSpPr>
          <p:cNvPr id="3" name="Datumsplatzhalter 2"/>
          <p:cNvSpPr>
            <a:spLocks noGrp="1"/>
          </p:cNvSpPr>
          <p:nvPr>
            <p:ph type="dt" sz="half" idx="10"/>
          </p:nvPr>
        </p:nvSpPr>
        <p:spPr/>
        <p:txBody>
          <a:bodyPr/>
          <a:lstStyle/>
          <a:p>
            <a:r>
              <a:rPr lang="de-DE" smtClean="0"/>
              <a:t>13.12.2017</a:t>
            </a:r>
            <a:endParaRPr lang="de-DE" dirty="0"/>
          </a:p>
        </p:txBody>
      </p:sp>
      <p:sp>
        <p:nvSpPr>
          <p:cNvPr id="4" name="Foliennummernplatzhalter 3"/>
          <p:cNvSpPr>
            <a:spLocks noGrp="1"/>
          </p:cNvSpPr>
          <p:nvPr>
            <p:ph type="sldNum" sz="quarter" idx="11"/>
          </p:nvPr>
        </p:nvSpPr>
        <p:spPr/>
        <p:txBody>
          <a:bodyPr/>
          <a:lstStyle/>
          <a:p>
            <a:fld id="{EA7858BA-97FF-467B-88B5-B4FF2FCC31FE}" type="slidenum">
              <a:rPr lang="de-DE" smtClean="0"/>
              <a:pPr/>
              <a:t>‹#›</a:t>
            </a:fld>
            <a:endParaRPr lang="de-DE" dirty="0"/>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smtClean="0"/>
              <a:t>Entweder zweizeiliger Titel oder Titel mit Subheader</a:t>
            </a:r>
            <a:endParaRPr lang="de-DE" dirty="0"/>
          </a:p>
        </p:txBody>
      </p:sp>
      <p:sp>
        <p:nvSpPr>
          <p:cNvPr id="7" name="Inhaltsplatzhalter 6"/>
          <p:cNvSpPr>
            <a:spLocks noGrp="1"/>
          </p:cNvSpPr>
          <p:nvPr>
            <p:ph sz="quarter" idx="15"/>
          </p:nvPr>
        </p:nvSpPr>
        <p:spPr>
          <a:xfrm>
            <a:off x="358775" y="1311275"/>
            <a:ext cx="4105275" cy="34226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11" name="Inhaltsplatzhalter 10"/>
          <p:cNvSpPr>
            <a:spLocks noGrp="1"/>
          </p:cNvSpPr>
          <p:nvPr>
            <p:ph sz="quarter" idx="16"/>
          </p:nvPr>
        </p:nvSpPr>
        <p:spPr>
          <a:xfrm>
            <a:off x="4679950" y="1311275"/>
            <a:ext cx="4092575" cy="34226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371057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ischspaltig_Gesundhei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Folientitel, insgesamt zweizeilig</a:t>
            </a:r>
            <a:endParaRPr lang="de-DE" dirty="0"/>
          </a:p>
        </p:txBody>
      </p:sp>
      <p:sp>
        <p:nvSpPr>
          <p:cNvPr id="3" name="Datumsplatzhalter 2"/>
          <p:cNvSpPr>
            <a:spLocks noGrp="1"/>
          </p:cNvSpPr>
          <p:nvPr>
            <p:ph type="dt" sz="half" idx="10"/>
          </p:nvPr>
        </p:nvSpPr>
        <p:spPr/>
        <p:txBody>
          <a:bodyPr/>
          <a:lstStyle/>
          <a:p>
            <a:r>
              <a:rPr lang="de-DE" smtClean="0"/>
              <a:t>13.12.2017</a:t>
            </a:r>
            <a:endParaRPr lang="de-DE" dirty="0"/>
          </a:p>
        </p:txBody>
      </p:sp>
      <p:sp>
        <p:nvSpPr>
          <p:cNvPr id="4" name="Foliennummernplatzhalter 3"/>
          <p:cNvSpPr>
            <a:spLocks noGrp="1"/>
          </p:cNvSpPr>
          <p:nvPr>
            <p:ph type="sldNum" sz="quarter" idx="11"/>
          </p:nvPr>
        </p:nvSpPr>
        <p:spPr/>
        <p:txBody>
          <a:bodyPr/>
          <a:lstStyle/>
          <a:p>
            <a:fld id="{EA7858BA-97FF-467B-88B5-B4FF2FCC31FE}" type="slidenum">
              <a:rPr lang="de-DE" smtClean="0"/>
              <a:pPr/>
              <a:t>‹#›</a:t>
            </a:fld>
            <a:endParaRPr lang="de-DE" dirty="0"/>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smtClean="0"/>
              <a:t>Entweder zweizeiliger Titel oder Titel mit Subheader</a:t>
            </a:r>
            <a:endParaRPr lang="de-DE" dirty="0"/>
          </a:p>
        </p:txBody>
      </p:sp>
      <p:sp>
        <p:nvSpPr>
          <p:cNvPr id="11" name="Inhaltsplatzhalter 10"/>
          <p:cNvSpPr>
            <a:spLocks noGrp="1"/>
          </p:cNvSpPr>
          <p:nvPr>
            <p:ph sz="quarter" idx="16"/>
          </p:nvPr>
        </p:nvSpPr>
        <p:spPr>
          <a:xfrm>
            <a:off x="360001" y="1311275"/>
            <a:ext cx="6264638" cy="12604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Bildplatzhalter 5"/>
          <p:cNvSpPr>
            <a:spLocks noGrp="1"/>
          </p:cNvSpPr>
          <p:nvPr>
            <p:ph type="pic" sz="quarter" idx="17"/>
          </p:nvPr>
        </p:nvSpPr>
        <p:spPr>
          <a:xfrm>
            <a:off x="358775" y="2879999"/>
            <a:ext cx="4105275" cy="1853925"/>
          </a:xfrm>
        </p:spPr>
        <p:txBody>
          <a:bodyPr/>
          <a:lstStyle/>
          <a:p>
            <a:endParaRPr lang="de-DE"/>
          </a:p>
        </p:txBody>
      </p:sp>
      <p:sp>
        <p:nvSpPr>
          <p:cNvPr id="9" name="Bildplatzhalter 8"/>
          <p:cNvSpPr>
            <a:spLocks noGrp="1"/>
          </p:cNvSpPr>
          <p:nvPr>
            <p:ph type="pic" sz="quarter" idx="18"/>
          </p:nvPr>
        </p:nvSpPr>
        <p:spPr>
          <a:xfrm>
            <a:off x="4679950" y="2879725"/>
            <a:ext cx="4105275" cy="1854200"/>
          </a:xfrm>
        </p:spPr>
        <p:txBody>
          <a:bodyPr/>
          <a:lstStyle/>
          <a:p>
            <a:endParaRPr lang="de-DE"/>
          </a:p>
        </p:txBody>
      </p:sp>
      <p:sp>
        <p:nvSpPr>
          <p:cNvPr id="13" name="Textplatzhalter 12"/>
          <p:cNvSpPr>
            <a:spLocks noGrp="1"/>
          </p:cNvSpPr>
          <p:nvPr>
            <p:ph type="body" sz="quarter" idx="19" hasCustomPrompt="1"/>
          </p:nvPr>
        </p:nvSpPr>
        <p:spPr>
          <a:xfrm>
            <a:off x="358775" y="2761200"/>
            <a:ext cx="4105275" cy="107950"/>
          </a:xfrm>
        </p:spPr>
        <p:txBody>
          <a:bodyPr/>
          <a:lstStyle>
            <a:lvl1pPr marL="0" indent="0">
              <a:lnSpc>
                <a:spcPts val="800"/>
              </a:lnSpc>
              <a:spcBef>
                <a:spcPts val="0"/>
              </a:spcBef>
              <a:buNone/>
              <a:defRPr sz="800"/>
            </a:lvl1pPr>
          </a:lstStyle>
          <a:p>
            <a:pPr lvl="0"/>
            <a:r>
              <a:rPr lang="de-DE" dirty="0" smtClean="0"/>
              <a:t>Bildunterschrift</a:t>
            </a:r>
            <a:endParaRPr lang="de-DE" dirty="0"/>
          </a:p>
        </p:txBody>
      </p:sp>
      <p:sp>
        <p:nvSpPr>
          <p:cNvPr id="15" name="Textplatzhalter 14"/>
          <p:cNvSpPr>
            <a:spLocks noGrp="1"/>
          </p:cNvSpPr>
          <p:nvPr>
            <p:ph type="body" sz="quarter" idx="20" hasCustomPrompt="1"/>
          </p:nvPr>
        </p:nvSpPr>
        <p:spPr>
          <a:xfrm>
            <a:off x="4679949" y="2761200"/>
            <a:ext cx="4105275" cy="107950"/>
          </a:xfrm>
        </p:spPr>
        <p:txBody>
          <a:bodyPr/>
          <a:lstStyle>
            <a:lvl1pPr marL="0" indent="0">
              <a:lnSpc>
                <a:spcPts val="800"/>
              </a:lnSpc>
              <a:spcBef>
                <a:spcPts val="0"/>
              </a:spcBef>
              <a:buNone/>
              <a:defRPr sz="800"/>
            </a:lvl1pPr>
          </a:lstStyle>
          <a:p>
            <a:pPr lvl="0"/>
            <a:r>
              <a:rPr lang="de-DE" dirty="0" smtClean="0"/>
              <a:t>Bildunterschrift</a:t>
            </a:r>
            <a:endParaRPr lang="de-DE" dirty="0"/>
          </a:p>
        </p:txBody>
      </p:sp>
    </p:spTree>
    <p:extLst>
      <p:ext uri="{BB962C8B-B14F-4D97-AF65-F5344CB8AC3E}">
        <p14:creationId xmlns:p14="http://schemas.microsoft.com/office/powerpoint/2010/main" val="2966824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_Mater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999" y="219600"/>
            <a:ext cx="8425225" cy="339542"/>
          </a:xfrm>
          <a:prstGeom prst="rect">
            <a:avLst/>
          </a:prstGeom>
        </p:spPr>
        <p:txBody>
          <a:bodyPr lIns="0" tIns="0" rIns="0" bIns="0" anchor="t" anchorCtr="0">
            <a:noAutofit/>
          </a:bodyPr>
          <a:lstStyle>
            <a:lvl1pPr algn="l">
              <a:defRPr sz="2200" b="1" cap="all" baseline="0">
                <a:solidFill>
                  <a:schemeClr val="accent1"/>
                </a:solidFill>
              </a:defRPr>
            </a:lvl1pPr>
          </a:lstStyle>
          <a:p>
            <a:r>
              <a:rPr lang="de-DE" dirty="0" smtClean="0"/>
              <a:t>Zwischentitel grafisch, Insgesamt Zweizeilig</a:t>
            </a:r>
            <a:endParaRPr lang="de-DE" dirty="0"/>
          </a:p>
        </p:txBody>
      </p:sp>
    </p:spTree>
    <p:extLst>
      <p:ext uri="{BB962C8B-B14F-4D97-AF65-F5344CB8AC3E}">
        <p14:creationId xmlns:p14="http://schemas.microsoft.com/office/powerpoint/2010/main" val="2342566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de-DE"/>
          </a:p>
        </p:txBody>
      </p:sp>
    </p:spTree>
    <p:extLst>
      <p:ext uri="{BB962C8B-B14F-4D97-AF65-F5344CB8AC3E}">
        <p14:creationId xmlns:p14="http://schemas.microsoft.com/office/powerpoint/2010/main" val="662129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weispaltig_Materi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Folientitel, insgesamt zweizeilig</a:t>
            </a:r>
            <a:endParaRPr lang="de-DE" dirty="0"/>
          </a:p>
        </p:txBody>
      </p:sp>
      <p:sp>
        <p:nvSpPr>
          <p:cNvPr id="3" name="Datumsplatzhalter 2"/>
          <p:cNvSpPr>
            <a:spLocks noGrp="1"/>
          </p:cNvSpPr>
          <p:nvPr>
            <p:ph type="dt" sz="half" idx="10"/>
          </p:nvPr>
        </p:nvSpPr>
        <p:spPr/>
        <p:txBody>
          <a:bodyPr/>
          <a:lstStyle/>
          <a:p>
            <a:r>
              <a:rPr lang="en-US" smtClean="0"/>
              <a:t>12.6.2018</a:t>
            </a:r>
            <a:endParaRPr lang="de-DE" dirty="0"/>
          </a:p>
        </p:txBody>
      </p:sp>
      <p:sp>
        <p:nvSpPr>
          <p:cNvPr id="4" name="Foliennummernplatzhalter 3"/>
          <p:cNvSpPr>
            <a:spLocks noGrp="1"/>
          </p:cNvSpPr>
          <p:nvPr>
            <p:ph type="sldNum" sz="quarter" idx="11"/>
          </p:nvPr>
        </p:nvSpPr>
        <p:spPr/>
        <p:txBody>
          <a:bodyPr/>
          <a:lstStyle/>
          <a:p>
            <a:fld id="{EA7858BA-97FF-467B-88B5-B4FF2FCC31FE}" type="slidenum">
              <a:rPr lang="de-DE" smtClean="0"/>
              <a:pPr/>
              <a:t>‹#›</a:t>
            </a:fld>
            <a:endParaRPr lang="de-DE" dirty="0"/>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smtClean="0"/>
              <a:t>Entweder zweizeiliger Titel oder Titel mit Subheader</a:t>
            </a:r>
            <a:endParaRPr lang="de-DE" dirty="0"/>
          </a:p>
        </p:txBody>
      </p:sp>
      <p:sp>
        <p:nvSpPr>
          <p:cNvPr id="7" name="Inhaltsplatzhalter 6"/>
          <p:cNvSpPr>
            <a:spLocks noGrp="1"/>
          </p:cNvSpPr>
          <p:nvPr>
            <p:ph sz="quarter" idx="15"/>
          </p:nvPr>
        </p:nvSpPr>
        <p:spPr>
          <a:xfrm>
            <a:off x="358775" y="1311275"/>
            <a:ext cx="4105275" cy="34226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11" name="Inhaltsplatzhalter 10"/>
          <p:cNvSpPr>
            <a:spLocks noGrp="1"/>
          </p:cNvSpPr>
          <p:nvPr>
            <p:ph sz="quarter" idx="16"/>
          </p:nvPr>
        </p:nvSpPr>
        <p:spPr>
          <a:xfrm>
            <a:off x="4679950" y="1311275"/>
            <a:ext cx="4092575" cy="34226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164444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ischspaltig_Materi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Folientitel, insgesamt zweizeilig</a:t>
            </a:r>
            <a:endParaRPr lang="de-DE" dirty="0"/>
          </a:p>
        </p:txBody>
      </p:sp>
      <p:sp>
        <p:nvSpPr>
          <p:cNvPr id="3" name="Datumsplatzhalter 2"/>
          <p:cNvSpPr>
            <a:spLocks noGrp="1"/>
          </p:cNvSpPr>
          <p:nvPr>
            <p:ph type="dt" sz="half" idx="10"/>
          </p:nvPr>
        </p:nvSpPr>
        <p:spPr/>
        <p:txBody>
          <a:bodyPr/>
          <a:lstStyle>
            <a:lvl1pPr>
              <a:defRPr/>
            </a:lvl1pPr>
          </a:lstStyle>
          <a:p>
            <a:r>
              <a:rPr lang="de-DE" smtClean="0"/>
              <a:t>12.6.2018</a:t>
            </a:r>
            <a:endParaRPr lang="de-DE" dirty="0"/>
          </a:p>
        </p:txBody>
      </p:sp>
      <p:sp>
        <p:nvSpPr>
          <p:cNvPr id="4" name="Foliennummernplatzhalter 3"/>
          <p:cNvSpPr>
            <a:spLocks noGrp="1"/>
          </p:cNvSpPr>
          <p:nvPr>
            <p:ph type="sldNum" sz="quarter" idx="11"/>
          </p:nvPr>
        </p:nvSpPr>
        <p:spPr/>
        <p:txBody>
          <a:bodyPr/>
          <a:lstStyle/>
          <a:p>
            <a:fld id="{EA7858BA-97FF-467B-88B5-B4FF2FCC31FE}" type="slidenum">
              <a:rPr lang="de-DE" smtClean="0"/>
              <a:pPr/>
              <a:t>‹#›</a:t>
            </a:fld>
            <a:endParaRPr lang="de-DE" dirty="0"/>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smtClean="0"/>
              <a:t>Entweder zweizeiliger Titel oder Titel mit Subheader</a:t>
            </a:r>
            <a:endParaRPr lang="de-DE" dirty="0"/>
          </a:p>
        </p:txBody>
      </p:sp>
      <p:sp>
        <p:nvSpPr>
          <p:cNvPr id="11" name="Inhaltsplatzhalter 10"/>
          <p:cNvSpPr>
            <a:spLocks noGrp="1"/>
          </p:cNvSpPr>
          <p:nvPr>
            <p:ph sz="quarter" idx="16"/>
          </p:nvPr>
        </p:nvSpPr>
        <p:spPr>
          <a:xfrm>
            <a:off x="360001" y="1311275"/>
            <a:ext cx="6264638" cy="12604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Bildplatzhalter 5"/>
          <p:cNvSpPr>
            <a:spLocks noGrp="1"/>
          </p:cNvSpPr>
          <p:nvPr>
            <p:ph type="pic" sz="quarter" idx="17"/>
          </p:nvPr>
        </p:nvSpPr>
        <p:spPr>
          <a:xfrm>
            <a:off x="358775" y="2879999"/>
            <a:ext cx="4105275" cy="1853925"/>
          </a:xfrm>
        </p:spPr>
        <p:txBody>
          <a:bodyPr/>
          <a:lstStyle/>
          <a:p>
            <a:endParaRPr lang="de-DE"/>
          </a:p>
        </p:txBody>
      </p:sp>
      <p:sp>
        <p:nvSpPr>
          <p:cNvPr id="9" name="Bildplatzhalter 8"/>
          <p:cNvSpPr>
            <a:spLocks noGrp="1"/>
          </p:cNvSpPr>
          <p:nvPr>
            <p:ph type="pic" sz="quarter" idx="18"/>
          </p:nvPr>
        </p:nvSpPr>
        <p:spPr>
          <a:xfrm>
            <a:off x="4679950" y="2879725"/>
            <a:ext cx="4105275" cy="1854200"/>
          </a:xfrm>
        </p:spPr>
        <p:txBody>
          <a:bodyPr/>
          <a:lstStyle/>
          <a:p>
            <a:endParaRPr lang="de-DE"/>
          </a:p>
        </p:txBody>
      </p:sp>
      <p:sp>
        <p:nvSpPr>
          <p:cNvPr id="13" name="Textplatzhalter 12"/>
          <p:cNvSpPr>
            <a:spLocks noGrp="1"/>
          </p:cNvSpPr>
          <p:nvPr>
            <p:ph type="body" sz="quarter" idx="19" hasCustomPrompt="1"/>
          </p:nvPr>
        </p:nvSpPr>
        <p:spPr>
          <a:xfrm>
            <a:off x="358775" y="2761200"/>
            <a:ext cx="4105275" cy="107950"/>
          </a:xfrm>
        </p:spPr>
        <p:txBody>
          <a:bodyPr/>
          <a:lstStyle>
            <a:lvl1pPr marL="0" indent="0">
              <a:lnSpc>
                <a:spcPts val="800"/>
              </a:lnSpc>
              <a:spcBef>
                <a:spcPts val="0"/>
              </a:spcBef>
              <a:buNone/>
              <a:defRPr sz="800"/>
            </a:lvl1pPr>
          </a:lstStyle>
          <a:p>
            <a:pPr lvl="0"/>
            <a:r>
              <a:rPr lang="de-DE" dirty="0" smtClean="0"/>
              <a:t>Bildunterschrift</a:t>
            </a:r>
            <a:endParaRPr lang="de-DE" dirty="0"/>
          </a:p>
        </p:txBody>
      </p:sp>
      <p:sp>
        <p:nvSpPr>
          <p:cNvPr id="15" name="Textplatzhalter 14"/>
          <p:cNvSpPr>
            <a:spLocks noGrp="1"/>
          </p:cNvSpPr>
          <p:nvPr>
            <p:ph type="body" sz="quarter" idx="20" hasCustomPrompt="1"/>
          </p:nvPr>
        </p:nvSpPr>
        <p:spPr>
          <a:xfrm>
            <a:off x="4679949" y="2761200"/>
            <a:ext cx="4105275" cy="107950"/>
          </a:xfrm>
        </p:spPr>
        <p:txBody>
          <a:bodyPr/>
          <a:lstStyle>
            <a:lvl1pPr marL="0" indent="0">
              <a:lnSpc>
                <a:spcPts val="800"/>
              </a:lnSpc>
              <a:spcBef>
                <a:spcPts val="0"/>
              </a:spcBef>
              <a:buNone/>
              <a:defRPr sz="800"/>
            </a:lvl1pPr>
          </a:lstStyle>
          <a:p>
            <a:pPr lvl="0"/>
            <a:r>
              <a:rPr lang="de-DE" dirty="0" smtClean="0"/>
              <a:t>Bildunterschrift</a:t>
            </a:r>
            <a:endParaRPr lang="de-DE" dirty="0"/>
          </a:p>
        </p:txBody>
      </p:sp>
    </p:spTree>
    <p:extLst>
      <p:ext uri="{BB962C8B-B14F-4D97-AF65-F5344CB8AC3E}">
        <p14:creationId xmlns:p14="http://schemas.microsoft.com/office/powerpoint/2010/main" val="49574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4" name="Rectangle 5"/>
          <p:cNvSpPr>
            <a:spLocks noGrp="1" noChangeArrowheads="1"/>
          </p:cNvSpPr>
          <p:nvPr>
            <p:ph type="sldNum" sz="quarter" idx="10"/>
          </p:nvPr>
        </p:nvSpPr>
        <p:spPr>
          <a:ln/>
        </p:spPr>
        <p:txBody>
          <a:bodyPr/>
          <a:lstStyle>
            <a:lvl1pPr>
              <a:defRPr/>
            </a:lvl1pPr>
          </a:lstStyle>
          <a:p>
            <a:pPr>
              <a:defRPr/>
            </a:pPr>
            <a:r>
              <a:rPr lang="de-DE"/>
              <a:t>SEITE </a:t>
            </a:r>
            <a:fld id="{0C0FA78D-B199-42CF-88EF-8BE2F9D0E55C}" type="slidenum">
              <a:rPr lang="de-DE"/>
              <a:pPr>
                <a:defRPr/>
              </a:pPr>
              <a:t>‹#›</a:t>
            </a:fld>
            <a:endParaRPr lang="de-DE"/>
          </a:p>
        </p:txBody>
      </p:sp>
      <p:sp>
        <p:nvSpPr>
          <p:cNvPr id="6" name="Titel 1"/>
          <p:cNvSpPr>
            <a:spLocks noGrp="1"/>
          </p:cNvSpPr>
          <p:nvPr>
            <p:ph type="title" hasCustomPrompt="1"/>
          </p:nvPr>
        </p:nvSpPr>
        <p:spPr>
          <a:xfrm>
            <a:off x="360000" y="219600"/>
            <a:ext cx="8424000" cy="371930"/>
          </a:xfrm>
        </p:spPr>
        <p:txBody>
          <a:bodyPr/>
          <a:lstStyle/>
          <a:p>
            <a:r>
              <a:rPr lang="de-DE" dirty="0" smtClean="0"/>
              <a:t>Folientitel, insgesamt zweizeilig</a:t>
            </a:r>
            <a:endParaRPr lang="de-DE" dirty="0"/>
          </a:p>
        </p:txBody>
      </p:sp>
      <p:sp>
        <p:nvSpPr>
          <p:cNvPr id="7"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smtClean="0"/>
              <a:t>Entweder zweizeiliger Titel oder Titel mit Subheader</a:t>
            </a:r>
            <a:endParaRPr lang="de-DE" dirty="0"/>
          </a:p>
        </p:txBody>
      </p:sp>
      <p:sp>
        <p:nvSpPr>
          <p:cNvPr id="5" name="Datumsplatzhalter 2"/>
          <p:cNvSpPr>
            <a:spLocks noGrp="1"/>
          </p:cNvSpPr>
          <p:nvPr>
            <p:ph type="dt" sz="half" idx="15"/>
          </p:nvPr>
        </p:nvSpPr>
        <p:spPr>
          <a:xfrm>
            <a:off x="6865938" y="4914000"/>
            <a:ext cx="694420" cy="162000"/>
          </a:xfrm>
        </p:spPr>
        <p:txBody>
          <a:bodyPr/>
          <a:lstStyle>
            <a:lvl1pPr>
              <a:defRPr/>
            </a:lvl1pPr>
          </a:lstStyle>
          <a:p>
            <a:r>
              <a:rPr lang="de-DE" smtClean="0"/>
              <a:t>12.6.2018</a:t>
            </a:r>
            <a:endParaRPr lang="de-DE" dirty="0"/>
          </a:p>
        </p:txBody>
      </p:sp>
    </p:spTree>
    <p:extLst>
      <p:ext uri="{BB962C8B-B14F-4D97-AF65-F5344CB8AC3E}">
        <p14:creationId xmlns:p14="http://schemas.microsoft.com/office/powerpoint/2010/main" val="3646781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Zwischen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999" y="219600"/>
            <a:ext cx="8425225" cy="339542"/>
          </a:xfrm>
          <a:prstGeom prst="rect">
            <a:avLst/>
          </a:prstGeom>
        </p:spPr>
        <p:txBody>
          <a:bodyPr lIns="0" tIns="0" rIns="0" bIns="0" anchor="t" anchorCtr="0">
            <a:normAutofit/>
          </a:bodyPr>
          <a:lstStyle>
            <a:lvl1pPr algn="l">
              <a:defRPr sz="2200" b="1" cap="all" baseline="0">
                <a:solidFill>
                  <a:schemeClr val="accent1"/>
                </a:solidFill>
              </a:defRPr>
            </a:lvl1pPr>
          </a:lstStyle>
          <a:p>
            <a:r>
              <a:rPr lang="de-DE" dirty="0" smtClean="0"/>
              <a:t>Zwischentitel grafisch, Insgesamt Zweizeilig</a:t>
            </a:r>
            <a:endParaRPr lang="de-DE" dirty="0"/>
          </a:p>
        </p:txBody>
      </p:sp>
      <p:sp>
        <p:nvSpPr>
          <p:cNvPr id="3" name="Untertitel 2"/>
          <p:cNvSpPr>
            <a:spLocks noGrp="1"/>
          </p:cNvSpPr>
          <p:nvPr>
            <p:ph type="subTitle" idx="1" hasCustomPrompt="1"/>
          </p:nvPr>
        </p:nvSpPr>
        <p:spPr>
          <a:xfrm>
            <a:off x="360000" y="691200"/>
            <a:ext cx="8424000" cy="267574"/>
          </a:xfrm>
          <a:prstGeom prst="rect">
            <a:avLst/>
          </a:prstGeom>
        </p:spPr>
        <p:txBody>
          <a:bodyPr lIns="0" tIns="0" rIns="0" bIns="0">
            <a:normAutofit/>
          </a:bodyPr>
          <a:lstStyle>
            <a:lvl1pPr marL="0" indent="0" algn="l">
              <a:lnSpc>
                <a:spcPts val="1800"/>
              </a:lnSpc>
              <a:buNone/>
              <a:defRPr sz="2000"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Entweder zweizeiliger Titel oder Titel und Subheadline</a:t>
            </a:r>
            <a:endParaRPr lang="de-DE" dirty="0"/>
          </a:p>
        </p:txBody>
      </p:sp>
    </p:spTree>
    <p:extLst>
      <p:ext uri="{BB962C8B-B14F-4D97-AF65-F5344CB8AC3E}">
        <p14:creationId xmlns:p14="http://schemas.microsoft.com/office/powerpoint/2010/main" val="35802368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el 1"/>
          <p:cNvSpPr>
            <a:spLocks noGrp="1"/>
          </p:cNvSpPr>
          <p:nvPr>
            <p:ph type="title"/>
          </p:nvPr>
        </p:nvSpPr>
        <p:spPr>
          <a:xfrm>
            <a:off x="250826" y="150019"/>
            <a:ext cx="8557895" cy="726281"/>
          </a:xfrm>
        </p:spPr>
        <p:txBody>
          <a:bodyPr/>
          <a:lstStyle/>
          <a:p>
            <a:r>
              <a:rPr lang="de-DE" dirty="0" smtClean="0"/>
              <a:t>Titelmasterformat durch Klicken bearbeiten</a:t>
            </a:r>
            <a:endParaRPr lang="de-DE" dirty="0"/>
          </a:p>
        </p:txBody>
      </p:sp>
      <p:sp>
        <p:nvSpPr>
          <p:cNvPr id="4" name="Rectangle 6"/>
          <p:cNvSpPr>
            <a:spLocks noGrp="1" noChangeArrowheads="1"/>
          </p:cNvSpPr>
          <p:nvPr>
            <p:ph type="sldNum" sz="quarter" idx="10"/>
          </p:nvPr>
        </p:nvSpPr>
        <p:spPr>
          <a:xfrm>
            <a:off x="8438102" y="4914000"/>
            <a:ext cx="598394" cy="180000"/>
          </a:xfrm>
          <a:ln/>
        </p:spPr>
        <p:txBody>
          <a:bodyPr/>
          <a:lstStyle>
            <a:lvl1pPr>
              <a:defRPr sz="900"/>
            </a:lvl1pPr>
          </a:lstStyle>
          <a:p>
            <a:pPr>
              <a:defRPr/>
            </a:pPr>
            <a:r>
              <a:rPr lang="de-DE" smtClean="0">
                <a:solidFill>
                  <a:srgbClr val="FFFFFF"/>
                </a:solidFill>
              </a:rPr>
              <a:t>PAGE </a:t>
            </a:r>
            <a:fld id="{F35164B6-5B5C-4D57-91C6-379885D5A5FE}" type="slidenum">
              <a:rPr lang="de-DE" smtClean="0">
                <a:solidFill>
                  <a:srgbClr val="FFFFFF"/>
                </a:solidFill>
              </a:rPr>
              <a:pPr>
                <a:defRPr/>
              </a:pPr>
              <a:t>‹#›</a:t>
            </a:fld>
            <a:endParaRPr lang="de-DE" dirty="0">
              <a:solidFill>
                <a:srgbClr val="FFFFFF"/>
              </a:solidFill>
            </a:endParaRPr>
          </a:p>
        </p:txBody>
      </p:sp>
      <p:sp>
        <p:nvSpPr>
          <p:cNvPr id="3" name="TextBox 2"/>
          <p:cNvSpPr txBox="1"/>
          <p:nvPr userDrawn="1"/>
        </p:nvSpPr>
        <p:spPr>
          <a:xfrm>
            <a:off x="6842477" y="4869858"/>
            <a:ext cx="1402948" cy="230832"/>
          </a:xfrm>
          <a:prstGeom prst="rect">
            <a:avLst/>
          </a:prstGeom>
          <a:noFill/>
        </p:spPr>
        <p:txBody>
          <a:bodyPr wrap="none" rtlCol="0">
            <a:spAutoFit/>
          </a:bodyPr>
          <a:lstStyle/>
          <a:p>
            <a:r>
              <a:rPr lang="en-US" sz="900" dirty="0" smtClean="0">
                <a:solidFill>
                  <a:schemeClr val="bg1"/>
                </a:solidFill>
              </a:rPr>
              <a:t>Ties </a:t>
            </a:r>
            <a:r>
              <a:rPr lang="en-US" sz="900" dirty="0" err="1" smtClean="0">
                <a:solidFill>
                  <a:schemeClr val="bg1"/>
                </a:solidFill>
              </a:rPr>
              <a:t>Behnke</a:t>
            </a:r>
            <a:r>
              <a:rPr lang="en-US" sz="900" smtClean="0">
                <a:solidFill>
                  <a:schemeClr val="bg1"/>
                </a:solidFill>
              </a:rPr>
              <a:t>, </a:t>
            </a:r>
            <a:r>
              <a:rPr lang="en-US" sz="900" smtClean="0">
                <a:solidFill>
                  <a:schemeClr val="bg1"/>
                </a:solidFill>
              </a:rPr>
              <a:t>12.6.2018</a:t>
            </a:r>
            <a:endParaRPr lang="de-DE" sz="900" dirty="0">
              <a:solidFill>
                <a:schemeClr val="bg1"/>
              </a:solidFill>
            </a:endParaRPr>
          </a:p>
        </p:txBody>
      </p:sp>
    </p:spTree>
    <p:extLst>
      <p:ext uri="{BB962C8B-B14F-4D97-AF65-F5344CB8AC3E}">
        <p14:creationId xmlns:p14="http://schemas.microsoft.com/office/powerpoint/2010/main" val="130922067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25425" y="0"/>
            <a:ext cx="8229600" cy="857250"/>
          </a:xfrm>
        </p:spPr>
        <p:txBody>
          <a:bodyPr/>
          <a:lstStyle>
            <a:lvl1pPr algn="ctr">
              <a:defRPr sz="2800"/>
            </a:lvl1pPr>
          </a:lstStyle>
          <a:p>
            <a:r>
              <a:rPr lang="de-DE" dirty="0" smtClean="0"/>
              <a:t>Titelmasterformat durch Klicken bearbeiten</a:t>
            </a:r>
            <a:endParaRPr lang="de-DE" dirty="0"/>
          </a:p>
        </p:txBody>
      </p:sp>
      <p:sp>
        <p:nvSpPr>
          <p:cNvPr id="4" name="Rectangle 5"/>
          <p:cNvSpPr>
            <a:spLocks noGrp="1" noChangeArrowheads="1"/>
          </p:cNvSpPr>
          <p:nvPr>
            <p:ph type="sldNum" sz="quarter" idx="10"/>
          </p:nvPr>
        </p:nvSpPr>
        <p:spPr>
          <a:ln/>
        </p:spPr>
        <p:txBody>
          <a:bodyPr/>
          <a:lstStyle>
            <a:lvl1pPr>
              <a:defRPr/>
            </a:lvl1pPr>
          </a:lstStyle>
          <a:p>
            <a:pPr>
              <a:defRPr/>
            </a:pPr>
            <a:r>
              <a:rPr lang="de-DE"/>
              <a:t>SEITE </a:t>
            </a:r>
            <a:fld id="{0C0FA78D-B199-42CF-88EF-8BE2F9D0E55C}" type="slidenum">
              <a:rPr lang="de-DE"/>
              <a:pPr>
                <a:defRPr/>
              </a:pPr>
              <a:t>‹#›</a:t>
            </a:fld>
            <a:endParaRPr lang="de-DE"/>
          </a:p>
        </p:txBody>
      </p:sp>
      <p:cxnSp>
        <p:nvCxnSpPr>
          <p:cNvPr id="5" name="Gerade Verbindung 7"/>
          <p:cNvCxnSpPr/>
          <p:nvPr userDrawn="1"/>
        </p:nvCxnSpPr>
        <p:spPr>
          <a:xfrm>
            <a:off x="469900" y="728735"/>
            <a:ext cx="8191500" cy="1190"/>
          </a:xfrm>
          <a:prstGeom prst="line">
            <a:avLst/>
          </a:prstGeom>
          <a:ln w="9525">
            <a:solidFill>
              <a:srgbClr val="0047B9"/>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6842477" y="4869858"/>
            <a:ext cx="1402948" cy="230832"/>
          </a:xfrm>
          <a:prstGeom prst="rect">
            <a:avLst/>
          </a:prstGeom>
          <a:noFill/>
        </p:spPr>
        <p:txBody>
          <a:bodyPr wrap="none" rtlCol="0">
            <a:spAutoFit/>
          </a:bodyPr>
          <a:lstStyle/>
          <a:p>
            <a:r>
              <a:rPr lang="en-US" sz="900" dirty="0" smtClean="0">
                <a:solidFill>
                  <a:schemeClr val="bg1"/>
                </a:solidFill>
              </a:rPr>
              <a:t>Ties </a:t>
            </a:r>
            <a:r>
              <a:rPr lang="en-US" sz="900" dirty="0" err="1" smtClean="0">
                <a:solidFill>
                  <a:schemeClr val="bg1"/>
                </a:solidFill>
              </a:rPr>
              <a:t>Behnke</a:t>
            </a:r>
            <a:r>
              <a:rPr lang="en-US" sz="900" smtClean="0">
                <a:solidFill>
                  <a:schemeClr val="bg1"/>
                </a:solidFill>
              </a:rPr>
              <a:t>, </a:t>
            </a:r>
            <a:r>
              <a:rPr lang="en-US" sz="900" smtClean="0">
                <a:solidFill>
                  <a:schemeClr val="bg1"/>
                </a:solidFill>
              </a:rPr>
              <a:t>12.6.2018</a:t>
            </a:r>
            <a:endParaRPr lang="de-DE" sz="900" dirty="0">
              <a:solidFill>
                <a:schemeClr val="bg1"/>
              </a:solidFill>
            </a:endParaRPr>
          </a:p>
        </p:txBody>
      </p:sp>
    </p:spTree>
    <p:extLst>
      <p:ext uri="{BB962C8B-B14F-4D97-AF65-F5344CB8AC3E}">
        <p14:creationId xmlns:p14="http://schemas.microsoft.com/office/powerpoint/2010/main" val="3054757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25425" y="0"/>
            <a:ext cx="8229600" cy="857250"/>
          </a:xfrm>
        </p:spPr>
        <p:txBody>
          <a:bodyPr/>
          <a:lstStyle>
            <a:lvl1pPr algn="ctr">
              <a:defRPr sz="2800"/>
            </a:lvl1pPr>
          </a:lstStyle>
          <a:p>
            <a:r>
              <a:rPr lang="de-DE" dirty="0" smtClean="0"/>
              <a:t>Titelmasterformat durch Klicken bearbeiten</a:t>
            </a:r>
            <a:endParaRPr lang="de-DE" dirty="0"/>
          </a:p>
        </p:txBody>
      </p:sp>
      <p:sp>
        <p:nvSpPr>
          <p:cNvPr id="4" name="Rectangle 5"/>
          <p:cNvSpPr>
            <a:spLocks noGrp="1" noChangeArrowheads="1"/>
          </p:cNvSpPr>
          <p:nvPr>
            <p:ph type="sldNum" sz="quarter" idx="10"/>
          </p:nvPr>
        </p:nvSpPr>
        <p:spPr>
          <a:ln/>
        </p:spPr>
        <p:txBody>
          <a:bodyPr/>
          <a:lstStyle>
            <a:lvl1pPr>
              <a:defRPr/>
            </a:lvl1pPr>
          </a:lstStyle>
          <a:p>
            <a:pPr>
              <a:defRPr/>
            </a:pPr>
            <a:r>
              <a:rPr lang="de-DE"/>
              <a:t>SEITE </a:t>
            </a:r>
            <a:fld id="{0C0FA78D-B199-42CF-88EF-8BE2F9D0E55C}" type="slidenum">
              <a:rPr lang="de-DE"/>
              <a:pPr>
                <a:defRPr/>
              </a:pPr>
              <a:t>‹#›</a:t>
            </a:fld>
            <a:endParaRPr lang="de-DE"/>
          </a:p>
        </p:txBody>
      </p:sp>
      <p:cxnSp>
        <p:nvCxnSpPr>
          <p:cNvPr id="5" name="Gerade Verbindung 7"/>
          <p:cNvCxnSpPr/>
          <p:nvPr userDrawn="1"/>
        </p:nvCxnSpPr>
        <p:spPr>
          <a:xfrm>
            <a:off x="469900" y="728735"/>
            <a:ext cx="8191500" cy="1190"/>
          </a:xfrm>
          <a:prstGeom prst="line">
            <a:avLst/>
          </a:prstGeom>
          <a:ln w="9525">
            <a:solidFill>
              <a:srgbClr val="0047B9"/>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6842477" y="4869858"/>
            <a:ext cx="1402948" cy="230832"/>
          </a:xfrm>
          <a:prstGeom prst="rect">
            <a:avLst/>
          </a:prstGeom>
          <a:noFill/>
        </p:spPr>
        <p:txBody>
          <a:bodyPr wrap="none" rtlCol="0">
            <a:spAutoFit/>
          </a:bodyPr>
          <a:lstStyle/>
          <a:p>
            <a:r>
              <a:rPr lang="en-US" sz="900" dirty="0" smtClean="0">
                <a:solidFill>
                  <a:schemeClr val="bg1"/>
                </a:solidFill>
              </a:rPr>
              <a:t>Ties </a:t>
            </a:r>
            <a:r>
              <a:rPr lang="en-US" sz="900" dirty="0" err="1" smtClean="0">
                <a:solidFill>
                  <a:schemeClr val="bg1"/>
                </a:solidFill>
              </a:rPr>
              <a:t>Behnke</a:t>
            </a:r>
            <a:r>
              <a:rPr lang="en-US" sz="900" smtClean="0">
                <a:solidFill>
                  <a:schemeClr val="bg1"/>
                </a:solidFill>
              </a:rPr>
              <a:t>, </a:t>
            </a:r>
            <a:r>
              <a:rPr lang="en-US" sz="900" smtClean="0">
                <a:solidFill>
                  <a:schemeClr val="bg1"/>
                </a:solidFill>
              </a:rPr>
              <a:t>12.6.2018</a:t>
            </a:r>
            <a:endParaRPr lang="de-DE" sz="900" dirty="0">
              <a:solidFill>
                <a:schemeClr val="bg1"/>
              </a:solidFill>
            </a:endParaRPr>
          </a:p>
        </p:txBody>
      </p:sp>
    </p:spTree>
    <p:extLst>
      <p:ext uri="{BB962C8B-B14F-4D97-AF65-F5344CB8AC3E}">
        <p14:creationId xmlns:p14="http://schemas.microsoft.com/office/powerpoint/2010/main" val="13641764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EB8A8D6C-A355-4106-9F4C-C5491D0BBF40}" type="datetimeFigureOut">
              <a:rPr lang="de-DE" smtClean="0"/>
              <a:t>10.06.2018</a:t>
            </a:fld>
            <a:endParaRPr lang="de-DE"/>
          </a:p>
        </p:txBody>
      </p:sp>
      <p:sp>
        <p:nvSpPr>
          <p:cNvPr id="5" name="Fußzeilenplatzhalter 4"/>
          <p:cNvSpPr>
            <a:spLocks noGrp="1"/>
          </p:cNvSpPr>
          <p:nvPr>
            <p:ph type="ftr" sz="quarter" idx="11"/>
          </p:nvPr>
        </p:nvSpPr>
        <p:spPr>
          <a:xfrm>
            <a:off x="3124200" y="4767263"/>
            <a:ext cx="2895600" cy="273844"/>
          </a:xfrm>
          <a:prstGeom prst="rect">
            <a:avLst/>
          </a:prstGeom>
        </p:spPr>
        <p:txBody>
          <a:bodyPr/>
          <a:lstStyle/>
          <a:p>
            <a:endParaRPr lang="de-DE"/>
          </a:p>
        </p:txBody>
      </p:sp>
      <p:sp>
        <p:nvSpPr>
          <p:cNvPr id="6" name="Foliennummernplatzhalter 5"/>
          <p:cNvSpPr>
            <a:spLocks noGrp="1"/>
          </p:cNvSpPr>
          <p:nvPr>
            <p:ph type="sldNum" sz="quarter" idx="12"/>
          </p:nvPr>
        </p:nvSpPr>
        <p:spPr/>
        <p:txBody>
          <a:bodyPr/>
          <a:lstStyle/>
          <a:p>
            <a:fld id="{6F6982FE-D3A3-46AC-87B4-77862CD1387F}" type="slidenum">
              <a:rPr lang="de-DE" smtClean="0"/>
              <a:t>‹#›</a:t>
            </a:fld>
            <a:endParaRPr lang="de-DE"/>
          </a:p>
        </p:txBody>
      </p:sp>
    </p:spTree>
    <p:extLst>
      <p:ext uri="{BB962C8B-B14F-4D97-AF65-F5344CB8AC3E}">
        <p14:creationId xmlns:p14="http://schemas.microsoft.com/office/powerpoint/2010/main" val="23976165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_Verkehr und Weltraum">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999" y="219600"/>
            <a:ext cx="8425225" cy="339542"/>
          </a:xfrm>
          <a:prstGeom prst="rect">
            <a:avLst/>
          </a:prstGeom>
        </p:spPr>
        <p:txBody>
          <a:bodyPr lIns="0" tIns="0" rIns="0" bIns="0" anchor="t" anchorCtr="0">
            <a:noAutofit/>
          </a:bodyPr>
          <a:lstStyle>
            <a:lvl1pPr algn="l">
              <a:defRPr sz="2200" b="1" cap="all" baseline="0">
                <a:solidFill>
                  <a:schemeClr val="accent1"/>
                </a:solidFill>
              </a:defRPr>
            </a:lvl1pPr>
          </a:lstStyle>
          <a:p>
            <a:r>
              <a:rPr lang="de-DE" dirty="0" smtClean="0"/>
              <a:t>Zwischentitel grafisch, Insgesamt Zweizeilig</a:t>
            </a:r>
            <a:endParaRPr lang="de-DE" dirty="0"/>
          </a:p>
        </p:txBody>
      </p:sp>
    </p:spTree>
    <p:extLst>
      <p:ext uri="{BB962C8B-B14F-4D97-AF65-F5344CB8AC3E}">
        <p14:creationId xmlns:p14="http://schemas.microsoft.com/office/powerpoint/2010/main" val="2992916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Zweispaltig_Verkehr und Weltraum">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Folientitel, insgesamt zweizeilig</a:t>
            </a:r>
            <a:endParaRPr lang="de-DE" dirty="0"/>
          </a:p>
        </p:txBody>
      </p:sp>
      <p:sp>
        <p:nvSpPr>
          <p:cNvPr id="3" name="Datumsplatzhalter 2"/>
          <p:cNvSpPr>
            <a:spLocks noGrp="1"/>
          </p:cNvSpPr>
          <p:nvPr>
            <p:ph type="dt" sz="half" idx="10"/>
          </p:nvPr>
        </p:nvSpPr>
        <p:spPr/>
        <p:txBody>
          <a:bodyPr/>
          <a:lstStyle/>
          <a:p>
            <a:r>
              <a:rPr lang="de-DE" smtClean="0"/>
              <a:t>13.12.2017</a:t>
            </a:r>
            <a:endParaRPr lang="de-DE" dirty="0"/>
          </a:p>
        </p:txBody>
      </p:sp>
      <p:sp>
        <p:nvSpPr>
          <p:cNvPr id="4" name="Foliennummernplatzhalter 3"/>
          <p:cNvSpPr>
            <a:spLocks noGrp="1"/>
          </p:cNvSpPr>
          <p:nvPr>
            <p:ph type="sldNum" sz="quarter" idx="11"/>
          </p:nvPr>
        </p:nvSpPr>
        <p:spPr/>
        <p:txBody>
          <a:bodyPr/>
          <a:lstStyle/>
          <a:p>
            <a:fld id="{EA7858BA-97FF-467B-88B5-B4FF2FCC31FE}" type="slidenum">
              <a:rPr lang="de-DE" smtClean="0"/>
              <a:pPr/>
              <a:t>‹#›</a:t>
            </a:fld>
            <a:endParaRPr lang="de-DE" dirty="0"/>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smtClean="0"/>
              <a:t>Entweder zweizeiliger Titel oder Titel mit Subheader</a:t>
            </a:r>
            <a:endParaRPr lang="de-DE" dirty="0"/>
          </a:p>
        </p:txBody>
      </p:sp>
      <p:sp>
        <p:nvSpPr>
          <p:cNvPr id="7" name="Inhaltsplatzhalter 6"/>
          <p:cNvSpPr>
            <a:spLocks noGrp="1"/>
          </p:cNvSpPr>
          <p:nvPr>
            <p:ph sz="quarter" idx="15"/>
          </p:nvPr>
        </p:nvSpPr>
        <p:spPr>
          <a:xfrm>
            <a:off x="358775" y="1311275"/>
            <a:ext cx="4105275" cy="34226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11" name="Inhaltsplatzhalter 10"/>
          <p:cNvSpPr>
            <a:spLocks noGrp="1"/>
          </p:cNvSpPr>
          <p:nvPr>
            <p:ph sz="quarter" idx="16"/>
          </p:nvPr>
        </p:nvSpPr>
        <p:spPr>
          <a:xfrm>
            <a:off x="4679950" y="1311275"/>
            <a:ext cx="4092575" cy="34226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655773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ischspaltig_Verkehr und Weltraum">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Folientitel, insgesamt zweizeilig</a:t>
            </a:r>
            <a:endParaRPr lang="de-DE" dirty="0"/>
          </a:p>
        </p:txBody>
      </p:sp>
      <p:sp>
        <p:nvSpPr>
          <p:cNvPr id="3" name="Datumsplatzhalter 2"/>
          <p:cNvSpPr>
            <a:spLocks noGrp="1"/>
          </p:cNvSpPr>
          <p:nvPr>
            <p:ph type="dt" sz="half" idx="10"/>
          </p:nvPr>
        </p:nvSpPr>
        <p:spPr/>
        <p:txBody>
          <a:bodyPr/>
          <a:lstStyle/>
          <a:p>
            <a:r>
              <a:rPr lang="de-DE" smtClean="0"/>
              <a:t>13.12.2017</a:t>
            </a:r>
            <a:endParaRPr lang="de-DE" dirty="0"/>
          </a:p>
        </p:txBody>
      </p:sp>
      <p:sp>
        <p:nvSpPr>
          <p:cNvPr id="4" name="Foliennummernplatzhalter 3"/>
          <p:cNvSpPr>
            <a:spLocks noGrp="1"/>
          </p:cNvSpPr>
          <p:nvPr>
            <p:ph type="sldNum" sz="quarter" idx="11"/>
          </p:nvPr>
        </p:nvSpPr>
        <p:spPr/>
        <p:txBody>
          <a:bodyPr/>
          <a:lstStyle/>
          <a:p>
            <a:fld id="{EA7858BA-97FF-467B-88B5-B4FF2FCC31FE}" type="slidenum">
              <a:rPr lang="de-DE" smtClean="0"/>
              <a:pPr/>
              <a:t>‹#›</a:t>
            </a:fld>
            <a:endParaRPr lang="de-DE" dirty="0"/>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smtClean="0"/>
              <a:t>Entweder zweizeiliger Titel oder Titel mit Subheader</a:t>
            </a:r>
            <a:endParaRPr lang="de-DE" dirty="0"/>
          </a:p>
        </p:txBody>
      </p:sp>
      <p:sp>
        <p:nvSpPr>
          <p:cNvPr id="11" name="Inhaltsplatzhalter 10"/>
          <p:cNvSpPr>
            <a:spLocks noGrp="1"/>
          </p:cNvSpPr>
          <p:nvPr>
            <p:ph sz="quarter" idx="16"/>
          </p:nvPr>
        </p:nvSpPr>
        <p:spPr>
          <a:xfrm>
            <a:off x="360001" y="1311275"/>
            <a:ext cx="6264638" cy="12604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Bildplatzhalter 5"/>
          <p:cNvSpPr>
            <a:spLocks noGrp="1"/>
          </p:cNvSpPr>
          <p:nvPr>
            <p:ph type="pic" sz="quarter" idx="17"/>
          </p:nvPr>
        </p:nvSpPr>
        <p:spPr>
          <a:xfrm>
            <a:off x="358775" y="2879999"/>
            <a:ext cx="4105275" cy="1853925"/>
          </a:xfrm>
        </p:spPr>
        <p:txBody>
          <a:bodyPr/>
          <a:lstStyle/>
          <a:p>
            <a:endParaRPr lang="de-DE"/>
          </a:p>
        </p:txBody>
      </p:sp>
      <p:sp>
        <p:nvSpPr>
          <p:cNvPr id="9" name="Bildplatzhalter 8"/>
          <p:cNvSpPr>
            <a:spLocks noGrp="1"/>
          </p:cNvSpPr>
          <p:nvPr>
            <p:ph type="pic" sz="quarter" idx="18"/>
          </p:nvPr>
        </p:nvSpPr>
        <p:spPr>
          <a:xfrm>
            <a:off x="4679950" y="2879725"/>
            <a:ext cx="4105275" cy="1854200"/>
          </a:xfrm>
        </p:spPr>
        <p:txBody>
          <a:bodyPr/>
          <a:lstStyle/>
          <a:p>
            <a:endParaRPr lang="de-DE"/>
          </a:p>
        </p:txBody>
      </p:sp>
      <p:sp>
        <p:nvSpPr>
          <p:cNvPr id="13" name="Textplatzhalter 12"/>
          <p:cNvSpPr>
            <a:spLocks noGrp="1"/>
          </p:cNvSpPr>
          <p:nvPr>
            <p:ph type="body" sz="quarter" idx="19" hasCustomPrompt="1"/>
          </p:nvPr>
        </p:nvSpPr>
        <p:spPr>
          <a:xfrm>
            <a:off x="358775" y="2761200"/>
            <a:ext cx="4105275" cy="107950"/>
          </a:xfrm>
        </p:spPr>
        <p:txBody>
          <a:bodyPr/>
          <a:lstStyle>
            <a:lvl1pPr marL="0" indent="0">
              <a:lnSpc>
                <a:spcPts val="800"/>
              </a:lnSpc>
              <a:spcBef>
                <a:spcPts val="0"/>
              </a:spcBef>
              <a:buNone/>
              <a:defRPr sz="800"/>
            </a:lvl1pPr>
          </a:lstStyle>
          <a:p>
            <a:pPr lvl="0"/>
            <a:r>
              <a:rPr lang="de-DE" dirty="0" smtClean="0"/>
              <a:t>Bildunterschrift</a:t>
            </a:r>
            <a:endParaRPr lang="de-DE" dirty="0"/>
          </a:p>
        </p:txBody>
      </p:sp>
      <p:sp>
        <p:nvSpPr>
          <p:cNvPr id="15" name="Textplatzhalter 14"/>
          <p:cNvSpPr>
            <a:spLocks noGrp="1"/>
          </p:cNvSpPr>
          <p:nvPr>
            <p:ph type="body" sz="quarter" idx="20" hasCustomPrompt="1"/>
          </p:nvPr>
        </p:nvSpPr>
        <p:spPr>
          <a:xfrm>
            <a:off x="4679949" y="2761200"/>
            <a:ext cx="4105275" cy="107950"/>
          </a:xfrm>
        </p:spPr>
        <p:txBody>
          <a:bodyPr/>
          <a:lstStyle>
            <a:lvl1pPr marL="0" indent="0">
              <a:lnSpc>
                <a:spcPts val="800"/>
              </a:lnSpc>
              <a:spcBef>
                <a:spcPts val="0"/>
              </a:spcBef>
              <a:buNone/>
              <a:defRPr sz="800"/>
            </a:lvl1pPr>
          </a:lstStyle>
          <a:p>
            <a:pPr lvl="0"/>
            <a:r>
              <a:rPr lang="de-DE" dirty="0" smtClean="0"/>
              <a:t>Bildunterschrift</a:t>
            </a:r>
            <a:endParaRPr lang="de-DE" dirty="0"/>
          </a:p>
        </p:txBody>
      </p:sp>
    </p:spTree>
    <p:extLst>
      <p:ext uri="{BB962C8B-B14F-4D97-AF65-F5344CB8AC3E}">
        <p14:creationId xmlns:p14="http://schemas.microsoft.com/office/powerpoint/2010/main" val="2342752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_Schlüsseltechnologien">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999" y="219600"/>
            <a:ext cx="8425225" cy="339542"/>
          </a:xfrm>
          <a:prstGeom prst="rect">
            <a:avLst/>
          </a:prstGeom>
        </p:spPr>
        <p:txBody>
          <a:bodyPr lIns="0" tIns="0" rIns="0" bIns="0" anchor="t" anchorCtr="0">
            <a:noAutofit/>
          </a:bodyPr>
          <a:lstStyle>
            <a:lvl1pPr algn="l">
              <a:defRPr sz="2200" b="1" cap="all" baseline="0">
                <a:solidFill>
                  <a:schemeClr val="accent1"/>
                </a:solidFill>
              </a:defRPr>
            </a:lvl1pPr>
          </a:lstStyle>
          <a:p>
            <a:r>
              <a:rPr lang="de-DE" dirty="0" smtClean="0"/>
              <a:t>Zwischentitel grafisch, Insgesamt Zweizeilig</a:t>
            </a:r>
            <a:endParaRPr lang="de-DE" dirty="0"/>
          </a:p>
        </p:txBody>
      </p:sp>
    </p:spTree>
    <p:extLst>
      <p:ext uri="{BB962C8B-B14F-4D97-AF65-F5344CB8AC3E}">
        <p14:creationId xmlns:p14="http://schemas.microsoft.com/office/powerpoint/2010/main" val="2527815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Zweispaltig_Schlüsseltechnologi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Folientitel, insgesamt zweizeilig</a:t>
            </a:r>
            <a:endParaRPr lang="de-DE" dirty="0"/>
          </a:p>
        </p:txBody>
      </p:sp>
      <p:sp>
        <p:nvSpPr>
          <p:cNvPr id="3" name="Datumsplatzhalter 2"/>
          <p:cNvSpPr>
            <a:spLocks noGrp="1"/>
          </p:cNvSpPr>
          <p:nvPr>
            <p:ph type="dt" sz="half" idx="10"/>
          </p:nvPr>
        </p:nvSpPr>
        <p:spPr/>
        <p:txBody>
          <a:bodyPr/>
          <a:lstStyle/>
          <a:p>
            <a:r>
              <a:rPr lang="de-DE" smtClean="0"/>
              <a:t>13.12.2017</a:t>
            </a:r>
            <a:endParaRPr lang="de-DE" dirty="0"/>
          </a:p>
        </p:txBody>
      </p:sp>
      <p:sp>
        <p:nvSpPr>
          <p:cNvPr id="4" name="Foliennummernplatzhalter 3"/>
          <p:cNvSpPr>
            <a:spLocks noGrp="1"/>
          </p:cNvSpPr>
          <p:nvPr>
            <p:ph type="sldNum" sz="quarter" idx="11"/>
          </p:nvPr>
        </p:nvSpPr>
        <p:spPr/>
        <p:txBody>
          <a:bodyPr/>
          <a:lstStyle/>
          <a:p>
            <a:fld id="{EA7858BA-97FF-467B-88B5-B4FF2FCC31FE}" type="slidenum">
              <a:rPr lang="de-DE" smtClean="0"/>
              <a:pPr/>
              <a:t>‹#›</a:t>
            </a:fld>
            <a:endParaRPr lang="de-DE" dirty="0"/>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smtClean="0"/>
              <a:t>Entweder zweizeiliger Titel oder Titel mit Subheader</a:t>
            </a:r>
            <a:endParaRPr lang="de-DE" dirty="0"/>
          </a:p>
        </p:txBody>
      </p:sp>
      <p:sp>
        <p:nvSpPr>
          <p:cNvPr id="7" name="Inhaltsplatzhalter 6"/>
          <p:cNvSpPr>
            <a:spLocks noGrp="1"/>
          </p:cNvSpPr>
          <p:nvPr>
            <p:ph sz="quarter" idx="15"/>
          </p:nvPr>
        </p:nvSpPr>
        <p:spPr>
          <a:xfrm>
            <a:off x="358775" y="1311275"/>
            <a:ext cx="4105275" cy="34226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11" name="Inhaltsplatzhalter 10"/>
          <p:cNvSpPr>
            <a:spLocks noGrp="1"/>
          </p:cNvSpPr>
          <p:nvPr>
            <p:ph sz="quarter" idx="16"/>
          </p:nvPr>
        </p:nvSpPr>
        <p:spPr>
          <a:xfrm>
            <a:off x="4679950" y="1311275"/>
            <a:ext cx="4092575" cy="34226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5802710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ischspaltig_Schlüsseltechnologi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Folientitel, insgesamt zweizeilig</a:t>
            </a:r>
            <a:endParaRPr lang="de-DE" dirty="0"/>
          </a:p>
        </p:txBody>
      </p:sp>
      <p:sp>
        <p:nvSpPr>
          <p:cNvPr id="3" name="Datumsplatzhalter 2"/>
          <p:cNvSpPr>
            <a:spLocks noGrp="1"/>
          </p:cNvSpPr>
          <p:nvPr>
            <p:ph type="dt" sz="half" idx="10"/>
          </p:nvPr>
        </p:nvSpPr>
        <p:spPr/>
        <p:txBody>
          <a:bodyPr/>
          <a:lstStyle/>
          <a:p>
            <a:r>
              <a:rPr lang="de-DE" smtClean="0"/>
              <a:t>13.12.2017</a:t>
            </a:r>
            <a:endParaRPr lang="de-DE" dirty="0"/>
          </a:p>
        </p:txBody>
      </p:sp>
      <p:sp>
        <p:nvSpPr>
          <p:cNvPr id="4" name="Foliennummernplatzhalter 3"/>
          <p:cNvSpPr>
            <a:spLocks noGrp="1"/>
          </p:cNvSpPr>
          <p:nvPr>
            <p:ph type="sldNum" sz="quarter" idx="11"/>
          </p:nvPr>
        </p:nvSpPr>
        <p:spPr/>
        <p:txBody>
          <a:bodyPr/>
          <a:lstStyle/>
          <a:p>
            <a:fld id="{EA7858BA-97FF-467B-88B5-B4FF2FCC31FE}" type="slidenum">
              <a:rPr lang="de-DE" smtClean="0"/>
              <a:pPr/>
              <a:t>‹#›</a:t>
            </a:fld>
            <a:endParaRPr lang="de-DE" dirty="0"/>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smtClean="0"/>
              <a:t>Entweder zweizeiliger Titel oder Titel mit Subheader</a:t>
            </a:r>
            <a:endParaRPr lang="de-DE" dirty="0"/>
          </a:p>
        </p:txBody>
      </p:sp>
      <p:sp>
        <p:nvSpPr>
          <p:cNvPr id="11" name="Inhaltsplatzhalter 10"/>
          <p:cNvSpPr>
            <a:spLocks noGrp="1"/>
          </p:cNvSpPr>
          <p:nvPr>
            <p:ph sz="quarter" idx="16"/>
          </p:nvPr>
        </p:nvSpPr>
        <p:spPr>
          <a:xfrm>
            <a:off x="360001" y="1311275"/>
            <a:ext cx="6264638" cy="12604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Bildplatzhalter 5"/>
          <p:cNvSpPr>
            <a:spLocks noGrp="1"/>
          </p:cNvSpPr>
          <p:nvPr>
            <p:ph type="pic" sz="quarter" idx="17"/>
          </p:nvPr>
        </p:nvSpPr>
        <p:spPr>
          <a:xfrm>
            <a:off x="358775" y="2879999"/>
            <a:ext cx="4105275" cy="1853925"/>
          </a:xfrm>
        </p:spPr>
        <p:txBody>
          <a:bodyPr/>
          <a:lstStyle/>
          <a:p>
            <a:endParaRPr lang="de-DE"/>
          </a:p>
        </p:txBody>
      </p:sp>
      <p:sp>
        <p:nvSpPr>
          <p:cNvPr id="9" name="Bildplatzhalter 8"/>
          <p:cNvSpPr>
            <a:spLocks noGrp="1"/>
          </p:cNvSpPr>
          <p:nvPr>
            <p:ph type="pic" sz="quarter" idx="18"/>
          </p:nvPr>
        </p:nvSpPr>
        <p:spPr>
          <a:xfrm>
            <a:off x="4679950" y="2879725"/>
            <a:ext cx="4105275" cy="1854200"/>
          </a:xfrm>
        </p:spPr>
        <p:txBody>
          <a:bodyPr/>
          <a:lstStyle/>
          <a:p>
            <a:endParaRPr lang="de-DE"/>
          </a:p>
        </p:txBody>
      </p:sp>
      <p:sp>
        <p:nvSpPr>
          <p:cNvPr id="13" name="Textplatzhalter 12"/>
          <p:cNvSpPr>
            <a:spLocks noGrp="1"/>
          </p:cNvSpPr>
          <p:nvPr>
            <p:ph type="body" sz="quarter" idx="19" hasCustomPrompt="1"/>
          </p:nvPr>
        </p:nvSpPr>
        <p:spPr>
          <a:xfrm>
            <a:off x="358775" y="2761200"/>
            <a:ext cx="4105275" cy="107950"/>
          </a:xfrm>
        </p:spPr>
        <p:txBody>
          <a:bodyPr/>
          <a:lstStyle>
            <a:lvl1pPr marL="0" indent="0">
              <a:lnSpc>
                <a:spcPts val="800"/>
              </a:lnSpc>
              <a:spcBef>
                <a:spcPts val="0"/>
              </a:spcBef>
              <a:buNone/>
              <a:defRPr sz="800"/>
            </a:lvl1pPr>
          </a:lstStyle>
          <a:p>
            <a:pPr lvl="0"/>
            <a:r>
              <a:rPr lang="de-DE" dirty="0" smtClean="0"/>
              <a:t>Bildunterschrift</a:t>
            </a:r>
            <a:endParaRPr lang="de-DE" dirty="0"/>
          </a:p>
        </p:txBody>
      </p:sp>
      <p:sp>
        <p:nvSpPr>
          <p:cNvPr id="15" name="Textplatzhalter 14"/>
          <p:cNvSpPr>
            <a:spLocks noGrp="1"/>
          </p:cNvSpPr>
          <p:nvPr>
            <p:ph type="body" sz="quarter" idx="20" hasCustomPrompt="1"/>
          </p:nvPr>
        </p:nvSpPr>
        <p:spPr>
          <a:xfrm>
            <a:off x="4679949" y="2761200"/>
            <a:ext cx="4105275" cy="107950"/>
          </a:xfrm>
        </p:spPr>
        <p:txBody>
          <a:bodyPr/>
          <a:lstStyle>
            <a:lvl1pPr marL="0" indent="0">
              <a:lnSpc>
                <a:spcPts val="800"/>
              </a:lnSpc>
              <a:spcBef>
                <a:spcPts val="0"/>
              </a:spcBef>
              <a:buNone/>
              <a:defRPr sz="800"/>
            </a:lvl1pPr>
          </a:lstStyle>
          <a:p>
            <a:pPr lvl="0"/>
            <a:r>
              <a:rPr lang="de-DE" dirty="0" smtClean="0"/>
              <a:t>Bildunterschrift</a:t>
            </a:r>
            <a:endParaRPr lang="de-DE" dirty="0"/>
          </a:p>
        </p:txBody>
      </p:sp>
    </p:spTree>
    <p:extLst>
      <p:ext uri="{BB962C8B-B14F-4D97-AF65-F5344CB8AC3E}">
        <p14:creationId xmlns:p14="http://schemas.microsoft.com/office/powerpoint/2010/main" val="697974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Zwischenfolie_Variant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999" y="219600"/>
            <a:ext cx="8425225" cy="339542"/>
          </a:xfrm>
          <a:prstGeom prst="rect">
            <a:avLst/>
          </a:prstGeom>
        </p:spPr>
        <p:txBody>
          <a:bodyPr lIns="0" tIns="0" rIns="0" bIns="0" anchor="t" anchorCtr="0">
            <a:normAutofit/>
          </a:bodyPr>
          <a:lstStyle>
            <a:lvl1pPr algn="l">
              <a:defRPr sz="2200" b="1" cap="all" baseline="0">
                <a:solidFill>
                  <a:schemeClr val="accent1"/>
                </a:solidFill>
              </a:defRPr>
            </a:lvl1pPr>
          </a:lstStyle>
          <a:p>
            <a:r>
              <a:rPr lang="de-DE" dirty="0" smtClean="0"/>
              <a:t>Zwischentitel grafisch, Insgesamt Zweizeilig</a:t>
            </a:r>
            <a:endParaRPr lang="de-DE" dirty="0"/>
          </a:p>
        </p:txBody>
      </p:sp>
      <p:sp>
        <p:nvSpPr>
          <p:cNvPr id="3" name="Untertitel 2"/>
          <p:cNvSpPr>
            <a:spLocks noGrp="1"/>
          </p:cNvSpPr>
          <p:nvPr>
            <p:ph type="subTitle" idx="1" hasCustomPrompt="1"/>
          </p:nvPr>
        </p:nvSpPr>
        <p:spPr>
          <a:xfrm>
            <a:off x="360000" y="691200"/>
            <a:ext cx="8424000" cy="267574"/>
          </a:xfrm>
          <a:prstGeom prst="rect">
            <a:avLst/>
          </a:prstGeom>
        </p:spPr>
        <p:txBody>
          <a:bodyPr lIns="0" tIns="0" rIns="0" bIns="0">
            <a:normAutofit/>
          </a:bodyPr>
          <a:lstStyle>
            <a:lvl1pPr marL="0" indent="0" algn="l">
              <a:lnSpc>
                <a:spcPts val="1800"/>
              </a:lnSpc>
              <a:buNone/>
              <a:defRPr sz="2000"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Entweder zweizeiliger Titel oder Titel und Subheadline</a:t>
            </a:r>
            <a:endParaRPr lang="de-DE" dirty="0"/>
          </a:p>
        </p:txBody>
      </p:sp>
    </p:spTree>
    <p:extLst>
      <p:ext uri="{BB962C8B-B14F-4D97-AF65-F5344CB8AC3E}">
        <p14:creationId xmlns:p14="http://schemas.microsoft.com/office/powerpoint/2010/main" val="98165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Folientitel, insgesamt zweizeilig</a:t>
            </a:r>
            <a:endParaRPr lang="de-DE" dirty="0"/>
          </a:p>
        </p:txBody>
      </p:sp>
      <p:sp>
        <p:nvSpPr>
          <p:cNvPr id="3" name="Datumsplatzhalter 2"/>
          <p:cNvSpPr>
            <a:spLocks noGrp="1"/>
          </p:cNvSpPr>
          <p:nvPr>
            <p:ph type="dt" sz="half" idx="10"/>
          </p:nvPr>
        </p:nvSpPr>
        <p:spPr/>
        <p:txBody>
          <a:bodyPr/>
          <a:lstStyle/>
          <a:p>
            <a:r>
              <a:rPr lang="de-DE" smtClean="0"/>
              <a:t>13.12.2017</a:t>
            </a:r>
            <a:endParaRPr lang="de-DE" dirty="0"/>
          </a:p>
        </p:txBody>
      </p:sp>
      <p:sp>
        <p:nvSpPr>
          <p:cNvPr id="4" name="Foliennummernplatzhalter 3"/>
          <p:cNvSpPr>
            <a:spLocks noGrp="1"/>
          </p:cNvSpPr>
          <p:nvPr>
            <p:ph type="sldNum" sz="quarter" idx="11"/>
          </p:nvPr>
        </p:nvSpPr>
        <p:spPr/>
        <p:txBody>
          <a:bodyPr/>
          <a:lstStyle/>
          <a:p>
            <a:fld id="{EA7858BA-97FF-467B-88B5-B4FF2FCC31FE}" type="slidenum">
              <a:rPr lang="de-DE" smtClean="0"/>
              <a:pPr/>
              <a:t>‹#›</a:t>
            </a:fld>
            <a:endParaRPr lang="de-DE" dirty="0"/>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smtClean="0"/>
              <a:t>Entweder zweizeiliger Titel oder Titel mit Subheader</a:t>
            </a:r>
            <a:endParaRPr lang="de-DE" dirty="0"/>
          </a:p>
        </p:txBody>
      </p:sp>
      <p:sp>
        <p:nvSpPr>
          <p:cNvPr id="7" name="Inhaltsplatzhalter 6"/>
          <p:cNvSpPr>
            <a:spLocks noGrp="1"/>
          </p:cNvSpPr>
          <p:nvPr>
            <p:ph sz="quarter" idx="15"/>
          </p:nvPr>
        </p:nvSpPr>
        <p:spPr>
          <a:xfrm>
            <a:off x="358775" y="1311275"/>
            <a:ext cx="4105275" cy="34226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11" name="Inhaltsplatzhalter 10"/>
          <p:cNvSpPr>
            <a:spLocks noGrp="1"/>
          </p:cNvSpPr>
          <p:nvPr>
            <p:ph sz="quarter" idx="16"/>
          </p:nvPr>
        </p:nvSpPr>
        <p:spPr>
          <a:xfrm>
            <a:off x="4679950" y="1311275"/>
            <a:ext cx="4092575" cy="34226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104442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isch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Folientitel, insgesamt zweizeilig</a:t>
            </a:r>
            <a:endParaRPr lang="de-DE" dirty="0"/>
          </a:p>
        </p:txBody>
      </p:sp>
      <p:sp>
        <p:nvSpPr>
          <p:cNvPr id="3" name="Datumsplatzhalter 2"/>
          <p:cNvSpPr>
            <a:spLocks noGrp="1"/>
          </p:cNvSpPr>
          <p:nvPr>
            <p:ph type="dt" sz="half" idx="10"/>
          </p:nvPr>
        </p:nvSpPr>
        <p:spPr/>
        <p:txBody>
          <a:bodyPr/>
          <a:lstStyle/>
          <a:p>
            <a:r>
              <a:rPr lang="de-DE" smtClean="0"/>
              <a:t>13.12.2017</a:t>
            </a:r>
            <a:endParaRPr lang="de-DE" dirty="0"/>
          </a:p>
        </p:txBody>
      </p:sp>
      <p:sp>
        <p:nvSpPr>
          <p:cNvPr id="4" name="Foliennummernplatzhalter 3"/>
          <p:cNvSpPr>
            <a:spLocks noGrp="1"/>
          </p:cNvSpPr>
          <p:nvPr>
            <p:ph type="sldNum" sz="quarter" idx="11"/>
          </p:nvPr>
        </p:nvSpPr>
        <p:spPr/>
        <p:txBody>
          <a:bodyPr/>
          <a:lstStyle/>
          <a:p>
            <a:fld id="{EA7858BA-97FF-467B-88B5-B4FF2FCC31FE}" type="slidenum">
              <a:rPr lang="de-DE" smtClean="0"/>
              <a:pPr/>
              <a:t>‹#›</a:t>
            </a:fld>
            <a:endParaRPr lang="de-DE" dirty="0"/>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smtClean="0"/>
              <a:t>Entweder zweizeiliger Titel oder Titel mit Subheader</a:t>
            </a:r>
            <a:endParaRPr lang="de-DE" dirty="0"/>
          </a:p>
        </p:txBody>
      </p:sp>
      <p:sp>
        <p:nvSpPr>
          <p:cNvPr id="11" name="Inhaltsplatzhalter 10"/>
          <p:cNvSpPr>
            <a:spLocks noGrp="1"/>
          </p:cNvSpPr>
          <p:nvPr>
            <p:ph sz="quarter" idx="16"/>
          </p:nvPr>
        </p:nvSpPr>
        <p:spPr>
          <a:xfrm>
            <a:off x="360001" y="1311275"/>
            <a:ext cx="6264638" cy="12604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Bildplatzhalter 5"/>
          <p:cNvSpPr>
            <a:spLocks noGrp="1"/>
          </p:cNvSpPr>
          <p:nvPr>
            <p:ph type="pic" sz="quarter" idx="17"/>
          </p:nvPr>
        </p:nvSpPr>
        <p:spPr>
          <a:xfrm>
            <a:off x="358775" y="2879999"/>
            <a:ext cx="4105275" cy="1853925"/>
          </a:xfrm>
        </p:spPr>
        <p:txBody>
          <a:bodyPr/>
          <a:lstStyle/>
          <a:p>
            <a:endParaRPr lang="de-DE"/>
          </a:p>
        </p:txBody>
      </p:sp>
      <p:sp>
        <p:nvSpPr>
          <p:cNvPr id="9" name="Bildplatzhalter 8"/>
          <p:cNvSpPr>
            <a:spLocks noGrp="1"/>
          </p:cNvSpPr>
          <p:nvPr>
            <p:ph type="pic" sz="quarter" idx="18"/>
          </p:nvPr>
        </p:nvSpPr>
        <p:spPr>
          <a:xfrm>
            <a:off x="4679950" y="2879725"/>
            <a:ext cx="4105275" cy="1854200"/>
          </a:xfrm>
        </p:spPr>
        <p:txBody>
          <a:bodyPr/>
          <a:lstStyle/>
          <a:p>
            <a:endParaRPr lang="de-DE"/>
          </a:p>
        </p:txBody>
      </p:sp>
      <p:sp>
        <p:nvSpPr>
          <p:cNvPr id="13" name="Textplatzhalter 12"/>
          <p:cNvSpPr>
            <a:spLocks noGrp="1"/>
          </p:cNvSpPr>
          <p:nvPr>
            <p:ph type="body" sz="quarter" idx="19" hasCustomPrompt="1"/>
          </p:nvPr>
        </p:nvSpPr>
        <p:spPr>
          <a:xfrm>
            <a:off x="358775" y="2761200"/>
            <a:ext cx="4105275" cy="107950"/>
          </a:xfrm>
        </p:spPr>
        <p:txBody>
          <a:bodyPr/>
          <a:lstStyle>
            <a:lvl1pPr marL="0" indent="0">
              <a:lnSpc>
                <a:spcPts val="800"/>
              </a:lnSpc>
              <a:spcBef>
                <a:spcPts val="0"/>
              </a:spcBef>
              <a:buNone/>
              <a:defRPr sz="800"/>
            </a:lvl1pPr>
          </a:lstStyle>
          <a:p>
            <a:pPr lvl="0"/>
            <a:r>
              <a:rPr lang="de-DE" dirty="0" smtClean="0"/>
              <a:t>Bildunterschrift</a:t>
            </a:r>
            <a:endParaRPr lang="de-DE" dirty="0"/>
          </a:p>
        </p:txBody>
      </p:sp>
      <p:sp>
        <p:nvSpPr>
          <p:cNvPr id="15" name="Textplatzhalter 14"/>
          <p:cNvSpPr>
            <a:spLocks noGrp="1"/>
          </p:cNvSpPr>
          <p:nvPr>
            <p:ph type="body" sz="quarter" idx="20" hasCustomPrompt="1"/>
          </p:nvPr>
        </p:nvSpPr>
        <p:spPr>
          <a:xfrm>
            <a:off x="4679949" y="2761200"/>
            <a:ext cx="4105275" cy="107950"/>
          </a:xfrm>
        </p:spPr>
        <p:txBody>
          <a:bodyPr/>
          <a:lstStyle>
            <a:lvl1pPr marL="0" indent="0">
              <a:lnSpc>
                <a:spcPts val="800"/>
              </a:lnSpc>
              <a:spcBef>
                <a:spcPts val="0"/>
              </a:spcBef>
              <a:buNone/>
              <a:defRPr sz="800"/>
            </a:lvl1pPr>
          </a:lstStyle>
          <a:p>
            <a:pPr lvl="0"/>
            <a:r>
              <a:rPr lang="de-DE" dirty="0" smtClean="0"/>
              <a:t>Bildunterschrift</a:t>
            </a:r>
            <a:endParaRPr lang="de-DE" dirty="0"/>
          </a:p>
        </p:txBody>
      </p:sp>
    </p:spTree>
    <p:extLst>
      <p:ext uri="{BB962C8B-B14F-4D97-AF65-F5344CB8AC3E}">
        <p14:creationId xmlns:p14="http://schemas.microsoft.com/office/powerpoint/2010/main" val="2635600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_Energ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999" y="219600"/>
            <a:ext cx="8425225" cy="339542"/>
          </a:xfrm>
          <a:prstGeom prst="rect">
            <a:avLst/>
          </a:prstGeom>
        </p:spPr>
        <p:txBody>
          <a:bodyPr lIns="0" tIns="0" rIns="0" bIns="0" anchor="t" anchorCtr="0">
            <a:noAutofit/>
          </a:bodyPr>
          <a:lstStyle>
            <a:lvl1pPr algn="l">
              <a:defRPr sz="2200" b="1" cap="all" baseline="0">
                <a:solidFill>
                  <a:schemeClr val="accent1"/>
                </a:solidFill>
              </a:defRPr>
            </a:lvl1pPr>
          </a:lstStyle>
          <a:p>
            <a:r>
              <a:rPr lang="de-DE" dirty="0" smtClean="0"/>
              <a:t>Zwischentitel grafisch, Insgesamt Zweizeilig</a:t>
            </a:r>
            <a:endParaRPr lang="de-DE" dirty="0"/>
          </a:p>
        </p:txBody>
      </p:sp>
    </p:spTree>
    <p:extLst>
      <p:ext uri="{BB962C8B-B14F-4D97-AF65-F5344CB8AC3E}">
        <p14:creationId xmlns:p14="http://schemas.microsoft.com/office/powerpoint/2010/main" val="798782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eispaltig_Energi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Folientitel, insgesamt zweizeilig</a:t>
            </a:r>
            <a:endParaRPr lang="de-DE" dirty="0"/>
          </a:p>
        </p:txBody>
      </p:sp>
      <p:sp>
        <p:nvSpPr>
          <p:cNvPr id="3" name="Datumsplatzhalter 2"/>
          <p:cNvSpPr>
            <a:spLocks noGrp="1"/>
          </p:cNvSpPr>
          <p:nvPr>
            <p:ph type="dt" sz="half" idx="10"/>
          </p:nvPr>
        </p:nvSpPr>
        <p:spPr/>
        <p:txBody>
          <a:bodyPr/>
          <a:lstStyle/>
          <a:p>
            <a:r>
              <a:rPr lang="de-DE" smtClean="0"/>
              <a:t>13.12.2017</a:t>
            </a:r>
            <a:endParaRPr lang="de-DE" dirty="0"/>
          </a:p>
        </p:txBody>
      </p:sp>
      <p:sp>
        <p:nvSpPr>
          <p:cNvPr id="4" name="Foliennummernplatzhalter 3"/>
          <p:cNvSpPr>
            <a:spLocks noGrp="1"/>
          </p:cNvSpPr>
          <p:nvPr>
            <p:ph type="sldNum" sz="quarter" idx="11"/>
          </p:nvPr>
        </p:nvSpPr>
        <p:spPr/>
        <p:txBody>
          <a:bodyPr/>
          <a:lstStyle/>
          <a:p>
            <a:fld id="{EA7858BA-97FF-467B-88B5-B4FF2FCC31FE}" type="slidenum">
              <a:rPr lang="de-DE" smtClean="0"/>
              <a:pPr/>
              <a:t>‹#›</a:t>
            </a:fld>
            <a:endParaRPr lang="de-DE" dirty="0"/>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smtClean="0"/>
              <a:t>Entweder zweizeiliger Titel oder Titel mit Subheader</a:t>
            </a:r>
            <a:endParaRPr lang="de-DE" dirty="0"/>
          </a:p>
        </p:txBody>
      </p:sp>
      <p:sp>
        <p:nvSpPr>
          <p:cNvPr id="7" name="Inhaltsplatzhalter 6"/>
          <p:cNvSpPr>
            <a:spLocks noGrp="1"/>
          </p:cNvSpPr>
          <p:nvPr>
            <p:ph sz="quarter" idx="15"/>
          </p:nvPr>
        </p:nvSpPr>
        <p:spPr>
          <a:xfrm>
            <a:off x="358775" y="1311275"/>
            <a:ext cx="4105275" cy="34226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11" name="Inhaltsplatzhalter 10"/>
          <p:cNvSpPr>
            <a:spLocks noGrp="1"/>
          </p:cNvSpPr>
          <p:nvPr>
            <p:ph sz="quarter" idx="16"/>
          </p:nvPr>
        </p:nvSpPr>
        <p:spPr>
          <a:xfrm>
            <a:off x="4679950" y="1311275"/>
            <a:ext cx="4092575" cy="34226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470564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chspaltig_Energi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Folientitel, insgesamt zweizeilig</a:t>
            </a:r>
            <a:endParaRPr lang="de-DE" dirty="0"/>
          </a:p>
        </p:txBody>
      </p:sp>
      <p:sp>
        <p:nvSpPr>
          <p:cNvPr id="3" name="Datumsplatzhalter 2"/>
          <p:cNvSpPr>
            <a:spLocks noGrp="1"/>
          </p:cNvSpPr>
          <p:nvPr>
            <p:ph type="dt" sz="half" idx="10"/>
          </p:nvPr>
        </p:nvSpPr>
        <p:spPr/>
        <p:txBody>
          <a:bodyPr/>
          <a:lstStyle/>
          <a:p>
            <a:r>
              <a:rPr lang="de-DE" smtClean="0"/>
              <a:t>13.12.2017</a:t>
            </a:r>
            <a:endParaRPr lang="de-DE" dirty="0"/>
          </a:p>
        </p:txBody>
      </p:sp>
      <p:sp>
        <p:nvSpPr>
          <p:cNvPr id="4" name="Foliennummernplatzhalter 3"/>
          <p:cNvSpPr>
            <a:spLocks noGrp="1"/>
          </p:cNvSpPr>
          <p:nvPr>
            <p:ph type="sldNum" sz="quarter" idx="11"/>
          </p:nvPr>
        </p:nvSpPr>
        <p:spPr/>
        <p:txBody>
          <a:bodyPr/>
          <a:lstStyle/>
          <a:p>
            <a:fld id="{EA7858BA-97FF-467B-88B5-B4FF2FCC31FE}" type="slidenum">
              <a:rPr lang="de-DE" smtClean="0"/>
              <a:pPr/>
              <a:t>‹#›</a:t>
            </a:fld>
            <a:endParaRPr lang="de-DE" dirty="0"/>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smtClean="0"/>
              <a:t>Entweder zweizeiliger Titel oder Titel mit Subheader</a:t>
            </a:r>
            <a:endParaRPr lang="de-DE" dirty="0"/>
          </a:p>
        </p:txBody>
      </p:sp>
      <p:sp>
        <p:nvSpPr>
          <p:cNvPr id="11" name="Inhaltsplatzhalter 10"/>
          <p:cNvSpPr>
            <a:spLocks noGrp="1"/>
          </p:cNvSpPr>
          <p:nvPr>
            <p:ph sz="quarter" idx="16"/>
          </p:nvPr>
        </p:nvSpPr>
        <p:spPr>
          <a:xfrm>
            <a:off x="360001" y="1311275"/>
            <a:ext cx="6264638" cy="12604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Bildplatzhalter 5"/>
          <p:cNvSpPr>
            <a:spLocks noGrp="1"/>
          </p:cNvSpPr>
          <p:nvPr>
            <p:ph type="pic" sz="quarter" idx="17"/>
          </p:nvPr>
        </p:nvSpPr>
        <p:spPr>
          <a:xfrm>
            <a:off x="358775" y="2879999"/>
            <a:ext cx="4105275" cy="1853925"/>
          </a:xfrm>
        </p:spPr>
        <p:txBody>
          <a:bodyPr/>
          <a:lstStyle/>
          <a:p>
            <a:endParaRPr lang="de-DE"/>
          </a:p>
        </p:txBody>
      </p:sp>
      <p:sp>
        <p:nvSpPr>
          <p:cNvPr id="9" name="Bildplatzhalter 8"/>
          <p:cNvSpPr>
            <a:spLocks noGrp="1"/>
          </p:cNvSpPr>
          <p:nvPr>
            <p:ph type="pic" sz="quarter" idx="18"/>
          </p:nvPr>
        </p:nvSpPr>
        <p:spPr>
          <a:xfrm>
            <a:off x="4679950" y="2879725"/>
            <a:ext cx="4105275" cy="1854200"/>
          </a:xfrm>
        </p:spPr>
        <p:txBody>
          <a:bodyPr/>
          <a:lstStyle/>
          <a:p>
            <a:endParaRPr lang="de-DE"/>
          </a:p>
        </p:txBody>
      </p:sp>
      <p:sp>
        <p:nvSpPr>
          <p:cNvPr id="13" name="Textplatzhalter 12"/>
          <p:cNvSpPr>
            <a:spLocks noGrp="1"/>
          </p:cNvSpPr>
          <p:nvPr>
            <p:ph type="body" sz="quarter" idx="19" hasCustomPrompt="1"/>
          </p:nvPr>
        </p:nvSpPr>
        <p:spPr>
          <a:xfrm>
            <a:off x="358775" y="2761200"/>
            <a:ext cx="4105275" cy="107950"/>
          </a:xfrm>
        </p:spPr>
        <p:txBody>
          <a:bodyPr/>
          <a:lstStyle>
            <a:lvl1pPr marL="0" indent="0">
              <a:lnSpc>
                <a:spcPts val="800"/>
              </a:lnSpc>
              <a:spcBef>
                <a:spcPts val="0"/>
              </a:spcBef>
              <a:buNone/>
              <a:defRPr sz="800"/>
            </a:lvl1pPr>
          </a:lstStyle>
          <a:p>
            <a:pPr lvl="0"/>
            <a:r>
              <a:rPr lang="de-DE" dirty="0" smtClean="0"/>
              <a:t>Bildunterschrift</a:t>
            </a:r>
            <a:endParaRPr lang="de-DE" dirty="0"/>
          </a:p>
        </p:txBody>
      </p:sp>
      <p:sp>
        <p:nvSpPr>
          <p:cNvPr id="15" name="Textplatzhalter 14"/>
          <p:cNvSpPr>
            <a:spLocks noGrp="1"/>
          </p:cNvSpPr>
          <p:nvPr>
            <p:ph type="body" sz="quarter" idx="20" hasCustomPrompt="1"/>
          </p:nvPr>
        </p:nvSpPr>
        <p:spPr>
          <a:xfrm>
            <a:off x="4679949" y="2761200"/>
            <a:ext cx="4105275" cy="107950"/>
          </a:xfrm>
        </p:spPr>
        <p:txBody>
          <a:bodyPr/>
          <a:lstStyle>
            <a:lvl1pPr marL="0" indent="0">
              <a:lnSpc>
                <a:spcPts val="800"/>
              </a:lnSpc>
              <a:spcBef>
                <a:spcPts val="0"/>
              </a:spcBef>
              <a:buNone/>
              <a:defRPr sz="800"/>
            </a:lvl1pPr>
          </a:lstStyle>
          <a:p>
            <a:pPr lvl="0"/>
            <a:r>
              <a:rPr lang="de-DE" dirty="0" smtClean="0"/>
              <a:t>Bildunterschrift</a:t>
            </a:r>
            <a:endParaRPr lang="de-DE" dirty="0"/>
          </a:p>
        </p:txBody>
      </p:sp>
    </p:spTree>
    <p:extLst>
      <p:ext uri="{BB962C8B-B14F-4D97-AF65-F5344CB8AC3E}">
        <p14:creationId xmlns:p14="http://schemas.microsoft.com/office/powerpoint/2010/main" val="1645278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_Erde und Umwel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999" y="219600"/>
            <a:ext cx="8425225" cy="339542"/>
          </a:xfrm>
          <a:prstGeom prst="rect">
            <a:avLst/>
          </a:prstGeom>
        </p:spPr>
        <p:txBody>
          <a:bodyPr lIns="0" tIns="0" rIns="0" bIns="0" anchor="t" anchorCtr="0">
            <a:noAutofit/>
          </a:bodyPr>
          <a:lstStyle>
            <a:lvl1pPr algn="l">
              <a:defRPr sz="2200" b="1" cap="all" baseline="0">
                <a:solidFill>
                  <a:schemeClr val="accent1"/>
                </a:solidFill>
              </a:defRPr>
            </a:lvl1pPr>
          </a:lstStyle>
          <a:p>
            <a:r>
              <a:rPr lang="de-DE" dirty="0" smtClean="0"/>
              <a:t>Zwischentitel grafisch, Insgesamt Zweizeilig</a:t>
            </a:r>
            <a:endParaRPr lang="de-DE" dirty="0"/>
          </a:p>
        </p:txBody>
      </p:sp>
    </p:spTree>
    <p:extLst>
      <p:ext uri="{BB962C8B-B14F-4D97-AF65-F5344CB8AC3E}">
        <p14:creationId xmlns:p14="http://schemas.microsoft.com/office/powerpoint/2010/main" val="25728750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8.pn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20.emf"/><Relationship Id="rId4" Type="http://schemas.openxmlformats.org/officeDocument/2006/relationships/slideLayout" Target="../slideLayouts/slideLayout20.xml"/><Relationship Id="rId9" Type="http://schemas.openxmlformats.org/officeDocument/2006/relationships/image" Target="../media/image19.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theme" Target="../theme/theme13.xml"/><Relationship Id="rId1" Type="http://schemas.openxmlformats.org/officeDocument/2006/relationships/slideLayout" Target="../slideLayouts/slideLayout24.xml"/><Relationship Id="rId4" Type="http://schemas.openxmlformats.org/officeDocument/2006/relationships/image" Target="../media/image22.png"/></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image" Target="../media/image23.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theme" Target="../theme/theme15.xml"/><Relationship Id="rId1" Type="http://schemas.openxmlformats.org/officeDocument/2006/relationships/slideLayout" Target="../slideLayouts/slideLayout27.xml"/><Relationship Id="rId4" Type="http://schemas.openxmlformats.org/officeDocument/2006/relationships/image" Target="../media/image25.png"/></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image" Target="../media/image26.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5.xml"/><Relationship Id="rId1" Type="http://schemas.openxmlformats.org/officeDocument/2006/relationships/slideLayout" Target="../slideLayouts/slideLayout6.xml"/><Relationship Id="rId4"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1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7.xml"/><Relationship Id="rId1" Type="http://schemas.openxmlformats.org/officeDocument/2006/relationships/slideLayout" Target="../slideLayouts/slideLayout9.xml"/><Relationship Id="rId4" Type="http://schemas.openxmlformats.org/officeDocument/2006/relationships/image" Target="../media/image14.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15.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theme" Target="../theme/theme9.xml"/><Relationship Id="rId1" Type="http://schemas.openxmlformats.org/officeDocument/2006/relationships/slideLayout" Target="../slideLayouts/slideLayout12.xml"/><Relationship Id="rId4" Type="http://schemas.openxmlformats.org/officeDocument/2006/relationships/image" Target="../media/image1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382"/>
            <a:ext cx="9144000" cy="5143500"/>
          </a:xfrm>
          <a:prstGeom prst="rect">
            <a:avLst/>
          </a:prstGeom>
        </p:spPr>
      </p:pic>
      <p:pic>
        <p:nvPicPr>
          <p:cNvPr id="8" name="Grafik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3600"/>
            <a:ext cx="9149927" cy="5151600"/>
          </a:xfrm>
          <a:prstGeom prst="rect">
            <a:avLst/>
          </a:prstGeom>
        </p:spPr>
      </p:pic>
      <p:pic>
        <p:nvPicPr>
          <p:cNvPr id="11" name="Grafik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0000" y="388800"/>
            <a:ext cx="1633538" cy="216694"/>
          </a:xfrm>
          <a:prstGeom prst="rect">
            <a:avLst/>
          </a:prstGeom>
        </p:spPr>
      </p:pic>
      <p:sp>
        <p:nvSpPr>
          <p:cNvPr id="13" name="Textfeld 12"/>
          <p:cNvSpPr txBox="1"/>
          <p:nvPr userDrawn="1"/>
        </p:nvSpPr>
        <p:spPr>
          <a:xfrm>
            <a:off x="6865200" y="4903200"/>
            <a:ext cx="1019168" cy="138499"/>
          </a:xfrm>
          <a:prstGeom prst="rect">
            <a:avLst/>
          </a:prstGeom>
          <a:noFill/>
        </p:spPr>
        <p:txBody>
          <a:bodyPr wrap="square" lIns="0" tIns="0" rIns="0" bIns="0" rtlCol="0">
            <a:spAutoFit/>
          </a:bodyPr>
          <a:lstStyle/>
          <a:p>
            <a:r>
              <a:rPr lang="de-DE" sz="900" dirty="0" smtClean="0">
                <a:solidFill>
                  <a:schemeClr val="accent2"/>
                </a:solidFill>
              </a:rPr>
              <a:t>www.helmholtz.de</a:t>
            </a:r>
            <a:endParaRPr lang="de-DE" sz="900" dirty="0">
              <a:solidFill>
                <a:schemeClr val="accent2"/>
              </a:solidFill>
            </a:endParaRPr>
          </a:p>
        </p:txBody>
      </p:sp>
      <p:grpSp>
        <p:nvGrpSpPr>
          <p:cNvPr id="7" name="Gruppieren 6"/>
          <p:cNvGrpSpPr/>
          <p:nvPr userDrawn="1"/>
        </p:nvGrpSpPr>
        <p:grpSpPr>
          <a:xfrm>
            <a:off x="6819173" y="297754"/>
            <a:ext cx="1966052" cy="391711"/>
            <a:chOff x="6819173" y="297754"/>
            <a:chExt cx="1966052" cy="391711"/>
          </a:xfrm>
        </p:grpSpPr>
        <p:pic>
          <p:nvPicPr>
            <p:cNvPr id="10" name="Grafik 9"/>
            <p:cNvPicPr>
              <a:picLocks noChangeAspect="1"/>
            </p:cNvPicPr>
            <p:nvPr userDrawn="1"/>
          </p:nvPicPr>
          <p:blipFill rotWithShape="1">
            <a:blip r:embed="rId6" cstate="print">
              <a:extLst>
                <a:ext uri="{28A0092B-C50C-407E-A947-70E740481C1C}">
                  <a14:useLocalDpi xmlns:a14="http://schemas.microsoft.com/office/drawing/2010/main" val="0"/>
                </a:ext>
              </a:extLst>
            </a:blip>
            <a:srcRect l="57170" t="20449" r="-9716" b="21256"/>
            <a:stretch/>
          </p:blipFill>
          <p:spPr>
            <a:xfrm>
              <a:off x="6819173" y="297754"/>
              <a:ext cx="1966052" cy="391711"/>
            </a:xfrm>
            <a:prstGeom prst="rect">
              <a:avLst/>
            </a:prstGeom>
          </p:spPr>
        </p:pic>
        <p:sp>
          <p:nvSpPr>
            <p:cNvPr id="14" name="Rechteck 13"/>
            <p:cNvSpPr/>
            <p:nvPr userDrawn="1"/>
          </p:nvSpPr>
          <p:spPr>
            <a:xfrm>
              <a:off x="8280412" y="339502"/>
              <a:ext cx="504813" cy="324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5" name="Grafik 1"/>
          <p:cNvPicPr>
            <a:picLocks noChangeAspect="1"/>
          </p:cNvPicPr>
          <p:nvPr userDrawn="1"/>
        </p:nvPicPr>
        <p:blipFill rotWithShape="1">
          <a:blip r:embed="rId7">
            <a:extLst>
              <a:ext uri="{28A0092B-C50C-407E-A947-70E740481C1C}">
                <a14:useLocalDpi xmlns:a14="http://schemas.microsoft.com/office/drawing/2010/main" val="0"/>
              </a:ext>
            </a:extLst>
          </a:blip>
          <a:srcRect t="93838"/>
          <a:stretch/>
        </p:blipFill>
        <p:spPr>
          <a:xfrm>
            <a:off x="0" y="4830554"/>
            <a:ext cx="9149928" cy="317446"/>
          </a:xfrm>
          <a:prstGeom prst="rect">
            <a:avLst/>
          </a:prstGeom>
        </p:spPr>
      </p:pic>
    </p:spTree>
    <p:extLst>
      <p:ext uri="{BB962C8B-B14F-4D97-AF65-F5344CB8AC3E}">
        <p14:creationId xmlns:p14="http://schemas.microsoft.com/office/powerpoint/2010/main" val="393649041"/>
      </p:ext>
    </p:extLst>
  </p:cSld>
  <p:clrMap bg1="lt1" tx1="dk1" bg2="lt2" tx2="dk2" accent1="accent1" accent2="accent2" accent3="accent3" accent4="accent4" accent5="accent5" accent6="accent6" hlink="hlink" folHlink="folHlink"/>
  <p:sldLayoutIdLst>
    <p:sldLayoutId id="2147483689" r:id="rId1"/>
  </p:sldLayoutIdLst>
  <p:hf hdr="0" ftr="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 y="4878000"/>
            <a:ext cx="9143983" cy="271462"/>
          </a:xfrm>
          <a:prstGeom prst="rect">
            <a:avLst/>
          </a:prstGeom>
        </p:spPr>
      </p:pic>
      <p:sp>
        <p:nvSpPr>
          <p:cNvPr id="4" name="Titelplatzhalter 3"/>
          <p:cNvSpPr>
            <a:spLocks noGrp="1"/>
          </p:cNvSpPr>
          <p:nvPr>
            <p:ph type="title"/>
          </p:nvPr>
        </p:nvSpPr>
        <p:spPr>
          <a:xfrm>
            <a:off x="360000" y="219600"/>
            <a:ext cx="8424000" cy="371930"/>
          </a:xfrm>
          <a:prstGeom prst="rect">
            <a:avLst/>
          </a:prstGeom>
        </p:spPr>
        <p:txBody>
          <a:bodyPr vert="horz" lIns="0" tIns="0" rIns="0" bIns="0" rtlCol="0" anchor="t" anchorCtr="0">
            <a:noAutofit/>
          </a:bodyPr>
          <a:lstStyle/>
          <a:p>
            <a:r>
              <a:rPr lang="de-DE" dirty="0" smtClean="0"/>
              <a:t>Folientitel, insgesamt zweizeilig</a:t>
            </a:r>
            <a:endParaRPr lang="de-DE" dirty="0"/>
          </a:p>
        </p:txBody>
      </p:sp>
      <p:sp>
        <p:nvSpPr>
          <p:cNvPr id="6" name="Datumsplatzhalter 5"/>
          <p:cNvSpPr>
            <a:spLocks noGrp="1"/>
          </p:cNvSpPr>
          <p:nvPr>
            <p:ph type="dt" sz="half" idx="2"/>
          </p:nvPr>
        </p:nvSpPr>
        <p:spPr>
          <a:xfrm>
            <a:off x="6865938" y="4914000"/>
            <a:ext cx="694420" cy="162000"/>
          </a:xfrm>
          <a:prstGeom prst="rect">
            <a:avLst/>
          </a:prstGeom>
        </p:spPr>
        <p:txBody>
          <a:bodyPr vert="horz" lIns="0" tIns="0" rIns="0" bIns="0" rtlCol="0" anchor="t" anchorCtr="0"/>
          <a:lstStyle>
            <a:lvl1pPr algn="l">
              <a:defRPr sz="900">
                <a:solidFill>
                  <a:schemeClr val="bg1"/>
                </a:solidFill>
              </a:defRPr>
            </a:lvl1pPr>
          </a:lstStyle>
          <a:p>
            <a:r>
              <a:rPr lang="de-DE" smtClean="0"/>
              <a:t>13.12.2017</a:t>
            </a:r>
            <a:endParaRPr lang="de-DE" dirty="0"/>
          </a:p>
        </p:txBody>
      </p:sp>
      <p:sp>
        <p:nvSpPr>
          <p:cNvPr id="7" name="Foliennummernplatzhalter 6"/>
          <p:cNvSpPr>
            <a:spLocks noGrp="1"/>
          </p:cNvSpPr>
          <p:nvPr>
            <p:ph type="sldNum" sz="quarter" idx="4"/>
          </p:nvPr>
        </p:nvSpPr>
        <p:spPr>
          <a:xfrm>
            <a:off x="8258082" y="4914000"/>
            <a:ext cx="514400" cy="180000"/>
          </a:xfrm>
          <a:prstGeom prst="rect">
            <a:avLst/>
          </a:prstGeom>
        </p:spPr>
        <p:txBody>
          <a:bodyPr vert="horz" lIns="0" tIns="0" rIns="0" bIns="0" rtlCol="0" anchor="t" anchorCtr="0"/>
          <a:lstStyle>
            <a:lvl1pPr algn="r">
              <a:defRPr sz="900">
                <a:solidFill>
                  <a:schemeClr val="bg1"/>
                </a:solidFill>
              </a:defRPr>
            </a:lvl1pPr>
          </a:lstStyle>
          <a:p>
            <a:fld id="{EA7858BA-97FF-467B-88B5-B4FF2FCC31FE}" type="slidenum">
              <a:rPr lang="de-DE" smtClean="0"/>
              <a:pPr/>
              <a:t>‹#›</a:t>
            </a:fld>
            <a:endParaRPr lang="de-DE" dirty="0"/>
          </a:p>
        </p:txBody>
      </p:sp>
      <p:sp>
        <p:nvSpPr>
          <p:cNvPr id="11" name="Textplatzhalter 10"/>
          <p:cNvSpPr>
            <a:spLocks noGrp="1"/>
          </p:cNvSpPr>
          <p:nvPr>
            <p:ph type="body" idx="1"/>
          </p:nvPr>
        </p:nvSpPr>
        <p:spPr>
          <a:xfrm>
            <a:off x="360000" y="1311275"/>
            <a:ext cx="8424000" cy="3422650"/>
          </a:xfrm>
          <a:prstGeom prst="rect">
            <a:avLst/>
          </a:prstGeom>
        </p:spPr>
        <p:txBody>
          <a:bodyPr vert="horz" lIns="0" tIns="0" rIns="0" bIns="0" rtlCol="0">
            <a:no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774686550"/>
      </p:ext>
    </p:extLst>
  </p:cSld>
  <p:clrMap bg1="lt1" tx1="dk1" bg2="lt2" tx2="dk2" accent1="accent1" accent2="accent2" accent3="accent3" accent4="accent4" accent5="accent5" accent6="accent6" hlink="hlink" folHlink="folHlink"/>
  <p:sldLayoutIdLst>
    <p:sldLayoutId id="2147483677" r:id="rId1"/>
    <p:sldLayoutId id="2147483678" r:id="rId2"/>
  </p:sldLayoutIdLst>
  <p:hf hdr="0" ftr="0"/>
  <p:txStyles>
    <p:titleStyle>
      <a:lvl1pPr algn="l" defTabSz="914400" rtl="0" eaLnBrk="1" latinLnBrk="0" hangingPunct="1">
        <a:spcBef>
          <a:spcPct val="0"/>
        </a:spcBef>
        <a:buNone/>
        <a:defRPr sz="2200" b="1" kern="1200" cap="all" baseline="0">
          <a:solidFill>
            <a:schemeClr val="accent1"/>
          </a:solidFill>
          <a:latin typeface="+mj-lt"/>
          <a:ea typeface="+mj-ea"/>
          <a:cs typeface="+mj-cs"/>
        </a:defRPr>
      </a:lvl1pPr>
    </p:titleStyle>
    <p:body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4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5A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600"/>
            <a:ext cx="9149928" cy="5151600"/>
          </a:xfrm>
          <a:prstGeom prst="rect">
            <a:avLst/>
          </a:prstGeom>
        </p:spPr>
      </p:pic>
      <p:sp>
        <p:nvSpPr>
          <p:cNvPr id="13" name="Textfeld 12"/>
          <p:cNvSpPr txBox="1"/>
          <p:nvPr userDrawn="1"/>
        </p:nvSpPr>
        <p:spPr>
          <a:xfrm>
            <a:off x="6865200" y="4903200"/>
            <a:ext cx="1019168" cy="138499"/>
          </a:xfrm>
          <a:prstGeom prst="rect">
            <a:avLst/>
          </a:prstGeom>
          <a:noFill/>
        </p:spPr>
        <p:txBody>
          <a:bodyPr wrap="square" lIns="0" tIns="0" rIns="0" bIns="0" rtlCol="0">
            <a:spAutoFit/>
          </a:bodyPr>
          <a:lstStyle/>
          <a:p>
            <a:r>
              <a:rPr lang="de-DE" sz="900" dirty="0" smtClean="0">
                <a:solidFill>
                  <a:schemeClr val="accent2"/>
                </a:solidFill>
              </a:rPr>
              <a:t>www.helmholtz.de</a:t>
            </a:r>
            <a:endParaRPr lang="de-DE" sz="900" dirty="0">
              <a:solidFill>
                <a:schemeClr val="accent2"/>
              </a:solidFill>
            </a:endParaRPr>
          </a:p>
        </p:txBody>
      </p:sp>
    </p:spTree>
    <p:extLst>
      <p:ext uri="{BB962C8B-B14F-4D97-AF65-F5344CB8AC3E}">
        <p14:creationId xmlns:p14="http://schemas.microsoft.com/office/powerpoint/2010/main" val="3275188483"/>
      </p:ext>
    </p:extLst>
  </p:cSld>
  <p:clrMap bg1="lt1" tx1="dk1" bg2="lt2" tx2="dk2" accent1="accent1" accent2="accent2" accent3="accent3" accent4="accent4" accent5="accent5" accent6="accent6" hlink="hlink" folHlink="folHlink"/>
  <p:sldLayoutIdLst>
    <p:sldLayoutId id="2147483669" r:id="rId1"/>
    <p:sldLayoutId id="2147483690" r:id="rId2"/>
  </p:sldLayoutIdLst>
  <p:hf hdr="0" ftr="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reeform 4"/>
          <p:cNvSpPr/>
          <p:nvPr userDrawn="1"/>
        </p:nvSpPr>
        <p:spPr>
          <a:xfrm>
            <a:off x="-6306" y="4733924"/>
            <a:ext cx="1273854" cy="304733"/>
          </a:xfrm>
          <a:custGeom>
            <a:avLst/>
            <a:gdLst>
              <a:gd name="connsiteX0" fmla="*/ 6306 w 1273854"/>
              <a:gd name="connsiteY0" fmla="*/ 0 h 510802"/>
              <a:gd name="connsiteX1" fmla="*/ 1040524 w 1273854"/>
              <a:gd name="connsiteY1" fmla="*/ 6306 h 510802"/>
              <a:gd name="connsiteX2" fmla="*/ 1273854 w 1273854"/>
              <a:gd name="connsiteY2" fmla="*/ 504496 h 510802"/>
              <a:gd name="connsiteX3" fmla="*/ 0 w 1273854"/>
              <a:gd name="connsiteY3" fmla="*/ 510802 h 510802"/>
              <a:gd name="connsiteX4" fmla="*/ 6306 w 1273854"/>
              <a:gd name="connsiteY4" fmla="*/ 0 h 510802"/>
              <a:gd name="connsiteX0" fmla="*/ 6306 w 1273854"/>
              <a:gd name="connsiteY0" fmla="*/ 0 h 510802"/>
              <a:gd name="connsiteX1" fmla="*/ 937654 w 1273854"/>
              <a:gd name="connsiteY1" fmla="*/ 9094 h 510802"/>
              <a:gd name="connsiteX2" fmla="*/ 1273854 w 1273854"/>
              <a:gd name="connsiteY2" fmla="*/ 504496 h 510802"/>
              <a:gd name="connsiteX3" fmla="*/ 0 w 1273854"/>
              <a:gd name="connsiteY3" fmla="*/ 510802 h 510802"/>
              <a:gd name="connsiteX4" fmla="*/ 6306 w 1273854"/>
              <a:gd name="connsiteY4" fmla="*/ 0 h 510802"/>
              <a:gd name="connsiteX0" fmla="*/ 4401 w 1273854"/>
              <a:gd name="connsiteY0" fmla="*/ 4848 h 501708"/>
              <a:gd name="connsiteX1" fmla="*/ 937654 w 1273854"/>
              <a:gd name="connsiteY1" fmla="*/ 0 h 501708"/>
              <a:gd name="connsiteX2" fmla="*/ 1273854 w 1273854"/>
              <a:gd name="connsiteY2" fmla="*/ 495402 h 501708"/>
              <a:gd name="connsiteX3" fmla="*/ 0 w 1273854"/>
              <a:gd name="connsiteY3" fmla="*/ 501708 h 501708"/>
              <a:gd name="connsiteX4" fmla="*/ 4401 w 1273854"/>
              <a:gd name="connsiteY4" fmla="*/ 4848 h 501708"/>
              <a:gd name="connsiteX0" fmla="*/ 4401 w 1273854"/>
              <a:gd name="connsiteY0" fmla="*/ 0 h 508014"/>
              <a:gd name="connsiteX1" fmla="*/ 937654 w 1273854"/>
              <a:gd name="connsiteY1" fmla="*/ 6306 h 508014"/>
              <a:gd name="connsiteX2" fmla="*/ 1273854 w 1273854"/>
              <a:gd name="connsiteY2" fmla="*/ 501708 h 508014"/>
              <a:gd name="connsiteX3" fmla="*/ 0 w 1273854"/>
              <a:gd name="connsiteY3" fmla="*/ 508014 h 508014"/>
              <a:gd name="connsiteX4" fmla="*/ 4401 w 1273854"/>
              <a:gd name="connsiteY4" fmla="*/ 0 h 508014"/>
              <a:gd name="connsiteX0" fmla="*/ 4401 w 1273854"/>
              <a:gd name="connsiteY0" fmla="*/ 7636 h 501708"/>
              <a:gd name="connsiteX1" fmla="*/ 937654 w 1273854"/>
              <a:gd name="connsiteY1" fmla="*/ 0 h 501708"/>
              <a:gd name="connsiteX2" fmla="*/ 1273854 w 1273854"/>
              <a:gd name="connsiteY2" fmla="*/ 495402 h 501708"/>
              <a:gd name="connsiteX3" fmla="*/ 0 w 1273854"/>
              <a:gd name="connsiteY3" fmla="*/ 501708 h 501708"/>
              <a:gd name="connsiteX4" fmla="*/ 4401 w 1273854"/>
              <a:gd name="connsiteY4" fmla="*/ 7636 h 501708"/>
              <a:gd name="connsiteX0" fmla="*/ 2496 w 1273854"/>
              <a:gd name="connsiteY0" fmla="*/ 0 h 505225"/>
              <a:gd name="connsiteX1" fmla="*/ 937654 w 1273854"/>
              <a:gd name="connsiteY1" fmla="*/ 3517 h 505225"/>
              <a:gd name="connsiteX2" fmla="*/ 1273854 w 1273854"/>
              <a:gd name="connsiteY2" fmla="*/ 498919 h 505225"/>
              <a:gd name="connsiteX3" fmla="*/ 0 w 1273854"/>
              <a:gd name="connsiteY3" fmla="*/ 505225 h 505225"/>
              <a:gd name="connsiteX4" fmla="*/ 2496 w 1273854"/>
              <a:gd name="connsiteY4" fmla="*/ 0 h 505225"/>
              <a:gd name="connsiteX0" fmla="*/ 2496 w 1273854"/>
              <a:gd name="connsiteY0" fmla="*/ 0 h 505225"/>
              <a:gd name="connsiteX1" fmla="*/ 979564 w 1273854"/>
              <a:gd name="connsiteY1" fmla="*/ 3516 h 505225"/>
              <a:gd name="connsiteX2" fmla="*/ 1273854 w 1273854"/>
              <a:gd name="connsiteY2" fmla="*/ 498919 h 505225"/>
              <a:gd name="connsiteX3" fmla="*/ 0 w 1273854"/>
              <a:gd name="connsiteY3" fmla="*/ 505225 h 505225"/>
              <a:gd name="connsiteX4" fmla="*/ 2496 w 1273854"/>
              <a:gd name="connsiteY4" fmla="*/ 0 h 505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854" h="505225">
                <a:moveTo>
                  <a:pt x="2496" y="0"/>
                </a:moveTo>
                <a:lnTo>
                  <a:pt x="979564" y="3516"/>
                </a:lnTo>
                <a:lnTo>
                  <a:pt x="1273854" y="498919"/>
                </a:lnTo>
                <a:lnTo>
                  <a:pt x="0" y="505225"/>
                </a:lnTo>
                <a:lnTo>
                  <a:pt x="2496" y="0"/>
                </a:lnTo>
                <a:close/>
              </a:path>
            </a:pathLst>
          </a:custGeom>
          <a:solidFill>
            <a:srgbClr val="005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 y="4878000"/>
            <a:ext cx="9143983" cy="271461"/>
          </a:xfrm>
          <a:prstGeom prst="rect">
            <a:avLst/>
          </a:prstGeom>
        </p:spPr>
      </p:pic>
      <p:sp>
        <p:nvSpPr>
          <p:cNvPr id="4" name="Titelplatzhalter 3"/>
          <p:cNvSpPr>
            <a:spLocks noGrp="1"/>
          </p:cNvSpPr>
          <p:nvPr>
            <p:ph type="title"/>
          </p:nvPr>
        </p:nvSpPr>
        <p:spPr>
          <a:xfrm>
            <a:off x="360000" y="219600"/>
            <a:ext cx="8424000" cy="371930"/>
          </a:xfrm>
          <a:prstGeom prst="rect">
            <a:avLst/>
          </a:prstGeom>
        </p:spPr>
        <p:txBody>
          <a:bodyPr vert="horz" lIns="0" tIns="0" rIns="0" bIns="0" rtlCol="0" anchor="t" anchorCtr="0">
            <a:noAutofit/>
          </a:bodyPr>
          <a:lstStyle/>
          <a:p>
            <a:r>
              <a:rPr lang="de-DE" dirty="0" smtClean="0"/>
              <a:t>Folientitel, insgesamt zweizeilig</a:t>
            </a:r>
            <a:endParaRPr lang="de-DE" dirty="0"/>
          </a:p>
        </p:txBody>
      </p:sp>
      <p:sp>
        <p:nvSpPr>
          <p:cNvPr id="6" name="Datumsplatzhalter 5"/>
          <p:cNvSpPr>
            <a:spLocks noGrp="1"/>
          </p:cNvSpPr>
          <p:nvPr>
            <p:ph type="dt" sz="half" idx="2"/>
          </p:nvPr>
        </p:nvSpPr>
        <p:spPr>
          <a:xfrm>
            <a:off x="6865938" y="4914000"/>
            <a:ext cx="694420" cy="162000"/>
          </a:xfrm>
          <a:prstGeom prst="rect">
            <a:avLst/>
          </a:prstGeom>
        </p:spPr>
        <p:txBody>
          <a:bodyPr vert="horz" lIns="0" tIns="0" rIns="0" bIns="0" rtlCol="0" anchor="t" anchorCtr="0"/>
          <a:lstStyle>
            <a:lvl1pPr algn="l">
              <a:defRPr sz="900">
                <a:solidFill>
                  <a:schemeClr val="bg1"/>
                </a:solidFill>
              </a:defRPr>
            </a:lvl1pPr>
          </a:lstStyle>
          <a:p>
            <a:r>
              <a:rPr lang="en-US" smtClean="0"/>
              <a:t>12.6.2018</a:t>
            </a:r>
            <a:endParaRPr lang="de-DE" dirty="0"/>
          </a:p>
        </p:txBody>
      </p:sp>
      <p:sp>
        <p:nvSpPr>
          <p:cNvPr id="7" name="Foliennummernplatzhalter 6"/>
          <p:cNvSpPr>
            <a:spLocks noGrp="1"/>
          </p:cNvSpPr>
          <p:nvPr>
            <p:ph type="sldNum" sz="quarter" idx="4"/>
          </p:nvPr>
        </p:nvSpPr>
        <p:spPr>
          <a:xfrm>
            <a:off x="8258082" y="4914000"/>
            <a:ext cx="514400" cy="180000"/>
          </a:xfrm>
          <a:prstGeom prst="rect">
            <a:avLst/>
          </a:prstGeom>
        </p:spPr>
        <p:txBody>
          <a:bodyPr vert="horz" lIns="0" tIns="0" rIns="0" bIns="0" rtlCol="0" anchor="t" anchorCtr="0"/>
          <a:lstStyle>
            <a:lvl1pPr algn="r">
              <a:defRPr sz="900">
                <a:solidFill>
                  <a:schemeClr val="bg1"/>
                </a:solidFill>
              </a:defRPr>
            </a:lvl1pPr>
          </a:lstStyle>
          <a:p>
            <a:fld id="{EA7858BA-97FF-467B-88B5-B4FF2FCC31FE}" type="slidenum">
              <a:rPr lang="de-DE" smtClean="0"/>
              <a:pPr/>
              <a:t>‹#›</a:t>
            </a:fld>
            <a:endParaRPr lang="de-DE" dirty="0"/>
          </a:p>
        </p:txBody>
      </p:sp>
      <p:sp>
        <p:nvSpPr>
          <p:cNvPr id="11" name="Textplatzhalter 10"/>
          <p:cNvSpPr>
            <a:spLocks noGrp="1"/>
          </p:cNvSpPr>
          <p:nvPr>
            <p:ph type="body" idx="1"/>
          </p:nvPr>
        </p:nvSpPr>
        <p:spPr>
          <a:xfrm>
            <a:off x="360000" y="1311275"/>
            <a:ext cx="8424000" cy="3422650"/>
          </a:xfrm>
          <a:prstGeom prst="rect">
            <a:avLst/>
          </a:prstGeom>
        </p:spPr>
        <p:txBody>
          <a:bodyPr vert="horz" lIns="0" tIns="0" rIns="0" bIns="0" rtlCol="0">
            <a:no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pic>
        <p:nvPicPr>
          <p:cNvPr id="2" name="Picture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59532" y="4776264"/>
            <a:ext cx="504056" cy="359792"/>
          </a:xfrm>
          <a:prstGeom prst="rect">
            <a:avLst/>
          </a:prstGeom>
        </p:spPr>
      </p:pic>
    </p:spTree>
    <p:extLst>
      <p:ext uri="{BB962C8B-B14F-4D97-AF65-F5344CB8AC3E}">
        <p14:creationId xmlns:p14="http://schemas.microsoft.com/office/powerpoint/2010/main" val="270460279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91" r:id="rId3"/>
    <p:sldLayoutId id="2147483692" r:id="rId4"/>
    <p:sldLayoutId id="2147483693" r:id="rId5"/>
    <p:sldLayoutId id="2147483694" r:id="rId6"/>
    <p:sldLayoutId id="2147483695" r:id="rId7"/>
  </p:sldLayoutIdLst>
  <p:hf hdr="0" ftr="0"/>
  <p:txStyles>
    <p:titleStyle>
      <a:lvl1pPr algn="l" defTabSz="914400" rtl="0" eaLnBrk="1" latinLnBrk="0" hangingPunct="1">
        <a:spcBef>
          <a:spcPct val="0"/>
        </a:spcBef>
        <a:buNone/>
        <a:defRPr sz="2200" b="1" kern="1200" cap="all" baseline="0">
          <a:solidFill>
            <a:schemeClr val="accent1"/>
          </a:solidFill>
          <a:latin typeface="+mj-lt"/>
          <a:ea typeface="+mj-ea"/>
          <a:cs typeface="+mj-cs"/>
        </a:defRPr>
      </a:lvl1pPr>
    </p:titleStyle>
    <p:body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4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Grafik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600"/>
            <a:ext cx="9149928" cy="5151600"/>
          </a:xfrm>
          <a:prstGeom prst="rect">
            <a:avLst/>
          </a:prstGeom>
        </p:spPr>
      </p:pic>
      <p:sp>
        <p:nvSpPr>
          <p:cNvPr id="13" name="Textfeld 12"/>
          <p:cNvSpPr txBox="1"/>
          <p:nvPr userDrawn="1"/>
        </p:nvSpPr>
        <p:spPr>
          <a:xfrm>
            <a:off x="6865200" y="4903200"/>
            <a:ext cx="1019168" cy="138499"/>
          </a:xfrm>
          <a:prstGeom prst="rect">
            <a:avLst/>
          </a:prstGeom>
          <a:noFill/>
        </p:spPr>
        <p:txBody>
          <a:bodyPr wrap="square" lIns="0" tIns="0" rIns="0" bIns="0" rtlCol="0">
            <a:spAutoFit/>
          </a:bodyPr>
          <a:lstStyle/>
          <a:p>
            <a:r>
              <a:rPr lang="de-DE" sz="900" dirty="0" smtClean="0">
                <a:solidFill>
                  <a:schemeClr val="accent2"/>
                </a:solidFill>
              </a:rPr>
              <a:t>www.helmholtz.de</a:t>
            </a:r>
            <a:endParaRPr lang="de-DE" sz="900" dirty="0">
              <a:solidFill>
                <a:schemeClr val="accent2"/>
              </a:solidFill>
            </a:endParaRPr>
          </a:p>
        </p:txBody>
      </p:sp>
    </p:spTree>
    <p:extLst>
      <p:ext uri="{BB962C8B-B14F-4D97-AF65-F5344CB8AC3E}">
        <p14:creationId xmlns:p14="http://schemas.microsoft.com/office/powerpoint/2010/main" val="839327374"/>
      </p:ext>
    </p:extLst>
  </p:cSld>
  <p:clrMap bg1="lt1" tx1="dk1" bg2="lt2" tx2="dk2" accent1="accent1" accent2="accent2" accent3="accent3" accent4="accent4" accent5="accent5" accent6="accent6" hlink="hlink" folHlink="folHlink"/>
  <p:sldLayoutIdLst>
    <p:sldLayoutId id="2147483665" r:id="rId1"/>
  </p:sldLayoutIdLst>
  <p:hf hdr="0" ftr="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 y="4878000"/>
            <a:ext cx="9143949" cy="271461"/>
          </a:xfrm>
          <a:prstGeom prst="rect">
            <a:avLst/>
          </a:prstGeom>
        </p:spPr>
      </p:pic>
      <p:sp>
        <p:nvSpPr>
          <p:cNvPr id="4" name="Titelplatzhalter 3"/>
          <p:cNvSpPr>
            <a:spLocks noGrp="1"/>
          </p:cNvSpPr>
          <p:nvPr>
            <p:ph type="title"/>
          </p:nvPr>
        </p:nvSpPr>
        <p:spPr>
          <a:xfrm>
            <a:off x="360000" y="219600"/>
            <a:ext cx="8424000" cy="371930"/>
          </a:xfrm>
          <a:prstGeom prst="rect">
            <a:avLst/>
          </a:prstGeom>
        </p:spPr>
        <p:txBody>
          <a:bodyPr vert="horz" lIns="0" tIns="0" rIns="0" bIns="0" rtlCol="0" anchor="t" anchorCtr="0">
            <a:noAutofit/>
          </a:bodyPr>
          <a:lstStyle/>
          <a:p>
            <a:r>
              <a:rPr lang="de-DE" dirty="0" smtClean="0"/>
              <a:t>Folientitel, insgesamt zweizeilig</a:t>
            </a:r>
            <a:endParaRPr lang="de-DE" dirty="0"/>
          </a:p>
        </p:txBody>
      </p:sp>
      <p:sp>
        <p:nvSpPr>
          <p:cNvPr id="6" name="Datumsplatzhalter 5"/>
          <p:cNvSpPr>
            <a:spLocks noGrp="1"/>
          </p:cNvSpPr>
          <p:nvPr>
            <p:ph type="dt" sz="half" idx="2"/>
          </p:nvPr>
        </p:nvSpPr>
        <p:spPr>
          <a:xfrm>
            <a:off x="6865938" y="4914000"/>
            <a:ext cx="694420" cy="162000"/>
          </a:xfrm>
          <a:prstGeom prst="rect">
            <a:avLst/>
          </a:prstGeom>
        </p:spPr>
        <p:txBody>
          <a:bodyPr vert="horz" lIns="0" tIns="0" rIns="0" bIns="0" rtlCol="0" anchor="t" anchorCtr="0"/>
          <a:lstStyle>
            <a:lvl1pPr algn="l">
              <a:defRPr sz="900">
                <a:solidFill>
                  <a:schemeClr val="bg1"/>
                </a:solidFill>
              </a:defRPr>
            </a:lvl1pPr>
          </a:lstStyle>
          <a:p>
            <a:r>
              <a:rPr lang="de-DE" smtClean="0"/>
              <a:t>13.12.2017</a:t>
            </a:r>
            <a:endParaRPr lang="de-DE" dirty="0"/>
          </a:p>
        </p:txBody>
      </p:sp>
      <p:sp>
        <p:nvSpPr>
          <p:cNvPr id="7" name="Foliennummernplatzhalter 6"/>
          <p:cNvSpPr>
            <a:spLocks noGrp="1"/>
          </p:cNvSpPr>
          <p:nvPr>
            <p:ph type="sldNum" sz="quarter" idx="4"/>
          </p:nvPr>
        </p:nvSpPr>
        <p:spPr>
          <a:xfrm>
            <a:off x="8258082" y="4914000"/>
            <a:ext cx="514400" cy="180000"/>
          </a:xfrm>
          <a:prstGeom prst="rect">
            <a:avLst/>
          </a:prstGeom>
        </p:spPr>
        <p:txBody>
          <a:bodyPr vert="horz" lIns="0" tIns="0" rIns="0" bIns="0" rtlCol="0" anchor="t" anchorCtr="0"/>
          <a:lstStyle>
            <a:lvl1pPr algn="r">
              <a:defRPr sz="900">
                <a:solidFill>
                  <a:schemeClr val="bg1"/>
                </a:solidFill>
              </a:defRPr>
            </a:lvl1pPr>
          </a:lstStyle>
          <a:p>
            <a:fld id="{EA7858BA-97FF-467B-88B5-B4FF2FCC31FE}" type="slidenum">
              <a:rPr lang="de-DE" smtClean="0"/>
              <a:pPr/>
              <a:t>‹#›</a:t>
            </a:fld>
            <a:endParaRPr lang="de-DE" dirty="0"/>
          </a:p>
        </p:txBody>
      </p:sp>
      <p:sp>
        <p:nvSpPr>
          <p:cNvPr id="11" name="Textplatzhalter 10"/>
          <p:cNvSpPr>
            <a:spLocks noGrp="1"/>
          </p:cNvSpPr>
          <p:nvPr>
            <p:ph type="body" idx="1"/>
          </p:nvPr>
        </p:nvSpPr>
        <p:spPr>
          <a:xfrm>
            <a:off x="360000" y="1311275"/>
            <a:ext cx="8424000" cy="3422650"/>
          </a:xfrm>
          <a:prstGeom prst="rect">
            <a:avLst/>
          </a:prstGeom>
        </p:spPr>
        <p:txBody>
          <a:bodyPr vert="horz" lIns="0" tIns="0" rIns="0" bIns="0" rtlCol="0">
            <a:no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3765465683"/>
      </p:ext>
    </p:extLst>
  </p:cSld>
  <p:clrMap bg1="lt1" tx1="dk1" bg2="lt2" tx2="dk2" accent1="accent1" accent2="accent2" accent3="accent3" accent4="accent4" accent5="accent5" accent6="accent6" hlink="hlink" folHlink="folHlink"/>
  <p:sldLayoutIdLst>
    <p:sldLayoutId id="2147483683" r:id="rId1"/>
    <p:sldLayoutId id="2147483684" r:id="rId2"/>
  </p:sldLayoutIdLst>
  <p:hf hdr="0" ftr="0"/>
  <p:txStyles>
    <p:titleStyle>
      <a:lvl1pPr algn="l" defTabSz="914400" rtl="0" eaLnBrk="1" latinLnBrk="0" hangingPunct="1">
        <a:spcBef>
          <a:spcPct val="0"/>
        </a:spcBef>
        <a:buNone/>
        <a:defRPr sz="2200" b="1" kern="1200" cap="all" baseline="0">
          <a:solidFill>
            <a:schemeClr val="accent1"/>
          </a:solidFill>
          <a:latin typeface="+mj-lt"/>
          <a:ea typeface="+mj-ea"/>
          <a:cs typeface="+mj-cs"/>
        </a:defRPr>
      </a:lvl1pPr>
    </p:titleStyle>
    <p:body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4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Grafik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3600"/>
            <a:ext cx="9149929" cy="5151600"/>
          </a:xfrm>
          <a:prstGeom prst="rect">
            <a:avLst/>
          </a:prstGeom>
        </p:spPr>
      </p:pic>
      <p:sp>
        <p:nvSpPr>
          <p:cNvPr id="13" name="Textfeld 12"/>
          <p:cNvSpPr txBox="1"/>
          <p:nvPr userDrawn="1"/>
        </p:nvSpPr>
        <p:spPr>
          <a:xfrm>
            <a:off x="6865200" y="4903200"/>
            <a:ext cx="1019168" cy="138499"/>
          </a:xfrm>
          <a:prstGeom prst="rect">
            <a:avLst/>
          </a:prstGeom>
          <a:noFill/>
        </p:spPr>
        <p:txBody>
          <a:bodyPr wrap="square" lIns="0" tIns="0" rIns="0" bIns="0" rtlCol="0">
            <a:spAutoFit/>
          </a:bodyPr>
          <a:lstStyle/>
          <a:p>
            <a:r>
              <a:rPr lang="de-DE" sz="900" dirty="0" smtClean="0">
                <a:solidFill>
                  <a:schemeClr val="accent2"/>
                </a:solidFill>
              </a:rPr>
              <a:t>www.helmholtz.de</a:t>
            </a:r>
            <a:endParaRPr lang="de-DE" sz="900" dirty="0">
              <a:solidFill>
                <a:schemeClr val="accent2"/>
              </a:solidFill>
            </a:endParaRPr>
          </a:p>
        </p:txBody>
      </p:sp>
    </p:spTree>
    <p:extLst>
      <p:ext uri="{BB962C8B-B14F-4D97-AF65-F5344CB8AC3E}">
        <p14:creationId xmlns:p14="http://schemas.microsoft.com/office/powerpoint/2010/main" val="2258713431"/>
      </p:ext>
    </p:extLst>
  </p:cSld>
  <p:clrMap bg1="lt1" tx1="dk1" bg2="lt2" tx2="dk2" accent1="accent1" accent2="accent2" accent3="accent3" accent4="accent4" accent5="accent5" accent6="accent6" hlink="hlink" folHlink="folHlink"/>
  <p:sldLayoutIdLst>
    <p:sldLayoutId id="2147483667" r:id="rId1"/>
  </p:sldLayoutIdLst>
  <p:hf hdr="0" ftr="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 y="4878000"/>
            <a:ext cx="9143949" cy="271460"/>
          </a:xfrm>
          <a:prstGeom prst="rect">
            <a:avLst/>
          </a:prstGeom>
        </p:spPr>
      </p:pic>
      <p:sp>
        <p:nvSpPr>
          <p:cNvPr id="4" name="Titelplatzhalter 3"/>
          <p:cNvSpPr>
            <a:spLocks noGrp="1"/>
          </p:cNvSpPr>
          <p:nvPr>
            <p:ph type="title"/>
          </p:nvPr>
        </p:nvSpPr>
        <p:spPr>
          <a:xfrm>
            <a:off x="360000" y="219600"/>
            <a:ext cx="8424000" cy="371930"/>
          </a:xfrm>
          <a:prstGeom prst="rect">
            <a:avLst/>
          </a:prstGeom>
        </p:spPr>
        <p:txBody>
          <a:bodyPr vert="horz" lIns="0" tIns="0" rIns="0" bIns="0" rtlCol="0" anchor="t" anchorCtr="0">
            <a:noAutofit/>
          </a:bodyPr>
          <a:lstStyle/>
          <a:p>
            <a:r>
              <a:rPr lang="de-DE" dirty="0" smtClean="0"/>
              <a:t>Folientitel, insgesamt zweizeilig</a:t>
            </a:r>
            <a:endParaRPr lang="de-DE" dirty="0"/>
          </a:p>
        </p:txBody>
      </p:sp>
      <p:sp>
        <p:nvSpPr>
          <p:cNvPr id="6" name="Datumsplatzhalter 5"/>
          <p:cNvSpPr>
            <a:spLocks noGrp="1"/>
          </p:cNvSpPr>
          <p:nvPr>
            <p:ph type="dt" sz="half" idx="2"/>
          </p:nvPr>
        </p:nvSpPr>
        <p:spPr>
          <a:xfrm>
            <a:off x="6865938" y="4914000"/>
            <a:ext cx="694420" cy="162000"/>
          </a:xfrm>
          <a:prstGeom prst="rect">
            <a:avLst/>
          </a:prstGeom>
        </p:spPr>
        <p:txBody>
          <a:bodyPr vert="horz" lIns="0" tIns="0" rIns="0" bIns="0" rtlCol="0" anchor="t" anchorCtr="0"/>
          <a:lstStyle>
            <a:lvl1pPr algn="l">
              <a:defRPr sz="900">
                <a:solidFill>
                  <a:schemeClr val="bg1"/>
                </a:solidFill>
              </a:defRPr>
            </a:lvl1pPr>
          </a:lstStyle>
          <a:p>
            <a:r>
              <a:rPr lang="de-DE" smtClean="0"/>
              <a:t>13.12.2017</a:t>
            </a:r>
            <a:endParaRPr lang="de-DE" dirty="0"/>
          </a:p>
        </p:txBody>
      </p:sp>
      <p:sp>
        <p:nvSpPr>
          <p:cNvPr id="7" name="Foliennummernplatzhalter 6"/>
          <p:cNvSpPr>
            <a:spLocks noGrp="1"/>
          </p:cNvSpPr>
          <p:nvPr>
            <p:ph type="sldNum" sz="quarter" idx="4"/>
          </p:nvPr>
        </p:nvSpPr>
        <p:spPr>
          <a:xfrm>
            <a:off x="8258082" y="4914000"/>
            <a:ext cx="514400" cy="180000"/>
          </a:xfrm>
          <a:prstGeom prst="rect">
            <a:avLst/>
          </a:prstGeom>
        </p:spPr>
        <p:txBody>
          <a:bodyPr vert="horz" lIns="0" tIns="0" rIns="0" bIns="0" rtlCol="0" anchor="t" anchorCtr="0"/>
          <a:lstStyle>
            <a:lvl1pPr algn="r">
              <a:defRPr sz="900">
                <a:solidFill>
                  <a:schemeClr val="bg1"/>
                </a:solidFill>
              </a:defRPr>
            </a:lvl1pPr>
          </a:lstStyle>
          <a:p>
            <a:fld id="{EA7858BA-97FF-467B-88B5-B4FF2FCC31FE}" type="slidenum">
              <a:rPr lang="de-DE" smtClean="0"/>
              <a:pPr/>
              <a:t>‹#›</a:t>
            </a:fld>
            <a:endParaRPr lang="de-DE" dirty="0"/>
          </a:p>
        </p:txBody>
      </p:sp>
      <p:sp>
        <p:nvSpPr>
          <p:cNvPr id="11" name="Textplatzhalter 10"/>
          <p:cNvSpPr>
            <a:spLocks noGrp="1"/>
          </p:cNvSpPr>
          <p:nvPr>
            <p:ph type="body" idx="1"/>
          </p:nvPr>
        </p:nvSpPr>
        <p:spPr>
          <a:xfrm>
            <a:off x="360000" y="1311275"/>
            <a:ext cx="8424000" cy="3422650"/>
          </a:xfrm>
          <a:prstGeom prst="rect">
            <a:avLst/>
          </a:prstGeom>
        </p:spPr>
        <p:txBody>
          <a:bodyPr vert="horz" lIns="0" tIns="0" rIns="0" bIns="0" rtlCol="0">
            <a:no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633553279"/>
      </p:ext>
    </p:extLst>
  </p:cSld>
  <p:clrMap bg1="lt1" tx1="dk1" bg2="lt2" tx2="dk2" accent1="accent1" accent2="accent2" accent3="accent3" accent4="accent4" accent5="accent5" accent6="accent6" hlink="hlink" folHlink="folHlink"/>
  <p:sldLayoutIdLst>
    <p:sldLayoutId id="2147483686" r:id="rId1"/>
    <p:sldLayoutId id="2147483687" r:id="rId2"/>
  </p:sldLayoutIdLst>
  <p:hf hdr="0" ftr="0"/>
  <p:txStyles>
    <p:titleStyle>
      <a:lvl1pPr algn="l" defTabSz="914400" rtl="0" eaLnBrk="1" latinLnBrk="0" hangingPunct="1">
        <a:spcBef>
          <a:spcPct val="0"/>
        </a:spcBef>
        <a:buNone/>
        <a:defRPr sz="2200" b="1" kern="1200" cap="all" baseline="0">
          <a:solidFill>
            <a:schemeClr val="accent1"/>
          </a:solidFill>
          <a:latin typeface="+mj-lt"/>
          <a:ea typeface="+mj-ea"/>
          <a:cs typeface="+mj-cs"/>
        </a:defRPr>
      </a:lvl1pPr>
    </p:titleStyle>
    <p:body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4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382"/>
            <a:ext cx="9143999" cy="5143499"/>
          </a:xfrm>
          <a:prstGeom prst="rect">
            <a:avLst/>
          </a:prstGeom>
        </p:spPr>
      </p:pic>
      <p:pic>
        <p:nvPicPr>
          <p:cNvPr id="2" name="Grafik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600"/>
            <a:ext cx="9149927" cy="5151600"/>
          </a:xfrm>
          <a:prstGeom prst="rect">
            <a:avLst/>
          </a:prstGeom>
        </p:spPr>
      </p:pic>
      <p:sp>
        <p:nvSpPr>
          <p:cNvPr id="13" name="Textfeld 12"/>
          <p:cNvSpPr txBox="1"/>
          <p:nvPr userDrawn="1"/>
        </p:nvSpPr>
        <p:spPr>
          <a:xfrm>
            <a:off x="6865200" y="4903200"/>
            <a:ext cx="1019168" cy="138499"/>
          </a:xfrm>
          <a:prstGeom prst="rect">
            <a:avLst/>
          </a:prstGeom>
          <a:noFill/>
        </p:spPr>
        <p:txBody>
          <a:bodyPr wrap="square" lIns="0" tIns="0" rIns="0" bIns="0" rtlCol="0">
            <a:spAutoFit/>
          </a:bodyPr>
          <a:lstStyle/>
          <a:p>
            <a:r>
              <a:rPr lang="de-DE" sz="900" dirty="0" smtClean="0">
                <a:solidFill>
                  <a:schemeClr val="accent2"/>
                </a:solidFill>
              </a:rPr>
              <a:t>www.helmholtz.de</a:t>
            </a:r>
            <a:endParaRPr lang="de-DE" sz="900" dirty="0">
              <a:solidFill>
                <a:schemeClr val="accent2"/>
              </a:solidFill>
            </a:endParaRPr>
          </a:p>
        </p:txBody>
      </p:sp>
    </p:spTree>
    <p:extLst>
      <p:ext uri="{BB962C8B-B14F-4D97-AF65-F5344CB8AC3E}">
        <p14:creationId xmlns:p14="http://schemas.microsoft.com/office/powerpoint/2010/main" val="2333422640"/>
      </p:ext>
    </p:extLst>
  </p:cSld>
  <p:clrMap bg1="lt1" tx1="dk1" bg2="lt2" tx2="dk2" accent1="accent1" accent2="accent2" accent3="accent3" accent4="accent4" accent5="accent5" accent6="accent6" hlink="hlink" folHlink="folHlink"/>
  <p:sldLayoutIdLst>
    <p:sldLayoutId id="2147483651" r:id="rId1"/>
  </p:sldLayoutIdLst>
  <p:hf hdr="0" ftr="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382"/>
            <a:ext cx="9143999" cy="5143499"/>
          </a:xfrm>
          <a:prstGeom prst="rect">
            <a:avLst/>
          </a:prstGeom>
        </p:spPr>
      </p:pic>
      <p:pic>
        <p:nvPicPr>
          <p:cNvPr id="2" name="Grafik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600"/>
            <a:ext cx="9149927" cy="5151600"/>
          </a:xfrm>
          <a:prstGeom prst="rect">
            <a:avLst/>
          </a:prstGeom>
        </p:spPr>
      </p:pic>
      <p:sp>
        <p:nvSpPr>
          <p:cNvPr id="13" name="Textfeld 12"/>
          <p:cNvSpPr txBox="1"/>
          <p:nvPr userDrawn="1"/>
        </p:nvSpPr>
        <p:spPr>
          <a:xfrm>
            <a:off x="6865200" y="4903200"/>
            <a:ext cx="1019168" cy="138499"/>
          </a:xfrm>
          <a:prstGeom prst="rect">
            <a:avLst/>
          </a:prstGeom>
          <a:noFill/>
        </p:spPr>
        <p:txBody>
          <a:bodyPr wrap="square" lIns="0" tIns="0" rIns="0" bIns="0" rtlCol="0">
            <a:spAutoFit/>
          </a:bodyPr>
          <a:lstStyle/>
          <a:p>
            <a:r>
              <a:rPr lang="de-DE" sz="900" dirty="0" smtClean="0">
                <a:solidFill>
                  <a:schemeClr val="accent2"/>
                </a:solidFill>
              </a:rPr>
              <a:t>www.helmholtz.de</a:t>
            </a:r>
            <a:endParaRPr lang="de-DE" sz="900" dirty="0">
              <a:solidFill>
                <a:schemeClr val="accent2"/>
              </a:solidFill>
            </a:endParaRPr>
          </a:p>
        </p:txBody>
      </p:sp>
    </p:spTree>
    <p:extLst>
      <p:ext uri="{BB962C8B-B14F-4D97-AF65-F5344CB8AC3E}">
        <p14:creationId xmlns:p14="http://schemas.microsoft.com/office/powerpoint/2010/main" val="1259993612"/>
      </p:ext>
    </p:extLst>
  </p:cSld>
  <p:clrMap bg1="lt1" tx1="dk1" bg2="lt2" tx2="dk2" accent1="accent1" accent2="accent2" accent3="accent3" accent4="accent4" accent5="accent5" accent6="accent6" hlink="hlink" folHlink="folHlink"/>
  <p:sldLayoutIdLst>
    <p:sldLayoutId id="2147483653" r:id="rId1"/>
  </p:sldLayoutIdLst>
  <p:hf hdr="0" ftr="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878000"/>
            <a:ext cx="9144000" cy="271463"/>
          </a:xfrm>
          <a:prstGeom prst="rect">
            <a:avLst/>
          </a:prstGeom>
        </p:spPr>
      </p:pic>
      <p:sp>
        <p:nvSpPr>
          <p:cNvPr id="4" name="Titelplatzhalter 3"/>
          <p:cNvSpPr>
            <a:spLocks noGrp="1"/>
          </p:cNvSpPr>
          <p:nvPr>
            <p:ph type="title"/>
          </p:nvPr>
        </p:nvSpPr>
        <p:spPr>
          <a:xfrm>
            <a:off x="360000" y="219600"/>
            <a:ext cx="8424000" cy="371930"/>
          </a:xfrm>
          <a:prstGeom prst="rect">
            <a:avLst/>
          </a:prstGeom>
        </p:spPr>
        <p:txBody>
          <a:bodyPr vert="horz" lIns="0" tIns="0" rIns="0" bIns="0" rtlCol="0" anchor="t" anchorCtr="0">
            <a:noAutofit/>
          </a:bodyPr>
          <a:lstStyle/>
          <a:p>
            <a:r>
              <a:rPr lang="de-DE" dirty="0" smtClean="0"/>
              <a:t>Folientitel, insgesamt zweizeilig</a:t>
            </a:r>
            <a:endParaRPr lang="de-DE" dirty="0"/>
          </a:p>
        </p:txBody>
      </p:sp>
      <p:sp>
        <p:nvSpPr>
          <p:cNvPr id="6" name="Datumsplatzhalter 5"/>
          <p:cNvSpPr>
            <a:spLocks noGrp="1"/>
          </p:cNvSpPr>
          <p:nvPr>
            <p:ph type="dt" sz="half" idx="2"/>
          </p:nvPr>
        </p:nvSpPr>
        <p:spPr>
          <a:xfrm>
            <a:off x="6865938" y="4914000"/>
            <a:ext cx="694420" cy="162000"/>
          </a:xfrm>
          <a:prstGeom prst="rect">
            <a:avLst/>
          </a:prstGeom>
        </p:spPr>
        <p:txBody>
          <a:bodyPr vert="horz" lIns="0" tIns="0" rIns="0" bIns="0" rtlCol="0" anchor="t" anchorCtr="0"/>
          <a:lstStyle>
            <a:lvl1pPr algn="l">
              <a:defRPr sz="900">
                <a:solidFill>
                  <a:schemeClr val="bg1"/>
                </a:solidFill>
              </a:defRPr>
            </a:lvl1pPr>
          </a:lstStyle>
          <a:p>
            <a:r>
              <a:rPr lang="de-DE" smtClean="0"/>
              <a:t>13.12.2017</a:t>
            </a:r>
            <a:endParaRPr lang="de-DE" dirty="0"/>
          </a:p>
        </p:txBody>
      </p:sp>
      <p:sp>
        <p:nvSpPr>
          <p:cNvPr id="7" name="Foliennummernplatzhalter 6"/>
          <p:cNvSpPr>
            <a:spLocks noGrp="1"/>
          </p:cNvSpPr>
          <p:nvPr>
            <p:ph type="sldNum" sz="quarter" idx="4"/>
          </p:nvPr>
        </p:nvSpPr>
        <p:spPr>
          <a:xfrm>
            <a:off x="8258082" y="4914000"/>
            <a:ext cx="514400" cy="180000"/>
          </a:xfrm>
          <a:prstGeom prst="rect">
            <a:avLst/>
          </a:prstGeom>
        </p:spPr>
        <p:txBody>
          <a:bodyPr vert="horz" lIns="0" tIns="0" rIns="0" bIns="0" rtlCol="0" anchor="t" anchorCtr="0"/>
          <a:lstStyle>
            <a:lvl1pPr algn="r">
              <a:defRPr sz="900">
                <a:solidFill>
                  <a:schemeClr val="bg1"/>
                </a:solidFill>
              </a:defRPr>
            </a:lvl1pPr>
          </a:lstStyle>
          <a:p>
            <a:fld id="{EA7858BA-97FF-467B-88B5-B4FF2FCC31FE}" type="slidenum">
              <a:rPr lang="de-DE" smtClean="0"/>
              <a:pPr/>
              <a:t>‹#›</a:t>
            </a:fld>
            <a:endParaRPr lang="de-DE" dirty="0"/>
          </a:p>
        </p:txBody>
      </p:sp>
      <p:sp>
        <p:nvSpPr>
          <p:cNvPr id="11" name="Textplatzhalter 10"/>
          <p:cNvSpPr>
            <a:spLocks noGrp="1"/>
          </p:cNvSpPr>
          <p:nvPr>
            <p:ph type="body" idx="1"/>
          </p:nvPr>
        </p:nvSpPr>
        <p:spPr>
          <a:xfrm>
            <a:off x="360000" y="1311275"/>
            <a:ext cx="8424000" cy="3422650"/>
          </a:xfrm>
          <a:prstGeom prst="rect">
            <a:avLst/>
          </a:prstGeom>
        </p:spPr>
        <p:txBody>
          <a:bodyPr vert="horz" lIns="0" tIns="0" rIns="0" bIns="0" rtlCol="0">
            <a:no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3081414444"/>
      </p:ext>
    </p:extLst>
  </p:cSld>
  <p:clrMap bg1="lt1" tx1="dk1" bg2="lt2" tx2="dk2" accent1="accent1" accent2="accent2" accent3="accent3" accent4="accent4" accent5="accent5" accent6="accent6" hlink="hlink" folHlink="folHlink"/>
  <p:sldLayoutIdLst>
    <p:sldLayoutId id="2147483656" r:id="rId1"/>
    <p:sldLayoutId id="2147483657" r:id="rId2"/>
  </p:sldLayoutIdLst>
  <p:hf hdr="0" ftr="0"/>
  <p:txStyles>
    <p:titleStyle>
      <a:lvl1pPr algn="l" defTabSz="914400" rtl="0" eaLnBrk="1" latinLnBrk="0" hangingPunct="1">
        <a:spcBef>
          <a:spcPct val="0"/>
        </a:spcBef>
        <a:buNone/>
        <a:defRPr sz="2200" b="1" kern="1200" cap="all" baseline="0">
          <a:solidFill>
            <a:schemeClr val="accent1"/>
          </a:solidFill>
          <a:latin typeface="+mj-lt"/>
          <a:ea typeface="+mj-ea"/>
          <a:cs typeface="+mj-cs"/>
        </a:defRPr>
      </a:lvl1pPr>
    </p:titleStyle>
    <p:body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4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Grafik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600"/>
            <a:ext cx="9149929" cy="5151600"/>
          </a:xfrm>
          <a:prstGeom prst="rect">
            <a:avLst/>
          </a:prstGeom>
        </p:spPr>
      </p:pic>
      <p:sp>
        <p:nvSpPr>
          <p:cNvPr id="13" name="Textfeld 12"/>
          <p:cNvSpPr txBox="1"/>
          <p:nvPr userDrawn="1"/>
        </p:nvSpPr>
        <p:spPr>
          <a:xfrm>
            <a:off x="6865200" y="4903200"/>
            <a:ext cx="1019168" cy="138499"/>
          </a:xfrm>
          <a:prstGeom prst="rect">
            <a:avLst/>
          </a:prstGeom>
          <a:noFill/>
        </p:spPr>
        <p:txBody>
          <a:bodyPr wrap="square" lIns="0" tIns="0" rIns="0" bIns="0" rtlCol="0">
            <a:spAutoFit/>
          </a:bodyPr>
          <a:lstStyle/>
          <a:p>
            <a:r>
              <a:rPr lang="de-DE" sz="900" dirty="0" smtClean="0">
                <a:solidFill>
                  <a:schemeClr val="accent2"/>
                </a:solidFill>
              </a:rPr>
              <a:t>www.helmholtz.de</a:t>
            </a:r>
            <a:endParaRPr lang="de-DE" sz="900" dirty="0">
              <a:solidFill>
                <a:schemeClr val="accent2"/>
              </a:solidFill>
            </a:endParaRPr>
          </a:p>
        </p:txBody>
      </p:sp>
    </p:spTree>
    <p:extLst>
      <p:ext uri="{BB962C8B-B14F-4D97-AF65-F5344CB8AC3E}">
        <p14:creationId xmlns:p14="http://schemas.microsoft.com/office/powerpoint/2010/main" val="4130363135"/>
      </p:ext>
    </p:extLst>
  </p:cSld>
  <p:clrMap bg1="lt1" tx1="dk1" bg2="lt2" tx2="dk2" accent1="accent1" accent2="accent2" accent3="accent3" accent4="accent4" accent5="accent5" accent6="accent6" hlink="hlink" folHlink="folHlink"/>
  <p:sldLayoutIdLst>
    <p:sldLayoutId id="2147483659" r:id="rId1"/>
  </p:sldLayoutIdLst>
  <p:hf hdr="0" ftr="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878000"/>
            <a:ext cx="9144000" cy="271462"/>
          </a:xfrm>
          <a:prstGeom prst="rect">
            <a:avLst/>
          </a:prstGeom>
        </p:spPr>
      </p:pic>
      <p:sp>
        <p:nvSpPr>
          <p:cNvPr id="4" name="Titelplatzhalter 3"/>
          <p:cNvSpPr>
            <a:spLocks noGrp="1"/>
          </p:cNvSpPr>
          <p:nvPr>
            <p:ph type="title"/>
          </p:nvPr>
        </p:nvSpPr>
        <p:spPr>
          <a:xfrm>
            <a:off x="360000" y="219600"/>
            <a:ext cx="8424000" cy="371930"/>
          </a:xfrm>
          <a:prstGeom prst="rect">
            <a:avLst/>
          </a:prstGeom>
        </p:spPr>
        <p:txBody>
          <a:bodyPr vert="horz" lIns="0" tIns="0" rIns="0" bIns="0" rtlCol="0" anchor="t" anchorCtr="0">
            <a:noAutofit/>
          </a:bodyPr>
          <a:lstStyle/>
          <a:p>
            <a:r>
              <a:rPr lang="de-DE" dirty="0" smtClean="0"/>
              <a:t>Folientitel, insgesamt zweizeilig</a:t>
            </a:r>
            <a:endParaRPr lang="de-DE" dirty="0"/>
          </a:p>
        </p:txBody>
      </p:sp>
      <p:sp>
        <p:nvSpPr>
          <p:cNvPr id="6" name="Datumsplatzhalter 5"/>
          <p:cNvSpPr>
            <a:spLocks noGrp="1"/>
          </p:cNvSpPr>
          <p:nvPr>
            <p:ph type="dt" sz="half" idx="2"/>
          </p:nvPr>
        </p:nvSpPr>
        <p:spPr>
          <a:xfrm>
            <a:off x="6865938" y="4914000"/>
            <a:ext cx="694420" cy="162000"/>
          </a:xfrm>
          <a:prstGeom prst="rect">
            <a:avLst/>
          </a:prstGeom>
        </p:spPr>
        <p:txBody>
          <a:bodyPr vert="horz" lIns="0" tIns="0" rIns="0" bIns="0" rtlCol="0" anchor="t" anchorCtr="0"/>
          <a:lstStyle>
            <a:lvl1pPr algn="l">
              <a:defRPr sz="900">
                <a:solidFill>
                  <a:schemeClr val="bg1"/>
                </a:solidFill>
              </a:defRPr>
            </a:lvl1pPr>
          </a:lstStyle>
          <a:p>
            <a:r>
              <a:rPr lang="de-DE" smtClean="0"/>
              <a:t>13.12.2017</a:t>
            </a:r>
            <a:endParaRPr lang="de-DE" dirty="0"/>
          </a:p>
        </p:txBody>
      </p:sp>
      <p:sp>
        <p:nvSpPr>
          <p:cNvPr id="7" name="Foliennummernplatzhalter 6"/>
          <p:cNvSpPr>
            <a:spLocks noGrp="1"/>
          </p:cNvSpPr>
          <p:nvPr>
            <p:ph type="sldNum" sz="quarter" idx="4"/>
          </p:nvPr>
        </p:nvSpPr>
        <p:spPr>
          <a:xfrm>
            <a:off x="8258082" y="4914000"/>
            <a:ext cx="514400" cy="180000"/>
          </a:xfrm>
          <a:prstGeom prst="rect">
            <a:avLst/>
          </a:prstGeom>
        </p:spPr>
        <p:txBody>
          <a:bodyPr vert="horz" lIns="0" tIns="0" rIns="0" bIns="0" rtlCol="0" anchor="t" anchorCtr="0"/>
          <a:lstStyle>
            <a:lvl1pPr algn="r">
              <a:defRPr sz="900">
                <a:solidFill>
                  <a:schemeClr val="bg1"/>
                </a:solidFill>
              </a:defRPr>
            </a:lvl1pPr>
          </a:lstStyle>
          <a:p>
            <a:fld id="{EA7858BA-97FF-467B-88B5-B4FF2FCC31FE}" type="slidenum">
              <a:rPr lang="de-DE" smtClean="0"/>
              <a:pPr/>
              <a:t>‹#›</a:t>
            </a:fld>
            <a:endParaRPr lang="de-DE" dirty="0"/>
          </a:p>
        </p:txBody>
      </p:sp>
      <p:sp>
        <p:nvSpPr>
          <p:cNvPr id="11" name="Textplatzhalter 10"/>
          <p:cNvSpPr>
            <a:spLocks noGrp="1"/>
          </p:cNvSpPr>
          <p:nvPr>
            <p:ph type="body" idx="1"/>
          </p:nvPr>
        </p:nvSpPr>
        <p:spPr>
          <a:xfrm>
            <a:off x="360000" y="1311275"/>
            <a:ext cx="8424000" cy="3422650"/>
          </a:xfrm>
          <a:prstGeom prst="rect">
            <a:avLst/>
          </a:prstGeom>
        </p:spPr>
        <p:txBody>
          <a:bodyPr vert="horz" lIns="0" tIns="0" rIns="0" bIns="0" rtlCol="0">
            <a:no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3130499418"/>
      </p:ext>
    </p:extLst>
  </p:cSld>
  <p:clrMap bg1="lt1" tx1="dk1" bg2="lt2" tx2="dk2" accent1="accent1" accent2="accent2" accent3="accent3" accent4="accent4" accent5="accent5" accent6="accent6" hlink="hlink" folHlink="folHlink"/>
  <p:sldLayoutIdLst>
    <p:sldLayoutId id="2147483671" r:id="rId1"/>
    <p:sldLayoutId id="2147483672" r:id="rId2"/>
  </p:sldLayoutIdLst>
  <p:hf hdr="0" ftr="0"/>
  <p:txStyles>
    <p:titleStyle>
      <a:lvl1pPr algn="l" defTabSz="914400" rtl="0" eaLnBrk="1" latinLnBrk="0" hangingPunct="1">
        <a:spcBef>
          <a:spcPct val="0"/>
        </a:spcBef>
        <a:buNone/>
        <a:defRPr sz="2200" b="1" kern="1200" cap="all" baseline="0">
          <a:solidFill>
            <a:schemeClr val="accent1"/>
          </a:solidFill>
          <a:latin typeface="+mj-lt"/>
          <a:ea typeface="+mj-ea"/>
          <a:cs typeface="+mj-cs"/>
        </a:defRPr>
      </a:lvl1pPr>
    </p:titleStyle>
    <p:body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4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Grafik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3600"/>
            <a:ext cx="9149928" cy="5151600"/>
          </a:xfrm>
          <a:prstGeom prst="rect">
            <a:avLst/>
          </a:prstGeom>
        </p:spPr>
      </p:pic>
      <p:sp>
        <p:nvSpPr>
          <p:cNvPr id="13" name="Textfeld 12"/>
          <p:cNvSpPr txBox="1"/>
          <p:nvPr userDrawn="1"/>
        </p:nvSpPr>
        <p:spPr>
          <a:xfrm>
            <a:off x="6865200" y="4903200"/>
            <a:ext cx="1019168" cy="138499"/>
          </a:xfrm>
          <a:prstGeom prst="rect">
            <a:avLst/>
          </a:prstGeom>
          <a:noFill/>
        </p:spPr>
        <p:txBody>
          <a:bodyPr wrap="square" lIns="0" tIns="0" rIns="0" bIns="0" rtlCol="0">
            <a:spAutoFit/>
          </a:bodyPr>
          <a:lstStyle/>
          <a:p>
            <a:r>
              <a:rPr lang="de-DE" sz="900" dirty="0" smtClean="0">
                <a:solidFill>
                  <a:schemeClr val="accent2"/>
                </a:solidFill>
              </a:rPr>
              <a:t>www.helmholtz.de</a:t>
            </a:r>
            <a:endParaRPr lang="de-DE" sz="900" dirty="0">
              <a:solidFill>
                <a:schemeClr val="accent2"/>
              </a:solidFill>
            </a:endParaRPr>
          </a:p>
        </p:txBody>
      </p:sp>
    </p:spTree>
    <p:extLst>
      <p:ext uri="{BB962C8B-B14F-4D97-AF65-F5344CB8AC3E}">
        <p14:creationId xmlns:p14="http://schemas.microsoft.com/office/powerpoint/2010/main" val="1376456461"/>
      </p:ext>
    </p:extLst>
  </p:cSld>
  <p:clrMap bg1="lt1" tx1="dk1" bg2="lt2" tx2="dk2" accent1="accent1" accent2="accent2" accent3="accent3" accent4="accent4" accent5="accent5" accent6="accent6" hlink="hlink" folHlink="folHlink"/>
  <p:sldLayoutIdLst>
    <p:sldLayoutId id="2147483661" r:id="rId1"/>
  </p:sldLayoutIdLst>
  <p:hf hdr="0" ftr="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 y="4878000"/>
            <a:ext cx="9143983" cy="271462"/>
          </a:xfrm>
          <a:prstGeom prst="rect">
            <a:avLst/>
          </a:prstGeom>
        </p:spPr>
      </p:pic>
      <p:sp>
        <p:nvSpPr>
          <p:cNvPr id="4" name="Titelplatzhalter 3"/>
          <p:cNvSpPr>
            <a:spLocks noGrp="1"/>
          </p:cNvSpPr>
          <p:nvPr>
            <p:ph type="title"/>
          </p:nvPr>
        </p:nvSpPr>
        <p:spPr>
          <a:xfrm>
            <a:off x="360000" y="219600"/>
            <a:ext cx="8424000" cy="371930"/>
          </a:xfrm>
          <a:prstGeom prst="rect">
            <a:avLst/>
          </a:prstGeom>
        </p:spPr>
        <p:txBody>
          <a:bodyPr vert="horz" lIns="0" tIns="0" rIns="0" bIns="0" rtlCol="0" anchor="t" anchorCtr="0">
            <a:noAutofit/>
          </a:bodyPr>
          <a:lstStyle/>
          <a:p>
            <a:r>
              <a:rPr lang="de-DE" dirty="0" smtClean="0"/>
              <a:t>Folientitel, insgesamt zweizeilig</a:t>
            </a:r>
            <a:endParaRPr lang="de-DE" dirty="0"/>
          </a:p>
        </p:txBody>
      </p:sp>
      <p:sp>
        <p:nvSpPr>
          <p:cNvPr id="6" name="Datumsplatzhalter 5"/>
          <p:cNvSpPr>
            <a:spLocks noGrp="1"/>
          </p:cNvSpPr>
          <p:nvPr>
            <p:ph type="dt" sz="half" idx="2"/>
          </p:nvPr>
        </p:nvSpPr>
        <p:spPr>
          <a:xfrm>
            <a:off x="6865938" y="4914000"/>
            <a:ext cx="694420" cy="162000"/>
          </a:xfrm>
          <a:prstGeom prst="rect">
            <a:avLst/>
          </a:prstGeom>
        </p:spPr>
        <p:txBody>
          <a:bodyPr vert="horz" lIns="0" tIns="0" rIns="0" bIns="0" rtlCol="0" anchor="t" anchorCtr="0"/>
          <a:lstStyle>
            <a:lvl1pPr algn="l">
              <a:defRPr sz="900">
                <a:solidFill>
                  <a:schemeClr val="bg1"/>
                </a:solidFill>
              </a:defRPr>
            </a:lvl1pPr>
          </a:lstStyle>
          <a:p>
            <a:r>
              <a:rPr lang="de-DE" smtClean="0"/>
              <a:t>13.12.2017</a:t>
            </a:r>
            <a:endParaRPr lang="de-DE" dirty="0"/>
          </a:p>
        </p:txBody>
      </p:sp>
      <p:sp>
        <p:nvSpPr>
          <p:cNvPr id="7" name="Foliennummernplatzhalter 6"/>
          <p:cNvSpPr>
            <a:spLocks noGrp="1"/>
          </p:cNvSpPr>
          <p:nvPr>
            <p:ph type="sldNum" sz="quarter" idx="4"/>
          </p:nvPr>
        </p:nvSpPr>
        <p:spPr>
          <a:xfrm>
            <a:off x="8258082" y="4914000"/>
            <a:ext cx="514400" cy="180000"/>
          </a:xfrm>
          <a:prstGeom prst="rect">
            <a:avLst/>
          </a:prstGeom>
        </p:spPr>
        <p:txBody>
          <a:bodyPr vert="horz" lIns="0" tIns="0" rIns="0" bIns="0" rtlCol="0" anchor="t" anchorCtr="0"/>
          <a:lstStyle>
            <a:lvl1pPr algn="r">
              <a:defRPr sz="900">
                <a:solidFill>
                  <a:schemeClr val="bg1"/>
                </a:solidFill>
              </a:defRPr>
            </a:lvl1pPr>
          </a:lstStyle>
          <a:p>
            <a:fld id="{EA7858BA-97FF-467B-88B5-B4FF2FCC31FE}" type="slidenum">
              <a:rPr lang="de-DE" smtClean="0"/>
              <a:pPr/>
              <a:t>‹#›</a:t>
            </a:fld>
            <a:endParaRPr lang="de-DE" dirty="0"/>
          </a:p>
        </p:txBody>
      </p:sp>
      <p:sp>
        <p:nvSpPr>
          <p:cNvPr id="11" name="Textplatzhalter 10"/>
          <p:cNvSpPr>
            <a:spLocks noGrp="1"/>
          </p:cNvSpPr>
          <p:nvPr>
            <p:ph type="body" idx="1"/>
          </p:nvPr>
        </p:nvSpPr>
        <p:spPr>
          <a:xfrm>
            <a:off x="360000" y="1311275"/>
            <a:ext cx="8424000" cy="3422650"/>
          </a:xfrm>
          <a:prstGeom prst="rect">
            <a:avLst/>
          </a:prstGeom>
        </p:spPr>
        <p:txBody>
          <a:bodyPr vert="horz" lIns="0" tIns="0" rIns="0" bIns="0" rtlCol="0">
            <a:no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623240587"/>
      </p:ext>
    </p:extLst>
  </p:cSld>
  <p:clrMap bg1="lt1" tx1="dk1" bg2="lt2" tx2="dk2" accent1="accent1" accent2="accent2" accent3="accent3" accent4="accent4" accent5="accent5" accent6="accent6" hlink="hlink" folHlink="folHlink"/>
  <p:sldLayoutIdLst>
    <p:sldLayoutId id="2147483674" r:id="rId1"/>
    <p:sldLayoutId id="2147483675" r:id="rId2"/>
  </p:sldLayoutIdLst>
  <p:hf hdr="0" ftr="0"/>
  <p:txStyles>
    <p:titleStyle>
      <a:lvl1pPr algn="l" defTabSz="914400" rtl="0" eaLnBrk="1" latinLnBrk="0" hangingPunct="1">
        <a:spcBef>
          <a:spcPct val="0"/>
        </a:spcBef>
        <a:buNone/>
        <a:defRPr sz="2200" b="1" kern="1200" cap="all" baseline="0">
          <a:solidFill>
            <a:schemeClr val="accent1"/>
          </a:solidFill>
          <a:latin typeface="+mj-lt"/>
          <a:ea typeface="+mj-ea"/>
          <a:cs typeface="+mj-cs"/>
        </a:defRPr>
      </a:lvl1pPr>
    </p:titleStyle>
    <p:body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4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Grafik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3601"/>
            <a:ext cx="9149930" cy="5151600"/>
          </a:xfrm>
          <a:prstGeom prst="rect">
            <a:avLst/>
          </a:prstGeom>
        </p:spPr>
      </p:pic>
      <p:sp>
        <p:nvSpPr>
          <p:cNvPr id="13" name="Textfeld 12"/>
          <p:cNvSpPr txBox="1"/>
          <p:nvPr userDrawn="1"/>
        </p:nvSpPr>
        <p:spPr>
          <a:xfrm>
            <a:off x="6865200" y="4903200"/>
            <a:ext cx="1019168" cy="138499"/>
          </a:xfrm>
          <a:prstGeom prst="rect">
            <a:avLst/>
          </a:prstGeom>
          <a:noFill/>
        </p:spPr>
        <p:txBody>
          <a:bodyPr wrap="square" lIns="0" tIns="0" rIns="0" bIns="0" rtlCol="0">
            <a:spAutoFit/>
          </a:bodyPr>
          <a:lstStyle/>
          <a:p>
            <a:r>
              <a:rPr lang="de-DE" sz="900" dirty="0" smtClean="0">
                <a:solidFill>
                  <a:schemeClr val="accent2"/>
                </a:solidFill>
              </a:rPr>
              <a:t>www.helmholtz.de</a:t>
            </a:r>
            <a:endParaRPr lang="de-DE" sz="900" dirty="0">
              <a:solidFill>
                <a:schemeClr val="accent2"/>
              </a:solidFill>
            </a:endParaRPr>
          </a:p>
        </p:txBody>
      </p:sp>
    </p:spTree>
    <p:extLst>
      <p:ext uri="{BB962C8B-B14F-4D97-AF65-F5344CB8AC3E}">
        <p14:creationId xmlns:p14="http://schemas.microsoft.com/office/powerpoint/2010/main" val="1914890557"/>
      </p:ext>
    </p:extLst>
  </p:cSld>
  <p:clrMap bg1="lt1" tx1="dk1" bg2="lt2" tx2="dk2" accent1="accent1" accent2="accent2" accent3="accent3" accent4="accent4" accent5="accent5" accent6="accent6" hlink="hlink" folHlink="folHlink"/>
  <p:sldLayoutIdLst>
    <p:sldLayoutId id="2147483663" r:id="rId1"/>
  </p:sldLayoutIdLst>
  <p:hf hdr="0" ftr="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20.emf"/><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tif"/><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chart" Target="../charts/chart2.xm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8.png"/><Relationship Id="rId18" Type="http://schemas.openxmlformats.org/officeDocument/2006/relationships/image" Target="../media/image63.jpeg"/><Relationship Id="rId3" Type="http://schemas.openxmlformats.org/officeDocument/2006/relationships/image" Target="../media/image50.emf"/><Relationship Id="rId7" Type="http://schemas.openxmlformats.org/officeDocument/2006/relationships/image" Target="../media/image53.png"/><Relationship Id="rId12" Type="http://schemas.openxmlformats.org/officeDocument/2006/relationships/image" Target="../media/image43.png"/><Relationship Id="rId17" Type="http://schemas.openxmlformats.org/officeDocument/2006/relationships/image" Target="../media/image62.jpeg"/><Relationship Id="rId2" Type="http://schemas.openxmlformats.org/officeDocument/2006/relationships/notesSlide" Target="../notesSlides/notesSlide5.xml"/><Relationship Id="rId16" Type="http://schemas.openxmlformats.org/officeDocument/2006/relationships/image" Target="../media/image61.png"/><Relationship Id="rId1" Type="http://schemas.openxmlformats.org/officeDocument/2006/relationships/slideLayout" Target="../slideLayouts/slideLayout20.xml"/><Relationship Id="rId6" Type="http://schemas.openxmlformats.org/officeDocument/2006/relationships/image" Target="../media/image52.png"/><Relationship Id="rId11" Type="http://schemas.openxmlformats.org/officeDocument/2006/relationships/image" Target="../media/image57.png"/><Relationship Id="rId5" Type="http://schemas.microsoft.com/office/2007/relationships/hdphoto" Target="../media/hdphoto1.wdp"/><Relationship Id="rId15" Type="http://schemas.openxmlformats.org/officeDocument/2006/relationships/image" Target="../media/image60.png"/><Relationship Id="rId10"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55.png"/><Relationship Id="rId14" Type="http://schemas.openxmlformats.org/officeDocument/2006/relationships/image" Target="../media/image59.jpeg"/></Relationships>
</file>

<file path=ppt/slides/_rels/slide1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4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65.jpeg"/><Relationship Id="rId11" Type="http://schemas.openxmlformats.org/officeDocument/2006/relationships/image" Target="../media/image70.png"/><Relationship Id="rId5" Type="http://schemas.openxmlformats.org/officeDocument/2006/relationships/image" Target="../media/image44.png"/><Relationship Id="rId10" Type="http://schemas.openxmlformats.org/officeDocument/2006/relationships/image" Target="../media/image69.png"/><Relationship Id="rId4" Type="http://schemas.openxmlformats.org/officeDocument/2006/relationships/image" Target="../media/image43.png"/><Relationship Id="rId9" Type="http://schemas.openxmlformats.org/officeDocument/2006/relationships/image" Target="../media/image68.png"/></Relationships>
</file>

<file path=ppt/slides/_rels/slide14.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4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65.jpeg"/><Relationship Id="rId11" Type="http://schemas.openxmlformats.org/officeDocument/2006/relationships/image" Target="../media/image70.png"/><Relationship Id="rId5" Type="http://schemas.openxmlformats.org/officeDocument/2006/relationships/image" Target="../media/image44.png"/><Relationship Id="rId10" Type="http://schemas.openxmlformats.org/officeDocument/2006/relationships/image" Target="../media/image69.png"/><Relationship Id="rId4" Type="http://schemas.openxmlformats.org/officeDocument/2006/relationships/image" Target="../media/image43.png"/><Relationship Id="rId9" Type="http://schemas.openxmlformats.org/officeDocument/2006/relationships/image" Target="../media/image68.png"/></Relationships>
</file>

<file path=ppt/slides/_rels/slide15.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4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65.jpeg"/><Relationship Id="rId11" Type="http://schemas.openxmlformats.org/officeDocument/2006/relationships/image" Target="../media/image70.png"/><Relationship Id="rId5" Type="http://schemas.openxmlformats.org/officeDocument/2006/relationships/image" Target="../media/image44.png"/><Relationship Id="rId10" Type="http://schemas.openxmlformats.org/officeDocument/2006/relationships/image" Target="../media/image69.png"/><Relationship Id="rId4" Type="http://schemas.openxmlformats.org/officeDocument/2006/relationships/image" Target="../media/image43.png"/><Relationship Id="rId9"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74.png"/><Relationship Id="rId4" Type="http://schemas.openxmlformats.org/officeDocument/2006/relationships/image" Target="../media/image73.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openxmlformats.org/officeDocument/2006/relationships/image" Target="../media/image41.png"/><Relationship Id="rId3" Type="http://schemas.openxmlformats.org/officeDocument/2006/relationships/image" Target="../media/image36.jpeg"/><Relationship Id="rId21" Type="http://schemas.openxmlformats.org/officeDocument/2006/relationships/image" Target="../media/image43.pn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image" Target="../media/image40.png"/><Relationship Id="rId2" Type="http://schemas.openxmlformats.org/officeDocument/2006/relationships/notesSlide" Target="../notesSlides/notesSlide2.xml"/><Relationship Id="rId16" Type="http://schemas.openxmlformats.org/officeDocument/2006/relationships/image" Target="../media/image39.png"/><Relationship Id="rId20" Type="http://schemas.openxmlformats.org/officeDocument/2006/relationships/image" Target="../media/image42.png"/><Relationship Id="rId1" Type="http://schemas.openxmlformats.org/officeDocument/2006/relationships/slideLayout" Target="../slideLayouts/slideLayout20.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image" Target="../media/image38.emf"/><Relationship Id="rId23" Type="http://schemas.openxmlformats.org/officeDocument/2006/relationships/image" Target="../media/image44.png"/><Relationship Id="rId10" Type="http://schemas.openxmlformats.org/officeDocument/2006/relationships/diagramLayout" Target="../diagrams/layout2.xml"/><Relationship Id="rId19" Type="http://schemas.openxmlformats.org/officeDocument/2006/relationships/image" Target="../media/image31.wmf"/><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37.emf"/><Relationship Id="rId22" Type="http://schemas.openxmlformats.org/officeDocument/2006/relationships/image" Target="../media/image34.tif"/></Relationships>
</file>

<file path=ppt/slides/_rels/slide2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76.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37.emf"/></Relationships>
</file>

<file path=ppt/slides/_rels/slide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47.jpe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mtClean="0"/>
              <a:t>                    Matter and </a:t>
            </a:r>
            <a:br>
              <a:rPr lang="en-US" smtClean="0"/>
            </a:br>
            <a:r>
              <a:rPr lang="en-US" smtClean="0"/>
              <a:t>                    Technologies</a:t>
            </a:r>
            <a:endParaRPr lang="de-DE"/>
          </a:p>
        </p:txBody>
      </p:sp>
      <p:sp>
        <p:nvSpPr>
          <p:cNvPr id="4" name="Subtitle 3"/>
          <p:cNvSpPr>
            <a:spLocks noGrp="1"/>
          </p:cNvSpPr>
          <p:nvPr>
            <p:ph type="subTitle" idx="1"/>
          </p:nvPr>
        </p:nvSpPr>
        <p:spPr>
          <a:xfrm>
            <a:off x="360000" y="2113200"/>
            <a:ext cx="5868000" cy="1430658"/>
          </a:xfrm>
        </p:spPr>
        <p:txBody>
          <a:bodyPr>
            <a:noAutofit/>
          </a:bodyPr>
          <a:lstStyle/>
          <a:p>
            <a:pPr>
              <a:lnSpc>
                <a:spcPts val="2200"/>
              </a:lnSpc>
            </a:pPr>
            <a:r>
              <a:rPr lang="en-US" sz="1800" smtClean="0"/>
              <a:t>A program in Matter</a:t>
            </a:r>
          </a:p>
          <a:p>
            <a:pPr>
              <a:lnSpc>
                <a:spcPts val="2200"/>
              </a:lnSpc>
            </a:pPr>
            <a:r>
              <a:rPr lang="en-US" sz="1800" smtClean="0"/>
              <a:t>Report to the 4</a:t>
            </a:r>
            <a:r>
              <a:rPr lang="en-US" sz="1800" baseline="30000" smtClean="0"/>
              <a:t>th</a:t>
            </a:r>
            <a:r>
              <a:rPr lang="en-US" sz="1800" smtClean="0"/>
              <a:t> MT annual meeting</a:t>
            </a:r>
          </a:p>
          <a:p>
            <a:pPr>
              <a:lnSpc>
                <a:spcPts val="2200"/>
              </a:lnSpc>
            </a:pPr>
            <a:endParaRPr lang="en-US" sz="1800" smtClean="0"/>
          </a:p>
          <a:p>
            <a:pPr>
              <a:lnSpc>
                <a:spcPts val="2200"/>
              </a:lnSpc>
            </a:pPr>
            <a:r>
              <a:rPr lang="en-US" sz="1800" smtClean="0"/>
              <a:t>Ties Behnke (DESY)</a:t>
            </a:r>
            <a:br>
              <a:rPr lang="en-US" sz="1800" smtClean="0"/>
            </a:br>
            <a:r>
              <a:rPr lang="en-US" sz="1800" smtClean="0"/>
              <a:t>Spokesperson of the program</a:t>
            </a:r>
            <a:endParaRPr lang="en-US" sz="180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9670"/>
          <a:stretch/>
        </p:blipFill>
        <p:spPr>
          <a:xfrm>
            <a:off x="351901" y="1330371"/>
            <a:ext cx="1303775" cy="654515"/>
          </a:xfrm>
          <a:prstGeom prst="rect">
            <a:avLst/>
          </a:prstGeom>
        </p:spPr>
      </p:pic>
      <p:grpSp>
        <p:nvGrpSpPr>
          <p:cNvPr id="2" name="Group 1"/>
          <p:cNvGrpSpPr/>
          <p:nvPr/>
        </p:nvGrpSpPr>
        <p:grpSpPr>
          <a:xfrm>
            <a:off x="6912260" y="1023578"/>
            <a:ext cx="2104353" cy="3636404"/>
            <a:chOff x="6749721" y="1077284"/>
            <a:chExt cx="1875600" cy="3474717"/>
          </a:xfrm>
        </p:grpSpPr>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857" t="20658" r="10896" b="14781"/>
            <a:stretch/>
          </p:blipFill>
          <p:spPr bwMode="auto">
            <a:xfrm>
              <a:off x="6749721" y="2355726"/>
              <a:ext cx="1875600" cy="1019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9999" y="1077284"/>
              <a:ext cx="1875045" cy="127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13003"/>
            <a:stretch/>
          </p:blipFill>
          <p:spPr bwMode="auto">
            <a:xfrm>
              <a:off x="6754176" y="3363838"/>
              <a:ext cx="1866691" cy="118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6897630" y="4876577"/>
            <a:ext cx="2225118" cy="270000"/>
            <a:chOff x="1655676" y="3938760"/>
            <a:chExt cx="4680520" cy="529208"/>
          </a:xfrm>
        </p:grpSpPr>
        <p:sp>
          <p:nvSpPr>
            <p:cNvPr id="9" name="Rectangle 8"/>
            <p:cNvSpPr/>
            <p:nvPr/>
          </p:nvSpPr>
          <p:spPr>
            <a:xfrm>
              <a:off x="1655676" y="3938760"/>
              <a:ext cx="4680520" cy="52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2" name="Group 11"/>
            <p:cNvGrpSpPr/>
            <p:nvPr/>
          </p:nvGrpSpPr>
          <p:grpSpPr>
            <a:xfrm>
              <a:off x="1695190" y="3975906"/>
              <a:ext cx="4539453" cy="457200"/>
              <a:chOff x="1013231" y="3338791"/>
              <a:chExt cx="4886347" cy="514246"/>
            </a:xfrm>
            <a:solidFill>
              <a:schemeClr val="bg1"/>
            </a:solidFill>
          </p:grpSpPr>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3252" y="3395880"/>
                <a:ext cx="854743" cy="434102"/>
              </a:xfrm>
              <a:prstGeom prst="rect">
                <a:avLst/>
              </a:prstGeom>
              <a:grpFill/>
            </p:spPr>
          </p:pic>
          <p:pic>
            <p:nvPicPr>
              <p:cNvPr id="14" name="Picture 13"/>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4620409" y="3499780"/>
                <a:ext cx="628487" cy="146157"/>
              </a:xfrm>
              <a:prstGeom prst="rect">
                <a:avLst/>
              </a:prstGeom>
              <a:grpFill/>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52148" y="3395837"/>
                <a:ext cx="1404131" cy="457200"/>
              </a:xfrm>
              <a:prstGeom prst="rect">
                <a:avLst/>
              </a:prstGeom>
              <a:grpFill/>
            </p:spPr>
          </p:pic>
          <p:pic>
            <p:nvPicPr>
              <p:cNvPr id="16"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63079" y="3499780"/>
                <a:ext cx="536499" cy="20939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77452" y="3473858"/>
                <a:ext cx="704350" cy="235313"/>
              </a:xfrm>
              <a:prstGeom prst="rect">
                <a:avLst/>
              </a:prstGeom>
              <a:grpFill/>
            </p:spPr>
          </p:pic>
          <p:pic>
            <p:nvPicPr>
              <p:cNvPr id="18"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3231" y="3338791"/>
                <a:ext cx="464976" cy="46497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7419275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p:cNvGraphicFramePr>
            <a:graphicFrameLocks/>
          </p:cNvGraphicFramePr>
          <p:nvPr>
            <p:extLst>
              <p:ext uri="{D42A27DB-BD31-4B8C-83A1-F6EECF244321}">
                <p14:modId xmlns:p14="http://schemas.microsoft.com/office/powerpoint/2010/main" val="439245647"/>
              </p:ext>
            </p:extLst>
          </p:nvPr>
        </p:nvGraphicFramePr>
        <p:xfrm>
          <a:off x="4247747" y="2486782"/>
          <a:ext cx="3852645" cy="2257815"/>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9"/>
          <p:cNvSpPr>
            <a:spLocks noGrp="1"/>
          </p:cNvSpPr>
          <p:nvPr>
            <p:ph type="title"/>
          </p:nvPr>
        </p:nvSpPr>
        <p:spPr/>
        <p:txBody>
          <a:bodyPr/>
          <a:lstStyle/>
          <a:p>
            <a:r>
              <a:rPr lang="en-US" smtClean="0"/>
              <a:t>Program Indicators</a:t>
            </a:r>
            <a:endParaRPr lang="de-DE"/>
          </a:p>
        </p:txBody>
      </p:sp>
      <p:pic>
        <p:nvPicPr>
          <p:cNvPr id="7" name="Picture 6"/>
          <p:cNvPicPr/>
          <p:nvPr/>
        </p:nvPicPr>
        <p:blipFill rotWithShape="1">
          <a:blip r:embed="rId4"/>
          <a:srcRect r="52177" b="25283"/>
          <a:stretch/>
        </p:blipFill>
        <p:spPr>
          <a:xfrm>
            <a:off x="5293613" y="495824"/>
            <a:ext cx="3538331" cy="1833564"/>
          </a:xfrm>
          <a:prstGeom prst="rect">
            <a:avLst/>
          </a:prstGeom>
        </p:spPr>
      </p:pic>
      <p:sp>
        <p:nvSpPr>
          <p:cNvPr id="3" name="TextBox 2"/>
          <p:cNvSpPr txBox="1"/>
          <p:nvPr/>
        </p:nvSpPr>
        <p:spPr>
          <a:xfrm>
            <a:off x="3534386" y="1216745"/>
            <a:ext cx="1151277" cy="307777"/>
          </a:xfrm>
          <a:prstGeom prst="rect">
            <a:avLst/>
          </a:prstGeom>
          <a:noFill/>
        </p:spPr>
        <p:txBody>
          <a:bodyPr wrap="none" rtlCol="0">
            <a:spAutoFit/>
          </a:bodyPr>
          <a:lstStyle/>
          <a:p>
            <a:r>
              <a:rPr lang="en-US" sz="1400" dirty="0" smtClean="0"/>
              <a:t>Publications</a:t>
            </a:r>
            <a:endParaRPr lang="de-DE" sz="1400" dirty="0"/>
          </a:p>
        </p:txBody>
      </p:sp>
      <p:sp>
        <p:nvSpPr>
          <p:cNvPr id="4" name="TextBox 3"/>
          <p:cNvSpPr txBox="1"/>
          <p:nvPr/>
        </p:nvSpPr>
        <p:spPr>
          <a:xfrm>
            <a:off x="3534387" y="1788354"/>
            <a:ext cx="1309974" cy="307777"/>
          </a:xfrm>
          <a:prstGeom prst="rect">
            <a:avLst/>
          </a:prstGeom>
          <a:noFill/>
        </p:spPr>
        <p:txBody>
          <a:bodyPr wrap="none" rtlCol="0">
            <a:spAutoFit/>
          </a:bodyPr>
          <a:lstStyle/>
          <a:p>
            <a:r>
              <a:rPr lang="en-US" sz="1400" dirty="0" smtClean="0"/>
              <a:t>FTE scientists</a:t>
            </a:r>
            <a:endParaRPr lang="de-DE" sz="1400" dirty="0"/>
          </a:p>
        </p:txBody>
      </p:sp>
      <p:cxnSp>
        <p:nvCxnSpPr>
          <p:cNvPr id="9" name="Straight Arrow Connector 8"/>
          <p:cNvCxnSpPr>
            <a:stCxn id="3" idx="3"/>
          </p:cNvCxnSpPr>
          <p:nvPr/>
        </p:nvCxnSpPr>
        <p:spPr bwMode="auto">
          <a:xfrm>
            <a:off x="4685663" y="1370634"/>
            <a:ext cx="1989489" cy="220774"/>
          </a:xfrm>
          <a:prstGeom prst="straightConnector1">
            <a:avLst/>
          </a:prstGeom>
          <a:noFill/>
          <a:ln w="9525" cap="flat" cmpd="sng" algn="ctr">
            <a:noFill/>
            <a:prstDash val="solid"/>
            <a:round/>
            <a:headEnd type="none" w="med" len="med"/>
            <a:tailEnd type="arrow"/>
          </a:ln>
          <a:effectLst/>
        </p:spPr>
      </p:cxnSp>
      <p:cxnSp>
        <p:nvCxnSpPr>
          <p:cNvPr id="11" name="Straight Arrow Connector 10"/>
          <p:cNvCxnSpPr>
            <a:stCxn id="3" idx="3"/>
          </p:cNvCxnSpPr>
          <p:nvPr/>
        </p:nvCxnSpPr>
        <p:spPr bwMode="auto">
          <a:xfrm>
            <a:off x="4685663" y="1370634"/>
            <a:ext cx="1800645" cy="220774"/>
          </a:xfrm>
          <a:prstGeom prst="straightConnector1">
            <a:avLst/>
          </a:prstGeom>
          <a:ln w="28575">
            <a:solidFill>
              <a:srgbClr val="FF0000"/>
            </a:solidFill>
            <a:headEnd type="none" w="med" len="med"/>
            <a:tailEnd type="arrow"/>
          </a:ln>
        </p:spPr>
        <p:style>
          <a:lnRef idx="1">
            <a:schemeClr val="accent4"/>
          </a:lnRef>
          <a:fillRef idx="0">
            <a:schemeClr val="accent4"/>
          </a:fillRef>
          <a:effectRef idx="0">
            <a:schemeClr val="accent4"/>
          </a:effectRef>
          <a:fontRef idx="minor">
            <a:schemeClr val="tx1"/>
          </a:fontRef>
        </p:style>
      </p:cxnSp>
      <p:cxnSp>
        <p:nvCxnSpPr>
          <p:cNvPr id="15" name="Straight Arrow Connector 14"/>
          <p:cNvCxnSpPr/>
          <p:nvPr/>
        </p:nvCxnSpPr>
        <p:spPr bwMode="auto">
          <a:xfrm>
            <a:off x="5247568" y="1903734"/>
            <a:ext cx="1030019" cy="0"/>
          </a:xfrm>
          <a:prstGeom prst="straightConnector1">
            <a:avLst/>
          </a:prstGeom>
          <a:ln w="28575">
            <a:solidFill>
              <a:srgbClr val="FF0000"/>
            </a:solidFill>
            <a:headEnd type="none" w="med" len="med"/>
            <a:tailEnd type="arrow"/>
          </a:ln>
        </p:spPr>
        <p:style>
          <a:lnRef idx="1">
            <a:schemeClr val="accent4"/>
          </a:lnRef>
          <a:fillRef idx="0">
            <a:schemeClr val="accent4"/>
          </a:fillRef>
          <a:effectRef idx="0">
            <a:schemeClr val="accent4"/>
          </a:effectRef>
          <a:fontRef idx="minor">
            <a:schemeClr val="tx1"/>
          </a:fontRef>
        </p:style>
      </p:cxnSp>
      <p:sp>
        <p:nvSpPr>
          <p:cNvPr id="17" name="TextBox 16"/>
          <p:cNvSpPr txBox="1"/>
          <p:nvPr/>
        </p:nvSpPr>
        <p:spPr>
          <a:xfrm>
            <a:off x="3659831" y="2179005"/>
            <a:ext cx="1111202" cy="307777"/>
          </a:xfrm>
          <a:prstGeom prst="rect">
            <a:avLst/>
          </a:prstGeom>
          <a:noFill/>
        </p:spPr>
        <p:txBody>
          <a:bodyPr wrap="none" rtlCol="0">
            <a:spAutoFit/>
          </a:bodyPr>
          <a:lstStyle/>
          <a:p>
            <a:r>
              <a:rPr lang="en-US" sz="1400" dirty="0" smtClean="0"/>
              <a:t>PhD theses</a:t>
            </a:r>
            <a:endParaRPr lang="de-DE" sz="1400" dirty="0"/>
          </a:p>
        </p:txBody>
      </p:sp>
      <p:cxnSp>
        <p:nvCxnSpPr>
          <p:cNvPr id="18" name="Straight Arrow Connector 17"/>
          <p:cNvCxnSpPr/>
          <p:nvPr/>
        </p:nvCxnSpPr>
        <p:spPr bwMode="auto">
          <a:xfrm flipV="1">
            <a:off x="5209635" y="2001397"/>
            <a:ext cx="1465517" cy="327992"/>
          </a:xfrm>
          <a:prstGeom prst="straightConnector1">
            <a:avLst/>
          </a:prstGeom>
          <a:ln w="28575">
            <a:solidFill>
              <a:srgbClr val="FF0000"/>
            </a:solidFill>
            <a:headEnd type="none" w="med" len="med"/>
            <a:tailEnd type="arrow"/>
          </a:ln>
        </p:spPr>
        <p:style>
          <a:lnRef idx="1">
            <a:schemeClr val="accent4"/>
          </a:lnRef>
          <a:fillRef idx="0">
            <a:schemeClr val="accent4"/>
          </a:fillRef>
          <a:effectRef idx="0">
            <a:schemeClr val="accent4"/>
          </a:effectRef>
          <a:fontRef idx="minor">
            <a:schemeClr val="tx1"/>
          </a:fontRef>
        </p:style>
      </p:cxnSp>
      <p:sp>
        <p:nvSpPr>
          <p:cNvPr id="5" name="TextBox 4"/>
          <p:cNvSpPr txBox="1"/>
          <p:nvPr/>
        </p:nvSpPr>
        <p:spPr>
          <a:xfrm>
            <a:off x="179512" y="777197"/>
            <a:ext cx="3427541" cy="830997"/>
          </a:xfrm>
          <a:prstGeom prst="rect">
            <a:avLst/>
          </a:prstGeom>
          <a:noFill/>
        </p:spPr>
        <p:txBody>
          <a:bodyPr wrap="none" rtlCol="0">
            <a:spAutoFit/>
          </a:bodyPr>
          <a:lstStyle/>
          <a:p>
            <a:pPr marL="285750" indent="-285750">
              <a:buFont typeface="Arial" panose="020B0604020202020204" pitchFamily="34" charset="0"/>
              <a:buChar char="•"/>
            </a:pPr>
            <a:r>
              <a:rPr lang="en-US" sz="1600" smtClean="0"/>
              <a:t>Budget about 40 Mio EUR/ year</a:t>
            </a:r>
          </a:p>
          <a:p>
            <a:pPr marL="285750" indent="-285750">
              <a:buFont typeface="Arial" panose="020B0604020202020204" pitchFamily="34" charset="0"/>
              <a:buChar char="•"/>
            </a:pPr>
            <a:r>
              <a:rPr lang="en-US" sz="1600" smtClean="0"/>
              <a:t>About 140 scientists in total in</a:t>
            </a:r>
            <a:r>
              <a:rPr lang="de-DE" sz="1600" smtClean="0"/>
              <a:t/>
            </a:r>
            <a:br>
              <a:rPr lang="de-DE" sz="1600" smtClean="0"/>
            </a:br>
            <a:r>
              <a:rPr lang="de-DE" sz="1600" smtClean="0"/>
              <a:t>6 Helmholtz centers/ 2 institutes</a:t>
            </a:r>
            <a:endParaRPr lang="en-US" sz="1600" smtClean="0"/>
          </a:p>
        </p:txBody>
      </p:sp>
      <p:graphicFrame>
        <p:nvGraphicFramePr>
          <p:cNvPr id="21" name="Chart 20"/>
          <p:cNvGraphicFramePr>
            <a:graphicFrameLocks/>
          </p:cNvGraphicFramePr>
          <p:nvPr>
            <p:extLst>
              <p:ext uri="{D42A27DB-BD31-4B8C-83A1-F6EECF244321}">
                <p14:modId xmlns:p14="http://schemas.microsoft.com/office/powerpoint/2010/main" val="3000704907"/>
              </p:ext>
            </p:extLst>
          </p:nvPr>
        </p:nvGraphicFramePr>
        <p:xfrm>
          <a:off x="575556" y="2486782"/>
          <a:ext cx="3202315" cy="2257814"/>
        </p:xfrm>
        <a:graphic>
          <a:graphicData uri="http://schemas.openxmlformats.org/drawingml/2006/chart">
            <c:chart xmlns:c="http://schemas.openxmlformats.org/drawingml/2006/chart" xmlns:r="http://schemas.openxmlformats.org/officeDocument/2006/relationships" r:id="rId5"/>
          </a:graphicData>
        </a:graphic>
      </p:graphicFrame>
      <p:sp>
        <p:nvSpPr>
          <p:cNvPr id="8" name="Slide Number Placeholder 7"/>
          <p:cNvSpPr>
            <a:spLocks noGrp="1"/>
          </p:cNvSpPr>
          <p:nvPr>
            <p:ph type="sldNum" sz="quarter" idx="10"/>
          </p:nvPr>
        </p:nvSpPr>
        <p:spPr/>
        <p:txBody>
          <a:bodyPr/>
          <a:lstStyle/>
          <a:p>
            <a:pPr>
              <a:defRPr/>
            </a:pPr>
            <a:r>
              <a:rPr lang="de-DE" smtClean="0">
                <a:solidFill>
                  <a:srgbClr val="FFFFFF"/>
                </a:solidFill>
              </a:rPr>
              <a:t>PAGE </a:t>
            </a:r>
            <a:fld id="{F35164B6-5B5C-4D57-91C6-379885D5A5FE}" type="slidenum">
              <a:rPr lang="de-DE" smtClean="0">
                <a:solidFill>
                  <a:srgbClr val="FFFFFF"/>
                </a:solidFill>
              </a:rPr>
              <a:pPr>
                <a:defRPr/>
              </a:pPr>
              <a:t>10</a:t>
            </a:fld>
            <a:endParaRPr lang="de-DE" dirty="0">
              <a:solidFill>
                <a:srgbClr val="FFFFFF"/>
              </a:solidFill>
            </a:endParaRPr>
          </a:p>
        </p:txBody>
      </p:sp>
      <p:sp>
        <p:nvSpPr>
          <p:cNvPr id="12" name="TextBox 11"/>
          <p:cNvSpPr txBox="1"/>
          <p:nvPr/>
        </p:nvSpPr>
        <p:spPr>
          <a:xfrm>
            <a:off x="1549760" y="3443466"/>
            <a:ext cx="615874" cy="338554"/>
          </a:xfrm>
          <a:prstGeom prst="rect">
            <a:avLst/>
          </a:prstGeom>
          <a:noFill/>
        </p:spPr>
        <p:txBody>
          <a:bodyPr wrap="none" rtlCol="0">
            <a:spAutoFit/>
          </a:bodyPr>
          <a:lstStyle/>
          <a:p>
            <a:r>
              <a:rPr lang="en-US" sz="1600" smtClean="0"/>
              <a:t>ARD</a:t>
            </a:r>
            <a:endParaRPr lang="de-DE" sz="1600"/>
          </a:p>
        </p:txBody>
      </p:sp>
      <p:sp>
        <p:nvSpPr>
          <p:cNvPr id="20" name="TextBox 19"/>
          <p:cNvSpPr txBox="1"/>
          <p:nvPr/>
        </p:nvSpPr>
        <p:spPr>
          <a:xfrm>
            <a:off x="5487806" y="3442702"/>
            <a:ext cx="593432" cy="338554"/>
          </a:xfrm>
          <a:prstGeom prst="rect">
            <a:avLst/>
          </a:prstGeom>
          <a:noFill/>
        </p:spPr>
        <p:txBody>
          <a:bodyPr wrap="none" rtlCol="0">
            <a:spAutoFit/>
          </a:bodyPr>
          <a:lstStyle/>
          <a:p>
            <a:r>
              <a:rPr lang="en-US" sz="1600" smtClean="0"/>
              <a:t>DTS</a:t>
            </a:r>
            <a:endParaRPr lang="de-DE" sz="1600"/>
          </a:p>
        </p:txBody>
      </p:sp>
      <p:sp>
        <p:nvSpPr>
          <p:cNvPr id="2" name="TextBox 1"/>
          <p:cNvSpPr txBox="1"/>
          <p:nvPr/>
        </p:nvSpPr>
        <p:spPr>
          <a:xfrm>
            <a:off x="1939237" y="4634440"/>
            <a:ext cx="5056192" cy="276999"/>
          </a:xfrm>
          <a:prstGeom prst="rect">
            <a:avLst/>
          </a:prstGeom>
          <a:noFill/>
        </p:spPr>
        <p:txBody>
          <a:bodyPr wrap="none" rtlCol="0">
            <a:spAutoFit/>
          </a:bodyPr>
          <a:lstStyle/>
          <a:p>
            <a:r>
              <a:rPr lang="en-US" sz="1200" smtClean="0"/>
              <a:t>Note: Fair related part from GSI and FZJ was not fully included in POFIII</a:t>
            </a:r>
            <a:endParaRPr lang="de-DE" sz="1200"/>
          </a:p>
        </p:txBody>
      </p:sp>
    </p:spTree>
    <p:extLst>
      <p:ext uri="{BB962C8B-B14F-4D97-AF65-F5344CB8AC3E}">
        <p14:creationId xmlns:p14="http://schemas.microsoft.com/office/powerpoint/2010/main" val="39091554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Transfer</a:t>
            </a:r>
            <a:endParaRPr lang="de-DE"/>
          </a:p>
        </p:txBody>
      </p:sp>
      <p:sp>
        <p:nvSpPr>
          <p:cNvPr id="3" name="Slide Number Placeholder 2"/>
          <p:cNvSpPr>
            <a:spLocks noGrp="1"/>
          </p:cNvSpPr>
          <p:nvPr>
            <p:ph type="sldNum" sz="quarter" idx="10"/>
          </p:nvPr>
        </p:nvSpPr>
        <p:spPr/>
        <p:txBody>
          <a:bodyPr/>
          <a:lstStyle/>
          <a:p>
            <a:pPr>
              <a:defRPr/>
            </a:pPr>
            <a:r>
              <a:rPr lang="de-DE" smtClean="0">
                <a:solidFill>
                  <a:srgbClr val="FFFFFF"/>
                </a:solidFill>
              </a:rPr>
              <a:t>PAGE </a:t>
            </a:r>
            <a:fld id="{F35164B6-5B5C-4D57-91C6-379885D5A5FE}" type="slidenum">
              <a:rPr lang="de-DE" smtClean="0">
                <a:solidFill>
                  <a:srgbClr val="FFFFFF"/>
                </a:solidFill>
              </a:rPr>
              <a:pPr>
                <a:defRPr/>
              </a:pPr>
              <a:t>11</a:t>
            </a:fld>
            <a:endParaRPr lang="de-DE" dirty="0">
              <a:solidFill>
                <a:srgbClr val="FFFFFF"/>
              </a:solidFill>
            </a:endParaRPr>
          </a:p>
        </p:txBody>
      </p:sp>
      <p:grpSp>
        <p:nvGrpSpPr>
          <p:cNvPr id="13" name="Group 12"/>
          <p:cNvGrpSpPr/>
          <p:nvPr/>
        </p:nvGrpSpPr>
        <p:grpSpPr>
          <a:xfrm>
            <a:off x="1" y="599649"/>
            <a:ext cx="2915816" cy="1972101"/>
            <a:chOff x="0" y="599649"/>
            <a:chExt cx="3147481" cy="2340270"/>
          </a:xfrm>
        </p:grpSpPr>
        <p:grpSp>
          <p:nvGrpSpPr>
            <p:cNvPr id="12" name="Group 11"/>
            <p:cNvGrpSpPr/>
            <p:nvPr/>
          </p:nvGrpSpPr>
          <p:grpSpPr>
            <a:xfrm>
              <a:off x="123540" y="599659"/>
              <a:ext cx="3023941" cy="2340260"/>
              <a:chOff x="123540" y="599659"/>
              <a:chExt cx="3023941" cy="2340260"/>
            </a:xfrm>
          </p:grpSpPr>
          <p:sp>
            <p:nvSpPr>
              <p:cNvPr id="11" name="Rounded Rectangle 10"/>
              <p:cNvSpPr/>
              <p:nvPr/>
            </p:nvSpPr>
            <p:spPr>
              <a:xfrm>
                <a:off x="123540" y="599659"/>
                <a:ext cx="3023941" cy="2340260"/>
              </a:xfrm>
              <a:prstGeom prst="roundRect">
                <a:avLst>
                  <a:gd name="adj" fmla="val 8540"/>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Box 5"/>
              <p:cNvSpPr txBox="1"/>
              <p:nvPr/>
            </p:nvSpPr>
            <p:spPr>
              <a:xfrm>
                <a:off x="228092" y="2139702"/>
                <a:ext cx="2734321" cy="547853"/>
              </a:xfrm>
              <a:prstGeom prst="rect">
                <a:avLst/>
              </a:prstGeom>
              <a:noFill/>
            </p:spPr>
            <p:txBody>
              <a:bodyPr wrap="none" rtlCol="0">
                <a:spAutoFit/>
              </a:bodyPr>
              <a:lstStyle/>
              <a:p>
                <a:r>
                  <a:rPr lang="en-US" sz="1200" smtClean="0"/>
                  <a:t>X-spectrum: imaging detectors for </a:t>
                </a:r>
                <a:br>
                  <a:rPr lang="en-US" sz="1200" smtClean="0"/>
                </a:br>
                <a:r>
                  <a:rPr lang="en-US" sz="1200" smtClean="0"/>
                  <a:t>synchroton sources</a:t>
                </a:r>
                <a:endParaRPr lang="de-DE" sz="1200"/>
              </a:p>
            </p:txBody>
          </p:sp>
          <p:pic>
            <p:nvPicPr>
              <p:cNvPr id="2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5058" y="855484"/>
                <a:ext cx="341348" cy="341766"/>
              </a:xfrm>
              <a:prstGeom prst="rect">
                <a:avLst/>
              </a:prstGeom>
            </p:spPr>
          </p:pic>
        </p:grpSp>
        <p:pic>
          <p:nvPicPr>
            <p:cNvPr id="1126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7" b="75000" l="19028" r="89879"/>
                      </a14:imgEffect>
                    </a14:imgLayer>
                  </a14:imgProps>
                </a:ext>
                <a:ext uri="{28A0092B-C50C-407E-A947-70E740481C1C}">
                  <a14:useLocalDpi xmlns:a14="http://schemas.microsoft.com/office/drawing/2010/main" val="0"/>
                </a:ext>
              </a:extLst>
            </a:blip>
            <a:srcRect/>
            <a:stretch>
              <a:fillRect/>
            </a:stretch>
          </p:blipFill>
          <p:spPr bwMode="auto">
            <a:xfrm>
              <a:off x="0" y="599649"/>
              <a:ext cx="2463597" cy="1476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extBox 8"/>
          <p:cNvSpPr txBox="1"/>
          <p:nvPr/>
        </p:nvSpPr>
        <p:spPr>
          <a:xfrm>
            <a:off x="3167843" y="337691"/>
            <a:ext cx="2534668" cy="1077218"/>
          </a:xfrm>
          <a:prstGeom prst="rect">
            <a:avLst/>
          </a:prstGeom>
          <a:noFill/>
        </p:spPr>
        <p:txBody>
          <a:bodyPr wrap="none" rtlCol="0">
            <a:spAutoFit/>
          </a:bodyPr>
          <a:lstStyle/>
          <a:p>
            <a:r>
              <a:rPr lang="en-US" sz="1600" smtClean="0"/>
              <a:t>Many of our technologies </a:t>
            </a:r>
            <a:br>
              <a:rPr lang="en-US" sz="1600" smtClean="0"/>
            </a:br>
            <a:r>
              <a:rPr lang="en-US" sz="1600" smtClean="0"/>
              <a:t>find their ways into </a:t>
            </a:r>
            <a:br>
              <a:rPr lang="en-US" sz="1600" smtClean="0"/>
            </a:br>
            <a:r>
              <a:rPr lang="en-US" sz="1600" smtClean="0"/>
              <a:t>applications beyond their</a:t>
            </a:r>
            <a:br>
              <a:rPr lang="en-US" sz="1600" smtClean="0"/>
            </a:br>
            <a:r>
              <a:rPr lang="en-US" sz="1600" smtClean="0"/>
              <a:t>original scope. </a:t>
            </a:r>
            <a:endParaRPr lang="de-DE" sz="1600"/>
          </a:p>
        </p:txBody>
      </p:sp>
      <p:sp>
        <p:nvSpPr>
          <p:cNvPr id="10" name="TextBox 9"/>
          <p:cNvSpPr txBox="1"/>
          <p:nvPr/>
        </p:nvSpPr>
        <p:spPr>
          <a:xfrm>
            <a:off x="3167842" y="1495666"/>
            <a:ext cx="2771913" cy="1077218"/>
          </a:xfrm>
          <a:prstGeom prst="rect">
            <a:avLst/>
          </a:prstGeom>
          <a:noFill/>
        </p:spPr>
        <p:txBody>
          <a:bodyPr wrap="none" rtlCol="0">
            <a:spAutoFit/>
          </a:bodyPr>
          <a:lstStyle/>
          <a:p>
            <a:r>
              <a:rPr lang="en-US" sz="1600" smtClean="0"/>
              <a:t>All centers have intense </a:t>
            </a:r>
            <a:br>
              <a:rPr lang="en-US" sz="1600" smtClean="0"/>
            </a:br>
            <a:r>
              <a:rPr lang="en-US" sz="1600" smtClean="0"/>
              <a:t>efforts to further transfer </a:t>
            </a:r>
            <a:br>
              <a:rPr lang="en-US" sz="1600" smtClean="0"/>
            </a:br>
            <a:r>
              <a:rPr lang="en-US" sz="1600" smtClean="0"/>
              <a:t>of technology and know-how</a:t>
            </a:r>
            <a:br>
              <a:rPr lang="en-US" sz="1600" smtClean="0"/>
            </a:br>
            <a:r>
              <a:rPr lang="en-US" sz="1600" smtClean="0"/>
              <a:t>into society.</a:t>
            </a:r>
            <a:endParaRPr lang="de-DE" sz="1600"/>
          </a:p>
        </p:txBody>
      </p:sp>
      <p:grpSp>
        <p:nvGrpSpPr>
          <p:cNvPr id="17" name="Group 16"/>
          <p:cNvGrpSpPr/>
          <p:nvPr/>
        </p:nvGrpSpPr>
        <p:grpSpPr>
          <a:xfrm>
            <a:off x="6124530" y="2679762"/>
            <a:ext cx="2875962" cy="2045133"/>
            <a:chOff x="5689512" y="2507861"/>
            <a:chExt cx="3310980" cy="2340260"/>
          </a:xfrm>
        </p:grpSpPr>
        <p:sp>
          <p:nvSpPr>
            <p:cNvPr id="15" name="Rounded Rectangle 14"/>
            <p:cNvSpPr/>
            <p:nvPr/>
          </p:nvSpPr>
          <p:spPr>
            <a:xfrm>
              <a:off x="5689512" y="2507861"/>
              <a:ext cx="3310980" cy="2340260"/>
            </a:xfrm>
            <a:prstGeom prst="roundRect">
              <a:avLst>
                <a:gd name="adj" fmla="val 8540"/>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lumMod val="20000"/>
                    <a:lumOff val="80000"/>
                  </a:schemeClr>
                </a:solidFill>
              </a:endParaRPr>
            </a:p>
          </p:txBody>
        </p:sp>
        <p:pic>
          <p:nvPicPr>
            <p:cNvPr id="4" name="Bild 88"/>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631709" y="3192165"/>
              <a:ext cx="2182821" cy="1532356"/>
            </a:xfrm>
            <a:prstGeom prst="rect">
              <a:avLst/>
            </a:prstGeom>
          </p:spPr>
        </p:pic>
        <p:pic>
          <p:nvPicPr>
            <p:cNvPr id="5" name="Bild 90"/>
            <p:cNvPicPr>
              <a:picLocks noChangeAspect="1"/>
            </p:cNvPicPr>
            <p:nvPr/>
          </p:nvPicPr>
          <p:blipFill rotWithShape="1">
            <a:blip r:embed="rId7" cstate="print">
              <a:extLst>
                <a:ext uri="{28A0092B-C50C-407E-A947-70E740481C1C}">
                  <a14:useLocalDpi xmlns:a14="http://schemas.microsoft.com/office/drawing/2010/main"/>
                </a:ext>
              </a:extLst>
            </a:blip>
            <a:srcRect l="28039"/>
            <a:stretch/>
          </p:blipFill>
          <p:spPr>
            <a:xfrm>
              <a:off x="7956011" y="2541517"/>
              <a:ext cx="896673" cy="700907"/>
            </a:xfrm>
            <a:prstGeom prst="rect">
              <a:avLst/>
            </a:prstGeom>
          </p:spPr>
        </p:pic>
        <p:sp>
          <p:nvSpPr>
            <p:cNvPr id="8" name="TextBox 7"/>
            <p:cNvSpPr txBox="1"/>
            <p:nvPr/>
          </p:nvSpPr>
          <p:spPr>
            <a:xfrm>
              <a:off x="5838536" y="2590260"/>
              <a:ext cx="2019317" cy="528286"/>
            </a:xfrm>
            <a:prstGeom prst="rect">
              <a:avLst/>
            </a:prstGeom>
            <a:noFill/>
          </p:spPr>
          <p:txBody>
            <a:bodyPr wrap="none" rtlCol="0">
              <a:spAutoFit/>
            </a:bodyPr>
            <a:lstStyle/>
            <a:p>
              <a:r>
                <a:rPr lang="en-US" sz="1200" smtClean="0"/>
                <a:t>3D-Ultrasonic </a:t>
              </a:r>
            </a:p>
            <a:p>
              <a:r>
                <a:rPr lang="en-US" sz="1200" smtClean="0"/>
                <a:t>Computer tomography </a:t>
              </a:r>
            </a:p>
          </p:txBody>
        </p:sp>
      </p:grpSp>
      <p:sp>
        <p:nvSpPr>
          <p:cNvPr id="27" name="Rounded Rectangle 26"/>
          <p:cNvSpPr/>
          <p:nvPr/>
        </p:nvSpPr>
        <p:spPr>
          <a:xfrm>
            <a:off x="107504" y="2679762"/>
            <a:ext cx="2801369" cy="2045133"/>
          </a:xfrm>
          <a:prstGeom prst="roundRect">
            <a:avLst>
              <a:gd name="adj" fmla="val 8540"/>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72415" y="3047489"/>
            <a:ext cx="1355369" cy="671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56197"/>
          <a:stretch/>
        </p:blipFill>
        <p:spPr bwMode="auto">
          <a:xfrm>
            <a:off x="480327" y="3044828"/>
            <a:ext cx="792088" cy="69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263819" y="3976979"/>
            <a:ext cx="2298834" cy="276999"/>
          </a:xfrm>
          <a:prstGeom prst="rect">
            <a:avLst/>
          </a:prstGeom>
          <a:noFill/>
        </p:spPr>
        <p:txBody>
          <a:bodyPr wrap="none" rtlCol="0">
            <a:spAutoFit/>
          </a:bodyPr>
          <a:lstStyle/>
          <a:p>
            <a:r>
              <a:rPr lang="en-US" sz="1200" smtClean="0"/>
              <a:t>AUDIATEC: diamond detectors</a:t>
            </a:r>
            <a:endParaRPr lang="de-DE" sz="1200"/>
          </a:p>
        </p:txBody>
      </p:sp>
      <p:pic>
        <p:nvPicPr>
          <p:cNvPr id="29" name="Bild 6" descr="GSI_Logo_rgb.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9531" y="4299942"/>
            <a:ext cx="688961" cy="216103"/>
          </a:xfrm>
          <a:prstGeom prst="rect">
            <a:avLst/>
          </a:prstGeom>
        </p:spPr>
      </p:pic>
      <p:pic>
        <p:nvPicPr>
          <p:cNvPr id="1028"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65713" y="4277393"/>
            <a:ext cx="385375" cy="38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49248" y="3281442"/>
            <a:ext cx="528502" cy="2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8" name="Group 47"/>
          <p:cNvGrpSpPr/>
          <p:nvPr/>
        </p:nvGrpSpPr>
        <p:grpSpPr>
          <a:xfrm>
            <a:off x="6063211" y="506388"/>
            <a:ext cx="2937281" cy="2065362"/>
            <a:chOff x="5769204" y="575035"/>
            <a:chExt cx="3799002" cy="2705493"/>
          </a:xfrm>
        </p:grpSpPr>
        <p:sp>
          <p:nvSpPr>
            <p:cNvPr id="49" name="Abgerundetes Rechteck 1"/>
            <p:cNvSpPr/>
            <p:nvPr/>
          </p:nvSpPr>
          <p:spPr>
            <a:xfrm>
              <a:off x="5769204" y="575035"/>
              <a:ext cx="3799002" cy="2705493"/>
            </a:xfrm>
            <a:prstGeom prst="roundRect">
              <a:avLst>
                <a:gd name="adj" fmla="val 6562"/>
              </a:avLst>
            </a:prstGeom>
            <a:solidFill>
              <a:schemeClr val="accent1">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pic>
          <p:nvPicPr>
            <p:cNvPr id="50" name="Picture 13"/>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b="30757"/>
            <a:stretch>
              <a:fillRect/>
            </a:stretch>
          </p:blipFill>
          <p:spPr bwMode="auto">
            <a:xfrm>
              <a:off x="5966086" y="810706"/>
              <a:ext cx="1876430" cy="561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1" name="Picture 6" descr="Folie6"/>
            <p:cNvPicPr>
              <a:picLocks noChangeAspect="1" noChangeArrowheads="1"/>
            </p:cNvPicPr>
            <p:nvPr/>
          </p:nvPicPr>
          <p:blipFill>
            <a:blip r:embed="rId14"/>
            <a:srcRect/>
            <a:stretch>
              <a:fillRect/>
            </a:stretch>
          </p:blipFill>
          <p:spPr bwMode="auto">
            <a:xfrm>
              <a:off x="7999326" y="726300"/>
              <a:ext cx="1412069" cy="1414129"/>
            </a:xfrm>
            <a:prstGeom prst="roundRect">
              <a:avLst>
                <a:gd name="adj" fmla="val 4488"/>
              </a:avLst>
            </a:prstGeom>
            <a:noFill/>
            <a:ln w="9525">
              <a:noFill/>
              <a:miter lim="800000"/>
              <a:headEnd/>
              <a:tailEnd/>
            </a:ln>
          </p:spPr>
        </p:pic>
        <p:sp>
          <p:nvSpPr>
            <p:cNvPr id="52" name="Textfeld 2"/>
            <p:cNvSpPr txBox="1">
              <a:spLocks noChangeArrowheads="1"/>
            </p:cNvSpPr>
            <p:nvPr/>
          </p:nvSpPr>
          <p:spPr bwMode="auto">
            <a:xfrm>
              <a:off x="5769205" y="1503788"/>
              <a:ext cx="2230121" cy="63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auto" latinLnBrk="0" hangingPunct="1">
                <a:lnSpc>
                  <a:spcPct val="110000"/>
                </a:lnSpc>
                <a:spcBef>
                  <a:spcPct val="0"/>
                </a:spcBef>
                <a:spcAft>
                  <a:spcPts val="0"/>
                </a:spcAft>
                <a:buClrTx/>
                <a:buSzTx/>
                <a:buFontTx/>
                <a:buNone/>
                <a:tabLst/>
                <a:defRPr/>
              </a:pPr>
              <a:r>
                <a:rPr kumimoji="0" lang="de-DE" altLang="de-DE" sz="11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SEMIKON </a:t>
              </a:r>
              <a:r>
                <a:rPr kumimoji="0" lang="de-DE" altLang="de-DE" sz="1100" b="0" i="0" u="none" strike="noStrike" kern="0" cap="none" spc="0" normalizeH="0" baseline="0" noProof="0" dirty="0" err="1" smtClean="0">
                  <a:ln>
                    <a:noFill/>
                  </a:ln>
                  <a:solidFill>
                    <a:prstClr val="black"/>
                  </a:solidFill>
                  <a:effectLst/>
                  <a:uLnTx/>
                  <a:uFillTx/>
                  <a:latin typeface="Arial" panose="020B0604020202020204" pitchFamily="34" charset="0"/>
                  <a:cs typeface="Arial" panose="020B0604020202020204" pitchFamily="34" charset="0"/>
                </a:rPr>
                <a:t>Detector</a:t>
              </a:r>
              <a:r>
                <a:rPr kumimoji="0" lang="de-DE" altLang="de-DE" sz="11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GmbH</a:t>
              </a:r>
            </a:p>
          </p:txBody>
        </p:sp>
        <p:sp>
          <p:nvSpPr>
            <p:cNvPr id="53" name="Textfeld 2"/>
            <p:cNvSpPr txBox="1">
              <a:spLocks noChangeArrowheads="1"/>
            </p:cNvSpPr>
            <p:nvPr/>
          </p:nvSpPr>
          <p:spPr bwMode="auto">
            <a:xfrm>
              <a:off x="5944063" y="2623713"/>
              <a:ext cx="3445309" cy="36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10000"/>
                </a:lnSpc>
                <a:spcBef>
                  <a:spcPct val="0"/>
                </a:spcBef>
                <a:spcAft>
                  <a:spcPts val="0"/>
                </a:spcAft>
                <a:buClrTx/>
                <a:buSzTx/>
                <a:buFontTx/>
                <a:buNone/>
                <a:tabLst/>
                <a:defRPr/>
              </a:pPr>
              <a:r>
                <a:rPr kumimoji="0" lang="de-DE" altLang="de-DE" sz="1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A </a:t>
              </a:r>
              <a:r>
                <a:rPr kumimoji="0" lang="de-DE" altLang="de-DE" sz="1000" b="0" i="0" u="none" strike="noStrike" kern="0" cap="none" spc="0" normalizeH="0" baseline="0" noProof="0" dirty="0" err="1" smtClean="0">
                  <a:ln>
                    <a:noFill/>
                  </a:ln>
                  <a:solidFill>
                    <a:prstClr val="black"/>
                  </a:solidFill>
                  <a:effectLst/>
                  <a:uLnTx/>
                  <a:uFillTx/>
                  <a:latin typeface="Arial" panose="020B0604020202020204" pitchFamily="34" charset="0"/>
                  <a:cs typeface="Arial" panose="020B0604020202020204" pitchFamily="34" charset="0"/>
                </a:rPr>
                <a:t>spin</a:t>
              </a:r>
              <a:r>
                <a:rPr kumimoji="0" lang="de-DE" altLang="de-DE" sz="1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-off </a:t>
              </a:r>
              <a:r>
                <a:rPr kumimoji="0" lang="de-DE" altLang="de-DE" sz="1000" b="0" i="0" u="none" strike="noStrike" kern="0" cap="none" spc="0" normalizeH="0" baseline="0" noProof="0" dirty="0" err="1" smtClean="0">
                  <a:ln>
                    <a:noFill/>
                  </a:ln>
                  <a:solidFill>
                    <a:prstClr val="black"/>
                  </a:solidFill>
                  <a:effectLst/>
                  <a:uLnTx/>
                  <a:uFillTx/>
                  <a:latin typeface="Arial" panose="020B0604020202020204" pitchFamily="34" charset="0"/>
                  <a:cs typeface="Arial" panose="020B0604020202020204" pitchFamily="34" charset="0"/>
                </a:rPr>
                <a:t>company</a:t>
              </a:r>
              <a:r>
                <a:rPr kumimoji="0" lang="de-DE" altLang="de-DE" sz="1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de-DE" altLang="de-DE" sz="1000" b="0" i="0" u="none" strike="noStrike" kern="0" cap="none" spc="0" normalizeH="0" baseline="0" noProof="0" dirty="0" err="1" smtClean="0">
                  <a:ln>
                    <a:noFill/>
                  </a:ln>
                  <a:solidFill>
                    <a:prstClr val="black"/>
                  </a:solidFill>
                  <a:effectLst/>
                  <a:uLnTx/>
                  <a:uFillTx/>
                  <a:latin typeface="Arial" panose="020B0604020202020204" pitchFamily="34" charset="0"/>
                  <a:cs typeface="Arial" panose="020B0604020202020204" pitchFamily="34" charset="0"/>
                </a:rPr>
                <a:t>of</a:t>
              </a:r>
              <a:r>
                <a:rPr kumimoji="0" lang="de-DE" altLang="de-DE" sz="1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de-DE" altLang="de-DE" sz="1000" b="0" i="0" u="none" strike="noStrike" kern="0" cap="none" spc="0" normalizeH="0" baseline="0" noProof="0" err="1" smtClean="0">
                  <a:ln>
                    <a:noFill/>
                  </a:ln>
                  <a:solidFill>
                    <a:prstClr val="black"/>
                  </a:solidFill>
                  <a:effectLst/>
                  <a:uLnTx/>
                  <a:uFillTx/>
                  <a:latin typeface="Arial" panose="020B0604020202020204" pitchFamily="34" charset="0"/>
                  <a:cs typeface="Arial" panose="020B0604020202020204" pitchFamily="34" charset="0"/>
                </a:rPr>
                <a:t>the</a:t>
              </a:r>
              <a:r>
                <a:rPr kumimoji="0" lang="de-DE" altLang="de-DE" sz="10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FZ-Jülich (IKP</a:t>
              </a:r>
              <a:r>
                <a:rPr kumimoji="0" lang="de-DE" altLang="de-DE" sz="1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a:t>
              </a:r>
              <a:endParaRPr kumimoji="0" lang="de-DE" altLang="de-DE"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4" name="Textfeld 2"/>
            <p:cNvSpPr txBox="1">
              <a:spLocks noChangeArrowheads="1"/>
            </p:cNvSpPr>
            <p:nvPr/>
          </p:nvSpPr>
          <p:spPr bwMode="auto">
            <a:xfrm>
              <a:off x="5822345" y="2300250"/>
              <a:ext cx="3148243" cy="371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auto" latinLnBrk="0" hangingPunct="1">
                <a:lnSpc>
                  <a:spcPct val="110000"/>
                </a:lnSpc>
                <a:spcBef>
                  <a:spcPct val="0"/>
                </a:spcBef>
                <a:spcAft>
                  <a:spcPts val="0"/>
                </a:spcAft>
                <a:buClrTx/>
                <a:buSzTx/>
                <a:buFontTx/>
                <a:buNone/>
                <a:tabLst/>
                <a:defRPr/>
              </a:pPr>
              <a:r>
                <a:rPr kumimoji="0" lang="de-DE" altLang="de-DE" sz="1100" b="0" i="0" u="none" strike="noStrike" kern="0" cap="none" spc="0" normalizeH="0" baseline="0" noProof="0" dirty="0" err="1" smtClean="0">
                  <a:ln>
                    <a:noFill/>
                  </a:ln>
                  <a:solidFill>
                    <a:prstClr val="black"/>
                  </a:solidFill>
                  <a:effectLst/>
                  <a:uLnTx/>
                  <a:uFillTx/>
                  <a:latin typeface="Arial" panose="020B0604020202020204" pitchFamily="34" charset="0"/>
                  <a:cs typeface="Arial" panose="020B0604020202020204" pitchFamily="34" charset="0"/>
                </a:rPr>
                <a:t>Detectors</a:t>
              </a:r>
              <a:r>
                <a:rPr kumimoji="0" lang="de-DE" altLang="de-DE" sz="11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de-DE" altLang="de-DE" sz="1100" b="0" i="0" u="none" strike="noStrike" kern="0" cap="none" spc="0" normalizeH="0" baseline="0" noProof="0" dirty="0" err="1" smtClean="0">
                  <a:ln>
                    <a:noFill/>
                  </a:ln>
                  <a:solidFill>
                    <a:prstClr val="black"/>
                  </a:solidFill>
                  <a:effectLst/>
                  <a:uLnTx/>
                  <a:uFillTx/>
                  <a:latin typeface="Arial" panose="020B0604020202020204" pitchFamily="34" charset="0"/>
                  <a:cs typeface="Arial" panose="020B0604020202020204" pitchFamily="34" charset="0"/>
                </a:rPr>
                <a:t>and</a:t>
              </a:r>
              <a:r>
                <a:rPr kumimoji="0" lang="de-DE" altLang="de-DE" sz="11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de-DE" altLang="de-DE" sz="1100" b="0" i="0" u="none" strike="noStrike" kern="0" cap="none" spc="0" normalizeH="0" baseline="0" noProof="0" dirty="0" err="1" smtClean="0">
                  <a:ln>
                    <a:noFill/>
                  </a:ln>
                  <a:solidFill>
                    <a:prstClr val="black"/>
                  </a:solidFill>
                  <a:effectLst/>
                  <a:uLnTx/>
                  <a:uFillTx/>
                  <a:latin typeface="Arial" panose="020B0604020202020204" pitchFamily="34" charset="0"/>
                  <a:cs typeface="Arial" panose="020B0604020202020204" pitchFamily="34" charset="0"/>
                </a:rPr>
                <a:t>Detector</a:t>
              </a:r>
              <a:r>
                <a:rPr kumimoji="0" lang="de-DE" altLang="de-DE" sz="11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de-DE" altLang="de-DE" sz="1100" b="0" i="0" u="none" strike="noStrike" kern="0" cap="none" spc="0" normalizeH="0" baseline="0" noProof="0" dirty="0" err="1" smtClean="0">
                  <a:ln>
                    <a:noFill/>
                  </a:ln>
                  <a:solidFill>
                    <a:prstClr val="black"/>
                  </a:solidFill>
                  <a:effectLst/>
                  <a:uLnTx/>
                  <a:uFillTx/>
                  <a:latin typeface="Arial" panose="020B0604020202020204" pitchFamily="34" charset="0"/>
                  <a:cs typeface="Arial" panose="020B0604020202020204" pitchFamily="34" charset="0"/>
                </a:rPr>
                <a:t>systems</a:t>
              </a:r>
              <a:endParaRPr kumimoji="0" lang="de-DE" altLang="de-DE" sz="11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5" name="Picture 3" descr="C:\Dokumente und Einstellungen\A.Lehrach\Eigene Dateien\(PNG-Grafik, 299 × 106 Pixel).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94152" y="2992528"/>
              <a:ext cx="653615" cy="2317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4" descr="C:\Dokumente und Einstellungen\A.Lehrach\Eigene Dateien\(PNG-Grafik, 389 × 129 Pixel).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813485" y="2992529"/>
              <a:ext cx="698738" cy="2317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p:cNvGrpSpPr/>
          <p:nvPr/>
        </p:nvGrpSpPr>
        <p:grpSpPr>
          <a:xfrm>
            <a:off x="3103138" y="2666012"/>
            <a:ext cx="2836618" cy="2080106"/>
            <a:chOff x="107505" y="599657"/>
            <a:chExt cx="2808312" cy="1972093"/>
          </a:xfrm>
        </p:grpSpPr>
        <p:sp>
          <p:nvSpPr>
            <p:cNvPr id="47" name="Rounded Rectangle 46"/>
            <p:cNvSpPr/>
            <p:nvPr/>
          </p:nvSpPr>
          <p:spPr>
            <a:xfrm>
              <a:off x="114448" y="599657"/>
              <a:ext cx="2801369" cy="1972093"/>
            </a:xfrm>
            <a:prstGeom prst="roundRect">
              <a:avLst>
                <a:gd name="adj" fmla="val 8540"/>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7" name="Grafik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56133" y="784331"/>
              <a:ext cx="1471124" cy="1103343"/>
            </a:xfrm>
            <a:prstGeom prst="rect">
              <a:avLst/>
            </a:prstGeom>
          </p:spPr>
        </p:pic>
        <p:sp>
          <p:nvSpPr>
            <p:cNvPr id="58" name="Textfeld 29"/>
            <p:cNvSpPr txBox="1"/>
            <p:nvPr/>
          </p:nvSpPr>
          <p:spPr>
            <a:xfrm>
              <a:off x="107505" y="2037206"/>
              <a:ext cx="2808312" cy="461665"/>
            </a:xfrm>
            <a:prstGeom prst="rect">
              <a:avLst/>
            </a:prstGeom>
            <a:noFill/>
          </p:spPr>
          <p:txBody>
            <a:bodyPr wrap="square" rtlCol="0">
              <a:spAutoFit/>
            </a:bodyPr>
            <a:lstStyle/>
            <a:p>
              <a:r>
                <a:rPr lang="en-US" sz="1200" dirty="0" smtClean="0"/>
                <a:t>HZDR Innovation GmbH </a:t>
              </a:r>
            </a:p>
            <a:p>
              <a:r>
                <a:rPr lang="en-US" sz="1200" dirty="0" smtClean="0"/>
                <a:t>	Accelerator components</a:t>
              </a:r>
              <a:endParaRPr lang="en-US" sz="1200" dirty="0"/>
            </a:p>
          </p:txBody>
        </p:sp>
        <p:pic>
          <p:nvPicPr>
            <p:cNvPr id="59" name="Grafik 35"/>
            <p:cNvPicPr>
              <a:picLocks noChangeAspect="1"/>
            </p:cNvPicPr>
            <p:nvPr/>
          </p:nvPicPr>
          <p:blipFill rotWithShape="1">
            <a:blip r:embed="rId18" cstate="print">
              <a:extLst>
                <a:ext uri="{28A0092B-C50C-407E-A947-70E740481C1C}">
                  <a14:useLocalDpi xmlns:a14="http://schemas.microsoft.com/office/drawing/2010/main" val="0"/>
                </a:ext>
              </a:extLst>
            </a:blip>
            <a:srcRect l="5105" t="21546" r="4359" b="27257"/>
            <a:stretch/>
          </p:blipFill>
          <p:spPr>
            <a:xfrm>
              <a:off x="1920623" y="1082396"/>
              <a:ext cx="962673" cy="238914"/>
            </a:xfrm>
            <a:prstGeom prst="rect">
              <a:avLst/>
            </a:prstGeom>
          </p:spPr>
        </p:pic>
      </p:grpSp>
    </p:spTree>
    <p:extLst>
      <p:ext uri="{BB962C8B-B14F-4D97-AF65-F5344CB8AC3E}">
        <p14:creationId xmlns:p14="http://schemas.microsoft.com/office/powerpoint/2010/main" val="38212976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Transfer</a:t>
            </a:r>
            <a:endParaRPr lang="de-DE"/>
          </a:p>
        </p:txBody>
      </p:sp>
      <p:sp>
        <p:nvSpPr>
          <p:cNvPr id="3" name="Slide Number Placeholder 2"/>
          <p:cNvSpPr>
            <a:spLocks noGrp="1"/>
          </p:cNvSpPr>
          <p:nvPr>
            <p:ph type="sldNum" sz="quarter" idx="10"/>
          </p:nvPr>
        </p:nvSpPr>
        <p:spPr/>
        <p:txBody>
          <a:bodyPr/>
          <a:lstStyle/>
          <a:p>
            <a:pPr>
              <a:defRPr/>
            </a:pPr>
            <a:r>
              <a:rPr lang="de-DE" smtClean="0">
                <a:solidFill>
                  <a:srgbClr val="FFFFFF"/>
                </a:solidFill>
              </a:rPr>
              <a:t>PAGE </a:t>
            </a:r>
            <a:fld id="{F35164B6-5B5C-4D57-91C6-379885D5A5FE}" type="slidenum">
              <a:rPr lang="de-DE" smtClean="0">
                <a:solidFill>
                  <a:srgbClr val="FFFFFF"/>
                </a:solidFill>
              </a:rPr>
              <a:pPr>
                <a:defRPr/>
              </a:pPr>
              <a:t>12</a:t>
            </a:fld>
            <a:endParaRPr lang="de-DE" dirty="0">
              <a:solidFill>
                <a:srgbClr val="FFFFFF"/>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4424" y="164609"/>
            <a:ext cx="4843264" cy="2481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3528" y="1239602"/>
            <a:ext cx="3548857" cy="2308324"/>
          </a:xfrm>
          <a:prstGeom prst="rect">
            <a:avLst/>
          </a:prstGeom>
          <a:noFill/>
        </p:spPr>
        <p:txBody>
          <a:bodyPr wrap="none" rtlCol="0">
            <a:spAutoFit/>
          </a:bodyPr>
          <a:lstStyle/>
          <a:p>
            <a:r>
              <a:rPr lang="en-US" sz="1600" smtClean="0"/>
              <a:t>Technology transfer is increasingly </a:t>
            </a:r>
            <a:br>
              <a:rPr lang="en-US" sz="1600" smtClean="0"/>
            </a:br>
            <a:r>
              <a:rPr lang="en-US" sz="1600" smtClean="0"/>
              <a:t>important</a:t>
            </a:r>
          </a:p>
          <a:p>
            <a:endParaRPr lang="en-US" sz="1600"/>
          </a:p>
          <a:p>
            <a:r>
              <a:rPr lang="en-US" sz="1600" smtClean="0"/>
              <a:t>We need to increase our attention to </a:t>
            </a:r>
            <a:br>
              <a:rPr lang="en-US" sz="1600" smtClean="0"/>
            </a:br>
            <a:r>
              <a:rPr lang="en-US" sz="1600" smtClean="0"/>
              <a:t>this topic</a:t>
            </a:r>
          </a:p>
          <a:p>
            <a:endParaRPr lang="en-US" sz="1600"/>
          </a:p>
          <a:p>
            <a:r>
              <a:rPr lang="en-US" sz="1600" smtClean="0"/>
              <a:t>We need to ensure that MT build up </a:t>
            </a:r>
            <a:br>
              <a:rPr lang="en-US" sz="1600" smtClean="0"/>
            </a:br>
            <a:r>
              <a:rPr lang="en-US" sz="1600" smtClean="0"/>
              <a:t>intensified contacts to the typically </a:t>
            </a:r>
            <a:br>
              <a:rPr lang="en-US" sz="1600" smtClean="0"/>
            </a:br>
            <a:r>
              <a:rPr lang="en-US" sz="1600" smtClean="0"/>
              <a:t>center based TT efforts.</a:t>
            </a:r>
            <a:endParaRPr lang="de-DE" sz="1600"/>
          </a:p>
        </p:txBody>
      </p:sp>
      <p:sp>
        <p:nvSpPr>
          <p:cNvPr id="5" name="TextBox 4"/>
          <p:cNvSpPr txBox="1"/>
          <p:nvPr/>
        </p:nvSpPr>
        <p:spPr>
          <a:xfrm>
            <a:off x="4139952" y="3183818"/>
            <a:ext cx="4445832" cy="1077218"/>
          </a:xfrm>
          <a:prstGeom prst="rect">
            <a:avLst/>
          </a:prstGeom>
          <a:noFill/>
        </p:spPr>
        <p:txBody>
          <a:bodyPr wrap="none" rtlCol="0">
            <a:spAutoFit/>
          </a:bodyPr>
          <a:lstStyle/>
          <a:p>
            <a:pPr marL="285750" indent="-285750">
              <a:buFont typeface="Arial" panose="020B0604020202020204" pitchFamily="34" charset="0"/>
              <a:buChar char="•"/>
            </a:pPr>
            <a:r>
              <a:rPr lang="en-US" sz="1600" smtClean="0"/>
              <a:t>Collect examples systematically</a:t>
            </a:r>
          </a:p>
          <a:p>
            <a:pPr marL="285750" indent="-285750">
              <a:buFont typeface="Arial" panose="020B0604020202020204" pitchFamily="34" charset="0"/>
              <a:buChar char="•"/>
            </a:pPr>
            <a:r>
              <a:rPr lang="en-US" sz="1600" smtClean="0"/>
              <a:t>Make sure we know what is happening</a:t>
            </a:r>
          </a:p>
          <a:p>
            <a:pPr marL="285750" indent="-285750">
              <a:buFont typeface="Arial" panose="020B0604020202020204" pitchFamily="34" charset="0"/>
              <a:buChar char="•"/>
            </a:pPr>
            <a:r>
              <a:rPr lang="en-US" sz="1600" smtClean="0"/>
              <a:t>Trigger pro-activly activities where it seems </a:t>
            </a:r>
            <a:br>
              <a:rPr lang="en-US" sz="1600" smtClean="0"/>
            </a:br>
            <a:r>
              <a:rPr lang="en-US" sz="1600" smtClean="0"/>
              <a:t>sensible</a:t>
            </a:r>
            <a:endParaRPr lang="de-DE" sz="1600"/>
          </a:p>
        </p:txBody>
      </p:sp>
    </p:spTree>
    <p:extLst>
      <p:ext uri="{BB962C8B-B14F-4D97-AF65-F5344CB8AC3E}">
        <p14:creationId xmlns:p14="http://schemas.microsoft.com/office/powerpoint/2010/main" val="421757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Distributed INfrastructures</a:t>
            </a:r>
            <a:endParaRPr lang="de-DE"/>
          </a:p>
        </p:txBody>
      </p:sp>
      <p:sp>
        <p:nvSpPr>
          <p:cNvPr id="4" name="TextBox 3"/>
          <p:cNvSpPr txBox="1"/>
          <p:nvPr/>
        </p:nvSpPr>
        <p:spPr>
          <a:xfrm>
            <a:off x="235415" y="627534"/>
            <a:ext cx="3897221" cy="584775"/>
          </a:xfrm>
          <a:prstGeom prst="rect">
            <a:avLst/>
          </a:prstGeom>
          <a:noFill/>
        </p:spPr>
        <p:txBody>
          <a:bodyPr wrap="none" rtlCol="0">
            <a:spAutoFit/>
          </a:bodyPr>
          <a:lstStyle/>
          <a:p>
            <a:r>
              <a:rPr lang="en-US" sz="1600">
                <a:solidFill>
                  <a:srgbClr val="00589C"/>
                </a:solidFill>
              </a:rPr>
              <a:t>Development of common infrastructures</a:t>
            </a:r>
          </a:p>
          <a:p>
            <a:pPr marL="285750" indent="-285750">
              <a:buFont typeface="Arial" panose="020B0604020202020204" pitchFamily="34" charset="0"/>
              <a:buChar char="•"/>
            </a:pPr>
            <a:endParaRPr lang="en-US" sz="1600"/>
          </a:p>
        </p:txBody>
      </p:sp>
      <p:sp>
        <p:nvSpPr>
          <p:cNvPr id="5" name="TextBox 4"/>
          <p:cNvSpPr txBox="1"/>
          <p:nvPr/>
        </p:nvSpPr>
        <p:spPr>
          <a:xfrm>
            <a:off x="1129254" y="1419622"/>
            <a:ext cx="1706493" cy="369332"/>
          </a:xfrm>
          <a:prstGeom prst="rect">
            <a:avLst/>
          </a:prstGeom>
          <a:noFill/>
        </p:spPr>
        <p:txBody>
          <a:bodyPr wrap="none" rtlCol="0">
            <a:spAutoFit/>
          </a:bodyPr>
          <a:lstStyle/>
          <a:p>
            <a:r>
              <a:rPr lang="en-US" smtClean="0"/>
              <a:t>ARD: ATHENA</a:t>
            </a:r>
          </a:p>
        </p:txBody>
      </p:sp>
      <p:sp>
        <p:nvSpPr>
          <p:cNvPr id="6" name="TextBox 5"/>
          <p:cNvSpPr txBox="1"/>
          <p:nvPr/>
        </p:nvSpPr>
        <p:spPr>
          <a:xfrm>
            <a:off x="6336196" y="1527634"/>
            <a:ext cx="1236236" cy="369332"/>
          </a:xfrm>
          <a:prstGeom prst="rect">
            <a:avLst/>
          </a:prstGeom>
          <a:noFill/>
        </p:spPr>
        <p:txBody>
          <a:bodyPr wrap="none" rtlCol="0">
            <a:spAutoFit/>
          </a:bodyPr>
          <a:lstStyle/>
          <a:p>
            <a:r>
              <a:rPr lang="en-US" smtClean="0"/>
              <a:t>DTS: DDL</a:t>
            </a:r>
            <a:endParaRPr lang="de-DE"/>
          </a:p>
        </p:txBody>
      </p:sp>
      <p:sp>
        <p:nvSpPr>
          <p:cNvPr id="7" name="TextBox 6"/>
          <p:cNvSpPr txBox="1"/>
          <p:nvPr/>
        </p:nvSpPr>
        <p:spPr>
          <a:xfrm>
            <a:off x="1367644" y="4630466"/>
            <a:ext cx="2603598" cy="307777"/>
          </a:xfrm>
          <a:prstGeom prst="rect">
            <a:avLst/>
          </a:prstGeom>
          <a:noFill/>
        </p:spPr>
        <p:txBody>
          <a:bodyPr wrap="none" rtlCol="0">
            <a:spAutoFit/>
          </a:bodyPr>
          <a:lstStyle/>
          <a:p>
            <a:r>
              <a:rPr lang="en-US" sz="1400" smtClean="0"/>
              <a:t>Positive funding decision 2017</a:t>
            </a:r>
            <a:endParaRPr lang="de-DE" sz="1400"/>
          </a:p>
        </p:txBody>
      </p:sp>
      <p:sp>
        <p:nvSpPr>
          <p:cNvPr id="8" name="Rectangle 7"/>
          <p:cNvSpPr/>
          <p:nvPr/>
        </p:nvSpPr>
        <p:spPr>
          <a:xfrm>
            <a:off x="6408204" y="2247714"/>
            <a:ext cx="612068" cy="2520280"/>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mtClean="0">
                <a:solidFill>
                  <a:schemeClr val="tx1"/>
                </a:solidFill>
              </a:rPr>
              <a:t>Competence center</a:t>
            </a:r>
            <a:endParaRPr lang="de-DE">
              <a:solidFill>
                <a:schemeClr val="tx1"/>
              </a:solidFill>
            </a:endParaRPr>
          </a:p>
        </p:txBody>
      </p:sp>
      <p:grpSp>
        <p:nvGrpSpPr>
          <p:cNvPr id="15" name="Group 14"/>
          <p:cNvGrpSpPr/>
          <p:nvPr/>
        </p:nvGrpSpPr>
        <p:grpSpPr>
          <a:xfrm>
            <a:off x="5688124" y="2257905"/>
            <a:ext cx="452340" cy="2468445"/>
            <a:chOff x="1262672" y="5934721"/>
            <a:chExt cx="486906" cy="2537398"/>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48598" y="6889126"/>
              <a:ext cx="1467208" cy="437544"/>
            </a:xfrm>
            <a:prstGeom prst="rect">
              <a:avLst/>
            </a:prstGeom>
          </p:spPr>
        </p:pic>
        <p:pic>
          <p:nvPicPr>
            <p:cNvPr id="1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306268" y="8106318"/>
              <a:ext cx="512335" cy="219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1284108" y="5913285"/>
              <a:ext cx="444034" cy="486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TextBox 13"/>
          <p:cNvSpPr txBox="1"/>
          <p:nvPr/>
        </p:nvSpPr>
        <p:spPr>
          <a:xfrm>
            <a:off x="4413908" y="627534"/>
            <a:ext cx="4435830" cy="830997"/>
          </a:xfrm>
          <a:prstGeom prst="rect">
            <a:avLst/>
          </a:prstGeom>
          <a:noFill/>
        </p:spPr>
        <p:txBody>
          <a:bodyPr wrap="none" rtlCol="0">
            <a:spAutoFit/>
          </a:bodyPr>
          <a:lstStyle/>
          <a:p>
            <a:pPr marL="742950" lvl="1" indent="-285750">
              <a:buFont typeface="Arial" panose="020B0604020202020204" pitchFamily="34" charset="0"/>
              <a:buChar char="•"/>
            </a:pPr>
            <a:r>
              <a:rPr lang="en-US" sz="1600"/>
              <a:t>Share expensive infrastructure</a:t>
            </a:r>
          </a:p>
          <a:p>
            <a:pPr marL="742950" lvl="1" indent="-285750">
              <a:buFont typeface="Arial" panose="020B0604020202020204" pitchFamily="34" charset="0"/>
              <a:buChar char="•"/>
            </a:pPr>
            <a:r>
              <a:rPr lang="en-US" sz="1600"/>
              <a:t>Concentrate know-how for optimal use</a:t>
            </a:r>
          </a:p>
          <a:p>
            <a:pPr marL="742950" lvl="1" indent="-285750">
              <a:buFont typeface="Arial" panose="020B0604020202020204" pitchFamily="34" charset="0"/>
              <a:buChar char="•"/>
            </a:pPr>
            <a:r>
              <a:rPr lang="en-US" sz="1600"/>
              <a:t>Develop </a:t>
            </a:r>
            <a:r>
              <a:rPr lang="en-US" sz="1600" smtClean="0"/>
              <a:t>synergies</a:t>
            </a:r>
            <a:endParaRPr lang="de-DE" sz="1600"/>
          </a:p>
        </p:txBody>
      </p:sp>
      <p:sp>
        <p:nvSpPr>
          <p:cNvPr id="22" name="Slide Number Placeholder 21"/>
          <p:cNvSpPr>
            <a:spLocks noGrp="1"/>
          </p:cNvSpPr>
          <p:nvPr>
            <p:ph type="sldNum" sz="quarter" idx="10"/>
          </p:nvPr>
        </p:nvSpPr>
        <p:spPr/>
        <p:txBody>
          <a:bodyPr/>
          <a:lstStyle/>
          <a:p>
            <a:pPr>
              <a:defRPr/>
            </a:pPr>
            <a:r>
              <a:rPr lang="de-DE" smtClean="0">
                <a:solidFill>
                  <a:srgbClr val="FFFFFF"/>
                </a:solidFill>
              </a:rPr>
              <a:t>PAGE </a:t>
            </a:r>
            <a:fld id="{F35164B6-5B5C-4D57-91C6-379885D5A5FE}" type="slidenum">
              <a:rPr lang="de-DE" smtClean="0">
                <a:solidFill>
                  <a:srgbClr val="FFFFFF"/>
                </a:solidFill>
              </a:rPr>
              <a:pPr>
                <a:defRPr/>
              </a:pPr>
              <a:t>13</a:t>
            </a:fld>
            <a:endParaRPr lang="de-DE" dirty="0">
              <a:solidFill>
                <a:srgbClr val="FFFFFF"/>
              </a:solidFill>
            </a:endParaRPr>
          </a:p>
        </p:txBody>
      </p:sp>
      <p:grpSp>
        <p:nvGrpSpPr>
          <p:cNvPr id="16" name="Group 15"/>
          <p:cNvGrpSpPr/>
          <p:nvPr/>
        </p:nvGrpSpPr>
        <p:grpSpPr>
          <a:xfrm>
            <a:off x="7164288" y="2247714"/>
            <a:ext cx="1764195" cy="330423"/>
            <a:chOff x="7164288" y="2247714"/>
            <a:chExt cx="1764195" cy="330423"/>
          </a:xfrm>
          <a:effectLst>
            <a:outerShdw blurRad="50800" dist="38100" dir="2700000" algn="tl" rotWithShape="0">
              <a:prstClr val="black">
                <a:alpha val="40000"/>
              </a:prstClr>
            </a:outerShdw>
          </a:effectLst>
        </p:grpSpPr>
        <p:sp>
          <p:nvSpPr>
            <p:cNvPr id="3" name="Rectangle 2"/>
            <p:cNvSpPr/>
            <p:nvPr/>
          </p:nvSpPr>
          <p:spPr>
            <a:xfrm>
              <a:off x="7167760" y="2247714"/>
              <a:ext cx="1760723" cy="33042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a:solidFill>
                    <a:schemeClr val="tx1"/>
                  </a:solidFill>
                </a:rPr>
                <a:t>C</a:t>
              </a:r>
              <a:r>
                <a:rPr lang="en-US" sz="1200" smtClean="0">
                  <a:solidFill>
                    <a:schemeClr val="tx1"/>
                  </a:solidFill>
                </a:rPr>
                <a:t>ryo Detectors</a:t>
              </a:r>
              <a:endParaRPr lang="de-DE" sz="1200">
                <a:solidFill>
                  <a:schemeClr val="tx1"/>
                </a:solidFill>
              </a:endParaRPr>
            </a:p>
          </p:txBody>
        </p:sp>
        <p:pic>
          <p:nvPicPr>
            <p:cNvPr id="23"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1911"/>
            <a:stretch/>
          </p:blipFill>
          <p:spPr bwMode="auto">
            <a:xfrm>
              <a:off x="7164288" y="2257904"/>
              <a:ext cx="483501" cy="320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 name="Group 19"/>
          <p:cNvGrpSpPr/>
          <p:nvPr/>
        </p:nvGrpSpPr>
        <p:grpSpPr>
          <a:xfrm>
            <a:off x="7164287" y="3125062"/>
            <a:ext cx="1764195" cy="330423"/>
            <a:chOff x="7164287" y="3190205"/>
            <a:chExt cx="1764195" cy="330423"/>
          </a:xfrm>
          <a:effectLst>
            <a:outerShdw blurRad="50800" dist="38100" dir="2700000" algn="tl" rotWithShape="0">
              <a:prstClr val="black">
                <a:alpha val="40000"/>
              </a:prstClr>
            </a:outerShdw>
          </a:effectLst>
        </p:grpSpPr>
        <p:sp>
          <p:nvSpPr>
            <p:cNvPr id="10" name="Rectangle 9"/>
            <p:cNvSpPr/>
            <p:nvPr/>
          </p:nvSpPr>
          <p:spPr>
            <a:xfrm>
              <a:off x="7164287" y="3190205"/>
              <a:ext cx="1764195" cy="33042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smtClean="0">
                  <a:solidFill>
                    <a:schemeClr val="tx1"/>
                  </a:solidFill>
                </a:rPr>
                <a:t>3D Structures</a:t>
              </a:r>
              <a:endParaRPr lang="de-DE" sz="1200">
                <a:solidFill>
                  <a:schemeClr val="tx1"/>
                </a:solidFill>
              </a:endParaRPr>
            </a:p>
          </p:txBody>
        </p:sp>
        <p:pic>
          <p:nvPicPr>
            <p:cNvPr id="1229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7761" y="3190205"/>
              <a:ext cx="480028" cy="31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4" name="Group 23"/>
          <p:cNvGrpSpPr/>
          <p:nvPr/>
        </p:nvGrpSpPr>
        <p:grpSpPr>
          <a:xfrm>
            <a:off x="7164288" y="3557110"/>
            <a:ext cx="1764194" cy="330423"/>
            <a:chOff x="7164288" y="3640748"/>
            <a:chExt cx="1764194" cy="330423"/>
          </a:xfrm>
          <a:effectLst>
            <a:outerShdw blurRad="50800" dist="38100" dir="2700000" algn="tl" rotWithShape="0">
              <a:prstClr val="black">
                <a:alpha val="40000"/>
              </a:prstClr>
            </a:outerShdw>
          </a:effectLst>
        </p:grpSpPr>
        <p:sp>
          <p:nvSpPr>
            <p:cNvPr id="11" name="Rectangle 10"/>
            <p:cNvSpPr/>
            <p:nvPr/>
          </p:nvSpPr>
          <p:spPr>
            <a:xfrm>
              <a:off x="7164288" y="3640748"/>
              <a:ext cx="1764194" cy="33042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smtClean="0">
                  <a:solidFill>
                    <a:schemeClr val="tx1"/>
                  </a:solidFill>
                </a:rPr>
                <a:t>Interconnects</a:t>
              </a:r>
              <a:endParaRPr lang="de-DE" sz="1200">
                <a:solidFill>
                  <a:schemeClr val="tx1"/>
                </a:solidFill>
              </a:endParaRPr>
            </a:p>
          </p:txBody>
        </p:sp>
        <p:pic>
          <p:nvPicPr>
            <p:cNvPr id="12291"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40382"/>
            <a:stretch/>
          </p:blipFill>
          <p:spPr bwMode="auto">
            <a:xfrm>
              <a:off x="7168475" y="3640749"/>
              <a:ext cx="486363" cy="330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5" name="Group 24"/>
          <p:cNvGrpSpPr/>
          <p:nvPr/>
        </p:nvGrpSpPr>
        <p:grpSpPr>
          <a:xfrm>
            <a:off x="7167294" y="3995145"/>
            <a:ext cx="1761187" cy="330423"/>
            <a:chOff x="7167294" y="4041527"/>
            <a:chExt cx="1761187" cy="330423"/>
          </a:xfrm>
          <a:effectLst>
            <a:outerShdw blurRad="50800" dist="38100" dir="2700000" algn="tl" rotWithShape="0">
              <a:prstClr val="black">
                <a:alpha val="40000"/>
              </a:prstClr>
            </a:outerShdw>
          </a:effectLst>
        </p:grpSpPr>
        <p:sp>
          <p:nvSpPr>
            <p:cNvPr id="12" name="Rectangle 11"/>
            <p:cNvSpPr/>
            <p:nvPr/>
          </p:nvSpPr>
          <p:spPr>
            <a:xfrm>
              <a:off x="7167760" y="4041527"/>
              <a:ext cx="1760721" cy="33042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smtClean="0">
                  <a:solidFill>
                    <a:schemeClr val="tx1"/>
                  </a:solidFill>
                </a:rPr>
                <a:t>Novel materials</a:t>
              </a:r>
              <a:endParaRPr lang="de-DE" sz="1200">
                <a:solidFill>
                  <a:schemeClr val="tx1"/>
                </a:solidFill>
              </a:endParaRPr>
            </a:p>
          </p:txBody>
        </p:sp>
        <p:pic>
          <p:nvPicPr>
            <p:cNvPr id="12293"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7294" y="4059374"/>
              <a:ext cx="487544" cy="312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7167761" y="2679762"/>
            <a:ext cx="1760722" cy="332397"/>
            <a:chOff x="7167761" y="2730902"/>
            <a:chExt cx="1760722" cy="332397"/>
          </a:xfrm>
          <a:effectLst>
            <a:outerShdw blurRad="50800" dist="38100" dir="2700000" algn="tl" rotWithShape="0">
              <a:prstClr val="black">
                <a:alpha val="40000"/>
              </a:prstClr>
            </a:outerShdw>
          </a:effectLst>
        </p:grpSpPr>
        <p:sp>
          <p:nvSpPr>
            <p:cNvPr id="9" name="Rectangle 8"/>
            <p:cNvSpPr/>
            <p:nvPr/>
          </p:nvSpPr>
          <p:spPr>
            <a:xfrm>
              <a:off x="7167761" y="2732876"/>
              <a:ext cx="1760722" cy="33042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smtClean="0">
                  <a:solidFill>
                    <a:schemeClr val="tx1"/>
                  </a:solidFill>
                </a:rPr>
                <a:t>Post-processing</a:t>
              </a:r>
              <a:endParaRPr lang="de-DE" sz="1200">
                <a:solidFill>
                  <a:schemeClr val="tx1"/>
                </a:solidFill>
              </a:endParaRPr>
            </a:p>
          </p:txBody>
        </p:sp>
        <p:pic>
          <p:nvPicPr>
            <p:cNvPr id="12294" name="Picture 6"/>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9908" r="7409"/>
            <a:stretch/>
          </p:blipFill>
          <p:spPr bwMode="auto">
            <a:xfrm>
              <a:off x="7177562" y="2730902"/>
              <a:ext cx="490782" cy="332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6" name="Group 25"/>
          <p:cNvGrpSpPr/>
          <p:nvPr/>
        </p:nvGrpSpPr>
        <p:grpSpPr>
          <a:xfrm>
            <a:off x="7167293" y="4437571"/>
            <a:ext cx="1761190" cy="346784"/>
            <a:chOff x="7167293" y="4437571"/>
            <a:chExt cx="1761190" cy="346784"/>
          </a:xfrm>
          <a:effectLst>
            <a:outerShdw blurRad="50800" dist="38100" dir="2700000" algn="tl" rotWithShape="0">
              <a:prstClr val="black">
                <a:alpha val="40000"/>
              </a:prstClr>
            </a:outerShdw>
          </a:effectLst>
        </p:grpSpPr>
        <p:sp>
          <p:nvSpPr>
            <p:cNvPr id="13" name="Rectangle 12"/>
            <p:cNvSpPr/>
            <p:nvPr/>
          </p:nvSpPr>
          <p:spPr>
            <a:xfrm>
              <a:off x="7167293" y="4437571"/>
              <a:ext cx="1761190" cy="33042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smtClean="0">
                  <a:solidFill>
                    <a:schemeClr val="tx1"/>
                  </a:solidFill>
                </a:rPr>
                <a:t>Characterization</a:t>
              </a:r>
              <a:endParaRPr lang="de-DE" sz="1200">
                <a:solidFill>
                  <a:schemeClr val="tx1"/>
                </a:solidFill>
              </a:endParaRPr>
            </a:p>
          </p:txBody>
        </p:sp>
        <p:pic>
          <p:nvPicPr>
            <p:cNvPr id="12296"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77561" y="4437589"/>
              <a:ext cx="470227" cy="346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3"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4418" y="1804101"/>
            <a:ext cx="3033486" cy="2567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575556" y="4380597"/>
            <a:ext cx="4572000" cy="253916"/>
          </a:xfrm>
          <a:prstGeom prst="rect">
            <a:avLst/>
          </a:prstGeom>
        </p:spPr>
        <p:txBody>
          <a:bodyPr>
            <a:spAutoFit/>
          </a:bodyPr>
          <a:lstStyle/>
          <a:p>
            <a:r>
              <a:rPr lang="en-US" sz="1050" b="1">
                <a:solidFill>
                  <a:prstClr val="black"/>
                </a:solidFill>
                <a:latin typeface="Arial" panose="020B0604020202020204" pitchFamily="34" charset="0"/>
                <a:cs typeface="Arial" panose="020B0604020202020204" pitchFamily="34" charset="0"/>
              </a:rPr>
              <a:t>Participating FZJ institutes: </a:t>
            </a:r>
            <a:r>
              <a:rPr lang="en-US" sz="1050">
                <a:solidFill>
                  <a:prstClr val="black"/>
                </a:solidFill>
                <a:latin typeface="Arial" panose="020B0604020202020204" pitchFamily="34" charset="0"/>
                <a:cs typeface="Arial" panose="020B0604020202020204" pitchFamily="34" charset="0"/>
              </a:rPr>
              <a:t>PGI-6, IKP, IAS/JSC, JCNS, IEK-5, INM-2</a:t>
            </a:r>
            <a:endParaRPr lang="de-DE" sz="1050"/>
          </a:p>
        </p:txBody>
      </p:sp>
    </p:spTree>
    <p:extLst>
      <p:ext uri="{BB962C8B-B14F-4D97-AF65-F5344CB8AC3E}">
        <p14:creationId xmlns:p14="http://schemas.microsoft.com/office/powerpoint/2010/main" val="3302992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Distributed INfrastructures</a:t>
            </a:r>
            <a:endParaRPr lang="de-DE"/>
          </a:p>
        </p:txBody>
      </p:sp>
      <p:sp>
        <p:nvSpPr>
          <p:cNvPr id="4" name="TextBox 3"/>
          <p:cNvSpPr txBox="1"/>
          <p:nvPr/>
        </p:nvSpPr>
        <p:spPr>
          <a:xfrm>
            <a:off x="235415" y="627534"/>
            <a:ext cx="3897221" cy="584775"/>
          </a:xfrm>
          <a:prstGeom prst="rect">
            <a:avLst/>
          </a:prstGeom>
          <a:noFill/>
        </p:spPr>
        <p:txBody>
          <a:bodyPr wrap="none" rtlCol="0">
            <a:spAutoFit/>
          </a:bodyPr>
          <a:lstStyle/>
          <a:p>
            <a:r>
              <a:rPr lang="en-US" sz="1600">
                <a:solidFill>
                  <a:srgbClr val="00589C"/>
                </a:solidFill>
              </a:rPr>
              <a:t>Development of common infrastructures</a:t>
            </a:r>
          </a:p>
          <a:p>
            <a:pPr marL="285750" indent="-285750">
              <a:buFont typeface="Arial" panose="020B0604020202020204" pitchFamily="34" charset="0"/>
              <a:buChar char="•"/>
            </a:pPr>
            <a:endParaRPr lang="en-US" sz="1600"/>
          </a:p>
        </p:txBody>
      </p:sp>
      <p:sp>
        <p:nvSpPr>
          <p:cNvPr id="5" name="TextBox 4"/>
          <p:cNvSpPr txBox="1"/>
          <p:nvPr/>
        </p:nvSpPr>
        <p:spPr>
          <a:xfrm>
            <a:off x="1129254" y="1419622"/>
            <a:ext cx="1706493" cy="369332"/>
          </a:xfrm>
          <a:prstGeom prst="rect">
            <a:avLst/>
          </a:prstGeom>
          <a:noFill/>
        </p:spPr>
        <p:txBody>
          <a:bodyPr wrap="none" rtlCol="0">
            <a:spAutoFit/>
          </a:bodyPr>
          <a:lstStyle/>
          <a:p>
            <a:r>
              <a:rPr lang="en-US" smtClean="0"/>
              <a:t>ARD: ATHENA</a:t>
            </a:r>
          </a:p>
        </p:txBody>
      </p:sp>
      <p:sp>
        <p:nvSpPr>
          <p:cNvPr id="6" name="TextBox 5"/>
          <p:cNvSpPr txBox="1"/>
          <p:nvPr/>
        </p:nvSpPr>
        <p:spPr>
          <a:xfrm>
            <a:off x="6336196" y="1527634"/>
            <a:ext cx="1236236" cy="369332"/>
          </a:xfrm>
          <a:prstGeom prst="rect">
            <a:avLst/>
          </a:prstGeom>
          <a:noFill/>
        </p:spPr>
        <p:txBody>
          <a:bodyPr wrap="none" rtlCol="0">
            <a:spAutoFit/>
          </a:bodyPr>
          <a:lstStyle/>
          <a:p>
            <a:r>
              <a:rPr lang="en-US" smtClean="0"/>
              <a:t>DTS: DDL</a:t>
            </a:r>
            <a:endParaRPr lang="de-DE"/>
          </a:p>
        </p:txBody>
      </p:sp>
      <p:sp>
        <p:nvSpPr>
          <p:cNvPr id="7" name="TextBox 6"/>
          <p:cNvSpPr txBox="1"/>
          <p:nvPr/>
        </p:nvSpPr>
        <p:spPr>
          <a:xfrm>
            <a:off x="1367644" y="4630466"/>
            <a:ext cx="2603598" cy="307777"/>
          </a:xfrm>
          <a:prstGeom prst="rect">
            <a:avLst/>
          </a:prstGeom>
          <a:noFill/>
        </p:spPr>
        <p:txBody>
          <a:bodyPr wrap="none" rtlCol="0">
            <a:spAutoFit/>
          </a:bodyPr>
          <a:lstStyle/>
          <a:p>
            <a:r>
              <a:rPr lang="en-US" sz="1400" smtClean="0"/>
              <a:t>Positive funding decision 2017</a:t>
            </a:r>
            <a:endParaRPr lang="de-DE" sz="1400"/>
          </a:p>
        </p:txBody>
      </p:sp>
      <p:sp>
        <p:nvSpPr>
          <p:cNvPr id="8" name="Rectangle 7"/>
          <p:cNvSpPr/>
          <p:nvPr/>
        </p:nvSpPr>
        <p:spPr>
          <a:xfrm>
            <a:off x="6408204" y="2247714"/>
            <a:ext cx="612068" cy="2520280"/>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mtClean="0">
                <a:solidFill>
                  <a:schemeClr val="tx1"/>
                </a:solidFill>
              </a:rPr>
              <a:t>Competence center</a:t>
            </a:r>
            <a:endParaRPr lang="de-DE">
              <a:solidFill>
                <a:schemeClr val="tx1"/>
              </a:solidFill>
            </a:endParaRPr>
          </a:p>
        </p:txBody>
      </p:sp>
      <p:grpSp>
        <p:nvGrpSpPr>
          <p:cNvPr id="15" name="Group 14"/>
          <p:cNvGrpSpPr/>
          <p:nvPr/>
        </p:nvGrpSpPr>
        <p:grpSpPr>
          <a:xfrm>
            <a:off x="5688124" y="2257905"/>
            <a:ext cx="452340" cy="2468445"/>
            <a:chOff x="1262672" y="5934721"/>
            <a:chExt cx="486906" cy="2537398"/>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48598" y="6889126"/>
              <a:ext cx="1467208" cy="437544"/>
            </a:xfrm>
            <a:prstGeom prst="rect">
              <a:avLst/>
            </a:prstGeom>
          </p:spPr>
        </p:pic>
        <p:pic>
          <p:nvPicPr>
            <p:cNvPr id="1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306268" y="8106318"/>
              <a:ext cx="512335" cy="219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1284108" y="5913285"/>
              <a:ext cx="444034" cy="486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TextBox 13"/>
          <p:cNvSpPr txBox="1"/>
          <p:nvPr/>
        </p:nvSpPr>
        <p:spPr>
          <a:xfrm>
            <a:off x="4413908" y="627534"/>
            <a:ext cx="4435830" cy="830997"/>
          </a:xfrm>
          <a:prstGeom prst="rect">
            <a:avLst/>
          </a:prstGeom>
          <a:noFill/>
        </p:spPr>
        <p:txBody>
          <a:bodyPr wrap="none" rtlCol="0">
            <a:spAutoFit/>
          </a:bodyPr>
          <a:lstStyle/>
          <a:p>
            <a:pPr marL="742950" lvl="1" indent="-285750">
              <a:buFont typeface="Arial" panose="020B0604020202020204" pitchFamily="34" charset="0"/>
              <a:buChar char="•"/>
            </a:pPr>
            <a:r>
              <a:rPr lang="en-US" sz="1600"/>
              <a:t>Share expensive infrastructure</a:t>
            </a:r>
          </a:p>
          <a:p>
            <a:pPr marL="742950" lvl="1" indent="-285750">
              <a:buFont typeface="Arial" panose="020B0604020202020204" pitchFamily="34" charset="0"/>
              <a:buChar char="•"/>
            </a:pPr>
            <a:r>
              <a:rPr lang="en-US" sz="1600"/>
              <a:t>Concentrate know-how for optimal use</a:t>
            </a:r>
          </a:p>
          <a:p>
            <a:pPr marL="742950" lvl="1" indent="-285750">
              <a:buFont typeface="Arial" panose="020B0604020202020204" pitchFamily="34" charset="0"/>
              <a:buChar char="•"/>
            </a:pPr>
            <a:r>
              <a:rPr lang="en-US" sz="1600"/>
              <a:t>Develop </a:t>
            </a:r>
            <a:r>
              <a:rPr lang="en-US" sz="1600" smtClean="0"/>
              <a:t>synergies</a:t>
            </a:r>
            <a:endParaRPr lang="de-DE" sz="1600"/>
          </a:p>
        </p:txBody>
      </p:sp>
      <p:sp>
        <p:nvSpPr>
          <p:cNvPr id="22" name="Slide Number Placeholder 21"/>
          <p:cNvSpPr>
            <a:spLocks noGrp="1"/>
          </p:cNvSpPr>
          <p:nvPr>
            <p:ph type="sldNum" sz="quarter" idx="10"/>
          </p:nvPr>
        </p:nvSpPr>
        <p:spPr/>
        <p:txBody>
          <a:bodyPr/>
          <a:lstStyle/>
          <a:p>
            <a:pPr>
              <a:defRPr/>
            </a:pPr>
            <a:r>
              <a:rPr lang="de-DE" smtClean="0">
                <a:solidFill>
                  <a:srgbClr val="FFFFFF"/>
                </a:solidFill>
              </a:rPr>
              <a:t>PAGE </a:t>
            </a:r>
            <a:fld id="{F35164B6-5B5C-4D57-91C6-379885D5A5FE}" type="slidenum">
              <a:rPr lang="de-DE" smtClean="0">
                <a:solidFill>
                  <a:srgbClr val="FFFFFF"/>
                </a:solidFill>
              </a:rPr>
              <a:pPr>
                <a:defRPr/>
              </a:pPr>
              <a:t>14</a:t>
            </a:fld>
            <a:endParaRPr lang="de-DE" dirty="0">
              <a:solidFill>
                <a:srgbClr val="FFFFFF"/>
              </a:solidFill>
            </a:endParaRPr>
          </a:p>
        </p:txBody>
      </p:sp>
      <p:grpSp>
        <p:nvGrpSpPr>
          <p:cNvPr id="16" name="Group 15"/>
          <p:cNvGrpSpPr/>
          <p:nvPr/>
        </p:nvGrpSpPr>
        <p:grpSpPr>
          <a:xfrm>
            <a:off x="7164288" y="2247714"/>
            <a:ext cx="1764195" cy="330423"/>
            <a:chOff x="7164288" y="2247714"/>
            <a:chExt cx="1764195" cy="330423"/>
          </a:xfrm>
          <a:effectLst>
            <a:outerShdw blurRad="50800" dist="38100" dir="2700000" algn="tl" rotWithShape="0">
              <a:prstClr val="black">
                <a:alpha val="40000"/>
              </a:prstClr>
            </a:outerShdw>
          </a:effectLst>
        </p:grpSpPr>
        <p:sp>
          <p:nvSpPr>
            <p:cNvPr id="3" name="Rectangle 2"/>
            <p:cNvSpPr/>
            <p:nvPr/>
          </p:nvSpPr>
          <p:spPr>
            <a:xfrm>
              <a:off x="7167760" y="2247714"/>
              <a:ext cx="1760723" cy="33042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a:solidFill>
                    <a:schemeClr val="tx1"/>
                  </a:solidFill>
                </a:rPr>
                <a:t>C</a:t>
              </a:r>
              <a:r>
                <a:rPr lang="en-US" sz="1200" smtClean="0">
                  <a:solidFill>
                    <a:schemeClr val="tx1"/>
                  </a:solidFill>
                </a:rPr>
                <a:t>ryo Detectors</a:t>
              </a:r>
              <a:endParaRPr lang="de-DE" sz="1200">
                <a:solidFill>
                  <a:schemeClr val="tx1"/>
                </a:solidFill>
              </a:endParaRPr>
            </a:p>
          </p:txBody>
        </p:sp>
        <p:pic>
          <p:nvPicPr>
            <p:cNvPr id="23"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1911"/>
            <a:stretch/>
          </p:blipFill>
          <p:spPr bwMode="auto">
            <a:xfrm>
              <a:off x="7164288" y="2257904"/>
              <a:ext cx="483501" cy="320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 name="Group 19"/>
          <p:cNvGrpSpPr/>
          <p:nvPr/>
        </p:nvGrpSpPr>
        <p:grpSpPr>
          <a:xfrm>
            <a:off x="7164287" y="3125062"/>
            <a:ext cx="1764195" cy="330423"/>
            <a:chOff x="7164287" y="3190205"/>
            <a:chExt cx="1764195" cy="330423"/>
          </a:xfrm>
          <a:effectLst>
            <a:outerShdw blurRad="50800" dist="38100" dir="2700000" algn="tl" rotWithShape="0">
              <a:prstClr val="black">
                <a:alpha val="40000"/>
              </a:prstClr>
            </a:outerShdw>
          </a:effectLst>
        </p:grpSpPr>
        <p:sp>
          <p:nvSpPr>
            <p:cNvPr id="10" name="Rectangle 9"/>
            <p:cNvSpPr/>
            <p:nvPr/>
          </p:nvSpPr>
          <p:spPr>
            <a:xfrm>
              <a:off x="7164287" y="3190205"/>
              <a:ext cx="1764195" cy="33042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smtClean="0">
                  <a:solidFill>
                    <a:schemeClr val="tx1"/>
                  </a:solidFill>
                </a:rPr>
                <a:t>3D Structures</a:t>
              </a:r>
              <a:endParaRPr lang="de-DE" sz="1200">
                <a:solidFill>
                  <a:schemeClr val="tx1"/>
                </a:solidFill>
              </a:endParaRPr>
            </a:p>
          </p:txBody>
        </p:sp>
        <p:pic>
          <p:nvPicPr>
            <p:cNvPr id="1229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7761" y="3190205"/>
              <a:ext cx="480028" cy="31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4" name="Group 23"/>
          <p:cNvGrpSpPr/>
          <p:nvPr/>
        </p:nvGrpSpPr>
        <p:grpSpPr>
          <a:xfrm>
            <a:off x="7164288" y="3557110"/>
            <a:ext cx="1764194" cy="330423"/>
            <a:chOff x="7164288" y="3640748"/>
            <a:chExt cx="1764194" cy="330423"/>
          </a:xfrm>
          <a:effectLst>
            <a:outerShdw blurRad="50800" dist="38100" dir="2700000" algn="tl" rotWithShape="0">
              <a:prstClr val="black">
                <a:alpha val="40000"/>
              </a:prstClr>
            </a:outerShdw>
          </a:effectLst>
        </p:grpSpPr>
        <p:sp>
          <p:nvSpPr>
            <p:cNvPr id="11" name="Rectangle 10"/>
            <p:cNvSpPr/>
            <p:nvPr/>
          </p:nvSpPr>
          <p:spPr>
            <a:xfrm>
              <a:off x="7164288" y="3640748"/>
              <a:ext cx="1764194" cy="33042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smtClean="0">
                  <a:solidFill>
                    <a:schemeClr val="tx1"/>
                  </a:solidFill>
                </a:rPr>
                <a:t>Interconnects</a:t>
              </a:r>
              <a:endParaRPr lang="de-DE" sz="1200">
                <a:solidFill>
                  <a:schemeClr val="tx1"/>
                </a:solidFill>
              </a:endParaRPr>
            </a:p>
          </p:txBody>
        </p:sp>
        <p:pic>
          <p:nvPicPr>
            <p:cNvPr id="12291"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40382"/>
            <a:stretch/>
          </p:blipFill>
          <p:spPr bwMode="auto">
            <a:xfrm>
              <a:off x="7168475" y="3640749"/>
              <a:ext cx="486363" cy="330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5" name="Group 24"/>
          <p:cNvGrpSpPr/>
          <p:nvPr/>
        </p:nvGrpSpPr>
        <p:grpSpPr>
          <a:xfrm>
            <a:off x="7167294" y="3995145"/>
            <a:ext cx="1761187" cy="330423"/>
            <a:chOff x="7167294" y="4041527"/>
            <a:chExt cx="1761187" cy="330423"/>
          </a:xfrm>
          <a:effectLst>
            <a:outerShdw blurRad="50800" dist="38100" dir="2700000" algn="tl" rotWithShape="0">
              <a:prstClr val="black">
                <a:alpha val="40000"/>
              </a:prstClr>
            </a:outerShdw>
          </a:effectLst>
        </p:grpSpPr>
        <p:sp>
          <p:nvSpPr>
            <p:cNvPr id="12" name="Rectangle 11"/>
            <p:cNvSpPr/>
            <p:nvPr/>
          </p:nvSpPr>
          <p:spPr>
            <a:xfrm>
              <a:off x="7167760" y="4041527"/>
              <a:ext cx="1760721" cy="33042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smtClean="0">
                  <a:solidFill>
                    <a:schemeClr val="tx1"/>
                  </a:solidFill>
                </a:rPr>
                <a:t>Novel materials</a:t>
              </a:r>
              <a:endParaRPr lang="de-DE" sz="1200">
                <a:solidFill>
                  <a:schemeClr val="tx1"/>
                </a:solidFill>
              </a:endParaRPr>
            </a:p>
          </p:txBody>
        </p:sp>
        <p:pic>
          <p:nvPicPr>
            <p:cNvPr id="12293"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7294" y="4059374"/>
              <a:ext cx="487544" cy="312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7167761" y="2679762"/>
            <a:ext cx="1760722" cy="332397"/>
            <a:chOff x="7167761" y="2730902"/>
            <a:chExt cx="1760722" cy="332397"/>
          </a:xfrm>
          <a:effectLst>
            <a:outerShdw blurRad="50800" dist="38100" dir="2700000" algn="tl" rotWithShape="0">
              <a:prstClr val="black">
                <a:alpha val="40000"/>
              </a:prstClr>
            </a:outerShdw>
          </a:effectLst>
        </p:grpSpPr>
        <p:sp>
          <p:nvSpPr>
            <p:cNvPr id="9" name="Rectangle 8"/>
            <p:cNvSpPr/>
            <p:nvPr/>
          </p:nvSpPr>
          <p:spPr>
            <a:xfrm>
              <a:off x="7167761" y="2732876"/>
              <a:ext cx="1760722" cy="33042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smtClean="0">
                  <a:solidFill>
                    <a:schemeClr val="tx1"/>
                  </a:solidFill>
                </a:rPr>
                <a:t>Post-processing</a:t>
              </a:r>
              <a:endParaRPr lang="de-DE" sz="1200">
                <a:solidFill>
                  <a:schemeClr val="tx1"/>
                </a:solidFill>
              </a:endParaRPr>
            </a:p>
          </p:txBody>
        </p:sp>
        <p:pic>
          <p:nvPicPr>
            <p:cNvPr id="12294" name="Picture 6"/>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9908" r="7409"/>
            <a:stretch/>
          </p:blipFill>
          <p:spPr bwMode="auto">
            <a:xfrm>
              <a:off x="7177562" y="2730902"/>
              <a:ext cx="490782" cy="332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6" name="Group 25"/>
          <p:cNvGrpSpPr/>
          <p:nvPr/>
        </p:nvGrpSpPr>
        <p:grpSpPr>
          <a:xfrm>
            <a:off x="7167293" y="4437571"/>
            <a:ext cx="1761190" cy="346784"/>
            <a:chOff x="7167293" y="4437571"/>
            <a:chExt cx="1761190" cy="346784"/>
          </a:xfrm>
          <a:effectLst>
            <a:outerShdw blurRad="50800" dist="38100" dir="2700000" algn="tl" rotWithShape="0">
              <a:prstClr val="black">
                <a:alpha val="40000"/>
              </a:prstClr>
            </a:outerShdw>
          </a:effectLst>
        </p:grpSpPr>
        <p:sp>
          <p:nvSpPr>
            <p:cNvPr id="13" name="Rectangle 12"/>
            <p:cNvSpPr/>
            <p:nvPr/>
          </p:nvSpPr>
          <p:spPr>
            <a:xfrm>
              <a:off x="7167293" y="4437571"/>
              <a:ext cx="1761190" cy="33042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smtClean="0">
                  <a:solidFill>
                    <a:schemeClr val="tx1"/>
                  </a:solidFill>
                </a:rPr>
                <a:t>Characterization</a:t>
              </a:r>
              <a:endParaRPr lang="de-DE" sz="1200">
                <a:solidFill>
                  <a:schemeClr val="tx1"/>
                </a:solidFill>
              </a:endParaRPr>
            </a:p>
          </p:txBody>
        </p:sp>
        <p:pic>
          <p:nvPicPr>
            <p:cNvPr id="12296"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77561" y="4437589"/>
              <a:ext cx="470227" cy="346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3"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4418" y="1804101"/>
            <a:ext cx="3033486" cy="2567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575556" y="4380597"/>
            <a:ext cx="4572000" cy="253916"/>
          </a:xfrm>
          <a:prstGeom prst="rect">
            <a:avLst/>
          </a:prstGeom>
        </p:spPr>
        <p:txBody>
          <a:bodyPr>
            <a:spAutoFit/>
          </a:bodyPr>
          <a:lstStyle/>
          <a:p>
            <a:r>
              <a:rPr lang="en-US" sz="1050" b="1">
                <a:solidFill>
                  <a:prstClr val="black"/>
                </a:solidFill>
                <a:latin typeface="Arial" panose="020B0604020202020204" pitchFamily="34" charset="0"/>
                <a:cs typeface="Arial" panose="020B0604020202020204" pitchFamily="34" charset="0"/>
              </a:rPr>
              <a:t>Participating FZJ institutes: </a:t>
            </a:r>
            <a:r>
              <a:rPr lang="en-US" sz="1050">
                <a:solidFill>
                  <a:prstClr val="black"/>
                </a:solidFill>
                <a:latin typeface="Arial" panose="020B0604020202020204" pitchFamily="34" charset="0"/>
                <a:cs typeface="Arial" panose="020B0604020202020204" pitchFamily="34" charset="0"/>
              </a:rPr>
              <a:t>PGI-6, IKP, IAS/JSC, JCNS, IEK-5, INM-2</a:t>
            </a:r>
            <a:endParaRPr lang="de-DE" sz="1050"/>
          </a:p>
        </p:txBody>
      </p:sp>
      <p:sp>
        <p:nvSpPr>
          <p:cNvPr id="28" name="Rectangle 27"/>
          <p:cNvSpPr/>
          <p:nvPr/>
        </p:nvSpPr>
        <p:spPr>
          <a:xfrm>
            <a:off x="1007604" y="2067694"/>
            <a:ext cx="2448272" cy="1331507"/>
          </a:xfrm>
          <a:prstGeom prst="rect">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smtClean="0"/>
              <a:t>FUNDED</a:t>
            </a:r>
            <a:endParaRPr lang="de-DE" sz="2800" b="1"/>
          </a:p>
        </p:txBody>
      </p:sp>
    </p:spTree>
    <p:extLst>
      <p:ext uri="{BB962C8B-B14F-4D97-AF65-F5344CB8AC3E}">
        <p14:creationId xmlns:p14="http://schemas.microsoft.com/office/powerpoint/2010/main" val="2926117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Distributed INfrastructures</a:t>
            </a:r>
            <a:endParaRPr lang="de-DE"/>
          </a:p>
        </p:txBody>
      </p:sp>
      <p:sp>
        <p:nvSpPr>
          <p:cNvPr id="4" name="TextBox 3"/>
          <p:cNvSpPr txBox="1"/>
          <p:nvPr/>
        </p:nvSpPr>
        <p:spPr>
          <a:xfrm>
            <a:off x="235415" y="627534"/>
            <a:ext cx="3897221" cy="584775"/>
          </a:xfrm>
          <a:prstGeom prst="rect">
            <a:avLst/>
          </a:prstGeom>
          <a:noFill/>
        </p:spPr>
        <p:txBody>
          <a:bodyPr wrap="none" rtlCol="0">
            <a:spAutoFit/>
          </a:bodyPr>
          <a:lstStyle/>
          <a:p>
            <a:r>
              <a:rPr lang="en-US" sz="1600">
                <a:solidFill>
                  <a:srgbClr val="00589C"/>
                </a:solidFill>
              </a:rPr>
              <a:t>Development of common infrastructures</a:t>
            </a:r>
          </a:p>
          <a:p>
            <a:pPr marL="285750" indent="-285750">
              <a:buFont typeface="Arial" panose="020B0604020202020204" pitchFamily="34" charset="0"/>
              <a:buChar char="•"/>
            </a:pPr>
            <a:endParaRPr lang="en-US" sz="1600"/>
          </a:p>
        </p:txBody>
      </p:sp>
      <p:sp>
        <p:nvSpPr>
          <p:cNvPr id="5" name="TextBox 4"/>
          <p:cNvSpPr txBox="1"/>
          <p:nvPr/>
        </p:nvSpPr>
        <p:spPr>
          <a:xfrm>
            <a:off x="1129254" y="1419622"/>
            <a:ext cx="1706493" cy="369332"/>
          </a:xfrm>
          <a:prstGeom prst="rect">
            <a:avLst/>
          </a:prstGeom>
          <a:noFill/>
        </p:spPr>
        <p:txBody>
          <a:bodyPr wrap="none" rtlCol="0">
            <a:spAutoFit/>
          </a:bodyPr>
          <a:lstStyle/>
          <a:p>
            <a:r>
              <a:rPr lang="en-US" smtClean="0"/>
              <a:t>ARD: ATHENA</a:t>
            </a:r>
          </a:p>
        </p:txBody>
      </p:sp>
      <p:sp>
        <p:nvSpPr>
          <p:cNvPr id="6" name="TextBox 5"/>
          <p:cNvSpPr txBox="1"/>
          <p:nvPr/>
        </p:nvSpPr>
        <p:spPr>
          <a:xfrm>
            <a:off x="6336196" y="1527634"/>
            <a:ext cx="1236236" cy="369332"/>
          </a:xfrm>
          <a:prstGeom prst="rect">
            <a:avLst/>
          </a:prstGeom>
          <a:noFill/>
        </p:spPr>
        <p:txBody>
          <a:bodyPr wrap="none" rtlCol="0">
            <a:spAutoFit/>
          </a:bodyPr>
          <a:lstStyle/>
          <a:p>
            <a:r>
              <a:rPr lang="en-US" smtClean="0"/>
              <a:t>DTS: DDL</a:t>
            </a:r>
            <a:endParaRPr lang="de-DE"/>
          </a:p>
        </p:txBody>
      </p:sp>
      <p:sp>
        <p:nvSpPr>
          <p:cNvPr id="7" name="TextBox 6"/>
          <p:cNvSpPr txBox="1"/>
          <p:nvPr/>
        </p:nvSpPr>
        <p:spPr>
          <a:xfrm>
            <a:off x="1367644" y="4630466"/>
            <a:ext cx="2603598" cy="307777"/>
          </a:xfrm>
          <a:prstGeom prst="rect">
            <a:avLst/>
          </a:prstGeom>
          <a:noFill/>
        </p:spPr>
        <p:txBody>
          <a:bodyPr wrap="none" rtlCol="0">
            <a:spAutoFit/>
          </a:bodyPr>
          <a:lstStyle/>
          <a:p>
            <a:r>
              <a:rPr lang="en-US" sz="1400" smtClean="0"/>
              <a:t>Positive funding decision 2017</a:t>
            </a:r>
            <a:endParaRPr lang="de-DE" sz="1400"/>
          </a:p>
        </p:txBody>
      </p:sp>
      <p:sp>
        <p:nvSpPr>
          <p:cNvPr id="8" name="Rectangle 7"/>
          <p:cNvSpPr/>
          <p:nvPr/>
        </p:nvSpPr>
        <p:spPr>
          <a:xfrm>
            <a:off x="6408204" y="2247714"/>
            <a:ext cx="612068" cy="2520280"/>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mtClean="0">
                <a:solidFill>
                  <a:schemeClr val="tx1"/>
                </a:solidFill>
              </a:rPr>
              <a:t>Competence center</a:t>
            </a:r>
            <a:endParaRPr lang="de-DE">
              <a:solidFill>
                <a:schemeClr val="tx1"/>
              </a:solidFill>
            </a:endParaRPr>
          </a:p>
        </p:txBody>
      </p:sp>
      <p:grpSp>
        <p:nvGrpSpPr>
          <p:cNvPr id="15" name="Group 14"/>
          <p:cNvGrpSpPr/>
          <p:nvPr/>
        </p:nvGrpSpPr>
        <p:grpSpPr>
          <a:xfrm>
            <a:off x="5688124" y="2257905"/>
            <a:ext cx="452340" cy="2468445"/>
            <a:chOff x="1262672" y="5934721"/>
            <a:chExt cx="486906" cy="2537398"/>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48598" y="6889126"/>
              <a:ext cx="1467208" cy="437544"/>
            </a:xfrm>
            <a:prstGeom prst="rect">
              <a:avLst/>
            </a:prstGeom>
          </p:spPr>
        </p:pic>
        <p:pic>
          <p:nvPicPr>
            <p:cNvPr id="1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306268" y="8106318"/>
              <a:ext cx="512335" cy="219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1284108" y="5913285"/>
              <a:ext cx="444034" cy="486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TextBox 13"/>
          <p:cNvSpPr txBox="1"/>
          <p:nvPr/>
        </p:nvSpPr>
        <p:spPr>
          <a:xfrm>
            <a:off x="4413908" y="627534"/>
            <a:ext cx="4435830" cy="830997"/>
          </a:xfrm>
          <a:prstGeom prst="rect">
            <a:avLst/>
          </a:prstGeom>
          <a:noFill/>
        </p:spPr>
        <p:txBody>
          <a:bodyPr wrap="none" rtlCol="0">
            <a:spAutoFit/>
          </a:bodyPr>
          <a:lstStyle/>
          <a:p>
            <a:pPr marL="742950" lvl="1" indent="-285750">
              <a:buFont typeface="Arial" panose="020B0604020202020204" pitchFamily="34" charset="0"/>
              <a:buChar char="•"/>
            </a:pPr>
            <a:r>
              <a:rPr lang="en-US" sz="1600"/>
              <a:t>Share expensive infrastructure</a:t>
            </a:r>
          </a:p>
          <a:p>
            <a:pPr marL="742950" lvl="1" indent="-285750">
              <a:buFont typeface="Arial" panose="020B0604020202020204" pitchFamily="34" charset="0"/>
              <a:buChar char="•"/>
            </a:pPr>
            <a:r>
              <a:rPr lang="en-US" sz="1600"/>
              <a:t>Concentrate know-how for optimal use</a:t>
            </a:r>
          </a:p>
          <a:p>
            <a:pPr marL="742950" lvl="1" indent="-285750">
              <a:buFont typeface="Arial" panose="020B0604020202020204" pitchFamily="34" charset="0"/>
              <a:buChar char="•"/>
            </a:pPr>
            <a:r>
              <a:rPr lang="en-US" sz="1600"/>
              <a:t>Develop </a:t>
            </a:r>
            <a:r>
              <a:rPr lang="en-US" sz="1600" smtClean="0"/>
              <a:t>synergies</a:t>
            </a:r>
            <a:endParaRPr lang="de-DE" sz="1600"/>
          </a:p>
        </p:txBody>
      </p:sp>
      <p:sp>
        <p:nvSpPr>
          <p:cNvPr id="22" name="Slide Number Placeholder 21"/>
          <p:cNvSpPr>
            <a:spLocks noGrp="1"/>
          </p:cNvSpPr>
          <p:nvPr>
            <p:ph type="sldNum" sz="quarter" idx="10"/>
          </p:nvPr>
        </p:nvSpPr>
        <p:spPr/>
        <p:txBody>
          <a:bodyPr/>
          <a:lstStyle/>
          <a:p>
            <a:pPr>
              <a:defRPr/>
            </a:pPr>
            <a:r>
              <a:rPr lang="de-DE" smtClean="0">
                <a:solidFill>
                  <a:srgbClr val="FFFFFF"/>
                </a:solidFill>
              </a:rPr>
              <a:t>PAGE </a:t>
            </a:r>
            <a:fld id="{F35164B6-5B5C-4D57-91C6-379885D5A5FE}" type="slidenum">
              <a:rPr lang="de-DE" smtClean="0">
                <a:solidFill>
                  <a:srgbClr val="FFFFFF"/>
                </a:solidFill>
              </a:rPr>
              <a:pPr>
                <a:defRPr/>
              </a:pPr>
              <a:t>15</a:t>
            </a:fld>
            <a:endParaRPr lang="de-DE" dirty="0">
              <a:solidFill>
                <a:srgbClr val="FFFFFF"/>
              </a:solidFill>
            </a:endParaRPr>
          </a:p>
        </p:txBody>
      </p:sp>
      <p:grpSp>
        <p:nvGrpSpPr>
          <p:cNvPr id="16" name="Group 15"/>
          <p:cNvGrpSpPr/>
          <p:nvPr/>
        </p:nvGrpSpPr>
        <p:grpSpPr>
          <a:xfrm>
            <a:off x="7164288" y="2247714"/>
            <a:ext cx="1764195" cy="330423"/>
            <a:chOff x="7164288" y="2247714"/>
            <a:chExt cx="1764195" cy="330423"/>
          </a:xfrm>
          <a:effectLst>
            <a:outerShdw blurRad="50800" dist="38100" dir="2700000" algn="tl" rotWithShape="0">
              <a:prstClr val="black">
                <a:alpha val="40000"/>
              </a:prstClr>
            </a:outerShdw>
          </a:effectLst>
        </p:grpSpPr>
        <p:sp>
          <p:nvSpPr>
            <p:cNvPr id="3" name="Rectangle 2"/>
            <p:cNvSpPr/>
            <p:nvPr/>
          </p:nvSpPr>
          <p:spPr>
            <a:xfrm>
              <a:off x="7167760" y="2247714"/>
              <a:ext cx="1760723" cy="33042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a:solidFill>
                    <a:schemeClr val="tx1"/>
                  </a:solidFill>
                </a:rPr>
                <a:t>C</a:t>
              </a:r>
              <a:r>
                <a:rPr lang="en-US" sz="1200" smtClean="0">
                  <a:solidFill>
                    <a:schemeClr val="tx1"/>
                  </a:solidFill>
                </a:rPr>
                <a:t>ryo Detectors</a:t>
              </a:r>
              <a:endParaRPr lang="de-DE" sz="1200">
                <a:solidFill>
                  <a:schemeClr val="tx1"/>
                </a:solidFill>
              </a:endParaRPr>
            </a:p>
          </p:txBody>
        </p:sp>
        <p:pic>
          <p:nvPicPr>
            <p:cNvPr id="23"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1911"/>
            <a:stretch/>
          </p:blipFill>
          <p:spPr bwMode="auto">
            <a:xfrm>
              <a:off x="7164288" y="2257904"/>
              <a:ext cx="483501" cy="320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 name="Group 19"/>
          <p:cNvGrpSpPr/>
          <p:nvPr/>
        </p:nvGrpSpPr>
        <p:grpSpPr>
          <a:xfrm>
            <a:off x="7164287" y="3125062"/>
            <a:ext cx="1764195" cy="330423"/>
            <a:chOff x="7164287" y="3190205"/>
            <a:chExt cx="1764195" cy="330423"/>
          </a:xfrm>
          <a:effectLst>
            <a:outerShdw blurRad="50800" dist="38100" dir="2700000" algn="tl" rotWithShape="0">
              <a:prstClr val="black">
                <a:alpha val="40000"/>
              </a:prstClr>
            </a:outerShdw>
          </a:effectLst>
        </p:grpSpPr>
        <p:sp>
          <p:nvSpPr>
            <p:cNvPr id="10" name="Rectangle 9"/>
            <p:cNvSpPr/>
            <p:nvPr/>
          </p:nvSpPr>
          <p:spPr>
            <a:xfrm>
              <a:off x="7164287" y="3190205"/>
              <a:ext cx="1764195" cy="33042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smtClean="0">
                  <a:solidFill>
                    <a:schemeClr val="tx1"/>
                  </a:solidFill>
                </a:rPr>
                <a:t>3D Structures</a:t>
              </a:r>
              <a:endParaRPr lang="de-DE" sz="1200">
                <a:solidFill>
                  <a:schemeClr val="tx1"/>
                </a:solidFill>
              </a:endParaRPr>
            </a:p>
          </p:txBody>
        </p:sp>
        <p:pic>
          <p:nvPicPr>
            <p:cNvPr id="1229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7761" y="3190205"/>
              <a:ext cx="480028" cy="31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4" name="Group 23"/>
          <p:cNvGrpSpPr/>
          <p:nvPr/>
        </p:nvGrpSpPr>
        <p:grpSpPr>
          <a:xfrm>
            <a:off x="7164288" y="3557110"/>
            <a:ext cx="1764194" cy="330423"/>
            <a:chOff x="7164288" y="3640748"/>
            <a:chExt cx="1764194" cy="330423"/>
          </a:xfrm>
          <a:effectLst>
            <a:outerShdw blurRad="50800" dist="38100" dir="2700000" algn="tl" rotWithShape="0">
              <a:prstClr val="black">
                <a:alpha val="40000"/>
              </a:prstClr>
            </a:outerShdw>
          </a:effectLst>
        </p:grpSpPr>
        <p:sp>
          <p:nvSpPr>
            <p:cNvPr id="11" name="Rectangle 10"/>
            <p:cNvSpPr/>
            <p:nvPr/>
          </p:nvSpPr>
          <p:spPr>
            <a:xfrm>
              <a:off x="7164288" y="3640748"/>
              <a:ext cx="1764194" cy="33042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smtClean="0">
                  <a:solidFill>
                    <a:schemeClr val="tx1"/>
                  </a:solidFill>
                </a:rPr>
                <a:t>Interconnects</a:t>
              </a:r>
              <a:endParaRPr lang="de-DE" sz="1200">
                <a:solidFill>
                  <a:schemeClr val="tx1"/>
                </a:solidFill>
              </a:endParaRPr>
            </a:p>
          </p:txBody>
        </p:sp>
        <p:pic>
          <p:nvPicPr>
            <p:cNvPr id="12291"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40382"/>
            <a:stretch/>
          </p:blipFill>
          <p:spPr bwMode="auto">
            <a:xfrm>
              <a:off x="7168475" y="3640749"/>
              <a:ext cx="486363" cy="330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5" name="Group 24"/>
          <p:cNvGrpSpPr/>
          <p:nvPr/>
        </p:nvGrpSpPr>
        <p:grpSpPr>
          <a:xfrm>
            <a:off x="7167294" y="3995145"/>
            <a:ext cx="1761187" cy="330423"/>
            <a:chOff x="7167294" y="4041527"/>
            <a:chExt cx="1761187" cy="330423"/>
          </a:xfrm>
          <a:effectLst>
            <a:outerShdw blurRad="50800" dist="38100" dir="2700000" algn="tl" rotWithShape="0">
              <a:prstClr val="black">
                <a:alpha val="40000"/>
              </a:prstClr>
            </a:outerShdw>
          </a:effectLst>
        </p:grpSpPr>
        <p:sp>
          <p:nvSpPr>
            <p:cNvPr id="12" name="Rectangle 11"/>
            <p:cNvSpPr/>
            <p:nvPr/>
          </p:nvSpPr>
          <p:spPr>
            <a:xfrm>
              <a:off x="7167760" y="4041527"/>
              <a:ext cx="1760721" cy="33042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smtClean="0">
                  <a:solidFill>
                    <a:schemeClr val="tx1"/>
                  </a:solidFill>
                </a:rPr>
                <a:t>Novel materials</a:t>
              </a:r>
              <a:endParaRPr lang="de-DE" sz="1200">
                <a:solidFill>
                  <a:schemeClr val="tx1"/>
                </a:solidFill>
              </a:endParaRPr>
            </a:p>
          </p:txBody>
        </p:sp>
        <p:pic>
          <p:nvPicPr>
            <p:cNvPr id="12293"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7294" y="4059374"/>
              <a:ext cx="487544" cy="312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7167761" y="2679762"/>
            <a:ext cx="1760722" cy="332397"/>
            <a:chOff x="7167761" y="2730902"/>
            <a:chExt cx="1760722" cy="332397"/>
          </a:xfrm>
          <a:effectLst>
            <a:outerShdw blurRad="50800" dist="38100" dir="2700000" algn="tl" rotWithShape="0">
              <a:prstClr val="black">
                <a:alpha val="40000"/>
              </a:prstClr>
            </a:outerShdw>
          </a:effectLst>
        </p:grpSpPr>
        <p:sp>
          <p:nvSpPr>
            <p:cNvPr id="9" name="Rectangle 8"/>
            <p:cNvSpPr/>
            <p:nvPr/>
          </p:nvSpPr>
          <p:spPr>
            <a:xfrm>
              <a:off x="7167761" y="2732876"/>
              <a:ext cx="1760722" cy="33042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smtClean="0">
                  <a:solidFill>
                    <a:schemeClr val="tx1"/>
                  </a:solidFill>
                </a:rPr>
                <a:t>Post-processing</a:t>
              </a:r>
              <a:endParaRPr lang="de-DE" sz="1200">
                <a:solidFill>
                  <a:schemeClr val="tx1"/>
                </a:solidFill>
              </a:endParaRPr>
            </a:p>
          </p:txBody>
        </p:sp>
        <p:pic>
          <p:nvPicPr>
            <p:cNvPr id="12294" name="Picture 6"/>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9908" r="7409"/>
            <a:stretch/>
          </p:blipFill>
          <p:spPr bwMode="auto">
            <a:xfrm>
              <a:off x="7177562" y="2730902"/>
              <a:ext cx="490782" cy="332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6" name="Group 25"/>
          <p:cNvGrpSpPr/>
          <p:nvPr/>
        </p:nvGrpSpPr>
        <p:grpSpPr>
          <a:xfrm>
            <a:off x="7167293" y="4437571"/>
            <a:ext cx="1761190" cy="346784"/>
            <a:chOff x="7167293" y="4437571"/>
            <a:chExt cx="1761190" cy="346784"/>
          </a:xfrm>
          <a:effectLst>
            <a:outerShdw blurRad="50800" dist="38100" dir="2700000" algn="tl" rotWithShape="0">
              <a:prstClr val="black">
                <a:alpha val="40000"/>
              </a:prstClr>
            </a:outerShdw>
          </a:effectLst>
        </p:grpSpPr>
        <p:sp>
          <p:nvSpPr>
            <p:cNvPr id="13" name="Rectangle 12"/>
            <p:cNvSpPr/>
            <p:nvPr/>
          </p:nvSpPr>
          <p:spPr>
            <a:xfrm>
              <a:off x="7167293" y="4437571"/>
              <a:ext cx="1761190" cy="33042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smtClean="0">
                  <a:solidFill>
                    <a:schemeClr val="tx1"/>
                  </a:solidFill>
                </a:rPr>
                <a:t>Characterization</a:t>
              </a:r>
              <a:endParaRPr lang="de-DE" sz="1200">
                <a:solidFill>
                  <a:schemeClr val="tx1"/>
                </a:solidFill>
              </a:endParaRPr>
            </a:p>
          </p:txBody>
        </p:sp>
        <p:pic>
          <p:nvPicPr>
            <p:cNvPr id="12296"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77561" y="4437589"/>
              <a:ext cx="470227" cy="346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3"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4418" y="1804101"/>
            <a:ext cx="3033486" cy="2567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575556" y="4380597"/>
            <a:ext cx="4572000" cy="253916"/>
          </a:xfrm>
          <a:prstGeom prst="rect">
            <a:avLst/>
          </a:prstGeom>
        </p:spPr>
        <p:txBody>
          <a:bodyPr>
            <a:spAutoFit/>
          </a:bodyPr>
          <a:lstStyle/>
          <a:p>
            <a:r>
              <a:rPr lang="en-US" sz="1050" b="1">
                <a:solidFill>
                  <a:prstClr val="black"/>
                </a:solidFill>
                <a:latin typeface="Arial" panose="020B0604020202020204" pitchFamily="34" charset="0"/>
                <a:cs typeface="Arial" panose="020B0604020202020204" pitchFamily="34" charset="0"/>
              </a:rPr>
              <a:t>Participating FZJ institutes: </a:t>
            </a:r>
            <a:r>
              <a:rPr lang="en-US" sz="1050">
                <a:solidFill>
                  <a:prstClr val="black"/>
                </a:solidFill>
                <a:latin typeface="Arial" panose="020B0604020202020204" pitchFamily="34" charset="0"/>
                <a:cs typeface="Arial" panose="020B0604020202020204" pitchFamily="34" charset="0"/>
              </a:rPr>
              <a:t>PGI-6, IKP, IAS/JSC, JCNS, IEK-5, INM-2</a:t>
            </a:r>
            <a:endParaRPr lang="de-DE" sz="1050"/>
          </a:p>
        </p:txBody>
      </p:sp>
      <p:sp>
        <p:nvSpPr>
          <p:cNvPr id="28" name="Rectangle 27"/>
          <p:cNvSpPr/>
          <p:nvPr/>
        </p:nvSpPr>
        <p:spPr>
          <a:xfrm>
            <a:off x="6119365" y="2257903"/>
            <a:ext cx="2573346" cy="1464417"/>
          </a:xfrm>
          <a:prstGeom prst="rect">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smtClean="0"/>
              <a:t>PROPOSAL TO BE SUBMIITTED 2018</a:t>
            </a:r>
            <a:endParaRPr lang="de-DE" b="1"/>
          </a:p>
        </p:txBody>
      </p:sp>
    </p:spTree>
    <p:extLst>
      <p:ext uri="{BB962C8B-B14F-4D97-AF65-F5344CB8AC3E}">
        <p14:creationId xmlns:p14="http://schemas.microsoft.com/office/powerpoint/2010/main" val="1027846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Program Development</a:t>
            </a:r>
            <a:endParaRPr lang="de-DE"/>
          </a:p>
        </p:txBody>
      </p:sp>
      <p:sp>
        <p:nvSpPr>
          <p:cNvPr id="4" name="TextBox 3"/>
          <p:cNvSpPr txBox="1"/>
          <p:nvPr/>
        </p:nvSpPr>
        <p:spPr>
          <a:xfrm>
            <a:off x="266008" y="2640413"/>
            <a:ext cx="6745757" cy="1384995"/>
          </a:xfrm>
          <a:prstGeom prst="rect">
            <a:avLst/>
          </a:prstGeom>
          <a:noFill/>
        </p:spPr>
        <p:txBody>
          <a:bodyPr wrap="none" rtlCol="0">
            <a:spAutoFit/>
          </a:bodyPr>
          <a:lstStyle/>
          <a:p>
            <a:r>
              <a:rPr lang="en-US" sz="1400" smtClean="0">
                <a:solidFill>
                  <a:srgbClr val="00589C"/>
                </a:solidFill>
              </a:rPr>
              <a:t>Extend program by topic on data management and analysis</a:t>
            </a:r>
          </a:p>
          <a:p>
            <a:endParaRPr lang="en-US" sz="1400" dirty="0" smtClean="0">
              <a:solidFill>
                <a:srgbClr val="00589C"/>
              </a:solidFill>
            </a:endParaRPr>
          </a:p>
          <a:p>
            <a:pPr marL="285750" indent="-285750">
              <a:buFont typeface="Arial" panose="020B0604020202020204" pitchFamily="34" charset="0"/>
              <a:buChar char="•"/>
            </a:pPr>
            <a:r>
              <a:rPr lang="en-US" sz="1400" dirty="0" smtClean="0"/>
              <a:t>Data play an ever more important role</a:t>
            </a:r>
            <a:r>
              <a:rPr lang="en-US" sz="1400" smtClean="0"/>
              <a:t>: the </a:t>
            </a:r>
            <a:r>
              <a:rPr lang="en-US" sz="1400" dirty="0" smtClean="0"/>
              <a:t>detector / the accelerator do </a:t>
            </a:r>
            <a:r>
              <a:rPr lang="en-US" sz="1400" smtClean="0"/>
              <a:t>not end</a:t>
            </a:r>
            <a:r>
              <a:rPr lang="en-US" sz="1400" dirty="0" smtClean="0"/>
              <a:t/>
            </a:r>
            <a:br>
              <a:rPr lang="en-US" sz="1400" dirty="0" smtClean="0"/>
            </a:br>
            <a:r>
              <a:rPr lang="en-US" sz="1400" dirty="0" smtClean="0"/>
              <a:t>after </a:t>
            </a:r>
            <a:r>
              <a:rPr lang="en-US" sz="1400" smtClean="0"/>
              <a:t>the preamp.</a:t>
            </a:r>
            <a:endParaRPr lang="en-US" sz="1400" dirty="0" smtClean="0"/>
          </a:p>
          <a:p>
            <a:pPr marL="285750" indent="-285750">
              <a:buFont typeface="Arial" panose="020B0604020202020204" pitchFamily="34" charset="0"/>
              <a:buChar char="•"/>
            </a:pPr>
            <a:r>
              <a:rPr lang="en-US" sz="1400" smtClean="0"/>
              <a:t>Have initiated the </a:t>
            </a:r>
            <a:r>
              <a:rPr lang="en-US" sz="1400" dirty="0" smtClean="0"/>
              <a:t>new program topic “Data Management </a:t>
            </a:r>
            <a:r>
              <a:rPr lang="en-US" sz="1400" smtClean="0"/>
              <a:t>and Analysis” </a:t>
            </a:r>
            <a:r>
              <a:rPr lang="en-US" sz="1400" dirty="0" smtClean="0"/>
              <a:t>(DMA) </a:t>
            </a:r>
            <a:br>
              <a:rPr lang="en-US" sz="1400" dirty="0" smtClean="0"/>
            </a:br>
            <a:r>
              <a:rPr lang="en-US" sz="1400" smtClean="0"/>
              <a:t>for POFIV (designated speaker M. Bussmann, HZDR)</a:t>
            </a:r>
            <a:endParaRPr lang="de-DE" sz="1400" dirty="0"/>
          </a:p>
        </p:txBody>
      </p:sp>
      <p:sp>
        <p:nvSpPr>
          <p:cNvPr id="8" name="TextBox 7"/>
          <p:cNvSpPr txBox="1"/>
          <p:nvPr/>
        </p:nvSpPr>
        <p:spPr>
          <a:xfrm>
            <a:off x="245585" y="627534"/>
            <a:ext cx="7131183" cy="1815882"/>
          </a:xfrm>
          <a:prstGeom prst="rect">
            <a:avLst/>
          </a:prstGeom>
          <a:noFill/>
        </p:spPr>
        <p:txBody>
          <a:bodyPr wrap="none" rtlCol="0">
            <a:spAutoFit/>
          </a:bodyPr>
          <a:lstStyle/>
          <a:p>
            <a:r>
              <a:rPr lang="en-US" sz="1400" smtClean="0">
                <a:solidFill>
                  <a:srgbClr val="00589C"/>
                </a:solidFill>
              </a:rPr>
              <a:t>Development of programatic structure</a:t>
            </a:r>
          </a:p>
          <a:p>
            <a:endParaRPr lang="en-US" sz="1400">
              <a:solidFill>
                <a:srgbClr val="00589C"/>
              </a:solidFill>
            </a:endParaRPr>
          </a:p>
          <a:p>
            <a:r>
              <a:rPr lang="en-US" sz="1400" smtClean="0"/>
              <a:t>Future new facilities require new technologies</a:t>
            </a:r>
          </a:p>
          <a:p>
            <a:endParaRPr lang="en-US" sz="1400">
              <a:solidFill>
                <a:srgbClr val="00589C"/>
              </a:solidFill>
            </a:endParaRPr>
          </a:p>
          <a:p>
            <a:pPr marL="285750" indent="-285750">
              <a:buFont typeface="Arial" panose="020B0604020202020204" pitchFamily="34" charset="0"/>
              <a:buChar char="•"/>
            </a:pPr>
            <a:r>
              <a:rPr lang="en-US" sz="1400" smtClean="0"/>
              <a:t>ARD: Focus even stronger on strengths (e.g. CW SRF, Plasma Acceleration remain </a:t>
            </a:r>
            <a:br>
              <a:rPr lang="en-US" sz="1400" smtClean="0"/>
            </a:br>
            <a:r>
              <a:rPr lang="en-US" sz="1400" smtClean="0"/>
              <a:t>central priority)</a:t>
            </a:r>
          </a:p>
          <a:p>
            <a:pPr marL="285750" indent="-285750">
              <a:buFont typeface="Arial" panose="020B0604020202020204" pitchFamily="34" charset="0"/>
              <a:buChar char="•"/>
            </a:pPr>
            <a:r>
              <a:rPr lang="en-US" sz="1400" smtClean="0"/>
              <a:t>DTS: Ramp-up cryogenic detectors, install semi-conductor </a:t>
            </a:r>
            <a:br>
              <a:rPr lang="en-US" sz="1400" smtClean="0"/>
            </a:br>
            <a:r>
              <a:rPr lang="en-US" sz="1400" smtClean="0"/>
              <a:t>post-processing capabilities</a:t>
            </a:r>
          </a:p>
        </p:txBody>
      </p:sp>
      <p:sp>
        <p:nvSpPr>
          <p:cNvPr id="3" name="Slide Number Placeholder 2"/>
          <p:cNvSpPr>
            <a:spLocks noGrp="1"/>
          </p:cNvSpPr>
          <p:nvPr>
            <p:ph type="sldNum" sz="quarter" idx="10"/>
          </p:nvPr>
        </p:nvSpPr>
        <p:spPr/>
        <p:txBody>
          <a:bodyPr/>
          <a:lstStyle/>
          <a:p>
            <a:pPr>
              <a:defRPr/>
            </a:pPr>
            <a:r>
              <a:rPr lang="de-DE" dirty="0" smtClean="0">
                <a:solidFill>
                  <a:srgbClr val="FFFFFF"/>
                </a:solidFill>
              </a:rPr>
              <a:t>PAGE </a:t>
            </a:r>
            <a:fld id="{F35164B6-5B5C-4D57-91C6-379885D5A5FE}" type="slidenum">
              <a:rPr lang="de-DE" smtClean="0">
                <a:solidFill>
                  <a:srgbClr val="FFFFFF"/>
                </a:solidFill>
              </a:rPr>
              <a:pPr>
                <a:defRPr/>
              </a:pPr>
              <a:t>16</a:t>
            </a:fld>
            <a:endParaRPr lang="de-DE" dirty="0">
              <a:solidFill>
                <a:srgbClr val="FFFFFF"/>
              </a:solidFill>
            </a:endParaRPr>
          </a:p>
        </p:txBody>
      </p:sp>
      <p:grpSp>
        <p:nvGrpSpPr>
          <p:cNvPr id="12" name="Group 11"/>
          <p:cNvGrpSpPr/>
          <p:nvPr/>
        </p:nvGrpSpPr>
        <p:grpSpPr>
          <a:xfrm>
            <a:off x="2298219" y="4191930"/>
            <a:ext cx="4020203" cy="540000"/>
            <a:chOff x="1835695" y="3885570"/>
            <a:chExt cx="4020203" cy="54000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695" y="3987229"/>
              <a:ext cx="1248352" cy="4320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9851" y="3987229"/>
              <a:ext cx="1248352" cy="432000"/>
            </a:xfrm>
            <a:prstGeom prst="rect">
              <a:avLst/>
            </a:prstGeom>
          </p:spPr>
        </p:pic>
        <p:pic>
          <p:nvPicPr>
            <p:cNvPr id="11"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2893"/>
            <a:stretch/>
          </p:blipFill>
          <p:spPr bwMode="auto">
            <a:xfrm>
              <a:off x="4677600" y="3885570"/>
              <a:ext cx="1178298"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0471645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Matter and Technologies in POF IV</a:t>
            </a:r>
            <a:endParaRPr lang="de-DE"/>
          </a:p>
        </p:txBody>
      </p:sp>
      <p:sp>
        <p:nvSpPr>
          <p:cNvPr id="3" name="Slide Number Placeholder 2"/>
          <p:cNvSpPr>
            <a:spLocks noGrp="1"/>
          </p:cNvSpPr>
          <p:nvPr>
            <p:ph type="sldNum" sz="quarter" idx="10"/>
          </p:nvPr>
        </p:nvSpPr>
        <p:spPr/>
        <p:txBody>
          <a:bodyPr/>
          <a:lstStyle/>
          <a:p>
            <a:pPr>
              <a:defRPr/>
            </a:pPr>
            <a:r>
              <a:rPr lang="de-DE" smtClean="0">
                <a:solidFill>
                  <a:srgbClr val="FFFFFF"/>
                </a:solidFill>
              </a:rPr>
              <a:t>PAGE </a:t>
            </a:r>
            <a:fld id="{F35164B6-5B5C-4D57-91C6-379885D5A5FE}" type="slidenum">
              <a:rPr lang="de-DE" smtClean="0">
                <a:solidFill>
                  <a:srgbClr val="FFFFFF"/>
                </a:solidFill>
              </a:rPr>
              <a:pPr>
                <a:defRPr/>
              </a:pPr>
              <a:t>17</a:t>
            </a:fld>
            <a:endParaRPr lang="de-DE" dirty="0">
              <a:solidFill>
                <a:srgbClr val="FFFFFF"/>
              </a:solidFill>
            </a:endParaRPr>
          </a:p>
        </p:txBody>
      </p:sp>
      <p:grpSp>
        <p:nvGrpSpPr>
          <p:cNvPr id="12" name="Group 11"/>
          <p:cNvGrpSpPr/>
          <p:nvPr/>
        </p:nvGrpSpPr>
        <p:grpSpPr>
          <a:xfrm>
            <a:off x="611560" y="843558"/>
            <a:ext cx="4049216" cy="3744416"/>
            <a:chOff x="618989" y="1059582"/>
            <a:chExt cx="4049216" cy="3744416"/>
          </a:xfrm>
        </p:grpSpPr>
        <p:sp>
          <p:nvSpPr>
            <p:cNvPr id="9" name="Rectangle 8"/>
            <p:cNvSpPr/>
            <p:nvPr/>
          </p:nvSpPr>
          <p:spPr>
            <a:xfrm>
              <a:off x="3804109" y="1671650"/>
              <a:ext cx="216024" cy="248427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tangle 3"/>
            <p:cNvSpPr/>
            <p:nvPr/>
          </p:nvSpPr>
          <p:spPr>
            <a:xfrm>
              <a:off x="3156037" y="1059582"/>
              <a:ext cx="1512168" cy="6120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smtClean="0"/>
                <a:t>Matter and Technologies</a:t>
              </a:r>
              <a:endParaRPr lang="de-DE" sz="1400"/>
            </a:p>
          </p:txBody>
        </p:sp>
        <p:sp>
          <p:nvSpPr>
            <p:cNvPr id="5" name="Rectangle 4"/>
            <p:cNvSpPr/>
            <p:nvPr/>
          </p:nvSpPr>
          <p:spPr>
            <a:xfrm>
              <a:off x="3156037" y="1815666"/>
              <a:ext cx="1512168" cy="64807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smtClean="0">
                  <a:solidFill>
                    <a:schemeClr val="tx1"/>
                  </a:solidFill>
                </a:rPr>
                <a:t>Accelerator Research and Development</a:t>
              </a:r>
              <a:endParaRPr lang="de-DE" sz="1200">
                <a:solidFill>
                  <a:schemeClr val="tx1"/>
                </a:solidFill>
              </a:endParaRPr>
            </a:p>
          </p:txBody>
        </p:sp>
        <p:sp>
          <p:nvSpPr>
            <p:cNvPr id="6" name="Rectangle 5"/>
            <p:cNvSpPr/>
            <p:nvPr/>
          </p:nvSpPr>
          <p:spPr>
            <a:xfrm>
              <a:off x="3156037" y="2607754"/>
              <a:ext cx="1512168" cy="64807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smtClean="0">
                  <a:solidFill>
                    <a:schemeClr val="tx1"/>
                  </a:solidFill>
                </a:rPr>
                <a:t>Detector Technologies and Systems</a:t>
              </a:r>
              <a:endParaRPr lang="de-DE" sz="1200">
                <a:solidFill>
                  <a:schemeClr val="tx1"/>
                </a:solidFill>
              </a:endParaRPr>
            </a:p>
          </p:txBody>
        </p:sp>
        <p:sp>
          <p:nvSpPr>
            <p:cNvPr id="7" name="Rectangle 6"/>
            <p:cNvSpPr/>
            <p:nvPr/>
          </p:nvSpPr>
          <p:spPr>
            <a:xfrm>
              <a:off x="3156037" y="3363838"/>
              <a:ext cx="1512168" cy="648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smtClean="0">
                  <a:solidFill>
                    <a:schemeClr val="tx1"/>
                  </a:solidFill>
                </a:rPr>
                <a:t>Data Management and Analysis</a:t>
              </a:r>
              <a:endParaRPr lang="de-DE" sz="1200">
                <a:solidFill>
                  <a:schemeClr val="tx1"/>
                </a:solidFill>
              </a:endParaRPr>
            </a:p>
          </p:txBody>
        </p:sp>
        <p:sp>
          <p:nvSpPr>
            <p:cNvPr id="8" name="Rectangle 7"/>
            <p:cNvSpPr/>
            <p:nvPr/>
          </p:nvSpPr>
          <p:spPr>
            <a:xfrm>
              <a:off x="3156037" y="4155926"/>
              <a:ext cx="1512168" cy="64807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Interdisciplinary Data Analysis Facility (IDAF)</a:t>
              </a:r>
              <a:endParaRPr lang="de-DE" sz="1200" dirty="0">
                <a:solidFill>
                  <a:schemeClr val="tx1"/>
                </a:solidFill>
              </a:endParaRPr>
            </a:p>
          </p:txBody>
        </p:sp>
        <p:cxnSp>
          <p:nvCxnSpPr>
            <p:cNvPr id="11" name="Straight Connector 10"/>
            <p:cNvCxnSpPr/>
            <p:nvPr/>
          </p:nvCxnSpPr>
          <p:spPr>
            <a:xfrm>
              <a:off x="618989" y="4078585"/>
              <a:ext cx="4049216"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611560" y="1743658"/>
            <a:ext cx="2305439" cy="2062103"/>
          </a:xfrm>
          <a:prstGeom prst="rect">
            <a:avLst/>
          </a:prstGeom>
          <a:noFill/>
        </p:spPr>
        <p:txBody>
          <a:bodyPr wrap="none" rtlCol="0">
            <a:spAutoFit/>
          </a:bodyPr>
          <a:lstStyle/>
          <a:p>
            <a:r>
              <a:rPr lang="en-US" sz="1600" dirty="0" smtClean="0"/>
              <a:t>LK I activities</a:t>
            </a:r>
          </a:p>
          <a:p>
            <a:endParaRPr lang="en-US" sz="1600" dirty="0"/>
          </a:p>
          <a:p>
            <a:endParaRPr lang="en-US" sz="1600" dirty="0" smtClean="0"/>
          </a:p>
          <a:p>
            <a:endParaRPr lang="en-US" sz="1600" dirty="0" smtClean="0"/>
          </a:p>
          <a:p>
            <a:endParaRPr lang="en-US" sz="1600" dirty="0" smtClean="0"/>
          </a:p>
          <a:p>
            <a:r>
              <a:rPr lang="en-US" sz="1600" dirty="0" smtClean="0"/>
              <a:t>New topic: address the</a:t>
            </a:r>
            <a:br>
              <a:rPr lang="en-US" sz="1600" dirty="0" smtClean="0"/>
            </a:br>
            <a:r>
              <a:rPr lang="en-US" sz="1600" dirty="0" smtClean="0"/>
              <a:t>challenges of data and </a:t>
            </a:r>
            <a:br>
              <a:rPr lang="en-US" sz="1600" dirty="0" smtClean="0"/>
            </a:br>
            <a:r>
              <a:rPr lang="en-US" sz="1600" dirty="0" smtClean="0"/>
              <a:t>data handling</a:t>
            </a:r>
            <a:endParaRPr lang="de-DE" sz="1600" dirty="0"/>
          </a:p>
        </p:txBody>
      </p:sp>
      <p:sp>
        <p:nvSpPr>
          <p:cNvPr id="14" name="TextBox 13"/>
          <p:cNvSpPr txBox="1"/>
          <p:nvPr/>
        </p:nvSpPr>
        <p:spPr>
          <a:xfrm>
            <a:off x="611560" y="3895187"/>
            <a:ext cx="2677208" cy="584775"/>
          </a:xfrm>
          <a:prstGeom prst="rect">
            <a:avLst/>
          </a:prstGeom>
          <a:noFill/>
        </p:spPr>
        <p:txBody>
          <a:bodyPr wrap="none" rtlCol="0">
            <a:spAutoFit/>
          </a:bodyPr>
          <a:lstStyle/>
          <a:p>
            <a:r>
              <a:rPr lang="en-US" sz="1600" dirty="0" smtClean="0"/>
              <a:t>LK II: move the Tier-2 from </a:t>
            </a:r>
            <a:br>
              <a:rPr lang="en-US" sz="1600" dirty="0" smtClean="0"/>
            </a:br>
            <a:r>
              <a:rPr lang="en-US" sz="1600" dirty="0" smtClean="0"/>
              <a:t>MU to MT and expand</a:t>
            </a:r>
            <a:endParaRPr lang="de-DE" sz="1600" dirty="0"/>
          </a:p>
        </p:txBody>
      </p:sp>
      <p:sp>
        <p:nvSpPr>
          <p:cNvPr id="16" name="TextBox 15"/>
          <p:cNvSpPr txBox="1"/>
          <p:nvPr/>
        </p:nvSpPr>
        <p:spPr>
          <a:xfrm>
            <a:off x="5004048" y="1542492"/>
            <a:ext cx="3408754" cy="338554"/>
          </a:xfrm>
          <a:prstGeom prst="rect">
            <a:avLst/>
          </a:prstGeom>
          <a:noFill/>
        </p:spPr>
        <p:txBody>
          <a:bodyPr wrap="none" rtlCol="0">
            <a:spAutoFit/>
          </a:bodyPr>
          <a:lstStyle/>
          <a:p>
            <a:r>
              <a:rPr lang="en-US" sz="1600" smtClean="0"/>
              <a:t>DESY, GSI, HZB, HZDR, KIT, (FZJ)</a:t>
            </a:r>
            <a:endParaRPr lang="de-DE" sz="1600"/>
          </a:p>
        </p:txBody>
      </p:sp>
      <p:sp>
        <p:nvSpPr>
          <p:cNvPr id="18" name="TextBox 17"/>
          <p:cNvSpPr txBox="1"/>
          <p:nvPr/>
        </p:nvSpPr>
        <p:spPr>
          <a:xfrm>
            <a:off x="5004048" y="2315530"/>
            <a:ext cx="1618520" cy="338554"/>
          </a:xfrm>
          <a:prstGeom prst="rect">
            <a:avLst/>
          </a:prstGeom>
          <a:noFill/>
        </p:spPr>
        <p:txBody>
          <a:bodyPr wrap="none" rtlCol="0">
            <a:spAutoFit/>
          </a:bodyPr>
          <a:lstStyle/>
          <a:p>
            <a:r>
              <a:rPr lang="en-US" sz="1600" smtClean="0"/>
              <a:t>DESY, GSI, KIT</a:t>
            </a:r>
            <a:endParaRPr lang="de-DE" sz="1600"/>
          </a:p>
        </p:txBody>
      </p:sp>
      <p:sp>
        <p:nvSpPr>
          <p:cNvPr id="19" name="TextBox 18"/>
          <p:cNvSpPr txBox="1"/>
          <p:nvPr/>
        </p:nvSpPr>
        <p:spPr>
          <a:xfrm>
            <a:off x="5004048" y="3090664"/>
            <a:ext cx="2859244" cy="338554"/>
          </a:xfrm>
          <a:prstGeom prst="rect">
            <a:avLst/>
          </a:prstGeom>
          <a:noFill/>
        </p:spPr>
        <p:txBody>
          <a:bodyPr wrap="none" rtlCol="0">
            <a:spAutoFit/>
          </a:bodyPr>
          <a:lstStyle/>
          <a:p>
            <a:r>
              <a:rPr lang="en-US" sz="1600" dirty="0" smtClean="0"/>
              <a:t>DESY</a:t>
            </a:r>
            <a:r>
              <a:rPr lang="en-US" sz="1600" smtClean="0"/>
              <a:t>, </a:t>
            </a:r>
            <a:r>
              <a:rPr lang="en-US" sz="1600" smtClean="0"/>
              <a:t>FZJ, GSI</a:t>
            </a:r>
            <a:r>
              <a:rPr lang="en-US" sz="1600" dirty="0" smtClean="0"/>
              <a:t>, HZB, HZDR</a:t>
            </a:r>
            <a:endParaRPr lang="de-DE" sz="1600" dirty="0"/>
          </a:p>
        </p:txBody>
      </p:sp>
      <p:sp>
        <p:nvSpPr>
          <p:cNvPr id="20" name="TextBox 19"/>
          <p:cNvSpPr txBox="1"/>
          <p:nvPr/>
        </p:nvSpPr>
        <p:spPr>
          <a:xfrm>
            <a:off x="5004048" y="3854177"/>
            <a:ext cx="740908" cy="338554"/>
          </a:xfrm>
          <a:prstGeom prst="rect">
            <a:avLst/>
          </a:prstGeom>
          <a:noFill/>
        </p:spPr>
        <p:txBody>
          <a:bodyPr wrap="none" rtlCol="0">
            <a:spAutoFit/>
          </a:bodyPr>
          <a:lstStyle/>
          <a:p>
            <a:r>
              <a:rPr lang="en-US" sz="1600" smtClean="0"/>
              <a:t>DESY</a:t>
            </a:r>
            <a:endParaRPr lang="de-DE" sz="1600"/>
          </a:p>
        </p:txBody>
      </p:sp>
    </p:spTree>
    <p:extLst>
      <p:ext uri="{BB962C8B-B14F-4D97-AF65-F5344CB8AC3E}">
        <p14:creationId xmlns:p14="http://schemas.microsoft.com/office/powerpoint/2010/main" val="16969144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ARD </a:t>
            </a:r>
            <a:r>
              <a:rPr lang="en-US" dirty="0" err="1" smtClean="0"/>
              <a:t>StruCtuRE</a:t>
            </a:r>
            <a:r>
              <a:rPr lang="en-US" dirty="0" smtClean="0"/>
              <a:t> in POF IV</a:t>
            </a:r>
            <a:br>
              <a:rPr lang="en-US" dirty="0" smtClean="0"/>
            </a:br>
            <a:r>
              <a:rPr lang="en-US" sz="1800" dirty="0" smtClean="0">
                <a:solidFill>
                  <a:srgbClr val="FFC000"/>
                </a:solidFill>
              </a:rPr>
              <a:t>Accelerator Research and development</a:t>
            </a:r>
            <a:endParaRPr lang="de-DE" dirty="0"/>
          </a:p>
        </p:txBody>
      </p:sp>
      <p:sp>
        <p:nvSpPr>
          <p:cNvPr id="3" name="Slide Number Placeholder 2"/>
          <p:cNvSpPr>
            <a:spLocks noGrp="1"/>
          </p:cNvSpPr>
          <p:nvPr>
            <p:ph type="sldNum" sz="quarter" idx="10"/>
          </p:nvPr>
        </p:nvSpPr>
        <p:spPr/>
        <p:txBody>
          <a:bodyPr/>
          <a:lstStyle/>
          <a:p>
            <a:pPr>
              <a:defRPr/>
            </a:pPr>
            <a:r>
              <a:rPr lang="de-DE" smtClean="0">
                <a:solidFill>
                  <a:srgbClr val="FFFFFF"/>
                </a:solidFill>
              </a:rPr>
              <a:t>PAGE </a:t>
            </a:r>
            <a:fld id="{F35164B6-5B5C-4D57-91C6-379885D5A5FE}" type="slidenum">
              <a:rPr lang="de-DE" smtClean="0">
                <a:solidFill>
                  <a:srgbClr val="FFFFFF"/>
                </a:solidFill>
              </a:rPr>
              <a:pPr>
                <a:defRPr/>
              </a:pPr>
              <a:t>18</a:t>
            </a:fld>
            <a:endParaRPr lang="de-DE" dirty="0">
              <a:solidFill>
                <a:srgbClr val="FFFFFF"/>
              </a:solidFill>
            </a:endParaRPr>
          </a:p>
        </p:txBody>
      </p:sp>
      <p:grpSp>
        <p:nvGrpSpPr>
          <p:cNvPr id="42" name="Group 41"/>
          <p:cNvGrpSpPr/>
          <p:nvPr/>
        </p:nvGrpSpPr>
        <p:grpSpPr>
          <a:xfrm>
            <a:off x="4572000" y="1059582"/>
            <a:ext cx="3549520" cy="3768296"/>
            <a:chOff x="4845174" y="1059582"/>
            <a:chExt cx="3549520" cy="3768296"/>
          </a:xfrm>
        </p:grpSpPr>
        <p:sp>
          <p:nvSpPr>
            <p:cNvPr id="11" name="Rounded Rectangle 10"/>
            <p:cNvSpPr/>
            <p:nvPr/>
          </p:nvSpPr>
          <p:spPr>
            <a:xfrm>
              <a:off x="4845174" y="1059582"/>
              <a:ext cx="1512168" cy="82809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a:solidFill>
                    <a:schemeClr val="tx1"/>
                  </a:solidFill>
                </a:rPr>
                <a:t>CW </a:t>
              </a:r>
              <a:r>
                <a:rPr lang="en-GB" sz="1200" smtClean="0">
                  <a:solidFill>
                    <a:schemeClr val="tx1"/>
                  </a:solidFill>
                </a:rPr>
                <a:t>SCRF </a:t>
              </a:r>
              <a:r>
                <a:rPr lang="en-GB" sz="1200">
                  <a:solidFill>
                    <a:schemeClr val="tx1"/>
                  </a:solidFill>
                </a:rPr>
                <a:t>Science</a:t>
              </a:r>
            </a:p>
            <a:p>
              <a:r>
                <a:rPr lang="en-GB" sz="1200">
                  <a:solidFill>
                    <a:schemeClr val="tx1"/>
                  </a:solidFill>
                </a:rPr>
                <a:t>and Technology</a:t>
              </a:r>
              <a:endParaRPr lang="en-GB" sz="1200" dirty="0">
                <a:solidFill>
                  <a:schemeClr val="tx1"/>
                </a:solidFill>
              </a:endParaRPr>
            </a:p>
          </p:txBody>
        </p:sp>
        <p:sp>
          <p:nvSpPr>
            <p:cNvPr id="12" name="Rounded Rectangle 11"/>
            <p:cNvSpPr/>
            <p:nvPr/>
          </p:nvSpPr>
          <p:spPr>
            <a:xfrm>
              <a:off x="4845174" y="2031690"/>
              <a:ext cx="1512168" cy="82809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smtClean="0">
                  <a:solidFill>
                    <a:schemeClr val="tx1"/>
                  </a:solidFill>
                </a:rPr>
                <a:t>Concepts and Prototypes for the Advancement of Conventional Acc.</a:t>
              </a:r>
              <a:endParaRPr lang="en-GB" sz="1200">
                <a:solidFill>
                  <a:schemeClr val="tx1"/>
                </a:solidFill>
              </a:endParaRPr>
            </a:p>
          </p:txBody>
        </p:sp>
        <p:sp>
          <p:nvSpPr>
            <p:cNvPr id="13" name="Rounded Rectangle 12"/>
            <p:cNvSpPr/>
            <p:nvPr/>
          </p:nvSpPr>
          <p:spPr>
            <a:xfrm>
              <a:off x="4845174" y="3007348"/>
              <a:ext cx="1512168" cy="82809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smtClean="0">
                  <a:solidFill>
                    <a:schemeClr val="tx1"/>
                  </a:solidFill>
                </a:rPr>
                <a:t>Advanced beam controls, beam diagnostics, beam dynamics</a:t>
              </a:r>
              <a:endParaRPr lang="en-GB" sz="1200" dirty="0">
                <a:solidFill>
                  <a:schemeClr val="tx1"/>
                </a:solidFill>
              </a:endParaRPr>
            </a:p>
          </p:txBody>
        </p:sp>
        <p:sp>
          <p:nvSpPr>
            <p:cNvPr id="14" name="Rounded Rectangle 13"/>
            <p:cNvSpPr/>
            <p:nvPr/>
          </p:nvSpPr>
          <p:spPr>
            <a:xfrm>
              <a:off x="4845174" y="3999786"/>
              <a:ext cx="1512168" cy="82809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smtClean="0">
                  <a:solidFill>
                    <a:schemeClr val="tx1"/>
                  </a:solidFill>
                </a:rPr>
                <a:t>Novel Accelerators and their Applications</a:t>
              </a:r>
              <a:endParaRPr lang="en-GB" sz="1200" dirty="0">
                <a:solidFill>
                  <a:schemeClr val="tx1"/>
                </a:solidFill>
              </a:endParaRPr>
            </a:p>
          </p:txBody>
        </p:sp>
        <p:sp>
          <p:nvSpPr>
            <p:cNvPr id="15" name="Rounded Rectangle 14"/>
            <p:cNvSpPr/>
            <p:nvPr/>
          </p:nvSpPr>
          <p:spPr>
            <a:xfrm>
              <a:off x="6558490" y="1059582"/>
              <a:ext cx="1836204" cy="828092"/>
            </a:xfrm>
            <a:prstGeom prst="round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smtClean="0">
                  <a:solidFill>
                    <a:schemeClr val="tx1"/>
                  </a:solidFill>
                </a:rPr>
                <a:t>Linacs, SR, ERLs</a:t>
              </a:r>
            </a:p>
            <a:p>
              <a:pPr marL="171450" indent="-171450">
                <a:buFont typeface="Arial" panose="020B0604020202020204" pitchFamily="34" charset="0"/>
                <a:buChar char="•"/>
              </a:pPr>
              <a:r>
                <a:rPr lang="en-US" sz="1200" smtClean="0">
                  <a:solidFill>
                    <a:schemeClr val="tx1"/>
                  </a:solidFill>
                </a:rPr>
                <a:t>Bright sources</a:t>
              </a:r>
              <a:br>
                <a:rPr lang="en-US" sz="1200" smtClean="0">
                  <a:solidFill>
                    <a:schemeClr val="tx1"/>
                  </a:solidFill>
                </a:rPr>
              </a:br>
              <a:r>
                <a:rPr lang="en-US" sz="1200" smtClean="0">
                  <a:solidFill>
                    <a:schemeClr val="tx1"/>
                  </a:solidFill>
                </a:rPr>
                <a:t>From development to maturity</a:t>
              </a:r>
              <a:endParaRPr lang="de-DE" sz="1200">
                <a:solidFill>
                  <a:schemeClr val="tx1"/>
                </a:solidFill>
              </a:endParaRPr>
            </a:p>
          </p:txBody>
        </p:sp>
        <p:sp>
          <p:nvSpPr>
            <p:cNvPr id="16" name="Rounded Rectangle 15"/>
            <p:cNvSpPr/>
            <p:nvPr/>
          </p:nvSpPr>
          <p:spPr>
            <a:xfrm>
              <a:off x="6558490" y="2967794"/>
              <a:ext cx="1836204" cy="907200"/>
            </a:xfrm>
            <a:prstGeom prst="round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smtClean="0">
                  <a:solidFill>
                    <a:schemeClr val="tx1"/>
                  </a:solidFill>
                </a:rPr>
                <a:t>Ultra short pulse challenge</a:t>
              </a:r>
            </a:p>
            <a:p>
              <a:pPr marL="171450" indent="-171450">
                <a:buFont typeface="Arial" panose="020B0604020202020204" pitchFamily="34" charset="0"/>
                <a:buChar char="•"/>
              </a:pPr>
              <a:r>
                <a:rPr lang="en-US" sz="1200" smtClean="0">
                  <a:solidFill>
                    <a:schemeClr val="tx1"/>
                  </a:solidFill>
                </a:rPr>
                <a:t>unprecedented beams</a:t>
              </a:r>
            </a:p>
            <a:p>
              <a:pPr marL="171450" indent="-171450">
                <a:buFont typeface="Arial" panose="020B0604020202020204" pitchFamily="34" charset="0"/>
                <a:buChar char="•"/>
              </a:pPr>
              <a:r>
                <a:rPr lang="en-US" sz="1200" smtClean="0">
                  <a:solidFill>
                    <a:schemeClr val="tx1"/>
                  </a:solidFill>
                </a:rPr>
                <a:t>spectral flux</a:t>
              </a:r>
              <a:endParaRPr lang="de-DE" sz="1200">
                <a:solidFill>
                  <a:schemeClr val="tx1"/>
                </a:solidFill>
              </a:endParaRPr>
            </a:p>
          </p:txBody>
        </p:sp>
        <p:sp>
          <p:nvSpPr>
            <p:cNvPr id="17" name="Rounded Rectangle 16"/>
            <p:cNvSpPr/>
            <p:nvPr/>
          </p:nvSpPr>
          <p:spPr>
            <a:xfrm>
              <a:off x="6558490" y="2031690"/>
              <a:ext cx="1836204" cy="828092"/>
            </a:xfrm>
            <a:prstGeom prst="round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dirty="0" smtClean="0">
                  <a:solidFill>
                    <a:schemeClr val="tx1"/>
                  </a:solidFill>
                </a:rPr>
                <a:t>Broadening scope</a:t>
              </a:r>
            </a:p>
            <a:p>
              <a:pPr marL="171450" indent="-171450">
                <a:buFont typeface="Arial" panose="020B0604020202020204" pitchFamily="34" charset="0"/>
                <a:buChar char="•"/>
              </a:pPr>
              <a:r>
                <a:rPr lang="en-US" sz="1200" dirty="0" smtClean="0">
                  <a:solidFill>
                    <a:schemeClr val="tx1"/>
                  </a:solidFill>
                </a:rPr>
                <a:t>FAIR et al</a:t>
              </a:r>
            </a:p>
            <a:p>
              <a:pPr marL="171450" indent="-171450">
                <a:buFont typeface="Arial" panose="020B0604020202020204" pitchFamily="34" charset="0"/>
                <a:buChar char="•"/>
              </a:pPr>
              <a:r>
                <a:rPr lang="en-US" sz="1200" dirty="0" smtClean="0">
                  <a:solidFill>
                    <a:schemeClr val="tx1"/>
                  </a:solidFill>
                </a:rPr>
                <a:t>PETRA IV</a:t>
              </a:r>
              <a:endParaRPr lang="de-DE" sz="1200" dirty="0">
                <a:solidFill>
                  <a:schemeClr val="tx1"/>
                </a:solidFill>
              </a:endParaRPr>
            </a:p>
          </p:txBody>
        </p:sp>
        <p:sp>
          <p:nvSpPr>
            <p:cNvPr id="18" name="Rounded Rectangle 17"/>
            <p:cNvSpPr/>
            <p:nvPr/>
          </p:nvSpPr>
          <p:spPr>
            <a:xfrm>
              <a:off x="6558490" y="3999786"/>
              <a:ext cx="1836204" cy="828092"/>
            </a:xfrm>
            <a:prstGeom prst="round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smtClean="0">
                  <a:solidFill>
                    <a:schemeClr val="tx1"/>
                  </a:solidFill>
                </a:rPr>
                <a:t>Novel accelerators and their challenges</a:t>
              </a:r>
            </a:p>
            <a:p>
              <a:pPr marL="171450" indent="-171450">
                <a:buFont typeface="Arial" panose="020B0604020202020204" pitchFamily="34" charset="0"/>
                <a:buChar char="•"/>
              </a:pPr>
              <a:r>
                <a:rPr lang="en-US" sz="1200" smtClean="0">
                  <a:solidFill>
                    <a:schemeClr val="tx1"/>
                  </a:solidFill>
                </a:rPr>
                <a:t>Future topic plasma acceleration</a:t>
              </a:r>
              <a:endParaRPr lang="de-DE" sz="1200">
                <a:solidFill>
                  <a:schemeClr val="tx1"/>
                </a:solidFill>
              </a:endParaRPr>
            </a:p>
          </p:txBody>
        </p:sp>
      </p:grpSp>
      <p:sp>
        <p:nvSpPr>
          <p:cNvPr id="19" name="TextBox 18"/>
          <p:cNvSpPr txBox="1"/>
          <p:nvPr/>
        </p:nvSpPr>
        <p:spPr>
          <a:xfrm>
            <a:off x="5040052" y="726254"/>
            <a:ext cx="941283" cy="369332"/>
          </a:xfrm>
          <a:prstGeom prst="rect">
            <a:avLst/>
          </a:prstGeom>
          <a:noFill/>
        </p:spPr>
        <p:txBody>
          <a:bodyPr wrap="none" rtlCol="0">
            <a:spAutoFit/>
          </a:bodyPr>
          <a:lstStyle/>
          <a:p>
            <a:r>
              <a:rPr lang="en-US" smtClean="0"/>
              <a:t>POF IV</a:t>
            </a:r>
            <a:endParaRPr lang="de-DE"/>
          </a:p>
        </p:txBody>
      </p:sp>
      <p:sp>
        <p:nvSpPr>
          <p:cNvPr id="20" name="TextBox 19"/>
          <p:cNvSpPr txBox="1"/>
          <p:nvPr/>
        </p:nvSpPr>
        <p:spPr>
          <a:xfrm>
            <a:off x="2087724" y="762258"/>
            <a:ext cx="915635" cy="369332"/>
          </a:xfrm>
          <a:prstGeom prst="rect">
            <a:avLst/>
          </a:prstGeom>
          <a:noFill/>
        </p:spPr>
        <p:txBody>
          <a:bodyPr wrap="none" rtlCol="0">
            <a:spAutoFit/>
          </a:bodyPr>
          <a:lstStyle/>
          <a:p>
            <a:r>
              <a:rPr lang="en-US" smtClean="0"/>
              <a:t>POF III</a:t>
            </a:r>
            <a:endParaRPr lang="de-DE"/>
          </a:p>
        </p:txBody>
      </p:sp>
      <p:grpSp>
        <p:nvGrpSpPr>
          <p:cNvPr id="41" name="Group 40"/>
          <p:cNvGrpSpPr/>
          <p:nvPr/>
        </p:nvGrpSpPr>
        <p:grpSpPr>
          <a:xfrm>
            <a:off x="1808928" y="1131590"/>
            <a:ext cx="1430924" cy="3623635"/>
            <a:chOff x="1448888" y="1108355"/>
            <a:chExt cx="1430924" cy="3623635"/>
          </a:xfrm>
        </p:grpSpPr>
        <p:grpSp>
          <p:nvGrpSpPr>
            <p:cNvPr id="23" name="Group 22"/>
            <p:cNvGrpSpPr/>
            <p:nvPr/>
          </p:nvGrpSpPr>
          <p:grpSpPr>
            <a:xfrm>
              <a:off x="1499536" y="3916667"/>
              <a:ext cx="1380276" cy="815323"/>
              <a:chOff x="1099226" y="0"/>
              <a:chExt cx="1158065" cy="815323"/>
            </a:xfrm>
          </p:grpSpPr>
          <p:sp>
            <p:nvSpPr>
              <p:cNvPr id="24" name="Rounded Rectangle 23"/>
              <p:cNvSpPr/>
              <p:nvPr/>
            </p:nvSpPr>
            <p:spPr>
              <a:xfrm>
                <a:off x="1099226" y="0"/>
                <a:ext cx="1158065" cy="815323"/>
              </a:xfrm>
              <a:prstGeom prst="roundRect">
                <a:avLst>
                  <a:gd name="adj" fmla="val 10000"/>
                </a:avLst>
              </a:prstGeom>
              <a:solidFill>
                <a:schemeClr val="accent2"/>
              </a:solidFill>
            </p:spPr>
            <p:style>
              <a:lnRef idx="2">
                <a:schemeClr val="lt1">
                  <a:hueOff val="0"/>
                  <a:satOff val="0"/>
                  <a:lumOff val="0"/>
                  <a:alphaOff val="0"/>
                </a:schemeClr>
              </a:lnRef>
              <a:fillRef idx="1">
                <a:scrgbClr r="0" g="0" b="0"/>
              </a:fillRef>
              <a:effectRef idx="0">
                <a:schemeClr val="accent2">
                  <a:shade val="80000"/>
                  <a:hueOff val="827264"/>
                  <a:satOff val="-72193"/>
                  <a:lumOff val="39095"/>
                  <a:alphaOff val="0"/>
                </a:schemeClr>
              </a:effectRef>
              <a:fontRef idx="minor">
                <a:schemeClr val="lt1"/>
              </a:fontRef>
            </p:style>
          </p:sp>
          <p:sp>
            <p:nvSpPr>
              <p:cNvPr id="25" name="Rounded Rectangle 4"/>
              <p:cNvSpPr/>
              <p:nvPr/>
            </p:nvSpPr>
            <p:spPr>
              <a:xfrm>
                <a:off x="1123106" y="23880"/>
                <a:ext cx="1110305" cy="7675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defTabSz="533400">
                  <a:lnSpc>
                    <a:spcPct val="90000"/>
                  </a:lnSpc>
                  <a:spcBef>
                    <a:spcPct val="0"/>
                  </a:spcBef>
                  <a:spcAft>
                    <a:spcPct val="35000"/>
                  </a:spcAft>
                </a:pPr>
                <a:r>
                  <a:rPr lang="en-US" sz="1200" kern="1200" smtClean="0"/>
                  <a:t>Novel Acceleration Concepts</a:t>
                </a:r>
                <a:endParaRPr lang="de-DE" sz="1200" kern="1200" dirty="0"/>
              </a:p>
            </p:txBody>
          </p:sp>
        </p:grpSp>
        <p:grpSp>
          <p:nvGrpSpPr>
            <p:cNvPr id="32" name="Group 31"/>
            <p:cNvGrpSpPr/>
            <p:nvPr/>
          </p:nvGrpSpPr>
          <p:grpSpPr>
            <a:xfrm>
              <a:off x="1448888" y="1108355"/>
              <a:ext cx="1430924" cy="815323"/>
              <a:chOff x="1108972" y="2163676"/>
              <a:chExt cx="1197302" cy="815323"/>
            </a:xfrm>
          </p:grpSpPr>
          <p:sp>
            <p:nvSpPr>
              <p:cNvPr id="33" name="Rounded Rectangle 32"/>
              <p:cNvSpPr/>
              <p:nvPr/>
            </p:nvSpPr>
            <p:spPr>
              <a:xfrm>
                <a:off x="1108972" y="2163676"/>
                <a:ext cx="1197302" cy="815323"/>
              </a:xfrm>
              <a:prstGeom prst="roundRect">
                <a:avLst>
                  <a:gd name="adj" fmla="val 10000"/>
                </a:avLst>
              </a:prstGeom>
              <a:solidFill>
                <a:schemeClr val="accent2"/>
              </a:solidFill>
            </p:spPr>
            <p:style>
              <a:lnRef idx="2">
                <a:schemeClr val="lt1">
                  <a:hueOff val="0"/>
                  <a:satOff val="0"/>
                  <a:lumOff val="0"/>
                  <a:alphaOff val="0"/>
                </a:schemeClr>
              </a:lnRef>
              <a:fillRef idx="1">
                <a:scrgbClr r="0" g="0" b="0"/>
              </a:fillRef>
              <a:effectRef idx="0">
                <a:schemeClr val="accent2">
                  <a:shade val="80000"/>
                  <a:hueOff val="0"/>
                  <a:satOff val="0"/>
                  <a:lumOff val="0"/>
                  <a:alphaOff val="0"/>
                </a:schemeClr>
              </a:effectRef>
              <a:fontRef idx="minor">
                <a:schemeClr val="lt1"/>
              </a:fontRef>
            </p:style>
          </p:sp>
          <p:sp>
            <p:nvSpPr>
              <p:cNvPr id="34" name="Rounded Rectangle 4"/>
              <p:cNvSpPr/>
              <p:nvPr/>
            </p:nvSpPr>
            <p:spPr>
              <a:xfrm>
                <a:off x="1132852" y="2187556"/>
                <a:ext cx="1149542" cy="7675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 tIns="20955" rIns="20955" bIns="20955" numCol="1" spcCol="1270" anchor="ctr" anchorCtr="0">
                <a:noAutofit/>
              </a:bodyPr>
              <a:lstStyle/>
              <a:p>
                <a:pPr lvl="0" defTabSz="488950">
                  <a:lnSpc>
                    <a:spcPct val="90000"/>
                  </a:lnSpc>
                  <a:spcBef>
                    <a:spcPct val="0"/>
                  </a:spcBef>
                  <a:spcAft>
                    <a:spcPct val="35000"/>
                  </a:spcAft>
                </a:pPr>
                <a:r>
                  <a:rPr lang="en-US" sz="1100" kern="1200" smtClean="0"/>
                  <a:t>SCRF Science and Technology</a:t>
                </a:r>
                <a:endParaRPr lang="de-DE" sz="1100" kern="1200" dirty="0"/>
              </a:p>
            </p:txBody>
          </p:sp>
        </p:grpSp>
        <p:grpSp>
          <p:nvGrpSpPr>
            <p:cNvPr id="35" name="Group 34"/>
            <p:cNvGrpSpPr/>
            <p:nvPr/>
          </p:nvGrpSpPr>
          <p:grpSpPr>
            <a:xfrm>
              <a:off x="1499535" y="2865176"/>
              <a:ext cx="1351738" cy="1038722"/>
              <a:chOff x="46067" y="483949"/>
              <a:chExt cx="1019154" cy="1038722"/>
            </a:xfrm>
          </p:grpSpPr>
          <p:sp>
            <p:nvSpPr>
              <p:cNvPr id="36" name="Rounded Rectangle 35"/>
              <p:cNvSpPr/>
              <p:nvPr/>
            </p:nvSpPr>
            <p:spPr>
              <a:xfrm>
                <a:off x="46067" y="483949"/>
                <a:ext cx="1019154" cy="1038722"/>
              </a:xfrm>
              <a:prstGeom prst="roundRect">
                <a:avLst>
                  <a:gd name="adj" fmla="val 10000"/>
                </a:avLst>
              </a:prstGeom>
              <a:solidFill>
                <a:schemeClr val="accent2"/>
              </a:solidFill>
            </p:spPr>
            <p:style>
              <a:lnRef idx="2">
                <a:schemeClr val="lt1">
                  <a:hueOff val="0"/>
                  <a:satOff val="0"/>
                  <a:lumOff val="0"/>
                  <a:alphaOff val="0"/>
                </a:schemeClr>
              </a:lnRef>
              <a:fillRef idx="1">
                <a:scrgbClr r="0" g="0" b="0"/>
              </a:fillRef>
              <a:effectRef idx="0">
                <a:schemeClr val="accent2">
                  <a:shade val="80000"/>
                  <a:hueOff val="551509"/>
                  <a:satOff val="-48129"/>
                  <a:lumOff val="26063"/>
                  <a:alphaOff val="0"/>
                </a:schemeClr>
              </a:effectRef>
              <a:fontRef idx="minor">
                <a:schemeClr val="lt1"/>
              </a:fontRef>
            </p:style>
          </p:sp>
          <p:sp>
            <p:nvSpPr>
              <p:cNvPr id="37" name="Rounded Rectangle 4"/>
              <p:cNvSpPr/>
              <p:nvPr/>
            </p:nvSpPr>
            <p:spPr>
              <a:xfrm>
                <a:off x="75917" y="513799"/>
                <a:ext cx="959454" cy="9790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 tIns="20955" rIns="20955" bIns="20955" numCol="1" spcCol="1270" anchor="ctr" anchorCtr="0">
                <a:noAutofit/>
              </a:bodyPr>
              <a:lstStyle/>
              <a:p>
                <a:pPr lvl="0" defTabSz="488950">
                  <a:lnSpc>
                    <a:spcPct val="90000"/>
                  </a:lnSpc>
                  <a:spcBef>
                    <a:spcPct val="0"/>
                  </a:spcBef>
                  <a:spcAft>
                    <a:spcPct val="35000"/>
                  </a:spcAft>
                </a:pPr>
                <a:r>
                  <a:rPr lang="en-US" sz="1100" kern="1200" smtClean="0"/>
                  <a:t>Picosecond and Femtosecond Electron and Photon Beams</a:t>
                </a:r>
                <a:endParaRPr lang="de-DE" sz="1100" kern="1200" dirty="0"/>
              </a:p>
            </p:txBody>
          </p:sp>
        </p:grpSp>
        <p:grpSp>
          <p:nvGrpSpPr>
            <p:cNvPr id="38" name="Group 37"/>
            <p:cNvGrpSpPr/>
            <p:nvPr/>
          </p:nvGrpSpPr>
          <p:grpSpPr>
            <a:xfrm>
              <a:off x="1467403" y="1959755"/>
              <a:ext cx="1383870" cy="900027"/>
              <a:chOff x="59319" y="1518306"/>
              <a:chExt cx="1019154" cy="900027"/>
            </a:xfrm>
          </p:grpSpPr>
          <p:sp>
            <p:nvSpPr>
              <p:cNvPr id="39" name="Rounded Rectangle 38"/>
              <p:cNvSpPr/>
              <p:nvPr/>
            </p:nvSpPr>
            <p:spPr>
              <a:xfrm>
                <a:off x="59319" y="1518306"/>
                <a:ext cx="1019154" cy="900027"/>
              </a:xfrm>
              <a:prstGeom prst="roundRect">
                <a:avLst>
                  <a:gd name="adj" fmla="val 10000"/>
                </a:avLst>
              </a:prstGeom>
              <a:solidFill>
                <a:schemeClr val="accent2"/>
              </a:solidFill>
            </p:spPr>
            <p:style>
              <a:lnRef idx="2">
                <a:schemeClr val="lt1">
                  <a:hueOff val="0"/>
                  <a:satOff val="0"/>
                  <a:lumOff val="0"/>
                  <a:alphaOff val="0"/>
                </a:schemeClr>
              </a:lnRef>
              <a:fillRef idx="1">
                <a:scrgbClr r="0" g="0" b="0"/>
              </a:fillRef>
              <a:effectRef idx="0">
                <a:schemeClr val="accent2">
                  <a:shade val="80000"/>
                  <a:hueOff val="275755"/>
                  <a:satOff val="-24064"/>
                  <a:lumOff val="13032"/>
                  <a:alphaOff val="0"/>
                </a:schemeClr>
              </a:effectRef>
              <a:fontRef idx="minor">
                <a:schemeClr val="lt1"/>
              </a:fontRef>
            </p:style>
          </p:sp>
          <p:sp>
            <p:nvSpPr>
              <p:cNvPr id="40" name="Rounded Rectangle 4"/>
              <p:cNvSpPr/>
              <p:nvPr/>
            </p:nvSpPr>
            <p:spPr>
              <a:xfrm>
                <a:off x="85680" y="1544667"/>
                <a:ext cx="966432" cy="8473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 tIns="20955" rIns="20955" bIns="20955" numCol="1" spcCol="1270" anchor="ctr" anchorCtr="0">
                <a:noAutofit/>
              </a:bodyPr>
              <a:lstStyle/>
              <a:p>
                <a:pPr lvl="0" defTabSz="488950">
                  <a:lnSpc>
                    <a:spcPct val="90000"/>
                  </a:lnSpc>
                  <a:spcBef>
                    <a:spcPct val="0"/>
                  </a:spcBef>
                  <a:spcAft>
                    <a:spcPct val="35000"/>
                  </a:spcAft>
                </a:pPr>
                <a:r>
                  <a:rPr lang="en-US" sz="1100" kern="1200" smtClean="0"/>
                  <a:t>Concepts and Technologies for Hadron Accelerators</a:t>
                </a:r>
                <a:endParaRPr lang="de-DE" sz="1100" kern="1200" dirty="0"/>
              </a:p>
            </p:txBody>
          </p:sp>
        </p:grpSp>
      </p:gr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6" y="2551971"/>
            <a:ext cx="1134551" cy="609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Right Arrow 43"/>
          <p:cNvSpPr/>
          <p:nvPr/>
        </p:nvSpPr>
        <p:spPr>
          <a:xfrm rot="10800000" flipH="1">
            <a:off x="3347865" y="1463168"/>
            <a:ext cx="1107740" cy="2872777"/>
          </a:xfrm>
          <a:prstGeom prst="rightArrow">
            <a:avLst>
              <a:gd name="adj1" fmla="val 99975"/>
              <a:gd name="adj2" fmla="val 9837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0027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1"/>
                                        </p:tgtEl>
                                        <p:attrNameLst>
                                          <p:attrName>style.opacity</p:attrName>
                                        </p:attrNameLst>
                                      </p:cBhvr>
                                      <p:to>
                                        <p:strVal val="0.5"/>
                                      </p:to>
                                    </p:set>
                                    <p:animEffect filter="image" prLst="opacity: 0.5">
                                      <p:cBhvr rctx="IE">
                                        <p:cTn id="7" dur="indefinite"/>
                                        <p:tgtEl>
                                          <p:spTgt spid="41"/>
                                        </p:tgtEl>
                                      </p:cBhvr>
                                    </p:animEffect>
                                  </p:childTnLst>
                                </p:cTn>
                              </p:par>
                              <p:par>
                                <p:cTn id="8" presetID="9" presetClass="emph" presetSubtype="0" grpId="0" nodeType="withEffect">
                                  <p:stCondLst>
                                    <p:cond delay="0"/>
                                  </p:stCondLst>
                                  <p:childTnLst>
                                    <p:set>
                                      <p:cBhvr rctx="PPT">
                                        <p:cTn id="9" dur="indefinite"/>
                                        <p:tgtEl>
                                          <p:spTgt spid="44"/>
                                        </p:tgtEl>
                                        <p:attrNameLst>
                                          <p:attrName>style.opacity</p:attrName>
                                        </p:attrNameLst>
                                      </p:cBhvr>
                                      <p:to>
                                        <p:strVal val="0.5"/>
                                      </p:to>
                                    </p:set>
                                    <p:animEffect filter="image" prLst="opacity: 0.5">
                                      <p:cBhvr rctx="IE">
                                        <p:cTn id="10" dur="indefinite"/>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ight Arrow 20"/>
          <p:cNvSpPr/>
          <p:nvPr/>
        </p:nvSpPr>
        <p:spPr>
          <a:xfrm>
            <a:off x="3023829" y="1247145"/>
            <a:ext cx="1008111" cy="2872777"/>
          </a:xfrm>
          <a:prstGeom prst="rightArrow">
            <a:avLst>
              <a:gd name="adj1" fmla="val 99975"/>
              <a:gd name="adj2" fmla="val 983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en-US" dirty="0" smtClean="0"/>
              <a:t>DTS </a:t>
            </a:r>
            <a:r>
              <a:rPr lang="en-US" dirty="0" err="1" smtClean="0"/>
              <a:t>StruCture</a:t>
            </a:r>
            <a:r>
              <a:rPr lang="en-US" dirty="0" smtClean="0"/>
              <a:t> in POF IV</a:t>
            </a:r>
            <a:br>
              <a:rPr lang="en-US" dirty="0" smtClean="0"/>
            </a:br>
            <a:r>
              <a:rPr lang="en-US" sz="1800" dirty="0" smtClean="0">
                <a:solidFill>
                  <a:srgbClr val="FFC000"/>
                </a:solidFill>
              </a:rPr>
              <a:t>Detector technologies and systems</a:t>
            </a:r>
            <a:endParaRPr lang="de-DE" dirty="0"/>
          </a:p>
        </p:txBody>
      </p:sp>
      <p:sp>
        <p:nvSpPr>
          <p:cNvPr id="3" name="Slide Number Placeholder 2"/>
          <p:cNvSpPr>
            <a:spLocks noGrp="1"/>
          </p:cNvSpPr>
          <p:nvPr>
            <p:ph type="sldNum" sz="quarter" idx="10"/>
          </p:nvPr>
        </p:nvSpPr>
        <p:spPr/>
        <p:txBody>
          <a:bodyPr/>
          <a:lstStyle/>
          <a:p>
            <a:pPr>
              <a:defRPr/>
            </a:pPr>
            <a:r>
              <a:rPr lang="de-DE" smtClean="0">
                <a:solidFill>
                  <a:srgbClr val="FFFFFF"/>
                </a:solidFill>
              </a:rPr>
              <a:t>PAGE </a:t>
            </a:r>
            <a:fld id="{F35164B6-5B5C-4D57-91C6-379885D5A5FE}" type="slidenum">
              <a:rPr lang="de-DE" smtClean="0">
                <a:solidFill>
                  <a:srgbClr val="FFFFFF"/>
                </a:solidFill>
              </a:rPr>
              <a:pPr>
                <a:defRPr/>
              </a:pPr>
              <a:t>19</a:t>
            </a:fld>
            <a:endParaRPr lang="de-DE" dirty="0">
              <a:solidFill>
                <a:srgbClr val="FFFFFF"/>
              </a:solidFill>
            </a:endParaRPr>
          </a:p>
        </p:txBody>
      </p:sp>
      <p:sp>
        <p:nvSpPr>
          <p:cNvPr id="11" name="Rounded Rectangle 10"/>
          <p:cNvSpPr/>
          <p:nvPr/>
        </p:nvSpPr>
        <p:spPr>
          <a:xfrm>
            <a:off x="4126608" y="1174375"/>
            <a:ext cx="1656184" cy="9001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smtClean="0">
                <a:solidFill>
                  <a:schemeClr val="tx1"/>
                </a:solidFill>
              </a:rPr>
              <a:t>Detection and Measurement</a:t>
            </a:r>
            <a:endParaRPr lang="de-DE" sz="1200">
              <a:solidFill>
                <a:schemeClr val="tx1"/>
              </a:solidFill>
            </a:endParaRPr>
          </a:p>
        </p:txBody>
      </p:sp>
      <p:sp>
        <p:nvSpPr>
          <p:cNvPr id="12" name="Rounded Rectangle 11"/>
          <p:cNvSpPr/>
          <p:nvPr/>
        </p:nvSpPr>
        <p:spPr>
          <a:xfrm>
            <a:off x="4126608" y="2283718"/>
            <a:ext cx="1656184" cy="9001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smtClean="0">
                <a:solidFill>
                  <a:schemeClr val="tx1"/>
                </a:solidFill>
              </a:rPr>
              <a:t>System Technologies</a:t>
            </a:r>
            <a:endParaRPr lang="de-DE" sz="1200">
              <a:solidFill>
                <a:schemeClr val="tx1"/>
              </a:solidFill>
            </a:endParaRPr>
          </a:p>
        </p:txBody>
      </p:sp>
      <p:sp>
        <p:nvSpPr>
          <p:cNvPr id="13" name="Rounded Rectangle 12"/>
          <p:cNvSpPr/>
          <p:nvPr/>
        </p:nvSpPr>
        <p:spPr>
          <a:xfrm>
            <a:off x="4126608" y="3442873"/>
            <a:ext cx="1656184" cy="9001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smtClean="0">
                <a:solidFill>
                  <a:schemeClr val="tx1"/>
                </a:solidFill>
              </a:rPr>
              <a:t>Science Systems</a:t>
            </a:r>
            <a:endParaRPr lang="de-DE" sz="1200">
              <a:solidFill>
                <a:schemeClr val="tx1"/>
              </a:solidFill>
            </a:endParaRPr>
          </a:p>
        </p:txBody>
      </p:sp>
      <p:sp>
        <p:nvSpPr>
          <p:cNvPr id="17" name="Rounded Rectangle 16"/>
          <p:cNvSpPr/>
          <p:nvPr/>
        </p:nvSpPr>
        <p:spPr>
          <a:xfrm>
            <a:off x="7560329" y="1109150"/>
            <a:ext cx="1476165" cy="380484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ounded Rectangle 13"/>
          <p:cNvSpPr/>
          <p:nvPr/>
        </p:nvSpPr>
        <p:spPr>
          <a:xfrm>
            <a:off x="6084168" y="1109150"/>
            <a:ext cx="2952326" cy="1030551"/>
          </a:xfrm>
          <a:prstGeom prst="roundRect">
            <a:avLst/>
          </a:prstGeom>
          <a:solidFill>
            <a:schemeClr val="bg1">
              <a:alpha val="4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Tx/>
              <a:buChar char="-"/>
            </a:pPr>
            <a:r>
              <a:rPr lang="en-US" sz="1200" smtClean="0">
                <a:solidFill>
                  <a:schemeClr val="tx1"/>
                </a:solidFill>
              </a:rPr>
              <a:t>Sensors	          - 3D, post</a:t>
            </a:r>
          </a:p>
          <a:p>
            <a:pPr marL="171450" indent="-171450">
              <a:buFontTx/>
              <a:buChar char="-"/>
            </a:pPr>
            <a:r>
              <a:rPr lang="en-US" sz="1200" smtClean="0">
                <a:solidFill>
                  <a:schemeClr val="tx1"/>
                </a:solidFill>
              </a:rPr>
              <a:t>ASICS	             processing</a:t>
            </a:r>
          </a:p>
          <a:p>
            <a:r>
              <a:rPr lang="en-US" sz="1200" smtClean="0">
                <a:solidFill>
                  <a:schemeClr val="tx1"/>
                </a:solidFill>
              </a:rPr>
              <a:t>	          - </a:t>
            </a:r>
            <a:r>
              <a:rPr lang="en-US" sz="1200" smtClean="0">
                <a:solidFill>
                  <a:schemeClr val="tx1"/>
                </a:solidFill>
              </a:rPr>
              <a:t>Cryogenics</a:t>
            </a:r>
            <a:r>
              <a:rPr lang="en-US" sz="1200" smtClean="0">
                <a:solidFill>
                  <a:schemeClr val="tx1"/>
                </a:solidFill>
              </a:rPr>
              <a:t>	             Sensor	</a:t>
            </a:r>
            <a:endParaRPr lang="de-DE" sz="1200">
              <a:solidFill>
                <a:schemeClr val="tx1"/>
              </a:solidFill>
            </a:endParaRPr>
          </a:p>
        </p:txBody>
      </p:sp>
      <p:sp>
        <p:nvSpPr>
          <p:cNvPr id="15" name="Rounded Rectangle 14"/>
          <p:cNvSpPr/>
          <p:nvPr/>
        </p:nvSpPr>
        <p:spPr>
          <a:xfrm>
            <a:off x="6084165" y="2275520"/>
            <a:ext cx="2952329" cy="900100"/>
          </a:xfrm>
          <a:prstGeom prst="roundRect">
            <a:avLst/>
          </a:prstGeom>
          <a:solidFill>
            <a:schemeClr val="bg1">
              <a:alpha val="4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smtClean="0">
                <a:solidFill>
                  <a:schemeClr val="tx1"/>
                </a:solidFill>
              </a:rPr>
              <a:t>- Data transmission    - advanced</a:t>
            </a:r>
          </a:p>
          <a:p>
            <a:r>
              <a:rPr lang="en-US" sz="1200" smtClean="0">
                <a:solidFill>
                  <a:schemeClr val="tx1"/>
                </a:solidFill>
              </a:rPr>
              <a:t>- on-detector                 materials</a:t>
            </a:r>
            <a:br>
              <a:rPr lang="en-US" sz="1200" smtClean="0">
                <a:solidFill>
                  <a:schemeClr val="tx1"/>
                </a:solidFill>
              </a:rPr>
            </a:br>
            <a:r>
              <a:rPr lang="en-US" sz="1200" smtClean="0">
                <a:solidFill>
                  <a:schemeClr val="tx1"/>
                </a:solidFill>
              </a:rPr>
              <a:t>   processing               - Interconnect</a:t>
            </a:r>
          </a:p>
          <a:p>
            <a:r>
              <a:rPr lang="en-US" sz="1200" smtClean="0">
                <a:solidFill>
                  <a:schemeClr val="tx1"/>
                </a:solidFill>
              </a:rPr>
              <a:t>- Detector controls</a:t>
            </a:r>
          </a:p>
        </p:txBody>
      </p:sp>
      <p:sp>
        <p:nvSpPr>
          <p:cNvPr id="16" name="Rounded Rectangle 15"/>
          <p:cNvSpPr/>
          <p:nvPr/>
        </p:nvSpPr>
        <p:spPr>
          <a:xfrm>
            <a:off x="6084166" y="3291830"/>
            <a:ext cx="2952329" cy="1202186"/>
          </a:xfrm>
          <a:prstGeom prst="roundRect">
            <a:avLst/>
          </a:prstGeom>
          <a:solidFill>
            <a:schemeClr val="bg1">
              <a:alpha val="4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Tx/>
              <a:buChar char="-"/>
            </a:pPr>
            <a:r>
              <a:rPr lang="en-US" sz="1200" smtClean="0">
                <a:solidFill>
                  <a:schemeClr val="tx1"/>
                </a:solidFill>
              </a:rPr>
              <a:t>Particle and </a:t>
            </a:r>
            <a:br>
              <a:rPr lang="en-US" sz="1200" smtClean="0">
                <a:solidFill>
                  <a:schemeClr val="tx1"/>
                </a:solidFill>
              </a:rPr>
            </a:br>
            <a:r>
              <a:rPr lang="en-US" sz="1200" smtClean="0">
                <a:solidFill>
                  <a:schemeClr val="tx1"/>
                </a:solidFill>
              </a:rPr>
              <a:t>   nuclear physics</a:t>
            </a:r>
          </a:p>
          <a:p>
            <a:pPr marL="171450" indent="-171450">
              <a:buFontTx/>
              <a:buChar char="-"/>
            </a:pPr>
            <a:r>
              <a:rPr lang="en-US" sz="1200" smtClean="0">
                <a:solidFill>
                  <a:schemeClr val="tx1"/>
                </a:solidFill>
              </a:rPr>
              <a:t>Photon science         - Test beams</a:t>
            </a:r>
          </a:p>
          <a:p>
            <a:pPr marL="171450" indent="-171450">
              <a:buFontTx/>
              <a:buChar char="-"/>
            </a:pPr>
            <a:r>
              <a:rPr lang="en-US" sz="1200" smtClean="0">
                <a:solidFill>
                  <a:schemeClr val="tx1"/>
                </a:solidFill>
              </a:rPr>
              <a:t>Astroparticle physics</a:t>
            </a:r>
          </a:p>
          <a:p>
            <a:pPr marL="171450" indent="-171450">
              <a:buFontTx/>
              <a:buChar char="-"/>
            </a:pPr>
            <a:r>
              <a:rPr lang="en-US" sz="1200" smtClean="0">
                <a:solidFill>
                  <a:schemeClr val="tx1"/>
                </a:solidFill>
              </a:rPr>
              <a:t>Beam diagnostics</a:t>
            </a:r>
          </a:p>
        </p:txBody>
      </p:sp>
      <p:sp>
        <p:nvSpPr>
          <p:cNvPr id="18" name="TextBox 17"/>
          <p:cNvSpPr txBox="1"/>
          <p:nvPr/>
        </p:nvSpPr>
        <p:spPr>
          <a:xfrm>
            <a:off x="8026541" y="4532225"/>
            <a:ext cx="543739" cy="307777"/>
          </a:xfrm>
          <a:prstGeom prst="rect">
            <a:avLst/>
          </a:prstGeom>
          <a:noFill/>
        </p:spPr>
        <p:txBody>
          <a:bodyPr wrap="none" rtlCol="0">
            <a:spAutoFit/>
          </a:bodyPr>
          <a:lstStyle/>
          <a:p>
            <a:r>
              <a:rPr lang="en-US" sz="1400" smtClean="0"/>
              <a:t>DDL</a:t>
            </a:r>
            <a:endParaRPr lang="de-DE" sz="1400"/>
          </a:p>
        </p:txBody>
      </p:sp>
      <p:sp>
        <p:nvSpPr>
          <p:cNvPr id="19" name="TextBox 18"/>
          <p:cNvSpPr txBox="1"/>
          <p:nvPr/>
        </p:nvSpPr>
        <p:spPr>
          <a:xfrm>
            <a:off x="4391980" y="762258"/>
            <a:ext cx="941283" cy="369332"/>
          </a:xfrm>
          <a:prstGeom prst="rect">
            <a:avLst/>
          </a:prstGeom>
          <a:noFill/>
        </p:spPr>
        <p:txBody>
          <a:bodyPr wrap="none" rtlCol="0">
            <a:spAutoFit/>
          </a:bodyPr>
          <a:lstStyle/>
          <a:p>
            <a:r>
              <a:rPr lang="en-US" smtClean="0"/>
              <a:t>POF IV</a:t>
            </a:r>
            <a:endParaRPr lang="de-DE"/>
          </a:p>
        </p:txBody>
      </p:sp>
      <p:sp>
        <p:nvSpPr>
          <p:cNvPr id="20" name="TextBox 19"/>
          <p:cNvSpPr txBox="1"/>
          <p:nvPr/>
        </p:nvSpPr>
        <p:spPr>
          <a:xfrm>
            <a:off x="1678613" y="762258"/>
            <a:ext cx="915635" cy="369332"/>
          </a:xfrm>
          <a:prstGeom prst="rect">
            <a:avLst/>
          </a:prstGeom>
          <a:noFill/>
        </p:spPr>
        <p:txBody>
          <a:bodyPr wrap="none" rtlCol="0">
            <a:spAutoFit/>
          </a:bodyPr>
          <a:lstStyle/>
          <a:p>
            <a:r>
              <a:rPr lang="en-US" smtClean="0"/>
              <a:t>POF III</a:t>
            </a:r>
            <a:endParaRPr lang="de-DE"/>
          </a:p>
        </p:txBody>
      </p:sp>
      <p:grpSp>
        <p:nvGrpSpPr>
          <p:cNvPr id="32" name="Group 31"/>
          <p:cNvGrpSpPr/>
          <p:nvPr/>
        </p:nvGrpSpPr>
        <p:grpSpPr>
          <a:xfrm>
            <a:off x="1493614" y="1313646"/>
            <a:ext cx="1386198" cy="2840244"/>
            <a:chOff x="1115616" y="1313646"/>
            <a:chExt cx="1386198" cy="2840244"/>
          </a:xfrm>
        </p:grpSpPr>
        <p:grpSp>
          <p:nvGrpSpPr>
            <p:cNvPr id="23" name="Group 22"/>
            <p:cNvGrpSpPr/>
            <p:nvPr/>
          </p:nvGrpSpPr>
          <p:grpSpPr>
            <a:xfrm>
              <a:off x="1170553" y="2312542"/>
              <a:ext cx="1289015" cy="826056"/>
              <a:chOff x="-112850" y="1102058"/>
              <a:chExt cx="1289015" cy="826056"/>
            </a:xfrm>
          </p:grpSpPr>
          <p:sp>
            <p:nvSpPr>
              <p:cNvPr id="24" name="Rounded Rectangle 23"/>
              <p:cNvSpPr/>
              <p:nvPr/>
            </p:nvSpPr>
            <p:spPr>
              <a:xfrm>
                <a:off x="-112850" y="1102058"/>
                <a:ext cx="1289015" cy="826056"/>
              </a:xfrm>
              <a:prstGeom prst="roundRect">
                <a:avLst>
                  <a:gd name="adj" fmla="val 10000"/>
                </a:avLst>
              </a:prstGeom>
              <a:solidFill>
                <a:srgbClr val="FE71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Rounded Rectangle 4"/>
              <p:cNvSpPr/>
              <p:nvPr/>
            </p:nvSpPr>
            <p:spPr>
              <a:xfrm>
                <a:off x="-112850" y="1126252"/>
                <a:ext cx="1289015" cy="7776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 tIns="20955" rIns="20955" bIns="20955" numCol="1" spcCol="1270" anchor="ctr" anchorCtr="0">
                <a:noAutofit/>
              </a:bodyPr>
              <a:lstStyle/>
              <a:p>
                <a:pPr lvl="0" defTabSz="488950">
                  <a:lnSpc>
                    <a:spcPct val="90000"/>
                  </a:lnSpc>
                  <a:spcBef>
                    <a:spcPct val="0"/>
                  </a:spcBef>
                  <a:spcAft>
                    <a:spcPct val="35000"/>
                  </a:spcAft>
                </a:pPr>
                <a:r>
                  <a:rPr lang="en-US" sz="1100" kern="1200" smtClean="0"/>
                  <a:t>Data Transmission and Processing</a:t>
                </a:r>
                <a:endParaRPr lang="de-DE" sz="1100" kern="1200" dirty="0"/>
              </a:p>
            </p:txBody>
          </p:sp>
        </p:grpSp>
        <p:grpSp>
          <p:nvGrpSpPr>
            <p:cNvPr id="26" name="Group 25"/>
            <p:cNvGrpSpPr/>
            <p:nvPr/>
          </p:nvGrpSpPr>
          <p:grpSpPr>
            <a:xfrm>
              <a:off x="1115616" y="3327834"/>
              <a:ext cx="1368146" cy="826056"/>
              <a:chOff x="1312229" y="1459649"/>
              <a:chExt cx="1368146" cy="826056"/>
            </a:xfrm>
          </p:grpSpPr>
          <p:sp>
            <p:nvSpPr>
              <p:cNvPr id="27" name="Rounded Rectangle 26"/>
              <p:cNvSpPr/>
              <p:nvPr/>
            </p:nvSpPr>
            <p:spPr>
              <a:xfrm>
                <a:off x="1312229" y="1459649"/>
                <a:ext cx="1368146" cy="826056"/>
              </a:xfrm>
              <a:prstGeom prst="roundRect">
                <a:avLst>
                  <a:gd name="adj" fmla="val 10000"/>
                </a:avLst>
              </a:prstGeom>
              <a:solidFill>
                <a:srgbClr val="FE71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Rounded Rectangle 4"/>
              <p:cNvSpPr/>
              <p:nvPr/>
            </p:nvSpPr>
            <p:spPr>
              <a:xfrm>
                <a:off x="1329022" y="1483843"/>
                <a:ext cx="1319758" cy="7776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 tIns="20955" rIns="20955" bIns="20955" numCol="1" spcCol="1270" anchor="ctr" anchorCtr="0">
                <a:noAutofit/>
              </a:bodyPr>
              <a:lstStyle/>
              <a:p>
                <a:pPr lvl="0" defTabSz="488950">
                  <a:lnSpc>
                    <a:spcPct val="90000"/>
                  </a:lnSpc>
                  <a:spcBef>
                    <a:spcPct val="0"/>
                  </a:spcBef>
                  <a:spcAft>
                    <a:spcPct val="35000"/>
                  </a:spcAft>
                </a:pPr>
                <a:r>
                  <a:rPr lang="en-US" sz="1100" kern="1200" dirty="0" smtClean="0"/>
                  <a:t>Detector Systems</a:t>
                </a:r>
                <a:endParaRPr lang="de-DE" sz="1100" kern="1200" dirty="0"/>
              </a:p>
            </p:txBody>
          </p:sp>
        </p:grpSp>
        <p:grpSp>
          <p:nvGrpSpPr>
            <p:cNvPr id="29" name="Group 28"/>
            <p:cNvGrpSpPr/>
            <p:nvPr/>
          </p:nvGrpSpPr>
          <p:grpSpPr>
            <a:xfrm>
              <a:off x="1146359" y="1313646"/>
              <a:ext cx="1355455" cy="826056"/>
              <a:chOff x="2250222" y="417110"/>
              <a:chExt cx="1355455" cy="826056"/>
            </a:xfrm>
          </p:grpSpPr>
          <p:sp>
            <p:nvSpPr>
              <p:cNvPr id="30" name="Rounded Rectangle 29"/>
              <p:cNvSpPr/>
              <p:nvPr/>
            </p:nvSpPr>
            <p:spPr>
              <a:xfrm>
                <a:off x="2250222" y="417110"/>
                <a:ext cx="1355455" cy="826056"/>
              </a:xfrm>
              <a:prstGeom prst="roundRect">
                <a:avLst>
                  <a:gd name="adj" fmla="val 10000"/>
                </a:avLst>
              </a:prstGeom>
              <a:solidFill>
                <a:srgbClr val="FE71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Rounded Rectangle 4"/>
              <p:cNvSpPr/>
              <p:nvPr/>
            </p:nvSpPr>
            <p:spPr>
              <a:xfrm>
                <a:off x="2274416" y="465498"/>
                <a:ext cx="1307067" cy="7776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 tIns="20955" rIns="20955" bIns="20955" numCol="1" spcCol="1270" anchor="ctr" anchorCtr="0">
                <a:noAutofit/>
              </a:bodyPr>
              <a:lstStyle/>
              <a:p>
                <a:pPr lvl="0" defTabSz="488950">
                  <a:lnSpc>
                    <a:spcPct val="90000"/>
                  </a:lnSpc>
                  <a:spcBef>
                    <a:spcPct val="0"/>
                  </a:spcBef>
                  <a:spcAft>
                    <a:spcPct val="35000"/>
                  </a:spcAft>
                </a:pPr>
                <a:r>
                  <a:rPr lang="en-US" sz="1100" kern="1200" dirty="0" smtClean="0"/>
                  <a:t>Sensors</a:t>
                </a:r>
                <a:r>
                  <a:rPr lang="en-US" sz="1100" kern="1200" smtClean="0"/>
                  <a:t>, ASICs and Interconnects</a:t>
                </a:r>
                <a:endParaRPr lang="de-DE" sz="1100" kern="1200" dirty="0"/>
              </a:p>
            </p:txBody>
          </p:sp>
        </p:grpSp>
      </p:grpSp>
      <p:pic>
        <p:nvPicPr>
          <p:cNvPr id="33" name="Pictur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01" y="2336736"/>
            <a:ext cx="1134000" cy="605222"/>
          </a:xfrm>
          <a:prstGeom prst="rect">
            <a:avLst/>
          </a:prstGeom>
        </p:spPr>
      </p:pic>
    </p:spTree>
    <p:extLst>
      <p:ext uri="{BB962C8B-B14F-4D97-AF65-F5344CB8AC3E}">
        <p14:creationId xmlns:p14="http://schemas.microsoft.com/office/powerpoint/2010/main" val="392538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2"/>
                                        </p:tgtEl>
                                        <p:attrNameLst>
                                          <p:attrName>style.opacity</p:attrName>
                                        </p:attrNameLst>
                                      </p:cBhvr>
                                      <p:to>
                                        <p:strVal val="0.5"/>
                                      </p:to>
                                    </p:set>
                                    <p:animEffect filter="image" prLst="opacity: 0.5">
                                      <p:cBhvr rctx="IE">
                                        <p:cTn id="7" dur="indefinite"/>
                                        <p:tgtEl>
                                          <p:spTgt spid="32"/>
                                        </p:tgtEl>
                                      </p:cBhvr>
                                    </p:animEffect>
                                  </p:childTnLst>
                                </p:cTn>
                              </p:par>
                              <p:par>
                                <p:cTn id="8" presetID="9" presetClass="emph" presetSubtype="0" grpId="0" nodeType="withEffect">
                                  <p:stCondLst>
                                    <p:cond delay="0"/>
                                  </p:stCondLst>
                                  <p:childTnLst>
                                    <p:set>
                                      <p:cBhvr rctx="PPT">
                                        <p:cTn id="9" dur="indefinite"/>
                                        <p:tgtEl>
                                          <p:spTgt spid="21"/>
                                        </p:tgtEl>
                                        <p:attrNameLst>
                                          <p:attrName>style.opacity</p:attrName>
                                        </p:attrNameLst>
                                      </p:cBhvr>
                                      <p:to>
                                        <p:strVal val="0.5"/>
                                      </p:to>
                                    </p:set>
                                    <p:animEffect filter="image" prLst="opacity: 0.5">
                                      <p:cBhvr rctx="IE">
                                        <p:cTn id="10" dur="indefinite"/>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mtClean="0"/>
              <a:t>Matter and Technologies: current structure</a:t>
            </a:r>
            <a:endParaRPr lang="de-DE"/>
          </a:p>
        </p:txBody>
      </p:sp>
      <p:grpSp>
        <p:nvGrpSpPr>
          <p:cNvPr id="22" name="Group 21"/>
          <p:cNvGrpSpPr/>
          <p:nvPr/>
        </p:nvGrpSpPr>
        <p:grpSpPr>
          <a:xfrm>
            <a:off x="1302790" y="1086861"/>
            <a:ext cx="6635764" cy="3094040"/>
            <a:chOff x="0" y="1239520"/>
            <a:chExt cx="9654823" cy="5255064"/>
          </a:xfrm>
        </p:grpSpPr>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3594" y="3557659"/>
              <a:ext cx="3919218" cy="293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feld 1"/>
            <p:cNvSpPr txBox="1">
              <a:spLocks noChangeArrowheads="1"/>
            </p:cNvSpPr>
            <p:nvPr/>
          </p:nvSpPr>
          <p:spPr bwMode="auto">
            <a:xfrm>
              <a:off x="469900" y="1452563"/>
              <a:ext cx="8505825" cy="91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rgbClr val="515151"/>
                  </a:solidFill>
                  <a:latin typeface="Arial" pitchFamily="34" charset="0"/>
                  <a:ea typeface="ＭＳ Ｐゴシック" pitchFamily="34" charset="-128"/>
                </a:defRPr>
              </a:lvl1pPr>
              <a:lvl2pPr marL="742950" indent="-285750" eaLnBrk="0" hangingPunct="0">
                <a:defRPr sz="2400">
                  <a:solidFill>
                    <a:srgbClr val="515151"/>
                  </a:solidFill>
                  <a:latin typeface="Arial" pitchFamily="34" charset="0"/>
                  <a:ea typeface="ＭＳ Ｐゴシック" pitchFamily="34" charset="-128"/>
                </a:defRPr>
              </a:lvl2pPr>
              <a:lvl3pPr marL="1143000" indent="-228600" eaLnBrk="0" hangingPunct="0">
                <a:defRPr sz="2400">
                  <a:solidFill>
                    <a:srgbClr val="515151"/>
                  </a:solidFill>
                  <a:latin typeface="Arial" pitchFamily="34" charset="0"/>
                  <a:ea typeface="ＭＳ Ｐゴシック" pitchFamily="34" charset="-128"/>
                </a:defRPr>
              </a:lvl3pPr>
              <a:lvl4pPr marL="1600200" indent="-228600" eaLnBrk="0" hangingPunct="0">
                <a:defRPr sz="2400">
                  <a:solidFill>
                    <a:srgbClr val="515151"/>
                  </a:solidFill>
                  <a:latin typeface="Arial" pitchFamily="34" charset="0"/>
                  <a:ea typeface="ＭＳ Ｐゴシック" pitchFamily="34" charset="-128"/>
                </a:defRPr>
              </a:lvl4pPr>
              <a:lvl5pPr marL="2057400" indent="-228600" eaLnBrk="0" hangingPunct="0">
                <a:defRPr sz="2400">
                  <a:solidFill>
                    <a:srgbClr val="51515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rgbClr val="51515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rgbClr val="51515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rgbClr val="51515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rgbClr val="515151"/>
                  </a:solidFill>
                  <a:latin typeface="Arial" pitchFamily="34" charset="0"/>
                  <a:ea typeface="ＭＳ Ｐゴシック" pitchFamily="34" charset="-128"/>
                </a:defRPr>
              </a:lvl9pPr>
            </a:lstStyle>
            <a:p>
              <a:pPr marL="0" indent="0" eaLnBrk="1" hangingPunct="1">
                <a:lnSpc>
                  <a:spcPts val="2600"/>
                </a:lnSpc>
                <a:spcAft>
                  <a:spcPts val="1200"/>
                </a:spcAft>
                <a:buClr>
                  <a:srgbClr val="00589C"/>
                </a:buClr>
              </a:pPr>
              <a:endParaRPr lang="de-DE" sz="2200" dirty="0" smtClean="0">
                <a:solidFill>
                  <a:srgbClr val="0D0D0D"/>
                </a:solidFill>
                <a:cs typeface="Arial" pitchFamily="34" charset="0"/>
              </a:endParaRPr>
            </a:p>
            <a:p>
              <a:pPr eaLnBrk="1" hangingPunct="1">
                <a:lnSpc>
                  <a:spcPts val="2600"/>
                </a:lnSpc>
                <a:spcAft>
                  <a:spcPts val="1200"/>
                </a:spcAft>
                <a:buClr>
                  <a:srgbClr val="00589C"/>
                </a:buClr>
                <a:buFont typeface="Arial" pitchFamily="34" charset="0"/>
                <a:buChar char="•"/>
              </a:pPr>
              <a:endParaRPr lang="de-DE" sz="2200" dirty="0">
                <a:solidFill>
                  <a:srgbClr val="262626"/>
                </a:solidFill>
                <a:cs typeface="Arial" pitchFamily="34" charset="0"/>
              </a:endParaRPr>
            </a:p>
          </p:txBody>
        </p:sp>
        <p:graphicFrame>
          <p:nvGraphicFramePr>
            <p:cNvPr id="18" name="Diagram 17"/>
            <p:cNvGraphicFramePr/>
            <p:nvPr>
              <p:extLst>
                <p:ext uri="{D42A27DB-BD31-4B8C-83A1-F6EECF244321}">
                  <p14:modId xmlns:p14="http://schemas.microsoft.com/office/powerpoint/2010/main" val="1734108191"/>
                </p:ext>
              </p:extLst>
            </p:nvPr>
          </p:nvGraphicFramePr>
          <p:xfrm>
            <a:off x="0" y="1239520"/>
            <a:ext cx="5781040" cy="5059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9" name="Diagram 18"/>
            <p:cNvGraphicFramePr/>
            <p:nvPr>
              <p:extLst>
                <p:ext uri="{D42A27DB-BD31-4B8C-83A1-F6EECF244321}">
                  <p14:modId xmlns:p14="http://schemas.microsoft.com/office/powerpoint/2010/main" val="3699461073"/>
                </p:ext>
              </p:extLst>
            </p:nvPr>
          </p:nvGraphicFramePr>
          <p:xfrm>
            <a:off x="4644355" y="1267035"/>
            <a:ext cx="5010468" cy="49276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14144" y="3405259"/>
              <a:ext cx="1360872" cy="651151"/>
            </a:xfrm>
            <a:prstGeom prst="rect">
              <a:avLst/>
            </a:prstGeom>
          </p:spPr>
        </p:pic>
        <p:pic>
          <p:nvPicPr>
            <p:cNvPr id="21" name="Picture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27702" y="3413589"/>
              <a:ext cx="1362356" cy="655179"/>
            </a:xfrm>
            <a:prstGeom prst="rect">
              <a:avLst/>
            </a:prstGeom>
          </p:spPr>
        </p:pic>
      </p:grpSp>
      <p:pic>
        <p:nvPicPr>
          <p:cNvPr id="23" name="Picture 2"/>
          <p:cNvPicPr>
            <a:picLocks noChangeAspect="1" noChangeArrowheads="1"/>
          </p:cNvPicPr>
          <p:nvPr/>
        </p:nvPicPr>
        <p:blipFill rotWithShape="1">
          <a:blip r:embed="rId16">
            <a:extLst>
              <a:ext uri="{28A0092B-C50C-407E-A947-70E740481C1C}">
                <a14:useLocalDpi xmlns:a14="http://schemas.microsoft.com/office/drawing/2010/main" val="0"/>
              </a:ext>
            </a:extLst>
          </a:blip>
          <a:srcRect l="5869" r="5869"/>
          <a:stretch/>
        </p:blipFill>
        <p:spPr bwMode="auto">
          <a:xfrm>
            <a:off x="143508" y="1086861"/>
            <a:ext cx="1094955" cy="836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52496" t="5067" b="6400"/>
          <a:stretch/>
        </p:blipFill>
        <p:spPr bwMode="auto">
          <a:xfrm>
            <a:off x="7848363" y="1050463"/>
            <a:ext cx="1080000" cy="861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70112" y="1951168"/>
            <a:ext cx="1290738" cy="400110"/>
          </a:xfrm>
          <a:prstGeom prst="rect">
            <a:avLst/>
          </a:prstGeom>
          <a:noFill/>
        </p:spPr>
        <p:txBody>
          <a:bodyPr wrap="none" rtlCol="0">
            <a:spAutoFit/>
          </a:bodyPr>
          <a:lstStyle/>
          <a:p>
            <a:r>
              <a:rPr lang="en-US" sz="1000" smtClean="0"/>
              <a:t>Andreas Jankowiak</a:t>
            </a:r>
            <a:br>
              <a:rPr lang="en-US" sz="1000" smtClean="0"/>
            </a:br>
            <a:r>
              <a:rPr lang="en-US" sz="1000" smtClean="0"/>
              <a:t>HZB</a:t>
            </a:r>
            <a:endParaRPr lang="de-DE" sz="1000"/>
          </a:p>
        </p:txBody>
      </p:sp>
      <p:sp>
        <p:nvSpPr>
          <p:cNvPr id="26" name="TextBox 25"/>
          <p:cNvSpPr txBox="1"/>
          <p:nvPr/>
        </p:nvSpPr>
        <p:spPr>
          <a:xfrm>
            <a:off x="7774760" y="1966784"/>
            <a:ext cx="881973" cy="400110"/>
          </a:xfrm>
          <a:prstGeom prst="rect">
            <a:avLst/>
          </a:prstGeom>
          <a:noFill/>
        </p:spPr>
        <p:txBody>
          <a:bodyPr wrap="none" rtlCol="0">
            <a:spAutoFit/>
          </a:bodyPr>
          <a:lstStyle/>
          <a:p>
            <a:r>
              <a:rPr lang="en-US" sz="1000" smtClean="0"/>
              <a:t>Marc Weber</a:t>
            </a:r>
            <a:br>
              <a:rPr lang="en-US" sz="1000" smtClean="0"/>
            </a:br>
            <a:r>
              <a:rPr lang="en-US" sz="1000" smtClean="0"/>
              <a:t>KIT</a:t>
            </a:r>
            <a:endParaRPr lang="de-DE" sz="1000"/>
          </a:p>
        </p:txBody>
      </p:sp>
      <p:grpSp>
        <p:nvGrpSpPr>
          <p:cNvPr id="27" name="Group 26"/>
          <p:cNvGrpSpPr/>
          <p:nvPr/>
        </p:nvGrpSpPr>
        <p:grpSpPr>
          <a:xfrm>
            <a:off x="2350946" y="4346798"/>
            <a:ext cx="4539453" cy="457200"/>
            <a:chOff x="1013231" y="3338791"/>
            <a:chExt cx="4886347" cy="514246"/>
          </a:xfrm>
        </p:grpSpPr>
        <p:pic>
          <p:nvPicPr>
            <p:cNvPr id="28" name="Picture 2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753252" y="3395880"/>
              <a:ext cx="854743" cy="434102"/>
            </a:xfrm>
            <a:prstGeom prst="rect">
              <a:avLst/>
            </a:prstGeom>
          </p:spPr>
        </p:pic>
        <p:pic>
          <p:nvPicPr>
            <p:cNvPr id="29" name="Picture 28"/>
            <p:cNvPicPr>
              <a:picLocks/>
            </p:cNvPicPr>
            <p:nvPr/>
          </p:nvPicPr>
          <p:blipFill>
            <a:blip r:embed="rId19" cstate="print">
              <a:extLst>
                <a:ext uri="{28A0092B-C50C-407E-A947-70E740481C1C}">
                  <a14:useLocalDpi xmlns:a14="http://schemas.microsoft.com/office/drawing/2010/main" val="0"/>
                </a:ext>
              </a:extLst>
            </a:blip>
            <a:stretch>
              <a:fillRect/>
            </a:stretch>
          </p:blipFill>
          <p:spPr>
            <a:xfrm>
              <a:off x="4620409" y="3499780"/>
              <a:ext cx="628487" cy="146157"/>
            </a:xfrm>
            <a:prstGeom prst="rect">
              <a:avLst/>
            </a:prstGeom>
          </p:spPr>
        </p:pic>
        <p:pic>
          <p:nvPicPr>
            <p:cNvPr id="30" name="Picture 2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352148" y="3395837"/>
              <a:ext cx="1404131" cy="457200"/>
            </a:xfrm>
            <a:prstGeom prst="rect">
              <a:avLst/>
            </a:prstGeom>
          </p:spPr>
        </p:pic>
        <p:pic>
          <p:nvPicPr>
            <p:cNvPr id="31" name="Picture 6"/>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363079" y="3499780"/>
              <a:ext cx="536499" cy="209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577452" y="3473858"/>
              <a:ext cx="704350" cy="235313"/>
            </a:xfrm>
            <a:prstGeom prst="rect">
              <a:avLst/>
            </a:prstGeom>
          </p:spPr>
        </p:pic>
        <p:pic>
          <p:nvPicPr>
            <p:cNvPr id="33" name="Picture 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13231" y="3338791"/>
              <a:ext cx="464976" cy="464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Slide Number Placeholder 1"/>
          <p:cNvSpPr>
            <a:spLocks noGrp="1"/>
          </p:cNvSpPr>
          <p:nvPr>
            <p:ph type="sldNum" sz="quarter" idx="10"/>
          </p:nvPr>
        </p:nvSpPr>
        <p:spPr/>
        <p:txBody>
          <a:bodyPr/>
          <a:lstStyle/>
          <a:p>
            <a:pPr>
              <a:defRPr/>
            </a:pPr>
            <a:r>
              <a:rPr lang="de-DE" smtClean="0">
                <a:solidFill>
                  <a:srgbClr val="FFFFFF"/>
                </a:solidFill>
              </a:rPr>
              <a:t>PAGE </a:t>
            </a:r>
            <a:fld id="{F35164B6-5B5C-4D57-91C6-379885D5A5FE}" type="slidenum">
              <a:rPr lang="de-DE" smtClean="0">
                <a:solidFill>
                  <a:srgbClr val="FFFFFF"/>
                </a:solidFill>
              </a:rPr>
              <a:pPr>
                <a:defRPr/>
              </a:pPr>
              <a:t>2</a:t>
            </a:fld>
            <a:endParaRPr lang="de-DE" dirty="0">
              <a:solidFill>
                <a:srgbClr val="FFFFFF"/>
              </a:solidFill>
            </a:endParaRPr>
          </a:p>
        </p:txBody>
      </p:sp>
    </p:spTree>
    <p:extLst>
      <p:ext uri="{BB962C8B-B14F-4D97-AF65-F5344CB8AC3E}">
        <p14:creationId xmlns:p14="http://schemas.microsoft.com/office/powerpoint/2010/main" val="22166409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NeW</a:t>
            </a:r>
            <a:r>
              <a:rPr lang="en-US" dirty="0" smtClean="0"/>
              <a:t> in POF IV: DMA in MT</a:t>
            </a:r>
            <a:br>
              <a:rPr lang="en-US" dirty="0" smtClean="0"/>
            </a:br>
            <a:r>
              <a:rPr lang="en-US" sz="1800" dirty="0" smtClean="0">
                <a:solidFill>
                  <a:srgbClr val="FFC000"/>
                </a:solidFill>
              </a:rPr>
              <a:t>Data Management and analysis</a:t>
            </a:r>
            <a:endParaRPr lang="de-DE" dirty="0"/>
          </a:p>
        </p:txBody>
      </p:sp>
      <p:sp>
        <p:nvSpPr>
          <p:cNvPr id="3" name="Slide Number Placeholder 2"/>
          <p:cNvSpPr>
            <a:spLocks noGrp="1"/>
          </p:cNvSpPr>
          <p:nvPr>
            <p:ph type="sldNum" sz="quarter" idx="10"/>
          </p:nvPr>
        </p:nvSpPr>
        <p:spPr/>
        <p:txBody>
          <a:bodyPr/>
          <a:lstStyle/>
          <a:p>
            <a:pPr>
              <a:defRPr/>
            </a:pPr>
            <a:r>
              <a:rPr lang="de-DE" smtClean="0">
                <a:solidFill>
                  <a:srgbClr val="FFFFFF"/>
                </a:solidFill>
              </a:rPr>
              <a:t>PAGE </a:t>
            </a:r>
            <a:fld id="{F35164B6-5B5C-4D57-91C6-379885D5A5FE}" type="slidenum">
              <a:rPr lang="de-DE" smtClean="0">
                <a:solidFill>
                  <a:srgbClr val="FFFFFF"/>
                </a:solidFill>
              </a:rPr>
              <a:pPr>
                <a:defRPr/>
              </a:pPr>
              <a:t>20</a:t>
            </a:fld>
            <a:endParaRPr lang="de-DE" dirty="0">
              <a:solidFill>
                <a:srgbClr val="FFFFFF"/>
              </a:solidFill>
            </a:endParaRPr>
          </a:p>
        </p:txBody>
      </p:sp>
      <p:sp>
        <p:nvSpPr>
          <p:cNvPr id="7" name="Rounded Rectangle 6"/>
          <p:cNvSpPr/>
          <p:nvPr/>
        </p:nvSpPr>
        <p:spPr>
          <a:xfrm>
            <a:off x="4139952" y="3435846"/>
            <a:ext cx="1656184" cy="90010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The Digital Experiment and Machine</a:t>
            </a:r>
            <a:endParaRPr lang="de-DE" sz="1200" dirty="0">
              <a:solidFill>
                <a:schemeClr val="tx1"/>
              </a:solidFill>
            </a:endParaRPr>
          </a:p>
        </p:txBody>
      </p:sp>
      <p:sp>
        <p:nvSpPr>
          <p:cNvPr id="8" name="Rounded Rectangle 7"/>
          <p:cNvSpPr/>
          <p:nvPr/>
        </p:nvSpPr>
        <p:spPr>
          <a:xfrm>
            <a:off x="4139952" y="2283718"/>
            <a:ext cx="1656184" cy="90010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The Digital Scientific Method</a:t>
            </a:r>
            <a:endParaRPr lang="de-DE" sz="1200" dirty="0">
              <a:solidFill>
                <a:schemeClr val="tx1"/>
              </a:solidFill>
            </a:endParaRPr>
          </a:p>
        </p:txBody>
      </p:sp>
      <p:sp>
        <p:nvSpPr>
          <p:cNvPr id="9" name="Rounded Rectangle 8"/>
          <p:cNvSpPr/>
          <p:nvPr/>
        </p:nvSpPr>
        <p:spPr>
          <a:xfrm>
            <a:off x="4131568" y="1167594"/>
            <a:ext cx="1656184" cy="90010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smtClean="0">
                <a:solidFill>
                  <a:schemeClr val="tx1"/>
                </a:solidFill>
              </a:rPr>
              <a:t>The Matter Information Fabric</a:t>
            </a:r>
            <a:endParaRPr lang="de-DE" sz="1200">
              <a:solidFill>
                <a:schemeClr val="tx1"/>
              </a:solidFill>
            </a:endParaRPr>
          </a:p>
        </p:txBody>
      </p:sp>
      <p:sp>
        <p:nvSpPr>
          <p:cNvPr id="10" name="Rounded Rectangle 9"/>
          <p:cNvSpPr/>
          <p:nvPr/>
        </p:nvSpPr>
        <p:spPr>
          <a:xfrm>
            <a:off x="6084168" y="1109150"/>
            <a:ext cx="2952326" cy="1030551"/>
          </a:xfrm>
          <a:prstGeom prst="roundRect">
            <a:avLst/>
          </a:prstGeom>
          <a:solidFill>
            <a:schemeClr val="bg1">
              <a:alpha val="4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smtClean="0">
                <a:solidFill>
                  <a:schemeClr val="tx1"/>
                </a:solidFill>
              </a:rPr>
              <a:t>High Throughput Computing</a:t>
            </a:r>
          </a:p>
          <a:p>
            <a:pPr marL="171450" indent="-171450">
              <a:buFont typeface="Arial" panose="020B0604020202020204" pitchFamily="34" charset="0"/>
              <a:buChar char="•"/>
            </a:pPr>
            <a:r>
              <a:rPr lang="en-US" sz="1200" smtClean="0">
                <a:solidFill>
                  <a:schemeClr val="tx1"/>
                </a:solidFill>
              </a:rPr>
              <a:t>IT Infrastructure</a:t>
            </a:r>
          </a:p>
          <a:p>
            <a:pPr marL="171450" indent="-171450">
              <a:buFont typeface="Arial" panose="020B0604020202020204" pitchFamily="34" charset="0"/>
              <a:buChar char="•"/>
            </a:pPr>
            <a:r>
              <a:rPr lang="en-US" sz="1200" smtClean="0">
                <a:solidFill>
                  <a:schemeClr val="tx1"/>
                </a:solidFill>
              </a:rPr>
              <a:t>Automization of data handling</a:t>
            </a:r>
          </a:p>
          <a:p>
            <a:pPr marL="171450" indent="-171450">
              <a:buFont typeface="Arial" panose="020B0604020202020204" pitchFamily="34" charset="0"/>
              <a:buChar char="•"/>
            </a:pPr>
            <a:r>
              <a:rPr lang="en-US" sz="1200" smtClean="0">
                <a:solidFill>
                  <a:schemeClr val="tx1"/>
                </a:solidFill>
              </a:rPr>
              <a:t>State of the art Service Tools</a:t>
            </a:r>
            <a:endParaRPr lang="de-DE" sz="1200">
              <a:solidFill>
                <a:schemeClr val="tx1"/>
              </a:solidFill>
            </a:endParaRPr>
          </a:p>
        </p:txBody>
      </p:sp>
      <p:sp>
        <p:nvSpPr>
          <p:cNvPr id="11" name="Rounded Rectangle 10"/>
          <p:cNvSpPr/>
          <p:nvPr/>
        </p:nvSpPr>
        <p:spPr>
          <a:xfrm>
            <a:off x="6084165" y="2275520"/>
            <a:ext cx="2952329" cy="900100"/>
          </a:xfrm>
          <a:prstGeom prst="roundRect">
            <a:avLst/>
          </a:prstGeom>
          <a:solidFill>
            <a:schemeClr val="bg1">
              <a:alpha val="4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smtClean="0">
                <a:solidFill>
                  <a:schemeClr val="tx1"/>
                </a:solidFill>
              </a:rPr>
              <a:t>Forefront Methods for Data Analysis</a:t>
            </a:r>
          </a:p>
          <a:p>
            <a:pPr marL="171450" indent="-171450">
              <a:buFont typeface="Arial" panose="020B0604020202020204" pitchFamily="34" charset="0"/>
              <a:buChar char="•"/>
            </a:pPr>
            <a:r>
              <a:rPr lang="en-US" sz="1200" smtClean="0">
                <a:solidFill>
                  <a:schemeClr val="tx1"/>
                </a:solidFill>
              </a:rPr>
              <a:t>Simulations, machine learning</a:t>
            </a:r>
          </a:p>
          <a:p>
            <a:pPr marL="171450" indent="-171450">
              <a:buFont typeface="Arial" panose="020B0604020202020204" pitchFamily="34" charset="0"/>
              <a:buChar char="•"/>
            </a:pPr>
            <a:r>
              <a:rPr lang="en-US" sz="1200" smtClean="0">
                <a:solidFill>
                  <a:schemeClr val="tx1"/>
                </a:solidFill>
              </a:rPr>
              <a:t>High Power Computing</a:t>
            </a:r>
          </a:p>
        </p:txBody>
      </p:sp>
      <p:sp>
        <p:nvSpPr>
          <p:cNvPr id="12" name="Rounded Rectangle 11"/>
          <p:cNvSpPr/>
          <p:nvPr/>
        </p:nvSpPr>
        <p:spPr>
          <a:xfrm>
            <a:off x="6084166" y="3291830"/>
            <a:ext cx="2952329" cy="1202186"/>
          </a:xfrm>
          <a:prstGeom prst="roundRect">
            <a:avLst/>
          </a:prstGeom>
          <a:solidFill>
            <a:schemeClr val="bg1">
              <a:alpha val="4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smtClean="0">
                <a:solidFill>
                  <a:schemeClr val="tx1"/>
                </a:solidFill>
              </a:rPr>
              <a:t>Cutting edge Tools and Frameworks</a:t>
            </a:r>
          </a:p>
          <a:p>
            <a:pPr marL="171450" indent="-171450">
              <a:buFont typeface="Arial" panose="020B0604020202020204" pitchFamily="34" charset="0"/>
              <a:buChar char="•"/>
            </a:pPr>
            <a:r>
              <a:rPr lang="en-US" sz="1200" smtClean="0">
                <a:solidFill>
                  <a:schemeClr val="tx1"/>
                </a:solidFill>
              </a:rPr>
              <a:t>Simulation tools</a:t>
            </a:r>
          </a:p>
          <a:p>
            <a:pPr marL="171450" indent="-171450">
              <a:buFont typeface="Arial" panose="020B0604020202020204" pitchFamily="34" charset="0"/>
              <a:buChar char="•"/>
            </a:pPr>
            <a:r>
              <a:rPr lang="en-US" sz="1200" smtClean="0">
                <a:solidFill>
                  <a:schemeClr val="tx1"/>
                </a:solidFill>
              </a:rPr>
              <a:t>Controls for experiment and machine</a:t>
            </a:r>
          </a:p>
          <a:p>
            <a:endParaRPr lang="en-US" sz="1200" smtClean="0">
              <a:solidFill>
                <a:schemeClr val="tx1"/>
              </a:solidFill>
            </a:endParaRPr>
          </a:p>
        </p:txBody>
      </p:sp>
      <p:sp>
        <p:nvSpPr>
          <p:cNvPr id="13" name="TextBox 12"/>
          <p:cNvSpPr txBox="1"/>
          <p:nvPr/>
        </p:nvSpPr>
        <p:spPr>
          <a:xfrm>
            <a:off x="4391980" y="654246"/>
            <a:ext cx="941283" cy="369332"/>
          </a:xfrm>
          <a:prstGeom prst="rect">
            <a:avLst/>
          </a:prstGeom>
          <a:noFill/>
        </p:spPr>
        <p:txBody>
          <a:bodyPr wrap="none" rtlCol="0">
            <a:spAutoFit/>
          </a:bodyPr>
          <a:lstStyle/>
          <a:p>
            <a:r>
              <a:rPr lang="en-US" smtClean="0"/>
              <a:t>POF IV</a:t>
            </a:r>
            <a:endParaRPr lang="de-DE"/>
          </a:p>
        </p:txBody>
      </p:sp>
      <p:pic>
        <p:nvPicPr>
          <p:cNvPr id="17" name="Grafik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172" y="1514815"/>
            <a:ext cx="1366939" cy="768903"/>
          </a:xfrm>
          <a:prstGeom prst="rect">
            <a:avLst/>
          </a:prstGeom>
        </p:spPr>
      </p:pic>
      <p:grpSp>
        <p:nvGrpSpPr>
          <p:cNvPr id="18" name="Group 17"/>
          <p:cNvGrpSpPr/>
          <p:nvPr/>
        </p:nvGrpSpPr>
        <p:grpSpPr>
          <a:xfrm>
            <a:off x="534391" y="2463738"/>
            <a:ext cx="1512168" cy="631580"/>
            <a:chOff x="4888416" y="3956548"/>
            <a:chExt cx="1512168" cy="631580"/>
          </a:xfrm>
        </p:grpSpPr>
        <p:grpSp>
          <p:nvGrpSpPr>
            <p:cNvPr id="19" name="Group 18"/>
            <p:cNvGrpSpPr/>
            <p:nvPr/>
          </p:nvGrpSpPr>
          <p:grpSpPr>
            <a:xfrm>
              <a:off x="4891738" y="3956548"/>
              <a:ext cx="1264438" cy="627758"/>
              <a:chOff x="4215875" y="3956548"/>
              <a:chExt cx="1264438" cy="627758"/>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5875" y="3974936"/>
                <a:ext cx="1264438" cy="609370"/>
              </a:xfrm>
              <a:prstGeom prst="rect">
                <a:avLst/>
              </a:prstGeom>
            </p:spPr>
          </p:pic>
          <p:sp>
            <p:nvSpPr>
              <p:cNvPr id="22" name="TextBox 21"/>
              <p:cNvSpPr txBox="1"/>
              <p:nvPr/>
            </p:nvSpPr>
            <p:spPr>
              <a:xfrm rot="16200000">
                <a:off x="5037938" y="4066674"/>
                <a:ext cx="466474" cy="246221"/>
              </a:xfrm>
              <a:prstGeom prst="rect">
                <a:avLst/>
              </a:prstGeom>
              <a:solidFill>
                <a:schemeClr val="bg1"/>
              </a:solidFill>
            </p:spPr>
            <p:txBody>
              <a:bodyPr wrap="none" lIns="0" tIns="0" rIns="0" bIns="0" rtlCol="0">
                <a:spAutoFit/>
              </a:bodyPr>
              <a:lstStyle/>
              <a:p>
                <a:r>
                  <a:rPr lang="en-US" sz="1600" b="1" smtClean="0">
                    <a:solidFill>
                      <a:schemeClr val="accent2"/>
                    </a:solidFill>
                  </a:rPr>
                  <a:t>DMA</a:t>
                </a:r>
                <a:endParaRPr lang="de-DE" sz="1600" b="1">
                  <a:solidFill>
                    <a:schemeClr val="accent2"/>
                  </a:solidFill>
                </a:endParaRPr>
              </a:p>
            </p:txBody>
          </p:sp>
        </p:grpSp>
        <p:sp>
          <p:nvSpPr>
            <p:cNvPr id="20" name="TextBox 19"/>
            <p:cNvSpPr txBox="1"/>
            <p:nvPr/>
          </p:nvSpPr>
          <p:spPr>
            <a:xfrm>
              <a:off x="4888416" y="4522725"/>
              <a:ext cx="1512168" cy="65403"/>
            </a:xfrm>
            <a:prstGeom prst="rect">
              <a:avLst/>
            </a:prstGeom>
            <a:solidFill>
              <a:schemeClr val="bg1"/>
            </a:solidFill>
          </p:spPr>
          <p:txBody>
            <a:bodyPr wrap="square" lIns="0" tIns="0" rIns="0" bIns="0" rtlCol="0">
              <a:spAutoFit/>
            </a:bodyPr>
            <a:lstStyle/>
            <a:p>
              <a:r>
                <a:rPr lang="en-US" sz="425" b="1" smtClean="0">
                  <a:solidFill>
                    <a:schemeClr val="accent2"/>
                  </a:solidFill>
                  <a:latin typeface="Ebrima" panose="02000000000000000000" pitchFamily="2" charset="0"/>
                  <a:ea typeface="Ebrima" panose="02000000000000000000" pitchFamily="2" charset="0"/>
                  <a:cs typeface="Ebrima" panose="02000000000000000000" pitchFamily="2" charset="0"/>
                </a:rPr>
                <a:t>DATA MANAGEMENT AND ANALYSIS</a:t>
              </a:r>
              <a:endParaRPr lang="de-DE" sz="425" b="1">
                <a:solidFill>
                  <a:schemeClr val="accent2"/>
                </a:solidFill>
                <a:latin typeface="Ebrima" panose="02000000000000000000" pitchFamily="2" charset="0"/>
                <a:ea typeface="Ebrima" panose="02000000000000000000" pitchFamily="2" charset="0"/>
                <a:cs typeface="Ebrima" panose="02000000000000000000" pitchFamily="2" charset="0"/>
              </a:endParaRPr>
            </a:p>
          </p:txBody>
        </p:sp>
      </p:grpSp>
    </p:spTree>
    <p:extLst>
      <p:ext uri="{BB962C8B-B14F-4D97-AF65-F5344CB8AC3E}">
        <p14:creationId xmlns:p14="http://schemas.microsoft.com/office/powerpoint/2010/main" val="2622969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New structures: The </a:t>
            </a:r>
            <a:r>
              <a:rPr lang="en-US" smtClean="0"/>
              <a:t>matter forum</a:t>
            </a:r>
            <a:endParaRPr lang="de-DE"/>
          </a:p>
        </p:txBody>
      </p:sp>
      <p:sp>
        <p:nvSpPr>
          <p:cNvPr id="3" name="Slide Number Placeholder 2"/>
          <p:cNvSpPr>
            <a:spLocks noGrp="1"/>
          </p:cNvSpPr>
          <p:nvPr>
            <p:ph type="sldNum" sz="quarter" idx="10"/>
          </p:nvPr>
        </p:nvSpPr>
        <p:spPr/>
        <p:txBody>
          <a:bodyPr/>
          <a:lstStyle/>
          <a:p>
            <a:pPr>
              <a:defRPr/>
            </a:pPr>
            <a:r>
              <a:rPr lang="de-DE" smtClean="0">
                <a:solidFill>
                  <a:srgbClr val="FFFFFF"/>
                </a:solidFill>
              </a:rPr>
              <a:t>PAGE </a:t>
            </a:r>
            <a:fld id="{F35164B6-5B5C-4D57-91C6-379885D5A5FE}" type="slidenum">
              <a:rPr lang="de-DE" smtClean="0">
                <a:solidFill>
                  <a:srgbClr val="FFFFFF"/>
                </a:solidFill>
              </a:rPr>
              <a:pPr>
                <a:defRPr/>
              </a:pPr>
              <a:t>21</a:t>
            </a:fld>
            <a:endParaRPr lang="de-DE" dirty="0">
              <a:solidFill>
                <a:srgbClr val="FFFFFF"/>
              </a:solidFill>
            </a:endParaRPr>
          </a:p>
        </p:txBody>
      </p:sp>
      <p:grpSp>
        <p:nvGrpSpPr>
          <p:cNvPr id="4" name="Group 3"/>
          <p:cNvGrpSpPr/>
          <p:nvPr/>
        </p:nvGrpSpPr>
        <p:grpSpPr>
          <a:xfrm>
            <a:off x="2755097" y="560309"/>
            <a:ext cx="5849351" cy="4170784"/>
            <a:chOff x="914530" y="620688"/>
            <a:chExt cx="7996593" cy="5987424"/>
          </a:xfrm>
        </p:grpSpPr>
        <p:sp>
          <p:nvSpPr>
            <p:cNvPr id="5" name="Rounded Rectangle 4"/>
            <p:cNvSpPr/>
            <p:nvPr/>
          </p:nvSpPr>
          <p:spPr>
            <a:xfrm>
              <a:off x="1407604" y="3356992"/>
              <a:ext cx="4860102" cy="194421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The Matter Forum</a:t>
              </a:r>
            </a:p>
            <a:p>
              <a:pPr algn="ctr"/>
              <a:r>
                <a:rPr lang="en-US" sz="1400" smtClean="0">
                  <a:solidFill>
                    <a:schemeClr val="tx1"/>
                  </a:solidFill>
                </a:rPr>
                <a:t>MU-MT-MML</a:t>
              </a:r>
              <a:endParaRPr lang="de-DE" sz="1400">
                <a:solidFill>
                  <a:schemeClr val="tx1"/>
                </a:solidFill>
              </a:endParaRPr>
            </a:p>
          </p:txBody>
        </p:sp>
        <p:sp>
          <p:nvSpPr>
            <p:cNvPr id="6" name="Rounded Rectangle 5"/>
            <p:cNvSpPr/>
            <p:nvPr/>
          </p:nvSpPr>
          <p:spPr>
            <a:xfrm>
              <a:off x="1331640" y="5960040"/>
              <a:ext cx="648072" cy="6480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smtClean="0">
                  <a:solidFill>
                    <a:schemeClr val="tx1"/>
                  </a:solidFill>
                </a:rPr>
                <a:t>DESY</a:t>
              </a:r>
              <a:endParaRPr lang="de-DE" sz="900">
                <a:solidFill>
                  <a:schemeClr val="tx1"/>
                </a:solidFill>
              </a:endParaRPr>
            </a:p>
          </p:txBody>
        </p:sp>
        <p:sp>
          <p:nvSpPr>
            <p:cNvPr id="7" name="Rounded Rectangle 6"/>
            <p:cNvSpPr/>
            <p:nvPr/>
          </p:nvSpPr>
          <p:spPr>
            <a:xfrm>
              <a:off x="2056244" y="5960040"/>
              <a:ext cx="648072" cy="6480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smtClean="0">
                  <a:solidFill>
                    <a:schemeClr val="tx1"/>
                  </a:solidFill>
                </a:rPr>
                <a:t>FZJ</a:t>
              </a:r>
              <a:endParaRPr lang="de-DE" sz="900">
                <a:solidFill>
                  <a:schemeClr val="tx1"/>
                </a:solidFill>
              </a:endParaRPr>
            </a:p>
          </p:txBody>
        </p:sp>
        <p:sp>
          <p:nvSpPr>
            <p:cNvPr id="8" name="Rounded Rectangle 7"/>
            <p:cNvSpPr/>
            <p:nvPr/>
          </p:nvSpPr>
          <p:spPr>
            <a:xfrm>
              <a:off x="2764519" y="5960040"/>
              <a:ext cx="648072" cy="6480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smtClean="0">
                  <a:solidFill>
                    <a:schemeClr val="tx1"/>
                  </a:solidFill>
                </a:rPr>
                <a:t>GSI</a:t>
              </a:r>
              <a:endParaRPr lang="de-DE" sz="900">
                <a:solidFill>
                  <a:schemeClr val="tx1"/>
                </a:solidFill>
              </a:endParaRPr>
            </a:p>
          </p:txBody>
        </p:sp>
        <p:sp>
          <p:nvSpPr>
            <p:cNvPr id="9" name="Rounded Rectangle 8"/>
            <p:cNvSpPr/>
            <p:nvPr/>
          </p:nvSpPr>
          <p:spPr>
            <a:xfrm>
              <a:off x="3481247" y="5960040"/>
              <a:ext cx="648072" cy="6480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smtClean="0">
                  <a:solidFill>
                    <a:schemeClr val="tx1"/>
                  </a:solidFill>
                </a:rPr>
                <a:t>HZB</a:t>
              </a:r>
              <a:endParaRPr lang="de-DE" sz="900">
                <a:solidFill>
                  <a:schemeClr val="tx1"/>
                </a:solidFill>
              </a:endParaRPr>
            </a:p>
          </p:txBody>
        </p:sp>
        <p:sp>
          <p:nvSpPr>
            <p:cNvPr id="10" name="Rounded Rectangle 9"/>
            <p:cNvSpPr/>
            <p:nvPr/>
          </p:nvSpPr>
          <p:spPr>
            <a:xfrm>
              <a:off x="4173858" y="5960040"/>
              <a:ext cx="648072" cy="6480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smtClean="0">
                  <a:solidFill>
                    <a:schemeClr val="tx1"/>
                  </a:solidFill>
                </a:rPr>
                <a:t>HZDR</a:t>
              </a:r>
              <a:endParaRPr lang="de-DE" sz="900">
                <a:solidFill>
                  <a:schemeClr val="tx1"/>
                </a:solidFill>
              </a:endParaRPr>
            </a:p>
          </p:txBody>
        </p:sp>
        <p:sp>
          <p:nvSpPr>
            <p:cNvPr id="11" name="Rounded Rectangle 10"/>
            <p:cNvSpPr/>
            <p:nvPr/>
          </p:nvSpPr>
          <p:spPr>
            <a:xfrm>
              <a:off x="4910774" y="5960040"/>
              <a:ext cx="648072" cy="6480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smtClean="0">
                  <a:solidFill>
                    <a:schemeClr val="tx1"/>
                  </a:solidFill>
                </a:rPr>
                <a:t>HZG</a:t>
              </a:r>
              <a:endParaRPr lang="de-DE" sz="900">
                <a:solidFill>
                  <a:schemeClr val="tx1"/>
                </a:solidFill>
              </a:endParaRPr>
            </a:p>
          </p:txBody>
        </p:sp>
        <p:sp>
          <p:nvSpPr>
            <p:cNvPr id="12" name="Rounded Rectangle 11"/>
            <p:cNvSpPr/>
            <p:nvPr/>
          </p:nvSpPr>
          <p:spPr>
            <a:xfrm>
              <a:off x="5619634" y="5960040"/>
              <a:ext cx="648072" cy="6480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smtClean="0">
                  <a:solidFill>
                    <a:schemeClr val="tx1"/>
                  </a:solidFill>
                </a:rPr>
                <a:t>KIT</a:t>
              </a:r>
              <a:endParaRPr lang="de-DE" sz="900">
                <a:solidFill>
                  <a:schemeClr val="tx1"/>
                </a:solidFill>
              </a:endParaRPr>
            </a:p>
          </p:txBody>
        </p:sp>
        <p:grpSp>
          <p:nvGrpSpPr>
            <p:cNvPr id="13" name="Group 12"/>
            <p:cNvGrpSpPr/>
            <p:nvPr/>
          </p:nvGrpSpPr>
          <p:grpSpPr>
            <a:xfrm>
              <a:off x="1515616" y="5301208"/>
              <a:ext cx="4552090" cy="571740"/>
              <a:chOff x="1515616" y="5415748"/>
              <a:chExt cx="4552090" cy="457200"/>
            </a:xfrm>
          </p:grpSpPr>
          <p:sp>
            <p:nvSpPr>
              <p:cNvPr id="36" name="Up Arrow 35"/>
              <p:cNvSpPr/>
              <p:nvPr/>
            </p:nvSpPr>
            <p:spPr>
              <a:xfrm>
                <a:off x="1515616" y="5415748"/>
                <a:ext cx="248072" cy="432048"/>
              </a:xfrm>
              <a:prstGeom prst="up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37" name="Up Arrow 36"/>
              <p:cNvSpPr/>
              <p:nvPr/>
            </p:nvSpPr>
            <p:spPr>
              <a:xfrm>
                <a:off x="2256244" y="5440900"/>
                <a:ext cx="248072" cy="432048"/>
              </a:xfrm>
              <a:prstGeom prst="up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38" name="Up Arrow 37"/>
              <p:cNvSpPr/>
              <p:nvPr/>
            </p:nvSpPr>
            <p:spPr>
              <a:xfrm>
                <a:off x="2964519" y="5440900"/>
                <a:ext cx="248072" cy="432048"/>
              </a:xfrm>
              <a:prstGeom prst="up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39" name="Up Arrow 38"/>
              <p:cNvSpPr/>
              <p:nvPr/>
            </p:nvSpPr>
            <p:spPr>
              <a:xfrm>
                <a:off x="3681247" y="5440900"/>
                <a:ext cx="248072" cy="432048"/>
              </a:xfrm>
              <a:prstGeom prst="up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40" name="Up Arrow 39"/>
              <p:cNvSpPr/>
              <p:nvPr/>
            </p:nvSpPr>
            <p:spPr>
              <a:xfrm>
                <a:off x="4373858" y="5440900"/>
                <a:ext cx="248072" cy="432048"/>
              </a:xfrm>
              <a:prstGeom prst="up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41" name="Up Arrow 40"/>
              <p:cNvSpPr/>
              <p:nvPr/>
            </p:nvSpPr>
            <p:spPr>
              <a:xfrm>
                <a:off x="5110774" y="5440900"/>
                <a:ext cx="248072" cy="432048"/>
              </a:xfrm>
              <a:prstGeom prst="up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42" name="Up Arrow 41"/>
              <p:cNvSpPr/>
              <p:nvPr/>
            </p:nvSpPr>
            <p:spPr>
              <a:xfrm>
                <a:off x="5819634" y="5440900"/>
                <a:ext cx="248072" cy="432048"/>
              </a:xfrm>
              <a:prstGeom prst="up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grpSp>
        <p:sp>
          <p:nvSpPr>
            <p:cNvPr id="14" name="TextBox 13"/>
            <p:cNvSpPr txBox="1"/>
            <p:nvPr/>
          </p:nvSpPr>
          <p:spPr>
            <a:xfrm>
              <a:off x="2915817" y="5538718"/>
              <a:ext cx="1922137" cy="364512"/>
            </a:xfrm>
            <a:prstGeom prst="rect">
              <a:avLst/>
            </a:prstGeom>
            <a:solidFill>
              <a:schemeClr val="bg1"/>
            </a:solidFill>
          </p:spPr>
          <p:txBody>
            <a:bodyPr wrap="square" rtlCol="0">
              <a:spAutoFit/>
            </a:bodyPr>
            <a:lstStyle/>
            <a:p>
              <a:r>
                <a:rPr lang="en-US" sz="1000" smtClean="0"/>
                <a:t>1% LKI contribution</a:t>
              </a:r>
            </a:p>
          </p:txBody>
        </p:sp>
        <p:sp>
          <p:nvSpPr>
            <p:cNvPr id="15" name="Rounded Rectangle 14"/>
            <p:cNvSpPr/>
            <p:nvPr/>
          </p:nvSpPr>
          <p:spPr>
            <a:xfrm>
              <a:off x="2289483" y="1988840"/>
              <a:ext cx="3096344" cy="1008112"/>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smtClean="0">
                  <a:solidFill>
                    <a:schemeClr val="tx1"/>
                  </a:solidFill>
                </a:rPr>
                <a:t>Matter Forum Management</a:t>
              </a:r>
            </a:p>
            <a:p>
              <a:pPr marL="285750" indent="-285750">
                <a:buFont typeface="Arial" panose="020B0604020202020204" pitchFamily="34" charset="0"/>
                <a:buChar char="•"/>
              </a:pPr>
              <a:r>
                <a:rPr lang="en-US" sz="900" smtClean="0"/>
                <a:t>3 program mspeakers</a:t>
              </a:r>
            </a:p>
            <a:p>
              <a:pPr marL="285750" indent="-285750">
                <a:buFont typeface="Arial" panose="020B0604020202020204" pitchFamily="34" charset="0"/>
                <a:buChar char="•"/>
              </a:pPr>
              <a:r>
                <a:rPr lang="en-US" sz="900" smtClean="0"/>
                <a:t>1 representative from each center</a:t>
              </a:r>
            </a:p>
            <a:p>
              <a:pPr marL="285750" indent="-285750">
                <a:buFont typeface="Arial" panose="020B0604020202020204" pitchFamily="34" charset="0"/>
                <a:buChar char="•"/>
              </a:pPr>
              <a:r>
                <a:rPr lang="en-US" sz="900" smtClean="0"/>
                <a:t>3 junior researchers</a:t>
              </a:r>
              <a:endParaRPr lang="de-DE" sz="900"/>
            </a:p>
          </p:txBody>
        </p:sp>
        <p:sp>
          <p:nvSpPr>
            <p:cNvPr id="16" name="Rounded Rectangle 15"/>
            <p:cNvSpPr/>
            <p:nvPr/>
          </p:nvSpPr>
          <p:spPr>
            <a:xfrm>
              <a:off x="2256244" y="620688"/>
              <a:ext cx="3096344" cy="1008112"/>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smtClean="0">
                  <a:solidFill>
                    <a:schemeClr val="tx1"/>
                  </a:solidFill>
                </a:rPr>
                <a:t>Matter Management Board</a:t>
              </a:r>
            </a:p>
            <a:p>
              <a:pPr marL="285750" indent="-285750" algn="ctr">
                <a:buFont typeface="Arial" panose="020B0604020202020204" pitchFamily="34" charset="0"/>
                <a:buChar char="•"/>
              </a:pPr>
              <a:r>
                <a:rPr lang="en-US" sz="1000" smtClean="0">
                  <a:solidFill>
                    <a:schemeClr val="bg1"/>
                  </a:solidFill>
                </a:rPr>
                <a:t>All permanent members</a:t>
              </a:r>
            </a:p>
          </p:txBody>
        </p:sp>
        <p:sp>
          <p:nvSpPr>
            <p:cNvPr id="17" name="Rounded Rectangle 16"/>
            <p:cNvSpPr/>
            <p:nvPr/>
          </p:nvSpPr>
          <p:spPr>
            <a:xfrm>
              <a:off x="7129192" y="620688"/>
              <a:ext cx="1781931" cy="230425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smtClean="0">
                  <a:solidFill>
                    <a:schemeClr val="tx1"/>
                  </a:solidFill>
                </a:rPr>
                <a:t>Forschungs-</a:t>
              </a:r>
              <a:br>
                <a:rPr lang="en-US" sz="1050" smtClean="0">
                  <a:solidFill>
                    <a:schemeClr val="tx1"/>
                  </a:solidFill>
                </a:rPr>
              </a:br>
              <a:r>
                <a:rPr lang="en-US" sz="1050" smtClean="0">
                  <a:solidFill>
                    <a:schemeClr val="tx1"/>
                  </a:solidFill>
                </a:rPr>
                <a:t>bereichs</a:t>
              </a:r>
              <a:br>
                <a:rPr lang="en-US" sz="1050" smtClean="0">
                  <a:solidFill>
                    <a:schemeClr val="tx1"/>
                  </a:solidFill>
                </a:rPr>
              </a:br>
              <a:r>
                <a:rPr lang="en-US" sz="1050" smtClean="0">
                  <a:solidFill>
                    <a:schemeClr val="tx1"/>
                  </a:solidFill>
                </a:rPr>
                <a:t>Plattform: </a:t>
              </a:r>
            </a:p>
            <a:p>
              <a:pPr marL="285750" indent="-285750">
                <a:buFont typeface="Arial" panose="020B0604020202020204" pitchFamily="34" charset="0"/>
                <a:buChar char="•"/>
              </a:pPr>
              <a:r>
                <a:rPr lang="en-US" sz="1000" smtClean="0">
                  <a:solidFill>
                    <a:schemeClr val="bg1"/>
                  </a:solidFill>
                </a:rPr>
                <a:t>Supervision</a:t>
              </a:r>
            </a:p>
            <a:p>
              <a:pPr marL="285750" indent="-285750">
                <a:buFont typeface="Arial" panose="020B0604020202020204" pitchFamily="34" charset="0"/>
                <a:buChar char="•"/>
              </a:pPr>
              <a:r>
                <a:rPr lang="en-US" sz="1000" smtClean="0">
                  <a:solidFill>
                    <a:schemeClr val="bg1"/>
                  </a:solidFill>
                </a:rPr>
                <a:t>Approval</a:t>
              </a:r>
            </a:p>
            <a:p>
              <a:pPr marL="285750" indent="-285750">
                <a:buFont typeface="Arial" panose="020B0604020202020204" pitchFamily="34" charset="0"/>
                <a:buChar char="•"/>
              </a:pPr>
              <a:r>
                <a:rPr lang="en-US" sz="1000" smtClean="0">
                  <a:solidFill>
                    <a:schemeClr val="bg1"/>
                  </a:solidFill>
                </a:rPr>
                <a:t>Has veto right</a:t>
              </a:r>
            </a:p>
            <a:p>
              <a:endParaRPr lang="de-DE" sz="1050"/>
            </a:p>
          </p:txBody>
        </p:sp>
        <p:sp>
          <p:nvSpPr>
            <p:cNvPr id="18" name="Up Arrow 17"/>
            <p:cNvSpPr/>
            <p:nvPr/>
          </p:nvSpPr>
          <p:spPr>
            <a:xfrm>
              <a:off x="3660663" y="2996952"/>
              <a:ext cx="268656" cy="360040"/>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19" name="TextBox 18"/>
            <p:cNvSpPr txBox="1"/>
            <p:nvPr/>
          </p:nvSpPr>
          <p:spPr>
            <a:xfrm>
              <a:off x="1763687" y="2987660"/>
              <a:ext cx="1742641" cy="375558"/>
            </a:xfrm>
            <a:prstGeom prst="rect">
              <a:avLst/>
            </a:prstGeom>
            <a:noFill/>
          </p:spPr>
          <p:txBody>
            <a:bodyPr wrap="none" rtlCol="0">
              <a:spAutoFit/>
            </a:bodyPr>
            <a:lstStyle/>
            <a:p>
              <a:r>
                <a:rPr lang="en-US" sz="1050" smtClean="0"/>
                <a:t>Project proposals</a:t>
              </a:r>
              <a:endParaRPr lang="de-DE" sz="1050"/>
            </a:p>
          </p:txBody>
        </p:sp>
        <p:sp>
          <p:nvSpPr>
            <p:cNvPr id="20" name="Up Arrow 19"/>
            <p:cNvSpPr/>
            <p:nvPr/>
          </p:nvSpPr>
          <p:spPr>
            <a:xfrm>
              <a:off x="3660663" y="1592796"/>
              <a:ext cx="268656" cy="360040"/>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21" name="TextBox 20"/>
            <p:cNvSpPr txBox="1"/>
            <p:nvPr/>
          </p:nvSpPr>
          <p:spPr>
            <a:xfrm>
              <a:off x="914530" y="1641451"/>
              <a:ext cx="2468011" cy="364512"/>
            </a:xfrm>
            <a:prstGeom prst="rect">
              <a:avLst/>
            </a:prstGeom>
            <a:noFill/>
          </p:spPr>
          <p:txBody>
            <a:bodyPr wrap="none" rtlCol="0">
              <a:spAutoFit/>
            </a:bodyPr>
            <a:lstStyle/>
            <a:p>
              <a:r>
                <a:rPr lang="en-US" sz="1050" smtClean="0"/>
                <a:t>Proposes selected projects</a:t>
              </a:r>
              <a:endParaRPr lang="de-DE" sz="1050"/>
            </a:p>
          </p:txBody>
        </p:sp>
        <p:grpSp>
          <p:nvGrpSpPr>
            <p:cNvPr id="22" name="Group 21"/>
            <p:cNvGrpSpPr/>
            <p:nvPr/>
          </p:nvGrpSpPr>
          <p:grpSpPr>
            <a:xfrm>
              <a:off x="7164288" y="4221088"/>
              <a:ext cx="1656184" cy="1944216"/>
              <a:chOff x="7164288" y="3356992"/>
              <a:chExt cx="1656184" cy="1944216"/>
            </a:xfrm>
          </p:grpSpPr>
          <p:sp>
            <p:nvSpPr>
              <p:cNvPr id="30" name="Rounded Rectangle 29"/>
              <p:cNvSpPr/>
              <p:nvPr/>
            </p:nvSpPr>
            <p:spPr>
              <a:xfrm>
                <a:off x="7164288" y="3356992"/>
                <a:ext cx="1656184" cy="50405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smtClean="0">
                    <a:solidFill>
                      <a:schemeClr val="tx1"/>
                    </a:solidFill>
                  </a:rPr>
                  <a:t>MF Project 1</a:t>
                </a:r>
                <a:endParaRPr lang="de-DE" sz="1050">
                  <a:solidFill>
                    <a:schemeClr val="tx1"/>
                  </a:solidFill>
                </a:endParaRPr>
              </a:p>
            </p:txBody>
          </p:sp>
          <p:sp>
            <p:nvSpPr>
              <p:cNvPr id="31" name="Rounded Rectangle 30"/>
              <p:cNvSpPr/>
              <p:nvPr/>
            </p:nvSpPr>
            <p:spPr>
              <a:xfrm>
                <a:off x="7164288" y="3933056"/>
                <a:ext cx="1656184" cy="50405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smtClean="0">
                    <a:solidFill>
                      <a:schemeClr val="tx1"/>
                    </a:solidFill>
                  </a:rPr>
                  <a:t>MF Project 2</a:t>
                </a:r>
                <a:endParaRPr lang="de-DE" sz="1050">
                  <a:solidFill>
                    <a:schemeClr val="tx1"/>
                  </a:solidFill>
                </a:endParaRPr>
              </a:p>
            </p:txBody>
          </p:sp>
          <p:sp>
            <p:nvSpPr>
              <p:cNvPr id="32" name="Oval 31"/>
              <p:cNvSpPr/>
              <p:nvPr/>
            </p:nvSpPr>
            <p:spPr>
              <a:xfrm>
                <a:off x="7957285" y="4653136"/>
                <a:ext cx="108012"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33" name="Oval 32"/>
              <p:cNvSpPr/>
              <p:nvPr/>
            </p:nvSpPr>
            <p:spPr>
              <a:xfrm>
                <a:off x="7957285" y="4818418"/>
                <a:ext cx="108012"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34" name="Oval 33"/>
              <p:cNvSpPr/>
              <p:nvPr/>
            </p:nvSpPr>
            <p:spPr>
              <a:xfrm>
                <a:off x="7957285" y="5002336"/>
                <a:ext cx="108012"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35" name="Oval 34"/>
              <p:cNvSpPr/>
              <p:nvPr/>
            </p:nvSpPr>
            <p:spPr>
              <a:xfrm>
                <a:off x="7957285" y="5193208"/>
                <a:ext cx="108012"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grpSp>
        <p:sp>
          <p:nvSpPr>
            <p:cNvPr id="23" name="Right Arrow 22"/>
            <p:cNvSpPr/>
            <p:nvPr/>
          </p:nvSpPr>
          <p:spPr>
            <a:xfrm>
              <a:off x="5558846" y="1052736"/>
              <a:ext cx="1389418" cy="2700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24" name="TextBox 23"/>
            <p:cNvSpPr txBox="1"/>
            <p:nvPr/>
          </p:nvSpPr>
          <p:spPr>
            <a:xfrm>
              <a:off x="5447918" y="1270501"/>
              <a:ext cx="1492816" cy="375558"/>
            </a:xfrm>
            <a:prstGeom prst="rect">
              <a:avLst/>
            </a:prstGeom>
            <a:noFill/>
          </p:spPr>
          <p:txBody>
            <a:bodyPr wrap="none" rtlCol="0">
              <a:spAutoFit/>
            </a:bodyPr>
            <a:lstStyle/>
            <a:p>
              <a:r>
                <a:rPr lang="en-US" sz="1050" smtClean="0"/>
                <a:t>List of projects</a:t>
              </a:r>
              <a:endParaRPr lang="de-DE" sz="1050"/>
            </a:p>
          </p:txBody>
        </p:sp>
        <p:sp>
          <p:nvSpPr>
            <p:cNvPr id="25" name="Down Arrow 24"/>
            <p:cNvSpPr/>
            <p:nvPr/>
          </p:nvSpPr>
          <p:spPr>
            <a:xfrm>
              <a:off x="7794812" y="2987660"/>
              <a:ext cx="270000" cy="108012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26" name="TextBox 25"/>
            <p:cNvSpPr txBox="1"/>
            <p:nvPr/>
          </p:nvSpPr>
          <p:spPr>
            <a:xfrm>
              <a:off x="6428520" y="3284984"/>
              <a:ext cx="1435839" cy="375558"/>
            </a:xfrm>
            <a:prstGeom prst="rect">
              <a:avLst/>
            </a:prstGeom>
            <a:noFill/>
          </p:spPr>
          <p:txBody>
            <a:bodyPr wrap="none" rtlCol="0">
              <a:spAutoFit/>
            </a:bodyPr>
            <a:lstStyle/>
            <a:p>
              <a:r>
                <a:rPr lang="en-US" sz="1050" smtClean="0"/>
                <a:t>Final decision</a:t>
              </a:r>
              <a:endParaRPr lang="de-DE" sz="1050"/>
            </a:p>
          </p:txBody>
        </p:sp>
        <p:sp>
          <p:nvSpPr>
            <p:cNvPr id="27" name="Left Arrow 26"/>
            <p:cNvSpPr/>
            <p:nvPr/>
          </p:nvSpPr>
          <p:spPr>
            <a:xfrm>
              <a:off x="6339714" y="4358076"/>
              <a:ext cx="752566" cy="2700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28" name="Left Arrow 27"/>
            <p:cNvSpPr/>
            <p:nvPr/>
          </p:nvSpPr>
          <p:spPr>
            <a:xfrm>
              <a:off x="6339714" y="4862132"/>
              <a:ext cx="752566" cy="2700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29" name="TextBox 28"/>
            <p:cNvSpPr txBox="1"/>
            <p:nvPr/>
          </p:nvSpPr>
          <p:spPr>
            <a:xfrm>
              <a:off x="6322743" y="3969988"/>
              <a:ext cx="830998" cy="375558"/>
            </a:xfrm>
            <a:prstGeom prst="rect">
              <a:avLst/>
            </a:prstGeom>
            <a:noFill/>
          </p:spPr>
          <p:txBody>
            <a:bodyPr wrap="none" rtlCol="0">
              <a:spAutoFit/>
            </a:bodyPr>
            <a:lstStyle/>
            <a:p>
              <a:r>
                <a:rPr lang="en-US" sz="1050" smtClean="0"/>
                <a:t>Report</a:t>
              </a:r>
              <a:endParaRPr lang="de-DE" sz="1050"/>
            </a:p>
          </p:txBody>
        </p:sp>
      </p:grpSp>
      <p:sp>
        <p:nvSpPr>
          <p:cNvPr id="43" name="TextBox 42"/>
          <p:cNvSpPr txBox="1"/>
          <p:nvPr/>
        </p:nvSpPr>
        <p:spPr>
          <a:xfrm>
            <a:off x="250826" y="1419621"/>
            <a:ext cx="2401619" cy="2062103"/>
          </a:xfrm>
          <a:prstGeom prst="rect">
            <a:avLst/>
          </a:prstGeom>
          <a:noFill/>
        </p:spPr>
        <p:txBody>
          <a:bodyPr wrap="none" rtlCol="0">
            <a:spAutoFit/>
          </a:bodyPr>
          <a:lstStyle/>
          <a:p>
            <a:r>
              <a:rPr lang="en-US" sz="1600" smtClean="0"/>
              <a:t>1% of Matter LKI budget</a:t>
            </a:r>
          </a:p>
          <a:p>
            <a:r>
              <a:rPr lang="en-US" sz="1600" smtClean="0"/>
              <a:t>BMBF adds another 1%</a:t>
            </a:r>
          </a:p>
          <a:p>
            <a:endParaRPr lang="en-US" sz="1600"/>
          </a:p>
          <a:p>
            <a:r>
              <a:rPr lang="en-US" sz="1600" smtClean="0"/>
              <a:t>Project driven: </a:t>
            </a:r>
          </a:p>
          <a:p>
            <a:endParaRPr lang="en-US" sz="1600"/>
          </a:p>
          <a:p>
            <a:pPr marL="285750" indent="-285750">
              <a:buFont typeface="Arial" panose="020B0604020202020204" pitchFamily="34" charset="0"/>
              <a:buChar char="•"/>
            </a:pPr>
            <a:r>
              <a:rPr lang="en-US" sz="1600" smtClean="0"/>
              <a:t>Startup projects</a:t>
            </a:r>
          </a:p>
          <a:p>
            <a:pPr marL="285750" indent="-285750">
              <a:buFont typeface="Arial" panose="020B0604020202020204" pitchFamily="34" charset="0"/>
              <a:buChar char="•"/>
            </a:pPr>
            <a:r>
              <a:rPr lang="en-US" sz="1600" smtClean="0"/>
              <a:t>Strategic projects</a:t>
            </a:r>
          </a:p>
          <a:p>
            <a:pPr marL="285750" indent="-285750">
              <a:buFont typeface="Arial" panose="020B0604020202020204" pitchFamily="34" charset="0"/>
              <a:buChar char="•"/>
            </a:pPr>
            <a:endParaRPr lang="de-DE" sz="1600"/>
          </a:p>
        </p:txBody>
      </p:sp>
      <p:sp>
        <p:nvSpPr>
          <p:cNvPr id="44" name="TextBox 43"/>
          <p:cNvSpPr txBox="1"/>
          <p:nvPr/>
        </p:nvSpPr>
        <p:spPr>
          <a:xfrm>
            <a:off x="359532" y="3795886"/>
            <a:ext cx="2353529" cy="584775"/>
          </a:xfrm>
          <a:prstGeom prst="rect">
            <a:avLst/>
          </a:prstGeom>
          <a:solidFill>
            <a:srgbClr val="FFFF00"/>
          </a:solidFill>
          <a:effectLst>
            <a:outerShdw blurRad="50800" dist="38100" dir="2700000" algn="tl" rotWithShape="0">
              <a:prstClr val="black">
                <a:alpha val="40000"/>
              </a:prstClr>
            </a:outerShdw>
          </a:effectLst>
        </p:spPr>
        <p:txBody>
          <a:bodyPr wrap="none" rtlCol="0">
            <a:spAutoFit/>
          </a:bodyPr>
          <a:lstStyle/>
          <a:p>
            <a:r>
              <a:rPr lang="en-US" sz="1600" smtClean="0"/>
              <a:t>BMBF goal: start this </a:t>
            </a:r>
            <a:br>
              <a:rPr lang="en-US" sz="1600" smtClean="0"/>
            </a:br>
            <a:r>
              <a:rPr lang="en-US" sz="1600" smtClean="0"/>
              <a:t>very soon, still in POFIII</a:t>
            </a:r>
            <a:endParaRPr lang="de-DE" sz="1600"/>
          </a:p>
        </p:txBody>
      </p:sp>
    </p:spTree>
    <p:extLst>
      <p:ext uri="{BB962C8B-B14F-4D97-AF65-F5344CB8AC3E}">
        <p14:creationId xmlns:p14="http://schemas.microsoft.com/office/powerpoint/2010/main" val="18342385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788" y="339502"/>
            <a:ext cx="6233520" cy="4119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smtClean="0"/>
              <a:t>New structures: Matter Forum</a:t>
            </a:r>
            <a:endParaRPr lang="de-DE"/>
          </a:p>
        </p:txBody>
      </p:sp>
      <p:sp>
        <p:nvSpPr>
          <p:cNvPr id="3" name="Slide Number Placeholder 2"/>
          <p:cNvSpPr>
            <a:spLocks noGrp="1"/>
          </p:cNvSpPr>
          <p:nvPr>
            <p:ph type="sldNum" sz="quarter" idx="10"/>
          </p:nvPr>
        </p:nvSpPr>
        <p:spPr/>
        <p:txBody>
          <a:bodyPr/>
          <a:lstStyle/>
          <a:p>
            <a:pPr>
              <a:defRPr/>
            </a:pPr>
            <a:r>
              <a:rPr lang="de-DE" smtClean="0">
                <a:solidFill>
                  <a:srgbClr val="FFFFFF"/>
                </a:solidFill>
              </a:rPr>
              <a:t>PAGE </a:t>
            </a:r>
            <a:fld id="{F35164B6-5B5C-4D57-91C6-379885D5A5FE}" type="slidenum">
              <a:rPr lang="de-DE" smtClean="0">
                <a:solidFill>
                  <a:srgbClr val="FFFFFF"/>
                </a:solidFill>
              </a:rPr>
              <a:pPr>
                <a:defRPr/>
              </a:pPr>
              <a:t>22</a:t>
            </a:fld>
            <a:endParaRPr lang="de-DE" dirty="0">
              <a:solidFill>
                <a:srgbClr val="FFFFFF"/>
              </a:solidFill>
            </a:endParaRPr>
          </a:p>
        </p:txBody>
      </p:sp>
      <p:sp>
        <p:nvSpPr>
          <p:cNvPr id="38" name="TextBox 37"/>
          <p:cNvSpPr txBox="1"/>
          <p:nvPr/>
        </p:nvSpPr>
        <p:spPr>
          <a:xfrm>
            <a:off x="250826" y="1419621"/>
            <a:ext cx="2401619" cy="2062103"/>
          </a:xfrm>
          <a:prstGeom prst="rect">
            <a:avLst/>
          </a:prstGeom>
          <a:noFill/>
        </p:spPr>
        <p:txBody>
          <a:bodyPr wrap="none" rtlCol="0">
            <a:spAutoFit/>
          </a:bodyPr>
          <a:lstStyle/>
          <a:p>
            <a:r>
              <a:rPr lang="en-US" sz="1600" smtClean="0"/>
              <a:t>1% of Matter LKI budget</a:t>
            </a:r>
          </a:p>
          <a:p>
            <a:r>
              <a:rPr lang="en-US" sz="1600" smtClean="0"/>
              <a:t>BMBF adds another 1%</a:t>
            </a:r>
          </a:p>
          <a:p>
            <a:endParaRPr lang="en-US" sz="1600"/>
          </a:p>
          <a:p>
            <a:r>
              <a:rPr lang="en-US" sz="1600" smtClean="0"/>
              <a:t>Project driven: </a:t>
            </a:r>
          </a:p>
          <a:p>
            <a:endParaRPr lang="en-US" sz="1600"/>
          </a:p>
          <a:p>
            <a:pPr marL="285750" indent="-285750">
              <a:buFont typeface="Arial" panose="020B0604020202020204" pitchFamily="34" charset="0"/>
              <a:buChar char="•"/>
            </a:pPr>
            <a:r>
              <a:rPr lang="en-US" sz="1600" smtClean="0"/>
              <a:t>Startup projects</a:t>
            </a:r>
          </a:p>
          <a:p>
            <a:pPr marL="285750" indent="-285750">
              <a:buFont typeface="Arial" panose="020B0604020202020204" pitchFamily="34" charset="0"/>
              <a:buChar char="•"/>
            </a:pPr>
            <a:r>
              <a:rPr lang="en-US" sz="1600" smtClean="0"/>
              <a:t>Strategic projects</a:t>
            </a:r>
          </a:p>
          <a:p>
            <a:pPr marL="285750" indent="-285750">
              <a:buFont typeface="Arial" panose="020B0604020202020204" pitchFamily="34" charset="0"/>
              <a:buChar char="•"/>
            </a:pPr>
            <a:endParaRPr lang="de-DE" sz="1600"/>
          </a:p>
        </p:txBody>
      </p:sp>
      <p:sp>
        <p:nvSpPr>
          <p:cNvPr id="39" name="TextBox 38"/>
          <p:cNvSpPr txBox="1"/>
          <p:nvPr/>
        </p:nvSpPr>
        <p:spPr>
          <a:xfrm>
            <a:off x="359532" y="3795886"/>
            <a:ext cx="2353529" cy="584775"/>
          </a:xfrm>
          <a:prstGeom prst="rect">
            <a:avLst/>
          </a:prstGeom>
          <a:solidFill>
            <a:srgbClr val="FFFF00"/>
          </a:solidFill>
          <a:effectLst>
            <a:outerShdw blurRad="50800" dist="38100" dir="2700000" algn="tl" rotWithShape="0">
              <a:prstClr val="black">
                <a:alpha val="40000"/>
              </a:prstClr>
            </a:outerShdw>
          </a:effectLst>
        </p:spPr>
        <p:txBody>
          <a:bodyPr wrap="none" rtlCol="0">
            <a:spAutoFit/>
          </a:bodyPr>
          <a:lstStyle/>
          <a:p>
            <a:r>
              <a:rPr lang="en-US" sz="1600" smtClean="0"/>
              <a:t>BMBF goal: start this </a:t>
            </a:r>
            <a:br>
              <a:rPr lang="en-US" sz="1600" smtClean="0"/>
            </a:br>
            <a:r>
              <a:rPr lang="en-US" sz="1600" smtClean="0"/>
              <a:t>very soon, still in POFIII</a:t>
            </a:r>
            <a:endParaRPr lang="de-DE" sz="1600"/>
          </a:p>
        </p:txBody>
      </p:sp>
    </p:spTree>
    <p:extLst>
      <p:ext uri="{BB962C8B-B14F-4D97-AF65-F5344CB8AC3E}">
        <p14:creationId xmlns:p14="http://schemas.microsoft.com/office/powerpoint/2010/main" val="777505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Matter Forum</a:t>
            </a:r>
            <a:endParaRPr lang="de-DE"/>
          </a:p>
        </p:txBody>
      </p:sp>
      <p:sp>
        <p:nvSpPr>
          <p:cNvPr id="3" name="Slide Number Placeholder 2"/>
          <p:cNvSpPr>
            <a:spLocks noGrp="1"/>
          </p:cNvSpPr>
          <p:nvPr>
            <p:ph type="sldNum" sz="quarter" idx="10"/>
          </p:nvPr>
        </p:nvSpPr>
        <p:spPr/>
        <p:txBody>
          <a:bodyPr/>
          <a:lstStyle/>
          <a:p>
            <a:pPr>
              <a:defRPr/>
            </a:pPr>
            <a:r>
              <a:rPr lang="de-DE" smtClean="0">
                <a:solidFill>
                  <a:srgbClr val="FFFFFF"/>
                </a:solidFill>
              </a:rPr>
              <a:t>PAGE </a:t>
            </a:r>
            <a:fld id="{F35164B6-5B5C-4D57-91C6-379885D5A5FE}" type="slidenum">
              <a:rPr lang="de-DE" smtClean="0">
                <a:solidFill>
                  <a:srgbClr val="FFFFFF"/>
                </a:solidFill>
              </a:rPr>
              <a:pPr>
                <a:defRPr/>
              </a:pPr>
              <a:t>23</a:t>
            </a:fld>
            <a:endParaRPr lang="de-DE" dirty="0">
              <a:solidFill>
                <a:srgbClr val="FFFFFF"/>
              </a:solidFill>
            </a:endParaRPr>
          </a:p>
        </p:txBody>
      </p:sp>
      <p:sp>
        <p:nvSpPr>
          <p:cNvPr id="4" name="TextBox 3"/>
          <p:cNvSpPr txBox="1"/>
          <p:nvPr/>
        </p:nvSpPr>
        <p:spPr>
          <a:xfrm>
            <a:off x="683568" y="807554"/>
            <a:ext cx="6527749" cy="1569660"/>
          </a:xfrm>
          <a:prstGeom prst="rect">
            <a:avLst/>
          </a:prstGeom>
          <a:noFill/>
        </p:spPr>
        <p:txBody>
          <a:bodyPr wrap="none" rtlCol="0">
            <a:spAutoFit/>
          </a:bodyPr>
          <a:lstStyle/>
          <a:p>
            <a:r>
              <a:rPr lang="en-US" sz="1600" smtClean="0"/>
              <a:t>Some numbers: </a:t>
            </a:r>
          </a:p>
          <a:p>
            <a:endParaRPr lang="en-US" sz="1600"/>
          </a:p>
          <a:p>
            <a:r>
              <a:rPr lang="en-US" sz="1600" smtClean="0"/>
              <a:t>Funding for the matter forum: </a:t>
            </a:r>
          </a:p>
          <a:p>
            <a:pPr marL="285750" indent="-285750">
              <a:buFont typeface="Arial" panose="020B0604020202020204" pitchFamily="34" charset="0"/>
              <a:buChar char="•"/>
            </a:pPr>
            <a:r>
              <a:rPr lang="en-US" sz="1600" smtClean="0"/>
              <a:t>1% LKI money (1% from 200 Mio)	2 Mio/ year</a:t>
            </a:r>
          </a:p>
          <a:p>
            <a:pPr marL="285750" indent="-285750">
              <a:buFont typeface="Arial" panose="020B0604020202020204" pitchFamily="34" charset="0"/>
              <a:buChar char="•"/>
            </a:pPr>
            <a:r>
              <a:rPr lang="en-US" sz="1600" smtClean="0"/>
              <a:t>1% BMBF additional funds 		2 Mio/ year</a:t>
            </a:r>
          </a:p>
          <a:p>
            <a:pPr lvl="8"/>
            <a:r>
              <a:rPr lang="en-US" sz="1600" b="1" smtClean="0"/>
              <a:t>4 Mio/ year total MF budget</a:t>
            </a:r>
            <a:endParaRPr lang="de-DE" sz="1600" b="1"/>
          </a:p>
        </p:txBody>
      </p:sp>
      <p:sp>
        <p:nvSpPr>
          <p:cNvPr id="5" name="TextBox 4"/>
          <p:cNvSpPr txBox="1"/>
          <p:nvPr/>
        </p:nvSpPr>
        <p:spPr>
          <a:xfrm>
            <a:off x="683568" y="2643758"/>
            <a:ext cx="6951518" cy="830997"/>
          </a:xfrm>
          <a:prstGeom prst="rect">
            <a:avLst/>
          </a:prstGeom>
          <a:noFill/>
        </p:spPr>
        <p:txBody>
          <a:bodyPr wrap="none" rtlCol="0">
            <a:spAutoFit/>
          </a:bodyPr>
          <a:lstStyle/>
          <a:p>
            <a:r>
              <a:rPr lang="en-US" sz="1600" smtClean="0"/>
              <a:t>MT is about 25% of matter: can expect around 1 Mio/ year for MT projects.</a:t>
            </a:r>
          </a:p>
          <a:p>
            <a:endParaRPr lang="en-US" sz="1600"/>
          </a:p>
          <a:p>
            <a:r>
              <a:rPr lang="en-US" sz="1600" smtClean="0"/>
              <a:t>(around 10 FTE in total, around 3-4 projects)</a:t>
            </a:r>
            <a:endParaRPr lang="de-DE" sz="1600"/>
          </a:p>
        </p:txBody>
      </p:sp>
      <p:sp>
        <p:nvSpPr>
          <p:cNvPr id="6" name="TextBox 5"/>
          <p:cNvSpPr txBox="1"/>
          <p:nvPr/>
        </p:nvSpPr>
        <p:spPr>
          <a:xfrm>
            <a:off x="755576" y="4047914"/>
            <a:ext cx="7090403" cy="584775"/>
          </a:xfrm>
          <a:prstGeom prst="rect">
            <a:avLst/>
          </a:prstGeom>
          <a:noFill/>
        </p:spPr>
        <p:txBody>
          <a:bodyPr wrap="none" rtlCol="0">
            <a:spAutoFit/>
          </a:bodyPr>
          <a:lstStyle/>
          <a:p>
            <a:r>
              <a:rPr lang="en-US" sz="1600" smtClean="0"/>
              <a:t>Impact is limited, but we should make sure we (MT) use this new tool to our </a:t>
            </a:r>
            <a:br>
              <a:rPr lang="en-US" sz="1600" smtClean="0"/>
            </a:br>
            <a:r>
              <a:rPr lang="en-US" sz="1600" smtClean="0"/>
              <a:t>advantage! Please discuss ideas within the topics/ subtopics.</a:t>
            </a:r>
            <a:endParaRPr lang="de-DE" sz="1600"/>
          </a:p>
        </p:txBody>
      </p:sp>
    </p:spTree>
    <p:extLst>
      <p:ext uri="{BB962C8B-B14F-4D97-AF65-F5344CB8AC3E}">
        <p14:creationId xmlns:p14="http://schemas.microsoft.com/office/powerpoint/2010/main" val="4048613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4</a:t>
            </a:r>
            <a:r>
              <a:rPr lang="en-US" baseline="30000" smtClean="0"/>
              <a:t>th</a:t>
            </a:r>
            <a:r>
              <a:rPr lang="en-US" smtClean="0"/>
              <a:t> MT meeting</a:t>
            </a:r>
            <a:endParaRPr lang="de-DE"/>
          </a:p>
        </p:txBody>
      </p:sp>
      <p:sp>
        <p:nvSpPr>
          <p:cNvPr id="3" name="Slide Number Placeholder 2"/>
          <p:cNvSpPr>
            <a:spLocks noGrp="1"/>
          </p:cNvSpPr>
          <p:nvPr>
            <p:ph type="sldNum" sz="quarter" idx="10"/>
          </p:nvPr>
        </p:nvSpPr>
        <p:spPr/>
        <p:txBody>
          <a:bodyPr/>
          <a:lstStyle/>
          <a:p>
            <a:pPr>
              <a:defRPr/>
            </a:pPr>
            <a:r>
              <a:rPr lang="de-DE" smtClean="0">
                <a:solidFill>
                  <a:srgbClr val="FFFFFF"/>
                </a:solidFill>
              </a:rPr>
              <a:t>PAGE </a:t>
            </a:r>
            <a:fld id="{F35164B6-5B5C-4D57-91C6-379885D5A5FE}" type="slidenum">
              <a:rPr lang="de-DE" smtClean="0">
                <a:solidFill>
                  <a:srgbClr val="FFFFFF"/>
                </a:solidFill>
              </a:rPr>
              <a:pPr>
                <a:defRPr/>
              </a:pPr>
              <a:t>24</a:t>
            </a:fld>
            <a:endParaRPr lang="de-DE" dirty="0">
              <a:solidFill>
                <a:srgbClr val="FFFFFF"/>
              </a:solidFill>
            </a:endParaRPr>
          </a:p>
        </p:txBody>
      </p:sp>
      <p:sp>
        <p:nvSpPr>
          <p:cNvPr id="4" name="TextBox 3"/>
          <p:cNvSpPr txBox="1"/>
          <p:nvPr/>
        </p:nvSpPr>
        <p:spPr>
          <a:xfrm>
            <a:off x="827584" y="1239602"/>
            <a:ext cx="6780446" cy="2308324"/>
          </a:xfrm>
          <a:prstGeom prst="rect">
            <a:avLst/>
          </a:prstGeom>
          <a:noFill/>
        </p:spPr>
        <p:txBody>
          <a:bodyPr wrap="none" rtlCol="0">
            <a:spAutoFit/>
          </a:bodyPr>
          <a:lstStyle/>
          <a:p>
            <a:r>
              <a:rPr lang="en-US" smtClean="0"/>
              <a:t>Tuesday: Plenary Session, Poster speed talk session, Reception</a:t>
            </a:r>
          </a:p>
          <a:p>
            <a:endParaRPr lang="en-US"/>
          </a:p>
          <a:p>
            <a:r>
              <a:rPr lang="en-US" smtClean="0"/>
              <a:t>Wednesday: Parallel Sessions</a:t>
            </a:r>
          </a:p>
          <a:p>
            <a:endParaRPr lang="en-US"/>
          </a:p>
          <a:p>
            <a:r>
              <a:rPr lang="en-US" smtClean="0"/>
              <a:t>Thursday: Plenary Session</a:t>
            </a:r>
          </a:p>
          <a:p>
            <a:endParaRPr lang="en-US"/>
          </a:p>
          <a:p>
            <a:r>
              <a:rPr lang="en-US" smtClean="0"/>
              <a:t>204 registrants</a:t>
            </a:r>
          </a:p>
          <a:p>
            <a:endParaRPr lang="de-DE"/>
          </a:p>
        </p:txBody>
      </p:sp>
    </p:spTree>
    <p:extLst>
      <p:ext uri="{BB962C8B-B14F-4D97-AF65-F5344CB8AC3E}">
        <p14:creationId xmlns:p14="http://schemas.microsoft.com/office/powerpoint/2010/main" val="1411177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Conclusion</a:t>
            </a:r>
            <a:endParaRPr lang="de-DE"/>
          </a:p>
        </p:txBody>
      </p:sp>
      <p:sp>
        <p:nvSpPr>
          <p:cNvPr id="3" name="Slide Number Placeholder 2"/>
          <p:cNvSpPr>
            <a:spLocks noGrp="1"/>
          </p:cNvSpPr>
          <p:nvPr>
            <p:ph type="sldNum" sz="quarter" idx="10"/>
          </p:nvPr>
        </p:nvSpPr>
        <p:spPr/>
        <p:txBody>
          <a:bodyPr/>
          <a:lstStyle/>
          <a:p>
            <a:pPr>
              <a:defRPr/>
            </a:pPr>
            <a:r>
              <a:rPr lang="de-DE" smtClean="0">
                <a:solidFill>
                  <a:srgbClr val="FFFFFF"/>
                </a:solidFill>
              </a:rPr>
              <a:t>PAGE </a:t>
            </a:r>
            <a:fld id="{F35164B6-5B5C-4D57-91C6-379885D5A5FE}" type="slidenum">
              <a:rPr lang="de-DE" smtClean="0">
                <a:solidFill>
                  <a:srgbClr val="FFFFFF"/>
                </a:solidFill>
              </a:rPr>
              <a:pPr>
                <a:defRPr/>
              </a:pPr>
              <a:t>25</a:t>
            </a:fld>
            <a:endParaRPr lang="de-DE" dirty="0">
              <a:solidFill>
                <a:srgbClr val="FFFFFF"/>
              </a:solidFill>
            </a:endParaRPr>
          </a:p>
        </p:txBody>
      </p:sp>
      <p:sp>
        <p:nvSpPr>
          <p:cNvPr id="4" name="TextBox 3"/>
          <p:cNvSpPr txBox="1"/>
          <p:nvPr/>
        </p:nvSpPr>
        <p:spPr>
          <a:xfrm>
            <a:off x="539552" y="771550"/>
            <a:ext cx="7500771" cy="2862322"/>
          </a:xfrm>
          <a:prstGeom prst="rect">
            <a:avLst/>
          </a:prstGeom>
          <a:noFill/>
        </p:spPr>
        <p:txBody>
          <a:bodyPr wrap="none" rtlCol="0">
            <a:spAutoFit/>
          </a:bodyPr>
          <a:lstStyle/>
          <a:p>
            <a:pPr marL="285750" indent="-285750">
              <a:buFont typeface="Arial" panose="020B0604020202020204" pitchFamily="34" charset="0"/>
              <a:buChar char="•"/>
            </a:pPr>
            <a:r>
              <a:rPr lang="en-US" smtClean="0"/>
              <a:t>Program Matter and Technologies has started very well.</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smtClean="0"/>
              <a:t>Significant progress has been achieved already at this early stage.</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smtClean="0"/>
              <a:t>Visibility of technological developments has been improved.</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smtClean="0"/>
              <a:t>An active and very dynamic community has formed strongly pushing </a:t>
            </a:r>
            <a:br>
              <a:rPr lang="en-US" smtClean="0"/>
            </a:br>
            <a:r>
              <a:rPr lang="en-US" smtClean="0"/>
              <a:t>the program forward</a:t>
            </a:r>
            <a:r>
              <a:rPr lang="en-US" smtClean="0"/>
              <a:t>.</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smtClean="0"/>
              <a:t>I am looking forward to 3 interesting and useful days here in Berlin</a:t>
            </a:r>
            <a:endParaRPr lang="de-DE"/>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1639" y="3975906"/>
            <a:ext cx="1264438" cy="60937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7463" y="3975906"/>
            <a:ext cx="1271524" cy="608400"/>
          </a:xfrm>
          <a:prstGeom prst="rect">
            <a:avLst/>
          </a:prstGeom>
        </p:spPr>
      </p:pic>
      <p:grpSp>
        <p:nvGrpSpPr>
          <p:cNvPr id="16" name="Group 15"/>
          <p:cNvGrpSpPr/>
          <p:nvPr/>
        </p:nvGrpSpPr>
        <p:grpSpPr>
          <a:xfrm>
            <a:off x="4888416" y="3956548"/>
            <a:ext cx="1512168" cy="631580"/>
            <a:chOff x="4888416" y="3956548"/>
            <a:chExt cx="1512168" cy="631580"/>
          </a:xfrm>
        </p:grpSpPr>
        <p:grpSp>
          <p:nvGrpSpPr>
            <p:cNvPr id="14" name="Group 13"/>
            <p:cNvGrpSpPr/>
            <p:nvPr/>
          </p:nvGrpSpPr>
          <p:grpSpPr>
            <a:xfrm>
              <a:off x="4891738" y="3956548"/>
              <a:ext cx="1264438" cy="627758"/>
              <a:chOff x="4215875" y="3956548"/>
              <a:chExt cx="1264438" cy="627758"/>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5875" y="3974936"/>
                <a:ext cx="1264438" cy="609370"/>
              </a:xfrm>
              <a:prstGeom prst="rect">
                <a:avLst/>
              </a:prstGeom>
            </p:spPr>
          </p:pic>
          <p:sp>
            <p:nvSpPr>
              <p:cNvPr id="13" name="TextBox 12"/>
              <p:cNvSpPr txBox="1"/>
              <p:nvPr/>
            </p:nvSpPr>
            <p:spPr>
              <a:xfrm rot="16200000">
                <a:off x="5037938" y="4066674"/>
                <a:ext cx="466474" cy="246221"/>
              </a:xfrm>
              <a:prstGeom prst="rect">
                <a:avLst/>
              </a:prstGeom>
              <a:solidFill>
                <a:schemeClr val="bg1"/>
              </a:solidFill>
            </p:spPr>
            <p:txBody>
              <a:bodyPr wrap="none" lIns="0" tIns="0" rIns="0" bIns="0" rtlCol="0">
                <a:spAutoFit/>
              </a:bodyPr>
              <a:lstStyle/>
              <a:p>
                <a:r>
                  <a:rPr lang="en-US" sz="1600" b="1" smtClean="0">
                    <a:solidFill>
                      <a:schemeClr val="accent2"/>
                    </a:solidFill>
                  </a:rPr>
                  <a:t>DMA</a:t>
                </a:r>
                <a:endParaRPr lang="de-DE" sz="1600" b="1">
                  <a:solidFill>
                    <a:schemeClr val="accent2"/>
                  </a:solidFill>
                </a:endParaRPr>
              </a:p>
            </p:txBody>
          </p:sp>
        </p:grpSp>
        <p:sp>
          <p:nvSpPr>
            <p:cNvPr id="15" name="TextBox 14"/>
            <p:cNvSpPr txBox="1"/>
            <p:nvPr/>
          </p:nvSpPr>
          <p:spPr>
            <a:xfrm>
              <a:off x="4888416" y="4522725"/>
              <a:ext cx="1512168" cy="65403"/>
            </a:xfrm>
            <a:prstGeom prst="rect">
              <a:avLst/>
            </a:prstGeom>
            <a:solidFill>
              <a:schemeClr val="bg1"/>
            </a:solidFill>
          </p:spPr>
          <p:txBody>
            <a:bodyPr wrap="square" lIns="0" tIns="0" rIns="0" bIns="0" rtlCol="0">
              <a:spAutoFit/>
            </a:bodyPr>
            <a:lstStyle/>
            <a:p>
              <a:r>
                <a:rPr lang="en-US" sz="425" b="1" smtClean="0">
                  <a:solidFill>
                    <a:schemeClr val="accent2"/>
                  </a:solidFill>
                  <a:latin typeface="Ebrima" panose="02000000000000000000" pitchFamily="2" charset="0"/>
                  <a:ea typeface="Ebrima" panose="02000000000000000000" pitchFamily="2" charset="0"/>
                  <a:cs typeface="Ebrima" panose="02000000000000000000" pitchFamily="2" charset="0"/>
                </a:rPr>
                <a:t>DATA MANAGEMENT AND ANALYSIS</a:t>
              </a:r>
              <a:endParaRPr lang="de-DE" sz="425" b="1">
                <a:solidFill>
                  <a:schemeClr val="accent2"/>
                </a:solidFill>
                <a:latin typeface="Ebrima" panose="02000000000000000000" pitchFamily="2" charset="0"/>
                <a:ea typeface="Ebrima" panose="02000000000000000000" pitchFamily="2" charset="0"/>
                <a:cs typeface="Ebrima" panose="02000000000000000000" pitchFamily="2" charset="0"/>
              </a:endParaRPr>
            </a:p>
          </p:txBody>
        </p:sp>
      </p:grpSp>
    </p:spTree>
    <p:extLst>
      <p:ext uri="{BB962C8B-B14F-4D97-AF65-F5344CB8AC3E}">
        <p14:creationId xmlns:p14="http://schemas.microsoft.com/office/powerpoint/2010/main" val="667838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Matter </a:t>
            </a:r>
            <a:r>
              <a:rPr lang="en-US" smtClean="0"/>
              <a:t>and Technologies:</a:t>
            </a:r>
            <a:br>
              <a:rPr lang="en-US" smtClean="0"/>
            </a:br>
            <a:r>
              <a:rPr lang="en-US" smtClean="0"/>
              <a:t>Our Mission</a:t>
            </a:r>
            <a:endParaRPr lang="en-US" dirty="0"/>
          </a:p>
        </p:txBody>
      </p:sp>
      <p:sp>
        <p:nvSpPr>
          <p:cNvPr id="6" name="TextBox 5"/>
          <p:cNvSpPr txBox="1"/>
          <p:nvPr/>
        </p:nvSpPr>
        <p:spPr>
          <a:xfrm>
            <a:off x="647564" y="1069651"/>
            <a:ext cx="2375971" cy="338554"/>
          </a:xfrm>
          <a:prstGeom prst="rect">
            <a:avLst/>
          </a:prstGeom>
          <a:noFill/>
        </p:spPr>
        <p:txBody>
          <a:bodyPr wrap="none" rtlCol="0">
            <a:spAutoFit/>
          </a:bodyPr>
          <a:lstStyle/>
          <a:p>
            <a:r>
              <a:rPr lang="en-US" sz="1600" dirty="0">
                <a:solidFill>
                  <a:srgbClr val="00589C"/>
                </a:solidFill>
              </a:rPr>
              <a:t>Matter and the Universe</a:t>
            </a:r>
          </a:p>
        </p:txBody>
      </p:sp>
      <p:sp>
        <p:nvSpPr>
          <p:cNvPr id="7" name="TextBox 6"/>
          <p:cNvSpPr txBox="1"/>
          <p:nvPr/>
        </p:nvSpPr>
        <p:spPr>
          <a:xfrm>
            <a:off x="4211960" y="1069651"/>
            <a:ext cx="3211135" cy="338554"/>
          </a:xfrm>
          <a:prstGeom prst="rect">
            <a:avLst/>
          </a:prstGeom>
          <a:noFill/>
        </p:spPr>
        <p:txBody>
          <a:bodyPr wrap="none" rtlCol="0">
            <a:spAutoFit/>
          </a:bodyPr>
          <a:lstStyle/>
          <a:p>
            <a:r>
              <a:rPr lang="en-US" sz="1600" dirty="0">
                <a:solidFill>
                  <a:srgbClr val="00589C"/>
                </a:solidFill>
              </a:rPr>
              <a:t>From Matter to Materials and Life</a:t>
            </a:r>
          </a:p>
        </p:txBody>
      </p:sp>
      <p:sp>
        <p:nvSpPr>
          <p:cNvPr id="8" name="TextBox 7"/>
          <p:cNvSpPr txBox="1"/>
          <p:nvPr/>
        </p:nvSpPr>
        <p:spPr>
          <a:xfrm>
            <a:off x="2660843" y="1981168"/>
            <a:ext cx="2415213" cy="338554"/>
          </a:xfrm>
          <a:prstGeom prst="rect">
            <a:avLst/>
          </a:prstGeom>
          <a:noFill/>
        </p:spPr>
        <p:txBody>
          <a:bodyPr wrap="none" rtlCol="0">
            <a:spAutoFit/>
          </a:bodyPr>
          <a:lstStyle/>
          <a:p>
            <a:r>
              <a:rPr lang="en-US" sz="1600" dirty="0">
                <a:solidFill>
                  <a:srgbClr val="00589C"/>
                </a:solidFill>
              </a:rPr>
              <a:t>Matter and Technologies</a:t>
            </a:r>
          </a:p>
        </p:txBody>
      </p:sp>
      <p:sp>
        <p:nvSpPr>
          <p:cNvPr id="9" name="TextBox 8"/>
          <p:cNvSpPr txBox="1"/>
          <p:nvPr/>
        </p:nvSpPr>
        <p:spPr>
          <a:xfrm>
            <a:off x="1439713" y="2895786"/>
            <a:ext cx="3751348" cy="1077218"/>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Develops fundamental technologies</a:t>
            </a:r>
          </a:p>
          <a:p>
            <a:pPr marL="285750" indent="-285750">
              <a:buFont typeface="Arial" panose="020B0604020202020204" pitchFamily="34" charset="0"/>
              <a:buChar char="•"/>
            </a:pPr>
            <a:r>
              <a:rPr lang="en-US" sz="1600" dirty="0" smtClean="0"/>
              <a:t>Gives the freedom to try new things</a:t>
            </a:r>
          </a:p>
          <a:p>
            <a:pPr marL="285750" indent="-285750">
              <a:buFont typeface="Arial" panose="020B0604020202020204" pitchFamily="34" charset="0"/>
              <a:buChar char="•"/>
            </a:pPr>
            <a:r>
              <a:rPr lang="en-US" sz="1600" dirty="0" smtClean="0"/>
              <a:t>Gives the freedom to try risky things</a:t>
            </a:r>
          </a:p>
          <a:p>
            <a:pPr marL="285750" indent="-285750">
              <a:buFont typeface="Arial" panose="020B0604020202020204" pitchFamily="34" charset="0"/>
              <a:buChar char="•"/>
            </a:pPr>
            <a:r>
              <a:rPr lang="en-US" sz="1600" smtClean="0"/>
              <a:t>We are science driven</a:t>
            </a:r>
            <a:endParaRPr lang="en-US" sz="1600" dirty="0"/>
          </a:p>
        </p:txBody>
      </p:sp>
      <p:sp>
        <p:nvSpPr>
          <p:cNvPr id="10" name="Left-Right Arrow 9"/>
          <p:cNvSpPr/>
          <p:nvPr/>
        </p:nvSpPr>
        <p:spPr bwMode="auto">
          <a:xfrm rot="2802446">
            <a:off x="2504710" y="1589254"/>
            <a:ext cx="688702" cy="268599"/>
          </a:xfrm>
          <a:prstGeom prst="leftRightArrow">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12700" algn="l" defTabSz="914400" rtl="0" eaLnBrk="1" fontAlgn="base" latinLnBrk="0" hangingPunct="1">
              <a:lnSpc>
                <a:spcPts val="2000"/>
              </a:lnSpc>
              <a:spcBef>
                <a:spcPct val="20000"/>
              </a:spcBef>
              <a:spcAft>
                <a:spcPct val="0"/>
              </a:spcAft>
              <a:buClrTx/>
              <a:buSzTx/>
              <a:buFontTx/>
              <a:buNone/>
              <a:tabLst/>
            </a:pPr>
            <a:endParaRPr kumimoji="0" lang="en-US" sz="2400" b="0" i="0" u="none" strike="noStrike" cap="none" normalizeH="0" baseline="0" dirty="0" smtClean="0">
              <a:ln>
                <a:noFill/>
              </a:ln>
              <a:solidFill>
                <a:srgbClr val="515151"/>
              </a:solidFill>
              <a:effectLst/>
              <a:latin typeface="Arial" pitchFamily="34" charset="0"/>
            </a:endParaRPr>
          </a:p>
        </p:txBody>
      </p:sp>
      <p:sp>
        <p:nvSpPr>
          <p:cNvPr id="24" name="Rectangle 23"/>
          <p:cNvSpPr/>
          <p:nvPr/>
        </p:nvSpPr>
        <p:spPr bwMode="auto">
          <a:xfrm>
            <a:off x="5815245" y="1722677"/>
            <a:ext cx="3221251" cy="3170012"/>
          </a:xfrm>
          <a:prstGeom prst="rect">
            <a:avLst/>
          </a:prstGeom>
          <a:solidFill>
            <a:schemeClr val="bg1">
              <a:lumMod val="95000"/>
            </a:schemeClr>
          </a:solidFill>
          <a:ln w="9525" cap="flat" cmpd="sng" algn="ctr">
            <a:noFill/>
            <a:prstDash val="solid"/>
            <a:round/>
            <a:headEnd type="none" w="med" len="med"/>
            <a:tailEnd type="none" w="med" len="med"/>
          </a:ln>
          <a:effectLst>
            <a:outerShdw blurRad="1143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12700" algn="l" defTabSz="914400" rtl="0" eaLnBrk="1" fontAlgn="base" latinLnBrk="0" hangingPunct="1">
              <a:lnSpc>
                <a:spcPts val="2000"/>
              </a:lnSpc>
              <a:spcBef>
                <a:spcPct val="20000"/>
              </a:spcBef>
              <a:spcAft>
                <a:spcPct val="0"/>
              </a:spcAft>
              <a:buClrTx/>
              <a:buSzTx/>
              <a:buFontTx/>
              <a:buNone/>
              <a:tabLst/>
            </a:pPr>
            <a:endParaRPr kumimoji="0" lang="en-US" sz="2400" b="0" i="0" u="none" strike="noStrike" cap="none" normalizeH="0" baseline="0" dirty="0" smtClean="0">
              <a:ln>
                <a:noFill/>
              </a:ln>
              <a:solidFill>
                <a:srgbClr val="515151"/>
              </a:solidFill>
              <a:effectLst/>
              <a:latin typeface="Arial" pitchFamily="34" charset="0"/>
            </a:endParaRPr>
          </a:p>
        </p:txBody>
      </p:sp>
      <p:grpSp>
        <p:nvGrpSpPr>
          <p:cNvPr id="23" name="Group 22"/>
          <p:cNvGrpSpPr/>
          <p:nvPr/>
        </p:nvGrpSpPr>
        <p:grpSpPr>
          <a:xfrm>
            <a:off x="6000494" y="1766250"/>
            <a:ext cx="2062979" cy="2893091"/>
            <a:chOff x="6417776" y="1788461"/>
            <a:chExt cx="2101729" cy="3857455"/>
          </a:xfrm>
        </p:grpSpPr>
        <p:sp>
          <p:nvSpPr>
            <p:cNvPr id="12" name="Rectangle 11"/>
            <p:cNvSpPr/>
            <p:nvPr/>
          </p:nvSpPr>
          <p:spPr bwMode="auto">
            <a:xfrm>
              <a:off x="6521823" y="2177782"/>
              <a:ext cx="1738036" cy="3468134"/>
            </a:xfrm>
            <a:prstGeom prst="rect">
              <a:avLst/>
            </a:prstGeom>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12700" algn="l" defTabSz="914400" rtl="0" eaLnBrk="1" fontAlgn="base" latinLnBrk="0" hangingPunct="1">
                <a:lnSpc>
                  <a:spcPts val="2000"/>
                </a:lnSpc>
                <a:spcBef>
                  <a:spcPct val="20000"/>
                </a:spcBef>
                <a:spcAft>
                  <a:spcPct val="0"/>
                </a:spcAft>
                <a:buClrTx/>
                <a:buSzTx/>
                <a:buFontTx/>
                <a:buNone/>
                <a:tabLst/>
              </a:pPr>
              <a:endParaRPr kumimoji="0" lang="en-US" sz="2400" b="0" i="0" u="none" strike="noStrike" cap="none" normalizeH="0" baseline="0" dirty="0" smtClean="0">
                <a:solidFill>
                  <a:srgbClr val="515151"/>
                </a:solidFill>
                <a:effectLst/>
                <a:latin typeface="Arial" pitchFamily="34" charset="0"/>
              </a:endParaRPr>
            </a:p>
          </p:txBody>
        </p:sp>
        <p:sp>
          <p:nvSpPr>
            <p:cNvPr id="13" name="Rectangle 12"/>
            <p:cNvSpPr/>
            <p:nvPr/>
          </p:nvSpPr>
          <p:spPr bwMode="auto">
            <a:xfrm>
              <a:off x="7084033" y="2269946"/>
              <a:ext cx="1106124" cy="711649"/>
            </a:xfrm>
            <a:prstGeom prst="rect">
              <a:avLst/>
            </a:prstGeom>
            <a:ln w="38100">
              <a:solidFill>
                <a:srgbClr val="FFFF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12700" algn="ctr" defTabSz="914400" rtl="0" eaLnBrk="1" fontAlgn="base" latinLnBrk="0" hangingPunct="1">
                <a:lnSpc>
                  <a:spcPts val="2000"/>
                </a:lnSpc>
                <a:spcBef>
                  <a:spcPct val="20000"/>
                </a:spcBef>
                <a:spcAft>
                  <a:spcPct val="0"/>
                </a:spcAft>
                <a:buClrTx/>
                <a:buSzTx/>
                <a:buFontTx/>
                <a:buNone/>
                <a:tabLst/>
              </a:pPr>
              <a:r>
                <a:rPr kumimoji="0" lang="en-US" sz="1100" b="0" i="0" u="none" strike="noStrike" cap="none" normalizeH="0" baseline="0" dirty="0" smtClean="0">
                  <a:ln>
                    <a:noFill/>
                  </a:ln>
                  <a:solidFill>
                    <a:srgbClr val="515151"/>
                  </a:solidFill>
                  <a:effectLst/>
                  <a:latin typeface="Arial" pitchFamily="34" charset="0"/>
                </a:rPr>
                <a:t>Technologies, R&amp;D</a:t>
              </a:r>
            </a:p>
          </p:txBody>
        </p:sp>
        <p:sp>
          <p:nvSpPr>
            <p:cNvPr id="14" name="Rectangle 13"/>
            <p:cNvSpPr/>
            <p:nvPr/>
          </p:nvSpPr>
          <p:spPr bwMode="auto">
            <a:xfrm>
              <a:off x="7084033" y="3165128"/>
              <a:ext cx="1106124" cy="705445"/>
            </a:xfrm>
            <a:prstGeom prst="rect">
              <a:avLst/>
            </a:prstGeom>
            <a:ln w="38100">
              <a:solidFill>
                <a:srgbClr val="FFFF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indent="12700" algn="ctr" fontAlgn="base">
                <a:lnSpc>
                  <a:spcPts val="2000"/>
                </a:lnSpc>
                <a:spcBef>
                  <a:spcPct val="20000"/>
                </a:spcBef>
                <a:spcAft>
                  <a:spcPct val="0"/>
                </a:spcAft>
              </a:pPr>
              <a:r>
                <a:rPr lang="en-US" sz="1100" dirty="0">
                  <a:solidFill>
                    <a:srgbClr val="515151"/>
                  </a:solidFill>
                  <a:latin typeface="Arial" pitchFamily="34" charset="0"/>
                </a:rPr>
                <a:t>Prototyping, R&amp;D</a:t>
              </a:r>
            </a:p>
          </p:txBody>
        </p:sp>
        <p:sp>
          <p:nvSpPr>
            <p:cNvPr id="15" name="Rectangle 14"/>
            <p:cNvSpPr/>
            <p:nvPr/>
          </p:nvSpPr>
          <p:spPr bwMode="auto">
            <a:xfrm>
              <a:off x="7084033" y="4014589"/>
              <a:ext cx="1106124" cy="705445"/>
            </a:xfrm>
            <a:prstGeom prst="rect">
              <a:avLst/>
            </a:prstGeom>
            <a:ln w="381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12700" algn="ctr" defTabSz="914400" rtl="0" eaLnBrk="1" fontAlgn="base" latinLnBrk="0" hangingPunct="1">
                <a:lnSpc>
                  <a:spcPts val="2000"/>
                </a:lnSpc>
                <a:spcBef>
                  <a:spcPct val="20000"/>
                </a:spcBef>
                <a:spcAft>
                  <a:spcPct val="0"/>
                </a:spcAft>
                <a:buClrTx/>
                <a:buSzTx/>
                <a:buFontTx/>
                <a:buNone/>
                <a:tabLst/>
              </a:pPr>
              <a:r>
                <a:rPr kumimoji="0" lang="en-US" sz="1100" b="0" i="0" u="none" strike="noStrike" cap="none" normalizeH="0" baseline="0" dirty="0" smtClean="0">
                  <a:ln>
                    <a:noFill/>
                  </a:ln>
                  <a:solidFill>
                    <a:srgbClr val="515151"/>
                  </a:solidFill>
                  <a:effectLst/>
                  <a:latin typeface="Arial" pitchFamily="34" charset="0"/>
                </a:rPr>
                <a:t>Building</a:t>
              </a:r>
            </a:p>
          </p:txBody>
        </p:sp>
        <p:sp>
          <p:nvSpPr>
            <p:cNvPr id="16" name="Rectangle 15"/>
            <p:cNvSpPr/>
            <p:nvPr/>
          </p:nvSpPr>
          <p:spPr bwMode="auto">
            <a:xfrm>
              <a:off x="7084033" y="4845315"/>
              <a:ext cx="1106124" cy="705445"/>
            </a:xfrm>
            <a:prstGeom prst="rect">
              <a:avLst/>
            </a:prstGeom>
            <a:ln w="381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indent="12700" algn="ctr" fontAlgn="base">
                <a:lnSpc>
                  <a:spcPts val="2000"/>
                </a:lnSpc>
                <a:spcBef>
                  <a:spcPct val="20000"/>
                </a:spcBef>
                <a:spcAft>
                  <a:spcPct val="0"/>
                </a:spcAft>
              </a:pPr>
              <a:r>
                <a:rPr lang="en-US" sz="1100" dirty="0">
                  <a:solidFill>
                    <a:srgbClr val="515151"/>
                  </a:solidFill>
                  <a:latin typeface="Arial" pitchFamily="34" charset="0"/>
                </a:rPr>
                <a:t>Operation</a:t>
              </a:r>
            </a:p>
          </p:txBody>
        </p:sp>
        <p:sp>
          <p:nvSpPr>
            <p:cNvPr id="19" name="Rectangle 18"/>
            <p:cNvSpPr/>
            <p:nvPr/>
          </p:nvSpPr>
          <p:spPr bwMode="auto">
            <a:xfrm>
              <a:off x="6425961" y="2270008"/>
              <a:ext cx="621622" cy="3280752"/>
            </a:xfrm>
            <a:prstGeom prst="rect">
              <a:avLst/>
            </a:prstGeom>
            <a:gradFill>
              <a:gsLst>
                <a:gs pos="0">
                  <a:srgbClr val="FFFF00"/>
                </a:gs>
                <a:gs pos="50000">
                  <a:srgbClr val="FFCC99">
                    <a:lumMod val="41000"/>
                    <a:lumOff val="59000"/>
                    <a:alpha val="73000"/>
                  </a:srgbClr>
                </a:gs>
                <a:gs pos="100000">
                  <a:srgbClr val="FF0000"/>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12700" algn="l" defTabSz="914400" rtl="0" eaLnBrk="1" fontAlgn="base" latinLnBrk="0" hangingPunct="1">
                <a:lnSpc>
                  <a:spcPts val="2000"/>
                </a:lnSpc>
                <a:spcBef>
                  <a:spcPct val="20000"/>
                </a:spcBef>
                <a:spcAft>
                  <a:spcPct val="0"/>
                </a:spcAft>
                <a:buClrTx/>
                <a:buSzTx/>
                <a:buFontTx/>
                <a:buNone/>
                <a:tabLst/>
              </a:pPr>
              <a:endParaRPr kumimoji="0" lang="en-US" sz="2400" b="0" i="0" u="none" strike="noStrike" cap="none" normalizeH="0" baseline="0" dirty="0" smtClean="0">
                <a:ln>
                  <a:noFill/>
                </a:ln>
                <a:solidFill>
                  <a:srgbClr val="515151"/>
                </a:solidFill>
                <a:effectLst/>
                <a:latin typeface="Arial" pitchFamily="34" charset="0"/>
              </a:endParaRPr>
            </a:p>
          </p:txBody>
        </p:sp>
        <p:sp>
          <p:nvSpPr>
            <p:cNvPr id="20" name="TextBox 19"/>
            <p:cNvSpPr txBox="1"/>
            <p:nvPr/>
          </p:nvSpPr>
          <p:spPr>
            <a:xfrm>
              <a:off x="6497969" y="2293189"/>
              <a:ext cx="442750" cy="410369"/>
            </a:xfrm>
            <a:prstGeom prst="rect">
              <a:avLst/>
            </a:prstGeom>
            <a:noFill/>
          </p:spPr>
          <p:txBody>
            <a:bodyPr wrap="none" rtlCol="0">
              <a:spAutoFit/>
            </a:bodyPr>
            <a:lstStyle/>
            <a:p>
              <a:r>
                <a:rPr lang="en-US" sz="1400" dirty="0" smtClean="0"/>
                <a:t>MT</a:t>
              </a:r>
              <a:endParaRPr lang="en-US" sz="1400" dirty="0"/>
            </a:p>
          </p:txBody>
        </p:sp>
        <p:sp>
          <p:nvSpPr>
            <p:cNvPr id="21" name="TextBox 20"/>
            <p:cNvSpPr txBox="1"/>
            <p:nvPr/>
          </p:nvSpPr>
          <p:spPr>
            <a:xfrm>
              <a:off x="6461965" y="4893857"/>
              <a:ext cx="582211" cy="697627"/>
            </a:xfrm>
            <a:prstGeom prst="rect">
              <a:avLst/>
            </a:prstGeom>
            <a:noFill/>
          </p:spPr>
          <p:txBody>
            <a:bodyPr wrap="none" rtlCol="0">
              <a:spAutoFit/>
            </a:bodyPr>
            <a:lstStyle/>
            <a:p>
              <a:pPr algn="ctr"/>
              <a:r>
                <a:rPr lang="en-US" sz="1400" dirty="0" smtClean="0"/>
                <a:t>MU</a:t>
              </a:r>
              <a:br>
                <a:rPr lang="en-US" sz="1400" dirty="0" smtClean="0"/>
              </a:br>
              <a:r>
                <a:rPr lang="en-US" sz="1400" dirty="0" smtClean="0"/>
                <a:t>MML</a:t>
              </a:r>
              <a:endParaRPr lang="en-US" sz="1400" dirty="0"/>
            </a:p>
          </p:txBody>
        </p:sp>
        <p:sp>
          <p:nvSpPr>
            <p:cNvPr id="22" name="TextBox 21"/>
            <p:cNvSpPr txBox="1"/>
            <p:nvPr/>
          </p:nvSpPr>
          <p:spPr>
            <a:xfrm>
              <a:off x="6417776" y="1788461"/>
              <a:ext cx="2101729" cy="451405"/>
            </a:xfrm>
            <a:prstGeom prst="rect">
              <a:avLst/>
            </a:prstGeom>
            <a:noFill/>
          </p:spPr>
          <p:txBody>
            <a:bodyPr wrap="none" rtlCol="0">
              <a:spAutoFit/>
            </a:bodyPr>
            <a:lstStyle/>
            <a:p>
              <a:r>
                <a:rPr lang="en-US" sz="1600" dirty="0" smtClean="0"/>
                <a:t>Accelerator, Detector</a:t>
              </a:r>
              <a:endParaRPr lang="en-US" sz="1600" dirty="0"/>
            </a:p>
          </p:txBody>
        </p:sp>
      </p:grpSp>
      <p:sp>
        <p:nvSpPr>
          <p:cNvPr id="26" name="TextBox 25"/>
          <p:cNvSpPr txBox="1"/>
          <p:nvPr/>
        </p:nvSpPr>
        <p:spPr>
          <a:xfrm>
            <a:off x="672355" y="2355726"/>
            <a:ext cx="3990964" cy="338554"/>
          </a:xfrm>
          <a:prstGeom prst="rect">
            <a:avLst/>
          </a:prstGeom>
          <a:noFill/>
        </p:spPr>
        <p:txBody>
          <a:bodyPr wrap="none" rtlCol="0">
            <a:spAutoFit/>
          </a:bodyPr>
          <a:lstStyle/>
          <a:p>
            <a:r>
              <a:rPr lang="en-US" sz="1600" smtClean="0"/>
              <a:t>The programme </a:t>
            </a:r>
            <a:r>
              <a:rPr lang="en-US" sz="1600" dirty="0" smtClean="0"/>
              <a:t>Matter and Technologies:</a:t>
            </a:r>
            <a:endParaRPr lang="en-US" sz="1600" dirty="0"/>
          </a:p>
        </p:txBody>
      </p:sp>
      <p:sp>
        <p:nvSpPr>
          <p:cNvPr id="27" name="Left-Right Arrow 26"/>
          <p:cNvSpPr/>
          <p:nvPr/>
        </p:nvSpPr>
        <p:spPr bwMode="auto">
          <a:xfrm rot="19002446">
            <a:off x="4590419" y="1589254"/>
            <a:ext cx="688702" cy="268599"/>
          </a:xfrm>
          <a:prstGeom prst="leftRightArrow">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12700" algn="l" defTabSz="914400" rtl="0" eaLnBrk="1" fontAlgn="base" latinLnBrk="0" hangingPunct="1">
              <a:lnSpc>
                <a:spcPts val="2000"/>
              </a:lnSpc>
              <a:spcBef>
                <a:spcPct val="20000"/>
              </a:spcBef>
              <a:spcAft>
                <a:spcPct val="0"/>
              </a:spcAft>
              <a:buClrTx/>
              <a:buSzTx/>
              <a:buFontTx/>
              <a:buNone/>
              <a:tabLst/>
            </a:pPr>
            <a:endParaRPr kumimoji="0" lang="en-US" sz="2400" b="0" i="0" u="none" strike="noStrike" cap="none" normalizeH="0" baseline="0" dirty="0" smtClean="0">
              <a:ln>
                <a:noFill/>
              </a:ln>
              <a:solidFill>
                <a:srgbClr val="515151"/>
              </a:solidFill>
              <a:effectLst/>
              <a:latin typeface="Arial" pitchFamily="34" charset="0"/>
            </a:endParaRPr>
          </a:p>
        </p:txBody>
      </p:sp>
      <p:sp>
        <p:nvSpPr>
          <p:cNvPr id="4" name="TextBox 3"/>
          <p:cNvSpPr txBox="1"/>
          <p:nvPr/>
        </p:nvSpPr>
        <p:spPr>
          <a:xfrm>
            <a:off x="1079612" y="4187788"/>
            <a:ext cx="4584397" cy="584775"/>
          </a:xfrm>
          <a:prstGeom prst="rect">
            <a:avLst/>
          </a:prstGeom>
          <a:solidFill>
            <a:srgbClr val="FFFF00"/>
          </a:solidFill>
          <a:effectLst>
            <a:outerShdw blurRad="50800" dist="38100" dir="2700000" algn="tl" rotWithShape="0">
              <a:prstClr val="black">
                <a:alpha val="40000"/>
              </a:prstClr>
            </a:outerShdw>
          </a:effectLst>
        </p:spPr>
        <p:txBody>
          <a:bodyPr wrap="none" rtlCol="0">
            <a:spAutoFit/>
          </a:bodyPr>
          <a:lstStyle/>
          <a:p>
            <a:r>
              <a:rPr lang="en-US" sz="1600" smtClean="0"/>
              <a:t>We develop today the technologies for tomorrow</a:t>
            </a:r>
          </a:p>
          <a:p>
            <a:r>
              <a:rPr lang="en-US" sz="1600"/>
              <a:t>d</a:t>
            </a:r>
            <a:r>
              <a:rPr lang="en-US" sz="1600" smtClean="0"/>
              <a:t>riven by the scientific questions in our fields</a:t>
            </a:r>
            <a:endParaRPr lang="de-DE" sz="1600"/>
          </a:p>
        </p:txBody>
      </p:sp>
      <p:sp>
        <p:nvSpPr>
          <p:cNvPr id="5" name="Slide Number Placeholder 4"/>
          <p:cNvSpPr>
            <a:spLocks noGrp="1"/>
          </p:cNvSpPr>
          <p:nvPr>
            <p:ph type="sldNum" sz="quarter" idx="10"/>
          </p:nvPr>
        </p:nvSpPr>
        <p:spPr/>
        <p:txBody>
          <a:bodyPr/>
          <a:lstStyle/>
          <a:p>
            <a:pPr>
              <a:defRPr/>
            </a:pPr>
            <a:r>
              <a:rPr lang="de-DE" smtClean="0">
                <a:solidFill>
                  <a:srgbClr val="FFFFFF"/>
                </a:solidFill>
              </a:rPr>
              <a:t>PAGE </a:t>
            </a:r>
            <a:fld id="{F35164B6-5B5C-4D57-91C6-379885D5A5FE}" type="slidenum">
              <a:rPr lang="de-DE" smtClean="0">
                <a:solidFill>
                  <a:srgbClr val="FFFFFF"/>
                </a:solidFill>
              </a:rPr>
              <a:pPr>
                <a:defRPr/>
              </a:pPr>
              <a:t>3</a:t>
            </a:fld>
            <a:endParaRPr lang="de-DE" dirty="0">
              <a:solidFill>
                <a:srgbClr val="FFFFFF"/>
              </a:solidFill>
            </a:endParaRPr>
          </a:p>
        </p:txBody>
      </p:sp>
      <p:pic>
        <p:nvPicPr>
          <p:cNvPr id="10242" name="Picture 2" descr="Bildergebnis für cms detector pic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8616" y="3832284"/>
            <a:ext cx="1188000" cy="78883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5116" y="2103697"/>
            <a:ext cx="1188716" cy="7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Grafik 1" descr="image003"/>
          <p:cNvPicPr>
            <a:picLocks noChangeAspect="1" noChangeArrowheads="1"/>
          </p:cNvPicPr>
          <p:nvPr/>
        </p:nvPicPr>
        <p:blipFill rotWithShape="1">
          <a:blip r:embed="rId5">
            <a:extLst>
              <a:ext uri="{28A0092B-C50C-407E-A947-70E740481C1C}">
                <a14:useLocalDpi xmlns:a14="http://schemas.microsoft.com/office/drawing/2010/main" val="0"/>
              </a:ext>
            </a:extLst>
          </a:blip>
          <a:srcRect l="11994" r="11111"/>
          <a:stretch/>
        </p:blipFill>
        <p:spPr bwMode="auto">
          <a:xfrm>
            <a:off x="7808616" y="2901210"/>
            <a:ext cx="1175216" cy="915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92009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review: global observations</a:t>
            </a:r>
            <a:endParaRPr lang="de-DE"/>
          </a:p>
        </p:txBody>
      </p:sp>
      <p:sp>
        <p:nvSpPr>
          <p:cNvPr id="3" name="Slide Number Placeholder 2"/>
          <p:cNvSpPr>
            <a:spLocks noGrp="1"/>
          </p:cNvSpPr>
          <p:nvPr>
            <p:ph type="sldNum" sz="quarter" idx="10"/>
          </p:nvPr>
        </p:nvSpPr>
        <p:spPr/>
        <p:txBody>
          <a:bodyPr/>
          <a:lstStyle/>
          <a:p>
            <a:pPr>
              <a:defRPr/>
            </a:pPr>
            <a:r>
              <a:rPr lang="de-DE" smtClean="0">
                <a:solidFill>
                  <a:srgbClr val="FFFFFF"/>
                </a:solidFill>
              </a:rPr>
              <a:t>PAGE </a:t>
            </a:r>
            <a:fld id="{F35164B6-5B5C-4D57-91C6-379885D5A5FE}" type="slidenum">
              <a:rPr lang="de-DE" smtClean="0">
                <a:solidFill>
                  <a:srgbClr val="FFFFFF"/>
                </a:solidFill>
              </a:rPr>
              <a:pPr>
                <a:defRPr/>
              </a:pPr>
              <a:t>4</a:t>
            </a:fld>
            <a:endParaRPr lang="de-DE" dirty="0">
              <a:solidFill>
                <a:srgbClr val="FFFFFF"/>
              </a:solidFill>
            </a:endParaRPr>
          </a:p>
        </p:txBody>
      </p:sp>
      <p:sp>
        <p:nvSpPr>
          <p:cNvPr id="4" name="TextBox 3"/>
          <p:cNvSpPr txBox="1"/>
          <p:nvPr/>
        </p:nvSpPr>
        <p:spPr>
          <a:xfrm>
            <a:off x="467543" y="951570"/>
            <a:ext cx="7842853" cy="1200329"/>
          </a:xfrm>
          <a:prstGeom prst="rect">
            <a:avLst/>
          </a:prstGeom>
          <a:noFill/>
        </p:spPr>
        <p:txBody>
          <a:bodyPr wrap="none" rtlCol="0">
            <a:spAutoFit/>
          </a:bodyPr>
          <a:lstStyle/>
          <a:p>
            <a:r>
              <a:rPr lang="en-US" smtClean="0"/>
              <a:t>Excellent to outstanding results at all centers</a:t>
            </a:r>
          </a:p>
          <a:p>
            <a:endParaRPr lang="en-US"/>
          </a:p>
          <a:p>
            <a:pPr marL="285750" indent="-285750">
              <a:buFont typeface="Arial" panose="020B0604020202020204" pitchFamily="34" charset="0"/>
              <a:buChar char="•"/>
            </a:pPr>
            <a:r>
              <a:rPr lang="en-US" smtClean="0"/>
              <a:t>All comittees appreciated and supported fully MT as a separate program</a:t>
            </a:r>
          </a:p>
          <a:p>
            <a:pPr marL="285750" indent="-285750">
              <a:buFont typeface="Arial" panose="020B0604020202020204" pitchFamily="34" charset="0"/>
              <a:buChar char="•"/>
            </a:pPr>
            <a:r>
              <a:rPr lang="en-US" smtClean="0"/>
              <a:t>We received broad support for the strategy</a:t>
            </a:r>
            <a:endParaRPr lang="de-DE"/>
          </a:p>
        </p:txBody>
      </p:sp>
      <p:sp>
        <p:nvSpPr>
          <p:cNvPr id="5" name="TextBox 4"/>
          <p:cNvSpPr txBox="1"/>
          <p:nvPr/>
        </p:nvSpPr>
        <p:spPr>
          <a:xfrm>
            <a:off x="467544" y="2427734"/>
            <a:ext cx="8372805" cy="2585323"/>
          </a:xfrm>
          <a:prstGeom prst="rect">
            <a:avLst/>
          </a:prstGeom>
          <a:noFill/>
        </p:spPr>
        <p:txBody>
          <a:bodyPr wrap="none" rtlCol="0">
            <a:spAutoFit/>
          </a:bodyPr>
          <a:lstStyle/>
          <a:p>
            <a:r>
              <a:rPr lang="en-US" smtClean="0"/>
              <a:t>Overarching </a:t>
            </a:r>
            <a:r>
              <a:rPr lang="en-US" smtClean="0"/>
              <a:t>recommendation: </a:t>
            </a:r>
          </a:p>
          <a:p>
            <a:endParaRPr lang="en-US"/>
          </a:p>
          <a:p>
            <a:pPr marL="285750" indent="-285750">
              <a:buFont typeface="Arial" panose="020B0604020202020204" pitchFamily="34" charset="0"/>
              <a:buChar char="•"/>
            </a:pPr>
            <a:r>
              <a:rPr lang="en-US" smtClean="0"/>
              <a:t>Establish </a:t>
            </a:r>
            <a:r>
              <a:rPr lang="en-US"/>
              <a:t>a program topic “Data Management and Analysis” (DMA</a:t>
            </a:r>
            <a:r>
              <a:rPr lang="en-US"/>
              <a:t>), </a:t>
            </a:r>
            <a:r>
              <a:rPr lang="en-US" smtClean="0"/>
              <a:t/>
            </a:r>
            <a:br>
              <a:rPr lang="en-US" smtClean="0"/>
            </a:br>
            <a:r>
              <a:rPr lang="en-US" smtClean="0"/>
              <a:t>and </a:t>
            </a:r>
            <a:r>
              <a:rPr lang="en-US"/>
              <a:t>develop a strategic plan for data handling and computing that </a:t>
            </a:r>
            <a:r>
              <a:rPr lang="en-US"/>
              <a:t>capitalizes </a:t>
            </a:r>
            <a:r>
              <a:rPr lang="en-US" smtClean="0"/>
              <a:t/>
            </a:r>
            <a:br>
              <a:rPr lang="en-US" smtClean="0"/>
            </a:br>
            <a:r>
              <a:rPr lang="en-US" smtClean="0"/>
              <a:t>on </a:t>
            </a:r>
            <a:r>
              <a:rPr lang="en-US"/>
              <a:t>the emerging DMA for the ARD and DTS activities. </a:t>
            </a:r>
          </a:p>
          <a:p>
            <a:pPr marL="285750" indent="-285750">
              <a:buFont typeface="Arial" panose="020B0604020202020204" pitchFamily="34" charset="0"/>
              <a:buChar char="•"/>
            </a:pPr>
            <a:endParaRPr lang="en-US" smtClean="0"/>
          </a:p>
          <a:p>
            <a:pPr marL="285750" indent="-285750">
              <a:buFont typeface="Arial" panose="020B0604020202020204" pitchFamily="34" charset="0"/>
              <a:buChar char="•"/>
            </a:pPr>
            <a:r>
              <a:rPr lang="en-US" smtClean="0"/>
              <a:t>Develop </a:t>
            </a:r>
            <a:r>
              <a:rPr lang="en-US"/>
              <a:t>a concrete plan for a “Distributed Detector Laboratory” (DDL</a:t>
            </a:r>
            <a:r>
              <a:rPr lang="en-US"/>
              <a:t>) </a:t>
            </a:r>
            <a:r>
              <a:rPr lang="en-US" smtClean="0"/>
              <a:t/>
            </a:r>
            <a:br>
              <a:rPr lang="en-US" smtClean="0"/>
            </a:br>
            <a:r>
              <a:rPr lang="en-US" smtClean="0"/>
              <a:t>for </a:t>
            </a:r>
            <a:r>
              <a:rPr lang="en-US"/>
              <a:t>the entire program topic DTS to be realized with highest priority.</a:t>
            </a:r>
          </a:p>
          <a:p>
            <a:endParaRPr lang="en-US" smtClean="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1" r="10894"/>
          <a:stretch/>
        </p:blipFill>
        <p:spPr bwMode="auto">
          <a:xfrm>
            <a:off x="6469887" y="14200"/>
            <a:ext cx="2674621" cy="660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2143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r>
              <a:rPr lang="de-DE" smtClean="0"/>
              <a:t>SEITE </a:t>
            </a:r>
            <a:fld id="{0C0FA78D-B199-42CF-88EF-8BE2F9D0E55C}" type="slidenum">
              <a:rPr lang="de-DE" smtClean="0"/>
              <a:pPr>
                <a:defRPr/>
              </a:pPr>
              <a:t>5</a:t>
            </a:fld>
            <a:endParaRPr lang="de-DE"/>
          </a:p>
        </p:txBody>
      </p:sp>
      <p:sp>
        <p:nvSpPr>
          <p:cNvPr id="7" name="Content Placeholder 6"/>
          <p:cNvSpPr>
            <a:spLocks noGrp="1"/>
          </p:cNvSpPr>
          <p:nvPr>
            <p:ph sz="quarter" idx="15"/>
          </p:nvPr>
        </p:nvSpPr>
        <p:spPr>
          <a:xfrm>
            <a:off x="71501" y="303498"/>
            <a:ext cx="9072500" cy="3706422"/>
          </a:xfrm>
        </p:spPr>
        <p:txBody>
          <a:bodyPr/>
          <a:lstStyle/>
          <a:p>
            <a:pPr>
              <a:lnSpc>
                <a:spcPts val="1600"/>
              </a:lnSpc>
              <a:spcBef>
                <a:spcPts val="600"/>
              </a:spcBef>
            </a:pPr>
            <a:r>
              <a:rPr lang="en-US" sz="1200" smtClean="0"/>
              <a:t>Continue </a:t>
            </a:r>
            <a:r>
              <a:rPr lang="en-US" sz="1200"/>
              <a:t>to build-up research into novel accelerator systems, and consolidate the future program in sustainable facilities, such as ATHENA-e, Flashforward and possibly EuPRAXIA; similarly the THz effort has many potential applications and offers a wide research field for future compact accelerators, also in this area, choices need to be made. </a:t>
            </a:r>
          </a:p>
          <a:p>
            <a:pPr>
              <a:lnSpc>
                <a:spcPts val="1600"/>
              </a:lnSpc>
              <a:spcBef>
                <a:spcPts val="600"/>
              </a:spcBef>
            </a:pPr>
            <a:r>
              <a:rPr lang="en-US" sz="1200" smtClean="0"/>
              <a:t>In </a:t>
            </a:r>
            <a:r>
              <a:rPr lang="en-US" sz="1200"/>
              <a:t>view of the new research topic on Data Management and Analysis (DMA) it is a priority to develop a strategic plan for data handling and computing for the ARD and DTS activities that provide input to and capitalizes on the emerging DMA topic. </a:t>
            </a:r>
          </a:p>
          <a:p>
            <a:pPr>
              <a:lnSpc>
                <a:spcPts val="1600"/>
              </a:lnSpc>
              <a:spcBef>
                <a:spcPts val="600"/>
              </a:spcBef>
            </a:pPr>
            <a:r>
              <a:rPr lang="en-US" sz="1200" smtClean="0"/>
              <a:t>Ensure </a:t>
            </a:r>
            <a:r>
              <a:rPr lang="en-US" sz="1200"/>
              <a:t>completion of the HESR construction, installation and commissioning, and support R&amp;D activities for PANDA and KOALA as well as for precision measurements at COSY searching for the EDM of charged particles. </a:t>
            </a:r>
          </a:p>
          <a:p>
            <a:pPr>
              <a:lnSpc>
                <a:spcPts val="1600"/>
              </a:lnSpc>
              <a:spcBef>
                <a:spcPts val="600"/>
              </a:spcBef>
            </a:pPr>
            <a:r>
              <a:rPr lang="en-US" sz="1200" smtClean="0"/>
              <a:t>Keep </a:t>
            </a:r>
            <a:r>
              <a:rPr lang="en-US" sz="1200"/>
              <a:t>the strong collaboration among the sub-institutes of IKP for carrying out the development of cutting edge technology that underlies scientific programs of extremely high level</a:t>
            </a:r>
            <a:r>
              <a:rPr lang="en-US" sz="1200"/>
              <a:t>. </a:t>
            </a:r>
            <a:endParaRPr lang="de-DE" sz="1200"/>
          </a:p>
          <a:p>
            <a:pPr>
              <a:lnSpc>
                <a:spcPts val="1600"/>
              </a:lnSpc>
              <a:spcBef>
                <a:spcPts val="600"/>
              </a:spcBef>
            </a:pPr>
            <a:r>
              <a:rPr lang="en-US" sz="1200" smtClean="0"/>
              <a:t>Continue </a:t>
            </a:r>
            <a:r>
              <a:rPr lang="en-US" sz="1200"/>
              <a:t>to develop understanding and novel techniques for reaching high brilliant ion beams throughout the GSI accelerator chain including R&amp;D of ion sources and further upgrades of the UNILAC. </a:t>
            </a:r>
          </a:p>
          <a:p>
            <a:pPr>
              <a:lnSpc>
                <a:spcPts val="1600"/>
              </a:lnSpc>
              <a:spcBef>
                <a:spcPts val="600"/>
              </a:spcBef>
            </a:pPr>
            <a:r>
              <a:rPr lang="en-US" sz="1200" smtClean="0"/>
              <a:t>Enhance </a:t>
            </a:r>
            <a:r>
              <a:rPr lang="en-US" sz="1200"/>
              <a:t>efforts to share technological information amongst the researchers at the center across the different research units</a:t>
            </a:r>
            <a:r>
              <a:rPr lang="en-US" sz="1200"/>
              <a:t>. </a:t>
            </a:r>
            <a:endParaRPr lang="de-DE" sz="1200"/>
          </a:p>
          <a:p>
            <a:pPr>
              <a:lnSpc>
                <a:spcPts val="1600"/>
              </a:lnSpc>
              <a:spcBef>
                <a:spcPts val="600"/>
              </a:spcBef>
            </a:pPr>
            <a:r>
              <a:rPr lang="en-US" sz="1200" smtClean="0"/>
              <a:t>Take </a:t>
            </a:r>
            <a:r>
              <a:rPr lang="en-US" sz="1200"/>
              <a:t>advantage of the considerable capabilities of bERLinPro for generic accelerator R&amp;D. </a:t>
            </a:r>
          </a:p>
          <a:p>
            <a:pPr>
              <a:lnSpc>
                <a:spcPts val="1600"/>
              </a:lnSpc>
              <a:spcBef>
                <a:spcPts val="600"/>
              </a:spcBef>
            </a:pPr>
            <a:r>
              <a:rPr lang="en-US" sz="1200" smtClean="0"/>
              <a:t>Increase </a:t>
            </a:r>
            <a:r>
              <a:rPr lang="en-US" sz="1200"/>
              <a:t>the priority for developing the BESSY III conceptual design in light of the plans for the BESSY VSR upgrade and possible technical issues combined with that</a:t>
            </a:r>
            <a:r>
              <a:rPr lang="en-US" sz="1200"/>
              <a:t>. </a:t>
            </a:r>
            <a:endParaRPr lang="de-DE" sz="1200"/>
          </a:p>
          <a:p>
            <a:pPr>
              <a:lnSpc>
                <a:spcPts val="1600"/>
              </a:lnSpc>
              <a:spcBef>
                <a:spcPts val="600"/>
              </a:spcBef>
            </a:pPr>
            <a:r>
              <a:rPr lang="en-US" sz="1200" smtClean="0"/>
              <a:t>Strengthen </a:t>
            </a:r>
            <a:r>
              <a:rPr lang="en-US" sz="1200"/>
              <a:t>the research groups in the program working on ARD and DTS projects as FLUTE and cSTART and ATHENA, but also on the tomographic 3D data processing theme with matching DAQ developments etc. </a:t>
            </a:r>
          </a:p>
          <a:p>
            <a:pPr>
              <a:lnSpc>
                <a:spcPts val="1600"/>
              </a:lnSpc>
              <a:spcBef>
                <a:spcPts val="600"/>
              </a:spcBef>
            </a:pPr>
            <a:r>
              <a:rPr lang="en-US" sz="1200" smtClean="0"/>
              <a:t>Work </a:t>
            </a:r>
            <a:r>
              <a:rPr lang="en-US" sz="1200"/>
              <a:t>with other research centers of the Helmholtz Association on a concrete plan for a Distributed Detector Laboratory. </a:t>
            </a:r>
          </a:p>
          <a:p>
            <a:pPr>
              <a:lnSpc>
                <a:spcPts val="1600"/>
              </a:lnSpc>
              <a:spcBef>
                <a:spcPts val="600"/>
              </a:spcBef>
            </a:pPr>
            <a:endParaRPr lang="de-DE" sz="1200"/>
          </a:p>
        </p:txBody>
      </p:sp>
    </p:spTree>
    <p:extLst>
      <p:ext uri="{BB962C8B-B14F-4D97-AF65-F5344CB8AC3E}">
        <p14:creationId xmlns:p14="http://schemas.microsoft.com/office/powerpoint/2010/main" val="3757207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mtClean="0"/>
              <a:t>Review results</a:t>
            </a:r>
            <a:endParaRPr lang="de-DE"/>
          </a:p>
        </p:txBody>
      </p:sp>
      <p:sp>
        <p:nvSpPr>
          <p:cNvPr id="3" name="Date Placeholder 2"/>
          <p:cNvSpPr>
            <a:spLocks noGrp="1"/>
          </p:cNvSpPr>
          <p:nvPr>
            <p:ph type="dt" sz="half" idx="10"/>
          </p:nvPr>
        </p:nvSpPr>
        <p:spPr/>
        <p:txBody>
          <a:bodyPr/>
          <a:lstStyle/>
          <a:p>
            <a:r>
              <a:rPr lang="de-DE" smtClean="0"/>
              <a:t>13.12.2017</a:t>
            </a:r>
            <a:endParaRPr lang="de-DE" dirty="0"/>
          </a:p>
        </p:txBody>
      </p:sp>
      <p:sp>
        <p:nvSpPr>
          <p:cNvPr id="4" name="Slide Number Placeholder 3"/>
          <p:cNvSpPr>
            <a:spLocks noGrp="1"/>
          </p:cNvSpPr>
          <p:nvPr>
            <p:ph type="sldNum" sz="quarter" idx="11"/>
          </p:nvPr>
        </p:nvSpPr>
        <p:spPr/>
        <p:txBody>
          <a:bodyPr/>
          <a:lstStyle/>
          <a:p>
            <a:fld id="{EA7858BA-97FF-467B-88B5-B4FF2FCC31FE}" type="slidenum">
              <a:rPr lang="de-DE" smtClean="0"/>
              <a:pPr/>
              <a:t>6</a:t>
            </a:fld>
            <a:endParaRPr lang="de-DE" dirty="0"/>
          </a:p>
        </p:txBody>
      </p:sp>
      <p:sp>
        <p:nvSpPr>
          <p:cNvPr id="15" name="Text Placeholder 14"/>
          <p:cNvSpPr>
            <a:spLocks noGrp="1"/>
          </p:cNvSpPr>
          <p:nvPr>
            <p:ph type="body" sz="quarter" idx="14"/>
          </p:nvPr>
        </p:nvSpPr>
        <p:spPr/>
        <p:txBody>
          <a:bodyPr/>
          <a:lstStyle/>
          <a:p>
            <a:r>
              <a:rPr lang="en-US" smtClean="0"/>
              <a:t>Accelerator Research and Development</a:t>
            </a:r>
            <a:endParaRPr lang="de-DE"/>
          </a:p>
        </p:txBody>
      </p:sp>
      <p:sp>
        <p:nvSpPr>
          <p:cNvPr id="18" name="TextBox 17"/>
          <p:cNvSpPr txBox="1"/>
          <p:nvPr/>
        </p:nvSpPr>
        <p:spPr>
          <a:xfrm>
            <a:off x="352988" y="1275606"/>
            <a:ext cx="7604711" cy="2893100"/>
          </a:xfrm>
          <a:prstGeom prst="rect">
            <a:avLst/>
          </a:prstGeom>
          <a:noFill/>
        </p:spPr>
        <p:txBody>
          <a:bodyPr wrap="none" rtlCol="0">
            <a:spAutoFit/>
          </a:bodyPr>
          <a:lstStyle/>
          <a:p>
            <a:pPr marL="285750" indent="-285750">
              <a:buFont typeface="Arial" panose="020B0604020202020204" pitchFamily="34" charset="0"/>
              <a:buChar char="•"/>
            </a:pPr>
            <a:r>
              <a:rPr lang="en-US" sz="1400" smtClean="0"/>
              <a:t>Continue and further strenghten R&amp;D into compact accelerators, continue to buildup the </a:t>
            </a:r>
            <a:br>
              <a:rPr lang="en-US" sz="1400" smtClean="0"/>
            </a:br>
            <a:r>
              <a:rPr lang="en-US" sz="1400" smtClean="0"/>
              <a:t>infrastructure: ARD is building up a unique portfolio and infrastructure (in particular plasma</a:t>
            </a:r>
            <a:br>
              <a:rPr lang="en-US" sz="1400" smtClean="0"/>
            </a:br>
            <a:r>
              <a:rPr lang="en-US" sz="1400" smtClean="0"/>
              <a:t>based accelerators)</a:t>
            </a:r>
          </a:p>
          <a:p>
            <a:pPr marL="285750" indent="-285750">
              <a:buFont typeface="Arial" panose="020B0604020202020204" pitchFamily="34" charset="0"/>
              <a:buChar char="•"/>
            </a:pPr>
            <a:endParaRPr lang="en-US" sz="1400" smtClean="0"/>
          </a:p>
          <a:p>
            <a:pPr marL="285750" indent="-285750">
              <a:buFont typeface="Arial" panose="020B0604020202020204" pitchFamily="34" charset="0"/>
              <a:buChar char="•"/>
            </a:pPr>
            <a:r>
              <a:rPr lang="en-US" sz="1400"/>
              <a:t>Continue SC CW accelerator development with all </a:t>
            </a:r>
            <a:r>
              <a:rPr lang="en-US" sz="1400"/>
              <a:t>required </a:t>
            </a:r>
            <a:r>
              <a:rPr lang="en-US" sz="1400" smtClean="0"/>
              <a:t>systems</a:t>
            </a:r>
          </a:p>
          <a:p>
            <a:pPr marL="285750" indent="-285750">
              <a:buFont typeface="Arial" panose="020B0604020202020204" pitchFamily="34" charset="0"/>
              <a:buChar char="•"/>
            </a:pPr>
            <a:r>
              <a:rPr lang="en-US" sz="1400" smtClean="0"/>
              <a:t>Push FAIR technologies, DLSR technologies, etc.</a:t>
            </a:r>
          </a:p>
          <a:p>
            <a:pPr marL="285750" indent="-285750">
              <a:buFont typeface="Arial" panose="020B0604020202020204" pitchFamily="34" charset="0"/>
              <a:buChar char="•"/>
            </a:pPr>
            <a:r>
              <a:rPr lang="en-US" sz="1400" smtClean="0"/>
              <a:t>Fully exploit available infrastructure for R&amp;D (e.g. BerlinPro, others)</a:t>
            </a:r>
          </a:p>
          <a:p>
            <a:pPr marL="285750" indent="-285750">
              <a:buFont typeface="Arial" panose="020B0604020202020204" pitchFamily="34" charset="0"/>
              <a:buChar char="•"/>
            </a:pPr>
            <a:endParaRPr lang="en-US" sz="1400"/>
          </a:p>
          <a:p>
            <a:pPr marL="285750" indent="-285750">
              <a:buFont typeface="Arial" panose="020B0604020202020204" pitchFamily="34" charset="0"/>
              <a:buChar char="•"/>
            </a:pPr>
            <a:r>
              <a:rPr lang="en-US" sz="1400"/>
              <a:t>f</a:t>
            </a:r>
            <a:r>
              <a:rPr lang="en-US" sz="1400" smtClean="0"/>
              <a:t>s/ps beams/ beam diagnostic is done at several centers, with excellent results</a:t>
            </a:r>
          </a:p>
          <a:p>
            <a:pPr marL="285750" indent="-285750">
              <a:buFont typeface="Arial" panose="020B0604020202020204" pitchFamily="34" charset="0"/>
              <a:buChar char="•"/>
            </a:pPr>
            <a:endParaRPr lang="en-US" sz="1400"/>
          </a:p>
          <a:p>
            <a:pPr marL="285750" indent="-285750">
              <a:buFont typeface="Arial" panose="020B0604020202020204" pitchFamily="34" charset="0"/>
              <a:buChar char="•"/>
            </a:pPr>
            <a:r>
              <a:rPr lang="en-US" sz="1400" smtClean="0"/>
              <a:t>Develop concepts for the next generation facilities: BESSYIII, PETRAIV</a:t>
            </a:r>
          </a:p>
          <a:p>
            <a:pPr marL="285750" indent="-285750">
              <a:buFont typeface="Arial" panose="020B0604020202020204" pitchFamily="34" charset="0"/>
              <a:buChar char="•"/>
            </a:pPr>
            <a:endParaRPr lang="en-US" sz="1400"/>
          </a:p>
          <a:p>
            <a:pPr marL="285750" indent="-285750">
              <a:buFont typeface="Arial" panose="020B0604020202020204" pitchFamily="34" charset="0"/>
              <a:buChar char="•"/>
            </a:pPr>
            <a:r>
              <a:rPr lang="en-US" sz="1400" smtClean="0"/>
              <a:t>Strengthen the cross-center and cross-topic/ internal collaboration further</a:t>
            </a:r>
            <a:endParaRPr lang="de-DE" sz="1400"/>
          </a:p>
        </p:txBody>
      </p:sp>
      <p:pic>
        <p:nvPicPr>
          <p:cNvPr id="1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1" r="10894"/>
          <a:stretch/>
        </p:blipFill>
        <p:spPr bwMode="auto">
          <a:xfrm>
            <a:off x="6469887" y="14200"/>
            <a:ext cx="2674621" cy="660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5909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Review results</a:t>
            </a:r>
            <a:endParaRPr lang="de-DE"/>
          </a:p>
        </p:txBody>
      </p:sp>
      <p:sp>
        <p:nvSpPr>
          <p:cNvPr id="3" name="Date Placeholder 2"/>
          <p:cNvSpPr>
            <a:spLocks noGrp="1"/>
          </p:cNvSpPr>
          <p:nvPr>
            <p:ph type="dt" sz="half" idx="10"/>
          </p:nvPr>
        </p:nvSpPr>
        <p:spPr/>
        <p:txBody>
          <a:bodyPr/>
          <a:lstStyle/>
          <a:p>
            <a:r>
              <a:rPr lang="de-DE" smtClean="0"/>
              <a:t>13.12.2017</a:t>
            </a:r>
            <a:endParaRPr lang="de-DE" dirty="0"/>
          </a:p>
        </p:txBody>
      </p:sp>
      <p:sp>
        <p:nvSpPr>
          <p:cNvPr id="4" name="Slide Number Placeholder 3"/>
          <p:cNvSpPr>
            <a:spLocks noGrp="1"/>
          </p:cNvSpPr>
          <p:nvPr>
            <p:ph type="sldNum" sz="quarter" idx="11"/>
          </p:nvPr>
        </p:nvSpPr>
        <p:spPr/>
        <p:txBody>
          <a:bodyPr/>
          <a:lstStyle/>
          <a:p>
            <a:fld id="{EA7858BA-97FF-467B-88B5-B4FF2FCC31FE}" type="slidenum">
              <a:rPr lang="de-DE" smtClean="0"/>
              <a:pPr/>
              <a:t>7</a:t>
            </a:fld>
            <a:endParaRPr lang="de-DE" dirty="0"/>
          </a:p>
        </p:txBody>
      </p:sp>
      <p:sp>
        <p:nvSpPr>
          <p:cNvPr id="5" name="Text Placeholder 4"/>
          <p:cNvSpPr>
            <a:spLocks noGrp="1"/>
          </p:cNvSpPr>
          <p:nvPr>
            <p:ph type="body" sz="quarter" idx="14"/>
          </p:nvPr>
        </p:nvSpPr>
        <p:spPr/>
        <p:txBody>
          <a:bodyPr/>
          <a:lstStyle/>
          <a:p>
            <a:r>
              <a:rPr lang="en-US" smtClean="0"/>
              <a:t>Detector Development</a:t>
            </a:r>
            <a:endParaRPr lang="de-DE"/>
          </a:p>
        </p:txBody>
      </p:sp>
      <p:sp>
        <p:nvSpPr>
          <p:cNvPr id="11" name="TextBox 10"/>
          <p:cNvSpPr txBox="1"/>
          <p:nvPr/>
        </p:nvSpPr>
        <p:spPr>
          <a:xfrm>
            <a:off x="360000" y="1347614"/>
            <a:ext cx="7495963" cy="2569934"/>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400" smtClean="0"/>
              <a:t>Continue developments in strong cooperation with MU and MML</a:t>
            </a:r>
          </a:p>
          <a:p>
            <a:pPr marL="285750" indent="-285750">
              <a:spcAft>
                <a:spcPts val="600"/>
              </a:spcAft>
              <a:buFont typeface="Arial" panose="020B0604020202020204" pitchFamily="34" charset="0"/>
              <a:buChar char="•"/>
            </a:pPr>
            <a:r>
              <a:rPr lang="en-US" sz="1400"/>
              <a:t>Strengthen the cross-center and cross-topic/ internal collaboration further</a:t>
            </a:r>
            <a:endParaRPr lang="de-DE" sz="1400"/>
          </a:p>
          <a:p>
            <a:pPr marL="285750" indent="-285750">
              <a:spcAft>
                <a:spcPts val="600"/>
              </a:spcAft>
              <a:buFont typeface="Arial" panose="020B0604020202020204" pitchFamily="34" charset="0"/>
              <a:buChar char="•"/>
            </a:pPr>
            <a:r>
              <a:rPr lang="en-US" sz="1400" smtClean="0"/>
              <a:t>Several areas for promising new technologies have been clearly recognised, should be </a:t>
            </a:r>
            <a:br>
              <a:rPr lang="en-US" sz="1400" smtClean="0"/>
            </a:br>
            <a:r>
              <a:rPr lang="en-US" sz="1400" smtClean="0"/>
              <a:t>further developed, e.g.:</a:t>
            </a:r>
          </a:p>
          <a:p>
            <a:pPr marL="742950" lvl="1" indent="-285750">
              <a:spcAft>
                <a:spcPts val="600"/>
              </a:spcAft>
              <a:buFont typeface="Arial" panose="020B0604020202020204" pitchFamily="34" charset="0"/>
              <a:buChar char="•"/>
            </a:pPr>
            <a:r>
              <a:rPr lang="en-US" sz="1400" smtClean="0"/>
              <a:t>Cryogenic detectors, HVCMOS/CMOS, Granular calorimeters, silicon photonics</a:t>
            </a:r>
          </a:p>
          <a:p>
            <a:pPr marL="285750" indent="-285750">
              <a:spcAft>
                <a:spcPts val="600"/>
              </a:spcAft>
              <a:buFont typeface="Arial" panose="020B0604020202020204" pitchFamily="34" charset="0"/>
              <a:buChar char="•"/>
            </a:pPr>
            <a:r>
              <a:rPr lang="en-US" sz="1400" smtClean="0"/>
              <a:t>XFEL </a:t>
            </a:r>
            <a:r>
              <a:rPr lang="en-US" sz="1400"/>
              <a:t>detectors are a success story</a:t>
            </a:r>
          </a:p>
          <a:p>
            <a:pPr marL="285750" indent="-285750">
              <a:spcAft>
                <a:spcPts val="600"/>
              </a:spcAft>
              <a:buFont typeface="Arial" panose="020B0604020202020204" pitchFamily="34" charset="0"/>
              <a:buChar char="•"/>
            </a:pPr>
            <a:r>
              <a:rPr lang="en-US" sz="1400"/>
              <a:t>Role in LHC upgrade is strongly recognised</a:t>
            </a:r>
          </a:p>
          <a:p>
            <a:pPr marL="285750" indent="-285750">
              <a:spcAft>
                <a:spcPts val="600"/>
              </a:spcAft>
              <a:buFont typeface="Arial" panose="020B0604020202020204" pitchFamily="34" charset="0"/>
              <a:buChar char="•"/>
            </a:pPr>
            <a:r>
              <a:rPr lang="en-US" sz="1400"/>
              <a:t>Recognition of the strong system competence present for </a:t>
            </a:r>
            <a:r>
              <a:rPr lang="en-US" sz="1400"/>
              <a:t>detector </a:t>
            </a:r>
            <a:r>
              <a:rPr lang="en-US" sz="1400" smtClean="0"/>
              <a:t> systems </a:t>
            </a:r>
            <a:r>
              <a:rPr lang="en-US" sz="1400"/>
              <a:t>in Helmholtz</a:t>
            </a:r>
          </a:p>
          <a:p>
            <a:pPr marL="285750" indent="-285750">
              <a:spcAft>
                <a:spcPts val="600"/>
              </a:spcAft>
              <a:buFont typeface="Arial" panose="020B0604020202020204" pitchFamily="34" charset="0"/>
              <a:buChar char="•"/>
            </a:pPr>
            <a:r>
              <a:rPr lang="en-US" sz="1400"/>
              <a:t>Work on a concrete plan for the distributed </a:t>
            </a:r>
            <a:r>
              <a:rPr lang="en-US" sz="1400"/>
              <a:t>detector </a:t>
            </a:r>
            <a:r>
              <a:rPr lang="en-US" sz="1400" smtClean="0"/>
              <a:t>laboratory</a:t>
            </a:r>
            <a:endParaRPr lang="en-US" sz="1400"/>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1" r="10894"/>
          <a:stretch/>
        </p:blipFill>
        <p:spPr bwMode="auto">
          <a:xfrm>
            <a:off x="6469887" y="14200"/>
            <a:ext cx="2674621" cy="660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6247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review: global results</a:t>
            </a:r>
            <a:endParaRPr lang="de-DE"/>
          </a:p>
        </p:txBody>
      </p:sp>
      <p:sp>
        <p:nvSpPr>
          <p:cNvPr id="3" name="Slide Number Placeholder 2"/>
          <p:cNvSpPr>
            <a:spLocks noGrp="1"/>
          </p:cNvSpPr>
          <p:nvPr>
            <p:ph type="sldNum" sz="quarter" idx="10"/>
          </p:nvPr>
        </p:nvSpPr>
        <p:spPr/>
        <p:txBody>
          <a:bodyPr/>
          <a:lstStyle/>
          <a:p>
            <a:pPr>
              <a:defRPr/>
            </a:pPr>
            <a:r>
              <a:rPr lang="de-DE" smtClean="0">
                <a:solidFill>
                  <a:srgbClr val="FFFFFF"/>
                </a:solidFill>
              </a:rPr>
              <a:t>PAGE </a:t>
            </a:r>
            <a:fld id="{F35164B6-5B5C-4D57-91C6-379885D5A5FE}" type="slidenum">
              <a:rPr lang="de-DE" smtClean="0">
                <a:solidFill>
                  <a:srgbClr val="FFFFFF"/>
                </a:solidFill>
              </a:rPr>
              <a:pPr>
                <a:defRPr/>
              </a:pPr>
              <a:t>8</a:t>
            </a:fld>
            <a:endParaRPr lang="de-DE" dirty="0">
              <a:solidFill>
                <a:srgbClr val="FFFFFF"/>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14489522"/>
              </p:ext>
            </p:extLst>
          </p:nvPr>
        </p:nvGraphicFramePr>
        <p:xfrm>
          <a:off x="1655676" y="1779662"/>
          <a:ext cx="5225142" cy="741680"/>
        </p:xfrm>
        <a:graphic>
          <a:graphicData uri="http://schemas.openxmlformats.org/drawingml/2006/table">
            <a:tbl>
              <a:tblPr firstRow="1" bandRow="1">
                <a:effectLst>
                  <a:outerShdw blurRad="50800" dist="38100" dir="2700000" algn="tl" rotWithShape="0">
                    <a:prstClr val="black">
                      <a:alpha val="40000"/>
                    </a:prstClr>
                  </a:outerShdw>
                </a:effectLst>
                <a:tableStyleId>{08FB837D-C827-4EFA-A057-4D05807E0F7C}</a:tableStyleId>
              </a:tblPr>
              <a:tblGrid>
                <a:gridCol w="870857"/>
                <a:gridCol w="870857"/>
                <a:gridCol w="870857"/>
                <a:gridCol w="870857"/>
                <a:gridCol w="870857"/>
                <a:gridCol w="870857"/>
              </a:tblGrid>
              <a:tr h="370840">
                <a:tc>
                  <a:txBody>
                    <a:bodyPr/>
                    <a:lstStyle/>
                    <a:p>
                      <a:r>
                        <a:rPr lang="en-US" smtClean="0"/>
                        <a:t>DESY</a:t>
                      </a:r>
                      <a:endParaRPr lang="de-DE"/>
                    </a:p>
                  </a:txBody>
                  <a:tcPr/>
                </a:tc>
                <a:tc>
                  <a:txBody>
                    <a:bodyPr/>
                    <a:lstStyle/>
                    <a:p>
                      <a:r>
                        <a:rPr lang="en-US" smtClean="0"/>
                        <a:t>FZJ</a:t>
                      </a:r>
                      <a:endParaRPr lang="de-DE"/>
                    </a:p>
                  </a:txBody>
                  <a:tcPr/>
                </a:tc>
                <a:tc>
                  <a:txBody>
                    <a:bodyPr/>
                    <a:lstStyle/>
                    <a:p>
                      <a:r>
                        <a:rPr lang="en-US" smtClean="0"/>
                        <a:t>GSI</a:t>
                      </a:r>
                      <a:endParaRPr lang="de-DE"/>
                    </a:p>
                  </a:txBody>
                  <a:tcPr/>
                </a:tc>
                <a:tc>
                  <a:txBody>
                    <a:bodyPr/>
                    <a:lstStyle/>
                    <a:p>
                      <a:r>
                        <a:rPr lang="en-US" smtClean="0"/>
                        <a:t>HZB</a:t>
                      </a:r>
                      <a:endParaRPr lang="de-DE"/>
                    </a:p>
                  </a:txBody>
                  <a:tcPr/>
                </a:tc>
                <a:tc>
                  <a:txBody>
                    <a:bodyPr/>
                    <a:lstStyle/>
                    <a:p>
                      <a:r>
                        <a:rPr lang="en-US" smtClean="0"/>
                        <a:t>HZDR</a:t>
                      </a:r>
                      <a:endParaRPr lang="de-DE"/>
                    </a:p>
                  </a:txBody>
                  <a:tcPr/>
                </a:tc>
                <a:tc>
                  <a:txBody>
                    <a:bodyPr/>
                    <a:lstStyle/>
                    <a:p>
                      <a:r>
                        <a:rPr lang="en-US" smtClean="0"/>
                        <a:t>KIT</a:t>
                      </a:r>
                      <a:endParaRPr lang="de-DE"/>
                    </a:p>
                  </a:txBody>
                  <a:tcPr/>
                </a:tc>
              </a:tr>
              <a:tr h="370840">
                <a:tc>
                  <a:txBody>
                    <a:bodyPr/>
                    <a:lstStyle/>
                    <a:p>
                      <a:r>
                        <a:rPr lang="en-US" smtClean="0"/>
                        <a:t>5</a:t>
                      </a:r>
                      <a:endParaRPr lang="de-DE"/>
                    </a:p>
                  </a:txBody>
                  <a:tcPr/>
                </a:tc>
                <a:tc>
                  <a:txBody>
                    <a:bodyPr/>
                    <a:lstStyle/>
                    <a:p>
                      <a:r>
                        <a:rPr lang="en-US" smtClean="0"/>
                        <a:t>4</a:t>
                      </a:r>
                      <a:endParaRPr lang="de-DE"/>
                    </a:p>
                  </a:txBody>
                  <a:tcPr/>
                </a:tc>
                <a:tc>
                  <a:txBody>
                    <a:bodyPr/>
                    <a:lstStyle/>
                    <a:p>
                      <a:r>
                        <a:rPr lang="en-US" smtClean="0"/>
                        <a:t>5</a:t>
                      </a:r>
                      <a:endParaRPr lang="de-DE"/>
                    </a:p>
                  </a:txBody>
                  <a:tcPr/>
                </a:tc>
                <a:tc>
                  <a:txBody>
                    <a:bodyPr/>
                    <a:lstStyle/>
                    <a:p>
                      <a:r>
                        <a:rPr lang="en-US" smtClean="0"/>
                        <a:t>4</a:t>
                      </a:r>
                      <a:endParaRPr lang="de-DE"/>
                    </a:p>
                  </a:txBody>
                  <a:tcPr/>
                </a:tc>
                <a:tc>
                  <a:txBody>
                    <a:bodyPr/>
                    <a:lstStyle/>
                    <a:p>
                      <a:r>
                        <a:rPr lang="en-US" smtClean="0"/>
                        <a:t>4</a:t>
                      </a:r>
                      <a:endParaRPr lang="de-DE"/>
                    </a:p>
                  </a:txBody>
                  <a:tcPr/>
                </a:tc>
                <a:tc>
                  <a:txBody>
                    <a:bodyPr/>
                    <a:lstStyle/>
                    <a:p>
                      <a:r>
                        <a:rPr lang="en-US" smtClean="0"/>
                        <a:t>5</a:t>
                      </a:r>
                      <a:endParaRPr lang="de-DE"/>
                    </a:p>
                  </a:txBody>
                  <a:tcPr/>
                </a:tc>
              </a:tr>
            </a:tbl>
          </a:graphicData>
        </a:graphic>
      </p:graphicFrame>
      <p:sp>
        <p:nvSpPr>
          <p:cNvPr id="5" name="TextBox 4"/>
          <p:cNvSpPr txBox="1"/>
          <p:nvPr/>
        </p:nvSpPr>
        <p:spPr>
          <a:xfrm>
            <a:off x="755576" y="2715766"/>
            <a:ext cx="3660041" cy="369332"/>
          </a:xfrm>
          <a:prstGeom prst="rect">
            <a:avLst/>
          </a:prstGeom>
          <a:noFill/>
        </p:spPr>
        <p:txBody>
          <a:bodyPr wrap="none" rtlCol="0">
            <a:spAutoFit/>
          </a:bodyPr>
          <a:lstStyle/>
          <a:p>
            <a:r>
              <a:rPr lang="en-US" smtClean="0"/>
              <a:t>Overall grades for ARD and DTS: </a:t>
            </a:r>
          </a:p>
        </p:txBody>
      </p:sp>
      <p:graphicFrame>
        <p:nvGraphicFramePr>
          <p:cNvPr id="6" name="Table 5"/>
          <p:cNvGraphicFramePr>
            <a:graphicFrameLocks noGrp="1"/>
          </p:cNvGraphicFramePr>
          <p:nvPr>
            <p:extLst>
              <p:ext uri="{D42A27DB-BD31-4B8C-83A1-F6EECF244321}">
                <p14:modId xmlns:p14="http://schemas.microsoft.com/office/powerpoint/2010/main" val="460666121"/>
              </p:ext>
            </p:extLst>
          </p:nvPr>
        </p:nvGraphicFramePr>
        <p:xfrm>
          <a:off x="1655676" y="3291830"/>
          <a:ext cx="2268252" cy="741680"/>
        </p:xfrm>
        <a:graphic>
          <a:graphicData uri="http://schemas.openxmlformats.org/drawingml/2006/table">
            <a:tbl>
              <a:tblPr firstRow="1" bandRow="1">
                <a:effectLst>
                  <a:outerShdw blurRad="50800" dist="38100" dir="2700000" algn="tl" rotWithShape="0">
                    <a:prstClr val="black">
                      <a:alpha val="40000"/>
                    </a:prstClr>
                  </a:outerShdw>
                </a:effectLst>
                <a:tableStyleId>{93296810-A885-4BE3-A3E7-6D5BEEA58F35}</a:tableStyleId>
              </a:tblPr>
              <a:tblGrid>
                <a:gridCol w="1134126"/>
                <a:gridCol w="1134126"/>
              </a:tblGrid>
              <a:tr h="370840">
                <a:tc>
                  <a:txBody>
                    <a:bodyPr/>
                    <a:lstStyle/>
                    <a:p>
                      <a:r>
                        <a:rPr lang="en-US" b="1" smtClean="0">
                          <a:solidFill>
                            <a:schemeClr val="bg1"/>
                          </a:solidFill>
                        </a:rPr>
                        <a:t>ARD</a:t>
                      </a:r>
                      <a:endParaRPr lang="de-DE" b="1">
                        <a:solidFill>
                          <a:schemeClr val="bg1"/>
                        </a:solidFill>
                      </a:endParaRPr>
                    </a:p>
                  </a:txBody>
                  <a:tcPr/>
                </a:tc>
                <a:tc>
                  <a:txBody>
                    <a:bodyPr/>
                    <a:lstStyle/>
                    <a:p>
                      <a:r>
                        <a:rPr lang="en-US" b="0" smtClean="0">
                          <a:solidFill>
                            <a:schemeClr val="tx1"/>
                          </a:solidFill>
                        </a:rPr>
                        <a:t>4.5</a:t>
                      </a:r>
                    </a:p>
                  </a:txBody>
                  <a:tcPr>
                    <a:solidFill>
                      <a:schemeClr val="accent6">
                        <a:lumMod val="40000"/>
                        <a:lumOff val="60000"/>
                      </a:schemeClr>
                    </a:solidFill>
                  </a:tcPr>
                </a:tc>
              </a:tr>
              <a:tr h="370840">
                <a:tc>
                  <a:txBody>
                    <a:bodyPr/>
                    <a:lstStyle/>
                    <a:p>
                      <a:r>
                        <a:rPr lang="en-US" b="1" smtClean="0">
                          <a:solidFill>
                            <a:schemeClr val="bg1"/>
                          </a:solidFill>
                        </a:rPr>
                        <a:t>DTS</a:t>
                      </a:r>
                      <a:endParaRPr lang="de-DE" b="1">
                        <a:solidFill>
                          <a:schemeClr val="bg1"/>
                        </a:solidFill>
                      </a:endParaRPr>
                    </a:p>
                  </a:txBody>
                  <a:tcPr>
                    <a:solidFill>
                      <a:schemeClr val="accent6"/>
                    </a:solidFill>
                  </a:tcPr>
                </a:tc>
                <a:tc>
                  <a:txBody>
                    <a:bodyPr/>
                    <a:lstStyle/>
                    <a:p>
                      <a:r>
                        <a:rPr lang="en-US" smtClean="0"/>
                        <a:t>4.3</a:t>
                      </a:r>
                    </a:p>
                  </a:txBody>
                  <a:tcPr/>
                </a:tc>
              </a:tr>
            </a:tbl>
          </a:graphicData>
        </a:graphic>
      </p:graphicFrame>
      <p:sp>
        <p:nvSpPr>
          <p:cNvPr id="7" name="TextBox 6"/>
          <p:cNvSpPr txBox="1"/>
          <p:nvPr/>
        </p:nvSpPr>
        <p:spPr>
          <a:xfrm>
            <a:off x="755576" y="1203598"/>
            <a:ext cx="2386231" cy="369332"/>
          </a:xfrm>
          <a:prstGeom prst="rect">
            <a:avLst/>
          </a:prstGeom>
          <a:noFill/>
        </p:spPr>
        <p:txBody>
          <a:bodyPr wrap="none" rtlCol="0">
            <a:spAutoFit/>
          </a:bodyPr>
          <a:lstStyle/>
          <a:p>
            <a:r>
              <a:rPr lang="en-US" smtClean="0"/>
              <a:t>MT results in centers:</a:t>
            </a:r>
            <a:endParaRPr lang="de-DE"/>
          </a:p>
        </p:txBody>
      </p:sp>
      <p:pic>
        <p:nvPicPr>
          <p:cNvPr id="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1" r="10894"/>
          <a:stretch/>
        </p:blipFill>
        <p:spPr bwMode="auto">
          <a:xfrm>
            <a:off x="6469887" y="14200"/>
            <a:ext cx="2674621" cy="660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2094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review: global results</a:t>
            </a:r>
            <a:endParaRPr lang="de-DE"/>
          </a:p>
        </p:txBody>
      </p:sp>
      <p:sp>
        <p:nvSpPr>
          <p:cNvPr id="3" name="Slide Number Placeholder 2"/>
          <p:cNvSpPr>
            <a:spLocks noGrp="1"/>
          </p:cNvSpPr>
          <p:nvPr>
            <p:ph type="sldNum" sz="quarter" idx="10"/>
          </p:nvPr>
        </p:nvSpPr>
        <p:spPr/>
        <p:txBody>
          <a:bodyPr/>
          <a:lstStyle/>
          <a:p>
            <a:pPr>
              <a:defRPr/>
            </a:pPr>
            <a:r>
              <a:rPr lang="de-DE" smtClean="0">
                <a:solidFill>
                  <a:srgbClr val="FFFFFF"/>
                </a:solidFill>
              </a:rPr>
              <a:t>PAGE </a:t>
            </a:r>
            <a:fld id="{F35164B6-5B5C-4D57-91C6-379885D5A5FE}" type="slidenum">
              <a:rPr lang="de-DE" smtClean="0">
                <a:solidFill>
                  <a:srgbClr val="FFFFFF"/>
                </a:solidFill>
              </a:rPr>
              <a:pPr>
                <a:defRPr/>
              </a:pPr>
              <a:t>9</a:t>
            </a:fld>
            <a:endParaRPr lang="de-DE" dirty="0">
              <a:solidFill>
                <a:srgbClr val="FFFFFF"/>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583127898"/>
              </p:ext>
            </p:extLst>
          </p:nvPr>
        </p:nvGraphicFramePr>
        <p:xfrm>
          <a:off x="1655676" y="1779662"/>
          <a:ext cx="5225142" cy="741680"/>
        </p:xfrm>
        <a:graphic>
          <a:graphicData uri="http://schemas.openxmlformats.org/drawingml/2006/table">
            <a:tbl>
              <a:tblPr firstRow="1" bandRow="1">
                <a:effectLst>
                  <a:outerShdw blurRad="50800" dist="38100" dir="2700000" algn="tl" rotWithShape="0">
                    <a:prstClr val="black">
                      <a:alpha val="40000"/>
                    </a:prstClr>
                  </a:outerShdw>
                </a:effectLst>
                <a:tableStyleId>{08FB837D-C827-4EFA-A057-4D05807E0F7C}</a:tableStyleId>
              </a:tblPr>
              <a:tblGrid>
                <a:gridCol w="870857"/>
                <a:gridCol w="870857"/>
                <a:gridCol w="870857"/>
                <a:gridCol w="870857"/>
                <a:gridCol w="870857"/>
                <a:gridCol w="870857"/>
              </a:tblGrid>
              <a:tr h="370840">
                <a:tc>
                  <a:txBody>
                    <a:bodyPr/>
                    <a:lstStyle/>
                    <a:p>
                      <a:r>
                        <a:rPr lang="en-US" smtClean="0"/>
                        <a:t>DESY</a:t>
                      </a:r>
                      <a:endParaRPr lang="de-DE"/>
                    </a:p>
                  </a:txBody>
                  <a:tcPr/>
                </a:tc>
                <a:tc>
                  <a:txBody>
                    <a:bodyPr/>
                    <a:lstStyle/>
                    <a:p>
                      <a:r>
                        <a:rPr lang="en-US" smtClean="0"/>
                        <a:t>FZJ</a:t>
                      </a:r>
                      <a:endParaRPr lang="de-DE"/>
                    </a:p>
                  </a:txBody>
                  <a:tcPr/>
                </a:tc>
                <a:tc>
                  <a:txBody>
                    <a:bodyPr/>
                    <a:lstStyle/>
                    <a:p>
                      <a:r>
                        <a:rPr lang="en-US" smtClean="0"/>
                        <a:t>GSI</a:t>
                      </a:r>
                      <a:endParaRPr lang="de-DE"/>
                    </a:p>
                  </a:txBody>
                  <a:tcPr/>
                </a:tc>
                <a:tc>
                  <a:txBody>
                    <a:bodyPr/>
                    <a:lstStyle/>
                    <a:p>
                      <a:r>
                        <a:rPr lang="en-US" smtClean="0"/>
                        <a:t>HZB</a:t>
                      </a:r>
                      <a:endParaRPr lang="de-DE"/>
                    </a:p>
                  </a:txBody>
                  <a:tcPr/>
                </a:tc>
                <a:tc>
                  <a:txBody>
                    <a:bodyPr/>
                    <a:lstStyle/>
                    <a:p>
                      <a:r>
                        <a:rPr lang="en-US" smtClean="0"/>
                        <a:t>HZDR</a:t>
                      </a:r>
                      <a:endParaRPr lang="de-DE"/>
                    </a:p>
                  </a:txBody>
                  <a:tcPr/>
                </a:tc>
                <a:tc>
                  <a:txBody>
                    <a:bodyPr/>
                    <a:lstStyle/>
                    <a:p>
                      <a:r>
                        <a:rPr lang="en-US" smtClean="0"/>
                        <a:t>KIT</a:t>
                      </a:r>
                      <a:endParaRPr lang="de-DE"/>
                    </a:p>
                  </a:txBody>
                  <a:tcPr/>
                </a:tc>
              </a:tr>
              <a:tr h="370840">
                <a:tc>
                  <a:txBody>
                    <a:bodyPr/>
                    <a:lstStyle/>
                    <a:p>
                      <a:r>
                        <a:rPr lang="en-US" smtClean="0"/>
                        <a:t>5</a:t>
                      </a:r>
                      <a:endParaRPr lang="de-DE"/>
                    </a:p>
                  </a:txBody>
                  <a:tcPr/>
                </a:tc>
                <a:tc>
                  <a:txBody>
                    <a:bodyPr/>
                    <a:lstStyle/>
                    <a:p>
                      <a:r>
                        <a:rPr lang="en-US" smtClean="0"/>
                        <a:t>4</a:t>
                      </a:r>
                      <a:endParaRPr lang="de-DE"/>
                    </a:p>
                  </a:txBody>
                  <a:tcPr/>
                </a:tc>
                <a:tc>
                  <a:txBody>
                    <a:bodyPr/>
                    <a:lstStyle/>
                    <a:p>
                      <a:r>
                        <a:rPr lang="en-US" smtClean="0"/>
                        <a:t>5</a:t>
                      </a:r>
                      <a:endParaRPr lang="de-DE"/>
                    </a:p>
                  </a:txBody>
                  <a:tcPr/>
                </a:tc>
                <a:tc>
                  <a:txBody>
                    <a:bodyPr/>
                    <a:lstStyle/>
                    <a:p>
                      <a:r>
                        <a:rPr lang="en-US" smtClean="0"/>
                        <a:t>4</a:t>
                      </a:r>
                      <a:endParaRPr lang="de-DE"/>
                    </a:p>
                  </a:txBody>
                  <a:tcPr/>
                </a:tc>
                <a:tc>
                  <a:txBody>
                    <a:bodyPr/>
                    <a:lstStyle/>
                    <a:p>
                      <a:r>
                        <a:rPr lang="en-US" smtClean="0"/>
                        <a:t>4</a:t>
                      </a:r>
                      <a:endParaRPr lang="de-DE"/>
                    </a:p>
                  </a:txBody>
                  <a:tcPr/>
                </a:tc>
                <a:tc>
                  <a:txBody>
                    <a:bodyPr/>
                    <a:lstStyle/>
                    <a:p>
                      <a:r>
                        <a:rPr lang="en-US" smtClean="0"/>
                        <a:t>5</a:t>
                      </a:r>
                      <a:endParaRPr lang="de-DE"/>
                    </a:p>
                  </a:txBody>
                  <a:tcPr/>
                </a:tc>
              </a:tr>
            </a:tbl>
          </a:graphicData>
        </a:graphic>
      </p:graphicFrame>
      <p:sp>
        <p:nvSpPr>
          <p:cNvPr id="5" name="TextBox 4"/>
          <p:cNvSpPr txBox="1"/>
          <p:nvPr/>
        </p:nvSpPr>
        <p:spPr>
          <a:xfrm>
            <a:off x="755576" y="2715766"/>
            <a:ext cx="3660041" cy="369332"/>
          </a:xfrm>
          <a:prstGeom prst="rect">
            <a:avLst/>
          </a:prstGeom>
          <a:noFill/>
        </p:spPr>
        <p:txBody>
          <a:bodyPr wrap="none" rtlCol="0">
            <a:spAutoFit/>
          </a:bodyPr>
          <a:lstStyle/>
          <a:p>
            <a:r>
              <a:rPr lang="en-US" smtClean="0"/>
              <a:t>Overall grades for ARD and DTS: </a:t>
            </a:r>
          </a:p>
        </p:txBody>
      </p:sp>
      <p:graphicFrame>
        <p:nvGraphicFramePr>
          <p:cNvPr id="6" name="Table 5"/>
          <p:cNvGraphicFramePr>
            <a:graphicFrameLocks noGrp="1"/>
          </p:cNvGraphicFramePr>
          <p:nvPr>
            <p:extLst>
              <p:ext uri="{D42A27DB-BD31-4B8C-83A1-F6EECF244321}">
                <p14:modId xmlns:p14="http://schemas.microsoft.com/office/powerpoint/2010/main" val="3700946819"/>
              </p:ext>
            </p:extLst>
          </p:nvPr>
        </p:nvGraphicFramePr>
        <p:xfrm>
          <a:off x="1655676" y="3291830"/>
          <a:ext cx="2268252" cy="741680"/>
        </p:xfrm>
        <a:graphic>
          <a:graphicData uri="http://schemas.openxmlformats.org/drawingml/2006/table">
            <a:tbl>
              <a:tblPr firstRow="1" bandRow="1">
                <a:effectLst>
                  <a:outerShdw blurRad="50800" dist="38100" dir="2700000" algn="tl" rotWithShape="0">
                    <a:prstClr val="black">
                      <a:alpha val="40000"/>
                    </a:prstClr>
                  </a:outerShdw>
                </a:effectLst>
                <a:tableStyleId>{93296810-A885-4BE3-A3E7-6D5BEEA58F35}</a:tableStyleId>
              </a:tblPr>
              <a:tblGrid>
                <a:gridCol w="1134126"/>
                <a:gridCol w="1134126"/>
              </a:tblGrid>
              <a:tr h="370840">
                <a:tc>
                  <a:txBody>
                    <a:bodyPr/>
                    <a:lstStyle/>
                    <a:p>
                      <a:r>
                        <a:rPr lang="en-US" b="1" smtClean="0">
                          <a:solidFill>
                            <a:schemeClr val="bg1"/>
                          </a:solidFill>
                        </a:rPr>
                        <a:t>ARD</a:t>
                      </a:r>
                      <a:endParaRPr lang="de-DE" b="1">
                        <a:solidFill>
                          <a:schemeClr val="bg1"/>
                        </a:solidFill>
                      </a:endParaRPr>
                    </a:p>
                  </a:txBody>
                  <a:tcPr/>
                </a:tc>
                <a:tc>
                  <a:txBody>
                    <a:bodyPr/>
                    <a:lstStyle/>
                    <a:p>
                      <a:r>
                        <a:rPr lang="en-US" b="0" smtClean="0">
                          <a:solidFill>
                            <a:schemeClr val="tx1"/>
                          </a:solidFill>
                        </a:rPr>
                        <a:t>4.5</a:t>
                      </a:r>
                    </a:p>
                  </a:txBody>
                  <a:tcPr>
                    <a:solidFill>
                      <a:schemeClr val="accent6">
                        <a:lumMod val="40000"/>
                        <a:lumOff val="60000"/>
                      </a:schemeClr>
                    </a:solidFill>
                  </a:tcPr>
                </a:tc>
              </a:tr>
              <a:tr h="370840">
                <a:tc>
                  <a:txBody>
                    <a:bodyPr/>
                    <a:lstStyle/>
                    <a:p>
                      <a:r>
                        <a:rPr lang="en-US" b="1" smtClean="0">
                          <a:solidFill>
                            <a:schemeClr val="bg1"/>
                          </a:solidFill>
                        </a:rPr>
                        <a:t>DTS</a:t>
                      </a:r>
                      <a:endParaRPr lang="de-DE" b="1">
                        <a:solidFill>
                          <a:schemeClr val="bg1"/>
                        </a:solidFill>
                      </a:endParaRPr>
                    </a:p>
                  </a:txBody>
                  <a:tcPr>
                    <a:solidFill>
                      <a:schemeClr val="accent6"/>
                    </a:solidFill>
                  </a:tcPr>
                </a:tc>
                <a:tc>
                  <a:txBody>
                    <a:bodyPr/>
                    <a:lstStyle/>
                    <a:p>
                      <a:r>
                        <a:rPr lang="en-US" smtClean="0"/>
                        <a:t>4.3</a:t>
                      </a:r>
                    </a:p>
                  </a:txBody>
                  <a:tcPr/>
                </a:tc>
              </a:tr>
            </a:tbl>
          </a:graphicData>
        </a:graphic>
      </p:graphicFrame>
      <p:sp>
        <p:nvSpPr>
          <p:cNvPr id="7" name="TextBox 6"/>
          <p:cNvSpPr txBox="1"/>
          <p:nvPr/>
        </p:nvSpPr>
        <p:spPr>
          <a:xfrm>
            <a:off x="755576" y="1203598"/>
            <a:ext cx="2386231" cy="369332"/>
          </a:xfrm>
          <a:prstGeom prst="rect">
            <a:avLst/>
          </a:prstGeom>
          <a:noFill/>
        </p:spPr>
        <p:txBody>
          <a:bodyPr wrap="none" rtlCol="0">
            <a:spAutoFit/>
          </a:bodyPr>
          <a:lstStyle/>
          <a:p>
            <a:r>
              <a:rPr lang="en-US" smtClean="0"/>
              <a:t>MT results in centers:</a:t>
            </a:r>
            <a:endParaRPr lang="de-DE"/>
          </a:p>
        </p:txBody>
      </p:sp>
      <p:sp>
        <p:nvSpPr>
          <p:cNvPr id="8" name="TextBox 7"/>
          <p:cNvSpPr txBox="1"/>
          <p:nvPr/>
        </p:nvSpPr>
        <p:spPr>
          <a:xfrm>
            <a:off x="4611810" y="2900432"/>
            <a:ext cx="4194418" cy="1477328"/>
          </a:xfrm>
          <a:prstGeom prst="rect">
            <a:avLst/>
          </a:prstGeom>
          <a:solidFill>
            <a:srgbClr val="FFFF00"/>
          </a:solidFill>
          <a:effectLst>
            <a:outerShdw blurRad="50800" dist="38100" dir="2700000" algn="tl" rotWithShape="0">
              <a:prstClr val="black">
                <a:alpha val="40000"/>
              </a:prstClr>
            </a:outerShdw>
          </a:effectLst>
        </p:spPr>
        <p:txBody>
          <a:bodyPr wrap="none" rtlCol="0">
            <a:spAutoFit/>
          </a:bodyPr>
          <a:lstStyle/>
          <a:p>
            <a:r>
              <a:rPr lang="en-US" smtClean="0"/>
              <a:t>We did exceedingly well in both topics. </a:t>
            </a:r>
          </a:p>
          <a:p>
            <a:r>
              <a:rPr lang="en-US" smtClean="0"/>
              <a:t>Congratulations to all!</a:t>
            </a:r>
          </a:p>
          <a:p>
            <a:endParaRPr lang="en-US"/>
          </a:p>
          <a:p>
            <a:r>
              <a:rPr lang="en-US" smtClean="0"/>
              <a:t>The differences are small and do not </a:t>
            </a:r>
            <a:br>
              <a:rPr lang="en-US" smtClean="0"/>
            </a:br>
            <a:r>
              <a:rPr lang="en-US" smtClean="0"/>
              <a:t>point to particular problems.</a:t>
            </a:r>
            <a:endParaRPr lang="de-DE"/>
          </a:p>
        </p:txBody>
      </p:sp>
      <p:pic>
        <p:nvPicPr>
          <p:cNvPr id="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1" r="10894"/>
          <a:stretch/>
        </p:blipFill>
        <p:spPr bwMode="auto">
          <a:xfrm>
            <a:off x="6469887" y="14200"/>
            <a:ext cx="2674621" cy="660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2641224"/>
      </p:ext>
    </p:extLst>
  </p:cSld>
  <p:clrMapOvr>
    <a:masterClrMapping/>
  </p:clrMapOvr>
</p:sld>
</file>

<file path=ppt/theme/theme1.xml><?xml version="1.0" encoding="utf-8"?>
<a:theme xmlns:a="http://schemas.openxmlformats.org/drawingml/2006/main" name="1_Titelfolie_ENGLISCH">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Inhaltsfolie_Gesundheit">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Titel_Materi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Inhaltsfolie_Materi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Titel_Verkehr und Weltraum">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Inhaltsfolie_Verkehr und Weltraum">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Titel_Schlüsseltechnologien">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Inhaltsfolie_Schlüsseltechnologien">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Zwischenfoli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Zwischenfoliel_Variant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Inhaltsfoli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itel_Energi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Inhaltsfolie_Energi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itel_Erde und Umwelt">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Inhaltsfolie_Erde und Umwelt">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itel_Gesundheit">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2085</Words>
  <Application>Microsoft Office PowerPoint</Application>
  <PresentationFormat>On-screen Show (16:9)</PresentationFormat>
  <Paragraphs>417</Paragraphs>
  <Slides>25</Slides>
  <Notes>10</Notes>
  <HiddenSlides>1</HiddenSlides>
  <MMClips>0</MMClips>
  <ScaleCrop>false</ScaleCrop>
  <HeadingPairs>
    <vt:vector size="4" baseType="variant">
      <vt:variant>
        <vt:lpstr>Theme</vt:lpstr>
      </vt:variant>
      <vt:variant>
        <vt:i4>16</vt:i4>
      </vt:variant>
      <vt:variant>
        <vt:lpstr>Slide Titles</vt:lpstr>
      </vt:variant>
      <vt:variant>
        <vt:i4>25</vt:i4>
      </vt:variant>
    </vt:vector>
  </HeadingPairs>
  <TitlesOfParts>
    <vt:vector size="41" baseType="lpstr">
      <vt:lpstr>1_Titelfolie_ENGLISCH</vt:lpstr>
      <vt:lpstr>Zwischenfolie</vt:lpstr>
      <vt:lpstr>Zwischenfoliel_Variante</vt:lpstr>
      <vt:lpstr>Inhaltsfolie</vt:lpstr>
      <vt:lpstr>Titel_Energie</vt:lpstr>
      <vt:lpstr>Inhaltsfolie_Energie</vt:lpstr>
      <vt:lpstr>Titel_Erde und Umwelt</vt:lpstr>
      <vt:lpstr>Inhaltsfolie_Erde und Umwelt</vt:lpstr>
      <vt:lpstr>Titel_Gesundheit</vt:lpstr>
      <vt:lpstr>Inhaltsfolie_Gesundheit</vt:lpstr>
      <vt:lpstr>Titel_Materie</vt:lpstr>
      <vt:lpstr>Inhaltsfolie_Materie</vt:lpstr>
      <vt:lpstr>Titel_Verkehr und Weltraum</vt:lpstr>
      <vt:lpstr>Inhaltsfolie_Verkehr und Weltraum</vt:lpstr>
      <vt:lpstr>Titel_Schlüsseltechnologien</vt:lpstr>
      <vt:lpstr>Inhaltsfolie_Schlüsseltechnologien</vt:lpstr>
      <vt:lpstr>                    Matter and                      Technologies</vt:lpstr>
      <vt:lpstr>Matter and Technologies: current structure</vt:lpstr>
      <vt:lpstr>Matter and Technologies: Our Mission</vt:lpstr>
      <vt:lpstr>The review: global observations</vt:lpstr>
      <vt:lpstr>PowerPoint Presentation</vt:lpstr>
      <vt:lpstr>Review results</vt:lpstr>
      <vt:lpstr>Review results</vt:lpstr>
      <vt:lpstr>The review: global results</vt:lpstr>
      <vt:lpstr>The review: global results</vt:lpstr>
      <vt:lpstr>Program Indicators</vt:lpstr>
      <vt:lpstr>Transfer</vt:lpstr>
      <vt:lpstr>Transfer</vt:lpstr>
      <vt:lpstr>Distributed INfrastructures</vt:lpstr>
      <vt:lpstr>Distributed INfrastructures</vt:lpstr>
      <vt:lpstr>Distributed INfrastructures</vt:lpstr>
      <vt:lpstr>Program Development</vt:lpstr>
      <vt:lpstr>Matter and Technologies in POF IV</vt:lpstr>
      <vt:lpstr>ARD StruCtuRE in POF IV Accelerator Research and development</vt:lpstr>
      <vt:lpstr>DTS StruCture in POF IV Detector technologies and systems</vt:lpstr>
      <vt:lpstr>NeW in POF IV: DMA in MT Data Management and analysis</vt:lpstr>
      <vt:lpstr>New structures: The matter forum</vt:lpstr>
      <vt:lpstr>New structures: Matter Forum</vt:lpstr>
      <vt:lpstr>Matter Forum</vt:lpstr>
      <vt:lpstr>The 4th MT meeting</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Bernd Göbel</dc:creator>
  <cp:lastModifiedBy>Ties Behnke</cp:lastModifiedBy>
  <cp:revision>201</cp:revision>
  <cp:lastPrinted>2017-11-14T14:35:41Z</cp:lastPrinted>
  <dcterms:created xsi:type="dcterms:W3CDTF">2017-08-27T12:31:56Z</dcterms:created>
  <dcterms:modified xsi:type="dcterms:W3CDTF">2018-06-12T07:50:44Z</dcterms:modified>
</cp:coreProperties>
</file>