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76"/>
  </p:notesMasterIdLst>
  <p:handoutMasterIdLst>
    <p:handoutMasterId r:id="rId77"/>
  </p:handoutMasterIdLst>
  <p:sldIdLst>
    <p:sldId id="357" r:id="rId2"/>
    <p:sldId id="366" r:id="rId3"/>
    <p:sldId id="368" r:id="rId4"/>
    <p:sldId id="257" r:id="rId5"/>
    <p:sldId id="258" r:id="rId6"/>
    <p:sldId id="329" r:id="rId7"/>
    <p:sldId id="270" r:id="rId8"/>
    <p:sldId id="268" r:id="rId9"/>
    <p:sldId id="275" r:id="rId10"/>
    <p:sldId id="276" r:id="rId11"/>
    <p:sldId id="277" r:id="rId12"/>
    <p:sldId id="337" r:id="rId13"/>
    <p:sldId id="280" r:id="rId14"/>
    <p:sldId id="262" r:id="rId15"/>
    <p:sldId id="271" r:id="rId16"/>
    <p:sldId id="282" r:id="rId17"/>
    <p:sldId id="284" r:id="rId18"/>
    <p:sldId id="285" r:id="rId19"/>
    <p:sldId id="334" r:id="rId20"/>
    <p:sldId id="289" r:id="rId21"/>
    <p:sldId id="288" r:id="rId22"/>
    <p:sldId id="365" r:id="rId23"/>
    <p:sldId id="256" r:id="rId24"/>
    <p:sldId id="352" r:id="rId25"/>
    <p:sldId id="353" r:id="rId26"/>
    <p:sldId id="370" r:id="rId27"/>
    <p:sldId id="293" r:id="rId28"/>
    <p:sldId id="294" r:id="rId29"/>
    <p:sldId id="355" r:id="rId30"/>
    <p:sldId id="296" r:id="rId31"/>
    <p:sldId id="279" r:id="rId32"/>
    <p:sldId id="297" r:id="rId33"/>
    <p:sldId id="299" r:id="rId34"/>
    <p:sldId id="316" r:id="rId35"/>
    <p:sldId id="304" r:id="rId36"/>
    <p:sldId id="359" r:id="rId37"/>
    <p:sldId id="306" r:id="rId38"/>
    <p:sldId id="358" r:id="rId39"/>
    <p:sldId id="309" r:id="rId40"/>
    <p:sldId id="332" r:id="rId41"/>
    <p:sldId id="350" r:id="rId42"/>
    <p:sldId id="265" r:id="rId43"/>
    <p:sldId id="260" r:id="rId44"/>
    <p:sldId id="269" r:id="rId45"/>
    <p:sldId id="362" r:id="rId46"/>
    <p:sldId id="363" r:id="rId47"/>
    <p:sldId id="367" r:id="rId48"/>
    <p:sldId id="351" r:id="rId49"/>
    <p:sldId id="322" r:id="rId50"/>
    <p:sldId id="343" r:id="rId51"/>
    <p:sldId id="344" r:id="rId52"/>
    <p:sldId id="338" r:id="rId53"/>
    <p:sldId id="278" r:id="rId54"/>
    <p:sldId id="369" r:id="rId55"/>
    <p:sldId id="371" r:id="rId56"/>
    <p:sldId id="325" r:id="rId57"/>
    <p:sldId id="335" r:id="rId58"/>
    <p:sldId id="333" r:id="rId59"/>
    <p:sldId id="326" r:id="rId60"/>
    <p:sldId id="360" r:id="rId61"/>
    <p:sldId id="331" r:id="rId62"/>
    <p:sldId id="336" r:id="rId63"/>
    <p:sldId id="290" r:id="rId64"/>
    <p:sldId id="321" r:id="rId65"/>
    <p:sldId id="292" r:id="rId66"/>
    <p:sldId id="287" r:id="rId67"/>
    <p:sldId id="283" r:id="rId68"/>
    <p:sldId id="266" r:id="rId69"/>
    <p:sldId id="263" r:id="rId70"/>
    <p:sldId id="310" r:id="rId71"/>
    <p:sldId id="300" r:id="rId72"/>
    <p:sldId id="301" r:id="rId73"/>
    <p:sldId id="302" r:id="rId74"/>
    <p:sldId id="348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00"/>
    <a:srgbClr val="221AC0"/>
    <a:srgbClr val="A1ACFF"/>
    <a:srgbClr val="51C5FF"/>
    <a:srgbClr val="DB3600"/>
    <a:srgbClr val="A20000"/>
    <a:srgbClr val="000051"/>
    <a:srgbClr val="00BC00"/>
    <a:srgbClr val="C000C0"/>
    <a:srgbClr val="C1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8" autoAdjust="0"/>
    <p:restoredTop sz="50000" autoAdjust="0"/>
  </p:normalViewPr>
  <p:slideViewPr>
    <p:cSldViewPr snapToGrid="0" snapToObjects="1">
      <p:cViewPr varScale="1">
        <p:scale>
          <a:sx n="100" d="100"/>
          <a:sy n="100" d="100"/>
        </p:scale>
        <p:origin x="168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88DC4-9F1A-4D40-BD3E-5D42405AE465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2CDFC-C9C8-4F49-BC57-6716D5963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97C1A-A65D-3448-B4DE-9EA30E2A25BF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B49D7-FFFE-CB40-96E0-8C697DD2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20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3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E3C8F50-C1EF-854B-8CBE-DA69B8183323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401" cy="1444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0383" rIns="80766" bIns="40383">
            <a:normAutofit fontScale="2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sz="900">
              <a:latin typeface="+mn-lt" charset="0"/>
              <a:cs typeface="+mn-ea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900">
              <a:latin typeface="+mn-lt" charset="0"/>
              <a:cs typeface="+mn-ea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0"/>
            <a:ext cx="1401" cy="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0383" rIns="80766" bIns="40383"/>
          <a:lstStyle/>
          <a:p>
            <a:pPr hangingPunct="1">
              <a:lnSpc>
                <a:spcPct val="100000"/>
              </a:lnSpc>
              <a:defRPr/>
            </a:pPr>
            <a:fld id="{3D947DC2-AC65-F448-96A1-136CB3A50E7E}" type="slidenum">
              <a:rPr lang="en-US">
                <a:solidFill>
                  <a:srgbClr val="000000"/>
                </a:solidFill>
                <a:latin typeface="+mn-lt" charset="0"/>
                <a:cs typeface="+mn-ea" charset="0"/>
              </a:rPr>
              <a:pPr hangingPunct="1">
                <a:lnSpc>
                  <a:spcPct val="100000"/>
                </a:lnSpc>
                <a:defRPr/>
              </a:pPr>
              <a:t>57</a:t>
            </a:fld>
            <a:endParaRPr lang="en-US">
              <a:solidFill>
                <a:srgbClr val="000000"/>
              </a:solidFill>
              <a:latin typeface="+mn-lt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37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Times New Roman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60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Times New Roman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60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18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78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27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21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1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Times New Roman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6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Times New Roman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6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9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49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1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18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AC0CE05-01C9-1E45-8EC4-3F47C4762E52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0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649" y="6541558"/>
            <a:ext cx="558151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600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290519" y="448233"/>
            <a:ext cx="37487" cy="63343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2886783" y="3711535"/>
            <a:ext cx="6007100" cy="2578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Nicolo Cartiglia, INFN, Torino -  Berlin 12/06/18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061964" y="641762"/>
            <a:ext cx="53665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83183" y="-14942"/>
            <a:ext cx="8860817" cy="6678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l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649" y="6541558"/>
            <a:ext cx="558151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600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237464" y="1418167"/>
            <a:ext cx="45719" cy="53643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140143" y="3458178"/>
            <a:ext cx="6513817" cy="25786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Nicolo Cartiglia, INFN, Torino -  Berlin 12/06/18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061964" y="641762"/>
            <a:ext cx="53665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3183" y="76200"/>
            <a:ext cx="8860817" cy="64176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>
                <a:solidFill>
                  <a:srgbClr val="8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6201"/>
            <a:ext cx="686034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5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 userDrawn="1"/>
        </p:nvSpPr>
        <p:spPr>
          <a:xfrm>
            <a:off x="246063" y="447675"/>
            <a:ext cx="36512" cy="6334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062163" y="641350"/>
            <a:ext cx="5365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542088"/>
            <a:ext cx="558800" cy="315912"/>
          </a:xfrm>
          <a:prstGeom prst="rect">
            <a:avLst/>
          </a:prstGeom>
        </p:spPr>
        <p:txBody>
          <a:bodyPr/>
          <a:lstStyle>
            <a:lvl1pPr algn="l">
              <a:defRPr lang="en-US"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058F7AA-B0EC-B04C-AC1E-DCC85EC3E7DB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886868" y="3710781"/>
            <a:ext cx="6007100" cy="258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Nicolo Cartiglia, INFN, Torino -  Berlin 12/06/18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7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emf"/><Relationship Id="rId9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personalpages.to.infn.it/~cartigli/Weightfield2/Mai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6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3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 err="1"/>
              <a:t>Nicolo</a:t>
            </a:r>
            <a:r>
              <a:rPr lang="en-US" dirty="0"/>
              <a:t> </a:t>
            </a:r>
            <a:r>
              <a:rPr lang="en-US" dirty="0" err="1"/>
              <a:t>Cartiglia</a:t>
            </a:r>
            <a:r>
              <a:rPr lang="en-US" dirty="0"/>
              <a:t>, INFN, Torino -  Berlin 12/06/18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layers, 4D- and 5D-tracking</a:t>
            </a:r>
          </a:p>
        </p:txBody>
      </p:sp>
      <p:pic>
        <p:nvPicPr>
          <p:cNvPr id="5" name="Picture 4" descr="ER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5" y="5764433"/>
            <a:ext cx="838415" cy="1043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029" y="2515605"/>
            <a:ext cx="5974521" cy="49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Very little help in the direction of this path is coming from nature, the burden is on the accelerator and experimental physicists to provide the means for this crossing.</a:t>
            </a:r>
          </a:p>
          <a:p>
            <a:pPr algn="just"/>
            <a:endParaRPr lang="en-US" sz="2000" dirty="0"/>
          </a:p>
          <a:p>
            <a:pPr algn="ctr"/>
            <a:r>
              <a:rPr lang="en-US" sz="2000" b="1" dirty="0"/>
              <a:t>Timing is one of the enabling technologies to cross the desert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R&amp;D programs on “timing” are very intense, it is a very challenging technological development  </a:t>
            </a:r>
          </a:p>
          <a:p>
            <a:pPr algn="ctr"/>
            <a:endParaRPr lang="en-US" sz="2000" b="1" baseline="30000" dirty="0">
              <a:solidFill>
                <a:srgbClr val="800000"/>
              </a:solidFill>
            </a:endParaRPr>
          </a:p>
          <a:p>
            <a:pPr algn="ctr"/>
            <a:endParaRPr lang="en-US" sz="4000" b="1" baseline="30000" dirty="0">
              <a:solidFill>
                <a:srgbClr val="800000"/>
              </a:solidFill>
            </a:endParaRPr>
          </a:p>
          <a:p>
            <a:pPr algn="just"/>
            <a:endParaRPr lang="en-US" sz="3200" baseline="30000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43" y="3043226"/>
            <a:ext cx="1992015" cy="29663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4482" y="767942"/>
            <a:ext cx="7738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Besides a few indirect signals of new physics, particle physics today faces a discovery desert.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We need to cross an </a:t>
            </a:r>
            <a:r>
              <a:rPr lang="en-US" sz="2000" b="1" dirty="0"/>
              <a:t>energy</a:t>
            </a:r>
            <a:r>
              <a:rPr lang="en-US" sz="2000" dirty="0"/>
              <a:t>- </a:t>
            </a:r>
            <a:r>
              <a:rPr lang="en-US" sz="2000" b="1" dirty="0"/>
              <a:t>cross section </a:t>
            </a:r>
            <a:r>
              <a:rPr lang="en-US" sz="2000" dirty="0"/>
              <a:t>desert to reach the El-dorado of new physics.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40057" y="3611992"/>
            <a:ext cx="26421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People of Silicon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747564" y="3302001"/>
            <a:ext cx="1325218" cy="309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899964" y="3302001"/>
            <a:ext cx="1325218" cy="309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1296" y="4038486"/>
            <a:ext cx="1900127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chemeClr val="bg1"/>
                </a:solidFill>
              </a:rPr>
              <a:t>The journey to new physics across the LHC desert</a:t>
            </a:r>
          </a:p>
        </p:txBody>
      </p:sp>
    </p:spTree>
    <p:extLst>
      <p:ext uri="{BB962C8B-B14F-4D97-AF65-F5344CB8AC3E}">
        <p14:creationId xmlns:p14="http://schemas.microsoft.com/office/powerpoint/2010/main" val="1368291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Timing in the event reconstruction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8" y="1658662"/>
            <a:ext cx="8205216" cy="4882896"/>
          </a:xfrm>
          <a:prstGeom prst="rect">
            <a:avLst/>
          </a:prstGeom>
        </p:spPr>
      </p:pic>
      <p:sp>
        <p:nvSpPr>
          <p:cNvPr id="250" name="TextBox 249"/>
          <p:cNvSpPr txBox="1"/>
          <p:nvPr/>
        </p:nvSpPr>
        <p:spPr>
          <a:xfrm>
            <a:off x="584757" y="822077"/>
            <a:ext cx="828777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Timing allows distinguishing overlapping events by means of an extra dimension.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904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Example of Timing  @ CMS</a:t>
            </a:r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870076" y="1737543"/>
            <a:ext cx="983106" cy="1108177"/>
            <a:chOff x="874269" y="1563739"/>
            <a:chExt cx="1718081" cy="2088753"/>
          </a:xfrm>
        </p:grpSpPr>
        <p:grpSp>
          <p:nvGrpSpPr>
            <p:cNvPr id="14" name="Group 13"/>
            <p:cNvGrpSpPr/>
            <p:nvPr/>
          </p:nvGrpSpPr>
          <p:grpSpPr>
            <a:xfrm>
              <a:off x="1055011" y="1563739"/>
              <a:ext cx="1537339" cy="2088753"/>
              <a:chOff x="1055011" y="1563739"/>
              <a:chExt cx="1537339" cy="2088753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427375" y="1563739"/>
                <a:ext cx="1164975" cy="1049625"/>
                <a:chOff x="1395870" y="881690"/>
                <a:chExt cx="1164975" cy="1049625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 flipH="1" flipV="1">
                  <a:off x="1395870" y="1133597"/>
                  <a:ext cx="398820" cy="7977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flipH="1" flipV="1">
                  <a:off x="1626766" y="1007643"/>
                  <a:ext cx="167924" cy="9236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1794690" y="881690"/>
                  <a:ext cx="62972" cy="10496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1794690" y="1007643"/>
                  <a:ext cx="146934" cy="9236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1794690" y="1259552"/>
                  <a:ext cx="766155" cy="6717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1794690" y="1259553"/>
                  <a:ext cx="461792" cy="6717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 rot="10800000">
                <a:off x="1055011" y="2602867"/>
                <a:ext cx="1164975" cy="1049625"/>
                <a:chOff x="1395870" y="881690"/>
                <a:chExt cx="1164975" cy="1049625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1395870" y="1133597"/>
                  <a:ext cx="398820" cy="7977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1626766" y="1007643"/>
                  <a:ext cx="167924" cy="9236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1794690" y="881690"/>
                  <a:ext cx="62972" cy="10496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794690" y="1007643"/>
                  <a:ext cx="146934" cy="9236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1794690" y="1259552"/>
                  <a:ext cx="766155" cy="6717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1794690" y="1259553"/>
                  <a:ext cx="461792" cy="6717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 46"/>
            <p:cNvGrpSpPr/>
            <p:nvPr/>
          </p:nvGrpSpPr>
          <p:grpSpPr>
            <a:xfrm rot="11864128">
              <a:off x="874269" y="2528817"/>
              <a:ext cx="1164975" cy="1049625"/>
              <a:chOff x="1395870" y="881690"/>
              <a:chExt cx="1164975" cy="1049625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Right Arrow 81"/>
          <p:cNvSpPr/>
          <p:nvPr/>
        </p:nvSpPr>
        <p:spPr>
          <a:xfrm>
            <a:off x="3657173" y="2001676"/>
            <a:ext cx="1233189" cy="556302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Timing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35988" y="1083913"/>
            <a:ext cx="7948716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Missing Et: </a:t>
            </a:r>
            <a:r>
              <a:rPr lang="en-US" sz="1600" dirty="0"/>
              <a:t>consider overlapping vertexes, one with missing Et: Timing allows obtaining at HL-LHC  the same resolution on missing Et that we have now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60229" y="1693740"/>
            <a:ext cx="916422" cy="1135319"/>
            <a:chOff x="4580789" y="1560084"/>
            <a:chExt cx="1718081" cy="2088753"/>
          </a:xfrm>
        </p:grpSpPr>
        <p:grpSp>
          <p:nvGrpSpPr>
            <p:cNvPr id="93" name="Group 92"/>
            <p:cNvGrpSpPr/>
            <p:nvPr/>
          </p:nvGrpSpPr>
          <p:grpSpPr>
            <a:xfrm rot="10800000">
              <a:off x="4761531" y="2599212"/>
              <a:ext cx="1164975" cy="1049625"/>
              <a:chOff x="1395870" y="881690"/>
              <a:chExt cx="1164975" cy="1049625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4580789" y="1560084"/>
              <a:ext cx="1718081" cy="2014703"/>
              <a:chOff x="4580789" y="1560084"/>
              <a:chExt cx="1718081" cy="20147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133895" y="1560084"/>
                <a:ext cx="1164975" cy="1049625"/>
                <a:chOff x="1395870" y="881690"/>
                <a:chExt cx="1164975" cy="1049625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 flipH="1" flipV="1">
                  <a:off x="1395870" y="1133597"/>
                  <a:ext cx="398820" cy="79771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H="1" flipV="1">
                  <a:off x="1626766" y="1007643"/>
                  <a:ext cx="167924" cy="923671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1794690" y="881690"/>
                  <a:ext cx="62972" cy="1049624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flipV="1">
                  <a:off x="1794690" y="1007643"/>
                  <a:ext cx="146934" cy="92367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1794690" y="1259552"/>
                  <a:ext cx="766155" cy="67176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1794690" y="1259553"/>
                  <a:ext cx="461792" cy="67176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 103"/>
              <p:cNvGrpSpPr/>
              <p:nvPr/>
            </p:nvGrpSpPr>
            <p:grpSpPr>
              <a:xfrm rot="11864128">
                <a:off x="4580789" y="2525162"/>
                <a:ext cx="1164975" cy="1049625"/>
                <a:chOff x="1395870" y="881690"/>
                <a:chExt cx="1164975" cy="1049625"/>
              </a:xfrm>
            </p:grpSpPr>
            <p:cxnSp>
              <p:nvCxnSpPr>
                <p:cNvPr id="105" name="Straight Connector 104"/>
                <p:cNvCxnSpPr/>
                <p:nvPr/>
              </p:nvCxnSpPr>
              <p:spPr>
                <a:xfrm flipH="1" flipV="1">
                  <a:off x="1395870" y="1133597"/>
                  <a:ext cx="398820" cy="7977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 flipV="1">
                  <a:off x="1626766" y="1007643"/>
                  <a:ext cx="167924" cy="9236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1794690" y="881690"/>
                  <a:ext cx="62972" cy="104962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1794690" y="1007643"/>
                  <a:ext cx="146934" cy="92367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V="1">
                  <a:off x="1794690" y="1259552"/>
                  <a:ext cx="766155" cy="6717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V="1">
                  <a:off x="1794690" y="1259553"/>
                  <a:ext cx="461792" cy="6717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Freeform 4"/>
          <p:cNvSpPr/>
          <p:nvPr/>
        </p:nvSpPr>
        <p:spPr>
          <a:xfrm rot="3551457">
            <a:off x="2528247" y="3553913"/>
            <a:ext cx="396208" cy="748852"/>
          </a:xfrm>
          <a:custGeom>
            <a:avLst/>
            <a:gdLst>
              <a:gd name="connsiteX0" fmla="*/ 189023 w 567229"/>
              <a:gd name="connsiteY0" fmla="*/ 797716 h 797716"/>
              <a:gd name="connsiteX1" fmla="*/ 535367 w 567229"/>
              <a:gd name="connsiteY1" fmla="*/ 650768 h 797716"/>
              <a:gd name="connsiteX2" fmla="*/ 94566 w 567229"/>
              <a:gd name="connsiteY2" fmla="*/ 514317 h 797716"/>
              <a:gd name="connsiteX3" fmla="*/ 566853 w 567229"/>
              <a:gd name="connsiteY3" fmla="*/ 314888 h 797716"/>
              <a:gd name="connsiteX4" fmla="*/ 108 w 567229"/>
              <a:gd name="connsiteY4" fmla="*/ 199429 h 797716"/>
              <a:gd name="connsiteX5" fmla="*/ 514376 w 567229"/>
              <a:gd name="connsiteY5" fmla="*/ 0 h 797716"/>
              <a:gd name="connsiteX6" fmla="*/ 514376 w 567229"/>
              <a:gd name="connsiteY6" fmla="*/ 0 h 79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229" h="797716">
                <a:moveTo>
                  <a:pt x="189023" y="797716"/>
                </a:moveTo>
                <a:cubicBezTo>
                  <a:pt x="370066" y="747858"/>
                  <a:pt x="551110" y="698001"/>
                  <a:pt x="535367" y="650768"/>
                </a:cubicBezTo>
                <a:cubicBezTo>
                  <a:pt x="519624" y="603535"/>
                  <a:pt x="89318" y="570297"/>
                  <a:pt x="94566" y="514317"/>
                </a:cubicBezTo>
                <a:cubicBezTo>
                  <a:pt x="99814" y="458337"/>
                  <a:pt x="582596" y="367369"/>
                  <a:pt x="566853" y="314888"/>
                </a:cubicBezTo>
                <a:cubicBezTo>
                  <a:pt x="551110" y="262407"/>
                  <a:pt x="8854" y="251910"/>
                  <a:pt x="108" y="199429"/>
                </a:cubicBezTo>
                <a:cubicBezTo>
                  <a:pt x="-8638" y="146948"/>
                  <a:pt x="514376" y="0"/>
                  <a:pt x="514376" y="0"/>
                </a:cubicBezTo>
                <a:lnTo>
                  <a:pt x="514376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/>
          <p:cNvSpPr/>
          <p:nvPr/>
        </p:nvSpPr>
        <p:spPr>
          <a:xfrm rot="18562436">
            <a:off x="1233666" y="3597115"/>
            <a:ext cx="242422" cy="738724"/>
          </a:xfrm>
          <a:custGeom>
            <a:avLst/>
            <a:gdLst>
              <a:gd name="connsiteX0" fmla="*/ 189023 w 567229"/>
              <a:gd name="connsiteY0" fmla="*/ 797716 h 797716"/>
              <a:gd name="connsiteX1" fmla="*/ 535367 w 567229"/>
              <a:gd name="connsiteY1" fmla="*/ 650768 h 797716"/>
              <a:gd name="connsiteX2" fmla="*/ 94566 w 567229"/>
              <a:gd name="connsiteY2" fmla="*/ 514317 h 797716"/>
              <a:gd name="connsiteX3" fmla="*/ 566853 w 567229"/>
              <a:gd name="connsiteY3" fmla="*/ 314888 h 797716"/>
              <a:gd name="connsiteX4" fmla="*/ 108 w 567229"/>
              <a:gd name="connsiteY4" fmla="*/ 199429 h 797716"/>
              <a:gd name="connsiteX5" fmla="*/ 514376 w 567229"/>
              <a:gd name="connsiteY5" fmla="*/ 0 h 797716"/>
              <a:gd name="connsiteX6" fmla="*/ 514376 w 567229"/>
              <a:gd name="connsiteY6" fmla="*/ 0 h 79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229" h="797716">
                <a:moveTo>
                  <a:pt x="189023" y="797716"/>
                </a:moveTo>
                <a:cubicBezTo>
                  <a:pt x="370066" y="747858"/>
                  <a:pt x="551110" y="698001"/>
                  <a:pt x="535367" y="650768"/>
                </a:cubicBezTo>
                <a:cubicBezTo>
                  <a:pt x="519624" y="603535"/>
                  <a:pt x="89318" y="570297"/>
                  <a:pt x="94566" y="514317"/>
                </a:cubicBezTo>
                <a:cubicBezTo>
                  <a:pt x="99814" y="458337"/>
                  <a:pt x="582596" y="367369"/>
                  <a:pt x="566853" y="314888"/>
                </a:cubicBezTo>
                <a:cubicBezTo>
                  <a:pt x="551110" y="262407"/>
                  <a:pt x="8854" y="251910"/>
                  <a:pt x="108" y="199429"/>
                </a:cubicBezTo>
                <a:cubicBezTo>
                  <a:pt x="-8638" y="146948"/>
                  <a:pt x="514376" y="0"/>
                  <a:pt x="514376" y="0"/>
                </a:cubicBezTo>
                <a:lnTo>
                  <a:pt x="514376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138920" y="3700213"/>
            <a:ext cx="945310" cy="56879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12" idx="0"/>
          </p:cNvCxnSpPr>
          <p:nvPr/>
        </p:nvCxnSpPr>
        <p:spPr>
          <a:xfrm flipH="1" flipV="1">
            <a:off x="1009448" y="3611671"/>
            <a:ext cx="605309" cy="62037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437732" y="4259099"/>
            <a:ext cx="1103608" cy="515754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35988" y="2771182"/>
            <a:ext cx="7938992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H </a:t>
            </a:r>
            <a:r>
              <a:rPr lang="en-US" sz="1600" b="1" dirty="0">
                <a:sym typeface="Wingdings"/>
              </a:rPr>
              <a:t> </a:t>
            </a:r>
            <a:r>
              <a:rPr lang="en-US" sz="1600" b="1" dirty="0">
                <a:latin typeface="Symbol" charset="2"/>
                <a:cs typeface="Symbol" charset="2"/>
                <a:sym typeface="Wingdings"/>
              </a:rPr>
              <a:t>g g </a:t>
            </a:r>
            <a:r>
              <a:rPr lang="en-US" sz="1600" b="1" dirty="0"/>
              <a:t>: </a:t>
            </a:r>
            <a:r>
              <a:rPr lang="en-US" sz="1600" dirty="0"/>
              <a:t>The timing of the </a:t>
            </a:r>
            <a:r>
              <a:rPr lang="en-US" sz="1600" dirty="0" err="1">
                <a:latin typeface="Symbol" charset="2"/>
                <a:cs typeface="Symbol" charset="2"/>
              </a:rPr>
              <a:t>gg</a:t>
            </a:r>
            <a:r>
              <a:rPr lang="en-US" sz="1600" dirty="0"/>
              <a:t> allows to select an area  1 cm)  where the vertex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 is located. The vertex timing allows to select the correct vertex within this area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1435123" y="4294492"/>
            <a:ext cx="372364" cy="410812"/>
            <a:chOff x="1055011" y="1563739"/>
            <a:chExt cx="1537339" cy="2088753"/>
          </a:xfrm>
        </p:grpSpPr>
        <p:grpSp>
          <p:nvGrpSpPr>
            <p:cNvPr id="116" name="Group 115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Group 129"/>
          <p:cNvGrpSpPr/>
          <p:nvPr/>
        </p:nvGrpSpPr>
        <p:grpSpPr>
          <a:xfrm>
            <a:off x="1650493" y="4289452"/>
            <a:ext cx="372364" cy="410812"/>
            <a:chOff x="1055011" y="1563739"/>
            <a:chExt cx="1537339" cy="2088753"/>
          </a:xfrm>
        </p:grpSpPr>
        <p:grpSp>
          <p:nvGrpSpPr>
            <p:cNvPr id="131" name="Group 130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Group 144"/>
          <p:cNvGrpSpPr/>
          <p:nvPr/>
        </p:nvGrpSpPr>
        <p:grpSpPr>
          <a:xfrm>
            <a:off x="1907843" y="4284412"/>
            <a:ext cx="372364" cy="410812"/>
            <a:chOff x="1055011" y="1563739"/>
            <a:chExt cx="1537339" cy="2088753"/>
          </a:xfrm>
        </p:grpSpPr>
        <p:grpSp>
          <p:nvGrpSpPr>
            <p:cNvPr id="146" name="Group 145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0" name="Group 159"/>
          <p:cNvGrpSpPr/>
          <p:nvPr/>
        </p:nvGrpSpPr>
        <p:grpSpPr>
          <a:xfrm>
            <a:off x="2186183" y="4300364"/>
            <a:ext cx="372364" cy="410812"/>
            <a:chOff x="1055011" y="1563739"/>
            <a:chExt cx="1537339" cy="2088753"/>
          </a:xfrm>
        </p:grpSpPr>
        <p:grpSp>
          <p:nvGrpSpPr>
            <p:cNvPr id="161" name="Group 160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5" name="Freeform 174"/>
          <p:cNvSpPr/>
          <p:nvPr/>
        </p:nvSpPr>
        <p:spPr>
          <a:xfrm rot="4087540">
            <a:off x="6644994" y="3463644"/>
            <a:ext cx="396208" cy="748852"/>
          </a:xfrm>
          <a:custGeom>
            <a:avLst/>
            <a:gdLst>
              <a:gd name="connsiteX0" fmla="*/ 189023 w 567229"/>
              <a:gd name="connsiteY0" fmla="*/ 797716 h 797716"/>
              <a:gd name="connsiteX1" fmla="*/ 535367 w 567229"/>
              <a:gd name="connsiteY1" fmla="*/ 650768 h 797716"/>
              <a:gd name="connsiteX2" fmla="*/ 94566 w 567229"/>
              <a:gd name="connsiteY2" fmla="*/ 514317 h 797716"/>
              <a:gd name="connsiteX3" fmla="*/ 566853 w 567229"/>
              <a:gd name="connsiteY3" fmla="*/ 314888 h 797716"/>
              <a:gd name="connsiteX4" fmla="*/ 108 w 567229"/>
              <a:gd name="connsiteY4" fmla="*/ 199429 h 797716"/>
              <a:gd name="connsiteX5" fmla="*/ 514376 w 567229"/>
              <a:gd name="connsiteY5" fmla="*/ 0 h 797716"/>
              <a:gd name="connsiteX6" fmla="*/ 514376 w 567229"/>
              <a:gd name="connsiteY6" fmla="*/ 0 h 79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229" h="797716">
                <a:moveTo>
                  <a:pt x="189023" y="797716"/>
                </a:moveTo>
                <a:cubicBezTo>
                  <a:pt x="370066" y="747858"/>
                  <a:pt x="551110" y="698001"/>
                  <a:pt x="535367" y="650768"/>
                </a:cubicBezTo>
                <a:cubicBezTo>
                  <a:pt x="519624" y="603535"/>
                  <a:pt x="89318" y="570297"/>
                  <a:pt x="94566" y="514317"/>
                </a:cubicBezTo>
                <a:cubicBezTo>
                  <a:pt x="99814" y="458337"/>
                  <a:pt x="582596" y="367369"/>
                  <a:pt x="566853" y="314888"/>
                </a:cubicBezTo>
                <a:cubicBezTo>
                  <a:pt x="551110" y="262407"/>
                  <a:pt x="8854" y="251910"/>
                  <a:pt x="108" y="199429"/>
                </a:cubicBezTo>
                <a:cubicBezTo>
                  <a:pt x="-8638" y="146948"/>
                  <a:pt x="514376" y="0"/>
                  <a:pt x="514376" y="0"/>
                </a:cubicBezTo>
                <a:lnTo>
                  <a:pt x="514376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 rot="18562436">
            <a:off x="5533989" y="3587035"/>
            <a:ext cx="242422" cy="738724"/>
          </a:xfrm>
          <a:custGeom>
            <a:avLst/>
            <a:gdLst>
              <a:gd name="connsiteX0" fmla="*/ 189023 w 567229"/>
              <a:gd name="connsiteY0" fmla="*/ 797716 h 797716"/>
              <a:gd name="connsiteX1" fmla="*/ 535367 w 567229"/>
              <a:gd name="connsiteY1" fmla="*/ 650768 h 797716"/>
              <a:gd name="connsiteX2" fmla="*/ 94566 w 567229"/>
              <a:gd name="connsiteY2" fmla="*/ 514317 h 797716"/>
              <a:gd name="connsiteX3" fmla="*/ 566853 w 567229"/>
              <a:gd name="connsiteY3" fmla="*/ 314888 h 797716"/>
              <a:gd name="connsiteX4" fmla="*/ 108 w 567229"/>
              <a:gd name="connsiteY4" fmla="*/ 199429 h 797716"/>
              <a:gd name="connsiteX5" fmla="*/ 514376 w 567229"/>
              <a:gd name="connsiteY5" fmla="*/ 0 h 797716"/>
              <a:gd name="connsiteX6" fmla="*/ 514376 w 567229"/>
              <a:gd name="connsiteY6" fmla="*/ 0 h 79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229" h="797716">
                <a:moveTo>
                  <a:pt x="189023" y="797716"/>
                </a:moveTo>
                <a:cubicBezTo>
                  <a:pt x="370066" y="747858"/>
                  <a:pt x="551110" y="698001"/>
                  <a:pt x="535367" y="650768"/>
                </a:cubicBezTo>
                <a:cubicBezTo>
                  <a:pt x="519624" y="603535"/>
                  <a:pt x="89318" y="570297"/>
                  <a:pt x="94566" y="514317"/>
                </a:cubicBezTo>
                <a:cubicBezTo>
                  <a:pt x="99814" y="458337"/>
                  <a:pt x="582596" y="367369"/>
                  <a:pt x="566853" y="314888"/>
                </a:cubicBezTo>
                <a:cubicBezTo>
                  <a:pt x="551110" y="262407"/>
                  <a:pt x="8854" y="251910"/>
                  <a:pt x="108" y="199429"/>
                </a:cubicBezTo>
                <a:cubicBezTo>
                  <a:pt x="-8638" y="146948"/>
                  <a:pt x="514376" y="0"/>
                  <a:pt x="514376" y="0"/>
                </a:cubicBezTo>
                <a:lnTo>
                  <a:pt x="514376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/>
          <p:cNvCxnSpPr/>
          <p:nvPr/>
        </p:nvCxnSpPr>
        <p:spPr>
          <a:xfrm flipH="1">
            <a:off x="6038915" y="3609944"/>
            <a:ext cx="1162063" cy="61905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stCxn id="176" idx="0"/>
          </p:cNvCxnSpPr>
          <p:nvPr/>
        </p:nvCxnSpPr>
        <p:spPr>
          <a:xfrm flipH="1" flipV="1">
            <a:off x="5161056" y="3541870"/>
            <a:ext cx="754024" cy="6800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0" name="Group 179"/>
          <p:cNvGrpSpPr/>
          <p:nvPr/>
        </p:nvGrpSpPr>
        <p:grpSpPr>
          <a:xfrm>
            <a:off x="5551870" y="4204223"/>
            <a:ext cx="372364" cy="410812"/>
            <a:chOff x="1055011" y="1563739"/>
            <a:chExt cx="1537339" cy="2088753"/>
          </a:xfrm>
        </p:grpSpPr>
        <p:grpSp>
          <p:nvGrpSpPr>
            <p:cNvPr id="181" name="Group 180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189" name="Straight Connector 188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221A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/>
          <p:cNvGrpSpPr/>
          <p:nvPr/>
        </p:nvGrpSpPr>
        <p:grpSpPr>
          <a:xfrm>
            <a:off x="5767240" y="4199183"/>
            <a:ext cx="372364" cy="410812"/>
            <a:chOff x="1055011" y="1563739"/>
            <a:chExt cx="1537339" cy="2088753"/>
          </a:xfrm>
        </p:grpSpPr>
        <p:grpSp>
          <p:nvGrpSpPr>
            <p:cNvPr id="196" name="Group 195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Group 196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0" name="Group 209"/>
          <p:cNvGrpSpPr/>
          <p:nvPr/>
        </p:nvGrpSpPr>
        <p:grpSpPr>
          <a:xfrm>
            <a:off x="6024590" y="4194143"/>
            <a:ext cx="372364" cy="410812"/>
            <a:chOff x="1055011" y="1563739"/>
            <a:chExt cx="1537339" cy="2088753"/>
          </a:xfrm>
        </p:grpSpPr>
        <p:grpSp>
          <p:nvGrpSpPr>
            <p:cNvPr id="211" name="Group 210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219" name="Straight Connector 218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2" name="Group 211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5" name="Group 224"/>
          <p:cNvGrpSpPr/>
          <p:nvPr/>
        </p:nvGrpSpPr>
        <p:grpSpPr>
          <a:xfrm>
            <a:off x="6302930" y="4210095"/>
            <a:ext cx="372364" cy="410812"/>
            <a:chOff x="1055011" y="1563739"/>
            <a:chExt cx="1537339" cy="2088753"/>
          </a:xfrm>
        </p:grpSpPr>
        <p:grpSp>
          <p:nvGrpSpPr>
            <p:cNvPr id="226" name="Group 225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234" name="Straight Connector 233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oup 226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228" name="Straight Connector 227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DB3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0" name="Right Arrow 239"/>
          <p:cNvSpPr/>
          <p:nvPr/>
        </p:nvSpPr>
        <p:spPr>
          <a:xfrm>
            <a:off x="3657173" y="3995841"/>
            <a:ext cx="1233189" cy="556302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Timing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535988" y="4828123"/>
            <a:ext cx="8232649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Displaced vertexes: </a:t>
            </a:r>
            <a:r>
              <a:rPr lang="en-US" sz="1600" dirty="0"/>
              <a:t>The timing of the displaced track and that of each vertex  allow  identifying the correct vertex</a:t>
            </a:r>
          </a:p>
        </p:txBody>
      </p:sp>
      <p:grpSp>
        <p:nvGrpSpPr>
          <p:cNvPr id="265" name="Group 264"/>
          <p:cNvGrpSpPr/>
          <p:nvPr/>
        </p:nvGrpSpPr>
        <p:grpSpPr>
          <a:xfrm>
            <a:off x="1694499" y="5516586"/>
            <a:ext cx="919213" cy="1014060"/>
            <a:chOff x="1055011" y="1563739"/>
            <a:chExt cx="1537339" cy="2088753"/>
          </a:xfrm>
        </p:grpSpPr>
        <p:grpSp>
          <p:nvGrpSpPr>
            <p:cNvPr id="266" name="Group 265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274" name="Straight Connector 273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7" name="Group 266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268" name="Straight Connector 267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0" name="Group 279"/>
          <p:cNvGrpSpPr/>
          <p:nvPr/>
        </p:nvGrpSpPr>
        <p:grpSpPr>
          <a:xfrm>
            <a:off x="2542287" y="5516586"/>
            <a:ext cx="919213" cy="1024972"/>
            <a:chOff x="1055011" y="1541263"/>
            <a:chExt cx="1537339" cy="2111229"/>
          </a:xfrm>
        </p:grpSpPr>
        <p:grpSp>
          <p:nvGrpSpPr>
            <p:cNvPr id="281" name="Group 280"/>
            <p:cNvGrpSpPr/>
            <p:nvPr/>
          </p:nvGrpSpPr>
          <p:grpSpPr>
            <a:xfrm>
              <a:off x="1197418" y="1541263"/>
              <a:ext cx="1394932" cy="1072101"/>
              <a:chOff x="1165913" y="859214"/>
              <a:chExt cx="1394932" cy="1072101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1165913" y="859214"/>
                <a:ext cx="230267" cy="8511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2" name="Group 281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283" name="Straight Connector 282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6" name="Right Arrow 295"/>
          <p:cNvSpPr/>
          <p:nvPr/>
        </p:nvSpPr>
        <p:spPr>
          <a:xfrm>
            <a:off x="3657173" y="5732175"/>
            <a:ext cx="1233189" cy="556302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Timing</a:t>
            </a:r>
          </a:p>
        </p:txBody>
      </p:sp>
      <p:grpSp>
        <p:nvGrpSpPr>
          <p:cNvPr id="297" name="Group 296"/>
          <p:cNvGrpSpPr/>
          <p:nvPr/>
        </p:nvGrpSpPr>
        <p:grpSpPr>
          <a:xfrm>
            <a:off x="5305966" y="5508582"/>
            <a:ext cx="919213" cy="1014060"/>
            <a:chOff x="1055011" y="1563739"/>
            <a:chExt cx="1537339" cy="2088753"/>
          </a:xfrm>
        </p:grpSpPr>
        <p:grpSp>
          <p:nvGrpSpPr>
            <p:cNvPr id="298" name="Group 297"/>
            <p:cNvGrpSpPr/>
            <p:nvPr/>
          </p:nvGrpSpPr>
          <p:grpSpPr>
            <a:xfrm>
              <a:off x="1427375" y="1563739"/>
              <a:ext cx="1164975" cy="1049625"/>
              <a:chOff x="1395870" y="881690"/>
              <a:chExt cx="1164975" cy="1049625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2" name="Group 311"/>
          <p:cNvGrpSpPr/>
          <p:nvPr/>
        </p:nvGrpSpPr>
        <p:grpSpPr>
          <a:xfrm>
            <a:off x="6153754" y="5508582"/>
            <a:ext cx="919213" cy="1024972"/>
            <a:chOff x="1055011" y="1541263"/>
            <a:chExt cx="1537339" cy="2111229"/>
          </a:xfrm>
        </p:grpSpPr>
        <p:grpSp>
          <p:nvGrpSpPr>
            <p:cNvPr id="313" name="Group 312"/>
            <p:cNvGrpSpPr/>
            <p:nvPr/>
          </p:nvGrpSpPr>
          <p:grpSpPr>
            <a:xfrm>
              <a:off x="1197418" y="1541263"/>
              <a:ext cx="1394932" cy="1072101"/>
              <a:chOff x="1165913" y="859214"/>
              <a:chExt cx="1394932" cy="1072101"/>
            </a:xfrm>
          </p:grpSpPr>
          <p:cxnSp>
            <p:nvCxnSpPr>
              <p:cNvPr id="321" name="Straight Connector 320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V="1">
                <a:off x="1165913" y="859214"/>
                <a:ext cx="230267" cy="85111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4" name="Group 313"/>
            <p:cNvGrpSpPr/>
            <p:nvPr/>
          </p:nvGrpSpPr>
          <p:grpSpPr>
            <a:xfrm rot="10800000">
              <a:off x="1055011" y="2602867"/>
              <a:ext cx="1164975" cy="1049625"/>
              <a:chOff x="1395870" y="881690"/>
              <a:chExt cx="1164975" cy="1049625"/>
            </a:xfrm>
          </p:grpSpPr>
          <p:cxnSp>
            <p:nvCxnSpPr>
              <p:cNvPr id="315" name="Straight Connector 314"/>
              <p:cNvCxnSpPr/>
              <p:nvPr/>
            </p:nvCxnSpPr>
            <p:spPr>
              <a:xfrm flipH="1" flipV="1">
                <a:off x="1395870" y="1133597"/>
                <a:ext cx="398820" cy="7977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flipH="1" flipV="1">
                <a:off x="1626766" y="1007643"/>
                <a:ext cx="167924" cy="9236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V="1">
                <a:off x="1794690" y="881690"/>
                <a:ext cx="62972" cy="10496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flipV="1">
                <a:off x="1794690" y="1007643"/>
                <a:ext cx="146934" cy="92367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V="1">
                <a:off x="1794690" y="1259552"/>
                <a:ext cx="766155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V="1">
                <a:off x="1794690" y="1259553"/>
                <a:ext cx="461792" cy="671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0912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Where do we stand in CMS?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643" y="927315"/>
            <a:ext cx="8413895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tracking community </a:t>
            </a:r>
            <a:r>
              <a:rPr lang="en-US" dirty="0"/>
              <a:t>thinks it is a wonderful idea,  clearly to be implemented  </a:t>
            </a:r>
            <a:r>
              <a:rPr lang="en-US" b="1" dirty="0"/>
              <a:t>outside the tracker volume</a:t>
            </a:r>
            <a:r>
              <a:rPr lang="en-US" dirty="0"/>
              <a:t>, in front of the calorimeter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326307" y="2142694"/>
            <a:ext cx="1090143" cy="20228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545" y="3077671"/>
            <a:ext cx="7642243" cy="15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calorimeter community </a:t>
            </a:r>
            <a:r>
              <a:rPr lang="en-US" dirty="0"/>
              <a:t>thinks it is a wonderful idea, clearly to be implemented  </a:t>
            </a:r>
            <a:r>
              <a:rPr lang="en-US" b="1" dirty="0"/>
              <a:t>far from the calorimeter, </a:t>
            </a:r>
            <a:r>
              <a:rPr lang="en-US" dirty="0"/>
              <a:t>in the tracker volume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6507" y="6102976"/>
            <a:ext cx="7458331" cy="41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C00000"/>
                </a:solidFill>
              </a:rPr>
              <a:t>Lesson learnt</a:t>
            </a:r>
            <a:r>
              <a:rPr lang="en-US" dirty="0"/>
              <a:t>: sociology can be harder than science…….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>
            <a:off x="3612462" y="4616186"/>
            <a:ext cx="1090143" cy="20228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505994" y="1931082"/>
            <a:ext cx="1405118" cy="670338"/>
            <a:chOff x="1505994" y="1931082"/>
            <a:chExt cx="1405118" cy="670338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764459" y="2123985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764459" y="2177079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764459" y="2230173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766763" y="2357461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66763" y="2410555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766763" y="2463649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666892" y="206152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715192" y="206124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763492" y="206096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666892" y="234115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715192" y="234087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763492" y="234059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618714" y="207725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667014" y="207697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715314" y="207669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32594" y="235688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80894" y="235660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29194" y="235632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549759" y="1952040"/>
              <a:ext cx="13259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534309" y="2596800"/>
              <a:ext cx="13259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911112" y="2306210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11112" y="1931082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511929" y="1947805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505994" y="2309071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flipH="1">
            <a:off x="1549759" y="1773084"/>
            <a:ext cx="1165433" cy="997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1680895" y="1773084"/>
            <a:ext cx="1082597" cy="997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5295655" y="4407353"/>
            <a:ext cx="1405118" cy="670338"/>
            <a:chOff x="1505994" y="1931082"/>
            <a:chExt cx="1405118" cy="670338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1764459" y="2123985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764459" y="2177079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1764459" y="2230173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1766763" y="2357461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766763" y="2410555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1766763" y="2463649"/>
              <a:ext cx="854133" cy="112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66892" y="206152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15192" y="206124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763492" y="206096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666892" y="234115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715192" y="234087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63492" y="2340595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618714" y="207725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667014" y="207697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715314" y="207669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632594" y="235688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680894" y="235660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729194" y="2356327"/>
              <a:ext cx="0" cy="17300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549759" y="1952040"/>
              <a:ext cx="13259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34309" y="2596800"/>
              <a:ext cx="13259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911112" y="2306210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911112" y="1931082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511929" y="1947805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05994" y="2309071"/>
              <a:ext cx="0" cy="292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4891237" y="1834729"/>
            <a:ext cx="2393820" cy="1191229"/>
            <a:chOff x="4891237" y="1834729"/>
            <a:chExt cx="2393820" cy="1191229"/>
          </a:xfrm>
        </p:grpSpPr>
        <p:grpSp>
          <p:nvGrpSpPr>
            <p:cNvPr id="12" name="Group 11"/>
            <p:cNvGrpSpPr/>
            <p:nvPr/>
          </p:nvGrpSpPr>
          <p:grpSpPr>
            <a:xfrm>
              <a:off x="4891237" y="1834729"/>
              <a:ext cx="2393820" cy="1191229"/>
              <a:chOff x="5147267" y="1820560"/>
              <a:chExt cx="2393820" cy="119122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147267" y="1820560"/>
                <a:ext cx="2393820" cy="119122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304605" y="1966654"/>
                <a:ext cx="2085441" cy="85162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>
              <a:off x="5110705" y="2060965"/>
              <a:ext cx="19739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110705" y="2764947"/>
              <a:ext cx="19739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5079451" y="2087603"/>
              <a:ext cx="0" cy="6773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7084696" y="2076697"/>
              <a:ext cx="0" cy="6773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932487" y="4256429"/>
            <a:ext cx="2393820" cy="1191229"/>
            <a:chOff x="4891237" y="1834729"/>
            <a:chExt cx="2393820" cy="1191229"/>
          </a:xfrm>
        </p:grpSpPr>
        <p:grpSp>
          <p:nvGrpSpPr>
            <p:cNvPr id="119" name="Group 118"/>
            <p:cNvGrpSpPr/>
            <p:nvPr/>
          </p:nvGrpSpPr>
          <p:grpSpPr>
            <a:xfrm>
              <a:off x="4891237" y="1834729"/>
              <a:ext cx="2393820" cy="1191229"/>
              <a:chOff x="5147267" y="1820560"/>
              <a:chExt cx="2393820" cy="1191229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5147267" y="1820560"/>
                <a:ext cx="2393820" cy="119122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5304605" y="1966654"/>
                <a:ext cx="2085441" cy="85162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0" name="Straight Connector 119"/>
            <p:cNvCxnSpPr/>
            <p:nvPr/>
          </p:nvCxnSpPr>
          <p:spPr>
            <a:xfrm>
              <a:off x="5110705" y="2060965"/>
              <a:ext cx="19739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5110705" y="2764947"/>
              <a:ext cx="19739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5079451" y="2087603"/>
              <a:ext cx="0" cy="6773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7084696" y="2076697"/>
              <a:ext cx="0" cy="6773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H="1">
            <a:off x="932488" y="4046218"/>
            <a:ext cx="2635625" cy="1467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 flipV="1">
            <a:off x="685545" y="4046218"/>
            <a:ext cx="2489721" cy="1393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4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Timing layer position</a:t>
            </a:r>
          </a:p>
        </p:txBody>
      </p:sp>
      <p:pic>
        <p:nvPicPr>
          <p:cNvPr id="5" name="Picture 4" descr="Tracker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05" y="1755503"/>
            <a:ext cx="6576784" cy="303131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392866" y="1277595"/>
            <a:ext cx="13656" cy="3195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2245" y="1237608"/>
            <a:ext cx="8056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1600</a:t>
            </a:r>
          </a:p>
          <a:p>
            <a:endParaRPr lang="en-US" sz="1100" b="1" dirty="0"/>
          </a:p>
          <a:p>
            <a:r>
              <a:rPr lang="en-US" sz="1100" b="1" dirty="0"/>
              <a:t>1400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6528" y="1847501"/>
            <a:ext cx="151979" cy="184695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29" idx="0"/>
          </p:cNvCxnSpPr>
          <p:nvPr/>
        </p:nvCxnSpPr>
        <p:spPr>
          <a:xfrm flipV="1">
            <a:off x="7817650" y="3577491"/>
            <a:ext cx="564999" cy="1816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92866" y="3694451"/>
            <a:ext cx="7153663" cy="77831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0"/>
          </p:cNvCxnSpPr>
          <p:nvPr/>
        </p:nvCxnSpPr>
        <p:spPr>
          <a:xfrm flipV="1">
            <a:off x="1392866" y="1847501"/>
            <a:ext cx="7229652" cy="262526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788456" y="5393549"/>
            <a:ext cx="2058387" cy="80329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Most likely position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In front HGCAL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</a:rPr>
              <a:t>~ 10  m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61143" y="1567920"/>
            <a:ext cx="7291984" cy="183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10602" y="5393549"/>
            <a:ext cx="1835310" cy="5632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High rapidity option: 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Inside Forward pixel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39682" y="3973475"/>
            <a:ext cx="136554" cy="352945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>
            <a:stCxn id="33" idx="0"/>
          </p:cNvCxnSpPr>
          <p:nvPr/>
        </p:nvCxnSpPr>
        <p:spPr>
          <a:xfrm flipV="1">
            <a:off x="4628257" y="4326421"/>
            <a:ext cx="1011425" cy="1067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461143" y="859801"/>
            <a:ext cx="2497348" cy="5632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Between tracker and ECAL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Crystals + SiPM</a:t>
            </a:r>
          </a:p>
        </p:txBody>
      </p:sp>
      <p:cxnSp>
        <p:nvCxnSpPr>
          <p:cNvPr id="43" name="Straight Arrow Connector 42"/>
          <p:cNvCxnSpPr>
            <a:stCxn id="42" idx="3"/>
            <a:endCxn id="24" idx="0"/>
          </p:cNvCxnSpPr>
          <p:nvPr/>
        </p:nvCxnSpPr>
        <p:spPr>
          <a:xfrm>
            <a:off x="3958491" y="1141417"/>
            <a:ext cx="1148644" cy="426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76236" y="4695096"/>
            <a:ext cx="1538289" cy="361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Silicon detector</a:t>
            </a:r>
          </a:p>
        </p:txBody>
      </p:sp>
    </p:spTree>
    <p:extLst>
      <p:ext uri="{BB962C8B-B14F-4D97-AF65-F5344CB8AC3E}">
        <p14:creationId xmlns:p14="http://schemas.microsoft.com/office/powerpoint/2010/main" val="186843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levels</a:t>
            </a:r>
          </a:p>
        </p:txBody>
      </p:sp>
      <p:pic>
        <p:nvPicPr>
          <p:cNvPr id="5" name="Picture 4" descr="Radiation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99"/>
          <a:stretch/>
        </p:blipFill>
        <p:spPr>
          <a:xfrm>
            <a:off x="349467" y="652929"/>
            <a:ext cx="8591333" cy="2165780"/>
          </a:xfrm>
          <a:prstGeom prst="rect">
            <a:avLst/>
          </a:prstGeom>
        </p:spPr>
      </p:pic>
      <p:pic>
        <p:nvPicPr>
          <p:cNvPr id="6" name="Picture 5" descr="Dose.tiff"/>
          <p:cNvPicPr>
            <a:picLocks noChangeAspect="1"/>
          </p:cNvPicPr>
          <p:nvPr/>
        </p:nvPicPr>
        <p:blipFill rotWithShape="1"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70" r="2068" b="3163"/>
          <a:stretch/>
        </p:blipFill>
        <p:spPr>
          <a:xfrm>
            <a:off x="490088" y="3080634"/>
            <a:ext cx="5258837" cy="3244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9136" y="3258149"/>
            <a:ext cx="3203899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Barrel  is a much easier environment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Endcap will be driving the radiation aspects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274378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a timing layer?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408" y="3506754"/>
            <a:ext cx="797011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/>
              <a:t>The purpose of a timing upgrade of the CMS detector is to consolidate the particle-flow performance at a multiplicity of 140 pileup events and to extend it up to 200 pileup events</a:t>
            </a:r>
            <a:r>
              <a:rPr lang="en-US" dirty="0"/>
              <a:t>, exploiting  the additional information provided by the precision timing of both tracks and energy deposits  in the calorimeters. 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565" y="1082132"/>
            <a:ext cx="77560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HL-LHC limit:  2 × 10</a:t>
            </a:r>
            <a:r>
              <a:rPr lang="en-US" baseline="30000" dirty="0"/>
              <a:t>35</a:t>
            </a:r>
            <a:r>
              <a:rPr lang="en-US" dirty="0"/>
              <a:t> cm</a:t>
            </a:r>
            <a:r>
              <a:rPr lang="en-US" baseline="30000" dirty="0"/>
              <a:t>−2</a:t>
            </a:r>
            <a:r>
              <a:rPr lang="en-US" dirty="0"/>
              <a:t>s</a:t>
            </a:r>
            <a:r>
              <a:rPr lang="en-US" baseline="30000" dirty="0"/>
              <a:t>−1</a:t>
            </a:r>
            <a:r>
              <a:rPr lang="en-US" dirty="0"/>
              <a:t> at the beginning of each fill. </a:t>
            </a:r>
          </a:p>
          <a:p>
            <a:r>
              <a:rPr lang="en-US" dirty="0"/>
              <a:t>Limited by luminosity leveling at 5.2 or 7.2×10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−2</a:t>
            </a:r>
            <a:r>
              <a:rPr lang="en-US" dirty="0"/>
              <a:t>s</a:t>
            </a:r>
            <a:r>
              <a:rPr lang="en-US" baseline="30000" dirty="0"/>
              <a:t>−1</a:t>
            </a:r>
            <a:r>
              <a:rPr lang="en-US" dirty="0"/>
              <a:t>. 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olidFill>
                  <a:schemeClr val="accent1"/>
                </a:solidFill>
                <a:sym typeface="Wingdings"/>
              </a:rPr>
              <a:t> Possibly LHC will be able to deliver luminosity in excess of what the experiments can take: we need to be able to take data efficiently at very high instantaneous luminosity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4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5697" y="1"/>
            <a:ext cx="8898302" cy="669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Silicon time-tagging detector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379" y="930612"/>
            <a:ext cx="5894221" cy="35136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0488" y="5128643"/>
            <a:ext cx="86761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timing capabilities are determined by the characteristics of  the signal at the output of the pre-Amplifier and by the TDC binning.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30174" y="4588527"/>
            <a:ext cx="85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</a:rPr>
              <a:t>Time is set when the signal crosses the comparator threshold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1575" y="558264"/>
            <a:ext cx="1764288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(a simplified view)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0634" y="6017601"/>
            <a:ext cx="565532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Strong interplay between sensor and electronics</a:t>
            </a:r>
          </a:p>
        </p:txBody>
      </p:sp>
    </p:spTree>
    <p:extLst>
      <p:ext uri="{BB962C8B-B14F-4D97-AF65-F5344CB8AC3E}">
        <p14:creationId xmlns:p14="http://schemas.microsoft.com/office/powerpoint/2010/main" val="6447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00"/>
    </mc:Choice>
    <mc:Fallback xmlns="" xmlns:mv="urn:schemas-microsoft-com:mac:vml">
      <p:transition spd="slow" advTm="1391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45697" y="9319"/>
            <a:ext cx="8860817" cy="641762"/>
          </a:xfrm>
        </p:spPr>
        <p:txBody>
          <a:bodyPr/>
          <a:lstStyle/>
          <a:p>
            <a:r>
              <a:rPr lang="en-US" dirty="0"/>
              <a:t>Time resolution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652769"/>
              </p:ext>
            </p:extLst>
          </p:nvPr>
        </p:nvGraphicFramePr>
        <p:xfrm>
          <a:off x="1216025" y="862805"/>
          <a:ext cx="6451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Equation" r:id="rId3" imgW="3162300" imgH="508000" progId="Equation.3">
                  <p:embed/>
                </p:oleObj>
              </mc:Choice>
              <mc:Fallback>
                <p:oleObj name="Equation" r:id="rId3" imgW="3162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6025" y="862805"/>
                        <a:ext cx="6451600" cy="103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1677478" y="1899443"/>
            <a:ext cx="446426" cy="3978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6077" y="2225014"/>
            <a:ext cx="2890113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Usual “Jitter” term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Here enters everything that is “Noise” and the steepness of the signal</a:t>
            </a:r>
          </a:p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1326" y="2264533"/>
            <a:ext cx="4603982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Time walk</a:t>
            </a:r>
            <a:r>
              <a:rPr lang="en-US" sz="1600" dirty="0">
                <a:solidFill>
                  <a:srgbClr val="000000"/>
                </a:solidFill>
              </a:rPr>
              <a:t>: Amplitude variation, corrected in electronics</a:t>
            </a:r>
          </a:p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Shape variations</a:t>
            </a:r>
            <a:r>
              <a:rPr lang="en-US" sz="1600" dirty="0">
                <a:solidFill>
                  <a:srgbClr val="000000"/>
                </a:solidFill>
              </a:rPr>
              <a:t>: non homogeneous energy deposition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10689" y="1653263"/>
            <a:ext cx="106729" cy="644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imeWalk_TimeJitter.tif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77" t="9165" r="2105" b="12781"/>
          <a:stretch/>
        </p:blipFill>
        <p:spPr>
          <a:xfrm>
            <a:off x="374871" y="3821673"/>
            <a:ext cx="2719291" cy="202446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23336" y="3342009"/>
            <a:ext cx="5520614" cy="3502008"/>
            <a:chOff x="562962" y="973138"/>
            <a:chExt cx="7434084" cy="4550346"/>
          </a:xfrm>
        </p:grpSpPr>
        <p:grpSp>
          <p:nvGrpSpPr>
            <p:cNvPr id="24" name="Group 23"/>
            <p:cNvGrpSpPr/>
            <p:nvPr/>
          </p:nvGrpSpPr>
          <p:grpSpPr>
            <a:xfrm>
              <a:off x="562962" y="973138"/>
              <a:ext cx="7434084" cy="2275173"/>
              <a:chOff x="562962" y="973138"/>
              <a:chExt cx="7434084" cy="2275173"/>
            </a:xfrm>
          </p:grpSpPr>
          <p:pic>
            <p:nvPicPr>
              <p:cNvPr id="34" name="Picture 33" descr="Gain1.tiff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962" y="987856"/>
                <a:ext cx="3807083" cy="2260455"/>
              </a:xfrm>
              <a:prstGeom prst="rect">
                <a:avLst/>
              </a:prstGeom>
            </p:spPr>
          </p:pic>
          <p:pic>
            <p:nvPicPr>
              <p:cNvPr id="35" name="Picture 34" descr="Gain1_cur.tiff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2870" y="973138"/>
                <a:ext cx="3464176" cy="2275173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5376061" y="1192774"/>
                <a:ext cx="1664721" cy="443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total current</a:t>
                </a:r>
                <a:endParaRPr lang="en-US" sz="1400" b="1" baseline="-250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725258" y="1716449"/>
                <a:ext cx="2120189" cy="443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electron current</a:t>
                </a:r>
                <a:endParaRPr lang="en-US" sz="1400" b="1" baseline="-250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058144" y="2155447"/>
                <a:ext cx="1658245" cy="443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hole current</a:t>
                </a:r>
                <a:endParaRPr lang="en-US" sz="1400" b="1" baseline="-25000" dirty="0"/>
              </a:p>
            </p:txBody>
          </p:sp>
          <p:cxnSp>
            <p:nvCxnSpPr>
              <p:cNvPr id="39" name="Straight Arrow Connector 38"/>
              <p:cNvCxnSpPr>
                <a:stCxn id="36" idx="2"/>
              </p:cNvCxnSpPr>
              <p:nvPr/>
            </p:nvCxnSpPr>
            <p:spPr>
              <a:xfrm flipH="1">
                <a:off x="5536063" y="1636008"/>
                <a:ext cx="672358" cy="17687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H="1">
                <a:off x="5688463" y="2159683"/>
                <a:ext cx="1096889" cy="2176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5536062" y="2594029"/>
                <a:ext cx="1325200" cy="8467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587169" y="3248311"/>
              <a:ext cx="7400223" cy="2275173"/>
              <a:chOff x="583968" y="973138"/>
              <a:chExt cx="7400223" cy="227517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968" y="987856"/>
                <a:ext cx="3765070" cy="226045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5724" y="973138"/>
                <a:ext cx="3438467" cy="227517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376060" y="1192774"/>
                <a:ext cx="1664721" cy="443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total current</a:t>
                </a:r>
                <a:endParaRPr lang="en-US" sz="1400" b="1" baseline="-250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725258" y="1716449"/>
                <a:ext cx="2120188" cy="443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electron current</a:t>
                </a:r>
                <a:endParaRPr lang="en-US" sz="1400" b="1" baseline="-25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058144" y="2155447"/>
                <a:ext cx="1658245" cy="443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hole current</a:t>
                </a:r>
                <a:endParaRPr lang="en-US" sz="1400" b="1" baseline="-25000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536062" y="1631356"/>
                <a:ext cx="606286" cy="18152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5688462" y="2155031"/>
                <a:ext cx="1020399" cy="22233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5536062" y="2594029"/>
                <a:ext cx="1325200" cy="8467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586171" y="6102976"/>
            <a:ext cx="215598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Need large dV/dt</a:t>
            </a:r>
          </a:p>
        </p:txBody>
      </p:sp>
    </p:spTree>
    <p:extLst>
      <p:ext uri="{BB962C8B-B14F-4D97-AF65-F5344CB8AC3E}">
        <p14:creationId xmlns:p14="http://schemas.microsoft.com/office/powerpoint/2010/main" val="365249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Not all geometries are possible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" y="736947"/>
            <a:ext cx="61361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Signal shape is determined by Ramo’s Theorem: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51357"/>
              </p:ext>
            </p:extLst>
          </p:nvPr>
        </p:nvGraphicFramePr>
        <p:xfrm>
          <a:off x="2509838" y="1468598"/>
          <a:ext cx="18034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Equation" r:id="rId3" imgW="685800" imgH="304800" progId="Equation.3">
                  <p:embed/>
                </p:oleObj>
              </mc:Choice>
              <mc:Fallback>
                <p:oleObj name="Equation" r:id="rId3" imgW="6858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9838" y="1468598"/>
                        <a:ext cx="1803400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08858" y="2985211"/>
            <a:ext cx="1633903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Drift velocity</a:t>
            </a:r>
          </a:p>
        </p:txBody>
      </p:sp>
      <p:cxnSp>
        <p:nvCxnSpPr>
          <p:cNvPr id="9" name="Straight Arrow Connector 8"/>
          <p:cNvCxnSpPr>
            <a:stCxn id="7" idx="0"/>
            <a:endCxn id="6" idx="2"/>
          </p:cNvCxnSpPr>
          <p:nvPr/>
        </p:nvCxnSpPr>
        <p:spPr>
          <a:xfrm flipV="1">
            <a:off x="1725810" y="2252999"/>
            <a:ext cx="1685520" cy="732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70300" y="2754640"/>
            <a:ext cx="2019300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Weighting field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H="1" flipV="1">
            <a:off x="4162226" y="2267110"/>
            <a:ext cx="517724" cy="487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566" y="3613560"/>
            <a:ext cx="8714767" cy="187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The key to good timing is the uniformity of signals: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Drift velocity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b="1" dirty="0">
                <a:solidFill>
                  <a:srgbClr val="000000"/>
                </a:solidFill>
              </a:rPr>
              <a:t>Weighting field </a:t>
            </a:r>
            <a:r>
              <a:rPr lang="en-US" dirty="0">
                <a:solidFill>
                  <a:srgbClr val="000000"/>
                </a:solidFill>
              </a:rPr>
              <a:t>need to be </a:t>
            </a:r>
            <a:r>
              <a:rPr lang="en-US" b="1" dirty="0">
                <a:solidFill>
                  <a:srgbClr val="000000"/>
                </a:solidFill>
              </a:rPr>
              <a:t>as uniform as possible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Basic rule: </a:t>
            </a:r>
            <a:r>
              <a:rPr lang="en-US" b="1" dirty="0">
                <a:solidFill>
                  <a:srgbClr val="800000"/>
                </a:solidFill>
              </a:rPr>
              <a:t>parallel plate geometry: strip implant ~ strip pitch &gt;&gt; thickness</a:t>
            </a:r>
          </a:p>
          <a:p>
            <a:pPr>
              <a:lnSpc>
                <a:spcPct val="130000"/>
              </a:lnSpc>
            </a:pPr>
            <a:r>
              <a:rPr lang="en-US" dirty="0"/>
              <a:t>Everything else does not work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19750" y="1946276"/>
            <a:ext cx="3435350" cy="1062788"/>
            <a:chOff x="5619750" y="1946276"/>
            <a:chExt cx="3435350" cy="1062788"/>
          </a:xfrm>
        </p:grpSpPr>
        <p:grpSp>
          <p:nvGrpSpPr>
            <p:cNvPr id="4" name="Group 3"/>
            <p:cNvGrpSpPr/>
            <p:nvPr/>
          </p:nvGrpSpPr>
          <p:grpSpPr>
            <a:xfrm>
              <a:off x="5810250" y="1946276"/>
              <a:ext cx="3244850" cy="1062788"/>
              <a:chOff x="5810250" y="1946276"/>
              <a:chExt cx="3244850" cy="1062788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810250" y="2110538"/>
                <a:ext cx="2946400" cy="870787"/>
              </a:xfrm>
              <a:custGeom>
                <a:avLst/>
                <a:gdLst>
                  <a:gd name="connsiteX0" fmla="*/ 0 w 2946400"/>
                  <a:gd name="connsiteY0" fmla="*/ 813637 h 870787"/>
                  <a:gd name="connsiteX1" fmla="*/ 838200 w 2946400"/>
                  <a:gd name="connsiteY1" fmla="*/ 800937 h 870787"/>
                  <a:gd name="connsiteX2" fmla="*/ 1079500 w 2946400"/>
                  <a:gd name="connsiteY2" fmla="*/ 331037 h 870787"/>
                  <a:gd name="connsiteX3" fmla="*/ 1384300 w 2946400"/>
                  <a:gd name="connsiteY3" fmla="*/ 837 h 870787"/>
                  <a:gd name="connsiteX4" fmla="*/ 1790700 w 2946400"/>
                  <a:gd name="connsiteY4" fmla="*/ 229437 h 870787"/>
                  <a:gd name="connsiteX5" fmla="*/ 1790700 w 2946400"/>
                  <a:gd name="connsiteY5" fmla="*/ 229437 h 870787"/>
                  <a:gd name="connsiteX6" fmla="*/ 2108200 w 2946400"/>
                  <a:gd name="connsiteY6" fmla="*/ 559637 h 870787"/>
                  <a:gd name="connsiteX7" fmla="*/ 2451100 w 2946400"/>
                  <a:gd name="connsiteY7" fmla="*/ 839037 h 870787"/>
                  <a:gd name="connsiteX8" fmla="*/ 2946400 w 2946400"/>
                  <a:gd name="connsiteY8" fmla="*/ 864437 h 870787"/>
                  <a:gd name="connsiteX9" fmla="*/ 2946400 w 2946400"/>
                  <a:gd name="connsiteY9" fmla="*/ 864437 h 870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46400" h="870787">
                    <a:moveTo>
                      <a:pt x="0" y="813637"/>
                    </a:moveTo>
                    <a:cubicBezTo>
                      <a:pt x="329141" y="847503"/>
                      <a:pt x="658283" y="881370"/>
                      <a:pt x="838200" y="800937"/>
                    </a:cubicBezTo>
                    <a:cubicBezTo>
                      <a:pt x="1018117" y="720504"/>
                      <a:pt x="988483" y="464387"/>
                      <a:pt x="1079500" y="331037"/>
                    </a:cubicBezTo>
                    <a:cubicBezTo>
                      <a:pt x="1170517" y="197687"/>
                      <a:pt x="1265767" y="17770"/>
                      <a:pt x="1384300" y="837"/>
                    </a:cubicBezTo>
                    <a:cubicBezTo>
                      <a:pt x="1502833" y="-16096"/>
                      <a:pt x="1790700" y="229437"/>
                      <a:pt x="1790700" y="229437"/>
                    </a:cubicBezTo>
                    <a:lnTo>
                      <a:pt x="1790700" y="229437"/>
                    </a:lnTo>
                    <a:cubicBezTo>
                      <a:pt x="1843617" y="284470"/>
                      <a:pt x="1998133" y="458037"/>
                      <a:pt x="2108200" y="559637"/>
                    </a:cubicBezTo>
                    <a:cubicBezTo>
                      <a:pt x="2218267" y="661237"/>
                      <a:pt x="2311400" y="788237"/>
                      <a:pt x="2451100" y="839037"/>
                    </a:cubicBezTo>
                    <a:cubicBezTo>
                      <a:pt x="2590800" y="889837"/>
                      <a:pt x="2946400" y="864437"/>
                      <a:pt x="2946400" y="864437"/>
                    </a:cubicBezTo>
                    <a:lnTo>
                      <a:pt x="2946400" y="864437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5810250" y="2968625"/>
                <a:ext cx="3244850" cy="127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/>
              <p:cNvSpPr/>
              <p:nvPr/>
            </p:nvSpPr>
            <p:spPr>
              <a:xfrm>
                <a:off x="5810250" y="1946276"/>
                <a:ext cx="2673350" cy="1062788"/>
              </a:xfrm>
              <a:custGeom>
                <a:avLst/>
                <a:gdLst>
                  <a:gd name="connsiteX0" fmla="*/ 0 w 2946400"/>
                  <a:gd name="connsiteY0" fmla="*/ 813637 h 870787"/>
                  <a:gd name="connsiteX1" fmla="*/ 838200 w 2946400"/>
                  <a:gd name="connsiteY1" fmla="*/ 800937 h 870787"/>
                  <a:gd name="connsiteX2" fmla="*/ 1079500 w 2946400"/>
                  <a:gd name="connsiteY2" fmla="*/ 331037 h 870787"/>
                  <a:gd name="connsiteX3" fmla="*/ 1384300 w 2946400"/>
                  <a:gd name="connsiteY3" fmla="*/ 837 h 870787"/>
                  <a:gd name="connsiteX4" fmla="*/ 1790700 w 2946400"/>
                  <a:gd name="connsiteY4" fmla="*/ 229437 h 870787"/>
                  <a:gd name="connsiteX5" fmla="*/ 1790700 w 2946400"/>
                  <a:gd name="connsiteY5" fmla="*/ 229437 h 870787"/>
                  <a:gd name="connsiteX6" fmla="*/ 2108200 w 2946400"/>
                  <a:gd name="connsiteY6" fmla="*/ 559637 h 870787"/>
                  <a:gd name="connsiteX7" fmla="*/ 2451100 w 2946400"/>
                  <a:gd name="connsiteY7" fmla="*/ 839037 h 870787"/>
                  <a:gd name="connsiteX8" fmla="*/ 2946400 w 2946400"/>
                  <a:gd name="connsiteY8" fmla="*/ 864437 h 870787"/>
                  <a:gd name="connsiteX9" fmla="*/ 2946400 w 2946400"/>
                  <a:gd name="connsiteY9" fmla="*/ 864437 h 870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46400" h="870787">
                    <a:moveTo>
                      <a:pt x="0" y="813637"/>
                    </a:moveTo>
                    <a:cubicBezTo>
                      <a:pt x="329141" y="847503"/>
                      <a:pt x="658283" y="881370"/>
                      <a:pt x="838200" y="800937"/>
                    </a:cubicBezTo>
                    <a:cubicBezTo>
                      <a:pt x="1018117" y="720504"/>
                      <a:pt x="988483" y="464387"/>
                      <a:pt x="1079500" y="331037"/>
                    </a:cubicBezTo>
                    <a:cubicBezTo>
                      <a:pt x="1170517" y="197687"/>
                      <a:pt x="1265767" y="17770"/>
                      <a:pt x="1384300" y="837"/>
                    </a:cubicBezTo>
                    <a:cubicBezTo>
                      <a:pt x="1502833" y="-16096"/>
                      <a:pt x="1790700" y="229437"/>
                      <a:pt x="1790700" y="229437"/>
                    </a:cubicBezTo>
                    <a:lnTo>
                      <a:pt x="1790700" y="229437"/>
                    </a:lnTo>
                    <a:cubicBezTo>
                      <a:pt x="1843617" y="284470"/>
                      <a:pt x="1998133" y="458037"/>
                      <a:pt x="2108200" y="559637"/>
                    </a:cubicBezTo>
                    <a:cubicBezTo>
                      <a:pt x="2218267" y="661237"/>
                      <a:pt x="2311400" y="788237"/>
                      <a:pt x="2451100" y="839037"/>
                    </a:cubicBezTo>
                    <a:cubicBezTo>
                      <a:pt x="2590800" y="889837"/>
                      <a:pt x="2946400" y="864437"/>
                      <a:pt x="2946400" y="864437"/>
                    </a:cubicBezTo>
                    <a:lnTo>
                      <a:pt x="2946400" y="864437"/>
                    </a:lnTo>
                  </a:path>
                </a:pathLst>
              </a:custGeom>
              <a:ln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5619750" y="2247900"/>
              <a:ext cx="3244850" cy="710363"/>
            </a:xfrm>
            <a:custGeom>
              <a:avLst/>
              <a:gdLst>
                <a:gd name="connsiteX0" fmla="*/ 0 w 2946400"/>
                <a:gd name="connsiteY0" fmla="*/ 813637 h 870787"/>
                <a:gd name="connsiteX1" fmla="*/ 838200 w 2946400"/>
                <a:gd name="connsiteY1" fmla="*/ 800937 h 870787"/>
                <a:gd name="connsiteX2" fmla="*/ 1079500 w 2946400"/>
                <a:gd name="connsiteY2" fmla="*/ 331037 h 870787"/>
                <a:gd name="connsiteX3" fmla="*/ 1384300 w 2946400"/>
                <a:gd name="connsiteY3" fmla="*/ 837 h 870787"/>
                <a:gd name="connsiteX4" fmla="*/ 1790700 w 2946400"/>
                <a:gd name="connsiteY4" fmla="*/ 229437 h 870787"/>
                <a:gd name="connsiteX5" fmla="*/ 1790700 w 2946400"/>
                <a:gd name="connsiteY5" fmla="*/ 229437 h 870787"/>
                <a:gd name="connsiteX6" fmla="*/ 2108200 w 2946400"/>
                <a:gd name="connsiteY6" fmla="*/ 559637 h 870787"/>
                <a:gd name="connsiteX7" fmla="*/ 2451100 w 2946400"/>
                <a:gd name="connsiteY7" fmla="*/ 839037 h 870787"/>
                <a:gd name="connsiteX8" fmla="*/ 2946400 w 2946400"/>
                <a:gd name="connsiteY8" fmla="*/ 864437 h 870787"/>
                <a:gd name="connsiteX9" fmla="*/ 2946400 w 2946400"/>
                <a:gd name="connsiteY9" fmla="*/ 864437 h 87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6400" h="870787">
                  <a:moveTo>
                    <a:pt x="0" y="813637"/>
                  </a:moveTo>
                  <a:cubicBezTo>
                    <a:pt x="329141" y="847503"/>
                    <a:pt x="658283" y="881370"/>
                    <a:pt x="838200" y="800937"/>
                  </a:cubicBezTo>
                  <a:cubicBezTo>
                    <a:pt x="1018117" y="720504"/>
                    <a:pt x="988483" y="464387"/>
                    <a:pt x="1079500" y="331037"/>
                  </a:cubicBezTo>
                  <a:cubicBezTo>
                    <a:pt x="1170517" y="197687"/>
                    <a:pt x="1265767" y="17770"/>
                    <a:pt x="1384300" y="837"/>
                  </a:cubicBezTo>
                  <a:cubicBezTo>
                    <a:pt x="1502833" y="-16096"/>
                    <a:pt x="1790700" y="229437"/>
                    <a:pt x="1790700" y="229437"/>
                  </a:cubicBezTo>
                  <a:lnTo>
                    <a:pt x="1790700" y="229437"/>
                  </a:lnTo>
                  <a:cubicBezTo>
                    <a:pt x="1843617" y="284470"/>
                    <a:pt x="1998133" y="458037"/>
                    <a:pt x="2108200" y="559637"/>
                  </a:cubicBezTo>
                  <a:cubicBezTo>
                    <a:pt x="2218267" y="661237"/>
                    <a:pt x="2311400" y="788237"/>
                    <a:pt x="2451100" y="839037"/>
                  </a:cubicBezTo>
                  <a:cubicBezTo>
                    <a:pt x="2590800" y="889837"/>
                    <a:pt x="2946400" y="864437"/>
                    <a:pt x="2946400" y="864437"/>
                  </a:cubicBezTo>
                  <a:lnTo>
                    <a:pt x="2946400" y="864437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95451" y="5107151"/>
            <a:ext cx="5048549" cy="1641610"/>
            <a:chOff x="4095451" y="5107151"/>
            <a:chExt cx="5048549" cy="1641610"/>
          </a:xfrm>
        </p:grpSpPr>
        <p:pic>
          <p:nvPicPr>
            <p:cNvPr id="8" name="Picture 7" descr="WF_wire.tif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6248" y="5107151"/>
              <a:ext cx="2457752" cy="164161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451" y="5145271"/>
              <a:ext cx="2457752" cy="15623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96008" y="5988784"/>
              <a:ext cx="567884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FFFF"/>
                  </a:solidFill>
                </a:rPr>
                <a:t>YES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22125" y="5988784"/>
              <a:ext cx="54928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44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7920" y="0"/>
            <a:ext cx="9144000" cy="685800"/>
          </a:xfrm>
          <a:prstGeom prst="rect">
            <a:avLst/>
          </a:prstGeom>
        </p:spPr>
        <p:txBody>
          <a:bodyPr tIns="35203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/>
              <a:t>dV/dt in Thin and Thick silicon detectors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9734" y="547709"/>
            <a:ext cx="377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(Simplified model for pad detectors)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583851" y="2194343"/>
            <a:ext cx="2826030" cy="1638300"/>
            <a:chOff x="5333883" y="4181523"/>
            <a:chExt cx="2826030" cy="1638300"/>
          </a:xfrm>
        </p:grpSpPr>
        <p:grpSp>
          <p:nvGrpSpPr>
            <p:cNvPr id="47" name="Group 46"/>
            <p:cNvGrpSpPr/>
            <p:nvPr/>
          </p:nvGrpSpPr>
          <p:grpSpPr>
            <a:xfrm>
              <a:off x="6026313" y="4181523"/>
              <a:ext cx="2133600" cy="1638300"/>
              <a:chOff x="1177780" y="1879600"/>
              <a:chExt cx="2133600" cy="16383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177780" y="1879600"/>
                <a:ext cx="2133600" cy="16383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2">
                      <a:lumMod val="10000"/>
                      <a:lumOff val="90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77780" y="1879600"/>
                <a:ext cx="2133600" cy="165100"/>
              </a:xfrm>
              <a:prstGeom prst="rect">
                <a:avLst/>
              </a:prstGeom>
              <a:solidFill>
                <a:srgbClr val="A1AC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A1ACFF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177780" y="3352800"/>
                <a:ext cx="2133600" cy="165100"/>
              </a:xfrm>
              <a:prstGeom prst="rect">
                <a:avLst/>
              </a:prstGeom>
              <a:solidFill>
                <a:srgbClr val="97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333883" y="4664888"/>
              <a:ext cx="346294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0000FF"/>
                  </a:solidFill>
                </a:rPr>
                <a:t>D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556619" y="1409672"/>
            <a:ext cx="33705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6249049" y="1314931"/>
            <a:ext cx="2133600" cy="685800"/>
            <a:chOff x="1177780" y="1879600"/>
            <a:chExt cx="2133600" cy="1638300"/>
          </a:xfrm>
        </p:grpSpPr>
        <p:sp>
          <p:nvSpPr>
            <p:cNvPr id="60" name="Rectangle 59"/>
            <p:cNvSpPr/>
            <p:nvPr/>
          </p:nvSpPr>
          <p:spPr>
            <a:xfrm>
              <a:off x="1177780" y="1879600"/>
              <a:ext cx="2133600" cy="16383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10000"/>
                    <a:lumOff val="90000"/>
                  </a:schemeClr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77780" y="1879600"/>
              <a:ext cx="2133600" cy="165100"/>
            </a:xfrm>
            <a:prstGeom prst="rect">
              <a:avLst/>
            </a:prstGeom>
            <a:solidFill>
              <a:srgbClr val="A1A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177780" y="3352800"/>
              <a:ext cx="2133600" cy="165100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74758" y="1409670"/>
            <a:ext cx="720410" cy="235279"/>
            <a:chOff x="1731433" y="2336799"/>
            <a:chExt cx="900918" cy="386942"/>
          </a:xfrm>
        </p:grpSpPr>
        <p:sp>
          <p:nvSpPr>
            <p:cNvPr id="58" name="Oval 57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>
            <a:off x="6060064" y="1312392"/>
            <a:ext cx="0" cy="688339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7073158" y="1644949"/>
            <a:ext cx="720410" cy="235279"/>
            <a:chOff x="1731433" y="2336799"/>
            <a:chExt cx="900918" cy="386942"/>
          </a:xfrm>
        </p:grpSpPr>
        <p:sp>
          <p:nvSpPr>
            <p:cNvPr id="67" name="Oval 66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014264" y="2406949"/>
            <a:ext cx="720410" cy="235279"/>
            <a:chOff x="1731433" y="2336799"/>
            <a:chExt cx="900918" cy="386942"/>
          </a:xfrm>
        </p:grpSpPr>
        <p:sp>
          <p:nvSpPr>
            <p:cNvPr id="70" name="Oval 69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21504" y="2642785"/>
            <a:ext cx="720410" cy="235279"/>
            <a:chOff x="1731433" y="2336799"/>
            <a:chExt cx="900918" cy="386942"/>
          </a:xfrm>
        </p:grpSpPr>
        <p:sp>
          <p:nvSpPr>
            <p:cNvPr id="79" name="Oval 78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828744" y="2878621"/>
            <a:ext cx="720410" cy="235279"/>
            <a:chOff x="1731433" y="2336799"/>
            <a:chExt cx="900918" cy="386942"/>
          </a:xfrm>
        </p:grpSpPr>
        <p:sp>
          <p:nvSpPr>
            <p:cNvPr id="85" name="Oval 84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735984" y="3114457"/>
            <a:ext cx="720410" cy="235279"/>
            <a:chOff x="1731433" y="2336799"/>
            <a:chExt cx="900918" cy="386942"/>
          </a:xfrm>
        </p:grpSpPr>
        <p:sp>
          <p:nvSpPr>
            <p:cNvPr id="88" name="Oval 87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643224" y="3350293"/>
            <a:ext cx="720410" cy="235279"/>
            <a:chOff x="1731433" y="2336799"/>
            <a:chExt cx="900918" cy="386942"/>
          </a:xfrm>
        </p:grpSpPr>
        <p:sp>
          <p:nvSpPr>
            <p:cNvPr id="91" name="Oval 90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2" name="Oval 91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cxnSp>
        <p:nvCxnSpPr>
          <p:cNvPr id="93" name="Straight Arrow Connector 92"/>
          <p:cNvCxnSpPr/>
          <p:nvPr/>
        </p:nvCxnSpPr>
        <p:spPr>
          <a:xfrm>
            <a:off x="6060064" y="2175816"/>
            <a:ext cx="0" cy="165682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921504" y="947819"/>
            <a:ext cx="813170" cy="311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06500" y="4774314"/>
            <a:ext cx="6870700" cy="47705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Thick detectors have longer signals, not higher signals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80681" y="1880228"/>
            <a:ext cx="3977905" cy="1691435"/>
            <a:chOff x="4277095" y="3886200"/>
            <a:chExt cx="3977905" cy="2217151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6439704"/>
                </p:ext>
              </p:extLst>
            </p:nvPr>
          </p:nvGraphicFramePr>
          <p:xfrm>
            <a:off x="4672785" y="5874751"/>
            <a:ext cx="1397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6" name="Equation" r:id="rId4" imgW="139700" imgH="228600" progId="Equation.3">
                    <p:embed/>
                  </p:oleObj>
                </mc:Choice>
                <mc:Fallback>
                  <p:oleObj name="Equation" r:id="rId4" imgW="1397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672785" y="5874751"/>
                          <a:ext cx="1397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5" name="Straight Arrow Connector 64"/>
            <p:cNvCxnSpPr/>
            <p:nvPr/>
          </p:nvCxnSpPr>
          <p:spPr>
            <a:xfrm flipV="1">
              <a:off x="4812485" y="3886200"/>
              <a:ext cx="0" cy="218278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812485" y="6066443"/>
              <a:ext cx="3442515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 72"/>
            <p:cNvSpPr/>
            <p:nvPr/>
          </p:nvSpPr>
          <p:spPr>
            <a:xfrm>
              <a:off x="5003800" y="3912455"/>
              <a:ext cx="2095500" cy="2158145"/>
            </a:xfrm>
            <a:custGeom>
              <a:avLst/>
              <a:gdLst>
                <a:gd name="connsiteX0" fmla="*/ 0 w 2095500"/>
                <a:gd name="connsiteY0" fmla="*/ 2132745 h 2158145"/>
                <a:gd name="connsiteX1" fmla="*/ 304800 w 2095500"/>
                <a:gd name="connsiteY1" fmla="*/ 2081945 h 2158145"/>
                <a:gd name="connsiteX2" fmla="*/ 419100 w 2095500"/>
                <a:gd name="connsiteY2" fmla="*/ 1980345 h 2158145"/>
                <a:gd name="connsiteX3" fmla="*/ 596900 w 2095500"/>
                <a:gd name="connsiteY3" fmla="*/ 850045 h 2158145"/>
                <a:gd name="connsiteX4" fmla="*/ 698500 w 2095500"/>
                <a:gd name="connsiteY4" fmla="*/ 151545 h 2158145"/>
                <a:gd name="connsiteX5" fmla="*/ 939800 w 2095500"/>
                <a:gd name="connsiteY5" fmla="*/ 62645 h 2158145"/>
                <a:gd name="connsiteX6" fmla="*/ 1117600 w 2095500"/>
                <a:gd name="connsiteY6" fmla="*/ 913545 h 2158145"/>
                <a:gd name="connsiteX7" fmla="*/ 1333500 w 2095500"/>
                <a:gd name="connsiteY7" fmla="*/ 1751745 h 2158145"/>
                <a:gd name="connsiteX8" fmla="*/ 1638300 w 2095500"/>
                <a:gd name="connsiteY8" fmla="*/ 2043845 h 2158145"/>
                <a:gd name="connsiteX9" fmla="*/ 2095500 w 2095500"/>
                <a:gd name="connsiteY9" fmla="*/ 2158145 h 215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0" h="2158145">
                  <a:moveTo>
                    <a:pt x="0" y="2132745"/>
                  </a:moveTo>
                  <a:cubicBezTo>
                    <a:pt x="117475" y="2120045"/>
                    <a:pt x="234950" y="2107345"/>
                    <a:pt x="304800" y="2081945"/>
                  </a:cubicBezTo>
                  <a:cubicBezTo>
                    <a:pt x="374650" y="2056545"/>
                    <a:pt x="370417" y="2185662"/>
                    <a:pt x="419100" y="1980345"/>
                  </a:cubicBezTo>
                  <a:cubicBezTo>
                    <a:pt x="467783" y="1775028"/>
                    <a:pt x="550333" y="1154845"/>
                    <a:pt x="596900" y="850045"/>
                  </a:cubicBezTo>
                  <a:cubicBezTo>
                    <a:pt x="643467" y="545245"/>
                    <a:pt x="641350" y="282778"/>
                    <a:pt x="698500" y="151545"/>
                  </a:cubicBezTo>
                  <a:cubicBezTo>
                    <a:pt x="755650" y="20312"/>
                    <a:pt x="869950" y="-64355"/>
                    <a:pt x="939800" y="62645"/>
                  </a:cubicBezTo>
                  <a:cubicBezTo>
                    <a:pt x="1009650" y="189645"/>
                    <a:pt x="1051983" y="632028"/>
                    <a:pt x="1117600" y="913545"/>
                  </a:cubicBezTo>
                  <a:cubicBezTo>
                    <a:pt x="1183217" y="1195062"/>
                    <a:pt x="1246717" y="1563362"/>
                    <a:pt x="1333500" y="1751745"/>
                  </a:cubicBezTo>
                  <a:cubicBezTo>
                    <a:pt x="1420283" y="1940128"/>
                    <a:pt x="1511300" y="1976112"/>
                    <a:pt x="1638300" y="2043845"/>
                  </a:cubicBezTo>
                  <a:cubicBezTo>
                    <a:pt x="1765300" y="2111578"/>
                    <a:pt x="2095500" y="2158145"/>
                    <a:pt x="2095500" y="215814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77095" y="4233319"/>
              <a:ext cx="484590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i(t)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3193468" y="1141805"/>
            <a:ext cx="1725553" cy="361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Thin detector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2739734" y="1503442"/>
            <a:ext cx="2616039" cy="152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513844" y="1943066"/>
            <a:ext cx="3297100" cy="1634936"/>
          </a:xfrm>
          <a:custGeom>
            <a:avLst/>
            <a:gdLst>
              <a:gd name="connsiteX0" fmla="*/ 0 w 3297100"/>
              <a:gd name="connsiteY0" fmla="*/ 1546064 h 1634936"/>
              <a:gd name="connsiteX1" fmla="*/ 192437 w 3297100"/>
              <a:gd name="connsiteY1" fmla="*/ 1546064 h 1634936"/>
              <a:gd name="connsiteX2" fmla="*/ 410533 w 3297100"/>
              <a:gd name="connsiteY2" fmla="*/ 622471 h 1634936"/>
              <a:gd name="connsiteX3" fmla="*/ 500338 w 3297100"/>
              <a:gd name="connsiteY3" fmla="*/ 96536 h 1634936"/>
              <a:gd name="connsiteX4" fmla="*/ 654288 w 3297100"/>
              <a:gd name="connsiteY4" fmla="*/ 6742 h 1634936"/>
              <a:gd name="connsiteX5" fmla="*/ 923701 w 3297100"/>
              <a:gd name="connsiteY5" fmla="*/ 186329 h 1634936"/>
              <a:gd name="connsiteX6" fmla="*/ 1744768 w 3297100"/>
              <a:gd name="connsiteY6" fmla="*/ 814886 h 1634936"/>
              <a:gd name="connsiteX7" fmla="*/ 2219448 w 3297100"/>
              <a:gd name="connsiteY7" fmla="*/ 1174061 h 1634936"/>
              <a:gd name="connsiteX8" fmla="*/ 2668470 w 3297100"/>
              <a:gd name="connsiteY8" fmla="*/ 1353649 h 1634936"/>
              <a:gd name="connsiteX9" fmla="*/ 3297100 w 3297100"/>
              <a:gd name="connsiteY9" fmla="*/ 1571719 h 1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7100" h="1634936">
                <a:moveTo>
                  <a:pt x="0" y="1546064"/>
                </a:moveTo>
                <a:cubicBezTo>
                  <a:pt x="62007" y="1623030"/>
                  <a:pt x="124015" y="1699996"/>
                  <a:pt x="192437" y="1546064"/>
                </a:cubicBezTo>
                <a:cubicBezTo>
                  <a:pt x="260859" y="1392132"/>
                  <a:pt x="359216" y="864059"/>
                  <a:pt x="410533" y="622471"/>
                </a:cubicBezTo>
                <a:cubicBezTo>
                  <a:pt x="461850" y="380883"/>
                  <a:pt x="459712" y="199157"/>
                  <a:pt x="500338" y="96536"/>
                </a:cubicBezTo>
                <a:cubicBezTo>
                  <a:pt x="540964" y="-6085"/>
                  <a:pt x="583728" y="-8224"/>
                  <a:pt x="654288" y="6742"/>
                </a:cubicBezTo>
                <a:cubicBezTo>
                  <a:pt x="724849" y="21707"/>
                  <a:pt x="741954" y="51638"/>
                  <a:pt x="923701" y="186329"/>
                </a:cubicBezTo>
                <a:cubicBezTo>
                  <a:pt x="1105448" y="321020"/>
                  <a:pt x="1744768" y="814886"/>
                  <a:pt x="1744768" y="814886"/>
                </a:cubicBezTo>
                <a:cubicBezTo>
                  <a:pt x="1960726" y="979508"/>
                  <a:pt x="2065498" y="1084267"/>
                  <a:pt x="2219448" y="1174061"/>
                </a:cubicBezTo>
                <a:cubicBezTo>
                  <a:pt x="2373398" y="1263855"/>
                  <a:pt x="2488861" y="1287373"/>
                  <a:pt x="2668470" y="1353649"/>
                </a:cubicBezTo>
                <a:cubicBezTo>
                  <a:pt x="2848079" y="1419925"/>
                  <a:pt x="3297100" y="1571719"/>
                  <a:pt x="3297100" y="157171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stCxn id="48" idx="1"/>
          </p:cNvCxnSpPr>
          <p:nvPr/>
        </p:nvCxnSpPr>
        <p:spPr>
          <a:xfrm flipH="1">
            <a:off x="4143826" y="2896999"/>
            <a:ext cx="1440025" cy="2029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948167" y="2575126"/>
            <a:ext cx="1725553" cy="361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Thick detector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29644" y="2000731"/>
            <a:ext cx="0" cy="15427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1629306" y="3684256"/>
            <a:ext cx="500338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9644" y="2575126"/>
            <a:ext cx="30470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24941" y="3832643"/>
            <a:ext cx="32769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tr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211175"/>
              </p:ext>
            </p:extLst>
          </p:nvPr>
        </p:nvGraphicFramePr>
        <p:xfrm>
          <a:off x="2953885" y="3696402"/>
          <a:ext cx="2401888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Equation" r:id="rId6" imgW="1244600" imgH="558800" progId="Equation.3">
                  <p:embed/>
                </p:oleObj>
              </mc:Choice>
              <mc:Fallback>
                <p:oleObj name="Equation" r:id="rId6" imgW="12446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3885" y="3696402"/>
                        <a:ext cx="2401888" cy="10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245697" y="5876038"/>
            <a:ext cx="889830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800000"/>
                </a:solidFill>
                <a:sym typeface="Wingdings"/>
              </a:rPr>
              <a:t>How can we do better?</a:t>
            </a: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800000"/>
                </a:solidFill>
                <a:sym typeface="Wingdings"/>
              </a:rPr>
              <a:t> Add internal gain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896" y="5444432"/>
            <a:ext cx="613480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Best result : NA62, 150 ps on a 300 x 300 micron pixels </a:t>
            </a:r>
          </a:p>
        </p:txBody>
      </p:sp>
    </p:spTree>
    <p:extLst>
      <p:ext uri="{BB962C8B-B14F-4D97-AF65-F5344CB8AC3E}">
        <p14:creationId xmlns:p14="http://schemas.microsoft.com/office/powerpoint/2010/main" val="1638451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9D003-B531-4F48-A529-219CA59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C5E8A-4671-A749-BEAF-B73A5CEFC2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FEA6F-E0CF-A342-9C73-5AB08C40DE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4D730-495F-4445-8038-4A07819749BA}"/>
              </a:ext>
            </a:extLst>
          </p:cNvPr>
          <p:cNvSpPr txBox="1"/>
          <p:nvPr/>
        </p:nvSpPr>
        <p:spPr>
          <a:xfrm>
            <a:off x="609600" y="1285103"/>
            <a:ext cx="8331200" cy="3653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This talk uses examples from high-energy physics, however the application of precision “ photons and charge particles” timing are much wider.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The basic question is: </a:t>
            </a:r>
            <a:r>
              <a:rPr lang="en-US" b="1" dirty="0"/>
              <a:t>can we design a single detector</a:t>
            </a:r>
            <a:r>
              <a:rPr lang="en-US" dirty="0"/>
              <a:t> that can concurrently measure position and time with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 algn="ctr">
              <a:lnSpc>
                <a:spcPct val="130000"/>
              </a:lnSpc>
            </a:pPr>
            <a:r>
              <a:rPr lang="en-US" b="1" dirty="0"/>
              <a:t> ~ 10 micron and 10 </a:t>
            </a:r>
            <a:r>
              <a:rPr lang="en-US" b="1" dirty="0" err="1"/>
              <a:t>ps</a:t>
            </a:r>
            <a:r>
              <a:rPr lang="en-US" b="1" dirty="0"/>
              <a:t> precision </a:t>
            </a:r>
          </a:p>
          <a:p>
            <a:pPr algn="ctr">
              <a:lnSpc>
                <a:spcPct val="130000"/>
              </a:lnSpc>
            </a:pPr>
            <a:endParaRPr lang="en-US" b="1" dirty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C00000"/>
                </a:solidFill>
              </a:rPr>
              <a:t>This is an extraordinary challenge in sensor design and ASICs</a:t>
            </a:r>
          </a:p>
        </p:txBody>
      </p:sp>
    </p:spTree>
    <p:extLst>
      <p:ext uri="{BB962C8B-B14F-4D97-AF65-F5344CB8AC3E}">
        <p14:creationId xmlns:p14="http://schemas.microsoft.com/office/powerpoint/2010/main" val="228400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666" y="576872"/>
            <a:ext cx="893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Times New Roman"/>
                <a:sym typeface="Wingdings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 </a:t>
            </a:r>
            <a:endParaRPr lang="en-US" dirty="0">
              <a:latin typeface="+mj-lt"/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65" y="-22079"/>
            <a:ext cx="8913105" cy="6706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990000"/>
                </a:solidFill>
                <a:latin typeface="+mn-lt"/>
              </a:rPr>
              <a:t>Gain need E ~ 300kV/cm. How can we do it?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01811" y="5809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23768" y="6515902"/>
            <a:ext cx="558151" cy="316442"/>
          </a:xfrm>
        </p:spPr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7173" y="835633"/>
            <a:ext cx="815992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1) Use external bias: assuming a 50 micron silicon detector, we need </a:t>
            </a:r>
            <a:r>
              <a:rPr lang="en-US" sz="2000" b="1" dirty="0"/>
              <a:t>V</a:t>
            </a:r>
            <a:r>
              <a:rPr lang="en-US" sz="2000" b="1" baseline="-25000" dirty="0"/>
              <a:t>bias</a:t>
            </a:r>
            <a:r>
              <a:rPr lang="en-US" sz="2000" b="1" dirty="0"/>
              <a:t> = ~ 600 - 800 V</a:t>
            </a:r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0216" y="5654273"/>
            <a:ext cx="40525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/>
              <a:t>E = 300 kV/cm </a:t>
            </a:r>
            <a:r>
              <a:rPr lang="en-US" sz="2000" b="1" dirty="0">
                <a:sym typeface="Wingdings"/>
              </a:rPr>
              <a:t> </a:t>
            </a:r>
            <a:r>
              <a:rPr lang="en-US" sz="2000" b="1" dirty="0"/>
              <a:t>q ~ 10</a:t>
            </a:r>
            <a:r>
              <a:rPr lang="en-US" sz="2000" b="1" baseline="30000" dirty="0"/>
              <a:t>16</a:t>
            </a:r>
            <a:r>
              <a:rPr lang="en-US" sz="2000" b="1" dirty="0"/>
              <a:t> /cm</a:t>
            </a:r>
            <a:r>
              <a:rPr lang="en-US" sz="2000" b="1" baseline="30000" dirty="0"/>
              <a:t>3</a:t>
            </a:r>
            <a:r>
              <a:rPr lang="en-US" sz="2000" b="1" dirty="0"/>
              <a:t> </a:t>
            </a:r>
            <a:endParaRPr lang="en-US" sz="2000" b="1" baseline="30000" dirty="0"/>
          </a:p>
        </p:txBody>
      </p:sp>
      <p:sp>
        <p:nvSpPr>
          <p:cNvPr id="153" name="TextBox 152"/>
          <p:cNvSpPr txBox="1"/>
          <p:nvPr/>
        </p:nvSpPr>
        <p:spPr>
          <a:xfrm>
            <a:off x="387173" y="4369962"/>
            <a:ext cx="44054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</a:rPr>
              <a:t>2) Use Gauss Theorem:  </a:t>
            </a:r>
          </a:p>
        </p:txBody>
      </p:sp>
      <p:pic>
        <p:nvPicPr>
          <p:cNvPr id="141" name="Picture 140" descr="ionization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400" y="1709383"/>
            <a:ext cx="3581400" cy="1983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92900" y="2603500"/>
            <a:ext cx="800100" cy="16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7372" y="2768600"/>
            <a:ext cx="226193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Difficult to achieve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307916"/>
              </p:ext>
            </p:extLst>
          </p:nvPr>
        </p:nvGraphicFramePr>
        <p:xfrm>
          <a:off x="4035425" y="4976103"/>
          <a:ext cx="1958975" cy="562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Equation" r:id="rId5" imgW="1193800" imgH="342900" progId="Equation.3">
                  <p:embed/>
                </p:oleObj>
              </mc:Choice>
              <mc:Fallback>
                <p:oleObj name="Equation" r:id="rId5" imgW="11938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5425" y="4976103"/>
                        <a:ext cx="1958975" cy="562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al 53"/>
          <p:cNvSpPr/>
          <p:nvPr/>
        </p:nvSpPr>
        <p:spPr>
          <a:xfrm>
            <a:off x="6502400" y="4660900"/>
            <a:ext cx="1433619" cy="10287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091331" y="5016500"/>
            <a:ext cx="312769" cy="310733"/>
          </a:xfrm>
          <a:prstGeom prst="ellipse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stCxn id="59" idx="6"/>
          </p:cNvCxnSpPr>
          <p:nvPr/>
        </p:nvCxnSpPr>
        <p:spPr>
          <a:xfrm flipV="1">
            <a:off x="7404100" y="5156200"/>
            <a:ext cx="722419" cy="15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>
            <a:stCxn id="59" idx="0"/>
          </p:cNvCxnSpPr>
          <p:nvPr/>
        </p:nvCxnSpPr>
        <p:spPr>
          <a:xfrm flipV="1">
            <a:off x="7247716" y="4470400"/>
            <a:ext cx="0" cy="54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59" idx="4"/>
          </p:cNvCxnSpPr>
          <p:nvPr/>
        </p:nvCxnSpPr>
        <p:spPr>
          <a:xfrm>
            <a:off x="7247716" y="5327233"/>
            <a:ext cx="0" cy="565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59" idx="2"/>
          </p:cNvCxnSpPr>
          <p:nvPr/>
        </p:nvCxnSpPr>
        <p:spPr>
          <a:xfrm flipH="1" flipV="1">
            <a:off x="6261100" y="5156200"/>
            <a:ext cx="830231" cy="15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0594" y="6174821"/>
            <a:ext cx="407184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Need to have 10</a:t>
            </a:r>
            <a:r>
              <a:rPr lang="en-US" b="1" baseline="30000" dirty="0">
                <a:solidFill>
                  <a:srgbClr val="800000"/>
                </a:solidFill>
              </a:rPr>
              <a:t>16</a:t>
            </a:r>
            <a:r>
              <a:rPr lang="en-US" b="1" dirty="0">
                <a:solidFill>
                  <a:srgbClr val="800000"/>
                </a:solidFill>
              </a:rPr>
              <a:t>/cm</a:t>
            </a:r>
            <a:r>
              <a:rPr lang="en-US" b="1" baseline="30000" dirty="0">
                <a:solidFill>
                  <a:srgbClr val="800000"/>
                </a:solidFill>
              </a:rPr>
              <a:t>3</a:t>
            </a:r>
            <a:r>
              <a:rPr lang="en-US" b="1" dirty="0">
                <a:solidFill>
                  <a:srgbClr val="800000"/>
                </a:solidFill>
              </a:rPr>
              <a:t> charges !!</a:t>
            </a:r>
          </a:p>
        </p:txBody>
      </p:sp>
    </p:spTree>
    <p:extLst>
      <p:ext uri="{BB962C8B-B14F-4D97-AF65-F5344CB8AC3E}">
        <p14:creationId xmlns:p14="http://schemas.microsoft.com/office/powerpoint/2010/main" val="4114168632"/>
      </p:ext>
    </p:extLst>
  </p:cSld>
  <p:clrMapOvr>
    <a:masterClrMapping/>
  </p:clrMapOvr>
  <p:transition spd="slow" advTm="79333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LGAD - Ultra-Fast Silicon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72769" y="705948"/>
            <a:ext cx="6569666" cy="22358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6243" y="2886530"/>
            <a:ext cx="8727757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Adding a  highly doped, thin  layer of of </a:t>
            </a:r>
            <a:r>
              <a:rPr lang="en-US" dirty="0">
                <a:solidFill>
                  <a:srgbClr val="FF0000"/>
                </a:solidFill>
              </a:rPr>
              <a:t>p-implant </a:t>
            </a:r>
            <a:r>
              <a:rPr lang="en-US" dirty="0">
                <a:solidFill>
                  <a:srgbClr val="000000"/>
                </a:solidFill>
              </a:rPr>
              <a:t>near the p-n junction creates  a high electric field that accelerates the electrons enough to start multiplication. Same principle of APD, but with much lower gain.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439" y="4555892"/>
            <a:ext cx="6333961" cy="113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Gain changes very smoothly with bias voltage.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Easy to set the value of gain requested. </a:t>
            </a:r>
          </a:p>
        </p:txBody>
      </p:sp>
    </p:spTree>
    <p:extLst>
      <p:ext uri="{BB962C8B-B14F-4D97-AF65-F5344CB8AC3E}">
        <p14:creationId xmlns:p14="http://schemas.microsoft.com/office/powerpoint/2010/main" val="629449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2D931-7016-0D4F-84AA-499E76AA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BB378-3AF0-4A4B-9C5F-0B85EA59AF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2122B-27E5-EA4F-A4D2-CE34AF26AD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Leakage currents in LGAD and </a:t>
            </a:r>
            <a:r>
              <a:rPr lang="en-US" dirty="0" err="1"/>
              <a:t>PiN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86526-D1FE-D246-86AD-15ECC4EE4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4" b="-11109"/>
          <a:stretch/>
        </p:blipFill>
        <p:spPr bwMode="auto">
          <a:xfrm>
            <a:off x="6478674" y="1120621"/>
            <a:ext cx="2462126" cy="182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8C64E-D337-2F4A-9DE9-A03CF0BC0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70" y="1471663"/>
            <a:ext cx="5696465" cy="3323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B2E6F-979E-AA43-AC8F-026ED973EF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21" b="-2235"/>
          <a:stretch/>
        </p:blipFill>
        <p:spPr bwMode="auto">
          <a:xfrm>
            <a:off x="6914417" y="3471646"/>
            <a:ext cx="2043758" cy="16316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511B3F-6728-144D-877D-BC385FECB92C}"/>
              </a:ext>
            </a:extLst>
          </p:cNvPr>
          <p:cNvCxnSpPr/>
          <p:nvPr/>
        </p:nvCxnSpPr>
        <p:spPr>
          <a:xfrm flipH="1" flipV="1">
            <a:off x="5849815" y="3833446"/>
            <a:ext cx="867508" cy="339969"/>
          </a:xfrm>
          <a:prstGeom prst="straightConnector1">
            <a:avLst/>
          </a:prstGeom>
          <a:ln>
            <a:solidFill>
              <a:srgbClr val="221A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D12E17-0032-F74B-BA1F-E90686A9AA0D}"/>
              </a:ext>
            </a:extLst>
          </p:cNvPr>
          <p:cNvCxnSpPr>
            <a:cxnSpLocks/>
          </p:cNvCxnSpPr>
          <p:nvPr/>
        </p:nvCxnSpPr>
        <p:spPr>
          <a:xfrm flipH="1">
            <a:off x="4443046" y="2129166"/>
            <a:ext cx="2109530" cy="383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C77F8E-6646-9F45-8797-D1F0BAA93271}"/>
              </a:ext>
            </a:extLst>
          </p:cNvPr>
          <p:cNvSpPr txBox="1"/>
          <p:nvPr/>
        </p:nvSpPr>
        <p:spPr>
          <a:xfrm>
            <a:off x="5650523" y="5217711"/>
            <a:ext cx="3190234" cy="546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The onset of gain in pad happens only at very high  bias and it is very steep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788B0F-7F43-0944-BD01-A78E42FA12EA}"/>
              </a:ext>
            </a:extLst>
          </p:cNvPr>
          <p:cNvCxnSpPr/>
          <p:nvPr/>
        </p:nvCxnSpPr>
        <p:spPr>
          <a:xfrm flipV="1">
            <a:off x="3903785" y="2344615"/>
            <a:ext cx="0" cy="12895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8DE091-9235-3C40-8B3E-88BF1AAAFD3D}"/>
              </a:ext>
            </a:extLst>
          </p:cNvPr>
          <p:cNvSpPr txBox="1"/>
          <p:nvPr/>
        </p:nvSpPr>
        <p:spPr>
          <a:xfrm>
            <a:off x="4082019" y="2747030"/>
            <a:ext cx="2305810" cy="546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onset of gain in UFSD - LGAD happens at low voltage</a:t>
            </a:r>
          </a:p>
        </p:txBody>
      </p:sp>
    </p:spTree>
    <p:extLst>
      <p:ext uri="{BB962C8B-B14F-4D97-AF65-F5344CB8AC3E}">
        <p14:creationId xmlns:p14="http://schemas.microsoft.com/office/powerpoint/2010/main" val="258389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 err="1"/>
              <a:t>Nicolo</a:t>
            </a:r>
            <a:r>
              <a:rPr lang="en-US" dirty="0"/>
              <a:t> </a:t>
            </a:r>
            <a:r>
              <a:rPr lang="en-US" dirty="0" err="1"/>
              <a:t>Cartiglia</a:t>
            </a:r>
            <a:r>
              <a:rPr lang="en-US" dirty="0"/>
              <a:t>, INFN, Torino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Weightfield2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183" y="651102"/>
            <a:ext cx="8412880" cy="2574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Available at:</a:t>
            </a:r>
          </a:p>
          <a:p>
            <a:pPr>
              <a:lnSpc>
                <a:spcPct val="130000"/>
              </a:lnSpc>
            </a:pPr>
            <a:r>
              <a:rPr lang="en-US" dirty="0"/>
              <a:t> </a:t>
            </a:r>
            <a:r>
              <a:rPr lang="en-US" dirty="0">
                <a:hlinkClick r:id="rId2"/>
              </a:rPr>
              <a:t>http://personalpages.to.infn.it/~cartigli/Weightfield2/Main.html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It requires Root build from source, it is for Linux and Mac.</a:t>
            </a:r>
          </a:p>
          <a:p>
            <a:pPr>
              <a:lnSpc>
                <a:spcPct val="130000"/>
              </a:lnSpc>
            </a:pPr>
            <a:r>
              <a:rPr lang="en-US" dirty="0"/>
              <a:t>It will not replace TCAD, but it helps in understanding the sensors response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AE1DF-416D-4A45-ACE5-9E9793162B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80" y="2269773"/>
            <a:ext cx="7096188" cy="42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048EB-92E5-9645-BED1-8A51A76B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9E545-0766-994C-B82D-2ECD3B6BB4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4C8498-C8A9-DF4B-87FD-E4BEC9A5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WF2: Currents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2E181-62EE-2444-8484-8BB4215CA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9" y="1493335"/>
            <a:ext cx="8374111" cy="5048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1893A1-6392-F14A-9A8B-B612169C2359}"/>
              </a:ext>
            </a:extLst>
          </p:cNvPr>
          <p:cNvSpPr txBox="1"/>
          <p:nvPr/>
        </p:nvSpPr>
        <p:spPr>
          <a:xfrm>
            <a:off x="2748059" y="836917"/>
            <a:ext cx="1440882" cy="342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Current tabs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97044-5A6B-EC4B-AF2B-7AA6E5DDC79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2335679" y="1179127"/>
            <a:ext cx="1132821" cy="373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8D982-8FC2-0340-9017-946B9167D103}"/>
              </a:ext>
            </a:extLst>
          </p:cNvPr>
          <p:cNvSpPr/>
          <p:nvPr/>
        </p:nvSpPr>
        <p:spPr>
          <a:xfrm>
            <a:off x="1829303" y="1552251"/>
            <a:ext cx="1012751" cy="2994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70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048EB-92E5-9645-BED1-8A51A76B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9E545-0766-994C-B82D-2ECD3B6BB4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4C8498-C8A9-DF4B-87FD-E4BEC9A5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WF2: Electronics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2E181-62EE-2444-8484-8BB4215CA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9" y="1493336"/>
            <a:ext cx="8374111" cy="5048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1893A1-6392-F14A-9A8B-B612169C2359}"/>
              </a:ext>
            </a:extLst>
          </p:cNvPr>
          <p:cNvSpPr txBox="1"/>
          <p:nvPr/>
        </p:nvSpPr>
        <p:spPr>
          <a:xfrm>
            <a:off x="2748058" y="836917"/>
            <a:ext cx="2083433" cy="342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Electronics tabs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97044-5A6B-EC4B-AF2B-7AA6E5DDC79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3254434" y="1179127"/>
            <a:ext cx="535341" cy="373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8D982-8FC2-0340-9017-946B9167D103}"/>
              </a:ext>
            </a:extLst>
          </p:cNvPr>
          <p:cNvSpPr/>
          <p:nvPr/>
        </p:nvSpPr>
        <p:spPr>
          <a:xfrm>
            <a:off x="2748058" y="1552251"/>
            <a:ext cx="1012751" cy="2994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08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048EB-92E5-9645-BED1-8A51A76B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9E545-0766-994C-B82D-2ECD3B6BB4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4C8498-C8A9-DF4B-87FD-E4BEC9A5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WF2: Radiation damage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2E181-62EE-2444-8484-8BB4215CA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96" y="1073131"/>
            <a:ext cx="8385990" cy="5048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2F760E-818A-AC48-B2A7-3DAA3EA2564F}"/>
              </a:ext>
            </a:extLst>
          </p:cNvPr>
          <p:cNvSpPr/>
          <p:nvPr/>
        </p:nvSpPr>
        <p:spPr>
          <a:xfrm>
            <a:off x="4097867" y="3635021"/>
            <a:ext cx="2664177" cy="107244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60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388751" y="1137226"/>
            <a:ext cx="2871078" cy="2275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88751" y="1137226"/>
            <a:ext cx="2871078" cy="229280"/>
          </a:xfrm>
          <a:prstGeom prst="rect">
            <a:avLst/>
          </a:prstGeom>
          <a:solidFill>
            <a:srgbClr val="A1A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1AC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88751" y="3183111"/>
            <a:ext cx="2871078" cy="229280"/>
          </a:xfrm>
          <a:prstGeom prst="rect">
            <a:avLst/>
          </a:prstGeom>
          <a:solidFill>
            <a:srgbClr val="97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860609" y="1338114"/>
            <a:ext cx="2133600" cy="1487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5697" y="38101"/>
            <a:ext cx="8879074" cy="5879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990000"/>
                </a:solidFill>
                <a:latin typeface="+mn-lt"/>
              </a:rPr>
              <a:t>How gain shapes the signal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pic>
        <p:nvPicPr>
          <p:cNvPr id="2" name="Picture 1" descr="Current_nic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61" y="3424729"/>
            <a:ext cx="4730688" cy="342143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3826681" y="1889174"/>
            <a:ext cx="507997" cy="3074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5" name="Oval 34"/>
          <p:cNvSpPr/>
          <p:nvPr/>
        </p:nvSpPr>
        <p:spPr>
          <a:xfrm>
            <a:off x="4334677" y="1913524"/>
            <a:ext cx="461423" cy="30239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38" name="Straight Arrow Connector 37"/>
          <p:cNvCxnSpPr>
            <a:stCxn id="34" idx="4"/>
          </p:cNvCxnSpPr>
          <p:nvPr/>
        </p:nvCxnSpPr>
        <p:spPr>
          <a:xfrm flipH="1">
            <a:off x="4079560" y="2196598"/>
            <a:ext cx="1120" cy="5085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5" idx="0"/>
          </p:cNvCxnSpPr>
          <p:nvPr/>
        </p:nvCxnSpPr>
        <p:spPr>
          <a:xfrm flipV="1">
            <a:off x="4565389" y="1486836"/>
            <a:ext cx="4241" cy="4266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401478" y="1735462"/>
            <a:ext cx="507997" cy="3074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43" name="Oval 42"/>
          <p:cNvSpPr/>
          <p:nvPr/>
        </p:nvSpPr>
        <p:spPr>
          <a:xfrm>
            <a:off x="5268131" y="1486836"/>
            <a:ext cx="507997" cy="3074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45" name="Oval 44"/>
          <p:cNvSpPr/>
          <p:nvPr/>
        </p:nvSpPr>
        <p:spPr>
          <a:xfrm>
            <a:off x="4870173" y="1737979"/>
            <a:ext cx="461423" cy="30239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667060" y="2040369"/>
            <a:ext cx="1120" cy="5085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4796100" y="1491870"/>
            <a:ext cx="461423" cy="30239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51" name="Straight Arrow Connector 50"/>
          <p:cNvCxnSpPr>
            <a:endCxn id="20" idx="2"/>
          </p:cNvCxnSpPr>
          <p:nvPr/>
        </p:nvCxnSpPr>
        <p:spPr>
          <a:xfrm>
            <a:off x="3860609" y="826173"/>
            <a:ext cx="963681" cy="258621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302162" y="1231922"/>
            <a:ext cx="2808498" cy="1518877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C000C0"/>
                </a:solidFill>
              </a:rPr>
              <a:t>Gain electron: </a:t>
            </a:r>
            <a:r>
              <a:rPr lang="en-US" dirty="0"/>
              <a:t>absorbed immediately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66FF"/>
                </a:solidFill>
              </a:rPr>
              <a:t>Gain holes: </a:t>
            </a:r>
          </a:p>
          <a:p>
            <a:pPr>
              <a:lnSpc>
                <a:spcPct val="130000"/>
              </a:lnSpc>
            </a:pPr>
            <a:r>
              <a:rPr lang="en-US" dirty="0"/>
              <a:t>long drift home</a:t>
            </a:r>
          </a:p>
        </p:txBody>
      </p:sp>
      <p:cxnSp>
        <p:nvCxnSpPr>
          <p:cNvPr id="54" name="Straight Arrow Connector 53"/>
          <p:cNvCxnSpPr>
            <a:stCxn id="52" idx="1"/>
          </p:cNvCxnSpPr>
          <p:nvPr/>
        </p:nvCxnSpPr>
        <p:spPr>
          <a:xfrm flipH="1" flipV="1">
            <a:off x="5895366" y="1735466"/>
            <a:ext cx="406796" cy="25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66122" y="1731101"/>
            <a:ext cx="2515784" cy="43858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Initial electron, holes</a:t>
            </a:r>
          </a:p>
        </p:txBody>
      </p:sp>
      <p:cxnSp>
        <p:nvCxnSpPr>
          <p:cNvPr id="57" name="Straight Arrow Connector 56"/>
          <p:cNvCxnSpPr>
            <a:stCxn id="55" idx="3"/>
          </p:cNvCxnSpPr>
          <p:nvPr/>
        </p:nvCxnSpPr>
        <p:spPr>
          <a:xfrm>
            <a:off x="3081906" y="1950392"/>
            <a:ext cx="605530" cy="899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27409" y="4000195"/>
            <a:ext cx="42695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Electrons multiply and produce additional  electrons and holes.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Gain electrons have almost no effect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Gain holes dominate the signal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1600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800000"/>
                </a:solidFill>
                <a:sym typeface="Wingdings"/>
              </a:rPr>
              <a:t> </a:t>
            </a:r>
            <a:r>
              <a:rPr lang="en-US" sz="1600" b="1" dirty="0">
                <a:solidFill>
                  <a:srgbClr val="800000"/>
                </a:solidFill>
              </a:rPr>
              <a:t>No holes multiplications 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073389" y="1231922"/>
            <a:ext cx="0" cy="2758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582312" y="5247740"/>
            <a:ext cx="1846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09687"/>
      </p:ext>
    </p:extLst>
  </p:cSld>
  <p:clrMapOvr>
    <a:masterClrMapping/>
  </p:clrMapOvr>
  <p:transition spd="slow" advTm="67316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163" y="2959469"/>
            <a:ext cx="4744216" cy="3187120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7920" y="0"/>
            <a:ext cx="9144000" cy="685800"/>
          </a:xfrm>
          <a:prstGeom prst="rect">
            <a:avLst/>
          </a:prstGeom>
        </p:spPr>
        <p:txBody>
          <a:bodyPr tIns="35203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/>
              <a:t>Gain and slew rate </a:t>
            </a:r>
            <a:r>
              <a:rPr lang="en-US" sz="3200" dirty="0" err="1"/>
              <a:t>vs</a:t>
            </a:r>
            <a:r>
              <a:rPr lang="en-US" sz="3200" dirty="0"/>
              <a:t> thickness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26359" y="6234498"/>
            <a:ext cx="8304001" cy="477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800000"/>
                </a:solidFill>
                <a:sym typeface="Wingdings"/>
              </a:rPr>
              <a:t>Significant improvements in time resolution require thin detectors</a:t>
            </a:r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17" name="Picture 16" descr="UFSD_RESMDD14 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417" y="830570"/>
            <a:ext cx="5588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68439" y="1028476"/>
            <a:ext cx="2986567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  <a:sym typeface="Wingdings"/>
              </a:rPr>
              <a:t>For a fixed gain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: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amplitude = constant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rise time ~ 1/thickness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466459" y="2024900"/>
            <a:ext cx="704686" cy="2336423"/>
          </a:xfrm>
          <a:prstGeom prst="curvedRightArrow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98388" y="4968375"/>
            <a:ext cx="168426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  <a:sym typeface="Wingdings"/>
              </a:rPr>
              <a:t> Go thin!!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0839" y="3529281"/>
            <a:ext cx="2986567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  <a:sym typeface="Wingdings"/>
              </a:rPr>
              <a:t>The slew rate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: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Increases with gain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Increases ~ 1/thickness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7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WF2 simulation of silicon signals</a:t>
            </a:r>
          </a:p>
        </p:txBody>
      </p:sp>
      <p:pic>
        <p:nvPicPr>
          <p:cNvPr id="5" name="Picture 4" descr="WF2_UFSD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60" y="881900"/>
            <a:ext cx="8579539" cy="5125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5764" y="4722169"/>
            <a:ext cx="4982455" cy="1052989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WF2 can generate current signals to be used as input in the design of the electronics</a:t>
            </a:r>
          </a:p>
        </p:txBody>
      </p:sp>
    </p:spTree>
    <p:extLst>
      <p:ext uri="{BB962C8B-B14F-4D97-AF65-F5344CB8AC3E}">
        <p14:creationId xmlns:p14="http://schemas.microsoft.com/office/powerpoint/2010/main" val="413745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9D003-B531-4F48-A529-219CA59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C5E8A-4671-A749-BEAF-B73A5CEFC2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FEA6F-E0CF-A342-9C73-5AB08C40DE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4D730-495F-4445-8038-4A07819749BA}"/>
              </a:ext>
            </a:extLst>
          </p:cNvPr>
          <p:cNvSpPr txBox="1"/>
          <p:nvPr/>
        </p:nvSpPr>
        <p:spPr>
          <a:xfrm>
            <a:off x="609600" y="1285103"/>
            <a:ext cx="8331200" cy="4014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effects of timing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“timing” schemes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A specific example: CMS MIP Timing Detector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Timing with Silicon detectors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Electronics and signal formation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Gain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Simulation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Performances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Radiation resistance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517900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Ultra Fast Silicon Detectors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1" y="872908"/>
            <a:ext cx="80137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800000"/>
                </a:solidFill>
              </a:rPr>
              <a:t>UFSD are LGAD detectors optimized to achieve the best possible time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1" y="2181009"/>
            <a:ext cx="8115299" cy="3697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Specifically: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Thin to maximize the slew rate (dV/dt)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Parallel plate – like geometries (pixels..) for most uniform weighting field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High electric field to maximize the drift velocity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Highest possible resistivity to have uniform E field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Small size to keep the capacitance low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Small volumes to keep the leakage current low (shot noise)</a:t>
            </a:r>
          </a:p>
        </p:txBody>
      </p:sp>
    </p:spTree>
    <p:extLst>
      <p:ext uri="{BB962C8B-B14F-4D97-AF65-F5344CB8AC3E}">
        <p14:creationId xmlns:p14="http://schemas.microsoft.com/office/powerpoint/2010/main" val="1779405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UFSD time resolution 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30" y="2266593"/>
            <a:ext cx="7419610" cy="4136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9814" y="826080"/>
            <a:ext cx="7368888" cy="41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ym typeface="Wingdings"/>
              </a:rPr>
              <a:t>UFSD2 achieved 30 </a:t>
            </a:r>
            <a:r>
              <a:rPr lang="en-US" b="1" dirty="0" err="1">
                <a:sym typeface="Wingdings"/>
              </a:rPr>
              <a:t>ps</a:t>
            </a:r>
            <a:r>
              <a:rPr lang="en-US" b="1" dirty="0">
                <a:sym typeface="Wingdings"/>
              </a:rPr>
              <a:t> time resolution</a:t>
            </a:r>
            <a:r>
              <a:rPr lang="en-US" dirty="0">
                <a:sym typeface="Wingdings"/>
              </a:rPr>
              <a:t>, in line with our target.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7047" y="2967672"/>
            <a:ext cx="2191626" cy="342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Resolution without gain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15503" y="3379836"/>
            <a:ext cx="694915" cy="207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60670" y="3722505"/>
            <a:ext cx="862737" cy="412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UFSD1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0027" y="4335090"/>
            <a:ext cx="862737" cy="412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UFSD2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7107147" y="3928587"/>
            <a:ext cx="753523" cy="2779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45829" y="4545526"/>
            <a:ext cx="1591582" cy="638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56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7920" y="33676"/>
            <a:ext cx="9144000" cy="685800"/>
          </a:xfrm>
          <a:prstGeom prst="rect">
            <a:avLst/>
          </a:prstGeom>
        </p:spPr>
        <p:txBody>
          <a:bodyPr tIns="35203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/>
              <a:t>What is the best pre-amp choice?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grpSp>
        <p:nvGrpSpPr>
          <p:cNvPr id="146" name="Group 145"/>
          <p:cNvGrpSpPr/>
          <p:nvPr/>
        </p:nvGrpSpPr>
        <p:grpSpPr>
          <a:xfrm>
            <a:off x="3821758" y="840350"/>
            <a:ext cx="2121858" cy="1675887"/>
            <a:chOff x="4272187" y="4168828"/>
            <a:chExt cx="2121858" cy="1675887"/>
          </a:xfrm>
        </p:grpSpPr>
        <p:sp>
          <p:nvSpPr>
            <p:cNvPr id="6" name="Rectangle 5"/>
            <p:cNvSpPr/>
            <p:nvPr/>
          </p:nvSpPr>
          <p:spPr>
            <a:xfrm>
              <a:off x="4292115" y="4168828"/>
              <a:ext cx="20588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Current Amplifier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272187" y="4672204"/>
              <a:ext cx="2121858" cy="1172511"/>
              <a:chOff x="4602686" y="2013616"/>
              <a:chExt cx="2121858" cy="1172511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H="1">
                <a:off x="5669698" y="2285950"/>
                <a:ext cx="45110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Isosceles Triangle 77"/>
              <p:cNvSpPr/>
              <p:nvPr/>
            </p:nvSpPr>
            <p:spPr>
              <a:xfrm rot="5400000">
                <a:off x="5731941" y="2193525"/>
                <a:ext cx="1172511" cy="812694"/>
              </a:xfrm>
              <a:prstGeom prst="triangl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602686" y="2320286"/>
                <a:ext cx="401562" cy="620183"/>
                <a:chOff x="1701800" y="2292350"/>
                <a:chExt cx="401562" cy="620183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rot="16200000" flipH="1" flipV="1">
                  <a:off x="1667935" y="2436283"/>
                  <a:ext cx="2878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811869" y="2292350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811869" y="2901173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4908059" y="2320286"/>
                <a:ext cx="178249" cy="608823"/>
                <a:chOff x="1732123" y="3525027"/>
                <a:chExt cx="178249" cy="608823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821026" y="3992140"/>
                  <a:ext cx="0" cy="14171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Oval 134"/>
                <p:cNvSpPr/>
                <p:nvPr/>
              </p:nvSpPr>
              <p:spPr>
                <a:xfrm>
                  <a:off x="1732123" y="3740150"/>
                  <a:ext cx="178249" cy="165877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1732123" y="3812894"/>
                  <a:ext cx="178249" cy="179246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821026" y="3525027"/>
                  <a:ext cx="3744" cy="2151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/>
              <p:cNvGrpSpPr/>
              <p:nvPr/>
            </p:nvGrpSpPr>
            <p:grpSpPr>
              <a:xfrm rot="16200000">
                <a:off x="5909266" y="2489548"/>
                <a:ext cx="357450" cy="175683"/>
                <a:chOff x="2362200" y="2965450"/>
                <a:chExt cx="1593006" cy="175683"/>
              </a:xfrm>
            </p:grpSpPr>
            <p:grpSp>
              <p:nvGrpSpPr>
                <p:cNvPr id="111" name="Group 110"/>
                <p:cNvGrpSpPr/>
                <p:nvPr/>
              </p:nvGrpSpPr>
              <p:grpSpPr>
                <a:xfrm>
                  <a:off x="2527300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Group 111"/>
                <p:cNvGrpSpPr/>
                <p:nvPr/>
              </p:nvGrpSpPr>
              <p:grpSpPr>
                <a:xfrm>
                  <a:off x="3362398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118" name="Straight Connector 117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2942710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116" name="Straight Connector 115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2362200" y="2976033"/>
                  <a:ext cx="171450" cy="11006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 flipV="1">
                  <a:off x="3783756" y="2976033"/>
                  <a:ext cx="171450" cy="11006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Straight Connector 83"/>
              <p:cNvCxnSpPr/>
              <p:nvPr/>
            </p:nvCxnSpPr>
            <p:spPr>
              <a:xfrm flipV="1">
                <a:off x="4877736" y="2078209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5669698" y="2078210"/>
                <a:ext cx="0" cy="21637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4862891" y="2929109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4860431" y="3183109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651500" y="2865209"/>
                <a:ext cx="0" cy="3179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6120799" y="2281409"/>
                <a:ext cx="0" cy="1172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120799" y="2747953"/>
                <a:ext cx="0" cy="1172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H="1">
                <a:off x="5651500" y="2865209"/>
                <a:ext cx="47086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4871386" y="2078209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405" name="Picture 1640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06" y="3089785"/>
            <a:ext cx="3210810" cy="2158085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3874964" y="4387061"/>
            <a:ext cx="2740404" cy="1995013"/>
            <a:chOff x="3986742" y="942099"/>
            <a:chExt cx="2918327" cy="2196044"/>
          </a:xfrm>
        </p:grpSpPr>
        <p:sp>
          <p:nvSpPr>
            <p:cNvPr id="8" name="TextBox 7"/>
            <p:cNvSpPr txBox="1"/>
            <p:nvPr/>
          </p:nvSpPr>
          <p:spPr>
            <a:xfrm>
              <a:off x="4255950" y="942099"/>
              <a:ext cx="244801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dirty="0">
                  <a:solidFill>
                    <a:srgbClr val="000000"/>
                  </a:solidFill>
                </a:rPr>
                <a:t>Integrating Amplifier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grpSp>
          <p:nvGrpSpPr>
            <p:cNvPr id="16404" name="Group 16403"/>
            <p:cNvGrpSpPr/>
            <p:nvPr/>
          </p:nvGrpSpPr>
          <p:grpSpPr>
            <a:xfrm>
              <a:off x="3986742" y="1446016"/>
              <a:ext cx="2918327" cy="1692127"/>
              <a:chOff x="1171055" y="1534842"/>
              <a:chExt cx="2918327" cy="1692127"/>
            </a:xfrm>
          </p:grpSpPr>
          <p:grpSp>
            <p:nvGrpSpPr>
              <p:cNvPr id="62" name="Group 61"/>
              <p:cNvGrpSpPr/>
              <p:nvPr/>
            </p:nvGrpSpPr>
            <p:grpSpPr>
              <a:xfrm rot="5400000">
                <a:off x="2669806" y="1229420"/>
                <a:ext cx="1114153" cy="1724998"/>
                <a:chOff x="1701800" y="2215329"/>
                <a:chExt cx="599292" cy="697204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6200000" flipH="1" flipV="1">
                  <a:off x="1706035" y="2474383"/>
                  <a:ext cx="2116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 rot="16200000" flipV="1">
                  <a:off x="1969829" y="2748473"/>
                  <a:ext cx="0" cy="31591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 rot="16200000" flipH="1" flipV="1">
                  <a:off x="2051415" y="2126748"/>
                  <a:ext cx="3421" cy="48702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rot="16200000" flipH="1" flipV="1">
                  <a:off x="2138931" y="2375082"/>
                  <a:ext cx="321914" cy="2408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1" name="Straight Connector 160"/>
              <p:cNvCxnSpPr/>
              <p:nvPr/>
            </p:nvCxnSpPr>
            <p:spPr>
              <a:xfrm flipH="1">
                <a:off x="2238068" y="2326792"/>
                <a:ext cx="24215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Isosceles Triangle 161"/>
              <p:cNvSpPr/>
              <p:nvPr/>
            </p:nvSpPr>
            <p:spPr>
              <a:xfrm rot="5400000">
                <a:off x="2300310" y="2234367"/>
                <a:ext cx="1172511" cy="812694"/>
              </a:xfrm>
              <a:prstGeom prst="triangl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3" name="Group 162"/>
              <p:cNvGrpSpPr/>
              <p:nvPr/>
            </p:nvGrpSpPr>
            <p:grpSpPr>
              <a:xfrm>
                <a:off x="1171055" y="2361128"/>
                <a:ext cx="401562" cy="620183"/>
                <a:chOff x="1701800" y="2292350"/>
                <a:chExt cx="401562" cy="620183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rot="16200000" flipH="1" flipV="1">
                  <a:off x="1667935" y="2436283"/>
                  <a:ext cx="2878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1811869" y="2292350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811869" y="2901173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1476428" y="2361128"/>
                <a:ext cx="178249" cy="608823"/>
                <a:chOff x="1732123" y="3525027"/>
                <a:chExt cx="178249" cy="608823"/>
              </a:xfrm>
            </p:grpSpPr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1821026" y="3992140"/>
                  <a:ext cx="0" cy="14171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Oval 186"/>
                <p:cNvSpPr/>
                <p:nvPr/>
              </p:nvSpPr>
              <p:spPr>
                <a:xfrm>
                  <a:off x="1732123" y="3740150"/>
                  <a:ext cx="178249" cy="165877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1732123" y="3812894"/>
                  <a:ext cx="178249" cy="179246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1821026" y="3525027"/>
                  <a:ext cx="3744" cy="2151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6" name="Straight Connector 165"/>
              <p:cNvCxnSpPr/>
              <p:nvPr/>
            </p:nvCxnSpPr>
            <p:spPr>
              <a:xfrm flipV="1">
                <a:off x="1446105" y="2119051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2238067" y="2119052"/>
                <a:ext cx="0" cy="21637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>
                <a:off x="1431260" y="2969951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428800" y="3223951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219869" y="2906051"/>
                <a:ext cx="0" cy="3179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H="1">
                <a:off x="2219869" y="2906051"/>
                <a:ext cx="26034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439755" y="2119051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410" name="Picture 16409" descr="Particle_50micron_Current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90" y="811954"/>
            <a:ext cx="2787060" cy="1920353"/>
          </a:xfrm>
          <a:prstGeom prst="rect">
            <a:avLst/>
          </a:prstGeom>
        </p:spPr>
      </p:pic>
      <p:cxnSp>
        <p:nvCxnSpPr>
          <p:cNvPr id="16412" name="Straight Arrow Connector 16411"/>
          <p:cNvCxnSpPr/>
          <p:nvPr/>
        </p:nvCxnSpPr>
        <p:spPr>
          <a:xfrm>
            <a:off x="1879600" y="719476"/>
            <a:ext cx="0" cy="2132468"/>
          </a:xfrm>
          <a:prstGeom prst="straightConnector1">
            <a:avLst/>
          </a:prstGeom>
          <a:ln w="9525" cmpd="sng">
            <a:solidFill>
              <a:srgbClr val="00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2622925" y="2537280"/>
            <a:ext cx="1290138" cy="526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2788584" y="5273401"/>
            <a:ext cx="872432" cy="396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2318529" y="3238504"/>
            <a:ext cx="1541329" cy="52399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/>
              <a:t>Current signal in a 50 mm sensor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2119687" y="811954"/>
            <a:ext cx="1541329" cy="52399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/>
              <a:t>Energy deposition in a 50 mm sensor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6103024" y="833257"/>
            <a:ext cx="2842873" cy="120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Fast slew rate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Higher noise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Sensitive to Landau bumps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More power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6861239" y="5068754"/>
            <a:ext cx="2282761" cy="120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Slower slew rate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Lower noise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Signal smoothing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Less power</a:t>
            </a:r>
          </a:p>
        </p:txBody>
      </p:sp>
      <p:pic>
        <p:nvPicPr>
          <p:cNvPr id="4" name="Picture 3" descr="CSA_BB_50micr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24" y="2315878"/>
            <a:ext cx="2842873" cy="1938818"/>
          </a:xfrm>
          <a:prstGeom prst="rect">
            <a:avLst/>
          </a:prstGeom>
        </p:spPr>
      </p:pic>
      <p:cxnSp>
        <p:nvCxnSpPr>
          <p:cNvPr id="87" name="Straight Arrow Connector 86"/>
          <p:cNvCxnSpPr/>
          <p:nvPr/>
        </p:nvCxnSpPr>
        <p:spPr>
          <a:xfrm>
            <a:off x="5976024" y="2112678"/>
            <a:ext cx="512343" cy="452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7048500" y="3762494"/>
            <a:ext cx="1041400" cy="1228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66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400"/>
              <a:t>Nicolo Cartiglia, INFN, Torino -  Berlin 12/06/18</a:t>
            </a:r>
            <a:endParaRPr lang="en-US" sz="1400" dirty="0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players: signal, noise and slope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224" y="5233378"/>
            <a:ext cx="8390576" cy="152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There are 3 quantities determining the output rise time after the amplifier:</a:t>
            </a:r>
          </a:p>
          <a:p>
            <a:pPr marL="800100" lvl="1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</a:rPr>
              <a:t>The signal rise time (t</a:t>
            </a:r>
            <a:r>
              <a:rPr lang="en-US" sz="1400" baseline="-25000" dirty="0">
                <a:solidFill>
                  <a:srgbClr val="000000"/>
                </a:solidFill>
              </a:rPr>
              <a:t>Cur 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  <a:p>
            <a:pPr marL="800100" lvl="1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</a:rPr>
              <a:t>The RC circuit formed by the detector capacitance and the amplifier input impedance (t</a:t>
            </a:r>
            <a:r>
              <a:rPr lang="en-US" sz="1400" baseline="-25000" dirty="0">
                <a:solidFill>
                  <a:srgbClr val="000000"/>
                </a:solidFill>
              </a:rPr>
              <a:t>RC </a:t>
            </a:r>
            <a:r>
              <a:rPr lang="en-US" sz="1400" dirty="0">
                <a:solidFill>
                  <a:srgbClr val="000000"/>
                </a:solidFill>
              </a:rPr>
              <a:t>) </a:t>
            </a:r>
          </a:p>
          <a:p>
            <a:pPr marL="800100" lvl="1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</a:rPr>
              <a:t>The amplifier rise time (t</a:t>
            </a:r>
            <a:r>
              <a:rPr lang="en-US" sz="1400" baseline="-25000" dirty="0">
                <a:solidFill>
                  <a:srgbClr val="000000"/>
                </a:solidFill>
              </a:rPr>
              <a:t>Amp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6386" name="TextBox 16385"/>
          <p:cNvSpPr txBox="1"/>
          <p:nvPr/>
        </p:nvSpPr>
        <p:spPr>
          <a:xfrm>
            <a:off x="6029750" y="4706524"/>
            <a:ext cx="2846675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Amplifier rise time (t</a:t>
            </a:r>
            <a:r>
              <a:rPr lang="en-US" baseline="-25000" dirty="0">
                <a:solidFill>
                  <a:srgbClr val="000000"/>
                </a:solidFill>
              </a:rPr>
              <a:t>Amp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2"/>
          <a:stretch/>
        </p:blipFill>
        <p:spPr>
          <a:xfrm>
            <a:off x="369612" y="1672458"/>
            <a:ext cx="4518749" cy="28054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719080" y="4706524"/>
            <a:ext cx="2233006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The RC circuit (t</a:t>
            </a:r>
            <a:r>
              <a:rPr lang="en-US" baseline="-25000" dirty="0">
                <a:solidFill>
                  <a:srgbClr val="000000"/>
                </a:solidFill>
              </a:rPr>
              <a:t>RC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3332" y="4706524"/>
            <a:ext cx="3148083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The current rise time  (t</a:t>
            </a:r>
            <a:r>
              <a:rPr lang="en-US" baseline="-25000" dirty="0">
                <a:solidFill>
                  <a:srgbClr val="000000"/>
                </a:solidFill>
              </a:rPr>
              <a:t>Cur</a:t>
            </a:r>
            <a:r>
              <a:rPr lang="en-US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728" y="1491639"/>
            <a:ext cx="2649055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50 micron sensor gain = 15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56521" y="2398943"/>
            <a:ext cx="53091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aseline="-25000" dirty="0">
                <a:solidFill>
                  <a:srgbClr val="000000"/>
                </a:solidFill>
              </a:rPr>
              <a:t>Cur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0598" y="996206"/>
            <a:ext cx="1780954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Signal dV/dt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34123" y="996206"/>
            <a:ext cx="2138870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Electronic  Noise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38392" y="996206"/>
            <a:ext cx="1785212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Landau Noise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391057" y="2145259"/>
            <a:ext cx="4348210" cy="1774302"/>
            <a:chOff x="4391057" y="2145259"/>
            <a:chExt cx="4348210" cy="1774302"/>
          </a:xfrm>
        </p:grpSpPr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7592245" y="2145259"/>
              <a:ext cx="1147022" cy="1774302"/>
              <a:chOff x="3572" y="3369"/>
              <a:chExt cx="363" cy="461"/>
            </a:xfrm>
          </p:grpSpPr>
          <p:sp>
            <p:nvSpPr>
              <p:cNvPr id="38" name="Line 48"/>
              <p:cNvSpPr>
                <a:spLocks noChangeShapeType="1"/>
              </p:cNvSpPr>
              <p:nvPr/>
            </p:nvSpPr>
            <p:spPr bwMode="auto">
              <a:xfrm flipV="1">
                <a:off x="3859" y="3600"/>
                <a:ext cx="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+mn-cs"/>
                </a:endParaRPr>
              </a:p>
            </p:txBody>
          </p:sp>
          <p:sp>
            <p:nvSpPr>
              <p:cNvPr id="39" name="AutoShape 45"/>
              <p:cNvSpPr>
                <a:spLocks noChangeArrowheads="1"/>
              </p:cNvSpPr>
              <p:nvPr/>
            </p:nvSpPr>
            <p:spPr bwMode="auto">
              <a:xfrm rot="5400000">
                <a:off x="3502" y="3439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kern="1200">
                  <a:cs typeface="+mn-cs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391057" y="2575209"/>
              <a:ext cx="4158607" cy="914401"/>
              <a:chOff x="4555041" y="2575209"/>
              <a:chExt cx="3994623" cy="91440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036438" y="2575209"/>
                <a:ext cx="2905463" cy="914401"/>
                <a:chOff x="810375" y="2415454"/>
                <a:chExt cx="3722611" cy="914401"/>
              </a:xfrm>
            </p:grpSpPr>
            <p:grpSp>
              <p:nvGrpSpPr>
                <p:cNvPr id="7" name="Group 6"/>
                <p:cNvGrpSpPr>
                  <a:grpSpLocks/>
                </p:cNvGrpSpPr>
                <p:nvPr/>
              </p:nvGrpSpPr>
              <p:grpSpPr bwMode="auto">
                <a:xfrm>
                  <a:off x="810375" y="2415454"/>
                  <a:ext cx="549275" cy="914400"/>
                  <a:chOff x="1555" y="3197"/>
                  <a:chExt cx="346" cy="576"/>
                </a:xfrm>
              </p:grpSpPr>
              <p:grpSp>
                <p:nvGrpSpPr>
                  <p:cNvPr id="8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1555" y="3197"/>
                    <a:ext cx="346" cy="576"/>
                    <a:chOff x="691" y="1584"/>
                    <a:chExt cx="346" cy="576"/>
                  </a:xfrm>
                </p:grpSpPr>
                <p:sp>
                  <p:nvSpPr>
                    <p:cNvPr id="10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1699"/>
                      <a:ext cx="346" cy="346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kern="1200">
                        <a:cs typeface="+mn-cs"/>
                      </a:endParaRPr>
                    </a:p>
                  </p:txBody>
                </p:sp>
                <p:sp>
                  <p:nvSpPr>
                    <p:cNvPr id="11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4" y="1584"/>
                      <a:ext cx="0" cy="115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kern="1200">
                        <a:cs typeface="+mn-cs"/>
                      </a:endParaRPr>
                    </a:p>
                  </p:txBody>
                </p:sp>
                <p:sp>
                  <p:nvSpPr>
                    <p:cNvPr id="12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4" y="2045"/>
                      <a:ext cx="0" cy="115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kern="1200">
                        <a:cs typeface="+mn-cs"/>
                      </a:endParaRPr>
                    </a:p>
                  </p:txBody>
                </p:sp>
                <p:sp>
                  <p:nvSpPr>
                    <p:cNvPr id="13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4" y="1757"/>
                      <a:ext cx="0" cy="2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kern="1200">
                        <a:cs typeface="+mn-cs"/>
                      </a:endParaRPr>
                    </a:p>
                  </p:txBody>
                </p:sp>
              </p:grpSp>
              <p:sp>
                <p:nvSpPr>
                  <p:cNvPr id="9" name="Freeform 8"/>
                  <p:cNvSpPr>
                    <a:spLocks/>
                  </p:cNvSpPr>
                  <p:nvPr/>
                </p:nvSpPr>
                <p:spPr bwMode="auto">
                  <a:xfrm>
                    <a:off x="1670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576"/>
                      <a:gd name="T2" fmla="*/ 116 w 116"/>
                      <a:gd name="T3" fmla="*/ 115 h 576"/>
                      <a:gd name="T4" fmla="*/ 58 w 116"/>
                      <a:gd name="T5" fmla="*/ 576 h 576"/>
                      <a:gd name="T6" fmla="*/ 0 w 116"/>
                      <a:gd name="T7" fmla="*/ 115 h 576"/>
                      <a:gd name="T8" fmla="*/ 58 w 116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576">
                        <a:moveTo>
                          <a:pt x="58" y="0"/>
                        </a:moveTo>
                        <a:lnTo>
                          <a:pt x="116" y="115"/>
                        </a:lnTo>
                        <a:lnTo>
                          <a:pt x="58" y="576"/>
                        </a:lnTo>
                        <a:lnTo>
                          <a:pt x="0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1200">
                      <a:cs typeface="+mn-cs"/>
                    </a:endParaRPr>
                  </a:p>
                </p:txBody>
              </p:sp>
            </p:grpSp>
            <p:grpSp>
              <p:nvGrpSpPr>
                <p:cNvPr id="14" name="Group 13"/>
                <p:cNvGrpSpPr>
                  <a:grpSpLocks/>
                </p:cNvGrpSpPr>
                <p:nvPr/>
              </p:nvGrpSpPr>
              <p:grpSpPr bwMode="auto">
                <a:xfrm>
                  <a:off x="1577096" y="2415455"/>
                  <a:ext cx="633413" cy="914400"/>
                  <a:chOff x="5012" y="1930"/>
                  <a:chExt cx="399" cy="576"/>
                </a:xfrm>
              </p:grpSpPr>
              <p:grpSp>
                <p:nvGrpSpPr>
                  <p:cNvPr id="15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5012" y="1930"/>
                    <a:ext cx="399" cy="576"/>
                    <a:chOff x="2707" y="2160"/>
                    <a:chExt cx="399" cy="576"/>
                  </a:xfrm>
                </p:grpSpPr>
                <p:grpSp>
                  <p:nvGrpSpPr>
                    <p:cNvPr id="18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07" y="2160"/>
                      <a:ext cx="346" cy="576"/>
                      <a:chOff x="2707" y="2736"/>
                      <a:chExt cx="346" cy="576"/>
                    </a:xfrm>
                  </p:grpSpPr>
                  <p:sp>
                    <p:nvSpPr>
                      <p:cNvPr id="21" name="Line 1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707" y="2966"/>
                        <a:ext cx="34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 kern="1200">
                          <a:cs typeface="+mn-cs"/>
                        </a:endParaRPr>
                      </a:p>
                    </p:txBody>
                  </p:sp>
                  <p:sp>
                    <p:nvSpPr>
                      <p:cNvPr id="22" name="Line 1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880" y="2736"/>
                        <a:ext cx="0" cy="23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 kern="1200">
                          <a:cs typeface="+mn-cs"/>
                        </a:endParaRPr>
                      </a:p>
                    </p:txBody>
                  </p:sp>
                  <p:sp>
                    <p:nvSpPr>
                      <p:cNvPr id="23" name="Line 1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880" y="3024"/>
                        <a:ext cx="0" cy="288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 kern="1200">
                          <a:cs typeface="+mn-cs"/>
                        </a:endParaRPr>
                      </a:p>
                    </p:txBody>
                  </p:sp>
                  <p:sp>
                    <p:nvSpPr>
                      <p:cNvPr id="24" name="Line 1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707" y="3024"/>
                        <a:ext cx="34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 kern="1200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9" name="Text Box 1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56" y="2472"/>
                      <a:ext cx="250" cy="1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algn="l">
                        <a:defRPr/>
                      </a:pPr>
                      <a:r>
                        <a:rPr lang="en-US" sz="1200" b="1" kern="1200" dirty="0">
                          <a:cs typeface="+mn-cs"/>
                        </a:rPr>
                        <a:t>C</a:t>
                      </a:r>
                    </a:p>
                  </p:txBody>
                </p:sp>
              </p:grpSp>
              <p:sp>
                <p:nvSpPr>
                  <p:cNvPr id="17" name="Freeform 16"/>
                  <p:cNvSpPr>
                    <a:spLocks/>
                  </p:cNvSpPr>
                  <p:nvPr/>
                </p:nvSpPr>
                <p:spPr bwMode="auto">
                  <a:xfrm>
                    <a:off x="5069" y="1930"/>
                    <a:ext cx="230" cy="576"/>
                  </a:xfrm>
                  <a:custGeom>
                    <a:avLst/>
                    <a:gdLst>
                      <a:gd name="T0" fmla="*/ 115 w 230"/>
                      <a:gd name="T1" fmla="*/ 0 h 576"/>
                      <a:gd name="T2" fmla="*/ 0 w 230"/>
                      <a:gd name="T3" fmla="*/ 230 h 576"/>
                      <a:gd name="T4" fmla="*/ 115 w 230"/>
                      <a:gd name="T5" fmla="*/ 576 h 576"/>
                      <a:gd name="T6" fmla="*/ 230 w 230"/>
                      <a:gd name="T7" fmla="*/ 230 h 576"/>
                      <a:gd name="T8" fmla="*/ 115 w 230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0" h="576">
                        <a:moveTo>
                          <a:pt x="115" y="0"/>
                        </a:moveTo>
                        <a:lnTo>
                          <a:pt x="0" y="230"/>
                        </a:lnTo>
                        <a:lnTo>
                          <a:pt x="115" y="576"/>
                        </a:lnTo>
                        <a:lnTo>
                          <a:pt x="230" y="230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1200">
                      <a:cs typeface="+mn-cs"/>
                    </a:endParaRPr>
                  </a:p>
                </p:txBody>
              </p:sp>
            </p:grpSp>
            <p:grpSp>
              <p:nvGrpSpPr>
                <p:cNvPr id="25" name="Group 24"/>
                <p:cNvGrpSpPr>
                  <a:grpSpLocks/>
                </p:cNvGrpSpPr>
                <p:nvPr/>
              </p:nvGrpSpPr>
              <p:grpSpPr bwMode="auto">
                <a:xfrm>
                  <a:off x="4153573" y="2415454"/>
                  <a:ext cx="379413" cy="914400"/>
                  <a:chOff x="568" y="3197"/>
                  <a:chExt cx="239" cy="576"/>
                </a:xfrm>
              </p:grpSpPr>
              <p:grpSp>
                <p:nvGrpSpPr>
                  <p:cNvPr id="26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68" y="3197"/>
                    <a:ext cx="239" cy="576"/>
                    <a:chOff x="1835" y="2160"/>
                    <a:chExt cx="239" cy="576"/>
                  </a:xfrm>
                </p:grpSpPr>
                <p:sp>
                  <p:nvSpPr>
                    <p:cNvPr id="28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1958" y="2160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kern="1200">
                        <a:cs typeface="+mn-cs"/>
                      </a:endParaRPr>
                    </a:p>
                  </p:txBody>
                </p:sp>
                <p:sp>
                  <p:nvSpPr>
                    <p:cNvPr id="29" name="Text Box 2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35" y="2353"/>
                      <a:ext cx="162" cy="1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algn="l">
                        <a:defRPr/>
                      </a:pPr>
                      <a:r>
                        <a:rPr lang="en-US" sz="800" kern="1200" dirty="0">
                          <a:cs typeface="+mn-cs"/>
                        </a:rPr>
                        <a:t>R</a:t>
                      </a:r>
                    </a:p>
                  </p:txBody>
                </p:sp>
              </p:grpSp>
              <p:sp>
                <p:nvSpPr>
                  <p:cNvPr id="27" name="Freeform 26"/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1200">
                      <a:cs typeface="+mn-cs"/>
                    </a:endParaRPr>
                  </a:p>
                </p:txBody>
              </p:sp>
            </p:grpSp>
            <p:cxnSp>
              <p:nvCxnSpPr>
                <p:cNvPr id="4" name="Straight Connector 3"/>
                <p:cNvCxnSpPr>
                  <a:stCxn id="12" idx="1"/>
                  <a:endCxn id="28" idx="9"/>
                </p:cNvCxnSpPr>
                <p:nvPr/>
              </p:nvCxnSpPr>
              <p:spPr>
                <a:xfrm flipV="1">
                  <a:off x="1085014" y="3329854"/>
                  <a:ext cx="335589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1085013" y="2433263"/>
                  <a:ext cx="335589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/>
              <p:cNvSpPr txBox="1"/>
              <p:nvPr/>
            </p:nvSpPr>
            <p:spPr>
              <a:xfrm>
                <a:off x="6469269" y="2857780"/>
                <a:ext cx="481397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RC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923621" y="2755596"/>
                <a:ext cx="626043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Amp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555041" y="2755596"/>
                <a:ext cx="515436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t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Cur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5050444" y="996206"/>
            <a:ext cx="1356838" cy="438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Shot Noise</a:t>
            </a:r>
          </a:p>
        </p:txBody>
      </p:sp>
    </p:spTree>
    <p:extLst>
      <p:ext uri="{BB962C8B-B14F-4D97-AF65-F5344CB8AC3E}">
        <p14:creationId xmlns:p14="http://schemas.microsoft.com/office/powerpoint/2010/main" val="2013337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Integrator or current amplifier?</a:t>
            </a:r>
          </a:p>
        </p:txBody>
      </p:sp>
      <p:pic>
        <p:nvPicPr>
          <p:cNvPr id="5" name="Picture 4" descr="CSA_CMA_general_predic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78" y="1105613"/>
            <a:ext cx="8188122" cy="4453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054" y="5641804"/>
            <a:ext cx="8384746" cy="101803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integrators work best with signals that are of the same length of their integration time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Current amplifiers work best with very fast signals</a:t>
            </a:r>
          </a:p>
        </p:txBody>
      </p:sp>
    </p:spTree>
    <p:extLst>
      <p:ext uri="{BB962C8B-B14F-4D97-AF65-F5344CB8AC3E}">
        <p14:creationId xmlns:p14="http://schemas.microsoft.com/office/powerpoint/2010/main" val="1654551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Irradiation effects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800" y="1437113"/>
            <a:ext cx="85300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Irradiation causes 3 main effects: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Decrease of  charge collection efficiency due to trapping</a:t>
            </a:r>
          </a:p>
          <a:p>
            <a:pPr marL="1257300" lvl="2" indent="-342900">
              <a:lnSpc>
                <a:spcPct val="130000"/>
              </a:lnSpc>
              <a:buFont typeface="Wingdings" charset="0"/>
              <a:buChar char="è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Very small in thin sensor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Increased leakage current, shot noise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 back up slides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Gain layer disappearance  following slides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sym typeface="Wingdings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sym typeface="Wingdings"/>
            </a:endParaRPr>
          </a:p>
          <a:p>
            <a:pPr lvl="1">
              <a:lnSpc>
                <a:spcPct val="130000"/>
              </a:lnSpc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34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Radiation Damage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263" y="837585"/>
            <a:ext cx="566584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Unfortunate fact: </a:t>
            </a:r>
            <a:r>
              <a:rPr lang="en-US" dirty="0"/>
              <a:t>irradiation de-activate p-doping removing Boron from the reticle</a:t>
            </a:r>
          </a:p>
        </p:txBody>
      </p:sp>
      <p:pic>
        <p:nvPicPr>
          <p:cNvPr id="6" name="Picture 5" descr="LGAD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229" y="791952"/>
            <a:ext cx="3287771" cy="1602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5542" y="2663778"/>
            <a:ext cx="2700000" cy="92333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Boron</a:t>
            </a:r>
          </a:p>
          <a:p>
            <a:r>
              <a:rPr lang="en-US" sz="1350" dirty="0">
                <a:solidFill>
                  <a:srgbClr val="0070C0"/>
                </a:solidFill>
              </a:rPr>
              <a:t>Radiation creates interstitial defects that inactivate the Boron: </a:t>
            </a:r>
            <a:r>
              <a:rPr lang="en-US" sz="1350" dirty="0" err="1">
                <a:solidFill>
                  <a:srgbClr val="0070C0"/>
                </a:solidFill>
              </a:rPr>
              <a:t>Si_i</a:t>
            </a:r>
            <a:r>
              <a:rPr lang="en-US" sz="1350" dirty="0">
                <a:solidFill>
                  <a:srgbClr val="0070C0"/>
                </a:solidFill>
              </a:rPr>
              <a:t> + B_s </a:t>
            </a:r>
            <a:r>
              <a:rPr lang="en-US" sz="1350" dirty="0">
                <a:solidFill>
                  <a:srgbClr val="0070C0"/>
                </a:solidFill>
                <a:sym typeface="Wingdings"/>
              </a:rPr>
              <a:t> </a:t>
            </a:r>
            <a:r>
              <a:rPr lang="en-US" sz="1350" dirty="0" err="1">
                <a:solidFill>
                  <a:srgbClr val="0070C0"/>
                </a:solidFill>
                <a:sym typeface="Wingdings"/>
              </a:rPr>
              <a:t>Si_s</a:t>
            </a:r>
            <a:r>
              <a:rPr lang="en-US" sz="1350" dirty="0">
                <a:solidFill>
                  <a:srgbClr val="0070C0"/>
                </a:solidFill>
                <a:sym typeface="Wingdings"/>
              </a:rPr>
              <a:t> + </a:t>
            </a:r>
            <a:r>
              <a:rPr lang="en-US" sz="1350" dirty="0" err="1">
                <a:solidFill>
                  <a:srgbClr val="0070C0"/>
                </a:solidFill>
                <a:sym typeface="Wingdings"/>
              </a:rPr>
              <a:t>B_i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2648" y="4704787"/>
            <a:ext cx="2700000" cy="923330"/>
          </a:xfrm>
          <a:prstGeom prst="rect">
            <a:avLst/>
          </a:prstGeom>
          <a:noFill/>
          <a:ln w="19050">
            <a:solidFill>
              <a:srgbClr val="DB3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DB3600"/>
                </a:solidFill>
              </a:rPr>
              <a:t>Gallium</a:t>
            </a:r>
          </a:p>
          <a:p>
            <a:r>
              <a:rPr lang="en-US" sz="1350" dirty="0">
                <a:solidFill>
                  <a:srgbClr val="DB3600"/>
                </a:solidFill>
              </a:rPr>
              <a:t>From literature, Gallium has a lower possibility to become interstitial</a:t>
            </a:r>
          </a:p>
        </p:txBody>
      </p:sp>
      <p:pic>
        <p:nvPicPr>
          <p:cNvPr id="13" name="Picture 12" descr="Screen Shot 2017-10-21 at 01.05.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89" y="2504467"/>
            <a:ext cx="3963600" cy="1241952"/>
          </a:xfrm>
          <a:prstGeom prst="rect">
            <a:avLst/>
          </a:prstGeom>
        </p:spPr>
      </p:pic>
      <p:pic>
        <p:nvPicPr>
          <p:cNvPr id="14" name="Picture 13" descr="Screen Shot 2017-10-21 at 01.08.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798" y="4588967"/>
            <a:ext cx="3998700" cy="1039150"/>
          </a:xfrm>
          <a:prstGeom prst="rect">
            <a:avLst/>
          </a:prstGeom>
        </p:spPr>
      </p:pic>
      <p:pic>
        <p:nvPicPr>
          <p:cNvPr id="15" name="Picture 14" descr="Screen Shot 2017-10-21 at 01.08.1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024" y="5695967"/>
            <a:ext cx="4187700" cy="10121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2648" y="5789179"/>
            <a:ext cx="2700000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Carbon</a:t>
            </a:r>
          </a:p>
          <a:p>
            <a:r>
              <a:rPr lang="en-US" sz="1350" dirty="0">
                <a:solidFill>
                  <a:srgbClr val="00B050"/>
                </a:solidFill>
              </a:rPr>
              <a:t>Interstitial defects filled with Carbon instead of with Boron and Gallium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263" y="3952804"/>
            <a:ext cx="6368376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Two possible solutions: 1) </a:t>
            </a:r>
            <a:r>
              <a:rPr lang="en-US"/>
              <a:t>use Gallium, 2) Add Carbon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44514" y="1609546"/>
                <a:ext cx="3529291" cy="5843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800000"/>
                          </a:solidFill>
                          <a:latin typeface="Cambria Math" charset="0"/>
                        </a:rPr>
                        <m:t>𝑵</m:t>
                      </m:r>
                      <m:d>
                        <m:dPr>
                          <m:ctrlPr>
                            <a:rPr lang="mr-IN" sz="28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sz="2800" b="1" i="1" smtClean="0">
                              <a:solidFill>
                                <a:srgbClr val="8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∅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8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800000"/>
                          </a:solidFill>
                          <a:latin typeface="Cambria Math" charset="0"/>
                        </a:rPr>
                        <m:t>𝑵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800000"/>
                              </a:solidFill>
                              <a:latin typeface="Cambria Math" charset="0"/>
                            </a:rPr>
                            <m:t>𝟎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800000"/>
                          </a:solidFill>
                          <a:latin typeface="Cambria Math" charset="0"/>
                        </a:rPr>
                        <m:t>∗</m:t>
                      </m:r>
                      <m:sSup>
                        <m:sSupPr>
                          <m:ctrlPr>
                            <a:rPr lang="mr-IN" sz="28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2800" b="1" i="1" smtClean="0">
                              <a:solidFill>
                                <a:srgbClr val="800000"/>
                              </a:solidFill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mr-IN" sz="2800" b="1" i="1" smtClean="0">
                              <a:solidFill>
                                <a:srgbClr val="8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800000"/>
                              </a:solidFill>
                              <a:latin typeface="Cambria Math" charset="0"/>
                            </a:rPr>
                            <m:t>𝒄</m:t>
                          </m:r>
                          <m:r>
                            <a:rPr lang="en-US" sz="2800" b="1" i="1" smtClean="0">
                              <a:solidFill>
                                <a:srgbClr val="8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∅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514" y="1609546"/>
                <a:ext cx="3529291" cy="58439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215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6513" y="31750"/>
            <a:ext cx="9180513" cy="6365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Sensors: FBK, CNM and HPK</a:t>
            </a:r>
            <a:endParaRPr lang="en-US" sz="3200" dirty="0">
              <a:latin typeface="+mn-lt"/>
            </a:endParaRPr>
          </a:p>
        </p:txBody>
      </p:sp>
      <p:sp>
        <p:nvSpPr>
          <p:cNvPr id="7170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4941416-2536-8C42-A36D-631EF0F2AFCD}" type="slidenum">
              <a:rPr sz="1600">
                <a:solidFill>
                  <a:schemeClr val="accent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sz="1600">
              <a:solidFill>
                <a:schemeClr val="accent1"/>
              </a:solidFill>
            </a:endParaRPr>
          </a:p>
        </p:txBody>
      </p:sp>
      <p:sp>
        <p:nvSpPr>
          <p:cNvPr id="7171" name="Rectangle 19"/>
          <p:cNvSpPr>
            <a:spLocks noChangeArrowheads="1"/>
          </p:cNvSpPr>
          <p:nvPr/>
        </p:nvSpPr>
        <p:spPr bwMode="auto">
          <a:xfrm>
            <a:off x="442913" y="715027"/>
            <a:ext cx="42084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FBK 50-micron production</a:t>
            </a:r>
          </a:p>
          <a:p>
            <a:r>
              <a:rPr lang="en-US" altLang="ja-JP" sz="2000" dirty="0"/>
              <a:t>Very successful, good gain and overall behavior</a:t>
            </a:r>
          </a:p>
          <a:p>
            <a:r>
              <a:rPr lang="en-US" altLang="ja-JP" sz="2000" dirty="0"/>
              <a:t>Gain layer: Boron, Gallium, </a:t>
            </a:r>
            <a:r>
              <a:rPr lang="en-US" altLang="ja-JP" sz="2000" dirty="0" err="1"/>
              <a:t>Boron+Carbon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Gallium+Carbon</a:t>
            </a:r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913" y="2488174"/>
            <a:ext cx="4637483" cy="411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9"/>
          <p:cNvSpPr>
            <a:spLocks noChangeArrowheads="1"/>
          </p:cNvSpPr>
          <p:nvPr/>
        </p:nvSpPr>
        <p:spPr bwMode="auto">
          <a:xfrm>
            <a:off x="4937125" y="854036"/>
            <a:ext cx="4208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00" dirty="0"/>
              <a:t>CNM 75-micron</a:t>
            </a:r>
          </a:p>
          <a:p>
            <a:r>
              <a:rPr lang="it-IT" sz="2000" dirty="0"/>
              <a:t>CNM 50-micron production</a:t>
            </a:r>
            <a:endParaRPr lang="it-IT" altLang="ja-JP" sz="2000" dirty="0"/>
          </a:p>
          <a:p>
            <a:endParaRPr lang="it-IT" sz="2000" dirty="0"/>
          </a:p>
        </p:txBody>
      </p:sp>
      <p:pic>
        <p:nvPicPr>
          <p:cNvPr id="7174" name="Picture 3" descr="CNM_50micr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2309813"/>
            <a:ext cx="4192587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396" y="1687081"/>
            <a:ext cx="1238064" cy="438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x4 CT-PPS</a:t>
            </a: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flipH="1">
            <a:off x="5579877" y="2125663"/>
            <a:ext cx="119551" cy="13416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88102" y="1620190"/>
            <a:ext cx="1220369" cy="438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x3 TOTEM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106851" y="2058772"/>
            <a:ext cx="491436" cy="5952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9995" y="6103506"/>
            <a:ext cx="3988329" cy="438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ATLAS High Granularity Timing Det.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6493348" y="4205562"/>
            <a:ext cx="510812" cy="18979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563331"/>
      </p:ext>
    </p:extLst>
  </p:cSld>
  <p:clrMapOvr>
    <a:masterClrMapping/>
  </p:clrMapOvr>
  <p:transition spd="slow" advTm="1391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Results on radiation hardness: go Carbon!</a:t>
            </a:r>
          </a:p>
        </p:txBody>
      </p:sp>
      <p:pic>
        <p:nvPicPr>
          <p:cNvPr id="11" name="Picture 10" descr="c_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08" y="1372496"/>
            <a:ext cx="8264565" cy="38283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9582" y="5485095"/>
            <a:ext cx="8291218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arenR"/>
            </a:pPr>
            <a:r>
              <a:rPr lang="en-US" dirty="0"/>
              <a:t>Gallium is actually less rad-hard than Boron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arenR"/>
            </a:pPr>
            <a:r>
              <a:rPr lang="en-US" dirty="0"/>
              <a:t> Carbon addition works really well, increasing by a factor of 2 the radiation hardness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7411" y="3765088"/>
            <a:ext cx="1325396" cy="563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less radiation resistance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0893" y="1455701"/>
            <a:ext cx="1325396" cy="563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more radiation resistance: B+C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479156" y="1985606"/>
            <a:ext cx="194381" cy="2691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2390109" y="3544803"/>
            <a:ext cx="815098" cy="2202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5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UFSD: HPK  time resolution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137" y="791149"/>
            <a:ext cx="7263642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UFSD from Hamamatsu confirm our simulation: 30 ps time resolution, </a:t>
            </a:r>
          </a:p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Value of gain ~ 20</a:t>
            </a:r>
          </a:p>
          <a:p>
            <a:pPr>
              <a:lnSpc>
                <a:spcPct val="130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TR_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49" y="1711322"/>
            <a:ext cx="74803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effect of timing information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44068" y="845561"/>
            <a:ext cx="8242123" cy="596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The inclusion of track-timing in the event information has the capability of changing radically how we design experiments. </a:t>
            </a:r>
          </a:p>
          <a:p>
            <a:pPr>
              <a:lnSpc>
                <a:spcPct val="130000"/>
              </a:lnSpc>
            </a:pPr>
            <a:endParaRPr lang="en-US" b="1" dirty="0"/>
          </a:p>
          <a:p>
            <a:pPr>
              <a:lnSpc>
                <a:spcPct val="130000"/>
              </a:lnSpc>
            </a:pPr>
            <a:r>
              <a:rPr lang="en-US" b="1" dirty="0"/>
              <a:t>Timing can be available at different levels of the event reconstruction, in increasing order of complexity: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 marL="342900" indent="-342900">
              <a:lnSpc>
                <a:spcPct val="150000"/>
              </a:lnSpc>
              <a:buFontTx/>
              <a:buAutoNum type="arabicParenR"/>
            </a:pPr>
            <a:r>
              <a:rPr lang="en-US" dirty="0"/>
              <a:t>Timing in the event reconstruction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b="1" dirty="0">
                <a:solidFill>
                  <a:srgbClr val="800000"/>
                </a:solidFill>
              </a:rPr>
              <a:t>Timing layers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/>
              <a:t>this is the easiest implementation, a layer ONLY for timing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/>
              <a:t>Timing at each point along the track </a:t>
            </a:r>
            <a:r>
              <a:rPr lang="en-US" dirty="0">
                <a:sym typeface="Wingdings"/>
              </a:rPr>
              <a:t> </a:t>
            </a:r>
            <a:r>
              <a:rPr lang="en-US" dirty="0"/>
              <a:t> </a:t>
            </a:r>
            <a:r>
              <a:rPr lang="en-US" b="1" dirty="0">
                <a:solidFill>
                  <a:srgbClr val="800000"/>
                </a:solidFill>
              </a:rPr>
              <a:t>4D tracking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/>
              <a:t>tracking-timing</a:t>
            </a:r>
          </a:p>
          <a:p>
            <a:pPr marL="342900" indent="-342900">
              <a:lnSpc>
                <a:spcPct val="150000"/>
              </a:lnSpc>
              <a:buFontTx/>
              <a:buAutoNum type="arabicParenR"/>
            </a:pPr>
            <a:r>
              <a:rPr lang="en-US" dirty="0"/>
              <a:t>Timing at each point along the track at high rate </a:t>
            </a:r>
            <a:r>
              <a:rPr lang="en-US" dirty="0">
                <a:sym typeface="Wingdings"/>
              </a:rPr>
              <a:t> </a:t>
            </a:r>
            <a:r>
              <a:rPr lang="en-US" b="1" dirty="0">
                <a:solidFill>
                  <a:srgbClr val="800000"/>
                </a:solidFill>
                <a:sym typeface="Wingdings"/>
              </a:rPr>
              <a:t>5D tracking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Very high rate  represents an additional step in complication, very different read-out chip and data output organization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endParaRPr lang="en-US" dirty="0"/>
          </a:p>
          <a:p>
            <a:pPr marL="342900" indent="-342900">
              <a:lnSpc>
                <a:spcPct val="130000"/>
              </a:lnSpc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1353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in irradiated sensors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1214" y="5321719"/>
            <a:ext cx="6453942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No unexpected features</a:t>
            </a:r>
            <a:r>
              <a:rPr lang="en-US" dirty="0">
                <a:solidFill>
                  <a:srgbClr val="000000"/>
                </a:solidFill>
              </a:rPr>
              <a:t>: the gain layer disappearance is compensated by external bias</a:t>
            </a:r>
          </a:p>
        </p:txBody>
      </p:sp>
      <p:pic>
        <p:nvPicPr>
          <p:cNvPr id="27" name="Picture 2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76" y="1041854"/>
            <a:ext cx="7476698" cy="3886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079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UFSD up to 5~10</a:t>
            </a:r>
            <a:r>
              <a:rPr lang="en-US" baseline="30000" dirty="0"/>
              <a:t>15</a:t>
            </a:r>
            <a:r>
              <a:rPr lang="en-US" dirty="0"/>
              <a:t> n</a:t>
            </a:r>
            <a:r>
              <a:rPr lang="en-US" baseline="-25000" dirty="0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998" y="836917"/>
            <a:ext cx="7876556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As the gain layer density decreases, we need to increase the external voltages to create the </a:t>
            </a:r>
            <a:r>
              <a:rPr lang="en-US" dirty="0" err="1">
                <a:solidFill>
                  <a:srgbClr val="000000"/>
                </a:solidFill>
              </a:rPr>
              <a:t>Efield</a:t>
            </a:r>
            <a:r>
              <a:rPr lang="en-US" dirty="0">
                <a:solidFill>
                  <a:srgbClr val="000000"/>
                </a:solidFill>
              </a:rPr>
              <a:t> needed for multiplications. 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In so doing, the gain moves from the gain layer to the bulk</a:t>
            </a:r>
          </a:p>
        </p:txBody>
      </p:sp>
      <p:pic>
        <p:nvPicPr>
          <p:cNvPr id="6" name="Picture 5" descr="figure53_new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8" y="2247139"/>
            <a:ext cx="8240182" cy="42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16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Perugia 1/06/18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UFSD: Time resolution after irradiation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2" y="1274188"/>
            <a:ext cx="4588659" cy="3249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255" y="5008831"/>
            <a:ext cx="7528023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Very complex irradiation campaign, lot’s of samples and </a:t>
            </a:r>
            <a:r>
              <a:rPr lang="en-US" dirty="0" err="1"/>
              <a:t>fluences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b="1" dirty="0"/>
              <a:t>Achieved:</a:t>
            </a:r>
          </a:p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r>
              <a:rPr lang="en-US" b="1" dirty="0"/>
              <a:t>Unchanged time resolution of ~ 35 </a:t>
            </a:r>
            <a:r>
              <a:rPr lang="en-US" b="1" dirty="0" err="1"/>
              <a:t>ps</a:t>
            </a:r>
            <a:r>
              <a:rPr lang="en-US" b="1" dirty="0"/>
              <a:t>, up to ~ 2E15 n/cm2</a:t>
            </a:r>
          </a:p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r>
              <a:rPr lang="en-US" b="1" dirty="0"/>
              <a:t>Time resolution of  50 </a:t>
            </a:r>
            <a:r>
              <a:rPr lang="en-US" b="1" dirty="0" err="1"/>
              <a:t>ps</a:t>
            </a:r>
            <a:r>
              <a:rPr lang="en-US" b="1" dirty="0"/>
              <a:t> up to 3E15 n/cm2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255" y="709965"/>
            <a:ext cx="7659469" cy="412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FBK production of UFSD sensors: time resolution for different </a:t>
            </a:r>
            <a:r>
              <a:rPr lang="en-US" b="1" dirty="0" err="1"/>
              <a:t>fluence</a:t>
            </a:r>
            <a:r>
              <a:rPr lang="en-US" b="1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888" y="1278578"/>
            <a:ext cx="4169389" cy="32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7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83" y="-599667"/>
            <a:ext cx="8860817" cy="1170852"/>
          </a:xfrm>
        </p:spPr>
        <p:txBody>
          <a:bodyPr/>
          <a:lstStyle/>
          <a:p>
            <a:r>
              <a:rPr lang="en-US" sz="3200" dirty="0"/>
              <a:t>From one pad to a tracker</a:t>
            </a:r>
          </a:p>
        </p:txBody>
      </p:sp>
      <p:pic>
        <p:nvPicPr>
          <p:cNvPr id="11" name="Picture 10" descr="IMG_20171027_12330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84329" y="2404687"/>
            <a:ext cx="2310171" cy="6237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70" t="7890" r="23040" b="11555"/>
          <a:stretch/>
        </p:blipFill>
        <p:spPr>
          <a:xfrm>
            <a:off x="5090614" y="848675"/>
            <a:ext cx="4053386" cy="380130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4709181" y="4001439"/>
            <a:ext cx="1436887" cy="1508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291001" y="848675"/>
            <a:ext cx="693774" cy="380130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8703" y="714863"/>
            <a:ext cx="5244824" cy="401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We have produced thousands of UFSDs, with many shapes, thicknesses, gains etc..</a:t>
            </a:r>
          </a:p>
          <a:p>
            <a:pPr>
              <a:lnSpc>
                <a:spcPct val="130000"/>
              </a:lnSpc>
            </a:pPr>
            <a:r>
              <a:rPr lang="en-US" dirty="0"/>
              <a:t>We know very well how a single pads and small array work, however….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FF0000"/>
                </a:solidFill>
              </a:rPr>
              <a:t>Are we able to produce a full large tracker? ?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Uniformity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Fill factor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61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83" y="-599667"/>
            <a:ext cx="8860817" cy="1170852"/>
          </a:xfrm>
        </p:spPr>
        <p:txBody>
          <a:bodyPr/>
          <a:lstStyle/>
          <a:p>
            <a:r>
              <a:rPr lang="en-US" sz="3200" dirty="0"/>
              <a:t>Multi-pad sensors: </a:t>
            </a:r>
            <a:r>
              <a:rPr lang="en-US" sz="3200" dirty="0" err="1"/>
              <a:t>TDCpix</a:t>
            </a:r>
            <a:r>
              <a:rPr lang="en-US" sz="3200" dirty="0"/>
              <a:t> &amp; FBK-UFSD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185" y="684140"/>
            <a:ext cx="770447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Bump-bonded NA62 </a:t>
            </a:r>
            <a:r>
              <a:rPr lang="en-US" dirty="0" err="1"/>
              <a:t>TDCpix</a:t>
            </a:r>
            <a:r>
              <a:rPr lang="en-US" dirty="0"/>
              <a:t> ROC to FBK-UFSD sensor </a:t>
            </a:r>
          </a:p>
          <a:p>
            <a:pPr>
              <a:lnSpc>
                <a:spcPct val="130000"/>
              </a:lnSpc>
            </a:pPr>
            <a:r>
              <a:rPr lang="en-US" dirty="0"/>
              <a:t>NA62 ROC: 40x45 pads, each 300x300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 </a:t>
            </a:r>
            <a:r>
              <a:rPr lang="en-US" dirty="0">
                <a:sym typeface="Wingdings"/>
              </a:rPr>
              <a:t>  (1800 pads)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183" y="1951158"/>
            <a:ext cx="4929339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/>
              <a:t>More than 99% of pads working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/>
              <a:t>Same voltage behavior as single pad: breakdown above 280 V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b="1" dirty="0">
                <a:solidFill>
                  <a:srgbClr val="800000"/>
                </a:solidFill>
              </a:rPr>
              <a:t>First example of 4D tracking!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44</a:t>
            </a:fld>
            <a:endParaRPr lang="en-US" dirty="0"/>
          </a:p>
        </p:txBody>
      </p:sp>
      <p:sp>
        <p:nvSpPr>
          <p:cNvPr id="6" name="Cube 5"/>
          <p:cNvSpPr/>
          <p:nvPr/>
        </p:nvSpPr>
        <p:spPr>
          <a:xfrm>
            <a:off x="4980610" y="5035826"/>
            <a:ext cx="1910521" cy="1170609"/>
          </a:xfrm>
          <a:prstGeom prst="cube">
            <a:avLst>
              <a:gd name="adj" fmla="val 8019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UFSD1</a:t>
            </a:r>
          </a:p>
        </p:txBody>
      </p:sp>
      <p:sp>
        <p:nvSpPr>
          <p:cNvPr id="9" name="Cube 8"/>
          <p:cNvSpPr/>
          <p:nvPr/>
        </p:nvSpPr>
        <p:spPr>
          <a:xfrm>
            <a:off x="6267153" y="3609008"/>
            <a:ext cx="1910521" cy="1170609"/>
          </a:xfrm>
          <a:prstGeom prst="cube">
            <a:avLst>
              <a:gd name="adj" fmla="val 8019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UFSD2</a:t>
            </a:r>
          </a:p>
        </p:txBody>
      </p:sp>
      <p:sp>
        <p:nvSpPr>
          <p:cNvPr id="11" name="Cube 10"/>
          <p:cNvSpPr/>
          <p:nvPr/>
        </p:nvSpPr>
        <p:spPr>
          <a:xfrm>
            <a:off x="7189285" y="2138018"/>
            <a:ext cx="1910521" cy="1170609"/>
          </a:xfrm>
          <a:prstGeom prst="cube">
            <a:avLst>
              <a:gd name="adj" fmla="val 8019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PiN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963478" y="4115397"/>
            <a:ext cx="795130" cy="920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43530" y="2688579"/>
            <a:ext cx="795130" cy="920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Run3_matched_hit_280V_UFSD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51245" y="4453153"/>
            <a:ext cx="1590261" cy="2335953"/>
          </a:xfrm>
          <a:prstGeom prst="rect">
            <a:avLst/>
          </a:prstGeom>
        </p:spPr>
      </p:pic>
      <p:pic>
        <p:nvPicPr>
          <p:cNvPr id="18" name="Picture 17" descr="Run3_matched_hit_280V_UFSD2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26542" y="3071350"/>
            <a:ext cx="1484840" cy="193349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704522" y="5621130"/>
            <a:ext cx="795130" cy="920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Run3_matched_hit_280V_UFSD1_PiN_2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2512" y="1543614"/>
            <a:ext cx="1579212" cy="193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9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83" y="0"/>
            <a:ext cx="8860817" cy="667871"/>
          </a:xfrm>
        </p:spPr>
        <p:txBody>
          <a:bodyPr/>
          <a:lstStyle/>
          <a:p>
            <a:r>
              <a:rPr lang="en-US" sz="3200" dirty="0"/>
              <a:t>Fill factor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952" y="2352264"/>
            <a:ext cx="5366614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Current measured gap size:  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~ 70 micron for CNM 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~ 100 micron for HPK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~ 70 micron for FBK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3526" y="4836019"/>
            <a:ext cx="40163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bg1"/>
                </a:solidFill>
              </a:rPr>
              <a:t>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76819" y="3018629"/>
            <a:ext cx="854865" cy="842559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81782" y="3018629"/>
            <a:ext cx="854865" cy="842559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7467215" y="3097909"/>
            <a:ext cx="683999" cy="683999"/>
          </a:xfrm>
          <a:prstGeom prst="rect">
            <a:avLst/>
          </a:prstGeom>
          <a:solidFill>
            <a:srgbClr val="EB8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6362201" y="3097909"/>
            <a:ext cx="683999" cy="683999"/>
          </a:xfrm>
          <a:prstGeom prst="rect">
            <a:avLst/>
          </a:prstGeom>
          <a:solidFill>
            <a:srgbClr val="EB8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971271" y="3208412"/>
            <a:ext cx="572906" cy="130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0000" y="2953421"/>
            <a:ext cx="1311578" cy="412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gain layer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2445" y="3426632"/>
            <a:ext cx="129875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JTE: 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Gain termination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046200" y="2919669"/>
            <a:ext cx="421015" cy="0"/>
          </a:xfrm>
          <a:prstGeom prst="straightConnector1">
            <a:avLst/>
          </a:prstGeom>
          <a:ln>
            <a:solidFill>
              <a:schemeClr val="accent2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76811" y="2395387"/>
            <a:ext cx="1669047" cy="4136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 gain area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986" y="4374071"/>
            <a:ext cx="7678213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This gap affects directly the detector acceptance as  we have only one layer: </a:t>
            </a:r>
            <a:r>
              <a:rPr lang="en-US" dirty="0">
                <a:solidFill>
                  <a:srgbClr val="000000"/>
                </a:solidFill>
              </a:rPr>
              <a:t>a 70 micron gap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corresponds to a 91% fill factor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  <a:sym typeface="Wingdings"/>
              </a:rPr>
              <a:t>Goal: 30 micron gap =  96% fill factor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Currently under study, looks possible…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046200" y="2807551"/>
            <a:ext cx="0" cy="2903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64818" y="2832626"/>
            <a:ext cx="0" cy="2903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50048" y="3778945"/>
            <a:ext cx="342702" cy="2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0986" y="755637"/>
            <a:ext cx="823802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The fill factor is mainly determined by the inactive gap between sensors.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45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B7B60D-BF7A-FB4B-97DA-CC889EA2A3E7}"/>
              </a:ext>
            </a:extLst>
          </p:cNvPr>
          <p:cNvGrpSpPr/>
          <p:nvPr/>
        </p:nvGrpSpPr>
        <p:grpSpPr>
          <a:xfrm>
            <a:off x="3031272" y="1336939"/>
            <a:ext cx="3159924" cy="969968"/>
            <a:chOff x="530481" y="1478161"/>
            <a:chExt cx="4727319" cy="145399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83FA17D-E58E-144A-A996-A58F1EAAEF7B}"/>
                </a:ext>
              </a:extLst>
            </p:cNvPr>
            <p:cNvGrpSpPr/>
            <p:nvPr/>
          </p:nvGrpSpPr>
          <p:grpSpPr>
            <a:xfrm>
              <a:off x="530481" y="1478161"/>
              <a:ext cx="4727319" cy="1453994"/>
              <a:chOff x="720981" y="1878211"/>
              <a:chExt cx="2386941" cy="1453994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615B14B-B212-9247-BB7D-11A645AD3495}"/>
                  </a:ext>
                </a:extLst>
              </p:cNvPr>
              <p:cNvSpPr/>
              <p:nvPr/>
            </p:nvSpPr>
            <p:spPr>
              <a:xfrm>
                <a:off x="720981" y="1878211"/>
                <a:ext cx="2386941" cy="136566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018D3DC-FEAB-3F42-A10D-AB11F3F125A9}"/>
                  </a:ext>
                </a:extLst>
              </p:cNvPr>
              <p:cNvSpPr/>
              <p:nvPr/>
            </p:nvSpPr>
            <p:spPr>
              <a:xfrm>
                <a:off x="720981" y="3224205"/>
                <a:ext cx="2386941" cy="108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61DD778-51C1-994D-897C-5490E27F0FE2}"/>
                </a:ext>
              </a:extLst>
            </p:cNvPr>
            <p:cNvGrpSpPr/>
            <p:nvPr/>
          </p:nvGrpSpPr>
          <p:grpSpPr>
            <a:xfrm>
              <a:off x="991320" y="1478161"/>
              <a:ext cx="1470102" cy="201817"/>
              <a:chOff x="1181820" y="1878211"/>
              <a:chExt cx="1470102" cy="201817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8794FF-84FC-6C4B-9E3F-3E446D4330E1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994FE42-7538-2D4B-BC82-24A009F7A10E}"/>
                  </a:ext>
                </a:extLst>
              </p:cNvPr>
              <p:cNvSpPr/>
              <p:nvPr/>
            </p:nvSpPr>
            <p:spPr>
              <a:xfrm>
                <a:off x="1313527" y="1951099"/>
                <a:ext cx="1201849" cy="58257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8CC6C63-8073-014C-A716-5AF17A321E7C}"/>
                  </a:ext>
                </a:extLst>
              </p:cNvPr>
              <p:cNvSpPr/>
              <p:nvPr/>
            </p:nvSpPr>
            <p:spPr>
              <a:xfrm>
                <a:off x="1181820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583AFE3-33B3-D047-88CF-EBC48DF62622}"/>
                  </a:ext>
                </a:extLst>
              </p:cNvPr>
              <p:cNvSpPr/>
              <p:nvPr/>
            </p:nvSpPr>
            <p:spPr>
              <a:xfrm>
                <a:off x="2566669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B8F1D59-8A72-E248-A742-B0C99395CB06}"/>
                </a:ext>
              </a:extLst>
            </p:cNvPr>
            <p:cNvSpPr txBox="1"/>
            <p:nvPr/>
          </p:nvSpPr>
          <p:spPr>
            <a:xfrm>
              <a:off x="1723951" y="2132637"/>
              <a:ext cx="1741522" cy="4586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ln w="0"/>
                  <a:solidFill>
                    <a:srgbClr val="FF0000"/>
                  </a:solidFill>
                </a:rPr>
                <a:t>No gain area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6B08AF8-BCD8-0544-939C-B9682D0B6121}"/>
                </a:ext>
              </a:extLst>
            </p:cNvPr>
            <p:cNvCxnSpPr/>
            <p:nvPr/>
          </p:nvCxnSpPr>
          <p:spPr>
            <a:xfrm flipV="1">
              <a:off x="2701070" y="1779612"/>
              <a:ext cx="240695" cy="4357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1BD2808-4E42-7740-B859-B70F80E7E145}"/>
                </a:ext>
              </a:extLst>
            </p:cNvPr>
            <p:cNvGrpSpPr/>
            <p:nvPr/>
          </p:nvGrpSpPr>
          <p:grpSpPr>
            <a:xfrm>
              <a:off x="3359011" y="1479268"/>
              <a:ext cx="1470102" cy="201817"/>
              <a:chOff x="1181820" y="1878211"/>
              <a:chExt cx="1470102" cy="20181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7548169-DEB0-0643-9543-729E707AF718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6740F8B-6999-D641-B9DD-C9E42F324753}"/>
                  </a:ext>
                </a:extLst>
              </p:cNvPr>
              <p:cNvSpPr/>
              <p:nvPr/>
            </p:nvSpPr>
            <p:spPr>
              <a:xfrm>
                <a:off x="1313527" y="1951099"/>
                <a:ext cx="1201849" cy="58257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B835550-F855-8945-A827-7A3767FA4338}"/>
                  </a:ext>
                </a:extLst>
              </p:cNvPr>
              <p:cNvSpPr/>
              <p:nvPr/>
            </p:nvSpPr>
            <p:spPr>
              <a:xfrm>
                <a:off x="1181820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01BA39-BB05-8F47-B52A-7F33B6D304BE}"/>
                  </a:ext>
                </a:extLst>
              </p:cNvPr>
              <p:cNvSpPr/>
              <p:nvPr/>
            </p:nvSpPr>
            <p:spPr>
              <a:xfrm>
                <a:off x="2566669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B57C247-2D28-7947-BF1F-ABE7908A8E70}"/>
                </a:ext>
              </a:extLst>
            </p:cNvPr>
            <p:cNvSpPr/>
            <p:nvPr/>
          </p:nvSpPr>
          <p:spPr>
            <a:xfrm>
              <a:off x="2839404" y="1478161"/>
              <a:ext cx="106127" cy="6424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09B3392-FB4A-2F46-A5F8-DA73930F7DAB}"/>
                </a:ext>
              </a:extLst>
            </p:cNvPr>
            <p:cNvCxnSpPr/>
            <p:nvPr/>
          </p:nvCxnSpPr>
          <p:spPr>
            <a:xfrm>
              <a:off x="2376169" y="1755321"/>
              <a:ext cx="11145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69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83" y="0"/>
            <a:ext cx="8860817" cy="667871"/>
          </a:xfrm>
        </p:spPr>
        <p:txBody>
          <a:bodyPr/>
          <a:lstStyle/>
          <a:p>
            <a:r>
              <a:rPr lang="en-US" sz="3200" dirty="0"/>
              <a:t>Fill factor: optimization of current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946" y="735769"/>
            <a:ext cx="5202462" cy="41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The gap is due to </a:t>
            </a:r>
            <a:r>
              <a:rPr lang="en-US" b="1" dirty="0">
                <a:solidFill>
                  <a:srgbClr val="000000"/>
                </a:solidFill>
              </a:rPr>
              <a:t>two components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295" y="1147933"/>
            <a:ext cx="84334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1) </a:t>
            </a:r>
            <a:r>
              <a:rPr lang="en-US" sz="1600" dirty="0">
                <a:solidFill>
                  <a:srgbClr val="000000"/>
                </a:solidFill>
              </a:rPr>
              <a:t>Adjacent gain layers need to be isolated  (</a:t>
            </a:r>
            <a:r>
              <a:rPr lang="en-US" sz="1600" b="1" dirty="0">
                <a:solidFill>
                  <a:srgbClr val="000000"/>
                </a:solidFill>
              </a:rPr>
              <a:t>JTE &amp; p-stop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2) Bending of the E field lines </a:t>
            </a:r>
            <a:r>
              <a:rPr lang="en-US" sz="1600" dirty="0">
                <a:solidFill>
                  <a:srgbClr val="000000"/>
                </a:solidFill>
              </a:rPr>
              <a:t>in the region around the JTE area</a:t>
            </a:r>
          </a:p>
          <a:p>
            <a:pPr>
              <a:lnSpc>
                <a:spcPct val="130000"/>
              </a:lnSpc>
            </a:pP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Both under optimization   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Different junction termination/p-stop design</a:t>
            </a:r>
          </a:p>
          <a:p>
            <a:pPr marL="285750" indent="-285750" algn="ctr">
              <a:lnSpc>
                <a:spcPct val="130000"/>
              </a:lnSpc>
              <a:buFont typeface="Wingdings" charset="2"/>
              <a:buChar char="Ø"/>
            </a:pPr>
            <a:r>
              <a:rPr lang="en-US" sz="1600" b="1" dirty="0">
                <a:solidFill>
                  <a:schemeClr val="accent1"/>
                </a:solidFill>
                <a:sym typeface="Wingdings"/>
              </a:rPr>
              <a:t>CMS Goal: 30 micron gap =  96% fill factor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05264" y="3106887"/>
            <a:ext cx="3808185" cy="2761476"/>
            <a:chOff x="4880275" y="3504761"/>
            <a:chExt cx="4263726" cy="3252224"/>
          </a:xfrm>
        </p:grpSpPr>
        <p:pic>
          <p:nvPicPr>
            <p:cNvPr id="8" name="Picture 7" descr="EField.pd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0275" y="3523652"/>
              <a:ext cx="4263726" cy="32333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20369" y="3504761"/>
              <a:ext cx="3399629" cy="48571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b="1" dirty="0">
                  <a:solidFill>
                    <a:srgbClr val="800000"/>
                  </a:solidFill>
                </a:rPr>
                <a:t>  Gain                                 JTE 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6069568" y="3496158"/>
            <a:ext cx="164068" cy="832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229669" y="3512198"/>
            <a:ext cx="127254" cy="8168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UFSD3_simulation_summary (1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24" t="18692" r="13957" b="47853"/>
          <a:stretch/>
        </p:blipFill>
        <p:spPr>
          <a:xfrm>
            <a:off x="529946" y="3257825"/>
            <a:ext cx="4494146" cy="1491799"/>
          </a:xfrm>
          <a:prstGeom prst="rect">
            <a:avLst/>
          </a:prstGeom>
        </p:spPr>
      </p:pic>
      <p:pic>
        <p:nvPicPr>
          <p:cNvPr id="19" name="Picture 18" descr="UFSD3_simulation_summary (1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8" t="28449" r="4775" b="17504"/>
          <a:stretch/>
        </p:blipFill>
        <p:spPr>
          <a:xfrm>
            <a:off x="476282" y="5027018"/>
            <a:ext cx="3726451" cy="158107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895600" y="5664200"/>
            <a:ext cx="867833" cy="17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52308" y="4444802"/>
            <a:ext cx="0" cy="209675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96622" y="4812004"/>
            <a:ext cx="0" cy="177142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37798" y="3667141"/>
            <a:ext cx="0" cy="2784569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72649" y="5166289"/>
            <a:ext cx="1130084" cy="40154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Different gain doping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08003" y="4727539"/>
            <a:ext cx="2015295" cy="30239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b="1"/>
              <a:t>@15 </a:t>
            </a:r>
            <a:r>
              <a:rPr lang="en-US" sz="1050" b="1" dirty="0"/>
              <a:t>micron: 90% total signal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9332" y="4337149"/>
            <a:ext cx="2068195" cy="31239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b="1" dirty="0"/>
              <a:t>@20 micron: 99% of full gain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6377" y="4851231"/>
            <a:ext cx="402674" cy="30559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</a:rPr>
              <a:t>JTE</a:t>
            </a:r>
          </a:p>
        </p:txBody>
      </p:sp>
      <p:cxnSp>
        <p:nvCxnSpPr>
          <p:cNvPr id="39" name="Straight Arrow Connector 38"/>
          <p:cNvCxnSpPr>
            <a:stCxn id="38" idx="1"/>
          </p:cNvCxnSpPr>
          <p:nvPr/>
        </p:nvCxnSpPr>
        <p:spPr>
          <a:xfrm flipH="1" flipV="1">
            <a:off x="4464922" y="4171408"/>
            <a:ext cx="631455" cy="8326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17977" y="5259237"/>
            <a:ext cx="798617" cy="8125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</a:rPr>
              <a:t>p-stop</a:t>
            </a: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</a:rPr>
              <a:t>pad </a:t>
            </a: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00000"/>
                </a:solidFill>
              </a:rPr>
              <a:t>isolation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048734" y="4364551"/>
            <a:ext cx="722325" cy="1270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18637" y="4246031"/>
            <a:ext cx="965149" cy="503593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JTE+p-stop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24173" y="6159714"/>
            <a:ext cx="4712588" cy="31138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Very aggressive design: &lt;10 micron per side</a:t>
            </a:r>
          </a:p>
        </p:txBody>
      </p:sp>
    </p:spTree>
    <p:extLst>
      <p:ext uri="{BB962C8B-B14F-4D97-AF65-F5344CB8AC3E}">
        <p14:creationId xmlns:p14="http://schemas.microsoft.com/office/powerpoint/2010/main" val="881423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 err="1"/>
              <a:t>Nicolo</a:t>
            </a:r>
            <a:r>
              <a:rPr lang="en-US" dirty="0"/>
              <a:t> </a:t>
            </a:r>
            <a:r>
              <a:rPr lang="en-US" dirty="0" err="1"/>
              <a:t>Cartiglia</a:t>
            </a:r>
            <a:r>
              <a:rPr lang="en-US" dirty="0"/>
              <a:t>, INFN, Torino -  Berlin 12/06/18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Fill factor solution 1: trenches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8BC17C-07C1-8341-9547-8AE5067E04BF}"/>
              </a:ext>
            </a:extLst>
          </p:cNvPr>
          <p:cNvGrpSpPr/>
          <p:nvPr/>
        </p:nvGrpSpPr>
        <p:grpSpPr>
          <a:xfrm>
            <a:off x="1286518" y="1836052"/>
            <a:ext cx="6854145" cy="2532301"/>
            <a:chOff x="1175307" y="1386035"/>
            <a:chExt cx="6854145" cy="2532301"/>
          </a:xfrm>
        </p:grpSpPr>
        <p:grpSp>
          <p:nvGrpSpPr>
            <p:cNvPr id="25" name="Group 24"/>
            <p:cNvGrpSpPr/>
            <p:nvPr/>
          </p:nvGrpSpPr>
          <p:grpSpPr>
            <a:xfrm>
              <a:off x="1175307" y="1386035"/>
              <a:ext cx="6854145" cy="2201458"/>
              <a:chOff x="566694" y="2129622"/>
              <a:chExt cx="8105263" cy="330001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66694" y="2728557"/>
                <a:ext cx="3736719" cy="1950917"/>
                <a:chOff x="530481" y="981238"/>
                <a:chExt cx="4727319" cy="1950917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530481" y="1478161"/>
                  <a:ext cx="4727319" cy="1453994"/>
                  <a:chOff x="720981" y="1878211"/>
                  <a:chExt cx="2386941" cy="1453994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720981" y="1878211"/>
                    <a:ext cx="2386941" cy="1365662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720981" y="3224205"/>
                    <a:ext cx="2386941" cy="1080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991320" y="1478161"/>
                  <a:ext cx="1470102" cy="201817"/>
                  <a:chOff x="1181820" y="1878211"/>
                  <a:chExt cx="1470102" cy="201817"/>
                </a:xfrm>
              </p:grpSpPr>
              <p:sp>
                <p:nvSpPr>
                  <p:cNvPr id="59" name="Rectangle 58"/>
                  <p:cNvSpPr/>
                  <p:nvPr/>
                </p:nvSpPr>
                <p:spPr>
                  <a:xfrm>
                    <a:off x="1187654" y="1878211"/>
                    <a:ext cx="1453594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1313527" y="1951099"/>
                    <a:ext cx="1201849" cy="5825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1181820" y="1880428"/>
                    <a:ext cx="85253" cy="199600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2566669" y="1880428"/>
                    <a:ext cx="85253" cy="199600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3036014" y="981238"/>
                  <a:ext cx="1741522" cy="458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200" b="1" dirty="0">
                      <a:ln w="0"/>
                      <a:solidFill>
                        <a:srgbClr val="FF0000"/>
                      </a:solidFill>
                    </a:rPr>
                    <a:t>No gain area</a:t>
                  </a: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3359011" y="1479268"/>
                  <a:ext cx="1470102" cy="201817"/>
                  <a:chOff x="1181820" y="1878211"/>
                  <a:chExt cx="1470102" cy="201817"/>
                </a:xfrm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1187654" y="1878211"/>
                    <a:ext cx="1453594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1313527" y="1951099"/>
                    <a:ext cx="1201849" cy="5825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1181820" y="1880428"/>
                    <a:ext cx="85253" cy="199600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2566669" y="1880428"/>
                    <a:ext cx="85253" cy="199600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3" name="Rectangle 52"/>
                <p:cNvSpPr/>
                <p:nvPr/>
              </p:nvSpPr>
              <p:spPr>
                <a:xfrm>
                  <a:off x="2839404" y="1478161"/>
                  <a:ext cx="106127" cy="642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4" name="Straight Arrow Connector 53"/>
                <p:cNvCxnSpPr>
                  <a:cxnSpLocks/>
                </p:cNvCxnSpPr>
                <p:nvPr/>
              </p:nvCxnSpPr>
              <p:spPr>
                <a:xfrm>
                  <a:off x="2126711" y="1423072"/>
                  <a:ext cx="151478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4932630" y="3223177"/>
                <a:ext cx="3739327" cy="1456297"/>
                <a:chOff x="311505" y="1475858"/>
                <a:chExt cx="4730619" cy="1456297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311505" y="1478161"/>
                  <a:ext cx="4730619" cy="1453994"/>
                  <a:chOff x="610415" y="1878211"/>
                  <a:chExt cx="2388607" cy="1453994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612081" y="1878211"/>
                    <a:ext cx="2386941" cy="1365662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610415" y="3224205"/>
                    <a:ext cx="2386941" cy="1080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991312" y="1478161"/>
                  <a:ext cx="1496525" cy="118607"/>
                  <a:chOff x="1181812" y="1878211"/>
                  <a:chExt cx="1496525" cy="118607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1187654" y="1878211"/>
                    <a:ext cx="1453594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1181812" y="1951099"/>
                    <a:ext cx="1496525" cy="4571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2738378" y="1475858"/>
                  <a:ext cx="1479138" cy="120910"/>
                  <a:chOff x="561187" y="1874801"/>
                  <a:chExt cx="1479138" cy="120910"/>
                </a:xfrm>
              </p:grpSpPr>
              <p:sp>
                <p:nvSpPr>
                  <p:cNvPr id="42" name="Rectangle 41"/>
                  <p:cNvSpPr/>
                  <p:nvPr/>
                </p:nvSpPr>
                <p:spPr>
                  <a:xfrm>
                    <a:off x="586730" y="1874801"/>
                    <a:ext cx="1453594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561187" y="1949992"/>
                    <a:ext cx="1479138" cy="4571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2420766" y="1685874"/>
                  <a:ext cx="36220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rapezoid 27"/>
              <p:cNvSpPr/>
              <p:nvPr/>
            </p:nvSpPr>
            <p:spPr>
              <a:xfrm rot="10800000">
                <a:off x="6643784" y="3223177"/>
                <a:ext cx="207169" cy="156092"/>
              </a:xfrm>
              <a:prstGeom prst="trapezoid">
                <a:avLst>
                  <a:gd name="adj" fmla="val 9731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rapezoid 28"/>
              <p:cNvSpPr/>
              <p:nvPr/>
            </p:nvSpPr>
            <p:spPr>
              <a:xfrm rot="10800000">
                <a:off x="8017521" y="3223177"/>
                <a:ext cx="207169" cy="156092"/>
              </a:xfrm>
              <a:prstGeom prst="trapezoid">
                <a:avLst>
                  <a:gd name="adj" fmla="val 9731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10800000">
                <a:off x="5262812" y="3223177"/>
                <a:ext cx="207169" cy="156092"/>
              </a:xfrm>
              <a:prstGeom prst="trapezoid">
                <a:avLst>
                  <a:gd name="adj" fmla="val 9731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153333" y="4970966"/>
                <a:ext cx="5675825" cy="458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b="1" dirty="0"/>
                  <a:t>JTE + p-stop design                                                   Trench design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09854" y="2129622"/>
                <a:ext cx="1024007" cy="4580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b="1" dirty="0"/>
                  <a:t>R&amp;D goal</a:t>
                </a:r>
              </a:p>
            </p:txBody>
          </p:sp>
          <p:cxnSp>
            <p:nvCxnSpPr>
              <p:cNvPr id="33" name="Straight Arrow Connector 32"/>
              <p:cNvCxnSpPr>
                <a:stCxn id="63" idx="2"/>
              </p:cNvCxnSpPr>
              <p:nvPr/>
            </p:nvCxnSpPr>
            <p:spPr>
              <a:xfrm flipH="1">
                <a:off x="6826315" y="2582054"/>
                <a:ext cx="188833" cy="51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828437" y="2129622"/>
                <a:ext cx="1545298" cy="4580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b="1" dirty="0"/>
                  <a:t>Current version</a:t>
                </a: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H="1">
                <a:off x="2451951" y="2541786"/>
                <a:ext cx="341655" cy="5757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61BDF34C-2F62-DD4C-950D-955181A90175}"/>
                </a:ext>
              </a:extLst>
            </p:cNvPr>
            <p:cNvSpPr/>
            <p:nvPr/>
          </p:nvSpPr>
          <p:spPr>
            <a:xfrm>
              <a:off x="2200762" y="2256210"/>
              <a:ext cx="482019" cy="1661692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25FBAE15-6822-304F-8B42-F2F42D650A9B}"/>
                </a:ext>
              </a:extLst>
            </p:cNvPr>
            <p:cNvSpPr/>
            <p:nvPr/>
          </p:nvSpPr>
          <p:spPr>
            <a:xfrm>
              <a:off x="2853490" y="2256210"/>
              <a:ext cx="482019" cy="1661692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30EBE7E8-B359-C94D-B5AE-9C454D492AEE}"/>
                </a:ext>
              </a:extLst>
            </p:cNvPr>
            <p:cNvSpPr/>
            <p:nvPr/>
          </p:nvSpPr>
          <p:spPr>
            <a:xfrm flipH="1">
              <a:off x="2834315" y="2248179"/>
              <a:ext cx="482019" cy="1661692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66919856-441A-9B46-84B0-421CB7204C7D}"/>
                </a:ext>
              </a:extLst>
            </p:cNvPr>
            <p:cNvSpPr/>
            <p:nvPr/>
          </p:nvSpPr>
          <p:spPr>
            <a:xfrm flipH="1">
              <a:off x="2196520" y="2256210"/>
              <a:ext cx="482019" cy="1661692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99706C81-0B1D-3F4C-B298-BBDE459B165B}"/>
                </a:ext>
              </a:extLst>
            </p:cNvPr>
            <p:cNvSpPr/>
            <p:nvPr/>
          </p:nvSpPr>
          <p:spPr>
            <a:xfrm>
              <a:off x="2913363" y="2261381"/>
              <a:ext cx="333847" cy="1648490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80BEDAF4-1337-A04C-AF81-E1C53F133101}"/>
                </a:ext>
              </a:extLst>
            </p:cNvPr>
            <p:cNvSpPr/>
            <p:nvPr/>
          </p:nvSpPr>
          <p:spPr>
            <a:xfrm>
              <a:off x="2264757" y="2269846"/>
              <a:ext cx="333847" cy="1648490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F53FF68A-D4C8-E942-91A9-5E704750FAEA}"/>
                </a:ext>
              </a:extLst>
            </p:cNvPr>
            <p:cNvSpPr/>
            <p:nvPr/>
          </p:nvSpPr>
          <p:spPr>
            <a:xfrm flipH="1">
              <a:off x="2269935" y="2261381"/>
              <a:ext cx="333847" cy="1648490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FDF39C36-D7C1-6E44-9349-5AA4CFDDEC50}"/>
                </a:ext>
              </a:extLst>
            </p:cNvPr>
            <p:cNvSpPr/>
            <p:nvPr/>
          </p:nvSpPr>
          <p:spPr>
            <a:xfrm flipH="1">
              <a:off x="2913363" y="2261787"/>
              <a:ext cx="333847" cy="1648490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E63CA241-DC16-1048-96E0-99B726A65FC0}"/>
                </a:ext>
              </a:extLst>
            </p:cNvPr>
            <p:cNvSpPr/>
            <p:nvPr/>
          </p:nvSpPr>
          <p:spPr>
            <a:xfrm>
              <a:off x="6131491" y="2204575"/>
              <a:ext cx="288230" cy="1703288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8FE83020-E13D-3B48-9298-9C9308F374CD}"/>
                </a:ext>
              </a:extLst>
            </p:cNvPr>
            <p:cNvSpPr/>
            <p:nvPr/>
          </p:nvSpPr>
          <p:spPr>
            <a:xfrm flipH="1">
              <a:off x="6405597" y="2196211"/>
              <a:ext cx="226354" cy="1703288"/>
            </a:xfrm>
            <a:prstGeom prst="arc">
              <a:avLst>
                <a:gd name="adj1" fmla="val 16200000"/>
                <a:gd name="adj2" fmla="val 20865836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F03398D-481A-A34A-A02C-18BA05EEEB85}"/>
              </a:ext>
            </a:extLst>
          </p:cNvPr>
          <p:cNvSpPr txBox="1"/>
          <p:nvPr/>
        </p:nvSpPr>
        <p:spPr>
          <a:xfrm>
            <a:off x="1067933" y="665065"/>
            <a:ext cx="6154249" cy="1134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Trenches</a:t>
            </a:r>
            <a:r>
              <a:rPr lang="en-US" dirty="0"/>
              <a:t> (the same technique used in </a:t>
            </a:r>
            <a:r>
              <a:rPr lang="en-US" dirty="0" err="1"/>
              <a:t>SiPM</a:t>
            </a:r>
            <a:r>
              <a:rPr lang="en-US" dirty="0"/>
              <a:t>):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dirty="0"/>
              <a:t>No </a:t>
            </a:r>
            <a:r>
              <a:rPr lang="en-US" dirty="0" err="1"/>
              <a:t>pstop</a:t>
            </a:r>
            <a:r>
              <a:rPr lang="en-US" dirty="0"/>
              <a:t>, 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dirty="0"/>
              <a:t>No JTE </a:t>
            </a:r>
            <a:r>
              <a:rPr lang="en-US" dirty="0">
                <a:sym typeface="Wingdings" pitchFamily="2" charset="2"/>
              </a:rPr>
              <a:t> n</a:t>
            </a:r>
            <a:r>
              <a:rPr lang="en-US" dirty="0"/>
              <a:t>o extra electrode bending the field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B550F-B385-3C49-8644-9C2C0EDDD4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23" y="4527734"/>
            <a:ext cx="7814238" cy="19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5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7920" y="0"/>
            <a:ext cx="9144000" cy="685800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dirty="0"/>
              <a:t>Fill factor solution 2: Resistive electrode</a:t>
            </a:r>
            <a:br>
              <a:rPr lang="en-US" sz="3200" dirty="0"/>
            </a:b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>
          <a:xfrm rot="16200000">
            <a:off x="-3216774" y="3204607"/>
            <a:ext cx="6844017" cy="434801"/>
          </a:xfrm>
        </p:spPr>
        <p:txBody>
          <a:bodyPr/>
          <a:lstStyle/>
          <a:p>
            <a:r>
              <a:rPr lang="en-US" sz="1400"/>
              <a:t>Nicolo Cartiglia, INFN, Torino -  Berlin 12/06/18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1395647" y="3023082"/>
            <a:ext cx="5724549" cy="146245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5647" y="3198360"/>
            <a:ext cx="5724549" cy="169850"/>
          </a:xfrm>
          <a:prstGeom prst="rect">
            <a:avLst/>
          </a:prstGeom>
          <a:solidFill>
            <a:srgbClr val="FF66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5647" y="2881977"/>
            <a:ext cx="5724549" cy="141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7240" y="2836258"/>
            <a:ext cx="70715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91801" y="2821894"/>
            <a:ext cx="70715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2384" y="2820358"/>
            <a:ext cx="70715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99154" y="3731268"/>
            <a:ext cx="1295660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gain 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4000" y="2004813"/>
            <a:ext cx="1593781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AC coupling</a:t>
            </a:r>
          </a:p>
        </p:txBody>
      </p:sp>
      <p:cxnSp>
        <p:nvCxnSpPr>
          <p:cNvPr id="7" name="Straight Arrow Connector 6"/>
          <p:cNvCxnSpPr>
            <a:stCxn id="15" idx="1"/>
          </p:cNvCxnSpPr>
          <p:nvPr/>
        </p:nvCxnSpPr>
        <p:spPr>
          <a:xfrm flipH="1">
            <a:off x="6902101" y="2224104"/>
            <a:ext cx="561899" cy="6578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1"/>
            <a:endCxn id="8" idx="3"/>
          </p:cNvCxnSpPr>
          <p:nvPr/>
        </p:nvCxnSpPr>
        <p:spPr>
          <a:xfrm flipH="1" flipV="1">
            <a:off x="7120196" y="3283285"/>
            <a:ext cx="478958" cy="6672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397171" y="3036385"/>
            <a:ext cx="5724549" cy="16985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51610" y="2635752"/>
            <a:ext cx="1770737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n++ electrode</a:t>
            </a: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 flipH="1">
            <a:off x="7087918" y="3074334"/>
            <a:ext cx="1149061" cy="339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864"/>
          <p:cNvGrpSpPr>
            <a:grpSpLocks/>
          </p:cNvGrpSpPr>
          <p:nvPr/>
        </p:nvGrpSpPr>
        <p:grpSpPr bwMode="auto">
          <a:xfrm>
            <a:off x="622060" y="1930645"/>
            <a:ext cx="4865688" cy="1684340"/>
            <a:chOff x="-646" y="1697"/>
            <a:chExt cx="3065" cy="1061"/>
          </a:xfrm>
        </p:grpSpPr>
        <p:grpSp>
          <p:nvGrpSpPr>
            <p:cNvPr id="26" name="Group 60"/>
            <p:cNvGrpSpPr>
              <a:grpSpLocks/>
            </p:cNvGrpSpPr>
            <p:nvPr/>
          </p:nvGrpSpPr>
          <p:grpSpPr bwMode="auto">
            <a:xfrm>
              <a:off x="-646" y="1697"/>
              <a:ext cx="3065" cy="1061"/>
              <a:chOff x="967" y="3426"/>
              <a:chExt cx="3065" cy="1061"/>
            </a:xfrm>
          </p:grpSpPr>
          <p:sp>
            <p:nvSpPr>
              <p:cNvPr id="28" name="Line 55"/>
              <p:cNvSpPr>
                <a:spLocks noChangeShapeType="1"/>
              </p:cNvSpPr>
              <p:nvPr/>
            </p:nvSpPr>
            <p:spPr bwMode="auto">
              <a:xfrm>
                <a:off x="3268" y="3658"/>
                <a:ext cx="7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AutoShape 56"/>
              <p:cNvSpPr>
                <a:spLocks noChangeArrowheads="1"/>
              </p:cNvSpPr>
              <p:nvPr/>
            </p:nvSpPr>
            <p:spPr bwMode="auto">
              <a:xfrm rot="5400000">
                <a:off x="3526" y="3496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Line 55"/>
              <p:cNvSpPr>
                <a:spLocks noChangeShapeType="1"/>
              </p:cNvSpPr>
              <p:nvPr/>
            </p:nvSpPr>
            <p:spPr bwMode="auto">
              <a:xfrm flipH="1">
                <a:off x="3268" y="3658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4" name="Line 55"/>
              <p:cNvSpPr>
                <a:spLocks noChangeShapeType="1"/>
              </p:cNvSpPr>
              <p:nvPr/>
            </p:nvSpPr>
            <p:spPr bwMode="auto">
              <a:xfrm>
                <a:off x="967" y="4159"/>
                <a:ext cx="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" name="Line 55"/>
              <p:cNvSpPr>
                <a:spLocks noChangeShapeType="1"/>
              </p:cNvSpPr>
              <p:nvPr/>
            </p:nvSpPr>
            <p:spPr bwMode="auto">
              <a:xfrm flipH="1">
                <a:off x="976" y="4159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" name="Freeform 863"/>
            <p:cNvSpPr>
              <a:spLocks/>
            </p:cNvSpPr>
            <p:nvPr/>
          </p:nvSpPr>
          <p:spPr bwMode="auto">
            <a:xfrm>
              <a:off x="1843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8" name="Group 346"/>
          <p:cNvGrpSpPr>
            <a:grpSpLocks/>
          </p:cNvGrpSpPr>
          <p:nvPr/>
        </p:nvGrpSpPr>
        <p:grpSpPr bwMode="auto">
          <a:xfrm>
            <a:off x="2113790" y="3093034"/>
            <a:ext cx="549276" cy="1216025"/>
            <a:chOff x="5012" y="1930"/>
            <a:chExt cx="346" cy="766"/>
          </a:xfrm>
        </p:grpSpPr>
        <p:grpSp>
          <p:nvGrpSpPr>
            <p:cNvPr id="71" name="Group 135"/>
            <p:cNvGrpSpPr>
              <a:grpSpLocks/>
            </p:cNvGrpSpPr>
            <p:nvPr/>
          </p:nvGrpSpPr>
          <p:grpSpPr bwMode="auto">
            <a:xfrm>
              <a:off x="5012" y="1930"/>
              <a:ext cx="346" cy="766"/>
              <a:chOff x="2707" y="2736"/>
              <a:chExt cx="346" cy="766"/>
            </a:xfrm>
          </p:grpSpPr>
          <p:sp>
            <p:nvSpPr>
              <p:cNvPr id="73" name="Line 136"/>
              <p:cNvSpPr>
                <a:spLocks noChangeShapeType="1"/>
              </p:cNvSpPr>
              <p:nvPr/>
            </p:nvSpPr>
            <p:spPr bwMode="auto">
              <a:xfrm>
                <a:off x="2707" y="2966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4" name="Line 137"/>
              <p:cNvSpPr>
                <a:spLocks noChangeShapeType="1"/>
              </p:cNvSpPr>
              <p:nvPr/>
            </p:nvSpPr>
            <p:spPr bwMode="auto">
              <a:xfrm>
                <a:off x="2880" y="2736"/>
                <a:ext cx="0" cy="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5" name="Line 138"/>
              <p:cNvSpPr>
                <a:spLocks noChangeShapeType="1"/>
              </p:cNvSpPr>
              <p:nvPr/>
            </p:nvSpPr>
            <p:spPr bwMode="auto">
              <a:xfrm flipH="1">
                <a:off x="2880" y="3024"/>
                <a:ext cx="0" cy="4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" name="Line 139"/>
              <p:cNvSpPr>
                <a:spLocks noChangeShapeType="1"/>
              </p:cNvSpPr>
              <p:nvPr/>
            </p:nvSpPr>
            <p:spPr bwMode="auto">
              <a:xfrm>
                <a:off x="2707" y="3024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70" name="Freeform 345"/>
            <p:cNvSpPr>
              <a:spLocks/>
            </p:cNvSpPr>
            <p:nvPr/>
          </p:nvSpPr>
          <p:spPr bwMode="auto">
            <a:xfrm>
              <a:off x="5069" y="1930"/>
              <a:ext cx="230" cy="57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" name="Freeform 17"/>
          <p:cNvSpPr/>
          <p:nvPr/>
        </p:nvSpPr>
        <p:spPr>
          <a:xfrm>
            <a:off x="1895582" y="1714046"/>
            <a:ext cx="1156249" cy="584900"/>
          </a:xfrm>
          <a:custGeom>
            <a:avLst/>
            <a:gdLst>
              <a:gd name="connsiteX0" fmla="*/ 0 w 1496233"/>
              <a:gd name="connsiteY0" fmla="*/ 568773 h 584900"/>
              <a:gd name="connsiteX1" fmla="*/ 339481 w 1496233"/>
              <a:gd name="connsiteY1" fmla="*/ 556199 h 584900"/>
              <a:gd name="connsiteX2" fmla="*/ 477788 w 1496233"/>
              <a:gd name="connsiteY2" fmla="*/ 304702 h 584900"/>
              <a:gd name="connsiteX3" fmla="*/ 603522 w 1496233"/>
              <a:gd name="connsiteY3" fmla="*/ 28055 h 584900"/>
              <a:gd name="connsiteX4" fmla="*/ 779550 w 1496233"/>
              <a:gd name="connsiteY4" fmla="*/ 40630 h 584900"/>
              <a:gd name="connsiteX5" fmla="*/ 905284 w 1496233"/>
              <a:gd name="connsiteY5" fmla="*/ 304702 h 584900"/>
              <a:gd name="connsiteX6" fmla="*/ 1144178 w 1496233"/>
              <a:gd name="connsiteY6" fmla="*/ 493324 h 584900"/>
              <a:gd name="connsiteX7" fmla="*/ 1496233 w 1496233"/>
              <a:gd name="connsiteY7" fmla="*/ 581348 h 584900"/>
              <a:gd name="connsiteX8" fmla="*/ 1496233 w 1496233"/>
              <a:gd name="connsiteY8" fmla="*/ 581348 h 5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33" h="584900">
                <a:moveTo>
                  <a:pt x="0" y="568773"/>
                </a:moveTo>
                <a:cubicBezTo>
                  <a:pt x="129925" y="584492"/>
                  <a:pt x="259850" y="600211"/>
                  <a:pt x="339481" y="556199"/>
                </a:cubicBezTo>
                <a:cubicBezTo>
                  <a:pt x="419112" y="512187"/>
                  <a:pt x="433781" y="392726"/>
                  <a:pt x="477788" y="304702"/>
                </a:cubicBezTo>
                <a:cubicBezTo>
                  <a:pt x="521795" y="216678"/>
                  <a:pt x="553228" y="72067"/>
                  <a:pt x="603522" y="28055"/>
                </a:cubicBezTo>
                <a:cubicBezTo>
                  <a:pt x="653816" y="-15957"/>
                  <a:pt x="729256" y="-5478"/>
                  <a:pt x="779550" y="40630"/>
                </a:cubicBezTo>
                <a:cubicBezTo>
                  <a:pt x="829844" y="86738"/>
                  <a:pt x="844513" y="229253"/>
                  <a:pt x="905284" y="304702"/>
                </a:cubicBezTo>
                <a:cubicBezTo>
                  <a:pt x="966055" y="380151"/>
                  <a:pt x="1045687" y="447216"/>
                  <a:pt x="1144178" y="493324"/>
                </a:cubicBezTo>
                <a:cubicBezTo>
                  <a:pt x="1242669" y="539432"/>
                  <a:pt x="1496233" y="581348"/>
                  <a:pt x="1496233" y="581348"/>
                </a:cubicBezTo>
                <a:lnTo>
                  <a:pt x="1496233" y="581348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4" name="Oval 16383"/>
          <p:cNvSpPr/>
          <p:nvPr/>
        </p:nvSpPr>
        <p:spPr>
          <a:xfrm>
            <a:off x="1499588" y="1637351"/>
            <a:ext cx="1826881" cy="1016001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Arrow Connector 177"/>
          <p:cNvCxnSpPr>
            <a:stCxn id="16384" idx="5"/>
          </p:cNvCxnSpPr>
          <p:nvPr/>
        </p:nvCxnSpPr>
        <p:spPr>
          <a:xfrm>
            <a:off x="3058928" y="2504562"/>
            <a:ext cx="1039998" cy="518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93" name="Straight Arrow Connector 16392"/>
          <p:cNvCxnSpPr/>
          <p:nvPr/>
        </p:nvCxnSpPr>
        <p:spPr>
          <a:xfrm>
            <a:off x="3965853" y="2562086"/>
            <a:ext cx="1272730" cy="2411938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5" name="TextBox 16394"/>
          <p:cNvSpPr txBox="1"/>
          <p:nvPr/>
        </p:nvSpPr>
        <p:spPr>
          <a:xfrm>
            <a:off x="590000" y="5785418"/>
            <a:ext cx="8400669" cy="7201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AC read-out sees only a small part of the sensor</a:t>
            </a:r>
            <a:r>
              <a:rPr lang="en-US" sz="1600" dirty="0"/>
              <a:t>: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			 small capacitance and small leakage current.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1383583" y="4322338"/>
            <a:ext cx="5724549" cy="169850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7307445" y="4754733"/>
            <a:ext cx="1787418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p++ electrode</a:t>
            </a:r>
          </a:p>
        </p:txBody>
      </p:sp>
      <p:cxnSp>
        <p:nvCxnSpPr>
          <p:cNvPr id="190" name="Straight Arrow Connector 189"/>
          <p:cNvCxnSpPr>
            <a:stCxn id="189" idx="1"/>
            <a:endCxn id="188" idx="3"/>
          </p:cNvCxnSpPr>
          <p:nvPr/>
        </p:nvCxnSpPr>
        <p:spPr>
          <a:xfrm flipH="1" flipV="1">
            <a:off x="7108132" y="4407263"/>
            <a:ext cx="199313" cy="56676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7" name="Group 324"/>
          <p:cNvGrpSpPr>
            <a:grpSpLocks/>
          </p:cNvGrpSpPr>
          <p:nvPr/>
        </p:nvGrpSpPr>
        <p:grpSpPr bwMode="auto">
          <a:xfrm>
            <a:off x="407437" y="3364555"/>
            <a:ext cx="490538" cy="457200"/>
            <a:chOff x="2110" y="1699"/>
            <a:chExt cx="309" cy="288"/>
          </a:xfrm>
        </p:grpSpPr>
        <p:grpSp>
          <p:nvGrpSpPr>
            <p:cNvPr id="179" name="Group 126"/>
            <p:cNvGrpSpPr>
              <a:grpSpLocks/>
            </p:cNvGrpSpPr>
            <p:nvPr/>
          </p:nvGrpSpPr>
          <p:grpSpPr bwMode="auto">
            <a:xfrm>
              <a:off x="2110" y="1872"/>
              <a:ext cx="288" cy="115"/>
              <a:chOff x="1152" y="2160"/>
              <a:chExt cx="288" cy="115"/>
            </a:xfrm>
          </p:grpSpPr>
          <p:sp>
            <p:nvSpPr>
              <p:cNvPr id="181" name="Line 127"/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2" name="Line 128"/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3" name="Line 129"/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80" name="Freeform 323"/>
            <p:cNvSpPr>
              <a:spLocks/>
            </p:cNvSpPr>
            <p:nvPr/>
          </p:nvSpPr>
          <p:spPr bwMode="auto">
            <a:xfrm>
              <a:off x="2131" y="1699"/>
              <a:ext cx="288" cy="173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97171" y="3064723"/>
            <a:ext cx="5710781" cy="78877"/>
            <a:chOff x="1735494" y="2138844"/>
            <a:chExt cx="5372458" cy="191824"/>
          </a:xfrm>
        </p:grpSpPr>
        <p:grpSp>
          <p:nvGrpSpPr>
            <p:cNvPr id="186" name="Group 367"/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187" name="Freeform 244"/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1" name="Freeform 366"/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2" name="Group 367"/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193" name="Freeform 244"/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4" name="Freeform 366"/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5" name="Group 367"/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196" name="Freeform 244"/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7" name="Freeform 366"/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8" name="Group 367"/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199" name="Freeform 244"/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0" name="Freeform 366"/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01" name="Group 367"/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202" name="Freeform 244"/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3" name="Freeform 366"/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04" name="Group 367"/>
            <p:cNvGrpSpPr>
              <a:grpSpLocks/>
            </p:cNvGrpSpPr>
            <p:nvPr/>
          </p:nvGrpSpPr>
          <p:grpSpPr bwMode="auto">
            <a:xfrm rot="16200000">
              <a:off x="6558677" y="1781393"/>
              <a:ext cx="184150" cy="914400"/>
              <a:chOff x="691" y="3197"/>
              <a:chExt cx="116" cy="576"/>
            </a:xfrm>
          </p:grpSpPr>
          <p:sp>
            <p:nvSpPr>
              <p:cNvPr id="205" name="Freeform 244"/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6" name="Freeform 366"/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07" name="Group 346"/>
          <p:cNvGrpSpPr>
            <a:grpSpLocks/>
          </p:cNvGrpSpPr>
          <p:nvPr/>
        </p:nvGrpSpPr>
        <p:grpSpPr bwMode="auto">
          <a:xfrm>
            <a:off x="3051831" y="3117551"/>
            <a:ext cx="549276" cy="1216025"/>
            <a:chOff x="5012" y="1930"/>
            <a:chExt cx="346" cy="766"/>
          </a:xfrm>
        </p:grpSpPr>
        <p:grpSp>
          <p:nvGrpSpPr>
            <p:cNvPr id="208" name="Group 135"/>
            <p:cNvGrpSpPr>
              <a:grpSpLocks/>
            </p:cNvGrpSpPr>
            <p:nvPr/>
          </p:nvGrpSpPr>
          <p:grpSpPr bwMode="auto">
            <a:xfrm>
              <a:off x="5012" y="1930"/>
              <a:ext cx="346" cy="766"/>
              <a:chOff x="2707" y="2736"/>
              <a:chExt cx="346" cy="766"/>
            </a:xfrm>
          </p:grpSpPr>
          <p:sp>
            <p:nvSpPr>
              <p:cNvPr id="210" name="Line 136"/>
              <p:cNvSpPr>
                <a:spLocks noChangeShapeType="1"/>
              </p:cNvSpPr>
              <p:nvPr/>
            </p:nvSpPr>
            <p:spPr bwMode="auto">
              <a:xfrm>
                <a:off x="2707" y="2966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1" name="Line 137"/>
              <p:cNvSpPr>
                <a:spLocks noChangeShapeType="1"/>
              </p:cNvSpPr>
              <p:nvPr/>
            </p:nvSpPr>
            <p:spPr bwMode="auto">
              <a:xfrm>
                <a:off x="2880" y="2736"/>
                <a:ext cx="0" cy="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2" name="Line 138"/>
              <p:cNvSpPr>
                <a:spLocks noChangeShapeType="1"/>
              </p:cNvSpPr>
              <p:nvPr/>
            </p:nvSpPr>
            <p:spPr bwMode="auto">
              <a:xfrm flipH="1">
                <a:off x="2880" y="3024"/>
                <a:ext cx="0" cy="4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3" name="Line 139"/>
              <p:cNvSpPr>
                <a:spLocks noChangeShapeType="1"/>
              </p:cNvSpPr>
              <p:nvPr/>
            </p:nvSpPr>
            <p:spPr bwMode="auto">
              <a:xfrm>
                <a:off x="2707" y="3024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09" name="Freeform 345"/>
            <p:cNvSpPr>
              <a:spLocks/>
            </p:cNvSpPr>
            <p:nvPr/>
          </p:nvSpPr>
          <p:spPr bwMode="auto">
            <a:xfrm>
              <a:off x="5069" y="1930"/>
              <a:ext cx="230" cy="57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14" name="Group 346"/>
          <p:cNvGrpSpPr>
            <a:grpSpLocks/>
          </p:cNvGrpSpPr>
          <p:nvPr/>
        </p:nvGrpSpPr>
        <p:grpSpPr bwMode="auto">
          <a:xfrm>
            <a:off x="3989872" y="3142068"/>
            <a:ext cx="549276" cy="1216025"/>
            <a:chOff x="5012" y="1930"/>
            <a:chExt cx="346" cy="766"/>
          </a:xfrm>
        </p:grpSpPr>
        <p:grpSp>
          <p:nvGrpSpPr>
            <p:cNvPr id="215" name="Group 135"/>
            <p:cNvGrpSpPr>
              <a:grpSpLocks/>
            </p:cNvGrpSpPr>
            <p:nvPr/>
          </p:nvGrpSpPr>
          <p:grpSpPr bwMode="auto">
            <a:xfrm>
              <a:off x="5012" y="1930"/>
              <a:ext cx="346" cy="766"/>
              <a:chOff x="2707" y="2736"/>
              <a:chExt cx="346" cy="766"/>
            </a:xfrm>
          </p:grpSpPr>
          <p:sp>
            <p:nvSpPr>
              <p:cNvPr id="217" name="Line 136"/>
              <p:cNvSpPr>
                <a:spLocks noChangeShapeType="1"/>
              </p:cNvSpPr>
              <p:nvPr/>
            </p:nvSpPr>
            <p:spPr bwMode="auto">
              <a:xfrm>
                <a:off x="2707" y="2966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8" name="Line 137"/>
              <p:cNvSpPr>
                <a:spLocks noChangeShapeType="1"/>
              </p:cNvSpPr>
              <p:nvPr/>
            </p:nvSpPr>
            <p:spPr bwMode="auto">
              <a:xfrm>
                <a:off x="2880" y="2736"/>
                <a:ext cx="0" cy="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9" name="Line 138"/>
              <p:cNvSpPr>
                <a:spLocks noChangeShapeType="1"/>
              </p:cNvSpPr>
              <p:nvPr/>
            </p:nvSpPr>
            <p:spPr bwMode="auto">
              <a:xfrm flipH="1">
                <a:off x="2880" y="3024"/>
                <a:ext cx="0" cy="4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0" name="Line 139"/>
              <p:cNvSpPr>
                <a:spLocks noChangeShapeType="1"/>
              </p:cNvSpPr>
              <p:nvPr/>
            </p:nvSpPr>
            <p:spPr bwMode="auto">
              <a:xfrm>
                <a:off x="2707" y="3024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16" name="Freeform 345"/>
            <p:cNvSpPr>
              <a:spLocks/>
            </p:cNvSpPr>
            <p:nvPr/>
          </p:nvSpPr>
          <p:spPr bwMode="auto">
            <a:xfrm>
              <a:off x="5069" y="1930"/>
              <a:ext cx="230" cy="57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1" name="Group 346"/>
          <p:cNvGrpSpPr>
            <a:grpSpLocks/>
          </p:cNvGrpSpPr>
          <p:nvPr/>
        </p:nvGrpSpPr>
        <p:grpSpPr bwMode="auto">
          <a:xfrm>
            <a:off x="4916674" y="3121633"/>
            <a:ext cx="549276" cy="1216025"/>
            <a:chOff x="5012" y="1930"/>
            <a:chExt cx="346" cy="766"/>
          </a:xfrm>
        </p:grpSpPr>
        <p:grpSp>
          <p:nvGrpSpPr>
            <p:cNvPr id="222" name="Group 135"/>
            <p:cNvGrpSpPr>
              <a:grpSpLocks/>
            </p:cNvGrpSpPr>
            <p:nvPr/>
          </p:nvGrpSpPr>
          <p:grpSpPr bwMode="auto">
            <a:xfrm>
              <a:off x="5012" y="1930"/>
              <a:ext cx="346" cy="766"/>
              <a:chOff x="2707" y="2736"/>
              <a:chExt cx="346" cy="766"/>
            </a:xfrm>
          </p:grpSpPr>
          <p:sp>
            <p:nvSpPr>
              <p:cNvPr id="224" name="Line 136"/>
              <p:cNvSpPr>
                <a:spLocks noChangeShapeType="1"/>
              </p:cNvSpPr>
              <p:nvPr/>
            </p:nvSpPr>
            <p:spPr bwMode="auto">
              <a:xfrm>
                <a:off x="2707" y="2966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5" name="Line 137"/>
              <p:cNvSpPr>
                <a:spLocks noChangeShapeType="1"/>
              </p:cNvSpPr>
              <p:nvPr/>
            </p:nvSpPr>
            <p:spPr bwMode="auto">
              <a:xfrm>
                <a:off x="2880" y="2736"/>
                <a:ext cx="0" cy="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" name="Line 138"/>
              <p:cNvSpPr>
                <a:spLocks noChangeShapeType="1"/>
              </p:cNvSpPr>
              <p:nvPr/>
            </p:nvSpPr>
            <p:spPr bwMode="auto">
              <a:xfrm flipH="1">
                <a:off x="2880" y="3024"/>
                <a:ext cx="0" cy="4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7" name="Line 139"/>
              <p:cNvSpPr>
                <a:spLocks noChangeShapeType="1"/>
              </p:cNvSpPr>
              <p:nvPr/>
            </p:nvSpPr>
            <p:spPr bwMode="auto">
              <a:xfrm>
                <a:off x="2707" y="3024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3" name="Freeform 345"/>
            <p:cNvSpPr>
              <a:spLocks/>
            </p:cNvSpPr>
            <p:nvPr/>
          </p:nvSpPr>
          <p:spPr bwMode="auto">
            <a:xfrm>
              <a:off x="5069" y="1930"/>
              <a:ext cx="230" cy="57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8" name="Group 346"/>
          <p:cNvGrpSpPr>
            <a:grpSpLocks/>
          </p:cNvGrpSpPr>
          <p:nvPr/>
        </p:nvGrpSpPr>
        <p:grpSpPr bwMode="auto">
          <a:xfrm>
            <a:off x="5888432" y="3123674"/>
            <a:ext cx="549276" cy="1216025"/>
            <a:chOff x="5012" y="1930"/>
            <a:chExt cx="346" cy="766"/>
          </a:xfrm>
        </p:grpSpPr>
        <p:grpSp>
          <p:nvGrpSpPr>
            <p:cNvPr id="229" name="Group 135"/>
            <p:cNvGrpSpPr>
              <a:grpSpLocks/>
            </p:cNvGrpSpPr>
            <p:nvPr/>
          </p:nvGrpSpPr>
          <p:grpSpPr bwMode="auto">
            <a:xfrm>
              <a:off x="5012" y="1930"/>
              <a:ext cx="346" cy="766"/>
              <a:chOff x="2707" y="2736"/>
              <a:chExt cx="346" cy="766"/>
            </a:xfrm>
          </p:grpSpPr>
          <p:sp>
            <p:nvSpPr>
              <p:cNvPr id="231" name="Line 136"/>
              <p:cNvSpPr>
                <a:spLocks noChangeShapeType="1"/>
              </p:cNvSpPr>
              <p:nvPr/>
            </p:nvSpPr>
            <p:spPr bwMode="auto">
              <a:xfrm>
                <a:off x="2707" y="2966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2" name="Line 137"/>
              <p:cNvSpPr>
                <a:spLocks noChangeShapeType="1"/>
              </p:cNvSpPr>
              <p:nvPr/>
            </p:nvSpPr>
            <p:spPr bwMode="auto">
              <a:xfrm>
                <a:off x="2880" y="2736"/>
                <a:ext cx="0" cy="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3" name="Line 138"/>
              <p:cNvSpPr>
                <a:spLocks noChangeShapeType="1"/>
              </p:cNvSpPr>
              <p:nvPr/>
            </p:nvSpPr>
            <p:spPr bwMode="auto">
              <a:xfrm flipH="1">
                <a:off x="2880" y="3024"/>
                <a:ext cx="0" cy="4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4" name="Line 139"/>
              <p:cNvSpPr>
                <a:spLocks noChangeShapeType="1"/>
              </p:cNvSpPr>
              <p:nvPr/>
            </p:nvSpPr>
            <p:spPr bwMode="auto">
              <a:xfrm>
                <a:off x="2707" y="3024"/>
                <a:ext cx="3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30" name="Freeform 345"/>
            <p:cNvSpPr>
              <a:spLocks/>
            </p:cNvSpPr>
            <p:nvPr/>
          </p:nvSpPr>
          <p:spPr bwMode="auto">
            <a:xfrm>
              <a:off x="5069" y="1930"/>
              <a:ext cx="230" cy="57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07445" y="2866077"/>
            <a:ext cx="1583638" cy="1626111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646" y="794057"/>
            <a:ext cx="373128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The signal is frozen on the resistive sheet, and it’s AC coupled to the electronics</a:t>
            </a:r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3507445" y="4407263"/>
            <a:ext cx="572915" cy="1378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Rectangle 244"/>
          <p:cNvSpPr/>
          <p:nvPr/>
        </p:nvSpPr>
        <p:spPr>
          <a:xfrm>
            <a:off x="4296491" y="837481"/>
            <a:ext cx="469417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ym typeface="Wingdings"/>
              </a:rPr>
              <a:t> 100% fill factor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ym typeface="Wingdings"/>
              </a:rPr>
              <a:t></a:t>
            </a:r>
            <a:r>
              <a:rPr lang="en-US" sz="1600" dirty="0"/>
              <a:t>Segmentation is achieved via AC coupling</a:t>
            </a:r>
          </a:p>
        </p:txBody>
      </p:sp>
    </p:spTree>
    <p:extLst>
      <p:ext uri="{BB962C8B-B14F-4D97-AF65-F5344CB8AC3E}">
        <p14:creationId xmlns:p14="http://schemas.microsoft.com/office/powerpoint/2010/main" val="3131105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And now we need to build the detector..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355" y="717962"/>
            <a:ext cx="7591778" cy="1693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CMS and ATLAS have now in their upgrade proposal the combined construction of ~ 20 m2 of UFSD sensors.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Main challenges: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Sensor: moving from one pad to large area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Electronics: need to design an appropriate chip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9931" y="2596938"/>
            <a:ext cx="7838202" cy="3031311"/>
            <a:chOff x="811909" y="3431198"/>
            <a:chExt cx="7838202" cy="3031311"/>
          </a:xfrm>
        </p:grpSpPr>
        <p:pic>
          <p:nvPicPr>
            <p:cNvPr id="7" name="Picture 6" descr="Tracker.tif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909" y="3431198"/>
              <a:ext cx="6576784" cy="303131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498132" y="3523196"/>
              <a:ext cx="151979" cy="184695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344470" y="5370146"/>
              <a:ext cx="7153663" cy="77831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8" idx="0"/>
            </p:cNvCxnSpPr>
            <p:nvPr/>
          </p:nvCxnSpPr>
          <p:spPr>
            <a:xfrm flipV="1">
              <a:off x="1344470" y="3523196"/>
              <a:ext cx="7229652" cy="262526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59931" y="5870222"/>
            <a:ext cx="8034445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And: backend electronics, mechanics, cooling, HV &amp; LV distribution, High precision clock, data transmission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83846" y="2878668"/>
            <a:ext cx="1425874" cy="1481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3x3 mm</a:t>
            </a:r>
            <a:r>
              <a:rPr lang="en-US" sz="1400" b="1" baseline="30000" dirty="0">
                <a:solidFill>
                  <a:srgbClr val="800000"/>
                </a:solidFill>
              </a:rPr>
              <a:t>2</a:t>
            </a:r>
            <a:r>
              <a:rPr lang="en-US" sz="1400" b="1" dirty="0">
                <a:solidFill>
                  <a:srgbClr val="800000"/>
                </a:solidFill>
              </a:rPr>
              <a:t> pads</a:t>
            </a:r>
          </a:p>
          <a:p>
            <a:pPr>
              <a:lnSpc>
                <a:spcPct val="130000"/>
              </a:lnSpc>
            </a:pPr>
            <a:endParaRPr lang="en-US" sz="1400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endParaRPr lang="en-US" sz="1400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endParaRPr lang="en-US" sz="1400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1x3 mm</a:t>
            </a:r>
            <a:r>
              <a:rPr lang="en-US" sz="1400" b="1" baseline="30000" dirty="0">
                <a:solidFill>
                  <a:srgbClr val="800000"/>
                </a:solidFill>
              </a:rPr>
              <a:t>2 </a:t>
            </a:r>
            <a:r>
              <a:rPr lang="en-US" sz="1400" b="1" dirty="0">
                <a:solidFill>
                  <a:srgbClr val="800000"/>
                </a:solidFill>
              </a:rPr>
              <a:t>pads</a:t>
            </a:r>
          </a:p>
        </p:txBody>
      </p:sp>
    </p:spTree>
    <p:extLst>
      <p:ext uri="{BB962C8B-B14F-4D97-AF65-F5344CB8AC3E}">
        <p14:creationId xmlns:p14="http://schemas.microsoft.com/office/powerpoint/2010/main" val="226338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3096000" y="3493057"/>
            <a:ext cx="6463017" cy="295348"/>
          </a:xfrm>
        </p:spPr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CMS@LHC: pp collisions in space and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627" y="1656907"/>
            <a:ext cx="6912397" cy="4884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7575" y="844698"/>
            <a:ext cx="7614585" cy="774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Current situation: ~ 50 vertexes per bunch crossing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Vertexes do not overlap in space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 </a:t>
            </a:r>
            <a:r>
              <a:rPr lang="en-US" dirty="0">
                <a:solidFill>
                  <a:srgbClr val="000000"/>
                </a:solidFill>
              </a:rPr>
              <a:t>tracking resolves the vertexes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1B89EA-3E72-2B41-9FC6-2999E674F57B}"/>
              </a:ext>
            </a:extLst>
          </p:cNvPr>
          <p:cNvCxnSpPr/>
          <p:nvPr/>
        </p:nvCxnSpPr>
        <p:spPr>
          <a:xfrm>
            <a:off x="527538" y="3727938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3DBC2E-F79A-AE45-9805-6992EB6A415C}"/>
              </a:ext>
            </a:extLst>
          </p:cNvPr>
          <p:cNvCxnSpPr/>
          <p:nvPr/>
        </p:nvCxnSpPr>
        <p:spPr>
          <a:xfrm>
            <a:off x="621322" y="3833446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8A1490-B3A6-144F-B34B-EC186F9DB5FE}"/>
              </a:ext>
            </a:extLst>
          </p:cNvPr>
          <p:cNvCxnSpPr/>
          <p:nvPr/>
        </p:nvCxnSpPr>
        <p:spPr>
          <a:xfrm>
            <a:off x="281355" y="3938954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0711D1-7EB3-BC49-A94E-2098D726923A}"/>
              </a:ext>
            </a:extLst>
          </p:cNvPr>
          <p:cNvCxnSpPr/>
          <p:nvPr/>
        </p:nvCxnSpPr>
        <p:spPr>
          <a:xfrm>
            <a:off x="574430" y="4044462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69141D-0E54-864B-8BD9-73E0177A7EC1}"/>
              </a:ext>
            </a:extLst>
          </p:cNvPr>
          <p:cNvCxnSpPr/>
          <p:nvPr/>
        </p:nvCxnSpPr>
        <p:spPr>
          <a:xfrm>
            <a:off x="316524" y="4149970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58F1E5-75EE-7147-9E04-87B77573E41F}"/>
              </a:ext>
            </a:extLst>
          </p:cNvPr>
          <p:cNvCxnSpPr/>
          <p:nvPr/>
        </p:nvCxnSpPr>
        <p:spPr>
          <a:xfrm>
            <a:off x="715106" y="4255478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41D38A-0DF3-F446-AEF0-33D3F26D8D8E}"/>
              </a:ext>
            </a:extLst>
          </p:cNvPr>
          <p:cNvCxnSpPr>
            <a:cxnSpLocks/>
          </p:cNvCxnSpPr>
          <p:nvPr/>
        </p:nvCxnSpPr>
        <p:spPr>
          <a:xfrm flipH="1">
            <a:off x="8499879" y="3739662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ECA9F4-65F5-634B-A9AD-EF8923914858}"/>
              </a:ext>
            </a:extLst>
          </p:cNvPr>
          <p:cNvCxnSpPr>
            <a:cxnSpLocks/>
          </p:cNvCxnSpPr>
          <p:nvPr/>
        </p:nvCxnSpPr>
        <p:spPr>
          <a:xfrm flipH="1">
            <a:off x="8253696" y="3845170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C85DB3-9782-894B-8310-DFE6531BFC94}"/>
              </a:ext>
            </a:extLst>
          </p:cNvPr>
          <p:cNvCxnSpPr>
            <a:cxnSpLocks/>
          </p:cNvCxnSpPr>
          <p:nvPr/>
        </p:nvCxnSpPr>
        <p:spPr>
          <a:xfrm flipH="1">
            <a:off x="8324034" y="3950678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610240-2E77-4E41-A82F-49DBA9D761EA}"/>
              </a:ext>
            </a:extLst>
          </p:cNvPr>
          <p:cNvCxnSpPr>
            <a:cxnSpLocks/>
          </p:cNvCxnSpPr>
          <p:nvPr/>
        </p:nvCxnSpPr>
        <p:spPr>
          <a:xfrm flipH="1">
            <a:off x="8511602" y="4056186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20053D-496F-7B4D-8167-8BA2875F8454}"/>
              </a:ext>
            </a:extLst>
          </p:cNvPr>
          <p:cNvCxnSpPr>
            <a:cxnSpLocks/>
          </p:cNvCxnSpPr>
          <p:nvPr/>
        </p:nvCxnSpPr>
        <p:spPr>
          <a:xfrm flipH="1">
            <a:off x="8499879" y="4161694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C713AD-9DFD-3B4C-96DE-A687CAF74955}"/>
              </a:ext>
            </a:extLst>
          </p:cNvPr>
          <p:cNvCxnSpPr>
            <a:cxnSpLocks/>
          </p:cNvCxnSpPr>
          <p:nvPr/>
        </p:nvCxnSpPr>
        <p:spPr>
          <a:xfrm flipH="1">
            <a:off x="8382649" y="4267202"/>
            <a:ext cx="630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9AA10F-229C-2840-9297-AA593D03A9B0}"/>
              </a:ext>
            </a:extLst>
          </p:cNvPr>
          <p:cNvSpPr txBox="1"/>
          <p:nvPr/>
        </p:nvSpPr>
        <p:spPr>
          <a:xfrm>
            <a:off x="8190957" y="3274167"/>
            <a:ext cx="1013419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protons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8D0DF1-23B5-2B42-8EFD-11F2D2A73733}"/>
              </a:ext>
            </a:extLst>
          </p:cNvPr>
          <p:cNvSpPr txBox="1"/>
          <p:nvPr/>
        </p:nvSpPr>
        <p:spPr>
          <a:xfrm>
            <a:off x="368377" y="3207569"/>
            <a:ext cx="1013419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72051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ETL: Endcap Timing 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9144" y="726683"/>
            <a:ext cx="6535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chosen sensors for ETL are UFSD</a:t>
            </a:r>
          </a:p>
        </p:txBody>
      </p:sp>
      <p:pic>
        <p:nvPicPr>
          <p:cNvPr id="7" name="Picture 6" descr="Screen Shot 2017-05-30 at 10.33.11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160" y="3947632"/>
            <a:ext cx="3859359" cy="2580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2025" y="4112806"/>
            <a:ext cx="45941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~ 1800 sensors: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4.8 x 9.6 cm</a:t>
            </a:r>
            <a:r>
              <a:rPr lang="en-US" sz="2000" baseline="30000" dirty="0"/>
              <a:t>2</a:t>
            </a:r>
            <a:r>
              <a:rPr lang="en-US" sz="2000" dirty="0"/>
              <a:t>  </a:t>
            </a:r>
            <a:r>
              <a:rPr lang="en-US" sz="2000" dirty="0">
                <a:sym typeface="Wingdings"/>
              </a:rPr>
              <a:t>--- Large Sensors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Thickness of active area: 40-50 microns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Pad size: 1 x 3 mm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  (1536 pads)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562620" y="3654631"/>
            <a:ext cx="934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9.6 cm</a:t>
            </a:r>
          </a:p>
        </p:txBody>
      </p:sp>
      <p:pic>
        <p:nvPicPr>
          <p:cNvPr id="11" name="Picture 10" descr="Screen Shot 2017-05-30 at 11.19.50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169" y="1279739"/>
            <a:ext cx="4568931" cy="24167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5612" y="1633097"/>
            <a:ext cx="18261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one layer </a:t>
            </a:r>
          </a:p>
          <a:p>
            <a:pPr algn="ctr"/>
            <a:r>
              <a:rPr lang="en-US" dirty="0"/>
              <a:t>per side, </a:t>
            </a:r>
          </a:p>
          <a:p>
            <a:pPr algn="ctr"/>
            <a:r>
              <a:rPr lang="en-US" dirty="0"/>
              <a:t>each made of </a:t>
            </a:r>
          </a:p>
          <a:p>
            <a:pPr algn="ctr"/>
            <a:r>
              <a:rPr lang="en-US" dirty="0"/>
              <a:t>two disks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9212" y="1633097"/>
            <a:ext cx="235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sum of two half disk </a:t>
            </a:r>
          </a:p>
        </p:txBody>
      </p:sp>
      <p:cxnSp>
        <p:nvCxnSpPr>
          <p:cNvPr id="10" name="Straight Arrow Connector 9"/>
          <p:cNvCxnSpPr>
            <a:stCxn id="13" idx="2"/>
          </p:cNvCxnSpPr>
          <p:nvPr/>
        </p:nvCxnSpPr>
        <p:spPr>
          <a:xfrm flipH="1">
            <a:off x="6261100" y="2002429"/>
            <a:ext cx="1017375" cy="6264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627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SENSORS: state of the art</a:t>
            </a:r>
          </a:p>
        </p:txBody>
      </p:sp>
      <p:sp>
        <p:nvSpPr>
          <p:cNvPr id="5" name="Rectangle 4"/>
          <p:cNvSpPr/>
          <p:nvPr/>
        </p:nvSpPr>
        <p:spPr>
          <a:xfrm>
            <a:off x="473586" y="836917"/>
            <a:ext cx="8327514" cy="529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UFSD: 35 </a:t>
            </a:r>
            <a:r>
              <a:rPr lang="en-US" sz="2000" b="1" dirty="0" err="1"/>
              <a:t>ps</a:t>
            </a:r>
            <a:r>
              <a:rPr lang="en-US" sz="2000" b="1" dirty="0"/>
              <a:t> resolution </a:t>
            </a:r>
            <a:r>
              <a:rPr lang="en-US" sz="2000" dirty="0"/>
              <a:t>for </a:t>
            </a:r>
            <a:r>
              <a:rPr lang="en-US" sz="2000" dirty="0" err="1"/>
              <a:t>fluences</a:t>
            </a:r>
            <a:r>
              <a:rPr lang="en-US" sz="2000" dirty="0"/>
              <a:t> up to </a:t>
            </a:r>
            <a:r>
              <a:rPr lang="en-US" sz="2000" b="1" dirty="0"/>
              <a:t>5 - 6e14 </a:t>
            </a:r>
            <a:r>
              <a:rPr lang="en-US" sz="2000" b="1" dirty="0" err="1"/>
              <a:t>neq</a:t>
            </a:r>
            <a:r>
              <a:rPr lang="en-US" sz="2000" b="1" dirty="0"/>
              <a:t>/cm</a:t>
            </a:r>
            <a:r>
              <a:rPr lang="en-US" sz="2000" b="1" baseline="30000" dirty="0"/>
              <a:t>2</a:t>
            </a:r>
          </a:p>
          <a:p>
            <a:r>
              <a:rPr lang="en-US" b="1" dirty="0"/>
              <a:t> 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State-of-the-art sensors guarantee 80% of the ETL coverage 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dirty="0"/>
              <a:t>Low radiation : radius 55 – 110 cm    ~2.8 m2 , ~80% </a:t>
            </a:r>
          </a:p>
          <a:p>
            <a:r>
              <a:rPr lang="en-US" dirty="0"/>
              <a:t>High radiation: radius 25 – 55 cm </a:t>
            </a:r>
            <a:r>
              <a:rPr lang="en-US" dirty="0">
                <a:latin typeface="Wingdings"/>
              </a:rPr>
              <a:t> </a:t>
            </a:r>
            <a:r>
              <a:rPr lang="en-US" dirty="0"/>
              <a:t>~0.7 m2, ~20%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several options to cover the additional 20%</a:t>
            </a:r>
          </a:p>
          <a:p>
            <a:endParaRPr lang="en-US" b="1" dirty="0"/>
          </a:p>
          <a:p>
            <a:r>
              <a:rPr lang="en-US" dirty="0"/>
              <a:t>•  R&amp;D will demonstrate new solutions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next 18 months</a:t>
            </a:r>
          </a:p>
          <a:p>
            <a:r>
              <a:rPr lang="en-US" dirty="0"/>
              <a:t>•  Allow degradation of resolution (~ 60 </a:t>
            </a:r>
            <a:r>
              <a:rPr lang="en-US" dirty="0" err="1"/>
              <a:t>ps</a:t>
            </a:r>
            <a:r>
              <a:rPr lang="en-US" dirty="0"/>
              <a:t> after 3000 fb-1) </a:t>
            </a:r>
          </a:p>
          <a:p>
            <a:r>
              <a:rPr lang="en-US" dirty="0"/>
              <a:t>•  Have two layers</a:t>
            </a:r>
          </a:p>
        </p:txBody>
      </p:sp>
      <p:sp>
        <p:nvSpPr>
          <p:cNvPr id="7" name="Oval 6"/>
          <p:cNvSpPr/>
          <p:nvPr/>
        </p:nvSpPr>
        <p:spPr>
          <a:xfrm>
            <a:off x="6324600" y="2451100"/>
            <a:ext cx="2565400" cy="2400300"/>
          </a:xfrm>
          <a:prstGeom prst="ellipse">
            <a:avLst/>
          </a:prstGeom>
          <a:solidFill>
            <a:srgbClr val="00BC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96099" y="2933700"/>
            <a:ext cx="1435750" cy="1422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13600" y="3289300"/>
            <a:ext cx="800748" cy="7493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90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R&amp;D: Can we use Monolithic technology?</a:t>
            </a:r>
          </a:p>
        </p:txBody>
      </p:sp>
      <p:pic>
        <p:nvPicPr>
          <p:cNvPr id="6" name="Picture 5" descr="Sensor_ch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21" y="1211486"/>
            <a:ext cx="7719087" cy="4029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1299" y="4084765"/>
            <a:ext cx="686443" cy="320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2653" y="1342359"/>
            <a:ext cx="2147455" cy="320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24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766659" y="2325064"/>
            <a:ext cx="5436999" cy="43040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R&amp;D </a:t>
            </a:r>
            <a:r>
              <a:rPr lang="en-US" sz="2800"/>
              <a:t>in 5 </a:t>
            </a:r>
            <a:r>
              <a:rPr lang="en-US" sz="2800" dirty="0"/>
              <a:t>years: space-time tracking at high rate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20949" y="2325064"/>
            <a:ext cx="1567875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Small pixels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100 x100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4207" y="2989867"/>
            <a:ext cx="1402521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Small area for electronics</a:t>
            </a:r>
          </a:p>
          <a:p>
            <a:pPr algn="ctr"/>
            <a:r>
              <a:rPr lang="en-US" dirty="0">
                <a:solidFill>
                  <a:schemeClr val="tx1"/>
                </a:solidFill>
                <a:sym typeface="Wingdings"/>
              </a:rPr>
              <a:t> 28 nm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539" y="894521"/>
            <a:ext cx="8173528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Imagine tracking with ~ 1000-2000 tracks @ 40 MHz crossing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This  situation is the pinnacle of complications..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3363" y="1935047"/>
            <a:ext cx="1402521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Very good time resolution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9925" y="3906093"/>
            <a:ext cx="1759519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 power requirements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71490" y="5778679"/>
            <a:ext cx="1759519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 event rates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2808" y="3658055"/>
            <a:ext cx="1743766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4D tracking at high rate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70769" y="5365508"/>
            <a:ext cx="1759519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Very high data transfer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67871" y="4651844"/>
            <a:ext cx="1402521" cy="102704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713837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C8E8E-DA68-B847-9C67-9D3590A1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62AC5-D3E6-2A42-9B26-BE4C2CE82D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B75FA-71C5-FE4C-A597-421AEFE1C0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One “side” topic: </a:t>
            </a:r>
            <a:r>
              <a:rPr lang="en-US" sz="2800" b="1" dirty="0"/>
              <a:t>detection of low energy X-rays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72965-D38C-D445-9D7A-DD974B3D1261}"/>
              </a:ext>
            </a:extLst>
          </p:cNvPr>
          <p:cNvSpPr txBox="1"/>
          <p:nvPr/>
        </p:nvSpPr>
        <p:spPr>
          <a:xfrm>
            <a:off x="631370" y="1186543"/>
            <a:ext cx="8512629" cy="4014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Gain is great for timing, however, it is also very good for enhancing low energy depositions in silicon detectors.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We started an R&amp;D plan with PSI for enhanced 1-5 </a:t>
            </a:r>
            <a:r>
              <a:rPr lang="en-US" dirty="0" err="1"/>
              <a:t>keV</a:t>
            </a:r>
            <a:r>
              <a:rPr lang="en-US" dirty="0"/>
              <a:t> soft x-ray  detections.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b="1" dirty="0"/>
              <a:t>2-3 </a:t>
            </a:r>
            <a:r>
              <a:rPr lang="en-US" b="1" dirty="0" err="1"/>
              <a:t>keV</a:t>
            </a:r>
            <a:r>
              <a:rPr lang="en-US" b="1" dirty="0"/>
              <a:t> photons  have been seen very clearly.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Take home message: </a:t>
            </a:r>
          </a:p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970000"/>
                </a:solidFill>
              </a:rPr>
              <a:t>even if you don’t do timing, gain might be good for you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92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C8E8E-DA68-B847-9C67-9D3590A1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62AC5-D3E6-2A42-9B26-BE4C2CE82D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B75FA-71C5-FE4C-A597-421AEFE1C0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>Another “side” topic: </a:t>
            </a:r>
            <a:r>
              <a:rPr lang="en-US" sz="2800" b="1" dirty="0"/>
              <a:t>very low material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72965-D38C-D445-9D7A-DD974B3D1261}"/>
              </a:ext>
            </a:extLst>
          </p:cNvPr>
          <p:cNvSpPr txBox="1"/>
          <p:nvPr/>
        </p:nvSpPr>
        <p:spPr>
          <a:xfrm>
            <a:off x="631370" y="1186543"/>
            <a:ext cx="8512629" cy="257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There are applications that need very low material budget.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97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/>
              <a:t>If you imagine a </a:t>
            </a:r>
            <a:r>
              <a:rPr lang="en-US" b="1" dirty="0"/>
              <a:t>gain of 6</a:t>
            </a:r>
            <a:r>
              <a:rPr lang="en-US" dirty="0"/>
              <a:t>, a 50-micron thick sensor provides the same signal of a 300-micron thick sensor.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If you imagine a tracker with 5 layers, you save more than 1 mm of silicon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C3EA47-9444-EA4D-86D5-F290DEBBF9A7}"/>
              </a:ext>
            </a:extLst>
          </p:cNvPr>
          <p:cNvSpPr/>
          <p:nvPr/>
        </p:nvSpPr>
        <p:spPr>
          <a:xfrm>
            <a:off x="1012371" y="3929743"/>
            <a:ext cx="3222172" cy="213360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PiN</a:t>
            </a:r>
            <a:r>
              <a:rPr lang="en-US" dirty="0">
                <a:solidFill>
                  <a:schemeClr val="tx1"/>
                </a:solidFill>
              </a:rPr>
              <a:t> sensor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DFB78D-BC65-C040-897F-05F4E802D836}"/>
              </a:ext>
            </a:extLst>
          </p:cNvPr>
          <p:cNvSpPr/>
          <p:nvPr/>
        </p:nvSpPr>
        <p:spPr>
          <a:xfrm>
            <a:off x="1559378" y="3929743"/>
            <a:ext cx="2264229" cy="762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45F7DB9-2FC0-7749-8742-442E69758999}"/>
              </a:ext>
            </a:extLst>
          </p:cNvPr>
          <p:cNvSpPr/>
          <p:nvPr/>
        </p:nvSpPr>
        <p:spPr>
          <a:xfrm>
            <a:off x="4648200" y="4330700"/>
            <a:ext cx="723900" cy="152400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D5CE8-0FB2-8E49-B9D4-20747C65CEE0}"/>
              </a:ext>
            </a:extLst>
          </p:cNvPr>
          <p:cNvSpPr/>
          <p:nvPr/>
        </p:nvSpPr>
        <p:spPr>
          <a:xfrm>
            <a:off x="5676899" y="3929743"/>
            <a:ext cx="3015343" cy="40095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LGAD Sensor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A0E75E-4D70-EC49-9A5D-935544883E09}"/>
              </a:ext>
            </a:extLst>
          </p:cNvPr>
          <p:cNvSpPr/>
          <p:nvPr/>
        </p:nvSpPr>
        <p:spPr>
          <a:xfrm>
            <a:off x="6052455" y="3929743"/>
            <a:ext cx="2264229" cy="762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F3D8E-5D5F-BF48-BFA5-966D672267C1}"/>
              </a:ext>
            </a:extLst>
          </p:cNvPr>
          <p:cNvSpPr/>
          <p:nvPr/>
        </p:nvSpPr>
        <p:spPr>
          <a:xfrm>
            <a:off x="5676899" y="4330700"/>
            <a:ext cx="201387" cy="7420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893607-A9FE-0A4A-B615-C2F9F220CDC1}"/>
              </a:ext>
            </a:extLst>
          </p:cNvPr>
          <p:cNvSpPr/>
          <p:nvPr/>
        </p:nvSpPr>
        <p:spPr>
          <a:xfrm>
            <a:off x="8490855" y="4330700"/>
            <a:ext cx="201387" cy="7420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97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3580" y="836917"/>
            <a:ext cx="8137219" cy="549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4Dimensional timing can be achieved using special silicon sensors with internal gain, the so called UFSD  based on the LGAD technology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Sensor R&amp;D is very active, funded by a variety of sources. 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Very strong collaboration ATLAS-CMS.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In the next 2 years several new options will be explored, hopefully increasing radiation resistance and fill factors. 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Lowest time  resolution is ~ 30 ps ( gain ~ 20 with CFD ~ 20%)  when new, and  ~ 50 ps (gain ~ 7-10  with CFD ~ 50%) at 1e15neq/cm2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Timing should be “custom made” for each application, there is no a “one solution fits all”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Think about gain as a swiss-army knife: it can be useful in  many situation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7550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951E5-EB74-8B44-A3D6-52855ED5CF7C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1681" y="576060"/>
            <a:ext cx="8930880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>
                <a:solidFill>
                  <a:srgbClr val="000000"/>
                </a:solidFill>
                <a:latin typeface="Century Gothic" charset="0"/>
                <a:cs typeface="DejaVu Sans" charset="0"/>
              </a:rPr>
              <a:t>  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03393" y="2930230"/>
            <a:ext cx="8189280" cy="257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DejaVu Sans" charset="0"/>
              </a:rPr>
              <a:t>This work is currently supported by INFN Gruppo V, UFSD project (Torino, Trento Univ.,FBK).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dirty="0">
              <a:solidFill>
                <a:srgbClr val="000000"/>
              </a:solidFill>
              <a:cs typeface="DejaVu Sans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DejaVu Sans" charset="0"/>
              </a:rPr>
              <a:t>This work was developed in the framework of the CERN RD50</a:t>
            </a:r>
            <a:endParaRPr lang="en-US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/>
              <a:t>The work is supported by HORIZON2020 Grants and UFSD ERC grant  UFSD669529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dirty="0">
              <a:solidFill>
                <a:srgbClr val="000000"/>
              </a:solidFill>
              <a:cs typeface="DejaVu Sans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dirty="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96540" y="52230"/>
            <a:ext cx="7879680" cy="5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defRPr/>
            </a:pPr>
            <a:r>
              <a:rPr lang="en-US" sz="3300">
                <a:latin typeface="+mj-lt"/>
              </a:rPr>
              <a:t>Acknowledgement</a:t>
            </a:r>
            <a:endParaRPr lang="en-US" sz="3300" dirty="0"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777" y="770758"/>
            <a:ext cx="2455744" cy="21338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8861" y="1212040"/>
            <a:ext cx="5179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DejaVu Sans" charset="0"/>
              </a:rPr>
              <a:t>This research was carried out with the contribution of the Ministero degli 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Affari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Esteri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, “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Direzione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Generale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 per la 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Promozione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 del 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Sistema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cs typeface="DejaVu Sans" charset="0"/>
              </a:rPr>
              <a:t>Paese</a:t>
            </a:r>
            <a:r>
              <a:rPr lang="en-US" dirty="0">
                <a:solidFill>
                  <a:srgbClr val="000000"/>
                </a:solidFill>
                <a:cs typeface="DejaVu Sans" charset="0"/>
              </a:rPr>
              <a:t>” of Italy.</a:t>
            </a:r>
          </a:p>
        </p:txBody>
      </p:sp>
    </p:spTree>
    <p:extLst>
      <p:ext uri="{BB962C8B-B14F-4D97-AF65-F5344CB8AC3E}">
        <p14:creationId xmlns:p14="http://schemas.microsoft.com/office/powerpoint/2010/main" val="414757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0206" y="949066"/>
            <a:ext cx="8542384" cy="497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H. </a:t>
            </a:r>
            <a:r>
              <a:rPr lang="en-US" sz="1400" dirty="0" err="1"/>
              <a:t>Sadrozinski</a:t>
            </a:r>
            <a:r>
              <a:rPr lang="en-US" sz="1400" dirty="0"/>
              <a:t> et  al. “4D tracking with UFSD sensors”, ROPP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R. Mulargia et al, “Temperature dependence of the response of Ultra Fast Silicon Detectors” Pixel 2016, to be published in JINST 11 (2016)  C12016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N. Cartiglia et al, “The 4D pixel challenge”, JINST 11 (2016)  C12016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N. Cartiglia et al,  “Beam test results of a 16 ps timing system based on ultra-fast silicon detectors”,  NIMA 850 (2017) 83 – 88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B. Baldassarri et al, Signal formation in irradiated silicon detectors, NIMA 845 (2017) 20 – 23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N. Cartiglia et al, Tracking in 4 Dimensions, NIMA 845 (2017) 47 – 51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N. Cartiglia et al, Design Optimization of Ultra-Fast Silicon Detector, NIMA 796 (2015) 141-148, doi:10.1016/j. nima.2015.04.025i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F. Cenna et al, Weightfield2: A fast simulator for silicon and diamond solid state detector, NIMA 796 (2015) 149-153, doi:10.1016/j.nima.2015.04.015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G-F Dalla Betta et al, Design and TCAD simulation of double-sided pixelated low gain avalanche detectors, NIMA 796 (2015) 54-157, doi:10.1016/j.nima.2015.03.039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N. Cartiglia et al., Timing Capabilities of Ultra-Fast Silicon Detectors, doi:10.5506/APhysPolBSupp.7.657 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N. Cartiglia, et al., Performance of Ultra-Fast Silicon Detectors, JINST 9 (2014) C02001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H.-W. Sadrozinski et al., Sensors for ultra-fast silicon detectors, NIMA 765 (2014) 7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/>
              <a:t>H.-W. Sadrozinski, et al., Ultra-fast silicon detectors, NIMA 730 (2013) 226-231</a:t>
            </a:r>
          </a:p>
        </p:txBody>
      </p:sp>
    </p:spTree>
    <p:extLst>
      <p:ext uri="{BB962C8B-B14F-4D97-AF65-F5344CB8AC3E}">
        <p14:creationId xmlns:p14="http://schemas.microsoft.com/office/powerpoint/2010/main" val="2116431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700" y="2145315"/>
            <a:ext cx="8860817" cy="667871"/>
          </a:xfrm>
        </p:spPr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420413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3096000" y="3493057"/>
            <a:ext cx="6463017" cy="295348"/>
          </a:xfrm>
        </p:spPr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Vertexes in space and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13" y="1887988"/>
            <a:ext cx="8515873" cy="3002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519" y="844698"/>
            <a:ext cx="7810151" cy="77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HL-LHC situation: ~ 150 – 200 vertexes per bunch crossing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Vertexes </a:t>
            </a:r>
            <a:r>
              <a:rPr lang="en-US" b="1" dirty="0">
                <a:solidFill>
                  <a:srgbClr val="000000"/>
                </a:solidFill>
              </a:rPr>
              <a:t>overlap</a:t>
            </a:r>
            <a:r>
              <a:rPr lang="en-US" dirty="0">
                <a:solidFill>
                  <a:srgbClr val="000000"/>
                </a:solidFill>
              </a:rPr>
              <a:t> in space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 </a:t>
            </a:r>
            <a:r>
              <a:rPr lang="en-US" dirty="0">
                <a:solidFill>
                  <a:srgbClr val="000000"/>
                </a:solidFill>
              </a:rPr>
              <a:t>tracking  </a:t>
            </a:r>
            <a:r>
              <a:rPr lang="en-US" b="1" dirty="0">
                <a:solidFill>
                  <a:srgbClr val="000000"/>
                </a:solidFill>
              </a:rPr>
              <a:t>does not resolves </a:t>
            </a:r>
            <a:r>
              <a:rPr lang="en-US" dirty="0">
                <a:solidFill>
                  <a:srgbClr val="000000"/>
                </a:solidFill>
              </a:rPr>
              <a:t>all vertexes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102" y="4890953"/>
            <a:ext cx="8279698" cy="149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There are between 15-20% of tracking vertexes (longitudinal resolution ~ 200 micron) that are actually composed by 2 or more interactions.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C00000"/>
                </a:solidFill>
                <a:sym typeface="Wingdings"/>
              </a:rPr>
              <a:t> Loss of events  loss of luminosity 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 loss of physics  loss of money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D17376-8901-CA4E-A395-1A8E0576D7AA}"/>
              </a:ext>
            </a:extLst>
          </p:cNvPr>
          <p:cNvCxnSpPr/>
          <p:nvPr/>
        </p:nvCxnSpPr>
        <p:spPr>
          <a:xfrm>
            <a:off x="61799" y="3361038"/>
            <a:ext cx="1198605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628916-7009-8B4A-8173-AD2BAA282F38}"/>
              </a:ext>
            </a:extLst>
          </p:cNvPr>
          <p:cNvCxnSpPr>
            <a:cxnSpLocks/>
          </p:cNvCxnSpPr>
          <p:nvPr/>
        </p:nvCxnSpPr>
        <p:spPr>
          <a:xfrm flipH="1">
            <a:off x="4328984" y="3361038"/>
            <a:ext cx="1033849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F655F0-2119-F847-9A86-60808D4F585F}"/>
              </a:ext>
            </a:extLst>
          </p:cNvPr>
          <p:cNvSpPr txBox="1"/>
          <p:nvPr/>
        </p:nvSpPr>
        <p:spPr>
          <a:xfrm>
            <a:off x="798043" y="2976729"/>
            <a:ext cx="336952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98AA0-1405-014A-8007-ABFD19BF3B3E}"/>
              </a:ext>
            </a:extLst>
          </p:cNvPr>
          <p:cNvSpPr txBox="1"/>
          <p:nvPr/>
        </p:nvSpPr>
        <p:spPr>
          <a:xfrm>
            <a:off x="4693073" y="2948296"/>
            <a:ext cx="336952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77371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R&amp;D in the next 1-2 years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86518" y="1537871"/>
            <a:ext cx="6529386" cy="2032178"/>
            <a:chOff x="838640" y="2327543"/>
            <a:chExt cx="6047510" cy="3161694"/>
          </a:xfrm>
        </p:grpSpPr>
        <p:sp>
          <p:nvSpPr>
            <p:cNvPr id="6" name="Rectangle 5"/>
            <p:cNvSpPr/>
            <p:nvPr/>
          </p:nvSpPr>
          <p:spPr>
            <a:xfrm>
              <a:off x="982870" y="3489727"/>
              <a:ext cx="2386941" cy="13656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82870" y="3877673"/>
              <a:ext cx="2386941" cy="106604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49543" y="3489727"/>
              <a:ext cx="1453594" cy="45719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75416" y="3562615"/>
              <a:ext cx="1201849" cy="5825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43709" y="3491944"/>
              <a:ext cx="85253" cy="199600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8558" y="3491944"/>
              <a:ext cx="85253" cy="199600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8640" y="5041517"/>
              <a:ext cx="2773626" cy="4477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100" b="1" dirty="0">
                  <a:ln w="0"/>
                </a:rPr>
                <a:t> Thin LGAD on a thick support wafer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99209" y="3497571"/>
              <a:ext cx="2386941" cy="3879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93525" y="3894570"/>
              <a:ext cx="168467" cy="3731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65882" y="3497571"/>
              <a:ext cx="1453594" cy="45719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91755" y="3570459"/>
              <a:ext cx="1201849" cy="5825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60048" y="3499788"/>
              <a:ext cx="85253" cy="199600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44897" y="3499788"/>
              <a:ext cx="85253" cy="199600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17683" y="3894570"/>
              <a:ext cx="168467" cy="3731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05206" y="5041518"/>
              <a:ext cx="2637274" cy="4477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100" b="1" dirty="0">
                  <a:ln w="0"/>
                </a:rPr>
                <a:t>Thin LGAD on ribs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24492" y="2335387"/>
              <a:ext cx="751556" cy="4477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R&amp;D goal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443941" y="2753837"/>
              <a:ext cx="301935" cy="559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79891" y="2327543"/>
              <a:ext cx="1121245" cy="4477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Current version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105804" y="2735933"/>
              <a:ext cx="248097" cy="5976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286518" y="4485324"/>
            <a:ext cx="6854145" cy="2201073"/>
            <a:chOff x="566694" y="2129622"/>
            <a:chExt cx="8105263" cy="3299436"/>
          </a:xfrm>
        </p:grpSpPr>
        <p:grpSp>
          <p:nvGrpSpPr>
            <p:cNvPr id="26" name="Group 25"/>
            <p:cNvGrpSpPr/>
            <p:nvPr/>
          </p:nvGrpSpPr>
          <p:grpSpPr>
            <a:xfrm>
              <a:off x="566694" y="3225480"/>
              <a:ext cx="3736719" cy="1453994"/>
              <a:chOff x="530481" y="1478161"/>
              <a:chExt cx="4727319" cy="1453994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530481" y="1478161"/>
                <a:ext cx="4727319" cy="1453994"/>
                <a:chOff x="720981" y="1878211"/>
                <a:chExt cx="2386941" cy="1453994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720981" y="1878211"/>
                  <a:ext cx="2386941" cy="136566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20981" y="3224205"/>
                  <a:ext cx="2386941" cy="108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991320" y="1478161"/>
                <a:ext cx="1470102" cy="201817"/>
                <a:chOff x="1181820" y="1878211"/>
                <a:chExt cx="1470102" cy="201817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1187654" y="1878211"/>
                  <a:ext cx="1453594" cy="4571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1313527" y="1951099"/>
                  <a:ext cx="1201849" cy="58257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181820" y="1880428"/>
                  <a:ext cx="85253" cy="1996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566669" y="1880428"/>
                  <a:ext cx="85253" cy="1996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1723951" y="2132637"/>
                <a:ext cx="1463339" cy="4580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b="1" dirty="0">
                    <a:ln w="0"/>
                    <a:solidFill>
                      <a:srgbClr val="FF0000"/>
                    </a:solidFill>
                  </a:rPr>
                  <a:t>dead area</a:t>
                </a: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2701070" y="1779612"/>
                <a:ext cx="240695" cy="435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/>
              <p:cNvGrpSpPr/>
              <p:nvPr/>
            </p:nvGrpSpPr>
            <p:grpSpPr>
              <a:xfrm>
                <a:off x="3359011" y="1479268"/>
                <a:ext cx="1470102" cy="201817"/>
                <a:chOff x="1181820" y="1878211"/>
                <a:chExt cx="1470102" cy="201817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1187654" y="1878211"/>
                  <a:ext cx="1453594" cy="4571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1313527" y="1951099"/>
                  <a:ext cx="1201849" cy="58257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181820" y="1880428"/>
                  <a:ext cx="85253" cy="1996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2566669" y="1880428"/>
                  <a:ext cx="85253" cy="1996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2839404" y="1478161"/>
                <a:ext cx="106127" cy="642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2376169" y="1755321"/>
                <a:ext cx="111454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4932630" y="3223177"/>
              <a:ext cx="3739327" cy="1456297"/>
              <a:chOff x="311505" y="1475858"/>
              <a:chExt cx="4730619" cy="1456297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11505" y="1478161"/>
                <a:ext cx="4730619" cy="1453994"/>
                <a:chOff x="610415" y="1878211"/>
                <a:chExt cx="2388607" cy="1453994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612081" y="1878211"/>
                  <a:ext cx="2386941" cy="136566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610415" y="3224205"/>
                  <a:ext cx="2386941" cy="108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991312" y="1478161"/>
                <a:ext cx="1496525" cy="118607"/>
                <a:chOff x="1181812" y="1878211"/>
                <a:chExt cx="1496525" cy="118607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1187654" y="1878211"/>
                  <a:ext cx="1453594" cy="4571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181812" y="1951099"/>
                  <a:ext cx="1496525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761295" y="2098503"/>
                <a:ext cx="1463340" cy="4580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b="1" dirty="0">
                    <a:ln w="0"/>
                    <a:solidFill>
                      <a:srgbClr val="FF0000"/>
                    </a:solidFill>
                  </a:rPr>
                  <a:t>dead area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2355942" y="1725206"/>
                <a:ext cx="240695" cy="435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2738378" y="1475858"/>
                <a:ext cx="1479138" cy="120910"/>
                <a:chOff x="561187" y="1874801"/>
                <a:chExt cx="1479138" cy="12091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586730" y="1874801"/>
                  <a:ext cx="1453594" cy="4571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561187" y="1949992"/>
                  <a:ext cx="1479138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1" name="Straight Arrow Connector 40"/>
              <p:cNvCxnSpPr/>
              <p:nvPr/>
            </p:nvCxnSpPr>
            <p:spPr>
              <a:xfrm>
                <a:off x="2420766" y="1685874"/>
                <a:ext cx="36220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rapezoid 27"/>
            <p:cNvSpPr/>
            <p:nvPr/>
          </p:nvSpPr>
          <p:spPr>
            <a:xfrm rot="10800000">
              <a:off x="6643784" y="3223177"/>
              <a:ext cx="207169" cy="156092"/>
            </a:xfrm>
            <a:prstGeom prst="trapezoid">
              <a:avLst>
                <a:gd name="adj" fmla="val 9731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" name="Trapezoid 28"/>
            <p:cNvSpPr/>
            <p:nvPr/>
          </p:nvSpPr>
          <p:spPr>
            <a:xfrm rot="10800000">
              <a:off x="8017521" y="3223177"/>
              <a:ext cx="207169" cy="156092"/>
            </a:xfrm>
            <a:prstGeom prst="trapezoid">
              <a:avLst>
                <a:gd name="adj" fmla="val 9731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" name="Trapezoid 29"/>
            <p:cNvSpPr/>
            <p:nvPr/>
          </p:nvSpPr>
          <p:spPr>
            <a:xfrm rot="10800000">
              <a:off x="5262812" y="3223177"/>
              <a:ext cx="207169" cy="156092"/>
            </a:xfrm>
            <a:prstGeom prst="trapezoid">
              <a:avLst>
                <a:gd name="adj" fmla="val 9731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53333" y="4970966"/>
              <a:ext cx="4856923" cy="458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/>
                <a:t>JTE + p-stop design                                  Trench design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09854" y="2129622"/>
              <a:ext cx="1024007" cy="4580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/>
                <a:t>R&amp;D goal</a:t>
              </a:r>
            </a:p>
          </p:txBody>
        </p:sp>
        <p:cxnSp>
          <p:nvCxnSpPr>
            <p:cNvPr id="33" name="Straight Arrow Connector 32"/>
            <p:cNvCxnSpPr>
              <a:stCxn id="63" idx="2"/>
            </p:cNvCxnSpPr>
            <p:nvPr/>
          </p:nvCxnSpPr>
          <p:spPr>
            <a:xfrm flipH="1">
              <a:off x="6826315" y="2582054"/>
              <a:ext cx="188833" cy="5182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828437" y="2129622"/>
              <a:ext cx="1545298" cy="4580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/>
                <a:t>Current version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2451951" y="2541786"/>
              <a:ext cx="341655" cy="575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604785" y="3859914"/>
            <a:ext cx="4046301" cy="412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Reduce dead area between pads: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04785" y="900778"/>
            <a:ext cx="2978701" cy="412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Reduce material budget:</a:t>
            </a:r>
          </a:p>
        </p:txBody>
      </p:sp>
    </p:spTree>
    <p:extLst>
      <p:ext uri="{BB962C8B-B14F-4D97-AF65-F5344CB8AC3E}">
        <p14:creationId xmlns:p14="http://schemas.microsoft.com/office/powerpoint/2010/main" val="21885855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exagon 40"/>
          <p:cNvSpPr/>
          <p:nvPr/>
        </p:nvSpPr>
        <p:spPr>
          <a:xfrm>
            <a:off x="7462493" y="5342690"/>
            <a:ext cx="757022" cy="737722"/>
          </a:xfrm>
          <a:prstGeom prst="hexagon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mm2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CMS Timing Module for the endcap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3901" y="685866"/>
            <a:ext cx="459595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Use the geometry 5x10 cm2 as baseline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8453" y="4479896"/>
            <a:ext cx="7665755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From physics</a:t>
            </a:r>
            <a:r>
              <a:rPr lang="en-US" dirty="0">
                <a:solidFill>
                  <a:srgbClr val="000000"/>
                </a:solidFill>
              </a:rPr>
              <a:t>: what is the granularity? 1x1 mm2, 1x2 mm2, 1x3 mm2.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Shall we use hexagon to  minimize the perimeter?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55819" y="5568033"/>
            <a:ext cx="360000" cy="335783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1x1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338352" y="5574441"/>
            <a:ext cx="720000" cy="335783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1x2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524430" y="5574441"/>
            <a:ext cx="1080000" cy="335783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1x3 mm2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5176" y="6080412"/>
            <a:ext cx="767871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Dead area:           12%          9%                8%                9%                 6%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1945" y="5348407"/>
            <a:ext cx="142504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30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m dead area</a:t>
            </a:r>
          </a:p>
        </p:txBody>
      </p:sp>
      <p:sp>
        <p:nvSpPr>
          <p:cNvPr id="92" name="Hexagon 91"/>
          <p:cNvSpPr/>
          <p:nvPr/>
        </p:nvSpPr>
        <p:spPr>
          <a:xfrm>
            <a:off x="6099026" y="5435251"/>
            <a:ext cx="576000" cy="561817"/>
          </a:xfrm>
          <a:prstGeom prst="hexagon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mm2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262063" y="1333500"/>
            <a:ext cx="6871830" cy="3024188"/>
            <a:chOff x="1262063" y="1333500"/>
            <a:chExt cx="6871830" cy="3024188"/>
          </a:xfrm>
        </p:grpSpPr>
        <p:sp>
          <p:nvSpPr>
            <p:cNvPr id="235" name="Rectangle 234"/>
            <p:cNvSpPr/>
            <p:nvPr/>
          </p:nvSpPr>
          <p:spPr>
            <a:xfrm>
              <a:off x="1262063" y="1333500"/>
              <a:ext cx="6871830" cy="3024188"/>
            </a:xfrm>
            <a:prstGeom prst="rect">
              <a:avLst/>
            </a:prstGeom>
            <a:solidFill>
              <a:srgbClr val="568017">
                <a:alpha val="64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464339" y="1822476"/>
              <a:ext cx="4757740" cy="2088000"/>
            </a:xfrm>
            <a:prstGeom prst="rect">
              <a:avLst/>
            </a:prstGeom>
            <a:solidFill>
              <a:schemeClr val="accent6">
                <a:alpha val="64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69111" y="1903153"/>
              <a:ext cx="4757740" cy="1870075"/>
            </a:xfrm>
            <a:prstGeom prst="rect">
              <a:avLst/>
            </a:prstGeom>
            <a:solidFill>
              <a:schemeClr val="bg1">
                <a:lumMod val="85000"/>
                <a:alpha val="64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Arrow Connector 10"/>
            <p:cNvCxnSpPr>
              <a:cxnSpLocks noChangeShapeType="1"/>
            </p:cNvCxnSpPr>
            <p:nvPr/>
          </p:nvCxnSpPr>
          <p:spPr bwMode="auto">
            <a:xfrm>
              <a:off x="2393167" y="1997733"/>
              <a:ext cx="0" cy="8437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Arrow Connector 11"/>
            <p:cNvCxnSpPr>
              <a:cxnSpLocks noChangeShapeType="1"/>
            </p:cNvCxnSpPr>
            <p:nvPr/>
          </p:nvCxnSpPr>
          <p:spPr bwMode="auto">
            <a:xfrm>
              <a:off x="1469111" y="1976408"/>
              <a:ext cx="4601283" cy="2132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Box 12"/>
            <p:cNvSpPr txBox="1">
              <a:spLocks noChangeArrowheads="1"/>
            </p:cNvSpPr>
            <p:nvPr/>
          </p:nvSpPr>
          <p:spPr bwMode="auto">
            <a:xfrm>
              <a:off x="2384521" y="2284185"/>
              <a:ext cx="7719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200" dirty="0"/>
                <a:t>24 mm</a:t>
              </a:r>
            </a:p>
          </p:txBody>
        </p:sp>
        <p:sp>
          <p:nvSpPr>
            <p:cNvPr id="45" name="TextBox 13"/>
            <p:cNvSpPr txBox="1">
              <a:spLocks noChangeArrowheads="1"/>
            </p:cNvSpPr>
            <p:nvPr/>
          </p:nvSpPr>
          <p:spPr bwMode="auto">
            <a:xfrm>
              <a:off x="3465621" y="1976408"/>
              <a:ext cx="7814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400" dirty="0"/>
                <a:t>9.6 cm</a:t>
              </a:r>
            </a:p>
          </p:txBody>
        </p:sp>
        <p:sp>
          <p:nvSpPr>
            <p:cNvPr id="46" name="TextBox 16"/>
            <p:cNvSpPr txBox="1">
              <a:spLocks noChangeArrowheads="1"/>
            </p:cNvSpPr>
            <p:nvPr/>
          </p:nvSpPr>
          <p:spPr bwMode="auto">
            <a:xfrm>
              <a:off x="6607611" y="1409421"/>
              <a:ext cx="14944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 b="1" dirty="0"/>
                <a:t>Connectors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774967" y="1848003"/>
              <a:ext cx="163351" cy="120150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>
              <a:off x="7354588" y="1778753"/>
              <a:ext cx="296775" cy="2693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7779791" y="3159595"/>
              <a:ext cx="158528" cy="5688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449315" y="2983472"/>
              <a:ext cx="926671" cy="7897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ASIC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427917" y="2051752"/>
              <a:ext cx="926671" cy="7897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ASIC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521772" y="1430491"/>
              <a:ext cx="288159" cy="421746"/>
              <a:chOff x="1521772" y="1430491"/>
              <a:chExt cx="288159" cy="421746"/>
            </a:xfrm>
          </p:grpSpPr>
          <p:sp>
            <p:nvSpPr>
              <p:cNvPr id="127" name="Freeform 126"/>
              <p:cNvSpPr/>
              <p:nvPr/>
            </p:nvSpPr>
            <p:spPr bwMode="auto">
              <a:xfrm>
                <a:off x="1521772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8" name="Freeform 127"/>
              <p:cNvSpPr/>
              <p:nvPr/>
            </p:nvSpPr>
            <p:spPr bwMode="auto">
              <a:xfrm>
                <a:off x="1562940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9" name="Freeform 128"/>
              <p:cNvSpPr/>
              <p:nvPr/>
            </p:nvSpPr>
            <p:spPr bwMode="auto">
              <a:xfrm>
                <a:off x="1596246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1518382" y="3728449"/>
              <a:ext cx="271462" cy="533399"/>
              <a:chOff x="1518382" y="3728449"/>
              <a:chExt cx="271462" cy="533399"/>
            </a:xfrm>
          </p:grpSpPr>
          <p:sp>
            <p:nvSpPr>
              <p:cNvPr id="144" name="Freeform 143"/>
              <p:cNvSpPr/>
              <p:nvPr/>
            </p:nvSpPr>
            <p:spPr bwMode="auto">
              <a:xfrm flipH="1">
                <a:off x="1594256" y="3730036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 bwMode="auto">
              <a:xfrm flipH="1">
                <a:off x="1560322" y="3730036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 bwMode="auto">
              <a:xfrm flipH="1">
                <a:off x="1518382" y="3728449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93" name="Straight Arrow Connector 10"/>
            <p:cNvCxnSpPr>
              <a:cxnSpLocks noChangeShapeType="1"/>
            </p:cNvCxnSpPr>
            <p:nvPr/>
          </p:nvCxnSpPr>
          <p:spPr bwMode="auto">
            <a:xfrm>
              <a:off x="1874107" y="2715283"/>
              <a:ext cx="34866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TextBox 12"/>
            <p:cNvSpPr txBox="1">
              <a:spLocks noChangeArrowheads="1"/>
            </p:cNvSpPr>
            <p:nvPr/>
          </p:nvSpPr>
          <p:spPr bwMode="auto">
            <a:xfrm>
              <a:off x="1761178" y="2829583"/>
              <a:ext cx="7719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200" dirty="0"/>
                <a:t>8 mm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901693" y="1430491"/>
              <a:ext cx="288159" cy="421746"/>
              <a:chOff x="1901693" y="1430491"/>
              <a:chExt cx="288159" cy="421746"/>
            </a:xfrm>
          </p:grpSpPr>
          <p:sp>
            <p:nvSpPr>
              <p:cNvPr id="97" name="Freeform 96"/>
              <p:cNvSpPr/>
              <p:nvPr/>
            </p:nvSpPr>
            <p:spPr bwMode="auto">
              <a:xfrm>
                <a:off x="1901693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 bwMode="auto">
              <a:xfrm>
                <a:off x="1942861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 bwMode="auto">
              <a:xfrm>
                <a:off x="1976167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2281614" y="1430491"/>
              <a:ext cx="288159" cy="421746"/>
              <a:chOff x="2281614" y="1430491"/>
              <a:chExt cx="288159" cy="421746"/>
            </a:xfrm>
          </p:grpSpPr>
          <p:sp>
            <p:nvSpPr>
              <p:cNvPr id="101" name="Freeform 100"/>
              <p:cNvSpPr/>
              <p:nvPr/>
            </p:nvSpPr>
            <p:spPr bwMode="auto">
              <a:xfrm>
                <a:off x="2281614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 bwMode="auto">
              <a:xfrm>
                <a:off x="2322782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 bwMode="auto">
              <a:xfrm>
                <a:off x="2356088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702703" y="1430491"/>
              <a:ext cx="288159" cy="421746"/>
              <a:chOff x="2702703" y="1430491"/>
              <a:chExt cx="288159" cy="421746"/>
            </a:xfrm>
          </p:grpSpPr>
          <p:sp>
            <p:nvSpPr>
              <p:cNvPr id="105" name="Freeform 104"/>
              <p:cNvSpPr/>
              <p:nvPr/>
            </p:nvSpPr>
            <p:spPr bwMode="auto">
              <a:xfrm>
                <a:off x="2702703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 bwMode="auto">
              <a:xfrm>
                <a:off x="2743871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 bwMode="auto">
              <a:xfrm>
                <a:off x="2777177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3123792" y="1430491"/>
              <a:ext cx="288159" cy="421746"/>
              <a:chOff x="3123792" y="1430491"/>
              <a:chExt cx="288159" cy="421746"/>
            </a:xfrm>
          </p:grpSpPr>
          <p:sp>
            <p:nvSpPr>
              <p:cNvPr id="109" name="Freeform 108"/>
              <p:cNvSpPr/>
              <p:nvPr/>
            </p:nvSpPr>
            <p:spPr bwMode="auto">
              <a:xfrm>
                <a:off x="3123792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 bwMode="auto">
              <a:xfrm>
                <a:off x="3164960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 bwMode="auto">
              <a:xfrm>
                <a:off x="3198266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3544881" y="1430491"/>
              <a:ext cx="288159" cy="421746"/>
              <a:chOff x="3544881" y="1430491"/>
              <a:chExt cx="288159" cy="421746"/>
            </a:xfrm>
          </p:grpSpPr>
          <p:sp>
            <p:nvSpPr>
              <p:cNvPr id="113" name="Freeform 112"/>
              <p:cNvSpPr/>
              <p:nvPr/>
            </p:nvSpPr>
            <p:spPr bwMode="auto">
              <a:xfrm>
                <a:off x="3544881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 bwMode="auto">
              <a:xfrm>
                <a:off x="3586049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 bwMode="auto">
              <a:xfrm>
                <a:off x="3619355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3965970" y="1430491"/>
              <a:ext cx="288159" cy="421746"/>
              <a:chOff x="3965970" y="1430491"/>
              <a:chExt cx="288159" cy="421746"/>
            </a:xfrm>
          </p:grpSpPr>
          <p:sp>
            <p:nvSpPr>
              <p:cNvPr id="117" name="Freeform 116"/>
              <p:cNvSpPr/>
              <p:nvPr/>
            </p:nvSpPr>
            <p:spPr bwMode="auto">
              <a:xfrm>
                <a:off x="3965970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 bwMode="auto">
              <a:xfrm>
                <a:off x="4007138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 bwMode="auto">
              <a:xfrm>
                <a:off x="4040444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4387059" y="1430491"/>
              <a:ext cx="288159" cy="421746"/>
              <a:chOff x="4387059" y="1430491"/>
              <a:chExt cx="288159" cy="421746"/>
            </a:xfrm>
          </p:grpSpPr>
          <p:sp>
            <p:nvSpPr>
              <p:cNvPr id="121" name="Freeform 120"/>
              <p:cNvSpPr/>
              <p:nvPr/>
            </p:nvSpPr>
            <p:spPr bwMode="auto">
              <a:xfrm>
                <a:off x="4387059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 bwMode="auto">
              <a:xfrm>
                <a:off x="4428227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 bwMode="auto">
              <a:xfrm>
                <a:off x="4461533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808148" y="1430491"/>
              <a:ext cx="288159" cy="421746"/>
              <a:chOff x="4808148" y="1430491"/>
              <a:chExt cx="288159" cy="421746"/>
            </a:xfrm>
          </p:grpSpPr>
          <p:sp>
            <p:nvSpPr>
              <p:cNvPr id="163" name="Freeform 162"/>
              <p:cNvSpPr/>
              <p:nvPr/>
            </p:nvSpPr>
            <p:spPr bwMode="auto">
              <a:xfrm>
                <a:off x="4808148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 bwMode="auto">
              <a:xfrm>
                <a:off x="4849316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 bwMode="auto">
              <a:xfrm>
                <a:off x="4882622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135306" y="1437899"/>
              <a:ext cx="288159" cy="421746"/>
              <a:chOff x="5135306" y="1437899"/>
              <a:chExt cx="288159" cy="421746"/>
            </a:xfrm>
          </p:grpSpPr>
          <p:sp>
            <p:nvSpPr>
              <p:cNvPr id="167" name="Freeform 166"/>
              <p:cNvSpPr/>
              <p:nvPr/>
            </p:nvSpPr>
            <p:spPr bwMode="auto">
              <a:xfrm>
                <a:off x="5135306" y="1437899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8" name="Freeform 167"/>
              <p:cNvSpPr/>
              <p:nvPr/>
            </p:nvSpPr>
            <p:spPr bwMode="auto">
              <a:xfrm>
                <a:off x="5176474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Freeform 168"/>
              <p:cNvSpPr/>
              <p:nvPr/>
            </p:nvSpPr>
            <p:spPr bwMode="auto">
              <a:xfrm>
                <a:off x="5209780" y="1445307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5498756" y="1430491"/>
              <a:ext cx="288159" cy="421746"/>
              <a:chOff x="5498756" y="1430491"/>
              <a:chExt cx="288159" cy="421746"/>
            </a:xfrm>
          </p:grpSpPr>
          <p:sp>
            <p:nvSpPr>
              <p:cNvPr id="171" name="Freeform 170"/>
              <p:cNvSpPr/>
              <p:nvPr/>
            </p:nvSpPr>
            <p:spPr bwMode="auto">
              <a:xfrm>
                <a:off x="5498756" y="1430491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2" name="Freeform 171"/>
              <p:cNvSpPr/>
              <p:nvPr/>
            </p:nvSpPr>
            <p:spPr bwMode="auto">
              <a:xfrm>
                <a:off x="5539924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 bwMode="auto">
              <a:xfrm>
                <a:off x="5573230" y="1437899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862206" y="1423083"/>
              <a:ext cx="288159" cy="421746"/>
              <a:chOff x="5862206" y="1423083"/>
              <a:chExt cx="288159" cy="421746"/>
            </a:xfrm>
          </p:grpSpPr>
          <p:sp>
            <p:nvSpPr>
              <p:cNvPr id="175" name="Freeform 174"/>
              <p:cNvSpPr/>
              <p:nvPr/>
            </p:nvSpPr>
            <p:spPr bwMode="auto">
              <a:xfrm>
                <a:off x="5862206" y="1423083"/>
                <a:ext cx="215072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6" name="Freeform 175"/>
              <p:cNvSpPr/>
              <p:nvPr/>
            </p:nvSpPr>
            <p:spPr bwMode="auto">
              <a:xfrm>
                <a:off x="5903374" y="1423083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 bwMode="auto">
              <a:xfrm>
                <a:off x="5936680" y="1430491"/>
                <a:ext cx="213685" cy="414338"/>
              </a:xfrm>
              <a:custGeom>
                <a:avLst/>
                <a:gdLst>
                  <a:gd name="connsiteX0" fmla="*/ 0 w 245539"/>
                  <a:gd name="connsiteY0" fmla="*/ 0 h 414867"/>
                  <a:gd name="connsiteX1" fmla="*/ 245533 w 245539"/>
                  <a:gd name="connsiteY1" fmla="*/ 313267 h 414867"/>
                  <a:gd name="connsiteX2" fmla="*/ 8466 w 245539"/>
                  <a:gd name="connsiteY2" fmla="*/ 414867 h 414867"/>
                  <a:gd name="connsiteX3" fmla="*/ 8466 w 245539"/>
                  <a:gd name="connsiteY3" fmla="*/ 414867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539" h="414867">
                    <a:moveTo>
                      <a:pt x="0" y="0"/>
                    </a:moveTo>
                    <a:cubicBezTo>
                      <a:pt x="122061" y="122061"/>
                      <a:pt x="244122" y="244123"/>
                      <a:pt x="245533" y="313267"/>
                    </a:cubicBezTo>
                    <a:cubicBezTo>
                      <a:pt x="246944" y="382411"/>
                      <a:pt x="8466" y="414867"/>
                      <a:pt x="8466" y="414867"/>
                    </a:cubicBezTo>
                    <a:lnTo>
                      <a:pt x="8466" y="414867"/>
                    </a:ln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942845" y="3730036"/>
              <a:ext cx="271462" cy="533399"/>
              <a:chOff x="1942845" y="3730036"/>
              <a:chExt cx="271462" cy="533399"/>
            </a:xfrm>
          </p:grpSpPr>
          <p:sp>
            <p:nvSpPr>
              <p:cNvPr id="179" name="Freeform 178"/>
              <p:cNvSpPr/>
              <p:nvPr/>
            </p:nvSpPr>
            <p:spPr bwMode="auto">
              <a:xfrm flipH="1">
                <a:off x="2018719" y="3731623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0" name="Freeform 179"/>
              <p:cNvSpPr/>
              <p:nvPr/>
            </p:nvSpPr>
            <p:spPr bwMode="auto">
              <a:xfrm flipH="1">
                <a:off x="1984785" y="3731623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1" name="Freeform 180"/>
              <p:cNvSpPr/>
              <p:nvPr/>
            </p:nvSpPr>
            <p:spPr bwMode="auto">
              <a:xfrm flipH="1">
                <a:off x="1942845" y="3730036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341910" y="3731623"/>
              <a:ext cx="271462" cy="533399"/>
              <a:chOff x="2341910" y="3731623"/>
              <a:chExt cx="271462" cy="533399"/>
            </a:xfrm>
          </p:grpSpPr>
          <p:sp>
            <p:nvSpPr>
              <p:cNvPr id="183" name="Freeform 182"/>
              <p:cNvSpPr/>
              <p:nvPr/>
            </p:nvSpPr>
            <p:spPr bwMode="auto">
              <a:xfrm flipH="1">
                <a:off x="2417784" y="3733210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" name="Freeform 183"/>
              <p:cNvSpPr/>
              <p:nvPr/>
            </p:nvSpPr>
            <p:spPr bwMode="auto">
              <a:xfrm flipH="1">
                <a:off x="2383850" y="3733210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Freeform 184"/>
              <p:cNvSpPr/>
              <p:nvPr/>
            </p:nvSpPr>
            <p:spPr bwMode="auto">
              <a:xfrm flipH="1">
                <a:off x="2341910" y="3731623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740975" y="3733210"/>
              <a:ext cx="271462" cy="533399"/>
              <a:chOff x="2740975" y="3733210"/>
              <a:chExt cx="271462" cy="533399"/>
            </a:xfrm>
          </p:grpSpPr>
          <p:sp>
            <p:nvSpPr>
              <p:cNvPr id="187" name="Freeform 186"/>
              <p:cNvSpPr/>
              <p:nvPr/>
            </p:nvSpPr>
            <p:spPr bwMode="auto">
              <a:xfrm flipH="1">
                <a:off x="2816849" y="3734797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 bwMode="auto">
              <a:xfrm flipH="1">
                <a:off x="2782915" y="3734797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 bwMode="auto">
              <a:xfrm flipH="1">
                <a:off x="2740975" y="3733210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140040" y="3734797"/>
              <a:ext cx="271462" cy="533399"/>
              <a:chOff x="3140040" y="3734797"/>
              <a:chExt cx="271462" cy="533399"/>
            </a:xfrm>
          </p:grpSpPr>
          <p:sp>
            <p:nvSpPr>
              <p:cNvPr id="191" name="Freeform 190"/>
              <p:cNvSpPr/>
              <p:nvPr/>
            </p:nvSpPr>
            <p:spPr bwMode="auto">
              <a:xfrm flipH="1">
                <a:off x="3215914" y="3736384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2" name="Freeform 191"/>
              <p:cNvSpPr/>
              <p:nvPr/>
            </p:nvSpPr>
            <p:spPr bwMode="auto">
              <a:xfrm flipH="1">
                <a:off x="3181980" y="3736384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3" name="Freeform 192"/>
              <p:cNvSpPr/>
              <p:nvPr/>
            </p:nvSpPr>
            <p:spPr bwMode="auto">
              <a:xfrm flipH="1">
                <a:off x="3140040" y="3734797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3539105" y="3736384"/>
              <a:ext cx="271462" cy="533399"/>
              <a:chOff x="3539105" y="3736384"/>
              <a:chExt cx="271462" cy="533399"/>
            </a:xfrm>
          </p:grpSpPr>
          <p:sp>
            <p:nvSpPr>
              <p:cNvPr id="195" name="Freeform 194"/>
              <p:cNvSpPr/>
              <p:nvPr/>
            </p:nvSpPr>
            <p:spPr bwMode="auto">
              <a:xfrm flipH="1">
                <a:off x="3614979" y="3737971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6" name="Freeform 195"/>
              <p:cNvSpPr/>
              <p:nvPr/>
            </p:nvSpPr>
            <p:spPr bwMode="auto">
              <a:xfrm flipH="1">
                <a:off x="3581045" y="3737971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7" name="Freeform 196"/>
              <p:cNvSpPr/>
              <p:nvPr/>
            </p:nvSpPr>
            <p:spPr bwMode="auto">
              <a:xfrm flipH="1">
                <a:off x="3539105" y="3736384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938170" y="3725272"/>
              <a:ext cx="271462" cy="533399"/>
              <a:chOff x="3938170" y="3725272"/>
              <a:chExt cx="271462" cy="533399"/>
            </a:xfrm>
          </p:grpSpPr>
          <p:sp>
            <p:nvSpPr>
              <p:cNvPr id="199" name="Freeform 198"/>
              <p:cNvSpPr/>
              <p:nvPr/>
            </p:nvSpPr>
            <p:spPr bwMode="auto">
              <a:xfrm flipH="1">
                <a:off x="4014044" y="3726859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0" name="Freeform 199"/>
              <p:cNvSpPr/>
              <p:nvPr/>
            </p:nvSpPr>
            <p:spPr bwMode="auto">
              <a:xfrm flipH="1">
                <a:off x="3980110" y="3726859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1" name="Freeform 200"/>
              <p:cNvSpPr/>
              <p:nvPr/>
            </p:nvSpPr>
            <p:spPr bwMode="auto">
              <a:xfrm flipH="1">
                <a:off x="3938170" y="3725272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337235" y="3714160"/>
              <a:ext cx="271462" cy="533399"/>
              <a:chOff x="4337235" y="3714160"/>
              <a:chExt cx="271462" cy="533399"/>
            </a:xfrm>
          </p:grpSpPr>
          <p:sp>
            <p:nvSpPr>
              <p:cNvPr id="203" name="Freeform 202"/>
              <p:cNvSpPr/>
              <p:nvPr/>
            </p:nvSpPr>
            <p:spPr bwMode="auto">
              <a:xfrm flipH="1">
                <a:off x="4413109" y="3715747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 bwMode="auto">
              <a:xfrm flipH="1">
                <a:off x="4379175" y="3715747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 bwMode="auto">
              <a:xfrm flipH="1">
                <a:off x="4337235" y="3714160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736300" y="3715747"/>
              <a:ext cx="271462" cy="533399"/>
              <a:chOff x="4736300" y="3715747"/>
              <a:chExt cx="271462" cy="533399"/>
            </a:xfrm>
          </p:grpSpPr>
          <p:sp>
            <p:nvSpPr>
              <p:cNvPr id="207" name="Freeform 206"/>
              <p:cNvSpPr/>
              <p:nvPr/>
            </p:nvSpPr>
            <p:spPr bwMode="auto">
              <a:xfrm flipH="1">
                <a:off x="4812174" y="3717334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8" name="Freeform 207"/>
              <p:cNvSpPr/>
              <p:nvPr/>
            </p:nvSpPr>
            <p:spPr bwMode="auto">
              <a:xfrm flipH="1">
                <a:off x="4778240" y="3717334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9" name="Freeform 208"/>
              <p:cNvSpPr/>
              <p:nvPr/>
            </p:nvSpPr>
            <p:spPr bwMode="auto">
              <a:xfrm flipH="1">
                <a:off x="4736300" y="3715747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135365" y="3717334"/>
              <a:ext cx="271462" cy="533399"/>
              <a:chOff x="5135365" y="3717334"/>
              <a:chExt cx="271462" cy="533399"/>
            </a:xfrm>
          </p:grpSpPr>
          <p:sp>
            <p:nvSpPr>
              <p:cNvPr id="211" name="Freeform 210"/>
              <p:cNvSpPr/>
              <p:nvPr/>
            </p:nvSpPr>
            <p:spPr bwMode="auto">
              <a:xfrm flipH="1">
                <a:off x="5211239" y="3718921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2" name="Freeform 211"/>
              <p:cNvSpPr/>
              <p:nvPr/>
            </p:nvSpPr>
            <p:spPr bwMode="auto">
              <a:xfrm flipH="1">
                <a:off x="5177305" y="3718921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3" name="Freeform 212"/>
              <p:cNvSpPr/>
              <p:nvPr/>
            </p:nvSpPr>
            <p:spPr bwMode="auto">
              <a:xfrm flipH="1">
                <a:off x="5135365" y="3717334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534430" y="3718921"/>
              <a:ext cx="271462" cy="533399"/>
              <a:chOff x="5534430" y="3718921"/>
              <a:chExt cx="271462" cy="533399"/>
            </a:xfrm>
          </p:grpSpPr>
          <p:sp>
            <p:nvSpPr>
              <p:cNvPr id="215" name="Freeform 214"/>
              <p:cNvSpPr/>
              <p:nvPr/>
            </p:nvSpPr>
            <p:spPr bwMode="auto">
              <a:xfrm flipH="1">
                <a:off x="5610304" y="3720508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6" name="Freeform 215"/>
              <p:cNvSpPr/>
              <p:nvPr/>
            </p:nvSpPr>
            <p:spPr bwMode="auto">
              <a:xfrm flipH="1">
                <a:off x="5576370" y="3720508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7" name="Freeform 216"/>
              <p:cNvSpPr/>
              <p:nvPr/>
            </p:nvSpPr>
            <p:spPr bwMode="auto">
              <a:xfrm flipH="1">
                <a:off x="5534430" y="3718921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933495" y="3720508"/>
              <a:ext cx="271462" cy="533399"/>
              <a:chOff x="5933495" y="3720508"/>
              <a:chExt cx="271462" cy="533399"/>
            </a:xfrm>
          </p:grpSpPr>
          <p:sp>
            <p:nvSpPr>
              <p:cNvPr id="219" name="Freeform 218"/>
              <p:cNvSpPr/>
              <p:nvPr/>
            </p:nvSpPr>
            <p:spPr bwMode="auto">
              <a:xfrm flipH="1">
                <a:off x="6009369" y="3722095"/>
                <a:ext cx="195588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0" name="Freeform 219"/>
              <p:cNvSpPr/>
              <p:nvPr/>
            </p:nvSpPr>
            <p:spPr bwMode="auto">
              <a:xfrm flipH="1">
                <a:off x="5975435" y="3722095"/>
                <a:ext cx="195589" cy="531812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1" name="Freeform 220"/>
              <p:cNvSpPr/>
              <p:nvPr/>
            </p:nvSpPr>
            <p:spPr bwMode="auto">
              <a:xfrm flipH="1">
                <a:off x="5933495" y="3720508"/>
                <a:ext cx="195589" cy="531811"/>
              </a:xfrm>
              <a:custGeom>
                <a:avLst/>
                <a:gdLst>
                  <a:gd name="connsiteX0" fmla="*/ 270934 w 270934"/>
                  <a:gd name="connsiteY0" fmla="*/ 123433 h 495966"/>
                  <a:gd name="connsiteX1" fmla="*/ 59267 w 270934"/>
                  <a:gd name="connsiteY1" fmla="*/ 21833 h 495966"/>
                  <a:gd name="connsiteX2" fmla="*/ 0 w 270934"/>
                  <a:gd name="connsiteY2" fmla="*/ 495966 h 495966"/>
                  <a:gd name="connsiteX3" fmla="*/ 0 w 270934"/>
                  <a:gd name="connsiteY3" fmla="*/ 495966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934" h="495966">
                    <a:moveTo>
                      <a:pt x="270934" y="123433"/>
                    </a:moveTo>
                    <a:cubicBezTo>
                      <a:pt x="187678" y="41588"/>
                      <a:pt x="104423" y="-40256"/>
                      <a:pt x="59267" y="21833"/>
                    </a:cubicBezTo>
                    <a:cubicBezTo>
                      <a:pt x="14111" y="83922"/>
                      <a:pt x="0" y="495966"/>
                      <a:pt x="0" y="495966"/>
                    </a:cubicBezTo>
                    <a:lnTo>
                      <a:pt x="0" y="495966"/>
                    </a:lnTo>
                  </a:path>
                </a:pathLst>
              </a:custGeom>
              <a:ln w="952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>
              <a:off x="1452112" y="2841508"/>
              <a:ext cx="4774739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1841751" y="1814010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2244190" y="1809777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2646629" y="1805544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3049068" y="1801311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3451507" y="1805544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3853946" y="1809777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4247919" y="1814010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4641892" y="1818243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035865" y="1822476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429838" y="1826709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5823811" y="1830942"/>
              <a:ext cx="0" cy="208800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3531055" y="2559892"/>
              <a:ext cx="2523798" cy="8032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000000"/>
                  </a:solidFill>
                </a:rPr>
                <a:t>Read-out chip size: ~ 8 x 24 mm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000000"/>
                  </a:solidFill>
                </a:rPr>
                <a:t>64 channels per FE chip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000000"/>
                  </a:solidFill>
                </a:rPr>
                <a:t>Pad: 1x3 mm2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1463616" y="2381039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1463616" y="2713624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1463616" y="2270177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1463616" y="2602763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1463616" y="2491901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1463616" y="2159315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1463616" y="2048453"/>
              <a:ext cx="372640" cy="3317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>
              <a:off x="1509916" y="1906470"/>
              <a:ext cx="0" cy="93503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H="1">
              <a:off x="1568111" y="1906470"/>
              <a:ext cx="0" cy="93503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1626306" y="1906470"/>
              <a:ext cx="0" cy="93503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1684501" y="1906470"/>
              <a:ext cx="0" cy="93503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1742696" y="1906470"/>
              <a:ext cx="0" cy="93503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1800889" y="1906470"/>
              <a:ext cx="0" cy="93503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83731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Endcap disks</a:t>
            </a:r>
          </a:p>
        </p:txBody>
      </p:sp>
      <p:pic>
        <p:nvPicPr>
          <p:cNvPr id="5" name="Picture 4" descr="ETLdisk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04" y="1075540"/>
            <a:ext cx="8335296" cy="51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2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666" y="576872"/>
            <a:ext cx="893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Times New Roman"/>
                <a:sym typeface="Wingdings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 </a:t>
            </a:r>
            <a:endParaRPr lang="en-US" dirty="0">
              <a:latin typeface="+mj-lt"/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5697" y="-22079"/>
            <a:ext cx="8879074" cy="6706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990000"/>
                </a:solidFill>
                <a:latin typeface="+mn-lt"/>
              </a:rPr>
              <a:t>Low Gain Avalanche Detectors (LGADs)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01811" y="5809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1569" y="833316"/>
            <a:ext cx="7924966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The LGAD sensors, as proposed and manufactured by CNM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(National Center for Micro-electronics, Barcelona):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High field obtained by adding an extra doping layer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E ~ 300 kV/cm, closed to breakdown voltage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538" y="2281922"/>
            <a:ext cx="4355618" cy="3937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>
            <a:stCxn id="37" idx="0"/>
          </p:cNvCxnSpPr>
          <p:nvPr/>
        </p:nvCxnSpPr>
        <p:spPr>
          <a:xfrm flipH="1" flipV="1">
            <a:off x="8224244" y="4250853"/>
            <a:ext cx="105769" cy="299240"/>
          </a:xfrm>
          <a:prstGeom prst="straightConnector1">
            <a:avLst/>
          </a:prstGeom>
          <a:ln w="9525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83491" y="4550093"/>
            <a:ext cx="109304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800000"/>
                </a:solidFill>
              </a:rPr>
              <a:t>Gain layer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86107" y="4668515"/>
            <a:ext cx="99608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800000"/>
                </a:solidFill>
              </a:rPr>
              <a:t>High field</a:t>
            </a:r>
          </a:p>
        </p:txBody>
      </p:sp>
      <p:cxnSp>
        <p:nvCxnSpPr>
          <p:cNvPr id="39" name="Straight Arrow Connector 38"/>
          <p:cNvCxnSpPr>
            <a:stCxn id="38" idx="0"/>
          </p:cNvCxnSpPr>
          <p:nvPr/>
        </p:nvCxnSpPr>
        <p:spPr>
          <a:xfrm flipV="1">
            <a:off x="5084150" y="4188456"/>
            <a:ext cx="0" cy="480059"/>
          </a:xfrm>
          <a:prstGeom prst="straightConnector1">
            <a:avLst/>
          </a:prstGeom>
          <a:ln w="9525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ooter Placeholder 5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pic>
        <p:nvPicPr>
          <p:cNvPr id="2" name="Picture 1" descr="Doping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35" y="2786913"/>
            <a:ext cx="3911464" cy="292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37232"/>
      </p:ext>
    </p:extLst>
  </p:cSld>
  <p:clrMapOvr>
    <a:masterClrMapping/>
  </p:clrMapOvr>
  <p:transition spd="slow" advTm="79333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Gain layer design</a:t>
            </a:r>
          </a:p>
        </p:txBody>
      </p:sp>
      <p:pic>
        <p:nvPicPr>
          <p:cNvPr id="5" name="Picture 4" descr="Paternoster_EField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9"/>
          <a:stretch/>
        </p:blipFill>
        <p:spPr>
          <a:xfrm>
            <a:off x="0" y="1538111"/>
            <a:ext cx="9144000" cy="531988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572000" y="4732085"/>
            <a:ext cx="1911350" cy="1157203"/>
          </a:xfrm>
          <a:custGeom>
            <a:avLst/>
            <a:gdLst>
              <a:gd name="connsiteX0" fmla="*/ 0 w 1911350"/>
              <a:gd name="connsiteY0" fmla="*/ 1116265 h 1157203"/>
              <a:gd name="connsiteX1" fmla="*/ 101600 w 1911350"/>
              <a:gd name="connsiteY1" fmla="*/ 1116265 h 1157203"/>
              <a:gd name="connsiteX2" fmla="*/ 127000 w 1911350"/>
              <a:gd name="connsiteY2" fmla="*/ 690815 h 1157203"/>
              <a:gd name="connsiteX3" fmla="*/ 127000 w 1911350"/>
              <a:gd name="connsiteY3" fmla="*/ 373315 h 1157203"/>
              <a:gd name="connsiteX4" fmla="*/ 139700 w 1911350"/>
              <a:gd name="connsiteY4" fmla="*/ 176465 h 1157203"/>
              <a:gd name="connsiteX5" fmla="*/ 177800 w 1911350"/>
              <a:gd name="connsiteY5" fmla="*/ 30415 h 1157203"/>
              <a:gd name="connsiteX6" fmla="*/ 469900 w 1911350"/>
              <a:gd name="connsiteY6" fmla="*/ 17715 h 1157203"/>
              <a:gd name="connsiteX7" fmla="*/ 749300 w 1911350"/>
              <a:gd name="connsiteY7" fmla="*/ 11365 h 1157203"/>
              <a:gd name="connsiteX8" fmla="*/ 889000 w 1911350"/>
              <a:gd name="connsiteY8" fmla="*/ 182815 h 1157203"/>
              <a:gd name="connsiteX9" fmla="*/ 1009650 w 1911350"/>
              <a:gd name="connsiteY9" fmla="*/ 468565 h 1157203"/>
              <a:gd name="connsiteX10" fmla="*/ 1187450 w 1911350"/>
              <a:gd name="connsiteY10" fmla="*/ 792415 h 1157203"/>
              <a:gd name="connsiteX11" fmla="*/ 1263650 w 1911350"/>
              <a:gd name="connsiteY11" fmla="*/ 1014665 h 1157203"/>
              <a:gd name="connsiteX12" fmla="*/ 1346200 w 1911350"/>
              <a:gd name="connsiteY12" fmla="*/ 1128965 h 1157203"/>
              <a:gd name="connsiteX13" fmla="*/ 1911350 w 1911350"/>
              <a:gd name="connsiteY13" fmla="*/ 1116265 h 115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1350" h="1157203">
                <a:moveTo>
                  <a:pt x="0" y="1116265"/>
                </a:moveTo>
                <a:cubicBezTo>
                  <a:pt x="40216" y="1151719"/>
                  <a:pt x="80433" y="1187173"/>
                  <a:pt x="101600" y="1116265"/>
                </a:cubicBezTo>
                <a:cubicBezTo>
                  <a:pt x="122767" y="1045357"/>
                  <a:pt x="122767" y="814640"/>
                  <a:pt x="127000" y="690815"/>
                </a:cubicBezTo>
                <a:cubicBezTo>
                  <a:pt x="131233" y="566990"/>
                  <a:pt x="124883" y="459040"/>
                  <a:pt x="127000" y="373315"/>
                </a:cubicBezTo>
                <a:cubicBezTo>
                  <a:pt x="129117" y="287590"/>
                  <a:pt x="131233" y="233615"/>
                  <a:pt x="139700" y="176465"/>
                </a:cubicBezTo>
                <a:cubicBezTo>
                  <a:pt x="148167" y="119315"/>
                  <a:pt x="122767" y="56873"/>
                  <a:pt x="177800" y="30415"/>
                </a:cubicBezTo>
                <a:cubicBezTo>
                  <a:pt x="232833" y="3957"/>
                  <a:pt x="374650" y="20890"/>
                  <a:pt x="469900" y="17715"/>
                </a:cubicBezTo>
                <a:cubicBezTo>
                  <a:pt x="565150" y="14540"/>
                  <a:pt x="679450" y="-16152"/>
                  <a:pt x="749300" y="11365"/>
                </a:cubicBezTo>
                <a:cubicBezTo>
                  <a:pt x="819150" y="38882"/>
                  <a:pt x="845608" y="106615"/>
                  <a:pt x="889000" y="182815"/>
                </a:cubicBezTo>
                <a:cubicBezTo>
                  <a:pt x="932392" y="259015"/>
                  <a:pt x="959908" y="366965"/>
                  <a:pt x="1009650" y="468565"/>
                </a:cubicBezTo>
                <a:cubicBezTo>
                  <a:pt x="1059392" y="570165"/>
                  <a:pt x="1145117" y="701398"/>
                  <a:pt x="1187450" y="792415"/>
                </a:cubicBezTo>
                <a:cubicBezTo>
                  <a:pt x="1229783" y="883432"/>
                  <a:pt x="1237192" y="958574"/>
                  <a:pt x="1263650" y="1014665"/>
                </a:cubicBezTo>
                <a:cubicBezTo>
                  <a:pt x="1290108" y="1070756"/>
                  <a:pt x="1238250" y="1112032"/>
                  <a:pt x="1346200" y="1128965"/>
                </a:cubicBezTo>
                <a:cubicBezTo>
                  <a:pt x="1454150" y="1145898"/>
                  <a:pt x="1911350" y="1116265"/>
                  <a:pt x="1911350" y="1116265"/>
                </a:cubicBezTo>
              </a:path>
            </a:pathLst>
          </a:cu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546600" y="4460395"/>
            <a:ext cx="2381250" cy="1407005"/>
          </a:xfrm>
          <a:custGeom>
            <a:avLst/>
            <a:gdLst>
              <a:gd name="connsiteX0" fmla="*/ 0 w 2381250"/>
              <a:gd name="connsiteY0" fmla="*/ 1381605 h 1407005"/>
              <a:gd name="connsiteX1" fmla="*/ 114300 w 2381250"/>
              <a:gd name="connsiteY1" fmla="*/ 1356205 h 1407005"/>
              <a:gd name="connsiteX2" fmla="*/ 114300 w 2381250"/>
              <a:gd name="connsiteY2" fmla="*/ 1248255 h 1407005"/>
              <a:gd name="connsiteX3" fmla="*/ 158750 w 2381250"/>
              <a:gd name="connsiteY3" fmla="*/ 270355 h 1407005"/>
              <a:gd name="connsiteX4" fmla="*/ 190500 w 2381250"/>
              <a:gd name="connsiteY4" fmla="*/ 29055 h 1407005"/>
              <a:gd name="connsiteX5" fmla="*/ 228600 w 2381250"/>
              <a:gd name="connsiteY5" fmla="*/ 48105 h 1407005"/>
              <a:gd name="connsiteX6" fmla="*/ 419100 w 2381250"/>
              <a:gd name="connsiteY6" fmla="*/ 422755 h 1407005"/>
              <a:gd name="connsiteX7" fmla="*/ 514350 w 2381250"/>
              <a:gd name="connsiteY7" fmla="*/ 657705 h 1407005"/>
              <a:gd name="connsiteX8" fmla="*/ 609600 w 2381250"/>
              <a:gd name="connsiteY8" fmla="*/ 810105 h 1407005"/>
              <a:gd name="connsiteX9" fmla="*/ 698500 w 2381250"/>
              <a:gd name="connsiteY9" fmla="*/ 962505 h 1407005"/>
              <a:gd name="connsiteX10" fmla="*/ 863600 w 2381250"/>
              <a:gd name="connsiteY10" fmla="*/ 1000605 h 1407005"/>
              <a:gd name="connsiteX11" fmla="*/ 1308100 w 2381250"/>
              <a:gd name="connsiteY11" fmla="*/ 987905 h 1407005"/>
              <a:gd name="connsiteX12" fmla="*/ 1631950 w 2381250"/>
              <a:gd name="connsiteY12" fmla="*/ 1000605 h 1407005"/>
              <a:gd name="connsiteX13" fmla="*/ 1892300 w 2381250"/>
              <a:gd name="connsiteY13" fmla="*/ 1006955 h 1407005"/>
              <a:gd name="connsiteX14" fmla="*/ 1962150 w 2381250"/>
              <a:gd name="connsiteY14" fmla="*/ 1184755 h 1407005"/>
              <a:gd name="connsiteX15" fmla="*/ 2006600 w 2381250"/>
              <a:gd name="connsiteY15" fmla="*/ 1362555 h 1407005"/>
              <a:gd name="connsiteX16" fmla="*/ 2381250 w 2381250"/>
              <a:gd name="connsiteY16" fmla="*/ 1407005 h 140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81250" h="1407005">
                <a:moveTo>
                  <a:pt x="0" y="1381605"/>
                </a:moveTo>
                <a:cubicBezTo>
                  <a:pt x="47625" y="1380017"/>
                  <a:pt x="95250" y="1378430"/>
                  <a:pt x="114300" y="1356205"/>
                </a:cubicBezTo>
                <a:cubicBezTo>
                  <a:pt x="133350" y="1333980"/>
                  <a:pt x="106892" y="1429230"/>
                  <a:pt x="114300" y="1248255"/>
                </a:cubicBezTo>
                <a:cubicBezTo>
                  <a:pt x="121708" y="1067280"/>
                  <a:pt x="146050" y="473555"/>
                  <a:pt x="158750" y="270355"/>
                </a:cubicBezTo>
                <a:cubicBezTo>
                  <a:pt x="171450" y="67155"/>
                  <a:pt x="178858" y="66097"/>
                  <a:pt x="190500" y="29055"/>
                </a:cubicBezTo>
                <a:cubicBezTo>
                  <a:pt x="202142" y="-7987"/>
                  <a:pt x="190500" y="-17512"/>
                  <a:pt x="228600" y="48105"/>
                </a:cubicBezTo>
                <a:cubicBezTo>
                  <a:pt x="266700" y="113722"/>
                  <a:pt x="371475" y="321155"/>
                  <a:pt x="419100" y="422755"/>
                </a:cubicBezTo>
                <a:cubicBezTo>
                  <a:pt x="466725" y="524355"/>
                  <a:pt x="482600" y="593147"/>
                  <a:pt x="514350" y="657705"/>
                </a:cubicBezTo>
                <a:cubicBezTo>
                  <a:pt x="546100" y="722263"/>
                  <a:pt x="578908" y="759305"/>
                  <a:pt x="609600" y="810105"/>
                </a:cubicBezTo>
                <a:cubicBezTo>
                  <a:pt x="640292" y="860905"/>
                  <a:pt x="656167" y="930755"/>
                  <a:pt x="698500" y="962505"/>
                </a:cubicBezTo>
                <a:cubicBezTo>
                  <a:pt x="740833" y="994255"/>
                  <a:pt x="762000" y="996372"/>
                  <a:pt x="863600" y="1000605"/>
                </a:cubicBezTo>
                <a:cubicBezTo>
                  <a:pt x="965200" y="1004838"/>
                  <a:pt x="1180042" y="987905"/>
                  <a:pt x="1308100" y="987905"/>
                </a:cubicBezTo>
                <a:cubicBezTo>
                  <a:pt x="1436158" y="987905"/>
                  <a:pt x="1631950" y="1000605"/>
                  <a:pt x="1631950" y="1000605"/>
                </a:cubicBezTo>
                <a:cubicBezTo>
                  <a:pt x="1729317" y="1003780"/>
                  <a:pt x="1837267" y="976263"/>
                  <a:pt x="1892300" y="1006955"/>
                </a:cubicBezTo>
                <a:cubicBezTo>
                  <a:pt x="1947333" y="1037647"/>
                  <a:pt x="1943100" y="1125488"/>
                  <a:pt x="1962150" y="1184755"/>
                </a:cubicBezTo>
                <a:cubicBezTo>
                  <a:pt x="1981200" y="1244022"/>
                  <a:pt x="1936750" y="1325513"/>
                  <a:pt x="2006600" y="1362555"/>
                </a:cubicBezTo>
                <a:cubicBezTo>
                  <a:pt x="2076450" y="1399597"/>
                  <a:pt x="2381250" y="1407005"/>
                  <a:pt x="2381250" y="1407005"/>
                </a:cubicBezTo>
              </a:path>
            </a:pathLst>
          </a:custGeom>
          <a:ln>
            <a:solidFill>
              <a:srgbClr val="00B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98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5415" y="150699"/>
            <a:ext cx="8969356" cy="3737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990000"/>
                </a:solidFill>
                <a:latin typeface="+mn-lt"/>
              </a:rPr>
              <a:t>WeightField2: a program to simulate silicon detectors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29579" y="746340"/>
            <a:ext cx="8338842" cy="5808075"/>
            <a:chOff x="529579" y="746340"/>
            <a:chExt cx="8338842" cy="58080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579" y="746340"/>
              <a:ext cx="8338842" cy="580807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747521" y="939800"/>
              <a:ext cx="2120900" cy="37973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11451" y="2419475"/>
              <a:ext cx="2006188" cy="1730022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47521" y="4827217"/>
              <a:ext cx="2120900" cy="1438117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3612704"/>
      </p:ext>
    </p:extLst>
  </p:cSld>
  <p:clrMapOvr>
    <a:masterClrMapping/>
  </p:clrMapOvr>
  <p:transition spd="slow" advTm="67316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7920" y="0"/>
            <a:ext cx="9144000" cy="685800"/>
          </a:xfrm>
          <a:prstGeom prst="rect">
            <a:avLst/>
          </a:prstGeom>
        </p:spPr>
        <p:txBody>
          <a:bodyPr tIns="35203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/>
              <a:t>Thin </a:t>
            </a:r>
            <a:r>
              <a:rPr lang="en-US" sz="3200" dirty="0" err="1"/>
              <a:t>vs</a:t>
            </a:r>
            <a:r>
              <a:rPr lang="en-US" sz="3200" dirty="0"/>
              <a:t> Thick detectors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9734" y="547709"/>
            <a:ext cx="377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(Simplified model for pad detectors)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583851" y="2194343"/>
            <a:ext cx="2826030" cy="1638300"/>
            <a:chOff x="5333883" y="4181523"/>
            <a:chExt cx="2826030" cy="1638300"/>
          </a:xfrm>
        </p:grpSpPr>
        <p:grpSp>
          <p:nvGrpSpPr>
            <p:cNvPr id="47" name="Group 46"/>
            <p:cNvGrpSpPr/>
            <p:nvPr/>
          </p:nvGrpSpPr>
          <p:grpSpPr>
            <a:xfrm>
              <a:off x="6026313" y="4181523"/>
              <a:ext cx="2133600" cy="1638300"/>
              <a:chOff x="1177780" y="1879600"/>
              <a:chExt cx="2133600" cy="16383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177780" y="1879600"/>
                <a:ext cx="2133600" cy="16383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2">
                      <a:lumMod val="10000"/>
                      <a:lumOff val="90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77780" y="1879600"/>
                <a:ext cx="2133600" cy="165100"/>
              </a:xfrm>
              <a:prstGeom prst="rect">
                <a:avLst/>
              </a:prstGeom>
              <a:solidFill>
                <a:srgbClr val="A1AC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A1ACFF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177780" y="3352800"/>
                <a:ext cx="2133600" cy="165100"/>
              </a:xfrm>
              <a:prstGeom prst="rect">
                <a:avLst/>
              </a:prstGeom>
              <a:solidFill>
                <a:srgbClr val="97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333883" y="4664888"/>
              <a:ext cx="346294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0000FF"/>
                  </a:solidFill>
                </a:rPr>
                <a:t>D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556619" y="1409672"/>
            <a:ext cx="33705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6249049" y="1314931"/>
            <a:ext cx="2133600" cy="685800"/>
            <a:chOff x="1177780" y="1879600"/>
            <a:chExt cx="2133600" cy="1638300"/>
          </a:xfrm>
        </p:grpSpPr>
        <p:sp>
          <p:nvSpPr>
            <p:cNvPr id="60" name="Rectangle 59"/>
            <p:cNvSpPr/>
            <p:nvPr/>
          </p:nvSpPr>
          <p:spPr>
            <a:xfrm>
              <a:off x="1177780" y="1879600"/>
              <a:ext cx="2133600" cy="16383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10000"/>
                    <a:lumOff val="90000"/>
                  </a:schemeClr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77780" y="1879600"/>
              <a:ext cx="2133600" cy="165100"/>
            </a:xfrm>
            <a:prstGeom prst="rect">
              <a:avLst/>
            </a:prstGeom>
            <a:solidFill>
              <a:srgbClr val="A1A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177780" y="3352800"/>
              <a:ext cx="2133600" cy="165100"/>
            </a:xfrm>
            <a:prstGeom prst="rect">
              <a:avLst/>
            </a:prstGeom>
            <a:solidFill>
              <a:srgbClr val="97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74758" y="1409670"/>
            <a:ext cx="720410" cy="235279"/>
            <a:chOff x="1731433" y="2336799"/>
            <a:chExt cx="900918" cy="386942"/>
          </a:xfrm>
        </p:grpSpPr>
        <p:sp>
          <p:nvSpPr>
            <p:cNvPr id="58" name="Oval 57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>
            <a:off x="6060064" y="1312392"/>
            <a:ext cx="0" cy="688339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7073158" y="1644949"/>
            <a:ext cx="720410" cy="235279"/>
            <a:chOff x="1731433" y="2336799"/>
            <a:chExt cx="900918" cy="386942"/>
          </a:xfrm>
        </p:grpSpPr>
        <p:sp>
          <p:nvSpPr>
            <p:cNvPr id="67" name="Oval 66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014264" y="2406949"/>
            <a:ext cx="720410" cy="235279"/>
            <a:chOff x="1731433" y="2336799"/>
            <a:chExt cx="900918" cy="386942"/>
          </a:xfrm>
        </p:grpSpPr>
        <p:sp>
          <p:nvSpPr>
            <p:cNvPr id="70" name="Oval 69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21504" y="2642785"/>
            <a:ext cx="720410" cy="235279"/>
            <a:chOff x="1731433" y="2336799"/>
            <a:chExt cx="900918" cy="386942"/>
          </a:xfrm>
        </p:grpSpPr>
        <p:sp>
          <p:nvSpPr>
            <p:cNvPr id="79" name="Oval 78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828744" y="2878621"/>
            <a:ext cx="720410" cy="235279"/>
            <a:chOff x="1731433" y="2336799"/>
            <a:chExt cx="900918" cy="386942"/>
          </a:xfrm>
        </p:grpSpPr>
        <p:sp>
          <p:nvSpPr>
            <p:cNvPr id="85" name="Oval 84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735984" y="3114457"/>
            <a:ext cx="720410" cy="235279"/>
            <a:chOff x="1731433" y="2336799"/>
            <a:chExt cx="900918" cy="386942"/>
          </a:xfrm>
        </p:grpSpPr>
        <p:sp>
          <p:nvSpPr>
            <p:cNvPr id="88" name="Oval 87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643224" y="3350293"/>
            <a:ext cx="720410" cy="235279"/>
            <a:chOff x="1731433" y="2336799"/>
            <a:chExt cx="900918" cy="386942"/>
          </a:xfrm>
        </p:grpSpPr>
        <p:sp>
          <p:nvSpPr>
            <p:cNvPr id="91" name="Oval 90"/>
            <p:cNvSpPr/>
            <p:nvPr/>
          </p:nvSpPr>
          <p:spPr>
            <a:xfrm>
              <a:off x="1731433" y="2336799"/>
              <a:ext cx="472101" cy="36406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2" name="Oval 91"/>
            <p:cNvSpPr/>
            <p:nvPr/>
          </p:nvSpPr>
          <p:spPr>
            <a:xfrm>
              <a:off x="2203533" y="2365636"/>
              <a:ext cx="428818" cy="3581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cxnSp>
        <p:nvCxnSpPr>
          <p:cNvPr id="93" name="Straight Arrow Connector 92"/>
          <p:cNvCxnSpPr/>
          <p:nvPr/>
        </p:nvCxnSpPr>
        <p:spPr>
          <a:xfrm>
            <a:off x="6060064" y="2175816"/>
            <a:ext cx="0" cy="165682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921504" y="947819"/>
            <a:ext cx="813170" cy="311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06500" y="4774314"/>
            <a:ext cx="6870700" cy="47705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Thick detectors have longer signals, not higher signals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80681" y="1880228"/>
            <a:ext cx="3977905" cy="1691435"/>
            <a:chOff x="4277095" y="3886200"/>
            <a:chExt cx="3977905" cy="2217151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8820132"/>
                </p:ext>
              </p:extLst>
            </p:nvPr>
          </p:nvGraphicFramePr>
          <p:xfrm>
            <a:off x="4672785" y="5874751"/>
            <a:ext cx="1397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3" name="Equation" r:id="rId4" imgW="139700" imgH="228600" progId="Equation.3">
                    <p:embed/>
                  </p:oleObj>
                </mc:Choice>
                <mc:Fallback>
                  <p:oleObj name="Equation" r:id="rId4" imgW="1397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672785" y="5874751"/>
                          <a:ext cx="1397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5" name="Straight Arrow Connector 64"/>
            <p:cNvCxnSpPr/>
            <p:nvPr/>
          </p:nvCxnSpPr>
          <p:spPr>
            <a:xfrm flipV="1">
              <a:off x="4812485" y="3886200"/>
              <a:ext cx="0" cy="218278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812485" y="6066443"/>
              <a:ext cx="3442515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 72"/>
            <p:cNvSpPr/>
            <p:nvPr/>
          </p:nvSpPr>
          <p:spPr>
            <a:xfrm>
              <a:off x="5003800" y="3912455"/>
              <a:ext cx="2095500" cy="2158145"/>
            </a:xfrm>
            <a:custGeom>
              <a:avLst/>
              <a:gdLst>
                <a:gd name="connsiteX0" fmla="*/ 0 w 2095500"/>
                <a:gd name="connsiteY0" fmla="*/ 2132745 h 2158145"/>
                <a:gd name="connsiteX1" fmla="*/ 304800 w 2095500"/>
                <a:gd name="connsiteY1" fmla="*/ 2081945 h 2158145"/>
                <a:gd name="connsiteX2" fmla="*/ 419100 w 2095500"/>
                <a:gd name="connsiteY2" fmla="*/ 1980345 h 2158145"/>
                <a:gd name="connsiteX3" fmla="*/ 596900 w 2095500"/>
                <a:gd name="connsiteY3" fmla="*/ 850045 h 2158145"/>
                <a:gd name="connsiteX4" fmla="*/ 698500 w 2095500"/>
                <a:gd name="connsiteY4" fmla="*/ 151545 h 2158145"/>
                <a:gd name="connsiteX5" fmla="*/ 939800 w 2095500"/>
                <a:gd name="connsiteY5" fmla="*/ 62645 h 2158145"/>
                <a:gd name="connsiteX6" fmla="*/ 1117600 w 2095500"/>
                <a:gd name="connsiteY6" fmla="*/ 913545 h 2158145"/>
                <a:gd name="connsiteX7" fmla="*/ 1333500 w 2095500"/>
                <a:gd name="connsiteY7" fmla="*/ 1751745 h 2158145"/>
                <a:gd name="connsiteX8" fmla="*/ 1638300 w 2095500"/>
                <a:gd name="connsiteY8" fmla="*/ 2043845 h 2158145"/>
                <a:gd name="connsiteX9" fmla="*/ 2095500 w 2095500"/>
                <a:gd name="connsiteY9" fmla="*/ 2158145 h 215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0" h="2158145">
                  <a:moveTo>
                    <a:pt x="0" y="2132745"/>
                  </a:moveTo>
                  <a:cubicBezTo>
                    <a:pt x="117475" y="2120045"/>
                    <a:pt x="234950" y="2107345"/>
                    <a:pt x="304800" y="2081945"/>
                  </a:cubicBezTo>
                  <a:cubicBezTo>
                    <a:pt x="374650" y="2056545"/>
                    <a:pt x="370417" y="2185662"/>
                    <a:pt x="419100" y="1980345"/>
                  </a:cubicBezTo>
                  <a:cubicBezTo>
                    <a:pt x="467783" y="1775028"/>
                    <a:pt x="550333" y="1154845"/>
                    <a:pt x="596900" y="850045"/>
                  </a:cubicBezTo>
                  <a:cubicBezTo>
                    <a:pt x="643467" y="545245"/>
                    <a:pt x="641350" y="282778"/>
                    <a:pt x="698500" y="151545"/>
                  </a:cubicBezTo>
                  <a:cubicBezTo>
                    <a:pt x="755650" y="20312"/>
                    <a:pt x="869950" y="-64355"/>
                    <a:pt x="939800" y="62645"/>
                  </a:cubicBezTo>
                  <a:cubicBezTo>
                    <a:pt x="1009650" y="189645"/>
                    <a:pt x="1051983" y="632028"/>
                    <a:pt x="1117600" y="913545"/>
                  </a:cubicBezTo>
                  <a:cubicBezTo>
                    <a:pt x="1183217" y="1195062"/>
                    <a:pt x="1246717" y="1563362"/>
                    <a:pt x="1333500" y="1751745"/>
                  </a:cubicBezTo>
                  <a:cubicBezTo>
                    <a:pt x="1420283" y="1940128"/>
                    <a:pt x="1511300" y="1976112"/>
                    <a:pt x="1638300" y="2043845"/>
                  </a:cubicBezTo>
                  <a:cubicBezTo>
                    <a:pt x="1765300" y="2111578"/>
                    <a:pt x="2095500" y="2158145"/>
                    <a:pt x="2095500" y="215814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77095" y="4233319"/>
              <a:ext cx="484590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i(t)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3193468" y="1141805"/>
            <a:ext cx="1725553" cy="361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Thin detector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2739734" y="1503442"/>
            <a:ext cx="2616039" cy="152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513844" y="1943066"/>
            <a:ext cx="3297100" cy="1634936"/>
          </a:xfrm>
          <a:custGeom>
            <a:avLst/>
            <a:gdLst>
              <a:gd name="connsiteX0" fmla="*/ 0 w 3297100"/>
              <a:gd name="connsiteY0" fmla="*/ 1546064 h 1634936"/>
              <a:gd name="connsiteX1" fmla="*/ 192437 w 3297100"/>
              <a:gd name="connsiteY1" fmla="*/ 1546064 h 1634936"/>
              <a:gd name="connsiteX2" fmla="*/ 410533 w 3297100"/>
              <a:gd name="connsiteY2" fmla="*/ 622471 h 1634936"/>
              <a:gd name="connsiteX3" fmla="*/ 500338 w 3297100"/>
              <a:gd name="connsiteY3" fmla="*/ 96536 h 1634936"/>
              <a:gd name="connsiteX4" fmla="*/ 654288 w 3297100"/>
              <a:gd name="connsiteY4" fmla="*/ 6742 h 1634936"/>
              <a:gd name="connsiteX5" fmla="*/ 923701 w 3297100"/>
              <a:gd name="connsiteY5" fmla="*/ 186329 h 1634936"/>
              <a:gd name="connsiteX6" fmla="*/ 1744768 w 3297100"/>
              <a:gd name="connsiteY6" fmla="*/ 814886 h 1634936"/>
              <a:gd name="connsiteX7" fmla="*/ 2219448 w 3297100"/>
              <a:gd name="connsiteY7" fmla="*/ 1174061 h 1634936"/>
              <a:gd name="connsiteX8" fmla="*/ 2668470 w 3297100"/>
              <a:gd name="connsiteY8" fmla="*/ 1353649 h 1634936"/>
              <a:gd name="connsiteX9" fmla="*/ 3297100 w 3297100"/>
              <a:gd name="connsiteY9" fmla="*/ 1571719 h 1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7100" h="1634936">
                <a:moveTo>
                  <a:pt x="0" y="1546064"/>
                </a:moveTo>
                <a:cubicBezTo>
                  <a:pt x="62007" y="1623030"/>
                  <a:pt x="124015" y="1699996"/>
                  <a:pt x="192437" y="1546064"/>
                </a:cubicBezTo>
                <a:cubicBezTo>
                  <a:pt x="260859" y="1392132"/>
                  <a:pt x="359216" y="864059"/>
                  <a:pt x="410533" y="622471"/>
                </a:cubicBezTo>
                <a:cubicBezTo>
                  <a:pt x="461850" y="380883"/>
                  <a:pt x="459712" y="199157"/>
                  <a:pt x="500338" y="96536"/>
                </a:cubicBezTo>
                <a:cubicBezTo>
                  <a:pt x="540964" y="-6085"/>
                  <a:pt x="583728" y="-8224"/>
                  <a:pt x="654288" y="6742"/>
                </a:cubicBezTo>
                <a:cubicBezTo>
                  <a:pt x="724849" y="21707"/>
                  <a:pt x="741954" y="51638"/>
                  <a:pt x="923701" y="186329"/>
                </a:cubicBezTo>
                <a:cubicBezTo>
                  <a:pt x="1105448" y="321020"/>
                  <a:pt x="1744768" y="814886"/>
                  <a:pt x="1744768" y="814886"/>
                </a:cubicBezTo>
                <a:cubicBezTo>
                  <a:pt x="1960726" y="979508"/>
                  <a:pt x="2065498" y="1084267"/>
                  <a:pt x="2219448" y="1174061"/>
                </a:cubicBezTo>
                <a:cubicBezTo>
                  <a:pt x="2373398" y="1263855"/>
                  <a:pt x="2488861" y="1287373"/>
                  <a:pt x="2668470" y="1353649"/>
                </a:cubicBezTo>
                <a:cubicBezTo>
                  <a:pt x="2848079" y="1419925"/>
                  <a:pt x="3297100" y="1571719"/>
                  <a:pt x="3297100" y="157171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stCxn id="48" idx="1"/>
          </p:cNvCxnSpPr>
          <p:nvPr/>
        </p:nvCxnSpPr>
        <p:spPr>
          <a:xfrm flipH="1">
            <a:off x="4143826" y="2896999"/>
            <a:ext cx="1440025" cy="2029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948167" y="2575126"/>
            <a:ext cx="1725553" cy="361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Thick detector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29644" y="2000731"/>
            <a:ext cx="0" cy="15427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1629306" y="3684256"/>
            <a:ext cx="500338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9644" y="2575126"/>
            <a:ext cx="30470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24941" y="3832643"/>
            <a:ext cx="32769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tr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208924"/>
              </p:ext>
            </p:extLst>
          </p:nvPr>
        </p:nvGraphicFramePr>
        <p:xfrm>
          <a:off x="2953885" y="3696402"/>
          <a:ext cx="2401888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Equation" r:id="rId6" imgW="1244600" imgH="558800" progId="Equation.3">
                  <p:embed/>
                </p:oleObj>
              </mc:Choice>
              <mc:Fallback>
                <p:oleObj name="Equation" r:id="rId6" imgW="12446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3885" y="3696402"/>
                        <a:ext cx="2401888" cy="10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245697" y="5876038"/>
            <a:ext cx="88983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800000"/>
                </a:solidFill>
                <a:sym typeface="Wingdings"/>
              </a:rPr>
              <a:t>How can we do better?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896" y="5444432"/>
            <a:ext cx="613480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Best result : NA62, 150 ps on a 300 x 300 micron pixels </a:t>
            </a:r>
          </a:p>
        </p:txBody>
      </p:sp>
    </p:spTree>
    <p:extLst>
      <p:ext uri="{BB962C8B-B14F-4D97-AF65-F5344CB8AC3E}">
        <p14:creationId xmlns:p14="http://schemas.microsoft.com/office/powerpoint/2010/main" val="139691572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5697" y="-63499"/>
            <a:ext cx="8898302" cy="7262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2 </a:t>
            </a:r>
            <a:r>
              <a:rPr lang="en-US" sz="2800"/>
              <a:t>important effects: Time </a:t>
            </a:r>
            <a:r>
              <a:rPr lang="en-US" sz="2800" dirty="0"/>
              <a:t>walk and Time jitter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902" y="917397"/>
            <a:ext cx="4003594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Time walk: </a:t>
            </a:r>
            <a:r>
              <a:rPr lang="en-US" dirty="0">
                <a:solidFill>
                  <a:srgbClr val="000000"/>
                </a:solidFill>
              </a:rPr>
              <a:t>the voltage value V</a:t>
            </a:r>
            <a:r>
              <a:rPr lang="en-US" baseline="-25000" dirty="0">
                <a:solidFill>
                  <a:srgbClr val="000000"/>
                </a:solidFill>
              </a:rPr>
              <a:t>th</a:t>
            </a:r>
            <a:r>
              <a:rPr lang="en-US" dirty="0">
                <a:solidFill>
                  <a:srgbClr val="000000"/>
                </a:solidFill>
              </a:rPr>
              <a:t> is reached at  different times by signals of different amplitude</a:t>
            </a:r>
          </a:p>
        </p:txBody>
      </p:sp>
      <p:pic>
        <p:nvPicPr>
          <p:cNvPr id="4" name="Picture 3" descr="TimeWalk_TimeJitt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1" y="1922676"/>
            <a:ext cx="8863975" cy="3619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1584" y="903742"/>
            <a:ext cx="4003594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Jitter</a:t>
            </a:r>
            <a:r>
              <a:rPr lang="en-US" dirty="0">
                <a:solidFill>
                  <a:srgbClr val="000000"/>
                </a:solidFill>
              </a:rPr>
              <a:t>: the noise is summed to the signal, causing amplitude variations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014" y="5212449"/>
            <a:ext cx="43850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Due to the physics of signal 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5284" y="5212450"/>
            <a:ext cx="3561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Mostly due to electronic noise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2284413" y="1993900"/>
          <a:ext cx="218598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5" imgW="1308100" imgH="609600" progId="Equation.3">
                  <p:embed/>
                </p:oleObj>
              </mc:Choice>
              <mc:Fallback>
                <p:oleObj name="Equation" r:id="rId5" imgW="13081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1993900"/>
                        <a:ext cx="2185987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418388" y="1922463"/>
          <a:ext cx="14684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Equation" r:id="rId7" imgW="736600" imgH="558800" progId="Equation.3">
                  <p:embed/>
                </p:oleObj>
              </mc:Choice>
              <mc:Fallback>
                <p:oleObj name="Equation" r:id="rId7" imgW="7366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8388" y="1922463"/>
                        <a:ext cx="146843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596009" y="3591148"/>
            <a:ext cx="1339169" cy="9558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75847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70000"/>
                </a:solidFill>
              </a:rPr>
              <a:t>Time walk and jitter ~ N/(S/</a:t>
            </a:r>
            <a:r>
              <a:rPr lang="en-US" sz="3200" dirty="0" err="1">
                <a:solidFill>
                  <a:srgbClr val="970000"/>
                </a:solidFill>
              </a:rPr>
              <a:t>t</a:t>
            </a:r>
            <a:r>
              <a:rPr lang="en-US" sz="3200" baseline="-25000" dirty="0" err="1">
                <a:solidFill>
                  <a:srgbClr val="970000"/>
                </a:solidFill>
              </a:rPr>
              <a:t>r</a:t>
            </a:r>
            <a:r>
              <a:rPr lang="en-US" sz="3200" dirty="0">
                <a:solidFill>
                  <a:srgbClr val="970000"/>
                </a:solidFill>
              </a:rPr>
              <a:t>)</a:t>
            </a:r>
            <a:r>
              <a:rPr lang="en-US" sz="3200" baseline="-25000" dirty="0">
                <a:solidFill>
                  <a:srgbClr val="970000"/>
                </a:solidFill>
              </a:rPr>
              <a:t> =</a:t>
            </a:r>
            <a:r>
              <a:rPr lang="en-US" sz="3200" dirty="0">
                <a:solidFill>
                  <a:srgbClr val="970000"/>
                </a:solidFill>
              </a:rPr>
              <a:t> N/(</a:t>
            </a:r>
            <a:r>
              <a:rPr lang="en-US" sz="3200" dirty="0" err="1">
                <a:solidFill>
                  <a:srgbClr val="970000"/>
                </a:solidFill>
              </a:rPr>
              <a:t>dV</a:t>
            </a:r>
            <a:r>
              <a:rPr lang="en-US" sz="3200" dirty="0">
                <a:solidFill>
                  <a:srgbClr val="970000"/>
                </a:solidFill>
              </a:rPr>
              <a:t>/</a:t>
            </a:r>
            <a:r>
              <a:rPr lang="en-US" sz="3200" dirty="0" err="1">
                <a:solidFill>
                  <a:srgbClr val="970000"/>
                </a:solidFill>
              </a:rPr>
              <a:t>dt</a:t>
            </a:r>
            <a:r>
              <a:rPr lang="en-US" sz="3200" dirty="0">
                <a:solidFill>
                  <a:srgbClr val="970000"/>
                </a:solidFill>
              </a:rPr>
              <a:t>)</a:t>
            </a:r>
            <a:endParaRPr lang="en-US" sz="3200" baseline="-25000" dirty="0">
              <a:solidFill>
                <a:srgbClr val="9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00"/>
    </mc:Choice>
    <mc:Fallback xmlns="" xmlns:mv="urn:schemas-microsoft-com:mac:vml">
      <p:transition spd="slow" advTm="1391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Barrel Timing layer: on the Tracker Support Tube</a:t>
            </a:r>
          </a:p>
        </p:txBody>
      </p:sp>
      <p:pic>
        <p:nvPicPr>
          <p:cNvPr id="5" name="Picture 4" descr="Barrel_support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36"/>
          <a:stretch/>
        </p:blipFill>
        <p:spPr>
          <a:xfrm>
            <a:off x="497063" y="1160637"/>
            <a:ext cx="8443737" cy="53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9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design: crystals read-out by SiPM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926" y="3550808"/>
            <a:ext cx="830911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/>
              <a:t>Based on </a:t>
            </a:r>
            <a:r>
              <a:rPr lang="en-US" sz="1600" b="1" dirty="0" err="1"/>
              <a:t>LYSO:Ce</a:t>
            </a:r>
            <a:r>
              <a:rPr lang="en-US" sz="1600" b="1" dirty="0"/>
              <a:t> crystals read-out with silicon photomultipliers (</a:t>
            </a:r>
            <a:r>
              <a:rPr lang="en-US" sz="1600" b="1" dirty="0" err="1"/>
              <a:t>SiPMs</a:t>
            </a:r>
            <a:r>
              <a:rPr lang="en-US" sz="1600" b="1" dirty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1.2x1.2 cm</a:t>
            </a:r>
            <a:r>
              <a:rPr lang="en-US" sz="1600" b="1" baseline="30000" dirty="0"/>
              <a:t>2</a:t>
            </a:r>
            <a:r>
              <a:rPr lang="en-US" sz="1600" b="1" dirty="0"/>
              <a:t> crystal, 3 mm thick, read-out by a 0.5x0.5 cm</a:t>
            </a:r>
            <a:r>
              <a:rPr lang="en-US" sz="1600" b="1" baseline="30000" dirty="0"/>
              <a:t>2</a:t>
            </a:r>
            <a:r>
              <a:rPr lang="en-US" sz="1600" b="1" dirty="0"/>
              <a:t> SiPM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time resolution in the order of 10-20 ps.</a:t>
            </a:r>
          </a:p>
          <a:p>
            <a:pPr marL="285750" indent="-285750">
              <a:buFont typeface="Arial"/>
              <a:buChar char="•"/>
            </a:pPr>
            <a:endParaRPr lang="en-US" sz="1600" b="1" dirty="0"/>
          </a:p>
          <a:p>
            <a:r>
              <a:rPr lang="en-US" sz="1600" dirty="0">
                <a:sym typeface="Wingdings"/>
              </a:rPr>
              <a:t> </a:t>
            </a:r>
            <a:r>
              <a:rPr lang="en-US" sz="1600" dirty="0"/>
              <a:t>A MIP traversing 3mm of LYSO produces 90,000 photons and with a 5mm x 5mm SiPM per cm^2 tile yields a S/N of above 100 throughout the entire HL-HLC program.</a:t>
            </a:r>
            <a:endParaRPr lang="en-US" sz="1600" b="1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Use the design of the present Tracker Support Tube (TST) and rails to instrument the region outer tracker ring and the ECAL front-end cooling plates with a thin standalone detector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Both the crystals and the SiPM are proven to be radiation tolerant up to neutron equivalent fluence 3 × 10</a:t>
            </a:r>
            <a:r>
              <a:rPr lang="en-US" sz="1600" baseline="30000" dirty="0"/>
              <a:t>14 </a:t>
            </a:r>
            <a:r>
              <a:rPr lang="en-US" sz="1600" dirty="0"/>
              <a:t>cm</a:t>
            </a:r>
            <a:r>
              <a:rPr lang="en-US" sz="1600" baseline="30000" dirty="0"/>
              <a:t>−2</a:t>
            </a:r>
            <a:r>
              <a:rPr lang="en-US" sz="1600" dirty="0"/>
              <a:t>, when cooled to −30</a:t>
            </a:r>
            <a:r>
              <a:rPr lang="en-US" sz="1600" baseline="30000" dirty="0"/>
              <a:t>o</a:t>
            </a:r>
            <a:r>
              <a:rPr lang="en-US" sz="1600" dirty="0"/>
              <a:t>C.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We do not foresee to use time information in the level-1 trigger decision.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9312" y="994228"/>
            <a:ext cx="717292" cy="752528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7921" y="1190413"/>
            <a:ext cx="375818" cy="354371"/>
          </a:xfrm>
          <a:prstGeom prst="rect">
            <a:avLst/>
          </a:prstGeom>
          <a:solidFill>
            <a:srgbClr val="3366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2778" y="1535107"/>
            <a:ext cx="717292" cy="17475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9628" y="1438960"/>
            <a:ext cx="375818" cy="96147"/>
          </a:xfrm>
          <a:prstGeom prst="rect">
            <a:avLst/>
          </a:prstGeom>
          <a:solidFill>
            <a:srgbClr val="3366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Wave 9"/>
          <p:cNvSpPr/>
          <p:nvPr/>
        </p:nvSpPr>
        <p:spPr>
          <a:xfrm rot="5400000">
            <a:off x="4396571" y="1049221"/>
            <a:ext cx="513236" cy="223406"/>
          </a:xfrm>
          <a:prstGeom prst="wav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854" y="912377"/>
            <a:ext cx="2019215" cy="921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Crystal: 1.2 x 1.2 cm</a:t>
            </a:r>
            <a:r>
              <a:rPr lang="en-US" sz="1400" b="1" baseline="30000" dirty="0">
                <a:solidFill>
                  <a:srgbClr val="800000"/>
                </a:solidFill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SiPM = 0.5x0.5 cm</a:t>
            </a:r>
            <a:r>
              <a:rPr lang="en-US" sz="1400" b="1" baseline="30000" dirty="0">
                <a:solidFill>
                  <a:srgbClr val="800000"/>
                </a:solidFill>
              </a:rPr>
              <a:t>2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</a:p>
          <a:p>
            <a:pPr>
              <a:lnSpc>
                <a:spcPct val="130000"/>
              </a:lnSpc>
            </a:pPr>
            <a:endParaRPr lang="en-US" sz="1400" b="1" dirty="0">
              <a:solidFill>
                <a:srgbClr val="8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341518" y="1103739"/>
            <a:ext cx="377794" cy="8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41518" y="1417543"/>
            <a:ext cx="530194" cy="214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9504" y="1869085"/>
            <a:ext cx="2284235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Crystal: 0. 3 cm</a:t>
            </a:r>
            <a:r>
              <a:rPr lang="en-US" sz="1400" b="1" baseline="30000" dirty="0">
                <a:solidFill>
                  <a:srgbClr val="800000"/>
                </a:solidFill>
              </a:rPr>
              <a:t>2 </a:t>
            </a:r>
            <a:r>
              <a:rPr lang="en-US" sz="1400" b="1" dirty="0">
                <a:solidFill>
                  <a:srgbClr val="800000"/>
                </a:solidFill>
              </a:rPr>
              <a:t> thick</a:t>
            </a:r>
          </a:p>
        </p:txBody>
      </p:sp>
      <p:cxnSp>
        <p:nvCxnSpPr>
          <p:cNvPr id="21" name="Straight Arrow Connector 20"/>
          <p:cNvCxnSpPr>
            <a:stCxn id="20" idx="3"/>
            <a:endCxn id="8" idx="1"/>
          </p:cNvCxnSpPr>
          <p:nvPr/>
        </p:nvCxnSpPr>
        <p:spPr>
          <a:xfrm flipV="1">
            <a:off x="3283739" y="1622482"/>
            <a:ext cx="999039" cy="427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TileSinglePhotonColEfficiency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790" y="711719"/>
            <a:ext cx="3147123" cy="27528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05370" y="2551541"/>
            <a:ext cx="2154815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00000"/>
                </a:solidFill>
              </a:rPr>
              <a:t>Single photon efficiency as a function of position</a:t>
            </a:r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>
          <a:xfrm flipV="1">
            <a:off x="4282778" y="2230722"/>
            <a:ext cx="1432038" cy="3208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62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Pileup and event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716" y="697730"/>
            <a:ext cx="8352856" cy="5479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Pile-up: </a:t>
            </a:r>
            <a:r>
              <a:rPr lang="en-US" dirty="0"/>
              <a:t>number of concurrent scattering processes (140 – 200).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Density of events: </a:t>
            </a:r>
            <a:r>
              <a:rPr lang="en-US" dirty="0">
                <a:solidFill>
                  <a:srgbClr val="000000"/>
                </a:solidFill>
              </a:rPr>
              <a:t>number of events 1 mm (0.2 – 2 event/mm)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Why are they different?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Pile-up </a:t>
            </a:r>
            <a:r>
              <a:rPr lang="en-US" dirty="0">
                <a:solidFill>
                  <a:srgbClr val="000000"/>
                </a:solidFill>
              </a:rPr>
              <a:t>is a global quantity, and it can be fought with very high granularity. It  influences, for example,  the total amount of tracks and neutral clusters  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Density of events:  </a:t>
            </a:r>
            <a:r>
              <a:rPr lang="en-US" dirty="0">
                <a:solidFill>
                  <a:srgbClr val="000000"/>
                </a:solidFill>
              </a:rPr>
              <a:t>it can be fought with longitudinal resolution and timing.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  <a:sym typeface="Wingdings"/>
              </a:rPr>
              <a:t> Charge particles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140080" y="1425018"/>
            <a:ext cx="4825018" cy="159147"/>
            <a:chOff x="3140080" y="1425018"/>
            <a:chExt cx="4825018" cy="159147"/>
          </a:xfrm>
        </p:grpSpPr>
        <p:sp>
          <p:nvSpPr>
            <p:cNvPr id="6" name="Oval 5"/>
            <p:cNvSpPr/>
            <p:nvPr/>
          </p:nvSpPr>
          <p:spPr>
            <a:xfrm>
              <a:off x="3140080" y="1425018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50984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562470" y="1435868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338564" y="1435868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726144" y="1435414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113724" y="1434960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01304" y="1434506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88884" y="143405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76464" y="1433598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664044" y="1433144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51624" y="1432690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439204" y="1432236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826784" y="143178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45183" y="2466958"/>
            <a:ext cx="1963263" cy="151475"/>
            <a:chOff x="4338564" y="1432690"/>
            <a:chExt cx="1963263" cy="151475"/>
          </a:xfrm>
        </p:grpSpPr>
        <p:sp>
          <p:nvSpPr>
            <p:cNvPr id="21" name="Oval 20"/>
            <p:cNvSpPr/>
            <p:nvPr/>
          </p:nvSpPr>
          <p:spPr>
            <a:xfrm>
              <a:off x="4931616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820664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406762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38564" y="1435868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26144" y="1435414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113724" y="1434960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501304" y="1434506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888884" y="143405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001351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63513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587830" y="1432690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664090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268132" y="1436322"/>
              <a:ext cx="138314" cy="14784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7885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70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Irradiation main problem: gain layer disappearance</a:t>
            </a:r>
          </a:p>
        </p:txBody>
      </p:sp>
      <p:pic>
        <p:nvPicPr>
          <p:cNvPr id="8" name="Picture 7" descr="density accepto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4" y="2180019"/>
            <a:ext cx="6498171" cy="397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378" y="836917"/>
            <a:ext cx="552983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Density of the doping  </a:t>
            </a:r>
            <a:r>
              <a:rPr lang="en-US" dirty="0" err="1">
                <a:solidFill>
                  <a:srgbClr val="000000"/>
                </a:solidFill>
              </a:rPr>
              <a:t>vs</a:t>
            </a:r>
            <a:r>
              <a:rPr lang="en-US" dirty="0">
                <a:solidFill>
                  <a:srgbClr val="000000"/>
                </a:solidFill>
              </a:rPr>
              <a:t> irradiation: </a:t>
            </a:r>
          </a:p>
        </p:txBody>
      </p:sp>
      <p:cxnSp>
        <p:nvCxnSpPr>
          <p:cNvPr id="11" name="Straight Arrow Connector 10"/>
          <p:cNvCxnSpPr>
            <a:stCxn id="16" idx="3"/>
          </p:cNvCxnSpPr>
          <p:nvPr/>
        </p:nvCxnSpPr>
        <p:spPr>
          <a:xfrm flipV="1">
            <a:off x="4841779" y="1662593"/>
            <a:ext cx="1371430" cy="312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31067" y="1756265"/>
            <a:ext cx="3010712" cy="4385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Initial acceptor removal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9397" y="2239265"/>
            <a:ext cx="2056888" cy="6417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Deep level creation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p-doping lookalike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7547841" y="1662593"/>
            <a:ext cx="312048" cy="576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lpha_vs_phi_gre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518" y="3682996"/>
            <a:ext cx="3083282" cy="2447852"/>
          </a:xfrm>
          <a:prstGeom prst="rect">
            <a:avLst/>
          </a:prstGeom>
        </p:spPr>
      </p:pic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465408"/>
              </p:ext>
            </p:extLst>
          </p:nvPr>
        </p:nvGraphicFramePr>
        <p:xfrm>
          <a:off x="4910667" y="884895"/>
          <a:ext cx="3499640" cy="777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Equation" r:id="rId5" imgW="1371600" imgH="304800" progId="Equation.3">
                  <p:embed/>
                </p:oleObj>
              </mc:Choice>
              <mc:Fallback>
                <p:oleObj name="Equation" r:id="rId5" imgW="1371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0667" y="884895"/>
                        <a:ext cx="3499640" cy="777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>
            <a:stCxn id="16" idx="3"/>
          </p:cNvCxnSpPr>
          <p:nvPr/>
        </p:nvCxnSpPr>
        <p:spPr>
          <a:xfrm flipH="1">
            <a:off x="4134557" y="1975556"/>
            <a:ext cx="707222" cy="747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1"/>
          </p:cNvCxnSpPr>
          <p:nvPr/>
        </p:nvCxnSpPr>
        <p:spPr>
          <a:xfrm flipH="1">
            <a:off x="5686779" y="2560122"/>
            <a:ext cx="832618" cy="1633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08505" y="3362139"/>
            <a:ext cx="2264940" cy="641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1400" dirty="0">
                <a:solidFill>
                  <a:srgbClr val="000000"/>
                </a:solidFill>
              </a:rPr>
              <a:t> is a function of initial doping conditions</a:t>
            </a:r>
          </a:p>
        </p:txBody>
      </p:sp>
    </p:spTree>
    <p:extLst>
      <p:ext uri="{BB962C8B-B14F-4D97-AF65-F5344CB8AC3E}">
        <p14:creationId xmlns:p14="http://schemas.microsoft.com/office/powerpoint/2010/main" val="2660443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400"/>
              <a:t>Nicolo Cartiglia, INFN, Torino -  Berlin 12/06/18</a:t>
            </a:r>
            <a:endParaRPr lang="en-US" sz="1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Shot noise in LGAD - APD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329089"/>
              </p:ext>
            </p:extLst>
          </p:nvPr>
        </p:nvGraphicFramePr>
        <p:xfrm>
          <a:off x="1033463" y="3209925"/>
          <a:ext cx="6519862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3" name="Equation" r:id="rId4" imgW="2882900" imgH="368300" progId="Equation.3">
                  <p:embed/>
                </p:oleObj>
              </mc:Choice>
              <mc:Fallback>
                <p:oleObj name="Equation" r:id="rId4" imgW="28829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3463" y="3209925"/>
                        <a:ext cx="6519862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920359"/>
              </p:ext>
            </p:extLst>
          </p:nvPr>
        </p:nvGraphicFramePr>
        <p:xfrm>
          <a:off x="474308" y="4266095"/>
          <a:ext cx="285591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4" name="Equation" r:id="rId6" imgW="1955800" imgH="825500" progId="Equation.3">
                  <p:embed/>
                </p:oleObj>
              </mc:Choice>
              <mc:Fallback>
                <p:oleObj name="Equation" r:id="rId6" imgW="1955800" imgH="825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4308" y="4266095"/>
                        <a:ext cx="2855913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487169" y="5669400"/>
            <a:ext cx="2970024" cy="921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k = e/h ionization rate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x = excess noise index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M = gain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3108" y="775956"/>
            <a:ext cx="7134850" cy="2402248"/>
            <a:chOff x="1393108" y="775956"/>
            <a:chExt cx="7134850" cy="2402248"/>
          </a:xfrm>
        </p:grpSpPr>
        <p:grpSp>
          <p:nvGrpSpPr>
            <p:cNvPr id="5" name="Group 4"/>
            <p:cNvGrpSpPr/>
            <p:nvPr/>
          </p:nvGrpSpPr>
          <p:grpSpPr>
            <a:xfrm>
              <a:off x="2415211" y="1435907"/>
              <a:ext cx="3977635" cy="1469106"/>
              <a:chOff x="1383583" y="2146518"/>
              <a:chExt cx="5738137" cy="146910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95647" y="2146518"/>
                <a:ext cx="5724549" cy="1462455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85382" y="2332206"/>
                <a:ext cx="4928300" cy="20196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7171" y="2149410"/>
                <a:ext cx="5724549" cy="16985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83583" y="3445774"/>
                <a:ext cx="5724549" cy="16985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774128" y="1885427"/>
              <a:ext cx="44581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rgbClr val="000000"/>
                  </a:solidFill>
                </a:rPr>
                <a:t>I</a:t>
              </a:r>
              <a:r>
                <a:rPr lang="en-US" baseline="-25000" dirty="0">
                  <a:solidFill>
                    <a:srgbClr val="000000"/>
                  </a:solidFill>
                </a:rPr>
                <a:t>dg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654282" y="1870668"/>
              <a:ext cx="0" cy="51012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791137" y="1931774"/>
              <a:ext cx="402011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rgbClr val="000000"/>
                  </a:solidFill>
                </a:rPr>
                <a:t>I</a:t>
              </a:r>
              <a:r>
                <a:rPr lang="en-US" baseline="-25000" dirty="0">
                  <a:solidFill>
                    <a:srgbClr val="000000"/>
                  </a:solidFill>
                </a:rPr>
                <a:t>ds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2522322" y="1652156"/>
              <a:ext cx="0" cy="86847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86" name="Group 16385"/>
            <p:cNvGrpSpPr/>
            <p:nvPr/>
          </p:nvGrpSpPr>
          <p:grpSpPr>
            <a:xfrm>
              <a:off x="5146693" y="1806285"/>
              <a:ext cx="893712" cy="928878"/>
              <a:chOff x="6643224" y="2642785"/>
              <a:chExt cx="998690" cy="942787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6921504" y="2642785"/>
                <a:ext cx="720410" cy="235279"/>
                <a:chOff x="1731433" y="2336799"/>
                <a:chExt cx="900918" cy="386942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731433" y="2336799"/>
                  <a:ext cx="472101" cy="364067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2203533" y="2365636"/>
                  <a:ext cx="428818" cy="35810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828744" y="2878621"/>
                <a:ext cx="720410" cy="235279"/>
                <a:chOff x="1731433" y="2336799"/>
                <a:chExt cx="900918" cy="386942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1731433" y="2336799"/>
                  <a:ext cx="472101" cy="364067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2203533" y="2365636"/>
                  <a:ext cx="428818" cy="35810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6735984" y="3114457"/>
                <a:ext cx="720410" cy="235279"/>
                <a:chOff x="1731433" y="2336799"/>
                <a:chExt cx="900918" cy="386942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1731433" y="2336799"/>
                  <a:ext cx="472101" cy="364067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03533" y="2365636"/>
                  <a:ext cx="428818" cy="35810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6643224" y="3350293"/>
                <a:ext cx="720410" cy="235279"/>
                <a:chOff x="1731433" y="2336799"/>
                <a:chExt cx="900918" cy="386942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1731433" y="2336799"/>
                  <a:ext cx="472101" cy="364067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203533" y="2365636"/>
                  <a:ext cx="428818" cy="35810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b="1" dirty="0">
                      <a:solidFill>
                        <a:schemeClr val="tx1"/>
                      </a:solidFill>
                    </a:rPr>
                    <a:t>-</a:t>
                  </a:r>
                </a:p>
              </p:txBody>
            </p:sp>
          </p:grpSp>
        </p:grpSp>
        <p:cxnSp>
          <p:nvCxnSpPr>
            <p:cNvPr id="63" name="Straight Arrow Connector 62"/>
            <p:cNvCxnSpPr/>
            <p:nvPr/>
          </p:nvCxnSpPr>
          <p:spPr>
            <a:xfrm flipH="1">
              <a:off x="5344731" y="1188517"/>
              <a:ext cx="612665" cy="1989687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>
              <a:grpSpLocks/>
            </p:cNvGrpSpPr>
            <p:nvPr/>
          </p:nvGrpSpPr>
          <p:grpSpPr bwMode="auto">
            <a:xfrm>
              <a:off x="4570122" y="775956"/>
              <a:ext cx="689018" cy="660210"/>
              <a:chOff x="1843" y="1697"/>
              <a:chExt cx="576" cy="619"/>
            </a:xfrm>
          </p:grpSpPr>
          <p:grpSp>
            <p:nvGrpSpPr>
              <p:cNvPr id="69" name="Group 68"/>
              <p:cNvGrpSpPr>
                <a:grpSpLocks/>
              </p:cNvGrpSpPr>
              <p:nvPr/>
            </p:nvGrpSpPr>
            <p:grpSpPr bwMode="auto">
              <a:xfrm>
                <a:off x="1843" y="1697"/>
                <a:ext cx="576" cy="619"/>
                <a:chOff x="3456" y="3426"/>
                <a:chExt cx="576" cy="619"/>
              </a:xfrm>
            </p:grpSpPr>
            <p:sp>
              <p:nvSpPr>
                <p:cNvPr id="71" name="Line 55"/>
                <p:cNvSpPr>
                  <a:spLocks noChangeShapeType="1"/>
                </p:cNvSpPr>
                <p:nvPr/>
              </p:nvSpPr>
              <p:spPr bwMode="auto">
                <a:xfrm>
                  <a:off x="3456" y="3658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1200">
                    <a:cs typeface="+mn-cs"/>
                  </a:endParaRPr>
                </a:p>
              </p:txBody>
            </p:sp>
            <p:sp>
              <p:nvSpPr>
                <p:cNvPr id="72" name="AutoShape 56"/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kern="1200">
                    <a:cs typeface="+mn-cs"/>
                  </a:endParaRPr>
                </a:p>
              </p:txBody>
            </p:sp>
            <p:sp>
              <p:nvSpPr>
                <p:cNvPr id="73" name="Line 55"/>
                <p:cNvSpPr>
                  <a:spLocks noChangeShapeType="1"/>
                </p:cNvSpPr>
                <p:nvPr/>
              </p:nvSpPr>
              <p:spPr bwMode="auto">
                <a:xfrm>
                  <a:off x="3456" y="3658"/>
                  <a:ext cx="0" cy="3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1200">
                    <a:cs typeface="+mn-cs"/>
                  </a:endParaRPr>
                </a:p>
              </p:txBody>
            </p:sp>
          </p:grp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1200">
                  <a:cs typeface="+mn-cs"/>
                </a:endParaRPr>
              </a:p>
            </p:txBody>
          </p:sp>
        </p:grpSp>
        <p:sp>
          <p:nvSpPr>
            <p:cNvPr id="16389" name="TextBox 16388"/>
            <p:cNvSpPr txBox="1"/>
            <p:nvPr/>
          </p:nvSpPr>
          <p:spPr>
            <a:xfrm>
              <a:off x="2832374" y="2380788"/>
              <a:ext cx="1622378" cy="3039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>
                  <a:solidFill>
                    <a:srgbClr val="000000"/>
                  </a:solidFill>
                </a:rPr>
                <a:t>Bulk Leakage current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393108" y="2476478"/>
              <a:ext cx="1267582" cy="3039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>
                  <a:solidFill>
                    <a:srgbClr val="000000"/>
                  </a:solidFill>
                </a:rPr>
                <a:t>Surface current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775169" y="1946587"/>
              <a:ext cx="1656899" cy="4385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gain layer p+</a:t>
              </a:r>
            </a:p>
          </p:txBody>
        </p:sp>
        <p:cxnSp>
          <p:nvCxnSpPr>
            <p:cNvPr id="95" name="Straight Arrow Connector 94"/>
            <p:cNvCxnSpPr>
              <a:stCxn id="96" idx="1"/>
            </p:cNvCxnSpPr>
            <p:nvPr/>
          </p:nvCxnSpPr>
          <p:spPr>
            <a:xfrm flipH="1" flipV="1">
              <a:off x="6082810" y="1438799"/>
              <a:ext cx="657730" cy="1481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740540" y="1367677"/>
              <a:ext cx="1770737" cy="4385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n++ electrode</a:t>
              </a:r>
            </a:p>
          </p:txBody>
        </p:sp>
        <p:cxnSp>
          <p:nvCxnSpPr>
            <p:cNvPr id="97" name="Straight Arrow Connector 96"/>
            <p:cNvCxnSpPr>
              <a:stCxn id="94" idx="1"/>
            </p:cNvCxnSpPr>
            <p:nvPr/>
          </p:nvCxnSpPr>
          <p:spPr>
            <a:xfrm flipH="1" flipV="1">
              <a:off x="6082810" y="1806259"/>
              <a:ext cx="692359" cy="35961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740540" y="2510303"/>
              <a:ext cx="1787418" cy="4385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p++ electrode</a:t>
              </a:r>
            </a:p>
          </p:txBody>
        </p:sp>
        <p:cxnSp>
          <p:nvCxnSpPr>
            <p:cNvPr id="99" name="Straight Arrow Connector 98"/>
            <p:cNvCxnSpPr>
              <a:stCxn id="98" idx="1"/>
            </p:cNvCxnSpPr>
            <p:nvPr/>
          </p:nvCxnSpPr>
          <p:spPr>
            <a:xfrm flipH="1">
              <a:off x="6082810" y="2729594"/>
              <a:ext cx="657730" cy="5081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404" name="Straight Arrow Connector 16403"/>
          <p:cNvCxnSpPr>
            <a:stCxn id="16408" idx="0"/>
            <a:endCxn id="16405" idx="4"/>
          </p:cNvCxnSpPr>
          <p:nvPr/>
        </p:nvCxnSpPr>
        <p:spPr>
          <a:xfrm flipV="1">
            <a:off x="6648450" y="4000930"/>
            <a:ext cx="600549" cy="15838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5" name="Oval 16404"/>
          <p:cNvSpPr/>
          <p:nvPr/>
        </p:nvSpPr>
        <p:spPr>
          <a:xfrm>
            <a:off x="6857427" y="3256847"/>
            <a:ext cx="783144" cy="74408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6408" name="Object 164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133440"/>
              </p:ext>
            </p:extLst>
          </p:nvPr>
        </p:nvGraphicFramePr>
        <p:xfrm>
          <a:off x="4981575" y="5584825"/>
          <a:ext cx="333375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5" name="Equation" r:id="rId8" imgW="2235200" imgH="749300" progId="Equation.3">
                  <p:embed/>
                </p:oleObj>
              </mc:Choice>
              <mc:Fallback>
                <p:oleObj name="Equation" r:id="rId8" imgW="22352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81575" y="5584825"/>
                        <a:ext cx="3333750" cy="11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5914225" y="4254862"/>
            <a:ext cx="2593924" cy="12018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Correction factor to the standard Shot noise,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due to  the  noise of the multiplication mechanism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5839" y="3950933"/>
            <a:ext cx="1934538" cy="3039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</a:rPr>
              <a:t>Current density, nA/sqrt(f)</a:t>
            </a:r>
          </a:p>
        </p:txBody>
      </p:sp>
    </p:spTree>
    <p:extLst>
      <p:ext uri="{BB962C8B-B14F-4D97-AF65-F5344CB8AC3E}">
        <p14:creationId xmlns:p14="http://schemas.microsoft.com/office/powerpoint/2010/main" val="1449997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400"/>
              <a:t>Nicolo Cartiglia, INFN, Torino -  Berlin 12/06/18</a:t>
            </a: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Noise in LGAD &amp; APD – Aide Memoire</a:t>
            </a:r>
          </a:p>
        </p:txBody>
      </p:sp>
      <p:sp>
        <p:nvSpPr>
          <p:cNvPr id="16395" name="TextBox 16394"/>
          <p:cNvSpPr txBox="1"/>
          <p:nvPr/>
        </p:nvSpPr>
        <p:spPr>
          <a:xfrm>
            <a:off x="3922029" y="1155854"/>
            <a:ext cx="5221971" cy="144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Noise increases faster than then signal </a:t>
            </a:r>
            <a:r>
              <a:rPr lang="en-US" b="1" dirty="0">
                <a:sym typeface="Wingdings"/>
              </a:rPr>
              <a:t> </a:t>
            </a:r>
          </a:p>
          <a:p>
            <a:pPr>
              <a:lnSpc>
                <a:spcPct val="130000"/>
              </a:lnSpc>
            </a:pPr>
            <a:r>
              <a:rPr lang="en-US" b="1" dirty="0"/>
              <a:t>the ratio S/N becomes worse at higher gain.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	</a:t>
            </a:r>
            <a:r>
              <a:rPr lang="en-US" sz="1600" dirty="0">
                <a:sym typeface="Wingdings"/>
              </a:rPr>
              <a:t> </a:t>
            </a:r>
            <a:r>
              <a:rPr lang="en-US" sz="1600" b="1" dirty="0">
                <a:solidFill>
                  <a:srgbClr val="800000"/>
                </a:solidFill>
                <a:sym typeface="Wingdings"/>
              </a:rPr>
              <a:t>There is an Optimum Gain value: 10-20?</a:t>
            </a:r>
          </a:p>
        </p:txBody>
      </p:sp>
      <p:pic>
        <p:nvPicPr>
          <p:cNvPr id="2" name="Picture 1" descr="APD_Noise.tif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1" r="4540"/>
          <a:stretch/>
        </p:blipFill>
        <p:spPr>
          <a:xfrm>
            <a:off x="554044" y="821727"/>
            <a:ext cx="2926748" cy="2525131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952557" y="5477952"/>
            <a:ext cx="2751387" cy="36163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Noise floor, gain independent</a:t>
            </a:r>
          </a:p>
        </p:txBody>
      </p:sp>
      <p:sp>
        <p:nvSpPr>
          <p:cNvPr id="107" name="TextBox 106"/>
          <p:cNvSpPr txBox="1"/>
          <p:nvPr/>
        </p:nvSpPr>
        <p:spPr>
          <a:xfrm rot="17289719">
            <a:off x="4280758" y="3739488"/>
            <a:ext cx="1088396" cy="36163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Total noise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6021" y="3447168"/>
            <a:ext cx="5564813" cy="3226435"/>
            <a:chOff x="1076021" y="3447168"/>
            <a:chExt cx="5564813" cy="3226435"/>
          </a:xfrm>
        </p:grpSpPr>
        <p:cxnSp>
          <p:nvCxnSpPr>
            <p:cNvPr id="92" name="Straight Arrow Connector 91"/>
            <p:cNvCxnSpPr/>
            <p:nvPr/>
          </p:nvCxnSpPr>
          <p:spPr>
            <a:xfrm>
              <a:off x="2726625" y="6112288"/>
              <a:ext cx="39142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2726625" y="3575854"/>
              <a:ext cx="0" cy="25364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726625" y="5341901"/>
              <a:ext cx="3704171" cy="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2726625" y="3447168"/>
              <a:ext cx="2059370" cy="2665122"/>
            </a:xfrm>
            <a:prstGeom prst="line">
              <a:avLst/>
            </a:prstGeom>
            <a:ln>
              <a:solidFill>
                <a:srgbClr val="221AC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3977118" y="3575856"/>
              <a:ext cx="874451" cy="2536432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4785995" y="4614616"/>
              <a:ext cx="1110751" cy="361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Shot noise: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949045" y="3641957"/>
              <a:ext cx="748610" cy="361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Signal:</a:t>
              </a:r>
            </a:p>
          </p:txBody>
        </p:sp>
        <p:graphicFrame>
          <p:nvGraphicFramePr>
            <p:cNvPr id="101" name="Object 10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0177897"/>
                </p:ext>
              </p:extLst>
            </p:nvPr>
          </p:nvGraphicFramePr>
          <p:xfrm>
            <a:off x="3536780" y="3716072"/>
            <a:ext cx="520507" cy="313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" name="Equation" r:id="rId5" imgW="482600" imgH="292100" progId="Equation.3">
                    <p:embed/>
                  </p:oleObj>
                </mc:Choice>
                <mc:Fallback>
                  <p:oleObj name="Equation" r:id="rId5" imgW="4826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36780" y="3716072"/>
                          <a:ext cx="520507" cy="31342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Freeform 101"/>
            <p:cNvSpPr/>
            <p:nvPr/>
          </p:nvSpPr>
          <p:spPr>
            <a:xfrm>
              <a:off x="2776840" y="3582506"/>
              <a:ext cx="2009155" cy="1697540"/>
            </a:xfrm>
            <a:custGeom>
              <a:avLst/>
              <a:gdLst>
                <a:gd name="connsiteX0" fmla="*/ 0 w 2175717"/>
                <a:gd name="connsiteY0" fmla="*/ 1686521 h 1697540"/>
                <a:gd name="connsiteX1" fmla="*/ 1072243 w 2175717"/>
                <a:gd name="connsiteY1" fmla="*/ 1686521 h 1697540"/>
                <a:gd name="connsiteX2" fmla="*/ 1488649 w 2175717"/>
                <a:gd name="connsiteY2" fmla="*/ 1572004 h 1697540"/>
                <a:gd name="connsiteX3" fmla="*/ 1769722 w 2175717"/>
                <a:gd name="connsiteY3" fmla="*/ 1124347 h 1697540"/>
                <a:gd name="connsiteX4" fmla="*/ 2175717 w 2175717"/>
                <a:gd name="connsiteY4" fmla="*/ 0 h 169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5717" h="1697540">
                  <a:moveTo>
                    <a:pt x="0" y="1686521"/>
                  </a:moveTo>
                  <a:cubicBezTo>
                    <a:pt x="412067" y="1696064"/>
                    <a:pt x="824135" y="1705607"/>
                    <a:pt x="1072243" y="1686521"/>
                  </a:cubicBezTo>
                  <a:cubicBezTo>
                    <a:pt x="1320351" y="1667435"/>
                    <a:pt x="1372403" y="1665700"/>
                    <a:pt x="1488649" y="1572004"/>
                  </a:cubicBezTo>
                  <a:cubicBezTo>
                    <a:pt x="1604896" y="1478308"/>
                    <a:pt x="1655211" y="1386348"/>
                    <a:pt x="1769722" y="1124347"/>
                  </a:cubicBezTo>
                  <a:cubicBezTo>
                    <a:pt x="1884233" y="862346"/>
                    <a:pt x="2029975" y="431173"/>
                    <a:pt x="2175717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V="1">
              <a:off x="4257362" y="4145448"/>
              <a:ext cx="0" cy="93833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2402075" y="4614616"/>
              <a:ext cx="1655212" cy="3910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204605" y="6350438"/>
              <a:ext cx="54373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rgbClr val="000000"/>
                  </a:solidFill>
                </a:rPr>
                <a:t>M </a:t>
              </a:r>
              <a:r>
                <a:rPr lang="en-US" sz="1200" b="1" baseline="-25000" dirty="0">
                  <a:solidFill>
                    <a:srgbClr val="000000"/>
                  </a:solidFill>
                </a:rPr>
                <a:t>opt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V="1">
              <a:off x="4257362" y="4967832"/>
              <a:ext cx="0" cy="1144456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1076021" y="4795434"/>
              <a:ext cx="1326054" cy="361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Best S/N ratio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813752" y="6167948"/>
              <a:ext cx="609311" cy="361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Gain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 rot="16200000">
              <a:off x="2144238" y="3921779"/>
              <a:ext cx="803137" cy="3616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Output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565921" y="6038948"/>
              <a:ext cx="2295182" cy="361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rgbClr val="000000"/>
                  </a:solidFill>
                </a:rPr>
                <a:t>10             100           1000</a:t>
              </a: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3772459" y="6038948"/>
              <a:ext cx="0" cy="81762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4642409" y="6032598"/>
              <a:ext cx="0" cy="81762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518709" y="6026248"/>
              <a:ext cx="0" cy="81762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849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04" y="2379335"/>
            <a:ext cx="4201070" cy="3044254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4B74-A104-BF4D-8438-FFB1B7095C65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400"/>
              <a:t>Nicolo Cartiglia, INFN, Torino -  Berlin 12/06/18</a:t>
            </a:r>
            <a:endParaRPr lang="en-US" sz="1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Shot 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081" y="585714"/>
            <a:ext cx="8342719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Let’s assume a 4 mm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pad, 50 micron thick, and a electronic noise of 500 ENC</a:t>
            </a:r>
          </a:p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What is the effect of shot noise as a function of radiation?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I = 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a * F </a:t>
            </a:r>
            <a:r>
              <a:rPr lang="en-US" sz="1600" dirty="0">
                <a:solidFill>
                  <a:srgbClr val="000000"/>
                </a:solidFill>
              </a:rPr>
              <a:t>* Volume       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= 3 10</a:t>
            </a:r>
            <a:r>
              <a:rPr lang="en-US" sz="1600" baseline="30000" dirty="0">
                <a:solidFill>
                  <a:srgbClr val="000000"/>
                </a:solidFill>
                <a:latin typeface="Symbol" charset="2"/>
                <a:cs typeface="Symbol" charset="2"/>
              </a:rPr>
              <a:t>-17 </a:t>
            </a:r>
            <a:r>
              <a:rPr lang="en-US" sz="1600" dirty="0">
                <a:solidFill>
                  <a:srgbClr val="000000"/>
                </a:solidFill>
                <a:cs typeface="Symbol" charset="2"/>
              </a:rPr>
              <a:t>/cm</a:t>
            </a:r>
          </a:p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Shot noise:</a:t>
            </a:r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27086"/>
              </p:ext>
            </p:extLst>
          </p:nvPr>
        </p:nvGraphicFramePr>
        <p:xfrm>
          <a:off x="1874838" y="1466850"/>
          <a:ext cx="494823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Equation" r:id="rId5" imgW="3136900" imgH="571500" progId="Equation.3">
                  <p:embed/>
                </p:oleObj>
              </mc:Choice>
              <mc:Fallback>
                <p:oleObj name="Equation" r:id="rId5" imgW="31369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4838" y="1466850"/>
                        <a:ext cx="4948237" cy="903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71680" y="5478264"/>
            <a:ext cx="4326458" cy="1201867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To minimize Shot noise: </a:t>
            </a:r>
            <a:endParaRPr lang="en-US" sz="1400" dirty="0">
              <a:solidFill>
                <a:srgbClr val="80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charset="0"/>
              <a:buChar char="è"/>
            </a:pPr>
            <a:r>
              <a:rPr lang="en-US" sz="1400" dirty="0">
                <a:solidFill>
                  <a:srgbClr val="800000"/>
                </a:solidFill>
              </a:rPr>
              <a:t>Low gain!! Keep the gain below ~ 20</a:t>
            </a:r>
          </a:p>
          <a:p>
            <a:pPr marL="285750" indent="-285750">
              <a:lnSpc>
                <a:spcPct val="130000"/>
              </a:lnSpc>
              <a:buFont typeface="Wingdings" charset="0"/>
              <a:buChar char="è"/>
            </a:pPr>
            <a:r>
              <a:rPr lang="en-US" sz="1400" dirty="0">
                <a:solidFill>
                  <a:srgbClr val="800000"/>
                </a:solidFill>
                <a:sym typeface="Wingdings"/>
              </a:rPr>
              <a:t>C</a:t>
            </a:r>
            <a:r>
              <a:rPr lang="en-US" sz="1400" dirty="0">
                <a:solidFill>
                  <a:srgbClr val="800000"/>
                </a:solidFill>
              </a:rPr>
              <a:t>ool the detectors</a:t>
            </a:r>
          </a:p>
          <a:p>
            <a:pPr marL="285750" indent="-285750">
              <a:lnSpc>
                <a:spcPct val="130000"/>
              </a:lnSpc>
              <a:buFont typeface="Wingdings" charset="0"/>
              <a:buChar char="è"/>
            </a:pPr>
            <a:r>
              <a:rPr lang="en-US" sz="1400" dirty="0">
                <a:solidFill>
                  <a:srgbClr val="800000"/>
                </a:solidFill>
              </a:rPr>
              <a:t>Use small pads to have less leakage current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714" y="2377742"/>
            <a:ext cx="4215904" cy="3058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180" y="4512541"/>
            <a:ext cx="1622922" cy="36163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Electronic noise</a:t>
            </a:r>
          </a:p>
        </p:txBody>
      </p:sp>
      <p:sp>
        <p:nvSpPr>
          <p:cNvPr id="3" name="Oval 2"/>
          <p:cNvSpPr/>
          <p:nvPr/>
        </p:nvSpPr>
        <p:spPr>
          <a:xfrm>
            <a:off x="4745101" y="1490379"/>
            <a:ext cx="1092971" cy="57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1693" y="921230"/>
            <a:ext cx="2302061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Steep dependence on gain</a:t>
            </a:r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>
          <a:xfrm flipH="1">
            <a:off x="5916421" y="1281329"/>
            <a:ext cx="905272" cy="55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035145" y="4455121"/>
            <a:ext cx="7864416" cy="0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p Arrow 4"/>
          <p:cNvSpPr/>
          <p:nvPr/>
        </p:nvSpPr>
        <p:spPr>
          <a:xfrm>
            <a:off x="3443884" y="3425459"/>
            <a:ext cx="85486" cy="488439"/>
          </a:xfrm>
          <a:prstGeom prst="up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6005" y="3169535"/>
            <a:ext cx="1232133" cy="3231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</a:rPr>
              <a:t>Gain increase</a:t>
            </a:r>
          </a:p>
        </p:txBody>
      </p:sp>
      <p:sp>
        <p:nvSpPr>
          <p:cNvPr id="21" name="Up Arrow 20"/>
          <p:cNvSpPr/>
          <p:nvPr/>
        </p:nvSpPr>
        <p:spPr>
          <a:xfrm>
            <a:off x="7943882" y="3483167"/>
            <a:ext cx="85486" cy="488439"/>
          </a:xfrm>
          <a:prstGeom prst="up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78215" y="3147597"/>
            <a:ext cx="1029149" cy="3231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000000"/>
                </a:solidFill>
              </a:rPr>
              <a:t>T increase</a:t>
            </a:r>
          </a:p>
        </p:txBody>
      </p:sp>
    </p:spTree>
    <p:extLst>
      <p:ext uri="{BB962C8B-B14F-4D97-AF65-F5344CB8AC3E}">
        <p14:creationId xmlns:p14="http://schemas.microsoft.com/office/powerpoint/2010/main" val="2847493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74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Pulse shape in irradiated UFSD</a:t>
            </a:r>
          </a:p>
        </p:txBody>
      </p:sp>
      <p:pic>
        <p:nvPicPr>
          <p:cNvPr id="5" name="Picture 4" descr="C:\Users\Hartmut\Documents\UFSD\Rad Dam\HPK Neutrons\Norm_Shape_HPK_50D_WF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979" y="717962"/>
            <a:ext cx="5460076" cy="38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846691" y="2637901"/>
            <a:ext cx="2116347" cy="36163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Normalized amplitude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127" y="5134680"/>
            <a:ext cx="764824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With irradiation the signal changes: it becomes shorter and steeper</a:t>
            </a:r>
          </a:p>
        </p:txBody>
      </p:sp>
    </p:spTree>
    <p:extLst>
      <p:ext uri="{BB962C8B-B14F-4D97-AF65-F5344CB8AC3E}">
        <p14:creationId xmlns:p14="http://schemas.microsoft.com/office/powerpoint/2010/main" val="113685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1473" y="-14942"/>
            <a:ext cx="8860817" cy="667871"/>
          </a:xfrm>
        </p:spPr>
        <p:txBody>
          <a:bodyPr/>
          <a:lstStyle/>
          <a:p>
            <a:r>
              <a:rPr lang="en-US" dirty="0"/>
              <a:t>Position – time of each vertex</a:t>
            </a:r>
          </a:p>
        </p:txBody>
      </p:sp>
      <p:pic>
        <p:nvPicPr>
          <p:cNvPr id="5" name="Picture 4" descr="vertex_4D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19" y="836917"/>
            <a:ext cx="8379673" cy="5194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9356" y="1426028"/>
            <a:ext cx="45719" cy="3761619"/>
          </a:xfrm>
          <a:prstGeom prst="rect">
            <a:avLst/>
          </a:prstGeom>
          <a:solidFill>
            <a:srgbClr val="3366FF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5540" y="808804"/>
            <a:ext cx="449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Tracker Longitudinal resolution ~ 300 micron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643455" y="1208914"/>
            <a:ext cx="1311307" cy="387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5033" y="6126780"/>
            <a:ext cx="71328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solidFill>
                  <a:srgbClr val="FF0000"/>
                </a:solidFill>
              </a:rPr>
              <a:t>At pileup levels of 140–200, a fraction as high as 15-20% of independent vertices merges, in the absence of time information.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8512" y="3495490"/>
            <a:ext cx="6875246" cy="216223"/>
          </a:xfrm>
          <a:prstGeom prst="rect">
            <a:avLst/>
          </a:prstGeom>
          <a:solidFill>
            <a:srgbClr val="3366FF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7123" y="1995001"/>
            <a:ext cx="26266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Timing resolution ~ 30 ps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40300" y="2395111"/>
            <a:ext cx="846692" cy="11003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83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Nicolo Cartiglia, INFN, Torino -  Berlin 12/06/18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Timing at each point along the track</a:t>
            </a:r>
          </a:p>
          <a:p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366560" y="734430"/>
            <a:ext cx="8242123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dirty="0">
                <a:sym typeface="Wingdings"/>
              </a:rPr>
              <a:t>Massive simplification of patter recognition, new tracking algorithms  will be faster even in very dense environments</a:t>
            </a:r>
          </a:p>
          <a:p>
            <a:pPr marL="742950" lvl="1" indent="-285750">
              <a:lnSpc>
                <a:spcPct val="130000"/>
              </a:lnSpc>
              <a:buFont typeface="Wingdings" charset="0"/>
              <a:buChar char="è"/>
            </a:pPr>
            <a:r>
              <a:rPr lang="en-US" dirty="0">
                <a:sym typeface="Wingdings"/>
              </a:rPr>
              <a:t>Use only “time compatible points”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31171" y="2492009"/>
            <a:ext cx="3639185" cy="1987765"/>
            <a:chOff x="1796365" y="4608514"/>
            <a:chExt cx="5311221" cy="2414251"/>
          </a:xfrm>
        </p:grpSpPr>
        <p:sp>
          <p:nvSpPr>
            <p:cNvPr id="9" name="Cross 8"/>
            <p:cNvSpPr/>
            <p:nvPr/>
          </p:nvSpPr>
          <p:spPr>
            <a:xfrm>
              <a:off x="2511757" y="594157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Cross 84"/>
            <p:cNvSpPr/>
            <p:nvPr/>
          </p:nvSpPr>
          <p:spPr>
            <a:xfrm>
              <a:off x="2154061" y="541728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Cross 87"/>
            <p:cNvSpPr/>
            <p:nvPr/>
          </p:nvSpPr>
          <p:spPr>
            <a:xfrm>
              <a:off x="1796365" y="489299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Cross 88"/>
            <p:cNvSpPr/>
            <p:nvPr/>
          </p:nvSpPr>
          <p:spPr>
            <a:xfrm>
              <a:off x="2791988" y="541728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Cross 89"/>
            <p:cNvSpPr/>
            <p:nvPr/>
          </p:nvSpPr>
          <p:spPr>
            <a:xfrm>
              <a:off x="2257325" y="489299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Cross 90"/>
            <p:cNvSpPr/>
            <p:nvPr/>
          </p:nvSpPr>
          <p:spPr>
            <a:xfrm>
              <a:off x="3148844" y="489299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Cross 91"/>
            <p:cNvSpPr/>
            <p:nvPr/>
          </p:nvSpPr>
          <p:spPr>
            <a:xfrm>
              <a:off x="6026630" y="5969047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3" name="Cross 92"/>
            <p:cNvSpPr/>
            <p:nvPr/>
          </p:nvSpPr>
          <p:spPr>
            <a:xfrm>
              <a:off x="5668934" y="5444757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4" name="Cross 93"/>
            <p:cNvSpPr/>
            <p:nvPr/>
          </p:nvSpPr>
          <p:spPr>
            <a:xfrm>
              <a:off x="5311238" y="4920467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Cross 94"/>
            <p:cNvSpPr/>
            <p:nvPr/>
          </p:nvSpPr>
          <p:spPr>
            <a:xfrm>
              <a:off x="6306861" y="5444757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rgbClr val="00B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Cross 95"/>
            <p:cNvSpPr/>
            <p:nvPr/>
          </p:nvSpPr>
          <p:spPr>
            <a:xfrm>
              <a:off x="5730558" y="4920467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Cross 96"/>
            <p:cNvSpPr/>
            <p:nvPr/>
          </p:nvSpPr>
          <p:spPr>
            <a:xfrm>
              <a:off x="6663717" y="4920467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778488" y="4608514"/>
              <a:ext cx="565827" cy="1590106"/>
            </a:xfrm>
            <a:custGeom>
              <a:avLst/>
              <a:gdLst>
                <a:gd name="connsiteX0" fmla="*/ 565827 w 565827"/>
                <a:gd name="connsiteY0" fmla="*/ 1590106 h 1590106"/>
                <a:gd name="connsiteX1" fmla="*/ 106893 w 565827"/>
                <a:gd name="connsiteY1" fmla="*/ 1120544 h 1590106"/>
                <a:gd name="connsiteX2" fmla="*/ 164 w 565827"/>
                <a:gd name="connsiteY2" fmla="*/ 704342 h 1590106"/>
                <a:gd name="connsiteX3" fmla="*/ 85547 w 565827"/>
                <a:gd name="connsiteY3" fmla="*/ 245452 h 1590106"/>
                <a:gd name="connsiteX4" fmla="*/ 202949 w 565827"/>
                <a:gd name="connsiteY4" fmla="*/ 0 h 15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827" h="1590106">
                  <a:moveTo>
                    <a:pt x="565827" y="1590106"/>
                  </a:moveTo>
                  <a:cubicBezTo>
                    <a:pt x="383498" y="1429138"/>
                    <a:pt x="201170" y="1268171"/>
                    <a:pt x="106893" y="1120544"/>
                  </a:cubicBezTo>
                  <a:cubicBezTo>
                    <a:pt x="12616" y="972917"/>
                    <a:pt x="3722" y="850191"/>
                    <a:pt x="164" y="704342"/>
                  </a:cubicBezTo>
                  <a:cubicBezTo>
                    <a:pt x="-3394" y="558493"/>
                    <a:pt x="51750" y="362842"/>
                    <a:pt x="85547" y="245452"/>
                  </a:cubicBezTo>
                  <a:cubicBezTo>
                    <a:pt x="119344" y="128062"/>
                    <a:pt x="181603" y="40909"/>
                    <a:pt x="202949" y="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8" name="Right Arrow 97"/>
            <p:cNvSpPr/>
            <p:nvPr/>
          </p:nvSpPr>
          <p:spPr>
            <a:xfrm>
              <a:off x="3052239" y="6466463"/>
              <a:ext cx="2211281" cy="556302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Timing</a:t>
              </a:r>
            </a:p>
          </p:txBody>
        </p:sp>
        <p:sp>
          <p:nvSpPr>
            <p:cNvPr id="20" name="Cross 19"/>
            <p:cNvSpPr/>
            <p:nvPr/>
          </p:nvSpPr>
          <p:spPr>
            <a:xfrm>
              <a:off x="1926492" y="5941575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ross 20"/>
            <p:cNvSpPr/>
            <p:nvPr/>
          </p:nvSpPr>
          <p:spPr>
            <a:xfrm>
              <a:off x="5429973" y="5951732"/>
              <a:ext cx="260254" cy="249856"/>
            </a:xfrm>
            <a:prstGeom prst="plus">
              <a:avLst>
                <a:gd name="adj" fmla="val 39720"/>
              </a:avLst>
            </a:prstGeom>
            <a:solidFill>
              <a:srgbClr val="00B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5263520" y="4657665"/>
              <a:ext cx="1844066" cy="1526374"/>
            </a:xfrm>
            <a:custGeom>
              <a:avLst/>
              <a:gdLst>
                <a:gd name="connsiteX0" fmla="*/ 0 w 1844066"/>
                <a:gd name="connsiteY0" fmla="*/ 1526374 h 1526374"/>
                <a:gd name="connsiteX1" fmla="*/ 867077 w 1844066"/>
                <a:gd name="connsiteY1" fmla="*/ 1135623 h 1526374"/>
                <a:gd name="connsiteX2" fmla="*/ 1379996 w 1844066"/>
                <a:gd name="connsiteY2" fmla="*/ 659394 h 1526374"/>
                <a:gd name="connsiteX3" fmla="*/ 1844066 w 1844066"/>
                <a:gd name="connsiteY3" fmla="*/ 0 h 152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066" h="1526374">
                  <a:moveTo>
                    <a:pt x="0" y="1526374"/>
                  </a:moveTo>
                  <a:cubicBezTo>
                    <a:pt x="318539" y="1403247"/>
                    <a:pt x="637078" y="1280120"/>
                    <a:pt x="867077" y="1135623"/>
                  </a:cubicBezTo>
                  <a:cubicBezTo>
                    <a:pt x="1097076" y="991126"/>
                    <a:pt x="1217165" y="848664"/>
                    <a:pt x="1379996" y="659394"/>
                  </a:cubicBezTo>
                  <a:cubicBezTo>
                    <a:pt x="1542827" y="470124"/>
                    <a:pt x="1844066" y="0"/>
                    <a:pt x="1844066" y="0"/>
                  </a:cubicBezTo>
                </a:path>
              </a:pathLst>
            </a:custGeom>
            <a:ln w="38100" cmpd="sng">
              <a:solidFill>
                <a:srgbClr val="008000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TOF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1" t="4101" r="1520" b="9036"/>
          <a:stretch/>
        </p:blipFill>
        <p:spPr>
          <a:xfrm>
            <a:off x="4598250" y="2025219"/>
            <a:ext cx="4525606" cy="441658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052145" y="237992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64719" y="328749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688734" y="4195064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012749" y="5102636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336764" y="6010208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56247" y="2383574"/>
            <a:ext cx="144000" cy="144000"/>
          </a:xfrm>
          <a:prstGeom prst="ellipse">
            <a:avLst/>
          </a:prstGeom>
          <a:solidFill>
            <a:srgbClr val="221A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642970" y="3279704"/>
            <a:ext cx="144000" cy="144000"/>
          </a:xfrm>
          <a:prstGeom prst="ellipse">
            <a:avLst/>
          </a:prstGeom>
          <a:solidFill>
            <a:srgbClr val="221A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29693" y="4175834"/>
            <a:ext cx="144000" cy="144000"/>
          </a:xfrm>
          <a:prstGeom prst="ellipse">
            <a:avLst/>
          </a:prstGeom>
          <a:solidFill>
            <a:srgbClr val="221A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970652" y="5071964"/>
            <a:ext cx="144000" cy="144000"/>
          </a:xfrm>
          <a:prstGeom prst="ellipse">
            <a:avLst/>
          </a:prstGeom>
          <a:solidFill>
            <a:srgbClr val="221A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145934" y="5990978"/>
            <a:ext cx="144000" cy="144000"/>
          </a:xfrm>
          <a:prstGeom prst="ellipse">
            <a:avLst/>
          </a:prstGeom>
          <a:solidFill>
            <a:srgbClr val="221A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917554" y="2398670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26724" y="3283358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01571" y="4179488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76418" y="5075618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51265" y="5971748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919511" y="6312718"/>
            <a:ext cx="3180521" cy="44623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Z- Vertex distribution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859895" y="6312718"/>
            <a:ext cx="1116821" cy="406994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protons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7997508" y="6312718"/>
            <a:ext cx="1149480" cy="391866"/>
          </a:xfrm>
          <a:prstGeom prst="lef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10731063"/>
      </p:ext>
    </p:extLst>
  </p:cSld>
  <p:clrMapOvr>
    <a:masterClrMapping/>
  </p:clrMapOvr>
</p:sld>
</file>

<file path=ppt/theme/theme1.xml><?xml version="1.0" encoding="utf-8"?>
<a:theme xmlns:a="http://schemas.openxmlformats.org/drawingml/2006/main" name="NC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defRPr b="1" dirty="0" smtClean="0">
            <a:solidFill>
              <a:srgbClr val="80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NC.potx</Template>
  <TotalTime>102692</TotalTime>
  <Words>4977</Words>
  <Application>Microsoft Macintosh PowerPoint</Application>
  <PresentationFormat>On-screen Show (4:3)</PresentationFormat>
  <Paragraphs>822</Paragraphs>
  <Slides>74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8" baseType="lpstr">
      <vt:lpstr>メイリオ</vt:lpstr>
      <vt:lpstr>MS PGothic</vt:lpstr>
      <vt:lpstr>MS PGothic</vt:lpstr>
      <vt:lpstr>Arial</vt:lpstr>
      <vt:lpstr>Calibri</vt:lpstr>
      <vt:lpstr>Cambria Math</vt:lpstr>
      <vt:lpstr>Century Gothic</vt:lpstr>
      <vt:lpstr>DejaVu Sans</vt:lpstr>
      <vt:lpstr>Symbol</vt:lpstr>
      <vt:lpstr>Times New Roman</vt:lpstr>
      <vt:lpstr>Wingdings</vt:lpstr>
      <vt:lpstr>Wingdings 2</vt:lpstr>
      <vt:lpstr>NC</vt:lpstr>
      <vt:lpstr>Equation</vt:lpstr>
      <vt:lpstr>Timing layers, 4D- and 5D-tracking</vt:lpstr>
      <vt:lpstr>PowerPoint Presentation</vt:lpstr>
      <vt:lpstr>PowerPoint Presentation</vt:lpstr>
      <vt:lpstr>PowerPoint Presentation</vt:lpstr>
      <vt:lpstr>CMS@LHC: pp collisions in space and time</vt:lpstr>
      <vt:lpstr>Vertexes in space and time</vt:lpstr>
      <vt:lpstr>Pileup and event density</vt:lpstr>
      <vt:lpstr>Position – time of each vertex</vt:lpstr>
      <vt:lpstr>PowerPoint Presentation</vt:lpstr>
      <vt:lpstr>PowerPoint Presentation</vt:lpstr>
      <vt:lpstr>PowerPoint Presentation</vt:lpstr>
      <vt:lpstr>PowerPoint Presentation</vt:lpstr>
      <vt:lpstr>CMS Timing layer position</vt:lpstr>
      <vt:lpstr>Radiation levels</vt:lpstr>
      <vt:lpstr>Why do we want a timing layer?</vt:lpstr>
      <vt:lpstr>PowerPoint Presentation</vt:lpstr>
      <vt:lpstr>PowerPoint Presentation</vt:lpstr>
      <vt:lpstr>PowerPoint Presentation</vt:lpstr>
      <vt:lpstr>dV/dt in Thin and Thick silicon detectors</vt:lpstr>
      <vt:lpstr>PowerPoint Presentation</vt:lpstr>
      <vt:lpstr>PowerPoint Presentation</vt:lpstr>
      <vt:lpstr>PowerPoint Presentation</vt:lpstr>
      <vt:lpstr>Weightfield2</vt:lpstr>
      <vt:lpstr>WF2: Currents</vt:lpstr>
      <vt:lpstr>WF2: Electronics</vt:lpstr>
      <vt:lpstr>WF2: Radiation damage</vt:lpstr>
      <vt:lpstr>PowerPoint Presentation</vt:lpstr>
      <vt:lpstr>Gain and slew rate vs thickness</vt:lpstr>
      <vt:lpstr>PowerPoint Presentation</vt:lpstr>
      <vt:lpstr>PowerPoint Presentation</vt:lpstr>
      <vt:lpstr>PowerPoint Presentation</vt:lpstr>
      <vt:lpstr>What is the best pre-amp choice?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UFSD: HPK  time resolution</vt:lpstr>
      <vt:lpstr>Gain in irradiated sensors</vt:lpstr>
      <vt:lpstr>How to use UFSD up to 5~1015 neq/cm2</vt:lpstr>
      <vt:lpstr>PowerPoint Presentation</vt:lpstr>
      <vt:lpstr>From one pad to a tracker</vt:lpstr>
      <vt:lpstr>Multi-pad sensors: TDCpix &amp; FBK-UFSD</vt:lpstr>
      <vt:lpstr>Fill factor </vt:lpstr>
      <vt:lpstr>Fill factor: optimization of current design</vt:lpstr>
      <vt:lpstr>PowerPoint Presentation</vt:lpstr>
      <vt:lpstr> Fill factor solution 2: Resistive electrode </vt:lpstr>
      <vt:lpstr>PowerPoint Presentation</vt:lpstr>
      <vt:lpstr>ETL: Endcap Timing Layer</vt:lpstr>
      <vt:lpstr>SENSORS: state of the art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Bonus Material</vt:lpstr>
      <vt:lpstr>PowerPoint Presentation</vt:lpstr>
      <vt:lpstr>CMS Timing Module for the endcap</vt:lpstr>
      <vt:lpstr>Endcap disks</vt:lpstr>
      <vt:lpstr>PowerPoint Presentation</vt:lpstr>
      <vt:lpstr>PowerPoint Presentation</vt:lpstr>
      <vt:lpstr>PowerPoint Presentation</vt:lpstr>
      <vt:lpstr>Thin vs Thick detectors</vt:lpstr>
      <vt:lpstr>PowerPoint Presentation</vt:lpstr>
      <vt:lpstr>Barrel Timing layer: on the Tracker Support Tube</vt:lpstr>
      <vt:lpstr>Barrel design: crystals read-out by SiPM </vt:lpstr>
      <vt:lpstr>Irradiation main problem: gain layer disappearance</vt:lpstr>
      <vt:lpstr>PowerPoint Presentation</vt:lpstr>
      <vt:lpstr>PowerPoint Presentation</vt:lpstr>
      <vt:lpstr>PowerPoint Presentation</vt:lpstr>
      <vt:lpstr>PowerPoint Presentation</vt:lpstr>
    </vt:vector>
  </TitlesOfParts>
  <Company>INFN - Torino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 of the CMS Electromagnetic calorimeter at the LHC startup</dc:title>
  <dc:creator>Margherita Obertino</dc:creator>
  <cp:lastModifiedBy>Nicolo Cartiglia</cp:lastModifiedBy>
  <cp:revision>1859</cp:revision>
  <cp:lastPrinted>2018-06-12T10:14:59Z</cp:lastPrinted>
  <dcterms:created xsi:type="dcterms:W3CDTF">2013-09-20T07:01:18Z</dcterms:created>
  <dcterms:modified xsi:type="dcterms:W3CDTF">2018-06-12T12:53:18Z</dcterms:modified>
</cp:coreProperties>
</file>