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5"/>
  </p:notesMasterIdLst>
  <p:handoutMasterIdLst>
    <p:handoutMasterId r:id="rId26"/>
  </p:handoutMasterIdLst>
  <p:sldIdLst>
    <p:sldId id="281" r:id="rId3"/>
    <p:sldId id="308" r:id="rId4"/>
    <p:sldId id="316" r:id="rId5"/>
    <p:sldId id="309" r:id="rId6"/>
    <p:sldId id="317" r:id="rId7"/>
    <p:sldId id="302" r:id="rId8"/>
    <p:sldId id="315" r:id="rId9"/>
    <p:sldId id="318" r:id="rId10"/>
    <p:sldId id="319" r:id="rId11"/>
    <p:sldId id="320" r:id="rId12"/>
    <p:sldId id="321" r:id="rId13"/>
    <p:sldId id="311" r:id="rId14"/>
    <p:sldId id="322" r:id="rId15"/>
    <p:sldId id="307" r:id="rId16"/>
    <p:sldId id="323" r:id="rId17"/>
    <p:sldId id="312" r:id="rId18"/>
    <p:sldId id="324" r:id="rId19"/>
    <p:sldId id="325" r:id="rId20"/>
    <p:sldId id="313" r:id="rId21"/>
    <p:sldId id="327" r:id="rId22"/>
    <p:sldId id="314" r:id="rId23"/>
    <p:sldId id="32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schke, Detlef" initials="DR" lastIdx="21" clrIdx="0"/>
  <p:cmAuthor id="1" name="Weise" initials="HW" lastIdx="23" clrIdx="1"/>
  <p:cmAuthor id="2" name="Doolally Nick" initials="DN" lastIdx="5" clrIdx="2">
    <p:extLst/>
  </p:cmAuthor>
  <p:cmAuthor id="3" name="Doolally Nick" initials="DN [2]" lastIdx="1" clrIdx="3">
    <p:extLst/>
  </p:cmAuthor>
  <p:cmAuthor id="4" name="Doolally Nick" initials="DN [3]" lastIdx="1" clrIdx="4">
    <p:extLst/>
  </p:cmAuthor>
  <p:cmAuthor id="5" name="Doolally Nick" initials="DN [4]" lastIdx="1" clrIdx="5">
    <p:extLst/>
  </p:cmAuthor>
  <p:cmAuthor id="6" name="Doolally Nick" initials="DN [5]" lastIdx="1" clrIdx="6">
    <p:extLst/>
  </p:cmAuthor>
  <p:cmAuthor id="7" name="Doolally Nick" initials="DN [6]" lastIdx="1" clrIdx="7">
    <p:extLst/>
  </p:cmAuthor>
  <p:cmAuthor id="8" name="Doolally Nick" initials="DN [7]" lastIdx="1" clrIdx="8">
    <p:extLst/>
  </p:cmAuthor>
  <p:cmAuthor id="9" name="Doolally Nick" initials="DN [8]" lastIdx="1" clrIdx="9">
    <p:extLst/>
  </p:cmAuthor>
  <p:cmAuthor id="10" name="Doolally Nick" initials="DN [9]" lastIdx="1" clrIdx="10">
    <p:extLst/>
  </p:cmAuthor>
  <p:cmAuthor id="11" name="Doolally Nick" initials="DN [10]" lastIdx="1" clrIdx="11">
    <p:extLst/>
  </p:cmAuthor>
  <p:cmAuthor id="12" name="Doolally Nick" initials="DN [11]" lastIdx="1" clrIdx="1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6" autoAdjust="0"/>
    <p:restoredTop sz="94660" autoAdjust="0"/>
  </p:normalViewPr>
  <p:slideViewPr>
    <p:cSldViewPr showGuides="1">
      <p:cViewPr>
        <p:scale>
          <a:sx n="100" d="100"/>
          <a:sy n="100" d="100"/>
        </p:scale>
        <p:origin x="-544" y="-144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microsoft.com/office/2015/10/relationships/revisionInfo" Target="revisionInfo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  <p:pic>
        <p:nvPicPr>
          <p:cNvPr id="10" name="Picture 9" descr="DESY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5661248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superconducting cavity R&amp;D @ DESY | Lea Steder | MT meeting HZB | 13th of June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010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82809"/>
            <a:ext cx="9415652" cy="194989"/>
          </a:xfrm>
        </p:spPr>
        <p:txBody>
          <a:bodyPr/>
          <a:lstStyle/>
          <a:p>
            <a:r>
              <a:rPr lang="en-GB" noProof="0" smtClean="0"/>
              <a:t>superconducting cavity R&amp;D @ DESY | Lea Steder | MT meeting HZB | 13th of June 2018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superconducting cavity R&amp;D @ DESY | Lea Steder | MT meeting HZB | 13th of June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84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superconducting cavity R&amp;D @ DESY | Lea Steder | MT meeting HZB | 13th of June 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503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1424" y="6565566"/>
            <a:ext cx="9289032" cy="165431"/>
          </a:xfrm>
        </p:spPr>
        <p:txBody>
          <a:bodyPr/>
          <a:lstStyle/>
          <a:p>
            <a:r>
              <a:rPr lang="en-GB" noProof="0" smtClean="0"/>
              <a:t>superconducting cavity R&amp;D @ DESY | Lea Steder | MT meeting HZB | 13th of June 2018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995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emf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emf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4948"/>
            <a:ext cx="419950" cy="12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2" y="6546379"/>
            <a:ext cx="592831" cy="2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6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556139"/>
            <a:ext cx="9289032" cy="165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superconducting cavity R&amp;D @ DESY | Lea Steder | MT meeting HZB | 13th of June 2018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45434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75854"/>
            <a:ext cx="419951" cy="1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538054"/>
            <a:ext cx="591254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8.jpeg"/><Relationship Id="rId5" Type="http://schemas.microsoft.com/office/2007/relationships/hdphoto" Target="../media/hdphoto5.wdp"/><Relationship Id="rId6" Type="http://schemas.openxmlformats.org/officeDocument/2006/relationships/image" Target="../media/image29.jpeg"/><Relationship Id="rId7" Type="http://schemas.microsoft.com/office/2007/relationships/hdphoto" Target="../media/hdphoto6.wdp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8.jpeg"/><Relationship Id="rId5" Type="http://schemas.microsoft.com/office/2007/relationships/hdphoto" Target="../media/hdphoto5.wdp"/><Relationship Id="rId6" Type="http://schemas.openxmlformats.org/officeDocument/2006/relationships/image" Target="../media/image29.jpeg"/><Relationship Id="rId7" Type="http://schemas.microsoft.com/office/2007/relationships/hdphoto" Target="../media/hdphoto6.wdp"/><Relationship Id="rId8" Type="http://schemas.openxmlformats.org/officeDocument/2006/relationships/image" Target="../media/image26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jpeg"/><Relationship Id="rId16" Type="http://schemas.openxmlformats.org/officeDocument/2006/relationships/image" Target="../media/image48.png"/><Relationship Id="rId17" Type="http://schemas.openxmlformats.org/officeDocument/2006/relationships/image" Target="../media/image33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pic>
        <p:nvPicPr>
          <p:cNvPr id="16" name="Picture 3" descr="C:\sflash\presentations\2017_04_FELseminar_EEHG\img\camera_blur.png"/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27352" r="12392" b="15303"/>
          <a:stretch/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692225"/>
          </a:xfrm>
        </p:spPr>
        <p:txBody>
          <a:bodyPr/>
          <a:lstStyle/>
          <a:p>
            <a:r>
              <a:rPr lang="en-US" sz="4800" dirty="0"/>
              <a:t>s</a:t>
            </a:r>
            <a:r>
              <a:rPr lang="en-US" sz="4800" dirty="0" smtClean="0"/>
              <a:t>uperconducting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c</a:t>
            </a:r>
            <a:r>
              <a:rPr lang="en-US" sz="4800" dirty="0" smtClean="0"/>
              <a:t>avity R&amp;D @ DESY</a:t>
            </a:r>
            <a:endParaRPr lang="en-US" sz="4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15379" y="5013176"/>
            <a:ext cx="11369548" cy="700373"/>
          </a:xfrm>
        </p:spPr>
        <p:txBody>
          <a:bodyPr/>
          <a:lstStyle/>
          <a:p>
            <a:r>
              <a:rPr lang="en-US" dirty="0" smtClean="0"/>
              <a:t>Lea </a:t>
            </a:r>
            <a:r>
              <a:rPr lang="en-US" smtClean="0"/>
              <a:t>Steder on </a:t>
            </a:r>
            <a:r>
              <a:rPr lang="en-US" dirty="0" smtClean="0"/>
              <a:t>behalf of the SRF team at DESY</a:t>
            </a:r>
            <a:endParaRPr lang="en-US" dirty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Annual MT Meeting, HZB </a:t>
            </a:r>
          </a:p>
          <a:p>
            <a:r>
              <a:rPr lang="en-US" dirty="0" smtClean="0"/>
              <a:t>12 – 14 June 2018</a:t>
            </a:r>
          </a:p>
          <a:p>
            <a:endParaRPr lang="en-US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335014"/>
            <a:ext cx="11376025" cy="889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</a:t>
            </a:r>
            <a:r>
              <a:rPr lang="en-US" sz="2000" dirty="0" smtClean="0"/>
              <a:t>owards continuous wave operation </a:t>
            </a: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        of the European XFEL</a:t>
            </a:r>
            <a:endParaRPr lang="en-US" sz="2000" dirty="0"/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76672"/>
            <a:ext cx="388843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14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large grain </a:t>
            </a:r>
            <a:r>
              <a:rPr lang="en-US" dirty="0" smtClean="0"/>
              <a:t>niobium </a:t>
            </a:r>
            <a:r>
              <a:rPr lang="en-US" dirty="0"/>
              <a:t>cavities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promising Q</a:t>
            </a:r>
            <a:r>
              <a:rPr lang="en-US" baseline="-25000" dirty="0" smtClean="0"/>
              <a:t>0 </a:t>
            </a:r>
            <a:r>
              <a:rPr lang="en-US" dirty="0" smtClean="0"/>
              <a:t>values </a:t>
            </a:r>
            <a:r>
              <a:rPr lang="en-US" dirty="0"/>
              <a:t>in </a:t>
            </a:r>
            <a:r>
              <a:rPr lang="en-US" dirty="0" smtClean="0"/>
              <a:t>vertical </a:t>
            </a:r>
            <a:r>
              <a:rPr lang="en-US" dirty="0"/>
              <a:t>and </a:t>
            </a:r>
            <a:r>
              <a:rPr lang="en-US" dirty="0" smtClean="0"/>
              <a:t>module tests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11 nine-cell, several three- and single-cell large grain </a:t>
            </a:r>
            <a:r>
              <a:rPr lang="en-US" b="1" dirty="0" smtClean="0">
                <a:solidFill>
                  <a:srgbClr val="FF9E1B"/>
                </a:solidFill>
              </a:rPr>
              <a:t>cavities</a:t>
            </a:r>
            <a:r>
              <a:rPr lang="en-US" dirty="0" smtClean="0"/>
              <a:t> fabricated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world class performance</a:t>
            </a:r>
          </a:p>
          <a:p>
            <a:pPr marL="0" indent="0">
              <a:buNone/>
            </a:pPr>
            <a:endParaRPr lang="en-US" sz="1000" dirty="0" smtClean="0">
              <a:ea typeface="Wingdings"/>
              <a:cs typeface="Wingdings"/>
              <a:sym typeface="Wingdings"/>
            </a:endParaRPr>
          </a:p>
          <a:p>
            <a:r>
              <a:rPr lang="en-US" dirty="0" smtClean="0">
                <a:ea typeface="Wingdings"/>
                <a:cs typeface="Wingdings"/>
                <a:sym typeface="Wingdings"/>
              </a:rPr>
              <a:t>vertical test comparison to fine grain cavities</a:t>
            </a:r>
          </a:p>
          <a:p>
            <a:pPr lvl="1"/>
            <a:r>
              <a:rPr lang="en-US" dirty="0" smtClean="0">
                <a:ea typeface="Wingdings"/>
                <a:cs typeface="Wingdings"/>
                <a:sym typeface="Wingdings"/>
              </a:rPr>
              <a:t>for standard EP surface treatment about 25 % higher Q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0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</a:t>
            </a:r>
          </a:p>
          <a:p>
            <a:pPr lvl="1"/>
            <a:r>
              <a:rPr lang="en-US" dirty="0" smtClean="0">
                <a:ea typeface="Wingdings"/>
                <a:cs typeface="Wingdings"/>
                <a:sym typeface="Wingdings"/>
              </a:rPr>
              <a:t>same reach for high accelerating gradients</a:t>
            </a:r>
          </a:p>
        </p:txBody>
      </p:sp>
      <p:pic>
        <p:nvPicPr>
          <p:cNvPr id="9" name="Picture Placeholder 8" descr="LG_FG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334" r="383" b="258"/>
          <a:stretch/>
        </p:blipFill>
        <p:spPr>
          <a:xfrm>
            <a:off x="7766050" y="1136650"/>
            <a:ext cx="4146550" cy="2580382"/>
          </a:xfrm>
        </p:spPr>
      </p:pic>
    </p:spTree>
    <p:extLst>
      <p:ext uri="{BB962C8B-B14F-4D97-AF65-F5344CB8AC3E}">
        <p14:creationId xmlns:p14="http://schemas.microsoft.com/office/powerpoint/2010/main" val="56458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large grain </a:t>
            </a:r>
            <a:r>
              <a:rPr lang="en-US" dirty="0" smtClean="0"/>
              <a:t>niobium </a:t>
            </a:r>
            <a:r>
              <a:rPr lang="en-US" dirty="0"/>
              <a:t>cavities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promising Q</a:t>
            </a:r>
            <a:r>
              <a:rPr lang="en-US" baseline="-25000" dirty="0" smtClean="0"/>
              <a:t>0 </a:t>
            </a:r>
            <a:r>
              <a:rPr lang="en-US" dirty="0" smtClean="0"/>
              <a:t>values </a:t>
            </a:r>
            <a:r>
              <a:rPr lang="en-US" dirty="0"/>
              <a:t>in </a:t>
            </a:r>
            <a:r>
              <a:rPr lang="en-US" dirty="0" smtClean="0"/>
              <a:t>vertical </a:t>
            </a:r>
            <a:r>
              <a:rPr lang="en-US" dirty="0"/>
              <a:t>and </a:t>
            </a:r>
            <a:r>
              <a:rPr lang="en-US" dirty="0" smtClean="0"/>
              <a:t>module tests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11 nine-cell, several three- and single-cell large grain </a:t>
            </a:r>
            <a:r>
              <a:rPr lang="en-US" b="1" dirty="0" smtClean="0">
                <a:solidFill>
                  <a:srgbClr val="FF9E1B"/>
                </a:solidFill>
              </a:rPr>
              <a:t>cavities</a:t>
            </a:r>
            <a:r>
              <a:rPr lang="en-US" dirty="0" smtClean="0"/>
              <a:t> fabricated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world class performance</a:t>
            </a:r>
          </a:p>
          <a:p>
            <a:pPr marL="0" indent="0">
              <a:buNone/>
            </a:pPr>
            <a:endParaRPr lang="en-US" sz="1000" dirty="0" smtClean="0">
              <a:ea typeface="Wingdings"/>
              <a:cs typeface="Wingdings"/>
              <a:sym typeface="Wingdings"/>
            </a:endParaRPr>
          </a:p>
          <a:p>
            <a:r>
              <a:rPr lang="en-US" dirty="0" smtClean="0">
                <a:ea typeface="Wingdings"/>
                <a:cs typeface="Wingdings"/>
                <a:sym typeface="Wingdings"/>
              </a:rPr>
              <a:t>vertical test comparison to fine grain cavities</a:t>
            </a:r>
          </a:p>
          <a:p>
            <a:pPr lvl="1"/>
            <a:r>
              <a:rPr lang="en-US" dirty="0" smtClean="0">
                <a:ea typeface="Wingdings"/>
                <a:cs typeface="Wingdings"/>
                <a:sym typeface="Wingdings"/>
              </a:rPr>
              <a:t>for standard EP surface treatment about 25 % higher Q</a:t>
            </a:r>
            <a:r>
              <a:rPr lang="en-US" baseline="-25000" dirty="0" smtClean="0">
                <a:ea typeface="Wingdings"/>
                <a:cs typeface="Wingdings"/>
                <a:sym typeface="Wingdings"/>
              </a:rPr>
              <a:t>0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</a:t>
            </a:r>
          </a:p>
          <a:p>
            <a:pPr lvl="1"/>
            <a:r>
              <a:rPr lang="en-US" dirty="0" smtClean="0">
                <a:ea typeface="Wingdings"/>
                <a:cs typeface="Wingdings"/>
                <a:sym typeface="Wingdings"/>
              </a:rPr>
              <a:t>same reach for high accelerating gradients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7988" y="3789040"/>
            <a:ext cx="7524750" cy="2454374"/>
          </a:xfrm>
        </p:spPr>
        <p:txBody>
          <a:bodyPr/>
          <a:lstStyle/>
          <a:p>
            <a:r>
              <a:rPr lang="en-US" dirty="0" smtClean="0"/>
              <a:t>European </a:t>
            </a:r>
            <a:r>
              <a:rPr lang="en-US" dirty="0"/>
              <a:t>XFEL pre-series </a:t>
            </a:r>
            <a:r>
              <a:rPr lang="en-US" b="1" dirty="0" err="1" smtClean="0">
                <a:solidFill>
                  <a:srgbClr val="FF9E1B"/>
                </a:solidFill>
              </a:rPr>
              <a:t>cryo</a:t>
            </a:r>
            <a:r>
              <a:rPr lang="en-US" b="1" dirty="0" smtClean="0">
                <a:solidFill>
                  <a:srgbClr val="FF9E1B"/>
                </a:solidFill>
              </a:rPr>
              <a:t>-module</a:t>
            </a:r>
            <a:r>
              <a:rPr lang="en-US" dirty="0" smtClean="0"/>
              <a:t> </a:t>
            </a:r>
            <a:r>
              <a:rPr lang="en-US" dirty="0"/>
              <a:t>XM-3 with </a:t>
            </a:r>
            <a:r>
              <a:rPr lang="en-US" dirty="0" smtClean="0"/>
              <a:t>7 LG </a:t>
            </a:r>
            <a:r>
              <a:rPr lang="en-US" dirty="0"/>
              <a:t>+ 1 </a:t>
            </a:r>
            <a:r>
              <a:rPr lang="en-US" dirty="0" smtClean="0"/>
              <a:t>FG cavities</a:t>
            </a:r>
          </a:p>
          <a:p>
            <a:pPr>
              <a:buClr>
                <a:schemeClr val="tx1"/>
              </a:buClr>
              <a:buFont typeface="Wingdings" charset="0"/>
              <a:buChar char=" "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dirty="0" err="1" smtClean="0"/>
              <a:t>cw</a:t>
            </a:r>
            <a:r>
              <a:rPr lang="en-US" dirty="0" smtClean="0"/>
              <a:t> operation </a:t>
            </a:r>
            <a:r>
              <a:rPr lang="en-US" dirty="0">
                <a:solidFill>
                  <a:srgbClr val="000000"/>
                </a:solidFill>
              </a:rPr>
              <a:t>with excellent results and </a:t>
            </a:r>
            <a:r>
              <a:rPr lang="en-US" dirty="0" smtClean="0">
                <a:solidFill>
                  <a:srgbClr val="000000"/>
                </a:solidFill>
              </a:rPr>
              <a:t>stability</a:t>
            </a:r>
            <a:endParaRPr lang="en-US" baseline="300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>
                <a:solidFill>
                  <a:srgbClr val="000000"/>
                </a:solidFill>
              </a:rPr>
              <a:t>module </a:t>
            </a:r>
            <a:r>
              <a:rPr lang="en-US" dirty="0" smtClean="0">
                <a:solidFill>
                  <a:srgbClr val="000000"/>
                </a:solidFill>
              </a:rPr>
              <a:t>test in continuous wave and long pulse mode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stable </a:t>
            </a:r>
            <a:r>
              <a:rPr lang="en-US" dirty="0"/>
              <a:t>operation at 17 MV/m and </a:t>
            </a:r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of 2.3 x 10</a:t>
            </a:r>
            <a:r>
              <a:rPr lang="en-US" baseline="30000" dirty="0"/>
              <a:t>10  </a:t>
            </a:r>
            <a:r>
              <a:rPr lang="en-US" dirty="0"/>
              <a:t>at </a:t>
            </a:r>
            <a:r>
              <a:rPr lang="en-US" dirty="0" smtClean="0"/>
              <a:t>2K</a:t>
            </a:r>
          </a:p>
          <a:p>
            <a:pPr lvl="1"/>
            <a:r>
              <a:rPr lang="en-US" dirty="0" smtClean="0"/>
              <a:t>long pulse operation with duty factors (DF) from 22-43 %</a:t>
            </a:r>
          </a:p>
          <a:p>
            <a:r>
              <a:rPr lang="en-US" dirty="0" smtClean="0"/>
              <a:t>long </a:t>
            </a:r>
            <a:r>
              <a:rPr lang="en-US" dirty="0"/>
              <a:t>term (&gt;7y) operation of two further </a:t>
            </a:r>
            <a:r>
              <a:rPr lang="en-US" dirty="0" smtClean="0"/>
              <a:t>LG </a:t>
            </a:r>
            <a:r>
              <a:rPr lang="en-US" dirty="0"/>
              <a:t>cavities in FLASH </a:t>
            </a:r>
            <a:r>
              <a:rPr lang="en-US" dirty="0" smtClean="0"/>
              <a:t>modules</a:t>
            </a:r>
            <a:endParaRPr lang="en-US" dirty="0"/>
          </a:p>
        </p:txBody>
      </p:sp>
      <p:pic>
        <p:nvPicPr>
          <p:cNvPr id="12" name="Picture Placeholder 11" descr="XMminus3.png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 b="140"/>
          <a:stretch>
            <a:fillRect/>
          </a:stretch>
        </p:blipFill>
        <p:spPr>
          <a:xfrm>
            <a:off x="7752803" y="3808586"/>
            <a:ext cx="4175845" cy="2716758"/>
          </a:xfrm>
        </p:spPr>
      </p:pic>
      <p:pic>
        <p:nvPicPr>
          <p:cNvPr id="9" name="Picture Placeholder 8" descr="LG_FG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" t="334" r="383" b="258"/>
          <a:stretch/>
        </p:blipFill>
        <p:spPr>
          <a:xfrm>
            <a:off x="7766050" y="1136650"/>
            <a:ext cx="4146550" cy="2580382"/>
          </a:xfrm>
        </p:spPr>
      </p:pic>
    </p:spTree>
    <p:extLst>
      <p:ext uri="{BB962C8B-B14F-4D97-AF65-F5344CB8AC3E}">
        <p14:creationId xmlns:p14="http://schemas.microsoft.com/office/powerpoint/2010/main" val="195517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cheme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 b="1236"/>
          <a:stretch/>
        </p:blipFill>
        <p:spPr>
          <a:xfrm>
            <a:off x="8075611" y="1266478"/>
            <a:ext cx="3708401" cy="21625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treatments in a partial pressure of </a:t>
            </a:r>
            <a:r>
              <a:rPr lang="en-US" dirty="0" smtClean="0"/>
              <a:t>nitrogen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nitrogen infusion as promising approach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136284" cy="2454374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itrogen infusion yields</a:t>
            </a:r>
            <a:r>
              <a:rPr lang="en-US" b="1" dirty="0" smtClean="0"/>
              <a:t> </a:t>
            </a:r>
            <a:r>
              <a:rPr lang="en-US" dirty="0"/>
              <a:t>significant development of quality factors</a:t>
            </a:r>
          </a:p>
          <a:p>
            <a:pPr lvl="1"/>
            <a:r>
              <a:rPr lang="en-US" dirty="0" smtClean="0"/>
              <a:t>baseline recipe: 3 hours heat treatment </a:t>
            </a:r>
            <a:r>
              <a:rPr lang="en-US" dirty="0"/>
              <a:t>at 800°</a:t>
            </a:r>
            <a:r>
              <a:rPr lang="en-US" dirty="0" smtClean="0"/>
              <a:t>C, then 48 hours 120°C in UHV                with nitrogen </a:t>
            </a:r>
            <a:r>
              <a:rPr lang="mr-IN" dirty="0" smtClean="0"/>
              <a:t>–</a:t>
            </a:r>
            <a:r>
              <a:rPr lang="en-US" dirty="0" smtClean="0"/>
              <a:t> partial pressure of 25 </a:t>
            </a:r>
            <a:r>
              <a:rPr lang="en-US" dirty="0" err="1" smtClean="0"/>
              <a:t>mTorr</a:t>
            </a:r>
            <a:endParaRPr lang="en-US" dirty="0"/>
          </a:p>
          <a:p>
            <a:pPr lvl="1"/>
            <a:r>
              <a:rPr lang="en-US" dirty="0"/>
              <a:t>no additional final EP treatment (as in standard surface treatment) necessary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high </a:t>
            </a:r>
            <a:r>
              <a:rPr lang="en-US" dirty="0"/>
              <a:t>gradients reported</a:t>
            </a:r>
            <a:r>
              <a:rPr lang="en-US" dirty="0" smtClean="0"/>
              <a:t>, </a:t>
            </a:r>
            <a:r>
              <a:rPr lang="en-US" sz="1200" i="1" dirty="0">
                <a:solidFill>
                  <a:schemeClr val="accent1"/>
                </a:solidFill>
              </a:rPr>
              <a:t>[</a:t>
            </a:r>
            <a:r>
              <a:rPr lang="en-US" sz="1200" i="1" dirty="0" smtClean="0">
                <a:solidFill>
                  <a:srgbClr val="009FDF"/>
                </a:solidFill>
              </a:rPr>
              <a:t>A</a:t>
            </a:r>
            <a:r>
              <a:rPr lang="en-US" sz="1200" i="1" dirty="0">
                <a:solidFill>
                  <a:srgbClr val="009FDF"/>
                </a:solidFill>
              </a:rPr>
              <a:t>. </a:t>
            </a:r>
            <a:r>
              <a:rPr lang="en-US" sz="1200" i="1" dirty="0" err="1">
                <a:solidFill>
                  <a:srgbClr val="009FDF"/>
                </a:solidFill>
              </a:rPr>
              <a:t>Grasselino</a:t>
            </a:r>
            <a:r>
              <a:rPr lang="en-US" sz="1200" i="1" dirty="0">
                <a:solidFill>
                  <a:srgbClr val="009FDF"/>
                </a:solidFill>
              </a:rPr>
              <a:t> et al. 2017 </a:t>
            </a:r>
            <a:r>
              <a:rPr lang="en-US" sz="1200" i="1" dirty="0" err="1">
                <a:solidFill>
                  <a:srgbClr val="009FDF"/>
                </a:solidFill>
              </a:rPr>
              <a:t>Supercond</a:t>
            </a:r>
            <a:r>
              <a:rPr lang="en-US" sz="1200" i="1" dirty="0">
                <a:solidFill>
                  <a:srgbClr val="009FDF"/>
                </a:solidFill>
              </a:rPr>
              <a:t>. Sci. Technol. </a:t>
            </a:r>
            <a:r>
              <a:rPr lang="en-US" sz="1200" i="1" dirty="0" smtClean="0">
                <a:solidFill>
                  <a:srgbClr val="009FDF"/>
                </a:solidFill>
              </a:rPr>
              <a:t>30 094004]  </a:t>
            </a:r>
            <a:r>
              <a:rPr lang="en-US" dirty="0" smtClean="0"/>
              <a:t>but </a:t>
            </a:r>
            <a:r>
              <a:rPr lang="en-US" dirty="0"/>
              <a:t>process still not reproducible in every attempt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goal: definition of stable recipe for high-performance cavities </a:t>
            </a: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cheme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 b="1236"/>
          <a:stretch/>
        </p:blipFill>
        <p:spPr>
          <a:xfrm>
            <a:off x="8075611" y="1266478"/>
            <a:ext cx="3708401" cy="21625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treatments in a partial pressure of </a:t>
            </a:r>
            <a:r>
              <a:rPr lang="en-US" dirty="0" smtClean="0"/>
              <a:t>nitrogen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nitrogen infusion as promising approach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136284" cy="2454374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itrogen infusion yields</a:t>
            </a:r>
            <a:r>
              <a:rPr lang="en-US" b="1" dirty="0" smtClean="0"/>
              <a:t> </a:t>
            </a:r>
            <a:r>
              <a:rPr lang="en-US" dirty="0"/>
              <a:t>significant development of quality factors</a:t>
            </a:r>
          </a:p>
          <a:p>
            <a:pPr lvl="1"/>
            <a:r>
              <a:rPr lang="en-US" dirty="0" smtClean="0"/>
              <a:t>baseline recipe: 3 hours heat treatment </a:t>
            </a:r>
            <a:r>
              <a:rPr lang="en-US" dirty="0"/>
              <a:t>at 800°</a:t>
            </a:r>
            <a:r>
              <a:rPr lang="en-US" dirty="0" smtClean="0"/>
              <a:t>C, then 48 hours 120°C in UHV                with nitrogen </a:t>
            </a:r>
            <a:r>
              <a:rPr lang="mr-IN" dirty="0" smtClean="0"/>
              <a:t>–</a:t>
            </a:r>
            <a:r>
              <a:rPr lang="en-US" dirty="0" smtClean="0"/>
              <a:t> partial pressure of 25 </a:t>
            </a:r>
            <a:r>
              <a:rPr lang="en-US" dirty="0" err="1" smtClean="0"/>
              <a:t>mTorr</a:t>
            </a:r>
            <a:endParaRPr lang="en-US" dirty="0"/>
          </a:p>
          <a:p>
            <a:pPr lvl="1"/>
            <a:r>
              <a:rPr lang="en-US" dirty="0"/>
              <a:t>no additional final EP treatment (as in standard surface treatment) necessary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high </a:t>
            </a:r>
            <a:r>
              <a:rPr lang="en-US" dirty="0"/>
              <a:t>gradients reported</a:t>
            </a:r>
            <a:r>
              <a:rPr lang="en-US" dirty="0" smtClean="0"/>
              <a:t>, </a:t>
            </a:r>
            <a:r>
              <a:rPr lang="en-US" sz="1200" i="1" dirty="0">
                <a:solidFill>
                  <a:schemeClr val="accent1"/>
                </a:solidFill>
              </a:rPr>
              <a:t>[</a:t>
            </a:r>
            <a:r>
              <a:rPr lang="en-US" sz="1200" i="1" dirty="0" smtClean="0">
                <a:solidFill>
                  <a:srgbClr val="009FDF"/>
                </a:solidFill>
              </a:rPr>
              <a:t>A</a:t>
            </a:r>
            <a:r>
              <a:rPr lang="en-US" sz="1200" i="1" dirty="0">
                <a:solidFill>
                  <a:srgbClr val="009FDF"/>
                </a:solidFill>
              </a:rPr>
              <a:t>. </a:t>
            </a:r>
            <a:r>
              <a:rPr lang="en-US" sz="1200" i="1" dirty="0" err="1">
                <a:solidFill>
                  <a:srgbClr val="009FDF"/>
                </a:solidFill>
              </a:rPr>
              <a:t>Grasselino</a:t>
            </a:r>
            <a:r>
              <a:rPr lang="en-US" sz="1200" i="1" dirty="0">
                <a:solidFill>
                  <a:srgbClr val="009FDF"/>
                </a:solidFill>
              </a:rPr>
              <a:t> et al. 2017 </a:t>
            </a:r>
            <a:r>
              <a:rPr lang="en-US" sz="1200" i="1" dirty="0" err="1">
                <a:solidFill>
                  <a:srgbClr val="009FDF"/>
                </a:solidFill>
              </a:rPr>
              <a:t>Supercond</a:t>
            </a:r>
            <a:r>
              <a:rPr lang="en-US" sz="1200" i="1" dirty="0">
                <a:solidFill>
                  <a:srgbClr val="009FDF"/>
                </a:solidFill>
              </a:rPr>
              <a:t>. Sci. Technol. </a:t>
            </a:r>
            <a:r>
              <a:rPr lang="en-US" sz="1200" i="1" dirty="0" smtClean="0">
                <a:solidFill>
                  <a:srgbClr val="009FDF"/>
                </a:solidFill>
              </a:rPr>
              <a:t>30 094004]  </a:t>
            </a:r>
            <a:r>
              <a:rPr lang="en-US" dirty="0" smtClean="0"/>
              <a:t>but </a:t>
            </a:r>
            <a:r>
              <a:rPr lang="en-US" dirty="0"/>
              <a:t>process still not reproducible in every attempt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goal: definition of stable recipe for high-performance cavities </a:t>
            </a: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two R&amp;D approaches at DESY</a:t>
            </a:r>
          </a:p>
          <a:p>
            <a:pPr lvl="1"/>
            <a:r>
              <a:rPr lang="en-US" dirty="0" smtClean="0"/>
              <a:t>in-situ infusion of samples followed by surface characterization techniques</a:t>
            </a:r>
          </a:p>
          <a:p>
            <a:pPr marL="542925" lvl="2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understanding from surface physics point of view</a:t>
            </a:r>
            <a:endParaRPr lang="en-US" dirty="0" smtClean="0"/>
          </a:p>
          <a:p>
            <a:pPr lvl="1"/>
            <a:r>
              <a:rPr lang="en-US" dirty="0" smtClean="0"/>
              <a:t>heat treatment of cavities and samples</a:t>
            </a:r>
          </a:p>
          <a:p>
            <a:pPr lvl="2"/>
            <a:r>
              <a:rPr lang="en-US" dirty="0" smtClean="0"/>
              <a:t>vertical tests of cavities</a:t>
            </a:r>
          </a:p>
          <a:p>
            <a:pPr lvl="2"/>
            <a:r>
              <a:rPr lang="en-US" dirty="0" smtClean="0"/>
              <a:t>surface analysis of samples</a:t>
            </a:r>
          </a:p>
          <a:p>
            <a:pPr marL="266700" lvl="1" indent="0"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 </a:t>
            </a:r>
            <a:r>
              <a:rPr lang="en-US" dirty="0" smtClean="0"/>
              <a:t>correlation of surface and RF properties</a:t>
            </a:r>
          </a:p>
          <a:p>
            <a:pPr lvl="1"/>
            <a:endParaRPr lang="en-US" dirty="0" smtClean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4" r="6804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4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itrogen infusion at </a:t>
            </a:r>
            <a:r>
              <a:rPr lang="en-US" dirty="0" err="1" smtClean="0"/>
              <a:t>Nanolab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surface characterization shows no nitrides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268760"/>
            <a:ext cx="7524750" cy="511256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understand </a:t>
            </a:r>
            <a:r>
              <a:rPr lang="en-US" dirty="0" smtClean="0">
                <a:solidFill>
                  <a:srgbClr val="000000"/>
                </a:solidFill>
              </a:rPr>
              <a:t>role of nitrogen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in infusion </a:t>
            </a:r>
            <a:r>
              <a:rPr lang="en-US" dirty="0" smtClean="0"/>
              <a:t>process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ample treatment in UHV chamber on high-purity, UHV-annealed single crystal Nb (100) – as a model system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surface analysis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/>
              <a:t>wrt</a:t>
            </a:r>
            <a:r>
              <a:rPr lang="en-US" dirty="0" smtClean="0"/>
              <a:t>. oxides, nitrides, hydrides and interstitials </a:t>
            </a:r>
          </a:p>
          <a:p>
            <a:pPr lvl="2"/>
            <a:r>
              <a:rPr lang="en-US" dirty="0" smtClean="0"/>
              <a:t>in-situ XRR and GIXRD experiments, XPS, SEM, AFM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764704"/>
            <a:ext cx="2192648" cy="28293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01002" y="3152001"/>
            <a:ext cx="687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rgbClr val="009FDF"/>
                </a:solidFill>
              </a:rPr>
              <a:t>[</a:t>
            </a:r>
            <a:r>
              <a:rPr lang="it-IT" sz="1200" i="1" dirty="0" err="1" smtClean="0">
                <a:solidFill>
                  <a:srgbClr val="009FDF"/>
                </a:solidFill>
              </a:rPr>
              <a:t>Dangwal</a:t>
            </a:r>
            <a:r>
              <a:rPr lang="it-IT" sz="1200" i="1" dirty="0" smtClean="0">
                <a:solidFill>
                  <a:srgbClr val="009FDF"/>
                </a:solidFill>
              </a:rPr>
              <a:t> </a:t>
            </a:r>
            <a:r>
              <a:rPr lang="it-IT" sz="1200" i="1" dirty="0" err="1">
                <a:solidFill>
                  <a:srgbClr val="009FDF"/>
                </a:solidFill>
              </a:rPr>
              <a:t>Pandey</a:t>
            </a:r>
            <a:r>
              <a:rPr lang="it-IT" sz="1200" i="1" dirty="0">
                <a:solidFill>
                  <a:srgbClr val="009FDF"/>
                </a:solidFill>
              </a:rPr>
              <a:t>, A., Dalla Lana </a:t>
            </a:r>
            <a:r>
              <a:rPr lang="it-IT" sz="1200" i="1" dirty="0" err="1">
                <a:solidFill>
                  <a:srgbClr val="009FDF"/>
                </a:solidFill>
              </a:rPr>
              <a:t>Semione</a:t>
            </a:r>
            <a:r>
              <a:rPr lang="it-IT" sz="1200" i="1" dirty="0">
                <a:solidFill>
                  <a:srgbClr val="009FDF"/>
                </a:solidFill>
              </a:rPr>
              <a:t>, G., </a:t>
            </a:r>
            <a:r>
              <a:rPr lang="it-IT" sz="1200" i="1" dirty="0" err="1">
                <a:solidFill>
                  <a:srgbClr val="009FDF"/>
                </a:solidFill>
              </a:rPr>
              <a:t>Prudnikava</a:t>
            </a:r>
            <a:r>
              <a:rPr lang="it-IT" sz="1200" i="1" dirty="0">
                <a:solidFill>
                  <a:srgbClr val="009FDF"/>
                </a:solidFill>
              </a:rPr>
              <a:t>, A. et al. </a:t>
            </a:r>
            <a:r>
              <a:rPr lang="it-IT" sz="1200" i="1" dirty="0" err="1">
                <a:solidFill>
                  <a:srgbClr val="009FDF"/>
                </a:solidFill>
              </a:rPr>
              <a:t>J</a:t>
            </a:r>
            <a:r>
              <a:rPr lang="it-IT" sz="1200" i="1" dirty="0">
                <a:solidFill>
                  <a:srgbClr val="009FDF"/>
                </a:solidFill>
              </a:rPr>
              <a:t> Mater Sci (2018) 53: </a:t>
            </a:r>
            <a:r>
              <a:rPr lang="it-IT" sz="1200" i="1" dirty="0" smtClean="0">
                <a:solidFill>
                  <a:srgbClr val="009FDF"/>
                </a:solidFill>
              </a:rPr>
              <a:t>10411]</a:t>
            </a:r>
            <a:r>
              <a:rPr lang="it-IT" sz="1200" dirty="0" smtClean="0"/>
              <a:t> </a:t>
            </a:r>
            <a:endParaRPr lang="de-DE" sz="1200" i="1" dirty="0" err="1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80376" y="188640"/>
            <a:ext cx="2257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9FDF"/>
                </a:solidFill>
              </a:rPr>
              <a:t>poster G. </a:t>
            </a:r>
            <a:r>
              <a:rPr lang="en-US" sz="1200" i="1" dirty="0" err="1">
                <a:solidFill>
                  <a:srgbClr val="009FDF"/>
                </a:solidFill>
              </a:rPr>
              <a:t>Dalla</a:t>
            </a:r>
            <a:r>
              <a:rPr lang="en-US" sz="1200" i="1" dirty="0">
                <a:solidFill>
                  <a:srgbClr val="009FDF"/>
                </a:solidFill>
              </a:rPr>
              <a:t> Lana </a:t>
            </a:r>
            <a:r>
              <a:rPr lang="en-US" sz="1200" i="1" dirty="0" err="1">
                <a:solidFill>
                  <a:srgbClr val="009FDF"/>
                </a:solidFill>
              </a:rPr>
              <a:t>Semione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43665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itrogen infusion at </a:t>
            </a:r>
            <a:r>
              <a:rPr lang="en-US" dirty="0" err="1" smtClean="0"/>
              <a:t>Nanolab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surface characterization shows no nitrides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268760"/>
            <a:ext cx="7524750" cy="511256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understand </a:t>
            </a:r>
            <a:r>
              <a:rPr lang="en-US" dirty="0" smtClean="0">
                <a:solidFill>
                  <a:srgbClr val="000000"/>
                </a:solidFill>
              </a:rPr>
              <a:t>role of nitrogen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smtClean="0"/>
              <a:t>infusion </a:t>
            </a:r>
            <a:r>
              <a:rPr lang="en-US" smtClean="0"/>
              <a:t>process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ample treatment in UHV chamber on high-purity, UHV-annealed single crystal Nb (100) – as a model system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surface analysis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/>
              <a:t>wrt</a:t>
            </a:r>
            <a:r>
              <a:rPr lang="en-US" dirty="0" smtClean="0"/>
              <a:t>. oxides, nitrides, hydrides and interstitials </a:t>
            </a:r>
          </a:p>
          <a:p>
            <a:pPr lvl="2"/>
            <a:r>
              <a:rPr lang="en-US" dirty="0" smtClean="0"/>
              <a:t>in-situ XRR and GIXRD experiments, XPS, SEM, AFM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</a:t>
            </a:r>
            <a:r>
              <a:rPr lang="en-US" b="1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in</a:t>
            </a:r>
            <a:r>
              <a:rPr lang="en-US" dirty="0"/>
              <a:t>-situ XRR &amp; XPS</a:t>
            </a:r>
            <a:r>
              <a:rPr lang="en-US" dirty="0" smtClean="0"/>
              <a:t>:</a:t>
            </a:r>
            <a:endParaRPr lang="en-US" sz="1200" i="1" dirty="0">
              <a:solidFill>
                <a:srgbClr val="009FDF"/>
              </a:solidFill>
            </a:endParaRPr>
          </a:p>
          <a:p>
            <a:pPr lvl="1"/>
            <a:r>
              <a:rPr lang="en-US" dirty="0" err="1" smtClean="0"/>
              <a:t>NbO</a:t>
            </a:r>
            <a:r>
              <a:rPr lang="en-US" dirty="0" smtClean="0"/>
              <a:t> phase present</a:t>
            </a:r>
          </a:p>
          <a:p>
            <a:pPr lvl="1"/>
            <a:r>
              <a:rPr lang="en-US" dirty="0" smtClean="0"/>
              <a:t>but </a:t>
            </a:r>
            <a:r>
              <a:rPr lang="en-US" b="1" dirty="0" smtClean="0">
                <a:solidFill>
                  <a:schemeClr val="accent2"/>
                </a:solidFill>
              </a:rPr>
              <a:t>no </a:t>
            </a:r>
            <a:r>
              <a:rPr lang="en-US" b="1" dirty="0">
                <a:solidFill>
                  <a:schemeClr val="accent2"/>
                </a:solidFill>
              </a:rPr>
              <a:t>nitride phase </a:t>
            </a:r>
            <a:r>
              <a:rPr lang="en-US" dirty="0">
                <a:solidFill>
                  <a:srgbClr val="000000"/>
                </a:solidFill>
              </a:rPr>
              <a:t>identified after nitrogen  </a:t>
            </a:r>
            <a:r>
              <a:rPr lang="en-US" dirty="0" smtClean="0">
                <a:solidFill>
                  <a:srgbClr val="000000"/>
                </a:solidFill>
              </a:rPr>
              <a:t>                                      infusion </a:t>
            </a:r>
            <a:r>
              <a:rPr lang="en-US" dirty="0"/>
              <a:t>process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no other unexpected layers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natural oxides re-grow after venting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764704"/>
            <a:ext cx="2192648" cy="28293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01002" y="3152001"/>
            <a:ext cx="6874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rgbClr val="009FDF"/>
                </a:solidFill>
              </a:rPr>
              <a:t>[</a:t>
            </a:r>
            <a:r>
              <a:rPr lang="it-IT" sz="1200" i="1" dirty="0" err="1" smtClean="0">
                <a:solidFill>
                  <a:srgbClr val="009FDF"/>
                </a:solidFill>
              </a:rPr>
              <a:t>Dangwal</a:t>
            </a:r>
            <a:r>
              <a:rPr lang="it-IT" sz="1200" i="1" dirty="0" smtClean="0">
                <a:solidFill>
                  <a:srgbClr val="009FDF"/>
                </a:solidFill>
              </a:rPr>
              <a:t> </a:t>
            </a:r>
            <a:r>
              <a:rPr lang="it-IT" sz="1200" i="1" dirty="0" err="1">
                <a:solidFill>
                  <a:srgbClr val="009FDF"/>
                </a:solidFill>
              </a:rPr>
              <a:t>Pandey</a:t>
            </a:r>
            <a:r>
              <a:rPr lang="it-IT" sz="1200" i="1" dirty="0">
                <a:solidFill>
                  <a:srgbClr val="009FDF"/>
                </a:solidFill>
              </a:rPr>
              <a:t>, A., Dalla Lana </a:t>
            </a:r>
            <a:r>
              <a:rPr lang="it-IT" sz="1200" i="1" dirty="0" err="1">
                <a:solidFill>
                  <a:srgbClr val="009FDF"/>
                </a:solidFill>
              </a:rPr>
              <a:t>Semione</a:t>
            </a:r>
            <a:r>
              <a:rPr lang="it-IT" sz="1200" i="1" dirty="0">
                <a:solidFill>
                  <a:srgbClr val="009FDF"/>
                </a:solidFill>
              </a:rPr>
              <a:t>, G., </a:t>
            </a:r>
            <a:r>
              <a:rPr lang="it-IT" sz="1200" i="1" dirty="0" err="1">
                <a:solidFill>
                  <a:srgbClr val="009FDF"/>
                </a:solidFill>
              </a:rPr>
              <a:t>Prudnikava</a:t>
            </a:r>
            <a:r>
              <a:rPr lang="it-IT" sz="1200" i="1" dirty="0">
                <a:solidFill>
                  <a:srgbClr val="009FDF"/>
                </a:solidFill>
              </a:rPr>
              <a:t>, A. et al. </a:t>
            </a:r>
            <a:r>
              <a:rPr lang="it-IT" sz="1200" i="1" dirty="0" err="1">
                <a:solidFill>
                  <a:srgbClr val="009FDF"/>
                </a:solidFill>
              </a:rPr>
              <a:t>J</a:t>
            </a:r>
            <a:r>
              <a:rPr lang="it-IT" sz="1200" i="1" dirty="0">
                <a:solidFill>
                  <a:srgbClr val="009FDF"/>
                </a:solidFill>
              </a:rPr>
              <a:t> Mater Sci (2018) 53: </a:t>
            </a:r>
            <a:r>
              <a:rPr lang="it-IT" sz="1200" i="1" dirty="0" smtClean="0">
                <a:solidFill>
                  <a:srgbClr val="009FDF"/>
                </a:solidFill>
              </a:rPr>
              <a:t>10411]</a:t>
            </a:r>
            <a:r>
              <a:rPr lang="it-IT" sz="1200" dirty="0" smtClean="0"/>
              <a:t> </a:t>
            </a:r>
            <a:endParaRPr lang="de-DE" sz="1200" i="1" dirty="0" err="1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pic>
        <p:nvPicPr>
          <p:cNvPr id="7" name="Picture 6" descr="gu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00" y="3645024"/>
            <a:ext cx="5158616" cy="2846738"/>
          </a:xfrm>
          <a:prstGeom prst="rect">
            <a:avLst/>
          </a:prstGeom>
        </p:spPr>
      </p:pic>
      <p:pic>
        <p:nvPicPr>
          <p:cNvPr id="5" name="Picture 4" descr="XRR_data_label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717032"/>
            <a:ext cx="2451240" cy="2808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80376" y="188640"/>
            <a:ext cx="2257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9FDF"/>
                </a:solidFill>
              </a:rPr>
              <a:t>poster G. </a:t>
            </a:r>
            <a:r>
              <a:rPr lang="en-US" sz="1200" i="1" dirty="0" err="1">
                <a:solidFill>
                  <a:srgbClr val="009FDF"/>
                </a:solidFill>
              </a:rPr>
              <a:t>Dalla</a:t>
            </a:r>
            <a:r>
              <a:rPr lang="en-US" sz="1200" i="1" dirty="0">
                <a:solidFill>
                  <a:srgbClr val="009FDF"/>
                </a:solidFill>
              </a:rPr>
              <a:t> Lana </a:t>
            </a:r>
            <a:r>
              <a:rPr lang="en-US" sz="1200" i="1" dirty="0" err="1">
                <a:solidFill>
                  <a:srgbClr val="009FDF"/>
                </a:solidFill>
              </a:rPr>
              <a:t>Semione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1922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infusion process at DESY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large parameter space to be controlled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151784" y="1406427"/>
            <a:ext cx="3780954" cy="2454374"/>
          </a:xfrm>
        </p:spPr>
        <p:txBody>
          <a:bodyPr/>
          <a:lstStyle/>
          <a:p>
            <a:r>
              <a:rPr lang="en-US" dirty="0" smtClean="0"/>
              <a:t>first tests couldn’t reproduce </a:t>
            </a:r>
            <a:r>
              <a:rPr lang="en-US" dirty="0" err="1" smtClean="0"/>
              <a:t>Fermilab</a:t>
            </a:r>
            <a:r>
              <a:rPr lang="en-US" dirty="0" smtClean="0"/>
              <a:t> results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7" name="Picture 46" descr="1DE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12776"/>
            <a:ext cx="3712701" cy="2276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88488" y="188640"/>
            <a:ext cx="1206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accent1"/>
                </a:solidFill>
              </a:rPr>
              <a:t>poster C. Bate</a:t>
            </a:r>
          </a:p>
        </p:txBody>
      </p:sp>
    </p:spTree>
    <p:extLst>
      <p:ext uri="{BB962C8B-B14F-4D97-AF65-F5344CB8AC3E}">
        <p14:creationId xmlns:p14="http://schemas.microsoft.com/office/powerpoint/2010/main" val="341595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infusion process at DESY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large parameter space to be controlled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151784" y="1406427"/>
            <a:ext cx="3780954" cy="2454374"/>
          </a:xfrm>
        </p:spPr>
        <p:txBody>
          <a:bodyPr/>
          <a:lstStyle/>
          <a:p>
            <a:r>
              <a:rPr lang="en-US" dirty="0" smtClean="0"/>
              <a:t>first tests couldn’t reproduce </a:t>
            </a:r>
            <a:r>
              <a:rPr lang="en-US" dirty="0" err="1" smtClean="0"/>
              <a:t>Fermilab</a:t>
            </a:r>
            <a:r>
              <a:rPr lang="en-US" dirty="0" smtClean="0"/>
              <a:t> results</a:t>
            </a:r>
          </a:p>
          <a:p>
            <a:r>
              <a:rPr lang="en-US" dirty="0" smtClean="0"/>
              <a:t>star-like structures found on samples</a:t>
            </a:r>
          </a:p>
          <a:p>
            <a:r>
              <a:rPr lang="en-US" dirty="0" smtClean="0"/>
              <a:t>possible hydro-carbon contamination of furnace</a:t>
            </a:r>
          </a:p>
          <a:p>
            <a:r>
              <a:rPr lang="en-US" dirty="0" smtClean="0"/>
              <a:t>process parameters compared to setups at other labs</a:t>
            </a:r>
          </a:p>
          <a:p>
            <a:r>
              <a:rPr lang="en-US" dirty="0" smtClean="0"/>
              <a:t>close collaboration with </a:t>
            </a:r>
            <a:r>
              <a:rPr lang="en-US" dirty="0" err="1" smtClean="0"/>
              <a:t>Fermilab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8112224" y="1412776"/>
            <a:ext cx="3744416" cy="4968552"/>
            <a:chOff x="8112224" y="809812"/>
            <a:chExt cx="3960440" cy="557151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24" y="809812"/>
              <a:ext cx="3708000" cy="276320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24" y="4364989"/>
              <a:ext cx="3651968" cy="97210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24" y="5409105"/>
              <a:ext cx="3651968" cy="97210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150734" y="831298"/>
              <a:ext cx="24817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chemeClr val="bg1"/>
                  </a:solidFill>
                </a:rPr>
                <a:t>SEM after </a:t>
              </a:r>
              <a:r>
                <a:rPr lang="de-DE" sz="1600" dirty="0" err="1" smtClean="0">
                  <a:solidFill>
                    <a:schemeClr val="bg1"/>
                  </a:solidFill>
                </a:rPr>
                <a:t>heat</a:t>
              </a:r>
              <a:r>
                <a:rPr lang="de-DE" sz="1600" dirty="0" smtClean="0">
                  <a:solidFill>
                    <a:schemeClr val="bg1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bg1"/>
                  </a:solidFill>
                </a:rPr>
                <a:t>treatment</a:t>
              </a:r>
              <a:endParaRPr lang="de-DE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128448" y="6093181"/>
              <a:ext cx="161639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</a:rPr>
                <a:t>TEM-EDS: Carbon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272464" y="5013061"/>
              <a:ext cx="1446477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de-DE" sz="1400" dirty="0" smtClean="0"/>
                <a:t>TEM on FIB Cuts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256240" y="1124744"/>
              <a:ext cx="1224136" cy="246221"/>
              <a:chOff x="8256240" y="44624"/>
              <a:chExt cx="1224136" cy="246221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8256240" y="260648"/>
                <a:ext cx="1224136" cy="0"/>
              </a:xfrm>
              <a:prstGeom prst="line">
                <a:avLst/>
              </a:prstGeom>
              <a:ln w="9525">
                <a:solidFill>
                  <a:srgbClr val="FFFF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8616280" y="44624"/>
                <a:ext cx="4716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FF00"/>
                    </a:solidFill>
                  </a:rPr>
                  <a:t>2 </a:t>
                </a:r>
                <a:r>
                  <a:rPr lang="en-US" sz="1000" dirty="0" err="1" smtClean="0">
                    <a:solidFill>
                      <a:srgbClr val="FFFF00"/>
                    </a:solidFill>
                    <a:cs typeface="Arial"/>
                  </a:rPr>
                  <a:t>μ</a:t>
                </a:r>
                <a:r>
                  <a:rPr lang="en-US" sz="1000" dirty="0" err="1" smtClean="0">
                    <a:solidFill>
                      <a:srgbClr val="FFFF00"/>
                    </a:solidFill>
                  </a:rPr>
                  <a:t>m</a:t>
                </a:r>
                <a:endParaRPr lang="en-US" sz="1000" dirty="0" smtClean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50" t="67214" r="14459" b="11196"/>
            <a:stretch/>
          </p:blipFill>
          <p:spPr>
            <a:xfrm>
              <a:off x="10992544" y="1412776"/>
              <a:ext cx="1080120" cy="10603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" name="Rectangle 36"/>
            <p:cNvSpPr/>
            <p:nvPr/>
          </p:nvSpPr>
          <p:spPr>
            <a:xfrm>
              <a:off x="10704512" y="2708920"/>
              <a:ext cx="504056" cy="432048"/>
            </a:xfrm>
            <a:prstGeom prst="rect">
              <a:avLst/>
            </a:prstGeom>
            <a:noFill/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10704512" y="1412776"/>
              <a:ext cx="288032" cy="1296144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208568" y="2492896"/>
              <a:ext cx="864096" cy="648072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0992544" y="1412776"/>
              <a:ext cx="1080120" cy="1080120"/>
            </a:xfrm>
            <a:prstGeom prst="rect">
              <a:avLst/>
            </a:prstGeom>
            <a:noFill/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28248" y="3717032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‘star-like’ precipitates identified as carbon using advanced surface analysis techniques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10488488" y="2996952"/>
              <a:ext cx="432048" cy="72008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0344472" y="4149080"/>
              <a:ext cx="0" cy="43204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9552384" y="4149080"/>
              <a:ext cx="648072" cy="1440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46" descr="1DE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12776"/>
            <a:ext cx="3712701" cy="2276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88488" y="188640"/>
            <a:ext cx="1206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accent1"/>
                </a:solidFill>
              </a:rPr>
              <a:t>poster C. Bate</a:t>
            </a:r>
          </a:p>
        </p:txBody>
      </p:sp>
    </p:spTree>
    <p:extLst>
      <p:ext uri="{BB962C8B-B14F-4D97-AF65-F5344CB8AC3E}">
        <p14:creationId xmlns:p14="http://schemas.microsoft.com/office/powerpoint/2010/main" val="188641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infusion process at DESY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large parameter space to be controlled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151784" y="1406427"/>
            <a:ext cx="3780954" cy="2454374"/>
          </a:xfrm>
        </p:spPr>
        <p:txBody>
          <a:bodyPr/>
          <a:lstStyle/>
          <a:p>
            <a:r>
              <a:rPr lang="en-US" dirty="0" smtClean="0"/>
              <a:t>first tests couldn’t reproduce </a:t>
            </a:r>
            <a:r>
              <a:rPr lang="en-US" dirty="0" err="1" smtClean="0"/>
              <a:t>Fermilab</a:t>
            </a:r>
            <a:r>
              <a:rPr lang="en-US" dirty="0" smtClean="0"/>
              <a:t> results</a:t>
            </a:r>
          </a:p>
          <a:p>
            <a:r>
              <a:rPr lang="en-US" dirty="0" smtClean="0"/>
              <a:t>star-like structures found on samples</a:t>
            </a:r>
          </a:p>
          <a:p>
            <a:r>
              <a:rPr lang="en-US" dirty="0" smtClean="0"/>
              <a:t>possible hydro-carbon contamination of furnace</a:t>
            </a:r>
          </a:p>
          <a:p>
            <a:r>
              <a:rPr lang="en-US" dirty="0" smtClean="0"/>
              <a:t>process parameters compared to setups at other labs</a:t>
            </a:r>
          </a:p>
          <a:p>
            <a:r>
              <a:rPr lang="en-US" dirty="0" smtClean="0"/>
              <a:t>close collaboration with </a:t>
            </a:r>
            <a:r>
              <a:rPr lang="en-US" dirty="0" err="1" smtClean="0"/>
              <a:t>Fermilab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151784" y="3963533"/>
            <a:ext cx="3780954" cy="245437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furnace environment improved, studies for further optimization ongoing</a:t>
            </a:r>
          </a:p>
          <a:p>
            <a:r>
              <a:rPr lang="en-US" dirty="0" smtClean="0"/>
              <a:t>precipitates depending on grain orientation observable</a:t>
            </a:r>
          </a:p>
          <a:p>
            <a:pPr lvl="1">
              <a:buFont typeface="Wingdings" charset="0"/>
              <a:buChar char="è"/>
            </a:pPr>
            <a:r>
              <a:rPr lang="de-DE" dirty="0" smtClean="0"/>
              <a:t>hexagonal </a:t>
            </a:r>
            <a:r>
              <a:rPr lang="el-GR" dirty="0"/>
              <a:t>β</a:t>
            </a:r>
            <a:r>
              <a:rPr lang="en-US" dirty="0"/>
              <a:t>-</a:t>
            </a:r>
            <a:r>
              <a:rPr lang="de-DE" dirty="0"/>
              <a:t>Nb</a:t>
            </a:r>
            <a:r>
              <a:rPr lang="de-DE" baseline="-25000" dirty="0"/>
              <a:t>2</a:t>
            </a:r>
            <a:r>
              <a:rPr lang="de-DE" dirty="0"/>
              <a:t>C </a:t>
            </a:r>
            <a:r>
              <a:rPr lang="de-DE" dirty="0" err="1"/>
              <a:t>phase</a:t>
            </a:r>
            <a:r>
              <a:rPr lang="de-DE" dirty="0" smtClean="0"/>
              <a:t>?</a:t>
            </a:r>
          </a:p>
          <a:p>
            <a:r>
              <a:rPr lang="en-US" dirty="0" smtClean="0"/>
              <a:t>correlation to cavity performance?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8112224" y="1412776"/>
            <a:ext cx="3744416" cy="4968552"/>
            <a:chOff x="8112224" y="809812"/>
            <a:chExt cx="3960440" cy="557151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24" y="809812"/>
              <a:ext cx="3708000" cy="276320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24" y="4364989"/>
              <a:ext cx="3651968" cy="97210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24" y="5409105"/>
              <a:ext cx="3651968" cy="97210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150734" y="831298"/>
              <a:ext cx="24817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chemeClr val="bg1"/>
                  </a:solidFill>
                </a:rPr>
                <a:t>SEM after </a:t>
              </a:r>
              <a:r>
                <a:rPr lang="de-DE" sz="1600" dirty="0" err="1" smtClean="0">
                  <a:solidFill>
                    <a:schemeClr val="bg1"/>
                  </a:solidFill>
                </a:rPr>
                <a:t>heat</a:t>
              </a:r>
              <a:r>
                <a:rPr lang="de-DE" sz="1600" dirty="0" smtClean="0">
                  <a:solidFill>
                    <a:schemeClr val="bg1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bg1"/>
                  </a:solidFill>
                </a:rPr>
                <a:t>treatment</a:t>
              </a:r>
              <a:endParaRPr lang="de-DE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128448" y="6093181"/>
              <a:ext cx="1616395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</a:rPr>
                <a:t>TEM-EDS: Carbon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272464" y="5013061"/>
              <a:ext cx="1446477" cy="288147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de-DE" sz="1400" dirty="0" smtClean="0"/>
                <a:t>TEM on FIB Cuts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256240" y="1124744"/>
              <a:ext cx="1224136" cy="246221"/>
              <a:chOff x="8256240" y="44624"/>
              <a:chExt cx="1224136" cy="246221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8256240" y="260648"/>
                <a:ext cx="1224136" cy="0"/>
              </a:xfrm>
              <a:prstGeom prst="line">
                <a:avLst/>
              </a:prstGeom>
              <a:ln w="9525">
                <a:solidFill>
                  <a:srgbClr val="FFFF00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8616280" y="44624"/>
                <a:ext cx="4716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FF00"/>
                    </a:solidFill>
                  </a:rPr>
                  <a:t>2 </a:t>
                </a:r>
                <a:r>
                  <a:rPr lang="en-US" sz="1000" dirty="0" err="1" smtClean="0">
                    <a:solidFill>
                      <a:srgbClr val="FFFF00"/>
                    </a:solidFill>
                    <a:cs typeface="Arial"/>
                  </a:rPr>
                  <a:t>μ</a:t>
                </a:r>
                <a:r>
                  <a:rPr lang="en-US" sz="1000" dirty="0" err="1" smtClean="0">
                    <a:solidFill>
                      <a:srgbClr val="FFFF00"/>
                    </a:solidFill>
                  </a:rPr>
                  <a:t>m</a:t>
                </a:r>
                <a:endParaRPr lang="en-US" sz="1000" dirty="0" smtClean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50" t="67214" r="14459" b="11196"/>
            <a:stretch/>
          </p:blipFill>
          <p:spPr>
            <a:xfrm>
              <a:off x="10992544" y="1412776"/>
              <a:ext cx="1080120" cy="10603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" name="Rectangle 36"/>
            <p:cNvSpPr/>
            <p:nvPr/>
          </p:nvSpPr>
          <p:spPr>
            <a:xfrm>
              <a:off x="10704512" y="2708920"/>
              <a:ext cx="504056" cy="432048"/>
            </a:xfrm>
            <a:prstGeom prst="rect">
              <a:avLst/>
            </a:prstGeom>
            <a:noFill/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10704512" y="1412776"/>
              <a:ext cx="288032" cy="1296144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208568" y="2492896"/>
              <a:ext cx="864096" cy="648072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0992544" y="1412776"/>
              <a:ext cx="1080120" cy="1080120"/>
            </a:xfrm>
            <a:prstGeom prst="rect">
              <a:avLst/>
            </a:prstGeom>
            <a:noFill/>
            <a:ln w="95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28248" y="3717032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‘star-like’ precipitates identified as carbon using advanced surface analysis techniques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10488488" y="2996952"/>
              <a:ext cx="432048" cy="72008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0344472" y="4149080"/>
              <a:ext cx="0" cy="43204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9552384" y="4149080"/>
              <a:ext cx="648072" cy="144016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46" descr="1DE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12776"/>
            <a:ext cx="3712701" cy="2276871"/>
          </a:xfrm>
          <a:prstGeom prst="rect">
            <a:avLst/>
          </a:prstGeom>
        </p:spPr>
      </p:pic>
      <p:pic>
        <p:nvPicPr>
          <p:cNvPr id="48" name="Picture 47" descr="1DE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079212"/>
            <a:ext cx="3729122" cy="2086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88488" y="188640"/>
            <a:ext cx="1206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accent1"/>
                </a:solidFill>
              </a:rPr>
              <a:t>poster C. Bate</a:t>
            </a:r>
          </a:p>
        </p:txBody>
      </p:sp>
    </p:spTree>
    <p:extLst>
      <p:ext uri="{BB962C8B-B14F-4D97-AF65-F5344CB8AC3E}">
        <p14:creationId xmlns:p14="http://schemas.microsoft.com/office/powerpoint/2010/main" val="374077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answers raise more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large grain cavities very promising</a:t>
            </a:r>
          </a:p>
          <a:p>
            <a:pPr lvl="1"/>
            <a:r>
              <a:rPr lang="en-US" dirty="0" smtClean="0"/>
              <a:t>vertical / module test</a:t>
            </a:r>
          </a:p>
          <a:p>
            <a:r>
              <a:rPr lang="en-US" dirty="0" smtClean="0"/>
              <a:t>preparation serial </a:t>
            </a:r>
            <a:r>
              <a:rPr lang="en-US" dirty="0"/>
              <a:t>cavity production: specification for material, mechanical forming and welding process started</a:t>
            </a:r>
            <a:endParaRPr lang="en-US" dirty="0" smtClean="0"/>
          </a:p>
          <a:p>
            <a:r>
              <a:rPr lang="en-US" dirty="0" smtClean="0"/>
              <a:t>vertical and module tests ongoing</a:t>
            </a:r>
          </a:p>
          <a:p>
            <a:r>
              <a:rPr lang="en-US" dirty="0" smtClean="0"/>
              <a:t>systematic re-analyzing of older test 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b="1" dirty="0" smtClean="0">
                <a:solidFill>
                  <a:srgbClr val="FF9E1B"/>
                </a:solidFill>
                <a:ea typeface="Wingdings"/>
                <a:cs typeface="Wingdings"/>
                <a:sym typeface="Wingdings"/>
              </a:rPr>
              <a:t>production process for high-performance cavities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" name="Picture Placeholder 10" descr="lg_halfcell.p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1" b="6761"/>
          <a:stretch>
            <a:fillRect/>
          </a:stretch>
        </p:blipFill>
        <p:spPr>
          <a:xfrm>
            <a:off x="8075611" y="1340768"/>
            <a:ext cx="3708401" cy="2411412"/>
          </a:xfrm>
        </p:spPr>
      </p:pic>
    </p:spTree>
    <p:extLst>
      <p:ext uri="{BB962C8B-B14F-4D97-AF65-F5344CB8AC3E}">
        <p14:creationId xmlns:p14="http://schemas.microsoft.com/office/powerpoint/2010/main" val="406997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superconducting </a:t>
            </a:r>
            <a:r>
              <a:rPr lang="en-US" dirty="0" smtClean="0"/>
              <a:t>radiofrequency technology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European XFEL defining the standard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uperconducting radiofrequency (SRF) cavities are figurehead of DESY’s engagement for accelerator science </a:t>
            </a:r>
          </a:p>
          <a:p>
            <a:r>
              <a:rPr lang="en-US" dirty="0" smtClean="0"/>
              <a:t>other projects like LCLS-II, ESS, new SRF based FELs e.g. @ SINAP are profiting from successful technology transfer to industry</a:t>
            </a:r>
          </a:p>
          <a:p>
            <a:r>
              <a:rPr lang="en-US" dirty="0" smtClean="0"/>
              <a:t>European </a:t>
            </a:r>
            <a:r>
              <a:rPr lang="en-US" dirty="0"/>
              <a:t>XFEL is longest SRF linear accelerator </a:t>
            </a:r>
            <a:r>
              <a:rPr lang="en-US" dirty="0" smtClean="0"/>
              <a:t>worldwide ~ 800 cavities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verage accelerating gradient 30 MV/m  (design: 23.6 MV/m)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verage quality factor 1.4 x 10</a:t>
            </a:r>
            <a:r>
              <a:rPr lang="en-US" baseline="30000" dirty="0" smtClean="0"/>
              <a:t>10</a:t>
            </a:r>
            <a:r>
              <a:rPr lang="en-US" dirty="0" smtClean="0"/>
              <a:t>              (design 1.0 x </a:t>
            </a:r>
            <a:r>
              <a:rPr lang="en-US" dirty="0"/>
              <a:t>10</a:t>
            </a:r>
            <a:r>
              <a:rPr lang="en-US" baseline="30000" dirty="0"/>
              <a:t>10</a:t>
            </a:r>
            <a:r>
              <a:rPr lang="en-US" dirty="0" smtClean="0"/>
              <a:t>)</a:t>
            </a:r>
            <a:endParaRPr lang="en-US" baseline="30000" dirty="0" smtClean="0"/>
          </a:p>
          <a:p>
            <a:pPr marL="0" indent="0">
              <a:buNone/>
            </a:pPr>
            <a:r>
              <a:rPr lang="de-DE" i="1" dirty="0" smtClean="0"/>
              <a:t>				       </a:t>
            </a:r>
            <a:r>
              <a:rPr lang="de-DE" i="1" dirty="0" smtClean="0">
                <a:solidFill>
                  <a:srgbClr val="009FDF"/>
                </a:solidFill>
              </a:rPr>
              <a:t>[</a:t>
            </a:r>
            <a:r>
              <a:rPr lang="de-DE" sz="1200" i="1" dirty="0" smtClean="0">
                <a:solidFill>
                  <a:srgbClr val="009FDF"/>
                </a:solidFill>
              </a:rPr>
              <a:t>D</a:t>
            </a:r>
            <a:r>
              <a:rPr lang="de-DE" sz="1200" i="1" dirty="0">
                <a:solidFill>
                  <a:srgbClr val="009FDF"/>
                </a:solidFill>
              </a:rPr>
              <a:t>. Reschke et al., PhysRevAccelBeams.20.042004 (</a:t>
            </a:r>
            <a:r>
              <a:rPr lang="de-DE" sz="1200" i="1" dirty="0" smtClean="0">
                <a:solidFill>
                  <a:srgbClr val="009FDF"/>
                </a:solidFill>
              </a:rPr>
              <a:t>2017)]</a:t>
            </a:r>
            <a:endParaRPr lang="de-DE" sz="1200" i="1" dirty="0">
              <a:solidFill>
                <a:srgbClr val="009FDF"/>
              </a:solidFill>
            </a:endParaRPr>
          </a:p>
          <a:p>
            <a:endParaRPr lang="en-US" dirty="0"/>
          </a:p>
        </p:txBody>
      </p:sp>
      <p:pic>
        <p:nvPicPr>
          <p:cNvPr id="9" name="Picture 2" descr="D:\My Documents local\conferences\XFEL Users Meeting 1_2017\20170104-MX2_1786-HDR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5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answers raise more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large grain cavities very promising</a:t>
            </a:r>
          </a:p>
          <a:p>
            <a:pPr lvl="1"/>
            <a:r>
              <a:rPr lang="en-US" dirty="0" smtClean="0"/>
              <a:t>vertical / module test</a:t>
            </a:r>
          </a:p>
          <a:p>
            <a:r>
              <a:rPr lang="en-US" dirty="0" smtClean="0"/>
              <a:t>preparation serial </a:t>
            </a:r>
            <a:r>
              <a:rPr lang="en-US" dirty="0"/>
              <a:t>cavity production: specification for material, mechanical forming and welding process started</a:t>
            </a:r>
            <a:endParaRPr lang="en-US" dirty="0" smtClean="0"/>
          </a:p>
          <a:p>
            <a:r>
              <a:rPr lang="en-US" dirty="0" smtClean="0"/>
              <a:t>vertical and module tests ongoing</a:t>
            </a:r>
          </a:p>
          <a:p>
            <a:r>
              <a:rPr lang="en-US" dirty="0" smtClean="0"/>
              <a:t>systematic re-analyzing of older test 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b="1" dirty="0" smtClean="0">
                <a:solidFill>
                  <a:srgbClr val="FF9E1B"/>
                </a:solidFill>
                <a:ea typeface="Wingdings"/>
                <a:cs typeface="Wingdings"/>
                <a:sym typeface="Wingdings"/>
              </a:rPr>
              <a:t>production process for high-performance cavities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no nitride phase on surface found</a:t>
            </a:r>
          </a:p>
          <a:p>
            <a:r>
              <a:rPr lang="en-US" dirty="0" smtClean="0"/>
              <a:t>effects on grain boundaries and due to grain orientation under study</a:t>
            </a:r>
          </a:p>
          <a:p>
            <a:r>
              <a:rPr lang="en-US" dirty="0" smtClean="0"/>
              <a:t>impact of infusion temperature will be analyzed</a:t>
            </a:r>
          </a:p>
          <a:p>
            <a:r>
              <a:rPr lang="en-US" dirty="0" smtClean="0"/>
              <a:t>correlation of sample surface to cavity performance </a:t>
            </a:r>
          </a:p>
          <a:p>
            <a:pPr lvl="1"/>
            <a:r>
              <a:rPr lang="en-US" dirty="0" smtClean="0"/>
              <a:t>cutting of cavity for direct surface investigation </a:t>
            </a:r>
          </a:p>
          <a:p>
            <a:r>
              <a:rPr lang="en-US" dirty="0" smtClean="0"/>
              <a:t>analysis of other interstitial gases planned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b="1" dirty="0" smtClean="0">
                <a:solidFill>
                  <a:srgbClr val="FF9E1B"/>
                </a:solidFill>
              </a:rPr>
              <a:t>stable and reproducible recipe for nitrogen infusion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Placeholder 10" descr="lg_halfcell.p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1" b="6761"/>
          <a:stretch>
            <a:fillRect/>
          </a:stretch>
        </p:blipFill>
        <p:spPr>
          <a:xfrm>
            <a:off x="8075611" y="1340768"/>
            <a:ext cx="3708401" cy="2411412"/>
          </a:xfrm>
        </p:spPr>
      </p:pic>
      <p:pic>
        <p:nvPicPr>
          <p:cNvPr id="10" name="Picture Placeholder 9" descr="SEM.pn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591" r="16003" b="-591"/>
          <a:stretch/>
        </p:blipFill>
        <p:spPr>
          <a:xfrm>
            <a:off x="7104112" y="4005263"/>
            <a:ext cx="4679901" cy="2413000"/>
          </a:xfrm>
        </p:spPr>
      </p:pic>
    </p:spTree>
    <p:extLst>
      <p:ext uri="{BB962C8B-B14F-4D97-AF65-F5344CB8AC3E}">
        <p14:creationId xmlns:p14="http://schemas.microsoft.com/office/powerpoint/2010/main" val="6420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R&amp;D at DESY in full swing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two aspects of SRF R&amp;D towards and continuous wave upgrade of E-XFEL</a:t>
            </a:r>
          </a:p>
          <a:p>
            <a:pPr lvl="1"/>
            <a:r>
              <a:rPr lang="en-US" dirty="0" smtClean="0"/>
              <a:t>large grain R&amp;D shall provide cavities with naturally high Q</a:t>
            </a:r>
            <a:r>
              <a:rPr lang="en-US" baseline="-25000" dirty="0" smtClean="0"/>
              <a:t>0</a:t>
            </a:r>
            <a:r>
              <a:rPr lang="en-US" dirty="0" smtClean="0"/>
              <a:t> and large accelerating gradients</a:t>
            </a:r>
          </a:p>
          <a:p>
            <a:pPr lvl="1"/>
            <a:r>
              <a:rPr lang="en-US" dirty="0" smtClean="0"/>
              <a:t>nitrogen infusion R&amp;D shall allow for a surface treatment improving standard cavities to high-performance cavities with high Q</a:t>
            </a:r>
            <a:r>
              <a:rPr lang="en-US" baseline="-25000" dirty="0" smtClean="0"/>
              <a:t>0</a:t>
            </a:r>
            <a:r>
              <a:rPr lang="en-US" dirty="0" smtClean="0"/>
              <a:t> at large gradients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>
                <a:sym typeface="Wingdings"/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goal of SRF R&amp;D @ DESY:</a:t>
            </a:r>
            <a:r>
              <a:rPr lang="en-US" b="1" dirty="0" smtClean="0"/>
              <a:t>                                                                                     	</a:t>
            </a:r>
            <a:r>
              <a:rPr lang="en-US" b="1" dirty="0" smtClean="0">
                <a:solidFill>
                  <a:srgbClr val="FF9E1B"/>
                </a:solidFill>
              </a:rPr>
              <a:t>136 high-performance cavities for low energy section of European XFEL</a:t>
            </a:r>
            <a:endParaRPr lang="en-US" b="1" dirty="0">
              <a:solidFill>
                <a:srgbClr val="FF9E1B"/>
              </a:solidFill>
            </a:endParaRPr>
          </a:p>
        </p:txBody>
      </p:sp>
      <p:pic>
        <p:nvPicPr>
          <p:cNvPr id="26" name="Picture Placeholder 2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r="486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1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R&amp;D at DESY in full swing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two aspects of SRF R&amp;D towards and continuous wave upgrade of E-XFEL</a:t>
            </a:r>
          </a:p>
          <a:p>
            <a:pPr lvl="1"/>
            <a:r>
              <a:rPr lang="en-US" dirty="0" smtClean="0"/>
              <a:t>large grain R&amp;D shall provide cavities with naturally high Q</a:t>
            </a:r>
            <a:r>
              <a:rPr lang="en-US" baseline="-25000" dirty="0" smtClean="0"/>
              <a:t>0</a:t>
            </a:r>
            <a:r>
              <a:rPr lang="en-US" dirty="0" smtClean="0"/>
              <a:t> and large accelerating gradients</a:t>
            </a:r>
          </a:p>
          <a:p>
            <a:pPr lvl="1"/>
            <a:r>
              <a:rPr lang="en-US" dirty="0" smtClean="0"/>
              <a:t>nitrogen infusion R&amp;D shall allow for a surface treatment improving standard cavities to high-performance cavities with high Q</a:t>
            </a:r>
            <a:r>
              <a:rPr lang="en-US" baseline="-25000" dirty="0" smtClean="0"/>
              <a:t>0</a:t>
            </a:r>
            <a:r>
              <a:rPr lang="en-US" dirty="0" smtClean="0"/>
              <a:t> at large gradients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>
                <a:sym typeface="Wingdings"/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goal of SRF R&amp;D @ DESY:</a:t>
            </a:r>
            <a:r>
              <a:rPr lang="en-US" b="1" dirty="0" smtClean="0"/>
              <a:t>                                                                                     	</a:t>
            </a:r>
            <a:r>
              <a:rPr lang="en-US" b="1" dirty="0" smtClean="0">
                <a:solidFill>
                  <a:srgbClr val="FF9E1B"/>
                </a:solidFill>
              </a:rPr>
              <a:t>136 high-performance cavities for low energy section of European XFEL</a:t>
            </a:r>
            <a:endParaRPr lang="en-US" b="1" dirty="0">
              <a:solidFill>
                <a:srgbClr val="FF9E1B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thanks to the complete DESY and </a:t>
            </a:r>
            <a:r>
              <a:rPr lang="en-US" dirty="0" err="1" smtClean="0"/>
              <a:t>Nanolab</a:t>
            </a:r>
            <a:r>
              <a:rPr lang="en-US" dirty="0" smtClean="0"/>
              <a:t> SRF team,                                           I gave this talk on their behalf</a:t>
            </a:r>
          </a:p>
          <a:p>
            <a:r>
              <a:rPr lang="en-US" dirty="0" smtClean="0"/>
              <a:t>special thanks to </a:t>
            </a:r>
            <a:r>
              <a:rPr lang="en-US" dirty="0" err="1" smtClean="0"/>
              <a:t>Detlef</a:t>
            </a:r>
            <a:r>
              <a:rPr lang="en-US" dirty="0" smtClean="0"/>
              <a:t> </a:t>
            </a:r>
            <a:r>
              <a:rPr lang="en-US" dirty="0" err="1" smtClean="0"/>
              <a:t>Reschke</a:t>
            </a:r>
            <a:r>
              <a:rPr lang="en-US" dirty="0" smtClean="0"/>
              <a:t>, </a:t>
            </a:r>
            <a:r>
              <a:rPr lang="en-US" dirty="0" err="1" smtClean="0"/>
              <a:t>Julien</a:t>
            </a:r>
            <a:r>
              <a:rPr lang="en-US" dirty="0" smtClean="0"/>
              <a:t> </a:t>
            </a:r>
            <a:r>
              <a:rPr lang="en-US" dirty="0" err="1" smtClean="0"/>
              <a:t>Branlard</a:t>
            </a:r>
            <a:r>
              <a:rPr lang="en-US" dirty="0" smtClean="0"/>
              <a:t>, Christopher Bate and </a:t>
            </a:r>
            <a:r>
              <a:rPr lang="en-US" dirty="0" err="1" smtClean="0"/>
              <a:t>Guilherme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Lana </a:t>
            </a:r>
            <a:r>
              <a:rPr lang="en-US" dirty="0" err="1" smtClean="0"/>
              <a:t>Semione</a:t>
            </a:r>
            <a:r>
              <a:rPr lang="en-US" dirty="0" smtClean="0"/>
              <a:t> for providing material from their talks and posters</a:t>
            </a:r>
          </a:p>
          <a:p>
            <a:r>
              <a:rPr lang="en-US" dirty="0" smtClean="0"/>
              <a:t>only collaboration with many partners allows for complex R&amp;D work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968208" y="4149080"/>
            <a:ext cx="4104456" cy="1991378"/>
            <a:chOff x="2047091" y="1844824"/>
            <a:chExt cx="5333221" cy="2539496"/>
          </a:xfrm>
        </p:grpSpPr>
        <p:pic>
          <p:nvPicPr>
            <p:cNvPr id="11" name="Picture 12" descr="https://www.tub.tuhh.de/wp-content/uploads/2012/06/TUHH-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15" y="2852936"/>
              <a:ext cx="1325897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s://ncadvertiser.com/wp-content/uploads/sites/29/2013/12/KEK-JAPA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749" y="3032936"/>
              <a:ext cx="533229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www.fnal.gov/faw/designstandards/filesfordownload/FNAL-Logo-NAL-Blu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881" y="3502438"/>
              <a:ext cx="1029529" cy="220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s://www.jlab.org/div_dept/dir_off/public_affairs/logo/JLab_logo_text_white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091" y="2693028"/>
              <a:ext cx="1351884" cy="29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upload.wikimedia.org/wikipedia/commons/thumb/6/6b/Helmholtz-Zentrum_Berlin_f%C3%BCr_Materialien_und_Energie_Logo.svg/1200px-Helmholtz-Zentrum_Berlin_f%C3%BCr_Materialien_und_Energie_Logo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056906"/>
              <a:ext cx="1042229" cy="357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s://seeklogo.com/images/C/cern-european-organization-for-nuclear-research-logo-15622E4F00-seeklogo.com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599" y="1844824"/>
              <a:ext cx="445361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www.uni-rostock.de/typo3temp/_processed_/1/e/csm_rostock_logo_0afd2db08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0828"/>
            <a:stretch/>
          </p:blipFill>
          <p:spPr bwMode="auto">
            <a:xfrm>
              <a:off x="4278225" y="1844872"/>
              <a:ext cx="1373895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s://www.tu-darmstadt.de/media/corporate_design/cd_grafiken/tud_logo_web_dru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412" y="2420888"/>
              <a:ext cx="937107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Bildergebnis für research instrument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424" y="3851003"/>
              <a:ext cx="932560" cy="49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Bildergebnis für peking university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275" y="3278083"/>
              <a:ext cx="654973" cy="654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Bildergebnis für INFN Milan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78" y="3645047"/>
              <a:ext cx="738621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Bildergebnis für Heraeus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220" y="3933008"/>
              <a:ext cx="857972" cy="144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Bildergebnis für Ettore Zanon S.p.A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4060320"/>
              <a:ext cx="874800" cy="32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xtLst/>
          </p:spPr>
        </p:pic>
        <p:pic>
          <p:nvPicPr>
            <p:cNvPr id="24" name="Picture 16" descr="Bildergebnis für European XFEL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78" y="2261028"/>
              <a:ext cx="432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P:\Documents\NeueVersion\ifj_logo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978" y="1916832"/>
              <a:ext cx="409777" cy="530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Placeholder 25"/>
          <p:cNvPicPr>
            <a:picLocks noGrp="1" noChangeAspect="1"/>
          </p:cNvPicPr>
          <p:nvPr>
            <p:ph type="pic" sz="quarter" idx="14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r="48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7" name="Picture 26" descr="DESY_logo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4797152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superconducting </a:t>
            </a:r>
            <a:r>
              <a:rPr lang="en-US" dirty="0" smtClean="0"/>
              <a:t>radiofrequency technology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European XFEL defining the standard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uperconducting radiofrequency (SRF) cavities are figurehead of DESY’s engagement for accelerator science </a:t>
            </a:r>
          </a:p>
          <a:p>
            <a:r>
              <a:rPr lang="en-US" dirty="0" smtClean="0"/>
              <a:t>other projects like LCLS-II, ESS, new SRF based FELs e.g. @ SINAP are profiting from successful technology transfer to industry</a:t>
            </a:r>
          </a:p>
          <a:p>
            <a:r>
              <a:rPr lang="en-US" dirty="0" smtClean="0"/>
              <a:t>European </a:t>
            </a:r>
            <a:r>
              <a:rPr lang="en-US" dirty="0"/>
              <a:t>XFEL is longest SRF linear accelerator </a:t>
            </a:r>
            <a:r>
              <a:rPr lang="en-US" dirty="0" smtClean="0"/>
              <a:t>worldwide ~ 800 cavities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verage accelerating gradient 30 MV/m  (design: 23.6 MV/m)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verage quality factor 1.4 x 10</a:t>
            </a:r>
            <a:r>
              <a:rPr lang="en-US" baseline="30000" dirty="0" smtClean="0"/>
              <a:t>10</a:t>
            </a:r>
            <a:r>
              <a:rPr lang="en-US" dirty="0" smtClean="0"/>
              <a:t>              (design 1.0 x </a:t>
            </a:r>
            <a:r>
              <a:rPr lang="en-US" dirty="0"/>
              <a:t>10</a:t>
            </a:r>
            <a:r>
              <a:rPr lang="en-US" baseline="30000" dirty="0"/>
              <a:t>10</a:t>
            </a:r>
            <a:r>
              <a:rPr lang="en-US" dirty="0" smtClean="0"/>
              <a:t>)</a:t>
            </a:r>
            <a:endParaRPr lang="en-US" baseline="30000" dirty="0" smtClean="0"/>
          </a:p>
          <a:p>
            <a:pPr marL="0" indent="0">
              <a:buNone/>
            </a:pPr>
            <a:r>
              <a:rPr lang="de-DE" i="1" dirty="0" smtClean="0"/>
              <a:t>				       </a:t>
            </a:r>
            <a:r>
              <a:rPr lang="de-DE" i="1" dirty="0" smtClean="0">
                <a:solidFill>
                  <a:srgbClr val="009FDF"/>
                </a:solidFill>
              </a:rPr>
              <a:t>[</a:t>
            </a:r>
            <a:r>
              <a:rPr lang="de-DE" sz="1200" i="1" dirty="0" smtClean="0">
                <a:solidFill>
                  <a:srgbClr val="009FDF"/>
                </a:solidFill>
              </a:rPr>
              <a:t>D</a:t>
            </a:r>
            <a:r>
              <a:rPr lang="de-DE" sz="1200" i="1" dirty="0">
                <a:solidFill>
                  <a:srgbClr val="009FDF"/>
                </a:solidFill>
              </a:rPr>
              <a:t>. Reschke et al., PhysRevAccelBeams.20.042004 (</a:t>
            </a:r>
            <a:r>
              <a:rPr lang="de-DE" sz="1200" i="1" dirty="0" smtClean="0">
                <a:solidFill>
                  <a:srgbClr val="009FDF"/>
                </a:solidFill>
              </a:rPr>
              <a:t>2017)]</a:t>
            </a:r>
            <a:endParaRPr lang="de-DE" sz="1200" i="1" dirty="0">
              <a:solidFill>
                <a:srgbClr val="009FDF"/>
              </a:solidFill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future goal for European XFEL: </a:t>
            </a:r>
            <a:r>
              <a:rPr lang="en-US" b="1" dirty="0" smtClean="0">
                <a:solidFill>
                  <a:schemeClr val="accent2"/>
                </a:solidFill>
              </a:rPr>
              <a:t>flexible beam patterns</a:t>
            </a:r>
            <a:r>
              <a:rPr lang="en-US" dirty="0" smtClean="0"/>
              <a:t> for experiments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hort pulses with high energy of 17.5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ong </a:t>
            </a:r>
            <a:r>
              <a:rPr lang="en-US" dirty="0"/>
              <a:t>pulses </a:t>
            </a:r>
            <a:r>
              <a:rPr lang="en-US" dirty="0" smtClean="0"/>
              <a:t>(duty </a:t>
            </a:r>
            <a:r>
              <a:rPr lang="en-US" dirty="0"/>
              <a:t>factor 10-50 </a:t>
            </a:r>
            <a:r>
              <a:rPr lang="en-US" dirty="0" smtClean="0"/>
              <a:t>%) with medium energy of 10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continuous wave (</a:t>
            </a:r>
            <a:r>
              <a:rPr lang="en-US" dirty="0" err="1" smtClean="0"/>
              <a:t>cw</a:t>
            </a:r>
            <a:r>
              <a:rPr lang="en-US" dirty="0" smtClean="0"/>
              <a:t>) mode at 8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9" name="Picture 2" descr="D:\My Documents local\conferences\XFEL Users Meeting 1_2017\20170104-MX2_1786-HDR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r="547"/>
          <a:stretch/>
        </p:blipFill>
        <p:spPr>
          <a:xfrm>
            <a:off x="8400256" y="4040493"/>
            <a:ext cx="3116327" cy="24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0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395" descr="xf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7" y="692696"/>
            <a:ext cx="11110913" cy="2304256"/>
          </a:xfrm>
          <a:prstGeom prst="rect">
            <a:avLst/>
          </a:prstGeom>
        </p:spPr>
      </p:pic>
      <p:sp>
        <p:nvSpPr>
          <p:cNvPr id="390" name="Title 3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European XFEL upgrade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391" name="Text Placeholder 39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high-performance cavities for continuous wave mode operation needed</a:t>
            </a:r>
            <a:endParaRPr lang="en-US" dirty="0"/>
          </a:p>
        </p:txBody>
      </p:sp>
      <p:sp>
        <p:nvSpPr>
          <p:cNvPr id="410" name="Text Placeholder 409"/>
          <p:cNvSpPr>
            <a:spLocks noGrp="1"/>
          </p:cNvSpPr>
          <p:nvPr>
            <p:ph type="body" sz="quarter" idx="16"/>
          </p:nvPr>
        </p:nvSpPr>
        <p:spPr>
          <a:xfrm>
            <a:off x="407368" y="3140968"/>
            <a:ext cx="7560840" cy="3132923"/>
          </a:xfrm>
        </p:spPr>
        <p:txBody>
          <a:bodyPr/>
          <a:lstStyle/>
          <a:p>
            <a:r>
              <a:rPr lang="en-US" dirty="0" smtClean="0"/>
              <a:t>second injector for continuous wave operation </a:t>
            </a:r>
            <a:endParaRPr lang="en-US" i="1" dirty="0" smtClean="0">
              <a:solidFill>
                <a:srgbClr val="009FDF"/>
              </a:solidFill>
            </a:endParaRPr>
          </a:p>
          <a:p>
            <a:r>
              <a:rPr lang="en-US" dirty="0" smtClean="0"/>
              <a:t>first 17 </a:t>
            </a:r>
            <a:r>
              <a:rPr lang="en-US" dirty="0" err="1" smtClean="0"/>
              <a:t>cryo</a:t>
            </a:r>
            <a:r>
              <a:rPr lang="en-US" dirty="0"/>
              <a:t>-</a:t>
            </a:r>
            <a:r>
              <a:rPr lang="en-US" dirty="0" smtClean="0"/>
              <a:t>modules to be exchanged: 136 new cavities	</a:t>
            </a:r>
          </a:p>
          <a:p>
            <a:r>
              <a:rPr lang="en-US" dirty="0" smtClean="0"/>
              <a:t>L3 remains untouched but old modules can lengthen L3</a:t>
            </a:r>
          </a:p>
          <a:p>
            <a:r>
              <a:rPr lang="en-US" dirty="0" err="1" smtClean="0"/>
              <a:t>cw</a:t>
            </a:r>
            <a:r>
              <a:rPr lang="en-US" dirty="0" smtClean="0"/>
              <a:t>-mode capable RF sources (1 IOT per station, + 4 stations in L3)</a:t>
            </a:r>
          </a:p>
          <a:p>
            <a:r>
              <a:rPr lang="en-US" dirty="0" err="1" smtClean="0"/>
              <a:t>cryo</a:t>
            </a:r>
            <a:r>
              <a:rPr lang="en-US" dirty="0"/>
              <a:t> </a:t>
            </a:r>
            <a:r>
              <a:rPr lang="en-US" dirty="0" smtClean="0"/>
              <a:t>plant </a:t>
            </a:r>
            <a:r>
              <a:rPr lang="en-US" dirty="0"/>
              <a:t>needs twice the power: 2.5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5 </a:t>
            </a:r>
            <a:r>
              <a:rPr lang="en-US" dirty="0" smtClean="0"/>
              <a:t>kW</a:t>
            </a:r>
          </a:p>
          <a:p>
            <a:endParaRPr lang="en-US" dirty="0"/>
          </a:p>
          <a:p>
            <a:pPr marL="266700" lvl="1" indent="0"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680914" y="4376137"/>
            <a:ext cx="1423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9FDF"/>
                </a:solidFill>
              </a:rPr>
              <a:t>poster A. </a:t>
            </a:r>
            <a:r>
              <a:rPr lang="en-US" sz="1200" i="1" dirty="0" err="1" smtClean="0">
                <a:solidFill>
                  <a:srgbClr val="009FDF"/>
                </a:solidFill>
              </a:rPr>
              <a:t>Bellandi</a:t>
            </a:r>
            <a:endParaRPr lang="en-US" sz="1200" i="1" dirty="0" smtClean="0">
              <a:solidFill>
                <a:srgbClr val="009FD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1864" y="3140968"/>
            <a:ext cx="1081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9FDF"/>
                </a:solidFill>
              </a:rPr>
              <a:t>talk E. Vogel</a:t>
            </a:r>
          </a:p>
        </p:txBody>
      </p:sp>
    </p:spTree>
    <p:extLst>
      <p:ext uri="{BB962C8B-B14F-4D97-AF65-F5344CB8AC3E}">
        <p14:creationId xmlns:p14="http://schemas.microsoft.com/office/powerpoint/2010/main" val="126745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395" descr="xf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7" y="692696"/>
            <a:ext cx="11110913" cy="2304256"/>
          </a:xfrm>
          <a:prstGeom prst="rect">
            <a:avLst/>
          </a:prstGeom>
        </p:spPr>
      </p:pic>
      <p:sp>
        <p:nvSpPr>
          <p:cNvPr id="390" name="Title 3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European XFEL upgrade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391" name="Text Placeholder 39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high-performance cavities for continuous wave mode operation needed</a:t>
            </a:r>
            <a:endParaRPr lang="en-US" dirty="0"/>
          </a:p>
        </p:txBody>
      </p:sp>
      <p:sp>
        <p:nvSpPr>
          <p:cNvPr id="410" name="Text Placeholder 409"/>
          <p:cNvSpPr>
            <a:spLocks noGrp="1"/>
          </p:cNvSpPr>
          <p:nvPr>
            <p:ph type="body" sz="quarter" idx="16"/>
          </p:nvPr>
        </p:nvSpPr>
        <p:spPr>
          <a:xfrm>
            <a:off x="407368" y="3140968"/>
            <a:ext cx="7560840" cy="3132923"/>
          </a:xfrm>
        </p:spPr>
        <p:txBody>
          <a:bodyPr/>
          <a:lstStyle/>
          <a:p>
            <a:r>
              <a:rPr lang="en-US" dirty="0" smtClean="0"/>
              <a:t>second injector for continuous wave operation </a:t>
            </a:r>
            <a:endParaRPr lang="en-US" i="1" dirty="0" smtClean="0">
              <a:solidFill>
                <a:srgbClr val="009FDF"/>
              </a:solidFill>
            </a:endParaRPr>
          </a:p>
          <a:p>
            <a:r>
              <a:rPr lang="en-US" dirty="0" smtClean="0"/>
              <a:t>first 17 </a:t>
            </a:r>
            <a:r>
              <a:rPr lang="en-US" dirty="0" err="1" smtClean="0"/>
              <a:t>cryo</a:t>
            </a:r>
            <a:r>
              <a:rPr lang="en-US" dirty="0"/>
              <a:t>-</a:t>
            </a:r>
            <a:r>
              <a:rPr lang="en-US" dirty="0" smtClean="0"/>
              <a:t>modules to be exchanged: 136 new cavities	</a:t>
            </a:r>
          </a:p>
          <a:p>
            <a:r>
              <a:rPr lang="en-US" dirty="0" smtClean="0"/>
              <a:t>L3 remains untouched but old modules can lengthen L3</a:t>
            </a:r>
          </a:p>
          <a:p>
            <a:r>
              <a:rPr lang="en-US" dirty="0" err="1" smtClean="0"/>
              <a:t>cw</a:t>
            </a:r>
            <a:r>
              <a:rPr lang="en-US" dirty="0" smtClean="0"/>
              <a:t>-mode capable RF sources (1 IOT per station, + 4 stations in L3)</a:t>
            </a:r>
          </a:p>
          <a:p>
            <a:r>
              <a:rPr lang="en-US" dirty="0" err="1" smtClean="0"/>
              <a:t>cryo</a:t>
            </a:r>
            <a:r>
              <a:rPr lang="en-US" dirty="0"/>
              <a:t> </a:t>
            </a:r>
            <a:r>
              <a:rPr lang="en-US" dirty="0" smtClean="0"/>
              <a:t>plant </a:t>
            </a:r>
            <a:r>
              <a:rPr lang="en-US" dirty="0"/>
              <a:t>needs twice the power: 2.5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5 </a:t>
            </a:r>
            <a:r>
              <a:rPr lang="en-US" dirty="0" smtClean="0"/>
              <a:t>kW</a:t>
            </a:r>
          </a:p>
          <a:p>
            <a:endParaRPr lang="en-US" dirty="0"/>
          </a:p>
          <a:p>
            <a:r>
              <a:rPr lang="en-US" dirty="0" smtClean="0"/>
              <a:t>requirements for </a:t>
            </a:r>
            <a:r>
              <a:rPr lang="en-US" b="1" dirty="0" smtClean="0">
                <a:solidFill>
                  <a:schemeClr val="accent2"/>
                </a:solidFill>
              </a:rPr>
              <a:t>new cavities</a:t>
            </a:r>
          </a:p>
          <a:p>
            <a:pPr lvl="1"/>
            <a:r>
              <a:rPr lang="en-US" dirty="0" smtClean="0"/>
              <a:t>high Q</a:t>
            </a:r>
            <a:r>
              <a:rPr lang="en-US" baseline="-25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since 1/Q ~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RF,loss</a:t>
            </a:r>
            <a:r>
              <a:rPr lang="en-US" dirty="0" smtClean="0"/>
              <a:t> ~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cryo,dyn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high gradient for short pulse operation</a:t>
            </a:r>
            <a:endParaRPr lang="en-US" dirty="0"/>
          </a:p>
          <a:p>
            <a:pPr marL="266700" lvl="1" indent="0"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</p:txBody>
      </p:sp>
      <p:grpSp>
        <p:nvGrpSpPr>
          <p:cNvPr id="416" name="Group 415"/>
          <p:cNvGrpSpPr/>
          <p:nvPr/>
        </p:nvGrpSpPr>
        <p:grpSpPr>
          <a:xfrm>
            <a:off x="6969344" y="3481263"/>
            <a:ext cx="4095208" cy="2900065"/>
            <a:chOff x="6969344" y="3481263"/>
            <a:chExt cx="4095208" cy="2900065"/>
          </a:xfrm>
        </p:grpSpPr>
        <p:pic>
          <p:nvPicPr>
            <p:cNvPr id="399" name="Picture Placeholder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" b="121"/>
            <a:stretch>
              <a:fillRect/>
            </a:stretch>
          </p:blipFill>
          <p:spPr>
            <a:xfrm>
              <a:off x="6969344" y="3717032"/>
              <a:ext cx="4095208" cy="2664296"/>
            </a:xfrm>
            <a:prstGeom prst="rect">
              <a:avLst/>
            </a:prstGeom>
          </p:spPr>
        </p:pic>
        <p:cxnSp>
          <p:nvCxnSpPr>
            <p:cNvPr id="412" name="Straight Arrow Connector 411"/>
            <p:cNvCxnSpPr/>
            <p:nvPr/>
          </p:nvCxnSpPr>
          <p:spPr>
            <a:xfrm flipV="1">
              <a:off x="9480376" y="4437112"/>
              <a:ext cx="108012" cy="317875"/>
            </a:xfrm>
            <a:prstGeom prst="straightConnector1">
              <a:avLst/>
            </a:prstGeom>
            <a:ln w="38100" cmpd="dbl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TextBox 412"/>
            <p:cNvSpPr txBox="1"/>
            <p:nvPr/>
          </p:nvSpPr>
          <p:spPr>
            <a:xfrm>
              <a:off x="7387994" y="3481263"/>
              <a:ext cx="26328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European XFEL series cavities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80914" y="4376137"/>
            <a:ext cx="1423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9FDF"/>
                </a:solidFill>
              </a:rPr>
              <a:t>poster A. </a:t>
            </a:r>
            <a:r>
              <a:rPr lang="en-US" sz="1200" i="1" dirty="0" err="1" smtClean="0">
                <a:solidFill>
                  <a:srgbClr val="009FDF"/>
                </a:solidFill>
              </a:rPr>
              <a:t>Bellandi</a:t>
            </a:r>
            <a:endParaRPr lang="en-US" sz="1200" i="1" dirty="0" smtClean="0">
              <a:solidFill>
                <a:srgbClr val="009FD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1864" y="3140968"/>
            <a:ext cx="1081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9FDF"/>
                </a:solidFill>
              </a:rPr>
              <a:t>talk E. Vogel</a:t>
            </a:r>
          </a:p>
        </p:txBody>
      </p:sp>
    </p:spTree>
    <p:extLst>
      <p:ext uri="{BB962C8B-B14F-4D97-AF65-F5344CB8AC3E}">
        <p14:creationId xmlns:p14="http://schemas.microsoft.com/office/powerpoint/2010/main" val="343256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R&amp;D topics within ARD ST1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mproved niobium material and new surface treatments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07988" y="1268760"/>
            <a:ext cx="11232628" cy="2088232"/>
          </a:xfrm>
        </p:spPr>
        <p:txBody>
          <a:bodyPr/>
          <a:lstStyle/>
          <a:p>
            <a:pPr marL="0" lvl="1" indent="0">
              <a:buNone/>
              <a:tabLst>
                <a:tab pos="266700" algn="l"/>
              </a:tabLst>
            </a:pPr>
            <a:endParaRPr lang="en-US" dirty="0" smtClean="0"/>
          </a:p>
          <a:p>
            <a:pPr marL="266700" lvl="1" indent="-266700">
              <a:tabLst>
                <a:tab pos="266700" algn="l"/>
              </a:tabLst>
            </a:pPr>
            <a:r>
              <a:rPr lang="en-US" dirty="0" smtClean="0"/>
              <a:t>two SRF R</a:t>
            </a:r>
            <a:r>
              <a:rPr lang="en-US" dirty="0"/>
              <a:t>&amp;D </a:t>
            </a:r>
            <a:r>
              <a:rPr lang="en-US" dirty="0" smtClean="0"/>
              <a:t>topics </a:t>
            </a:r>
            <a:r>
              <a:rPr lang="en-US" dirty="0"/>
              <a:t>identified </a:t>
            </a:r>
            <a:endParaRPr lang="en-US" dirty="0" smtClean="0"/>
          </a:p>
          <a:p>
            <a:pPr marL="533400" lvl="2">
              <a:buClr>
                <a:schemeClr val="tx1"/>
              </a:buClr>
              <a:tabLst>
                <a:tab pos="266700" algn="l"/>
              </a:tabLst>
            </a:pPr>
            <a:r>
              <a:rPr lang="en-US" b="1" dirty="0">
                <a:solidFill>
                  <a:schemeClr val="accent2"/>
                </a:solidFill>
              </a:rPr>
              <a:t>l</a:t>
            </a:r>
            <a:r>
              <a:rPr lang="en-US" b="1" dirty="0" smtClean="0">
                <a:solidFill>
                  <a:schemeClr val="accent2"/>
                </a:solidFill>
              </a:rPr>
              <a:t>arge grain </a:t>
            </a:r>
            <a:r>
              <a:rPr lang="en-US" b="1" dirty="0">
                <a:solidFill>
                  <a:schemeClr val="accent2"/>
                </a:solidFill>
              </a:rPr>
              <a:t>niobium 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533400" lvl="3" indent="0">
              <a:buClr>
                <a:schemeClr val="tx1"/>
              </a:buClr>
              <a:buNone/>
              <a:tabLst>
                <a:tab pos="266700" algn="l"/>
              </a:tabLst>
            </a:pPr>
            <a:r>
              <a:rPr lang="en-US" dirty="0" smtClean="0"/>
              <a:t>disks </a:t>
            </a:r>
            <a:r>
              <a:rPr lang="en-US" dirty="0"/>
              <a:t>for cavity production </a:t>
            </a: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the existing world-leading </a:t>
            </a:r>
            <a:r>
              <a:rPr lang="en-US" dirty="0"/>
              <a:t>experience at </a:t>
            </a:r>
            <a:r>
              <a:rPr lang="en-US" dirty="0" smtClean="0"/>
              <a:t>DESY</a:t>
            </a:r>
            <a:endParaRPr lang="en-US" dirty="0"/>
          </a:p>
          <a:p>
            <a:pPr lvl="1"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n</a:t>
            </a:r>
            <a:r>
              <a:rPr lang="en-US" b="1" dirty="0" smtClean="0">
                <a:solidFill>
                  <a:schemeClr val="accent2"/>
                </a:solidFill>
              </a:rPr>
              <a:t>itrogen </a:t>
            </a:r>
            <a:r>
              <a:rPr lang="en-US" b="1" dirty="0">
                <a:solidFill>
                  <a:schemeClr val="accent2"/>
                </a:solidFill>
              </a:rPr>
              <a:t>infusion </a:t>
            </a:r>
            <a:endParaRPr lang="en-US" dirty="0"/>
          </a:p>
          <a:p>
            <a:pPr marL="266700" lvl="1" indent="0">
              <a:buClr>
                <a:schemeClr val="tx1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a novel surface </a:t>
            </a:r>
            <a:r>
              <a:rPr lang="en-US" dirty="0"/>
              <a:t>treatment applying a partial pressure of nitrogen during </a:t>
            </a:r>
            <a:r>
              <a:rPr lang="en-US" dirty="0" smtClean="0"/>
              <a:t>heat treatment developed at </a:t>
            </a:r>
            <a:r>
              <a:rPr lang="en-US" dirty="0" err="1" smtClean="0"/>
              <a:t>Fermilab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94" t="21748" r="2285" b="25784"/>
          <a:stretch/>
        </p:blipFill>
        <p:spPr>
          <a:xfrm>
            <a:off x="6384032" y="3586932"/>
            <a:ext cx="3279750" cy="2578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r="3219" b="5863"/>
          <a:stretch/>
        </p:blipFill>
        <p:spPr>
          <a:xfrm>
            <a:off x="1415480" y="3585266"/>
            <a:ext cx="3672408" cy="258003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8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grain </a:t>
            </a:r>
            <a:r>
              <a:rPr lang="en-US" dirty="0" smtClean="0"/>
              <a:t>cavity R&amp;D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engineering and surface physics towards high-performance cavities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424316" cy="5046909"/>
          </a:xfrm>
        </p:spPr>
        <p:txBody>
          <a:bodyPr/>
          <a:lstStyle/>
          <a:p>
            <a:r>
              <a:rPr lang="en-US" dirty="0"/>
              <a:t>fine grain (FG) niobium: </a:t>
            </a:r>
            <a:r>
              <a:rPr lang="en-US" dirty="0" smtClean="0"/>
              <a:t>typical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grain size of </a:t>
            </a:r>
            <a:r>
              <a:rPr lang="en-US" dirty="0" smtClean="0"/>
              <a:t>~ 50 </a:t>
            </a:r>
            <a:r>
              <a:rPr lang="en-US" dirty="0"/>
              <a:t>µm</a:t>
            </a:r>
          </a:p>
          <a:p>
            <a:pPr lvl="1"/>
            <a:r>
              <a:rPr lang="en-US" dirty="0"/>
              <a:t>well-known mechanical &amp; physical properties, commercially available, </a:t>
            </a:r>
            <a:br>
              <a:rPr lang="en-US" dirty="0"/>
            </a:br>
            <a:r>
              <a:rPr lang="en-US" dirty="0"/>
              <a:t>used for all recent SRF accelerator projects</a:t>
            </a:r>
            <a:r>
              <a:rPr lang="en-US" b="1" dirty="0"/>
              <a:t> </a:t>
            </a:r>
            <a:r>
              <a:rPr lang="en-US" dirty="0" smtClean="0"/>
              <a:t>(XFEL</a:t>
            </a:r>
            <a:r>
              <a:rPr lang="en-US" dirty="0"/>
              <a:t>, LCLS-2, ESS, MESA)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large </a:t>
            </a:r>
            <a:r>
              <a:rPr lang="en-US" dirty="0">
                <a:solidFill>
                  <a:srgbClr val="000000"/>
                </a:solidFill>
              </a:rPr>
              <a:t>grain</a:t>
            </a:r>
            <a:r>
              <a:rPr lang="en-US" b="1" dirty="0"/>
              <a:t> </a:t>
            </a:r>
            <a:r>
              <a:rPr lang="en-US" dirty="0"/>
              <a:t>(LG) niobium: </a:t>
            </a:r>
            <a:r>
              <a:rPr lang="en-US" dirty="0" smtClean="0"/>
              <a:t>typical </a:t>
            </a:r>
            <a:r>
              <a:rPr lang="en-US" dirty="0"/>
              <a:t>grain size </a:t>
            </a:r>
            <a:r>
              <a:rPr lang="en-US" dirty="0" smtClean="0"/>
              <a:t>of ~ cm</a:t>
            </a:r>
            <a:endParaRPr lang="en-US" dirty="0"/>
          </a:p>
          <a:p>
            <a:pPr lvl="1"/>
            <a:r>
              <a:rPr lang="en-US" dirty="0"/>
              <a:t>first R&amp;D during preparation phase for European </a:t>
            </a:r>
            <a:r>
              <a:rPr lang="en-US" dirty="0" smtClean="0"/>
              <a:t>XFEL	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lvl="1" indent="0">
              <a:buNone/>
              <a:tabLst>
                <a:tab pos="266700" algn="l"/>
              </a:tabLst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9E1B"/>
              </a:solidFill>
            </a:endParaRPr>
          </a:p>
          <a:p>
            <a:endParaRPr lang="en-US" dirty="0" smtClean="0"/>
          </a:p>
          <a:p>
            <a:pPr marL="266700" lvl="1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7848" y="2852936"/>
            <a:ext cx="404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solidFill>
                  <a:schemeClr val="accent1"/>
                </a:solidFill>
              </a:rPr>
              <a:t>[W</a:t>
            </a:r>
            <a:r>
              <a:rPr lang="de-DE" sz="1200" i="1" dirty="0">
                <a:solidFill>
                  <a:schemeClr val="accent1"/>
                </a:solidFill>
              </a:rPr>
              <a:t>. Singer et al., PhysRevSTAB.16.012003 (2013</a:t>
            </a:r>
            <a:r>
              <a:rPr lang="de-DE" sz="1200" i="1" dirty="0" smtClean="0">
                <a:solidFill>
                  <a:schemeClr val="accent1"/>
                </a:solidFill>
              </a:rPr>
              <a:t>)]</a:t>
            </a:r>
            <a:r>
              <a:rPr lang="de-DE" sz="1200" i="1" dirty="0">
                <a:solidFill>
                  <a:schemeClr val="accent1"/>
                </a:solidFill>
              </a:rPr>
              <a:t/>
            </a:r>
            <a:br>
              <a:rPr lang="de-DE" sz="1200" i="1" dirty="0">
                <a:solidFill>
                  <a:schemeClr val="accent1"/>
                </a:solidFill>
              </a:rPr>
            </a:br>
            <a:r>
              <a:rPr lang="de-DE" sz="1200" i="1" dirty="0" smtClean="0">
                <a:solidFill>
                  <a:schemeClr val="accent1"/>
                </a:solidFill>
              </a:rPr>
              <a:t>[A</a:t>
            </a:r>
            <a:r>
              <a:rPr lang="de-DE" sz="1200" i="1" dirty="0">
                <a:solidFill>
                  <a:schemeClr val="accent1"/>
                </a:solidFill>
              </a:rPr>
              <a:t>. </a:t>
            </a:r>
            <a:r>
              <a:rPr lang="de-DE" sz="1200" i="1" dirty="0" err="1">
                <a:solidFill>
                  <a:schemeClr val="accent1"/>
                </a:solidFill>
              </a:rPr>
              <a:t>Ermakov</a:t>
            </a:r>
            <a:r>
              <a:rPr lang="de-DE" sz="1200" i="1" dirty="0">
                <a:solidFill>
                  <a:schemeClr val="accent1"/>
                </a:solidFill>
              </a:rPr>
              <a:t> et </a:t>
            </a:r>
            <a:r>
              <a:rPr lang="de-DE" sz="1200" i="1" dirty="0" smtClean="0">
                <a:solidFill>
                  <a:schemeClr val="accent1"/>
                </a:solidFill>
              </a:rPr>
              <a:t>al., </a:t>
            </a:r>
            <a:r>
              <a:rPr lang="de-DE" sz="1200" i="1" dirty="0">
                <a:solidFill>
                  <a:schemeClr val="accent1"/>
                </a:solidFill>
              </a:rPr>
              <a:t>2008 J. Phys.: </a:t>
            </a:r>
            <a:r>
              <a:rPr lang="de-DE" sz="1200" i="1" dirty="0" err="1">
                <a:solidFill>
                  <a:schemeClr val="accent1"/>
                </a:solidFill>
              </a:rPr>
              <a:t>Conf</a:t>
            </a:r>
            <a:r>
              <a:rPr lang="de-DE" sz="1200" i="1" dirty="0">
                <a:solidFill>
                  <a:schemeClr val="accent1"/>
                </a:solidFill>
              </a:rPr>
              <a:t>. </a:t>
            </a:r>
            <a:r>
              <a:rPr lang="de-DE" sz="1200" i="1" dirty="0" err="1">
                <a:solidFill>
                  <a:schemeClr val="accent1"/>
                </a:solidFill>
              </a:rPr>
              <a:t>Ser</a:t>
            </a:r>
            <a:r>
              <a:rPr lang="de-DE" sz="1200" i="1" dirty="0">
                <a:solidFill>
                  <a:schemeClr val="accent1"/>
                </a:solidFill>
              </a:rPr>
              <a:t>. </a:t>
            </a:r>
            <a:r>
              <a:rPr lang="de-DE" sz="1200" b="1" i="1" dirty="0">
                <a:solidFill>
                  <a:schemeClr val="accent1"/>
                </a:solidFill>
              </a:rPr>
              <a:t>97 </a:t>
            </a:r>
            <a:r>
              <a:rPr lang="de-DE" sz="1200" i="1" dirty="0" smtClean="0">
                <a:solidFill>
                  <a:schemeClr val="accent1"/>
                </a:solidFill>
              </a:rPr>
              <a:t>012014]</a:t>
            </a:r>
            <a:endParaRPr lang="de-DE" sz="1200" i="1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85426"/>
            <a:ext cx="2808312" cy="1639753"/>
          </a:xfrm>
          <a:prstGeom prst="rect">
            <a:avLst/>
          </a:prstGeom>
        </p:spPr>
      </p:pic>
      <p:pic>
        <p:nvPicPr>
          <p:cNvPr id="12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" b="6572"/>
          <a:stretch>
            <a:fillRect/>
          </a:stretch>
        </p:blipFill>
        <p:spPr>
          <a:xfrm>
            <a:off x="9048328" y="1870008"/>
            <a:ext cx="2840455" cy="1847024"/>
          </a:xfrm>
        </p:spPr>
      </p:pic>
    </p:spTree>
    <p:extLst>
      <p:ext uri="{BB962C8B-B14F-4D97-AF65-F5344CB8AC3E}">
        <p14:creationId xmlns:p14="http://schemas.microsoft.com/office/powerpoint/2010/main" val="307438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grain </a:t>
            </a:r>
            <a:r>
              <a:rPr lang="en-US" dirty="0" smtClean="0"/>
              <a:t>cavity R&amp;D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engineering and surface physics towards high-performance cavities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424316" cy="5046909"/>
          </a:xfrm>
        </p:spPr>
        <p:txBody>
          <a:bodyPr/>
          <a:lstStyle/>
          <a:p>
            <a:r>
              <a:rPr lang="en-US" dirty="0"/>
              <a:t>fine grain (FG) niobium: </a:t>
            </a:r>
            <a:r>
              <a:rPr lang="en-US" dirty="0" smtClean="0"/>
              <a:t>typical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grain size of </a:t>
            </a:r>
            <a:r>
              <a:rPr lang="en-US" dirty="0" smtClean="0"/>
              <a:t>~ 50 </a:t>
            </a:r>
            <a:r>
              <a:rPr lang="en-US" dirty="0"/>
              <a:t>µm</a:t>
            </a:r>
          </a:p>
          <a:p>
            <a:pPr lvl="1"/>
            <a:r>
              <a:rPr lang="en-US" dirty="0"/>
              <a:t>well-known mechanical &amp; physical properties, commercially available, </a:t>
            </a:r>
            <a:br>
              <a:rPr lang="en-US" dirty="0"/>
            </a:br>
            <a:r>
              <a:rPr lang="en-US" dirty="0"/>
              <a:t>used for all recent SRF accelerator projects</a:t>
            </a:r>
            <a:r>
              <a:rPr lang="en-US" b="1" dirty="0"/>
              <a:t> </a:t>
            </a:r>
            <a:r>
              <a:rPr lang="en-US" dirty="0" smtClean="0"/>
              <a:t>(XFEL</a:t>
            </a:r>
            <a:r>
              <a:rPr lang="en-US" dirty="0"/>
              <a:t>, LCLS-2, ESS, MESA)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large </a:t>
            </a:r>
            <a:r>
              <a:rPr lang="en-US" dirty="0">
                <a:solidFill>
                  <a:srgbClr val="000000"/>
                </a:solidFill>
              </a:rPr>
              <a:t>grain</a:t>
            </a:r>
            <a:r>
              <a:rPr lang="en-US" b="1" dirty="0"/>
              <a:t> </a:t>
            </a:r>
            <a:r>
              <a:rPr lang="en-US" dirty="0"/>
              <a:t>(LG) niobium: </a:t>
            </a:r>
            <a:r>
              <a:rPr lang="en-US" dirty="0" smtClean="0"/>
              <a:t>typical </a:t>
            </a:r>
            <a:r>
              <a:rPr lang="en-US" dirty="0"/>
              <a:t>grain size </a:t>
            </a:r>
            <a:r>
              <a:rPr lang="en-US" dirty="0" smtClean="0"/>
              <a:t>of ~ cm</a:t>
            </a:r>
            <a:endParaRPr lang="en-US" dirty="0"/>
          </a:p>
          <a:p>
            <a:pPr lvl="1"/>
            <a:r>
              <a:rPr lang="en-US" dirty="0"/>
              <a:t>first R&amp;D during preparation phase for European </a:t>
            </a:r>
            <a:r>
              <a:rPr lang="en-US" dirty="0" smtClean="0"/>
              <a:t>XFEL	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specification </a:t>
            </a:r>
            <a:r>
              <a:rPr lang="en-US" dirty="0"/>
              <a:t>for </a:t>
            </a:r>
            <a:r>
              <a:rPr lang="en-US" dirty="0" smtClean="0"/>
              <a:t>material, mechanical </a:t>
            </a:r>
            <a:r>
              <a:rPr lang="en-US" dirty="0"/>
              <a:t>forming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dirty="0"/>
              <a:t>welding process</a:t>
            </a:r>
            <a:r>
              <a:rPr lang="en-US" b="1" dirty="0"/>
              <a:t> </a:t>
            </a:r>
            <a:r>
              <a:rPr lang="en-US" dirty="0"/>
              <a:t>to be </a:t>
            </a:r>
            <a:r>
              <a:rPr lang="en-US" dirty="0" smtClean="0"/>
              <a:t>defined</a:t>
            </a:r>
          </a:p>
          <a:p>
            <a:pPr marL="533400" lvl="2">
              <a:tabLst>
                <a:tab pos="266700" algn="l"/>
              </a:tabLst>
            </a:pPr>
            <a:r>
              <a:rPr lang="en-US" dirty="0"/>
              <a:t>compatibility with pressure equipment directive</a:t>
            </a:r>
            <a:r>
              <a:rPr lang="en-US" b="1" dirty="0"/>
              <a:t> </a:t>
            </a:r>
            <a:r>
              <a:rPr lang="en-US" dirty="0"/>
              <a:t>(PED)</a:t>
            </a:r>
            <a:br>
              <a:rPr lang="en-US" dirty="0"/>
            </a:br>
            <a:r>
              <a:rPr lang="en-US" dirty="0"/>
              <a:t>→ investigation of mechanical properties LG disks from different </a:t>
            </a:r>
            <a:r>
              <a:rPr lang="en-US" dirty="0" smtClean="0"/>
              <a:t>vendors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FF9E1B"/>
                </a:solidFill>
              </a:rPr>
              <a:t>stable </a:t>
            </a:r>
            <a:r>
              <a:rPr lang="en-US" b="1" dirty="0">
                <a:solidFill>
                  <a:srgbClr val="FF9E1B"/>
                </a:solidFill>
              </a:rPr>
              <a:t>industrial high-performance cavity production </a:t>
            </a:r>
            <a:endParaRPr lang="en-US" b="1" dirty="0" smtClean="0">
              <a:solidFill>
                <a:srgbClr val="FF9E1B"/>
              </a:solidFill>
            </a:endParaRPr>
          </a:p>
          <a:p>
            <a:pPr>
              <a:buClr>
                <a:schemeClr val="tx1"/>
              </a:buClr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lvl="1" indent="0">
              <a:buNone/>
              <a:tabLst>
                <a:tab pos="266700" algn="l"/>
              </a:tabLst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9E1B"/>
              </a:solidFill>
            </a:endParaRPr>
          </a:p>
          <a:p>
            <a:endParaRPr lang="en-US" dirty="0" smtClean="0"/>
          </a:p>
          <a:p>
            <a:pPr marL="266700" lvl="1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7848" y="2852936"/>
            <a:ext cx="404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solidFill>
                  <a:schemeClr val="accent1"/>
                </a:solidFill>
              </a:rPr>
              <a:t>[W</a:t>
            </a:r>
            <a:r>
              <a:rPr lang="de-DE" sz="1200" i="1" dirty="0">
                <a:solidFill>
                  <a:schemeClr val="accent1"/>
                </a:solidFill>
              </a:rPr>
              <a:t>. Singer et al., PhysRevSTAB.16.012003 (2013</a:t>
            </a:r>
            <a:r>
              <a:rPr lang="de-DE" sz="1200" i="1" dirty="0" smtClean="0">
                <a:solidFill>
                  <a:schemeClr val="accent1"/>
                </a:solidFill>
              </a:rPr>
              <a:t>)]</a:t>
            </a:r>
            <a:r>
              <a:rPr lang="de-DE" sz="1200" i="1" dirty="0">
                <a:solidFill>
                  <a:schemeClr val="accent1"/>
                </a:solidFill>
              </a:rPr>
              <a:t/>
            </a:r>
            <a:br>
              <a:rPr lang="de-DE" sz="1200" i="1" dirty="0">
                <a:solidFill>
                  <a:schemeClr val="accent1"/>
                </a:solidFill>
              </a:rPr>
            </a:br>
            <a:r>
              <a:rPr lang="de-DE" sz="1200" i="1" dirty="0" smtClean="0">
                <a:solidFill>
                  <a:schemeClr val="accent1"/>
                </a:solidFill>
              </a:rPr>
              <a:t>[A</a:t>
            </a:r>
            <a:r>
              <a:rPr lang="de-DE" sz="1200" i="1" dirty="0">
                <a:solidFill>
                  <a:schemeClr val="accent1"/>
                </a:solidFill>
              </a:rPr>
              <a:t>. </a:t>
            </a:r>
            <a:r>
              <a:rPr lang="de-DE" sz="1200" i="1" dirty="0" err="1">
                <a:solidFill>
                  <a:schemeClr val="accent1"/>
                </a:solidFill>
              </a:rPr>
              <a:t>Ermakov</a:t>
            </a:r>
            <a:r>
              <a:rPr lang="de-DE" sz="1200" i="1" dirty="0">
                <a:solidFill>
                  <a:schemeClr val="accent1"/>
                </a:solidFill>
              </a:rPr>
              <a:t> et </a:t>
            </a:r>
            <a:r>
              <a:rPr lang="de-DE" sz="1200" i="1" dirty="0" smtClean="0">
                <a:solidFill>
                  <a:schemeClr val="accent1"/>
                </a:solidFill>
              </a:rPr>
              <a:t>al., </a:t>
            </a:r>
            <a:r>
              <a:rPr lang="de-DE" sz="1200" i="1" dirty="0">
                <a:solidFill>
                  <a:schemeClr val="accent1"/>
                </a:solidFill>
              </a:rPr>
              <a:t>2008 J. Phys.: </a:t>
            </a:r>
            <a:r>
              <a:rPr lang="de-DE" sz="1200" i="1" dirty="0" err="1">
                <a:solidFill>
                  <a:schemeClr val="accent1"/>
                </a:solidFill>
              </a:rPr>
              <a:t>Conf</a:t>
            </a:r>
            <a:r>
              <a:rPr lang="de-DE" sz="1200" i="1" dirty="0">
                <a:solidFill>
                  <a:schemeClr val="accent1"/>
                </a:solidFill>
              </a:rPr>
              <a:t>. </a:t>
            </a:r>
            <a:r>
              <a:rPr lang="de-DE" sz="1200" i="1" dirty="0" err="1">
                <a:solidFill>
                  <a:schemeClr val="accent1"/>
                </a:solidFill>
              </a:rPr>
              <a:t>Ser</a:t>
            </a:r>
            <a:r>
              <a:rPr lang="de-DE" sz="1200" i="1" dirty="0">
                <a:solidFill>
                  <a:schemeClr val="accent1"/>
                </a:solidFill>
              </a:rPr>
              <a:t>. </a:t>
            </a:r>
            <a:r>
              <a:rPr lang="de-DE" sz="1200" b="1" i="1" dirty="0">
                <a:solidFill>
                  <a:schemeClr val="accent1"/>
                </a:solidFill>
              </a:rPr>
              <a:t>97 </a:t>
            </a:r>
            <a:r>
              <a:rPr lang="de-DE" sz="1200" i="1" dirty="0" smtClean="0">
                <a:solidFill>
                  <a:schemeClr val="accent1"/>
                </a:solidFill>
              </a:rPr>
              <a:t>012014]</a:t>
            </a:r>
            <a:endParaRPr lang="de-DE" sz="1200" i="1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85426"/>
            <a:ext cx="2808312" cy="1639753"/>
          </a:xfrm>
          <a:prstGeom prst="rect">
            <a:avLst/>
          </a:prstGeom>
        </p:spPr>
      </p:pic>
      <p:pic>
        <p:nvPicPr>
          <p:cNvPr id="12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" b="6572"/>
          <a:stretch>
            <a:fillRect/>
          </a:stretch>
        </p:blipFill>
        <p:spPr>
          <a:xfrm>
            <a:off x="9048328" y="1870008"/>
            <a:ext cx="2840455" cy="1847024"/>
          </a:xfrm>
        </p:spPr>
      </p:pic>
    </p:spTree>
    <p:extLst>
      <p:ext uri="{BB962C8B-B14F-4D97-AF65-F5344CB8AC3E}">
        <p14:creationId xmlns:p14="http://schemas.microsoft.com/office/powerpoint/2010/main" val="256019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grain </a:t>
            </a:r>
            <a:r>
              <a:rPr lang="en-US" dirty="0" smtClean="0"/>
              <a:t>cavity R&amp;D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superconducting cavity R&amp;D @ DESY | Lea Steder | MT meeting HZB | 13th of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engineering and surface physics towards high-performance cavities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8424316" cy="5046909"/>
          </a:xfrm>
        </p:spPr>
        <p:txBody>
          <a:bodyPr/>
          <a:lstStyle/>
          <a:p>
            <a:r>
              <a:rPr lang="en-US" dirty="0"/>
              <a:t>fine grain (FG) niobium: </a:t>
            </a:r>
            <a:r>
              <a:rPr lang="en-US" dirty="0" smtClean="0"/>
              <a:t>typical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grain size of </a:t>
            </a:r>
            <a:r>
              <a:rPr lang="en-US" dirty="0" smtClean="0"/>
              <a:t>~ 50 </a:t>
            </a:r>
            <a:r>
              <a:rPr lang="en-US" dirty="0"/>
              <a:t>µm</a:t>
            </a:r>
          </a:p>
          <a:p>
            <a:pPr lvl="1"/>
            <a:r>
              <a:rPr lang="en-US" dirty="0"/>
              <a:t>well-known mechanical &amp; physical properties, commercially available, </a:t>
            </a:r>
            <a:br>
              <a:rPr lang="en-US" dirty="0"/>
            </a:br>
            <a:r>
              <a:rPr lang="en-US" dirty="0"/>
              <a:t>used for all recent SRF accelerator projects</a:t>
            </a:r>
            <a:r>
              <a:rPr lang="en-US" b="1" dirty="0"/>
              <a:t> </a:t>
            </a:r>
            <a:r>
              <a:rPr lang="en-US" dirty="0" smtClean="0"/>
              <a:t>(XFEL</a:t>
            </a:r>
            <a:r>
              <a:rPr lang="en-US" dirty="0"/>
              <a:t>, LCLS-2, ESS, MESA)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large </a:t>
            </a:r>
            <a:r>
              <a:rPr lang="en-US" dirty="0">
                <a:solidFill>
                  <a:srgbClr val="000000"/>
                </a:solidFill>
              </a:rPr>
              <a:t>grain</a:t>
            </a:r>
            <a:r>
              <a:rPr lang="en-US" b="1" dirty="0"/>
              <a:t> </a:t>
            </a:r>
            <a:r>
              <a:rPr lang="en-US" dirty="0"/>
              <a:t>(LG) niobium: </a:t>
            </a:r>
            <a:r>
              <a:rPr lang="en-US" dirty="0" smtClean="0"/>
              <a:t>typical </a:t>
            </a:r>
            <a:r>
              <a:rPr lang="en-US" dirty="0"/>
              <a:t>grain size </a:t>
            </a:r>
            <a:r>
              <a:rPr lang="en-US" dirty="0" smtClean="0"/>
              <a:t>of ~ cm</a:t>
            </a:r>
            <a:endParaRPr lang="en-US" dirty="0"/>
          </a:p>
          <a:p>
            <a:pPr lvl="1"/>
            <a:r>
              <a:rPr lang="en-US" dirty="0"/>
              <a:t>first R&amp;D during preparation phase for European </a:t>
            </a:r>
            <a:r>
              <a:rPr lang="en-US" dirty="0" smtClean="0"/>
              <a:t>XFEL	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specification </a:t>
            </a:r>
            <a:r>
              <a:rPr lang="en-US" dirty="0"/>
              <a:t>for </a:t>
            </a:r>
            <a:r>
              <a:rPr lang="en-US" dirty="0" smtClean="0"/>
              <a:t>material, mechanical </a:t>
            </a:r>
            <a:r>
              <a:rPr lang="en-US" dirty="0"/>
              <a:t>forming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dirty="0"/>
              <a:t>welding process</a:t>
            </a:r>
            <a:r>
              <a:rPr lang="en-US" b="1" dirty="0"/>
              <a:t> </a:t>
            </a:r>
            <a:r>
              <a:rPr lang="en-US" dirty="0"/>
              <a:t>to be </a:t>
            </a:r>
            <a:r>
              <a:rPr lang="en-US" dirty="0" smtClean="0"/>
              <a:t>defined</a:t>
            </a:r>
          </a:p>
          <a:p>
            <a:pPr marL="533400" lvl="2">
              <a:tabLst>
                <a:tab pos="266700" algn="l"/>
              </a:tabLst>
            </a:pPr>
            <a:r>
              <a:rPr lang="en-US" dirty="0"/>
              <a:t>compatibility with pressure equipment directive</a:t>
            </a:r>
            <a:r>
              <a:rPr lang="en-US" b="1" dirty="0"/>
              <a:t> </a:t>
            </a:r>
            <a:r>
              <a:rPr lang="en-US" dirty="0"/>
              <a:t>(PED)</a:t>
            </a:r>
            <a:br>
              <a:rPr lang="en-US" dirty="0"/>
            </a:br>
            <a:r>
              <a:rPr lang="en-US" dirty="0"/>
              <a:t>→ investigation of mechanical properties LG disks from different </a:t>
            </a:r>
            <a:r>
              <a:rPr lang="en-US" dirty="0" smtClean="0"/>
              <a:t>vendors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FF9E1B"/>
                </a:solidFill>
              </a:rPr>
              <a:t>stable </a:t>
            </a:r>
            <a:r>
              <a:rPr lang="en-US" b="1" dirty="0">
                <a:solidFill>
                  <a:srgbClr val="FF9E1B"/>
                </a:solidFill>
              </a:rPr>
              <a:t>industrial high-performance cavity production </a:t>
            </a:r>
            <a:endParaRPr lang="en-US" b="1" dirty="0" smtClean="0">
              <a:solidFill>
                <a:srgbClr val="FF9E1B"/>
              </a:solidFill>
            </a:endParaRPr>
          </a:p>
          <a:p>
            <a:pPr>
              <a:buClr>
                <a:schemeClr val="tx1"/>
              </a:buClr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</a:rPr>
              <a:t>surface</a:t>
            </a:r>
            <a:r>
              <a:rPr lang="en-US" dirty="0">
                <a:solidFill>
                  <a:srgbClr val="000000"/>
                </a:solidFill>
              </a:rPr>
              <a:t>-sensitive characterization </a:t>
            </a:r>
            <a:r>
              <a:rPr lang="en-US" dirty="0" smtClean="0">
                <a:solidFill>
                  <a:srgbClr val="000000"/>
                </a:solidFill>
              </a:rPr>
              <a:t>techniques</a:t>
            </a:r>
            <a:r>
              <a:rPr lang="en-US" dirty="0" smtClean="0"/>
              <a:t> </a:t>
            </a:r>
            <a:r>
              <a:rPr lang="en-US" dirty="0"/>
              <a:t>and analysis of existing cavity test data</a:t>
            </a:r>
          </a:p>
          <a:p>
            <a:pPr lvl="1"/>
            <a:r>
              <a:rPr lang="en-US" dirty="0"/>
              <a:t>investigation of grain boundaries</a:t>
            </a:r>
            <a:r>
              <a:rPr lang="en-US" b="1" dirty="0"/>
              <a:t> </a:t>
            </a:r>
            <a:r>
              <a:rPr lang="en-US" dirty="0"/>
              <a:t>(less than </a:t>
            </a:r>
            <a:r>
              <a:rPr lang="en-US" dirty="0" smtClean="0"/>
              <a:t>in FG</a:t>
            </a:r>
            <a:r>
              <a:rPr lang="en-US" dirty="0"/>
              <a:t>) - responsible for RF losses?</a:t>
            </a:r>
          </a:p>
          <a:p>
            <a:pPr lvl="1"/>
            <a:r>
              <a:rPr lang="en-US" dirty="0"/>
              <a:t>systematic studies of correlations between cavity treatment and performance</a:t>
            </a:r>
          </a:p>
          <a:p>
            <a:pPr marL="285750" lvl="1" indent="-285750">
              <a:buFont typeface="Wingdings" charset="0"/>
              <a:buChar char="è"/>
              <a:tabLst>
                <a:tab pos="266700" algn="l"/>
              </a:tabLst>
            </a:pP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identification of surface properties correlating with cavity performance</a:t>
            </a:r>
          </a:p>
          <a:p>
            <a:pPr marL="0" lvl="1" indent="0">
              <a:buNone/>
              <a:tabLst>
                <a:tab pos="266700" algn="l"/>
              </a:tabLst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9E1B"/>
              </a:solidFill>
            </a:endParaRPr>
          </a:p>
          <a:p>
            <a:endParaRPr lang="en-US" dirty="0" smtClean="0"/>
          </a:p>
          <a:p>
            <a:pPr marL="266700" lvl="1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de-DE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7848" y="2852936"/>
            <a:ext cx="404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solidFill>
                  <a:schemeClr val="accent1"/>
                </a:solidFill>
              </a:rPr>
              <a:t>[W</a:t>
            </a:r>
            <a:r>
              <a:rPr lang="de-DE" sz="1200" i="1" dirty="0">
                <a:solidFill>
                  <a:schemeClr val="accent1"/>
                </a:solidFill>
              </a:rPr>
              <a:t>. Singer et al., PhysRevSTAB.16.012003 (2013</a:t>
            </a:r>
            <a:r>
              <a:rPr lang="de-DE" sz="1200" i="1" dirty="0" smtClean="0">
                <a:solidFill>
                  <a:schemeClr val="accent1"/>
                </a:solidFill>
              </a:rPr>
              <a:t>)]</a:t>
            </a:r>
            <a:r>
              <a:rPr lang="de-DE" sz="1200" i="1" dirty="0">
                <a:solidFill>
                  <a:schemeClr val="accent1"/>
                </a:solidFill>
              </a:rPr>
              <a:t/>
            </a:r>
            <a:br>
              <a:rPr lang="de-DE" sz="1200" i="1" dirty="0">
                <a:solidFill>
                  <a:schemeClr val="accent1"/>
                </a:solidFill>
              </a:rPr>
            </a:br>
            <a:r>
              <a:rPr lang="de-DE" sz="1200" i="1" dirty="0" smtClean="0">
                <a:solidFill>
                  <a:schemeClr val="accent1"/>
                </a:solidFill>
              </a:rPr>
              <a:t>[A</a:t>
            </a:r>
            <a:r>
              <a:rPr lang="de-DE" sz="1200" i="1" dirty="0">
                <a:solidFill>
                  <a:schemeClr val="accent1"/>
                </a:solidFill>
              </a:rPr>
              <a:t>. </a:t>
            </a:r>
            <a:r>
              <a:rPr lang="de-DE" sz="1200" i="1" dirty="0" err="1">
                <a:solidFill>
                  <a:schemeClr val="accent1"/>
                </a:solidFill>
              </a:rPr>
              <a:t>Ermakov</a:t>
            </a:r>
            <a:r>
              <a:rPr lang="de-DE" sz="1200" i="1" dirty="0">
                <a:solidFill>
                  <a:schemeClr val="accent1"/>
                </a:solidFill>
              </a:rPr>
              <a:t> et </a:t>
            </a:r>
            <a:r>
              <a:rPr lang="de-DE" sz="1200" i="1" dirty="0" smtClean="0">
                <a:solidFill>
                  <a:schemeClr val="accent1"/>
                </a:solidFill>
              </a:rPr>
              <a:t>al., </a:t>
            </a:r>
            <a:r>
              <a:rPr lang="de-DE" sz="1200" i="1" dirty="0">
                <a:solidFill>
                  <a:schemeClr val="accent1"/>
                </a:solidFill>
              </a:rPr>
              <a:t>2008 J. Phys.: </a:t>
            </a:r>
            <a:r>
              <a:rPr lang="de-DE" sz="1200" i="1" dirty="0" err="1">
                <a:solidFill>
                  <a:schemeClr val="accent1"/>
                </a:solidFill>
              </a:rPr>
              <a:t>Conf</a:t>
            </a:r>
            <a:r>
              <a:rPr lang="de-DE" sz="1200" i="1" dirty="0">
                <a:solidFill>
                  <a:schemeClr val="accent1"/>
                </a:solidFill>
              </a:rPr>
              <a:t>. </a:t>
            </a:r>
            <a:r>
              <a:rPr lang="de-DE" sz="1200" i="1" dirty="0" err="1">
                <a:solidFill>
                  <a:schemeClr val="accent1"/>
                </a:solidFill>
              </a:rPr>
              <a:t>Ser</a:t>
            </a:r>
            <a:r>
              <a:rPr lang="de-DE" sz="1200" i="1" dirty="0">
                <a:solidFill>
                  <a:schemeClr val="accent1"/>
                </a:solidFill>
              </a:rPr>
              <a:t>. </a:t>
            </a:r>
            <a:r>
              <a:rPr lang="de-DE" sz="1200" b="1" i="1" dirty="0">
                <a:solidFill>
                  <a:schemeClr val="accent1"/>
                </a:solidFill>
              </a:rPr>
              <a:t>97 </a:t>
            </a:r>
            <a:r>
              <a:rPr lang="de-DE" sz="1200" i="1" dirty="0" smtClean="0">
                <a:solidFill>
                  <a:schemeClr val="accent1"/>
                </a:solidFill>
              </a:rPr>
              <a:t>012014]</a:t>
            </a:r>
            <a:endParaRPr lang="de-DE" sz="1200" i="1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85426"/>
            <a:ext cx="2808312" cy="1639753"/>
          </a:xfrm>
          <a:prstGeom prst="rect">
            <a:avLst/>
          </a:prstGeom>
        </p:spPr>
      </p:pic>
      <p:pic>
        <p:nvPicPr>
          <p:cNvPr id="12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" b="6572"/>
          <a:stretch>
            <a:fillRect/>
          </a:stretch>
        </p:blipFill>
        <p:spPr>
          <a:xfrm>
            <a:off x="9048328" y="1870008"/>
            <a:ext cx="2840455" cy="184702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2" b="1334"/>
          <a:stretch/>
        </p:blipFill>
        <p:spPr>
          <a:xfrm>
            <a:off x="9048328" y="3865766"/>
            <a:ext cx="2846034" cy="26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D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DTS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DESY_PowerPoint_16x9_en.potx" id="{14073260-8C2D-4AB2-A81C-2042420C348F}" vid="{AD62EC48-8461-453D-92FA-1EE04F5407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20212</TotalTime>
  <Words>2152</Words>
  <Application>Microsoft Macintosh PowerPoint</Application>
  <PresentationFormat>Custom</PresentationFormat>
  <Paragraphs>289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ARD master</vt:lpstr>
      <vt:lpstr>DTS Master</vt:lpstr>
      <vt:lpstr>superconducting cavity R&amp;D @ DESY</vt:lpstr>
      <vt:lpstr>superconducting radiofrequency technology</vt:lpstr>
      <vt:lpstr>superconducting radiofrequency technology</vt:lpstr>
      <vt:lpstr>challenges for European XFEL upgrade</vt:lpstr>
      <vt:lpstr>challenges for European XFEL upgrade</vt:lpstr>
      <vt:lpstr>cavity R&amp;D topics within ARD ST1</vt:lpstr>
      <vt:lpstr>large grain cavity R&amp;D</vt:lpstr>
      <vt:lpstr>large grain cavity R&amp;D</vt:lpstr>
      <vt:lpstr>large grain cavity R&amp;D</vt:lpstr>
      <vt:lpstr>performance of large grain niobium cavities</vt:lpstr>
      <vt:lpstr>performance of large grain niobium cavities</vt:lpstr>
      <vt:lpstr>heat treatments in a partial pressure of nitrogen</vt:lpstr>
      <vt:lpstr>heat treatments in a partial pressure of nitrogen</vt:lpstr>
      <vt:lpstr>nitrogen infusion at Nanolab</vt:lpstr>
      <vt:lpstr>nitrogen infusion at Nanolab</vt:lpstr>
      <vt:lpstr>evolution of infusion process at DESY</vt:lpstr>
      <vt:lpstr>evolution of infusion process at DESY</vt:lpstr>
      <vt:lpstr>evolution of infusion process at DESY</vt:lpstr>
      <vt:lpstr>summary and outlook</vt:lpstr>
      <vt:lpstr>summary and outlook</vt:lpstr>
      <vt:lpstr>SRF R&amp;D at DESY in full swing</vt:lpstr>
      <vt:lpstr>SRF R&amp;D at DESY in full swing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Michael Steder</cp:lastModifiedBy>
  <cp:revision>431</cp:revision>
  <cp:lastPrinted>2018-05-24T08:26:17Z</cp:lastPrinted>
  <dcterms:created xsi:type="dcterms:W3CDTF">2017-10-27T13:42:35Z</dcterms:created>
  <dcterms:modified xsi:type="dcterms:W3CDTF">2018-06-11T10:02:01Z</dcterms:modified>
</cp:coreProperties>
</file>