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  <p:sldMasterId id="2147483651" r:id="rId2"/>
    <p:sldMasterId id="2147483690" r:id="rId3"/>
    <p:sldMasterId id="2147483703" r:id="rId4"/>
  </p:sldMasterIdLst>
  <p:notesMasterIdLst>
    <p:notesMasterId r:id="rId18"/>
  </p:notesMasterIdLst>
  <p:handoutMasterIdLst>
    <p:handoutMasterId r:id="rId19"/>
  </p:handoutMasterIdLst>
  <p:sldIdLst>
    <p:sldId id="473" r:id="rId5"/>
    <p:sldId id="474" r:id="rId6"/>
    <p:sldId id="440" r:id="rId7"/>
    <p:sldId id="365" r:id="rId8"/>
    <p:sldId id="442" r:id="rId9"/>
    <p:sldId id="443" r:id="rId10"/>
    <p:sldId id="484" r:id="rId11"/>
    <p:sldId id="452" r:id="rId12"/>
    <p:sldId id="453" r:id="rId13"/>
    <p:sldId id="481" r:id="rId14"/>
    <p:sldId id="479" r:id="rId15"/>
    <p:sldId id="441" r:id="rId16"/>
    <p:sldId id="360" r:id="rId17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D1ED"/>
    <a:srgbClr val="0000FF"/>
    <a:srgbClr val="6699FF"/>
    <a:srgbClr val="008000"/>
    <a:srgbClr val="FF6600"/>
    <a:srgbClr val="00589C"/>
    <a:srgbClr val="FF3300"/>
    <a:srgbClr val="CC0000"/>
    <a:srgbClr val="C03E9E"/>
    <a:srgbClr val="CF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84236" autoAdjust="0"/>
  </p:normalViewPr>
  <p:slideViewPr>
    <p:cSldViewPr>
      <p:cViewPr varScale="1">
        <p:scale>
          <a:sx n="103" d="100"/>
          <a:sy n="103" d="100"/>
        </p:scale>
        <p:origin x="-20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396" y="-12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368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429AE5-191B-45AB-BCED-85A093FAF4C4}" type="datetimeFigureOut">
              <a:rPr lang="de-DE"/>
              <a:pPr>
                <a:defRPr/>
              </a:pPr>
              <a:t>13.06.2018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368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7C7552-CE44-4F41-8C8B-FEE41C9E13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414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368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B23D4E-D330-4D16-9EF2-0190AA965783}" type="datetimeFigureOut">
              <a:rPr lang="de-DE"/>
              <a:pPr>
                <a:defRPr/>
              </a:pPr>
              <a:t>13.06.2018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70" y="4705350"/>
            <a:ext cx="5434963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368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E4EFF8-D85A-495A-9203-0318D742C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85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10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list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although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activities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necessarily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90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31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Inertial</a:t>
            </a:r>
            <a:r>
              <a:rPr lang="de-DE" baseline="0" smtClean="0"/>
              <a:t> fusion with proton beams: (Roth, Fernandez) </a:t>
            </a:r>
            <a:r>
              <a:rPr lang="de-DE" baseline="0" smtClean="0">
                <a:sym typeface="Wingdings" panose="05000000000000000000" pitchFamily="2" charset="2"/>
              </a:rPr>
              <a:t> E_ig of entire particle beam ~ 10 kJ, E_particle ~ 13 MeV (for protons), meaning that particle number in beam needs to be ~ 10^16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455D6-F3AE-43B6-BE3E-0FA5ACC53D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but I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FWKT</a:t>
            </a:r>
          </a:p>
          <a:p>
            <a:endParaRPr lang="de-DE" dirty="0" smtClean="0"/>
          </a:p>
          <a:p>
            <a:r>
              <a:rPr lang="de-DE" dirty="0" smtClean="0">
                <a:sym typeface="Wingdings" panose="05000000000000000000" pitchFamily="2" charset="2"/>
              </a:rPr>
              <a:t>dazu natürlich Zusammenarbeit aller Gruppenteile Draco, Penelope, Elektronen, Ionen enorm wichtig gewesen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auch jetzt noch in meinen Augen eine wichtige Stärke unseres Standorts, gerade wenn man mit anderen Labs vergleicht, wo oft stark zwischen Laser- und Experimentteams getrennt wird, womit das für tieferes Verständnis notwendiges Feedback verloren geht  der Laser selbst ist Hauptbestandteil der Experimente selbst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37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dirty="0" err="1" smtClean="0"/>
              <a:t>auch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wenn</a:t>
            </a:r>
            <a:r>
              <a:rPr lang="en-US" sz="1200" u="none" baseline="0" dirty="0" smtClean="0"/>
              <a:t> therapy with Draco </a:t>
            </a:r>
            <a:r>
              <a:rPr lang="en-US" sz="1200" u="none" baseline="0" dirty="0" err="1" smtClean="0"/>
              <a:t>nicht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drin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ist</a:t>
            </a:r>
            <a:r>
              <a:rPr lang="en-US" sz="1200" u="none" baseline="0" dirty="0" smtClean="0"/>
              <a:t>, 80 MeV </a:t>
            </a:r>
            <a:r>
              <a:rPr lang="en-US" sz="1200" u="none" baseline="0" dirty="0" err="1" smtClean="0"/>
              <a:t>sind</a:t>
            </a:r>
            <a:r>
              <a:rPr lang="en-US" sz="1200" u="none" baseline="0" dirty="0" smtClean="0"/>
              <a:t> save </a:t>
            </a:r>
            <a:r>
              <a:rPr lang="en-US" sz="1200" u="none" baseline="0" dirty="0" err="1" smtClean="0"/>
              <a:t>für</a:t>
            </a:r>
            <a:r>
              <a:rPr lang="en-US" sz="1200" u="none" baseline="0" dirty="0" smtClean="0"/>
              <a:t> in-vivo, prep PENELOPE and support </a:t>
            </a:r>
            <a:r>
              <a:rPr lang="en-US" sz="1200" u="none" baseline="0" dirty="0" err="1" smtClean="0"/>
              <a:t>HiBef</a:t>
            </a:r>
            <a:endParaRPr lang="en-US" sz="1200" u="none" dirty="0" smtClean="0"/>
          </a:p>
          <a:p>
            <a:pPr marL="268288" marR="0" indent="-26828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200" u="none" dirty="0" err="1" smtClean="0"/>
              <a:t>e</a:t>
            </a:r>
            <a:r>
              <a:rPr lang="en-US" sz="1200" dirty="0" err="1" smtClean="0"/>
              <a:t>for</a:t>
            </a:r>
            <a:r>
              <a:rPr lang="en-US" sz="1200" dirty="0" smtClean="0"/>
              <a:t> cancer therapy and radiobiology</a:t>
            </a:r>
          </a:p>
          <a:p>
            <a:pPr marL="268288" indent="-268288">
              <a:buBlip>
                <a:blip r:embed="rId3"/>
              </a:buBlip>
            </a:pPr>
            <a:r>
              <a:rPr lang="en-US" sz="1200" u="none" dirty="0" err="1" smtClean="0"/>
              <a:t>nergy</a:t>
            </a:r>
            <a:r>
              <a:rPr lang="en-US" sz="1200" u="none" dirty="0" smtClean="0"/>
              <a:t> scaling</a:t>
            </a:r>
          </a:p>
          <a:p>
            <a:pPr marL="268288" indent="-268288">
              <a:buBlip>
                <a:blip r:embed="rId3"/>
              </a:buBlip>
            </a:pPr>
            <a:r>
              <a:rPr lang="en-US" sz="1200" dirty="0" smtClean="0"/>
              <a:t>preparation for PENELOPE</a:t>
            </a:r>
          </a:p>
          <a:p>
            <a:pPr marL="268288" indent="-268288">
              <a:buBlip>
                <a:blip r:embed="rId3"/>
              </a:buBlip>
            </a:pPr>
            <a:r>
              <a:rPr lang="en-US" sz="1200" u="none" dirty="0" smtClean="0"/>
              <a:t>Support </a:t>
            </a:r>
            <a:r>
              <a:rPr lang="en-US" sz="1200" u="none" dirty="0" err="1" smtClean="0"/>
              <a:t>Hibef</a:t>
            </a:r>
            <a:endParaRPr lang="en-US" sz="1200" u="non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77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P.L. Poole, et al.,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Laser-driven ion acceleration via TNSA in the relativistic transparency regime,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Journal of Physics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013019 (2018)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97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P.L. Poole, et al.,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Laser-driven ion acceleration via TNSA in the relativistic transparency regime,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Journal of Physics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013019 (2018)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Plasma Mirror Temporal Contrast Improvement with On-Shot Characterization,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Physics and Controlled Fusion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054007 (2018)</a:t>
            </a:r>
            <a:endParaRPr lang="de-DE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Oksenhendler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Opt. Exp. (2017)</a:t>
            </a:r>
            <a:endParaRPr lang="de-DE" dirty="0" smtClean="0"/>
          </a:p>
          <a:p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endParaRPr lang="de-DE" dirty="0" smtClean="0"/>
          </a:p>
          <a:p>
            <a:r>
              <a:rPr lang="de-DE" dirty="0" err="1" smtClean="0"/>
              <a:t>explored</a:t>
            </a: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enhanced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endParaRPr lang="de-DE" dirty="0" smtClean="0"/>
          </a:p>
          <a:p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still </a:t>
            </a:r>
            <a:r>
              <a:rPr lang="de-DE" dirty="0" err="1" smtClean="0">
                <a:sym typeface="Wingdings" panose="05000000000000000000" pitchFamily="2" charset="2"/>
              </a:rPr>
              <a:t>optimizing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err="1" smtClean="0">
                <a:sym typeface="Wingdings" panose="05000000000000000000" pitchFamily="2" charset="2"/>
              </a:rPr>
              <a:t>nice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profiles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energy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sufficient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2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P.L. Poole, et al.,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Laser-driven ion acceleration via TNSA in the relativistic transparency regime,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Journal of Physics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013019 (2018)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Plasma Mirror Temporal Contrast Improvement with On-Shot Characterization,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Physics and Controlled Fusion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054007 (2018)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endParaRPr lang="de-DE" dirty="0" smtClean="0"/>
          </a:p>
          <a:p>
            <a:r>
              <a:rPr lang="de-DE" dirty="0" err="1" smtClean="0"/>
              <a:t>explored</a:t>
            </a: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enhanced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endParaRPr lang="de-DE" dirty="0" smtClean="0"/>
          </a:p>
          <a:p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still </a:t>
            </a:r>
            <a:r>
              <a:rPr lang="de-DE" dirty="0" err="1" smtClean="0">
                <a:sym typeface="Wingdings" panose="05000000000000000000" pitchFamily="2" charset="2"/>
              </a:rPr>
              <a:t>optimizing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err="1" smtClean="0">
                <a:sym typeface="Wingdings" panose="05000000000000000000" pitchFamily="2" charset="2"/>
              </a:rPr>
              <a:t>nice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profiles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energy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sufficient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26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r>
              <a:rPr lang="de-DE" dirty="0" smtClean="0"/>
              <a:t> / last </a:t>
            </a:r>
            <a:r>
              <a:rPr lang="de-DE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seriously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working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02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34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07677" y="5229200"/>
            <a:ext cx="475252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07504" y="5805488"/>
            <a:ext cx="4752702" cy="50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42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53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331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17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69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309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255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16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39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67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79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715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05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8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55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30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948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096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55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94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0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844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hzdr-ppt-vorlage-folgefolie-C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 userDrawn="1"/>
        </p:nvSpPr>
        <p:spPr bwMode="auto">
          <a:xfrm>
            <a:off x="261938" y="6557963"/>
            <a:ext cx="119455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nl-NL" sz="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Karl Zeil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Laser ion acceleration</a:t>
            </a:r>
            <a:endParaRPr lang="de-DE" sz="8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665163" y="6311900"/>
            <a:ext cx="6208712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cap="all" dirty="0">
                <a:solidFill>
                  <a:srgbClr val="00589C"/>
                </a:solidFill>
                <a:latin typeface="Arial"/>
                <a:ea typeface="+mn-ea"/>
                <a:cs typeface="+mn-cs"/>
              </a:rPr>
              <a:t>IMAGING AND RADIOONCOLOGY</a:t>
            </a:r>
          </a:p>
        </p:txBody>
      </p:sp>
    </p:spTree>
    <p:extLst>
      <p:ext uri="{BB962C8B-B14F-4D97-AF65-F5344CB8AC3E}">
        <p14:creationId xmlns:p14="http://schemas.microsoft.com/office/powerpoint/2010/main" val="304287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0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hzdr-ppt-vorlage-folgefolie-C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 userDrawn="1"/>
        </p:nvSpPr>
        <p:spPr bwMode="auto">
          <a:xfrm>
            <a:off x="261938" y="6557963"/>
            <a:ext cx="119455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nl-NL" sz="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Karl Zeil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Laser ion acceleration</a:t>
            </a:r>
            <a:endParaRPr lang="de-DE" sz="8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665163" y="6311900"/>
            <a:ext cx="6208712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cap="all" dirty="0">
                <a:solidFill>
                  <a:srgbClr val="00589C"/>
                </a:solidFill>
                <a:latin typeface="Arial"/>
                <a:ea typeface="+mn-ea"/>
                <a:cs typeface="+mn-cs"/>
              </a:rPr>
              <a:t>IMAGING AND RADIOONCOLOGY</a:t>
            </a:r>
          </a:p>
        </p:txBody>
      </p:sp>
    </p:spTree>
    <p:extLst>
      <p:ext uri="{BB962C8B-B14F-4D97-AF65-F5344CB8AC3E}">
        <p14:creationId xmlns:p14="http://schemas.microsoft.com/office/powerpoint/2010/main" val="295658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7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3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878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18" Type="http://schemas.openxmlformats.org/officeDocument/2006/relationships/hyperlink" Target="mailto:j.metzkes@hzdr.de" TargetMode="Externa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b/ba/Dresdner_Elblforenz_bei_D%C3%A4mmerung%2C_2008.jpg"/>
          <p:cNvPicPr>
            <a:picLocks noChangeAspect="1" noChangeArrowheads="1"/>
          </p:cNvPicPr>
          <p:nvPr userDrawn="1"/>
        </p:nvPicPr>
        <p:blipFill>
          <a:blip r:embed="rId3" cstate="print"/>
          <a:srcRect r="5926" b="10919"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</p:spPr>
      </p:pic>
      <p:sp>
        <p:nvSpPr>
          <p:cNvPr id="1027" name="Rechteck 15"/>
          <p:cNvSpPr>
            <a:spLocks noChangeArrowheads="1"/>
          </p:cNvSpPr>
          <p:nvPr/>
        </p:nvSpPr>
        <p:spPr bwMode="auto">
          <a:xfrm>
            <a:off x="4616450" y="6691313"/>
            <a:ext cx="45720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>
                <a:latin typeface="Arial" charset="0"/>
              </a:rPr>
              <a:t>                                           Prof.  Peter Mustermann | Institut xxxxx | www.hzdr.de</a:t>
            </a:r>
            <a:endParaRPr lang="de-DE" sz="900"/>
          </a:p>
        </p:txBody>
      </p:sp>
      <p:sp>
        <p:nvSpPr>
          <p:cNvPr id="1028" name="Textfeld 17"/>
          <p:cNvSpPr txBox="1">
            <a:spLocks noChangeArrowheads="1"/>
          </p:cNvSpPr>
          <p:nvPr/>
        </p:nvSpPr>
        <p:spPr bwMode="auto">
          <a:xfrm>
            <a:off x="0" y="6542088"/>
            <a:ext cx="1800225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>
                <a:latin typeface="Arial" charset="0"/>
              </a:rPr>
              <a:t>Seite </a:t>
            </a:r>
            <a:fld id="{02EABB7D-2B24-441B-A536-A522118FB099}" type="slidenum">
              <a:rPr lang="de-DE" sz="1000">
                <a:latin typeface="Arial" charset="0"/>
              </a:rPr>
              <a:pPr eaLnBrk="1" hangingPunct="1">
                <a:defRPr/>
              </a:pPr>
              <a:t>‹Nr.›</a:t>
            </a:fld>
            <a:endParaRPr lang="de-DE" sz="1000"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4797153"/>
            <a:ext cx="9144000" cy="2037036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-3175" y="4653136"/>
            <a:ext cx="3059113" cy="14446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3175" y="6713538"/>
            <a:ext cx="3059113" cy="144462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022600" y="6569075"/>
            <a:ext cx="3059113" cy="144463"/>
          </a:xfrm>
          <a:prstGeom prst="rect">
            <a:avLst/>
          </a:prstGeom>
          <a:solidFill>
            <a:srgbClr val="B9B9B9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-3175" y="6569075"/>
            <a:ext cx="3059113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055938" y="6713538"/>
            <a:ext cx="6084887" cy="138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1033" name="Grafik 17"/>
          <p:cNvPicPr>
            <a:picLocks noChangeAspect="1"/>
          </p:cNvPicPr>
          <p:nvPr/>
        </p:nvPicPr>
        <p:blipFill>
          <a:blip r:embed="rId4" cstate="print"/>
          <a:srcRect r="40276"/>
          <a:stretch>
            <a:fillRect/>
          </a:stretch>
        </p:blipFill>
        <p:spPr bwMode="auto">
          <a:xfrm>
            <a:off x="7224349" y="5068364"/>
            <a:ext cx="1742970" cy="122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Bild 4" descr="DDC_Sticker_groß_Schatten_RG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3037" y="5178718"/>
            <a:ext cx="1008001" cy="100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5992813" y="6669088"/>
            <a:ext cx="3043237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 dirty="0" smtClean="0">
                <a:latin typeface="Arial" charset="0"/>
              </a:rPr>
              <a:t>Karl </a:t>
            </a:r>
            <a:r>
              <a:rPr lang="de-DE" sz="900" baseline="0" dirty="0" err="1" smtClean="0">
                <a:latin typeface="Arial" charset="0"/>
              </a:rPr>
              <a:t>Zeil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</a:t>
            </a:r>
            <a:r>
              <a:rPr lang="de-DE" sz="900" dirty="0" smtClean="0">
                <a:latin typeface="Arial" charset="0"/>
              </a:rPr>
              <a:t>Laser </a:t>
            </a:r>
            <a:r>
              <a:rPr lang="de-DE" sz="900" dirty="0" err="1" smtClean="0">
                <a:latin typeface="Arial" charset="0"/>
              </a:rPr>
              <a:t>Particle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Acceleration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www.hzdr.de</a:t>
            </a: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0" y="6669088"/>
            <a:ext cx="3043237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kern="12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Arial" charset="0"/>
              </a:rPr>
              <a:t>Matter and Technology Meeting 2018 Berlin</a:t>
            </a:r>
          </a:p>
          <a:p>
            <a:pPr>
              <a:defRPr/>
            </a:pPr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0" y="6575425"/>
            <a:ext cx="3059113" cy="144463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3057525" y="6575425"/>
            <a:ext cx="6086475" cy="14446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0" y="6718299"/>
            <a:ext cx="3059113" cy="14763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/>
        </p:nvSpPr>
        <p:spPr>
          <a:xfrm>
            <a:off x="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Page </a:t>
            </a:r>
            <a:fld id="{FB805CA1-F5E9-41E8-AC77-BE79B80880A9}" type="slidenum">
              <a:rPr lang="de-DE" sz="90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‹Nr.›</a:t>
            </a:fld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992813" y="6669088"/>
            <a:ext cx="304323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 dirty="0" smtClean="0">
                <a:latin typeface="Arial" charset="0"/>
              </a:rPr>
              <a:t>Karl</a:t>
            </a:r>
            <a:r>
              <a:rPr lang="de-DE" sz="900" baseline="0" dirty="0" smtClean="0">
                <a:latin typeface="Arial" charset="0"/>
              </a:rPr>
              <a:t> </a:t>
            </a:r>
            <a:r>
              <a:rPr lang="de-DE" sz="900" baseline="0" dirty="0" err="1" smtClean="0">
                <a:latin typeface="Arial" charset="0"/>
              </a:rPr>
              <a:t>Zeil</a:t>
            </a:r>
            <a:r>
              <a:rPr lang="de-DE" sz="900" dirty="0" smtClean="0">
                <a:latin typeface="Arial" charset="0"/>
              </a:rPr>
              <a:t> | Laser </a:t>
            </a:r>
            <a:r>
              <a:rPr lang="de-DE" sz="900" dirty="0" err="1" smtClean="0">
                <a:latin typeface="Arial" charset="0"/>
              </a:rPr>
              <a:t>Particle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Acceleration</a:t>
            </a:r>
            <a:r>
              <a:rPr lang="de-DE" sz="900" dirty="0" smtClean="0">
                <a:latin typeface="Arial" charset="0"/>
              </a:rPr>
              <a:t> | www.hzdr.de</a:t>
            </a:r>
            <a:endParaRPr lang="de-DE" sz="900" dirty="0">
              <a:latin typeface="Arial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0" y="6666856"/>
            <a:ext cx="3043237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kern="12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Arial" charset="0"/>
              </a:rPr>
              <a:t>Matter and Technology Meeting 2018 Berlin</a:t>
            </a:r>
          </a:p>
        </p:txBody>
      </p:sp>
      <p:sp>
        <p:nvSpPr>
          <p:cNvPr id="18" name="Line 10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9" name="Picture 18" descr="FZD-Bildmarke_Preussel_wtransparent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9"/>
          <p:cNvPicPr>
            <a:picLocks noChangeAspect="1" noChangeArrowheads="1"/>
          </p:cNvPicPr>
          <p:nvPr userDrawn="1"/>
        </p:nvPicPr>
        <p:blipFill>
          <a:blip r:embed="rId8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0"/>
          <p:cNvPicPr>
            <a:picLocks noChangeAspect="1" noChangeArrowheads="1"/>
          </p:cNvPicPr>
          <p:nvPr userDrawn="1"/>
        </p:nvPicPr>
        <p:blipFill>
          <a:blip r:embed="rId9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10"/>
          <p:cNvSpPr>
            <a:spLocks noChangeArrowheads="1"/>
          </p:cNvSpPr>
          <p:nvPr userDrawn="1"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de-DE" b="0"/>
          </a:p>
        </p:txBody>
      </p:sp>
      <p:sp>
        <p:nvSpPr>
          <p:cNvPr id="23" name="Rechteck 11"/>
          <p:cNvSpPr>
            <a:spLocks noChangeArrowheads="1"/>
          </p:cNvSpPr>
          <p:nvPr userDrawn="1"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de-DE" b="0"/>
          </a:p>
        </p:txBody>
      </p:sp>
      <p:pic>
        <p:nvPicPr>
          <p:cNvPr id="24" name="Grafik 12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1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2860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Member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the</a:t>
            </a: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 Helmholtz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Association</a:t>
            </a:r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7" r:id="rId2"/>
    <p:sldLayoutId id="2147483722" r:id="rId3"/>
    <p:sldLayoutId id="2147483723" r:id="rId4"/>
    <p:sldLayoutId id="214748372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>
          <a:blip r:embed="rId14" cstate="print"/>
          <a:srcRect t="-308" b="6068"/>
          <a:stretch>
            <a:fillRect/>
          </a:stretch>
        </p:blipFill>
        <p:spPr bwMode="auto">
          <a:xfrm>
            <a:off x="0" y="542181"/>
            <a:ext cx="9151938" cy="631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0" y="548680"/>
            <a:ext cx="9151938" cy="6309320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075" name="Picture 29"/>
          <p:cNvPicPr>
            <a:picLocks noChangeAspect="1" noChangeArrowheads="1"/>
          </p:cNvPicPr>
          <p:nvPr/>
        </p:nvPicPr>
        <p:blipFill>
          <a:blip r:embed="rId15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0"/>
          <p:cNvPicPr>
            <a:picLocks noChangeAspect="1" noChangeArrowheads="1"/>
          </p:cNvPicPr>
          <p:nvPr/>
        </p:nvPicPr>
        <p:blipFill>
          <a:blip r:embed="rId16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hteck 8"/>
          <p:cNvSpPr>
            <a:spLocks noChangeArrowheads="1"/>
          </p:cNvSpPr>
          <p:nvPr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hteck 12"/>
          <p:cNvSpPr>
            <a:spLocks noChangeArrowheads="1"/>
          </p:cNvSpPr>
          <p:nvPr/>
        </p:nvSpPr>
        <p:spPr bwMode="auto">
          <a:xfrm>
            <a:off x="-7938" y="6489700"/>
            <a:ext cx="9150351" cy="376238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1" name="Rechteck 9"/>
          <p:cNvSpPr>
            <a:spLocks noChangeArrowheads="1"/>
          </p:cNvSpPr>
          <p:nvPr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080" name="Grafik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3040063" y="661511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-7938" y="674052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5" name="Rectangle 24"/>
          <p:cNvSpPr>
            <a:spLocks noChangeArrowheads="1"/>
          </p:cNvSpPr>
          <p:nvPr/>
        </p:nvSpPr>
        <p:spPr bwMode="auto">
          <a:xfrm>
            <a:off x="-7938" y="6489700"/>
            <a:ext cx="3048001" cy="125413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-7938" y="6615113"/>
            <a:ext cx="3048001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40063" y="6740525"/>
            <a:ext cx="6103937" cy="125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40" name="Text Box 8"/>
          <p:cNvSpPr txBox="1">
            <a:spLocks noChangeArrowheads="1"/>
          </p:cNvSpPr>
          <p:nvPr/>
        </p:nvSpPr>
        <p:spPr bwMode="auto">
          <a:xfrm>
            <a:off x="5508104" y="6705654"/>
            <a:ext cx="3566839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Martin </a:t>
            </a:r>
            <a:r>
              <a:rPr lang="en-US" sz="800" b="0" err="1" smtClean="0">
                <a:solidFill>
                  <a:srgbClr val="00589C"/>
                </a:solidFill>
                <a:sym typeface="Wingdings 2" pitchFamily="18" charset="2"/>
              </a:rPr>
              <a:t>Rehwald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m.rehwald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  <a:hlinkClick r:id="rId18"/>
              </a:rPr>
              <a:t>@hzdr.de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www.hzdr.de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HZDR</a:t>
            </a:r>
          </a:p>
        </p:txBody>
      </p:sp>
      <p:pic>
        <p:nvPicPr>
          <p:cNvPr id="3089" name="Grafik 3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8850" y="5253038"/>
            <a:ext cx="16287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Bild 4" descr="DDC_Sticker_groß_Schatten_RGB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75388" y="5683250"/>
            <a:ext cx="7810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16"/>
          <p:cNvSpPr txBox="1">
            <a:spLocks noChangeArrowheads="1"/>
          </p:cNvSpPr>
          <p:nvPr userDrawn="1"/>
        </p:nvSpPr>
        <p:spPr bwMode="auto">
          <a:xfrm>
            <a:off x="7071524" y="6525081"/>
            <a:ext cx="201850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smtClean="0">
                <a:solidFill>
                  <a:srgbClr val="FFFFFF"/>
                </a:solidFill>
              </a:rPr>
              <a:t>Member </a:t>
            </a:r>
            <a:r>
              <a:rPr lang="de-DE" sz="800" err="1" smtClean="0">
                <a:solidFill>
                  <a:srgbClr val="FFFFFF"/>
                </a:solidFill>
              </a:rPr>
              <a:t>of</a:t>
            </a:r>
            <a:r>
              <a:rPr lang="de-DE" sz="800" smtClean="0">
                <a:solidFill>
                  <a:srgbClr val="FFFFFF"/>
                </a:solidFill>
              </a:rPr>
              <a:t> </a:t>
            </a:r>
            <a:r>
              <a:rPr lang="de-DE" sz="800" err="1" smtClean="0">
                <a:solidFill>
                  <a:srgbClr val="FFFFFF"/>
                </a:solidFill>
              </a:rPr>
              <a:t>the</a:t>
            </a:r>
            <a:r>
              <a:rPr lang="de-DE" sz="800" smtClean="0">
                <a:solidFill>
                  <a:srgbClr val="FFFFFF"/>
                </a:solidFill>
              </a:rPr>
              <a:t> Helmholtz </a:t>
            </a:r>
            <a:r>
              <a:rPr lang="de-DE" sz="800" err="1" smtClean="0">
                <a:solidFill>
                  <a:srgbClr val="FFFFFF"/>
                </a:solidFill>
              </a:rPr>
              <a:t>Association</a:t>
            </a:r>
            <a:endParaRPr lang="de-DE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6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0"/>
          <p:cNvSpPr>
            <a:spLocks noChangeShapeType="1"/>
          </p:cNvSpPr>
          <p:nvPr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5123" name="Picture 18" descr="FZD-Bildmarke_Preussel_wtranspar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29"/>
          <p:cNvSpPr txBox="1">
            <a:spLocks noChangeArrowheads="1"/>
          </p:cNvSpPr>
          <p:nvPr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800" b="0" smtClean="0">
                <a:solidFill>
                  <a:prstClr val="white"/>
                </a:solidFill>
              </a:rPr>
              <a:t>Seite </a:t>
            </a:r>
            <a:fld id="{AC6F5231-A6D6-4804-B498-B407BF6E0837}" type="slidenum">
              <a:rPr lang="de-DE" sz="800" b="0" smtClean="0">
                <a:solidFill>
                  <a:prstClr val="white"/>
                </a:solidFill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endParaRPr lang="de-DE" sz="800" b="0" smtClean="0">
              <a:solidFill>
                <a:prstClr val="white"/>
              </a:solidFill>
            </a:endParaRPr>
          </a:p>
        </p:txBody>
      </p:sp>
      <p:pic>
        <p:nvPicPr>
          <p:cNvPr id="5125" name="Picture 29"/>
          <p:cNvPicPr>
            <a:picLocks noChangeAspect="1" noChangeArrowheads="1"/>
          </p:cNvPicPr>
          <p:nvPr/>
        </p:nvPicPr>
        <p:blipFill>
          <a:blip r:embed="rId15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/>
          <p:cNvPicPr>
            <a:picLocks noChangeAspect="1" noChangeArrowheads="1"/>
          </p:cNvPicPr>
          <p:nvPr/>
        </p:nvPicPr>
        <p:blipFill>
          <a:blip r:embed="rId16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hteck 10"/>
          <p:cNvSpPr>
            <a:spLocks noChangeArrowheads="1"/>
          </p:cNvSpPr>
          <p:nvPr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0" name="Rechteck 11"/>
          <p:cNvSpPr>
            <a:spLocks noChangeArrowheads="1"/>
          </p:cNvSpPr>
          <p:nvPr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5129" name="Grafik 12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-7938" y="661987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3" name="Rectangle 24"/>
          <p:cNvSpPr>
            <a:spLocks noChangeArrowheads="1"/>
          </p:cNvSpPr>
          <p:nvPr/>
        </p:nvSpPr>
        <p:spPr bwMode="auto">
          <a:xfrm>
            <a:off x="3038475" y="6619875"/>
            <a:ext cx="6103938" cy="125413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4" name="Rectangle 24"/>
          <p:cNvSpPr>
            <a:spLocks noChangeArrowheads="1"/>
          </p:cNvSpPr>
          <p:nvPr/>
        </p:nvSpPr>
        <p:spPr bwMode="auto">
          <a:xfrm>
            <a:off x="-7938" y="6742113"/>
            <a:ext cx="3048001" cy="125412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5" name="Textfeld 16"/>
          <p:cNvSpPr txBox="1">
            <a:spLocks noChangeArrowheads="1"/>
          </p:cNvSpPr>
          <p:nvPr/>
        </p:nvSpPr>
        <p:spPr bwMode="auto">
          <a:xfrm>
            <a:off x="7071524" y="6565900"/>
            <a:ext cx="201850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smtClean="0">
                <a:solidFill>
                  <a:prstClr val="white"/>
                </a:solidFill>
              </a:rPr>
              <a:t>Member </a:t>
            </a:r>
            <a:r>
              <a:rPr lang="de-DE" sz="800" err="1" smtClean="0">
                <a:solidFill>
                  <a:prstClr val="white"/>
                </a:solidFill>
              </a:rPr>
              <a:t>of</a:t>
            </a:r>
            <a:r>
              <a:rPr lang="de-DE" sz="800" smtClean="0">
                <a:solidFill>
                  <a:prstClr val="white"/>
                </a:solidFill>
              </a:rPr>
              <a:t> </a:t>
            </a:r>
            <a:r>
              <a:rPr lang="de-DE" sz="800" err="1" smtClean="0">
                <a:solidFill>
                  <a:prstClr val="white"/>
                </a:solidFill>
              </a:rPr>
              <a:t>the</a:t>
            </a:r>
            <a:r>
              <a:rPr lang="de-DE" sz="800" smtClean="0">
                <a:solidFill>
                  <a:prstClr val="white"/>
                </a:solidFill>
              </a:rPr>
              <a:t> Helmholtz </a:t>
            </a:r>
            <a:r>
              <a:rPr lang="de-DE" sz="800" err="1" smtClean="0">
                <a:solidFill>
                  <a:prstClr val="white"/>
                </a:solidFill>
              </a:rPr>
              <a:t>Association</a:t>
            </a:r>
            <a:endParaRPr lang="de-DE" sz="800">
              <a:solidFill>
                <a:prstClr val="white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38475" y="6742113"/>
            <a:ext cx="6103938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7" name="Text Box 8"/>
          <p:cNvSpPr txBox="1">
            <a:spLocks noChangeArrowheads="1"/>
          </p:cNvSpPr>
          <p:nvPr/>
        </p:nvSpPr>
        <p:spPr bwMode="auto">
          <a:xfrm>
            <a:off x="5868144" y="6712744"/>
            <a:ext cx="330681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Martin </a:t>
            </a:r>
            <a:r>
              <a:rPr lang="en-US" sz="800" b="0" err="1" smtClean="0">
                <a:solidFill>
                  <a:srgbClr val="00589C"/>
                </a:solidFill>
                <a:sym typeface="Wingdings 2" pitchFamily="18" charset="2"/>
              </a:rPr>
              <a:t>Rehwald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m.rehwald@hzdr.de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www.hzdr.de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HZDR</a:t>
            </a:r>
          </a:p>
        </p:txBody>
      </p:sp>
      <p:sp>
        <p:nvSpPr>
          <p:cNvPr id="16" name="Textfeld 16"/>
          <p:cNvSpPr txBox="1">
            <a:spLocks noChangeArrowheads="1"/>
          </p:cNvSpPr>
          <p:nvPr userDrawn="1"/>
        </p:nvSpPr>
        <p:spPr bwMode="auto">
          <a:xfrm>
            <a:off x="146424" y="6565900"/>
            <a:ext cx="971550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>
                <a:solidFill>
                  <a:prstClr val="white"/>
                </a:solidFill>
                <a:latin typeface="Arial" charset="0"/>
              </a:rPr>
              <a:t>Page </a:t>
            </a:r>
            <a:fld id="{244B8412-7387-4693-BE13-63A77586A54E}" type="slidenum">
              <a:rPr lang="de-DE" sz="900">
                <a:solidFill>
                  <a:prstClr val="white"/>
                </a:solidFill>
                <a:latin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7939" y="6689403"/>
            <a:ext cx="3048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smtClean="0">
                <a:solidFill>
                  <a:prstClr val="white"/>
                </a:solidFill>
                <a:latin typeface="Arial"/>
                <a:cs typeface="+mn-cs"/>
              </a:rPr>
              <a:t>Group Seminar </a:t>
            </a:r>
            <a:endParaRPr lang="en-US" sz="900">
              <a:solidFill>
                <a:prstClr val="whit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11" Type="http://schemas.openxmlformats.org/officeDocument/2006/relationships/image" Target="../media/image68.png"/><Relationship Id="rId5" Type="http://schemas.openxmlformats.org/officeDocument/2006/relationships/image" Target="../media/image58.jpe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7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3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5.jpeg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8.tiff"/><Relationship Id="rId5" Type="http://schemas.openxmlformats.org/officeDocument/2006/relationships/image" Target="../media/image33.emf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180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251520" y="116632"/>
            <a:ext cx="8892480" cy="1306192"/>
          </a:xfrm>
        </p:spPr>
        <p:txBody>
          <a:bodyPr/>
          <a:lstStyle/>
          <a:p>
            <a:pPr algn="ctr"/>
            <a:r>
              <a:rPr lang="en-US" sz="3600" dirty="0" smtClean="0"/>
              <a:t>Draco PW experiments</a:t>
            </a:r>
          </a:p>
          <a:p>
            <a:pPr algn="ctr"/>
            <a:r>
              <a:rPr lang="en-US" sz="3600" dirty="0" smtClean="0"/>
              <a:t> Preparation of radiobiological studies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84" y="4015274"/>
            <a:ext cx="1604848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04363"/>
            <a:ext cx="1350716" cy="7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0" y="4653136"/>
            <a:ext cx="2492994" cy="44454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35593" y="4797152"/>
            <a:ext cx="619176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de-DE" sz="14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Zeil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L. Obst, M.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Rehwald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H.-P.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Schlenvoigt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F. Brack, F. Kroll, J.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Metzkes-Ng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Bernert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L. Gaus, I.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Prencipe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T. Ziegler, T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Kluge, M. Garten, A.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Hübl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S. Kraft, U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Schramm</a:t>
            </a:r>
          </a:p>
          <a:p>
            <a:pPr algn="just">
              <a:lnSpc>
                <a:spcPct val="150000"/>
              </a:lnSpc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E. Beyreuther, L. Karsch, J.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Pawelke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L. Kunz-</a:t>
            </a:r>
            <a:r>
              <a:rPr lang="de-D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Schughart</a:t>
            </a:r>
            <a:endParaRPr lang="de-DE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 Poole, G. Cochran, D. Schumacher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42401" y="1473347"/>
            <a:ext cx="6038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sz="2000" b="1" baseline="30000" dirty="0" smtClean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annual Matter and Technology Meeting 2018 Berlin</a:t>
            </a:r>
          </a:p>
        </p:txBody>
      </p:sp>
    </p:spTree>
    <p:extLst>
      <p:ext uri="{BB962C8B-B14F-4D97-AF65-F5344CB8AC3E}">
        <p14:creationId xmlns:p14="http://schemas.microsoft.com/office/powerpoint/2010/main" val="14269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Tunable proton beamline – single solenoid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4" y="1129474"/>
            <a:ext cx="7556586" cy="21376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23401" r="2664" b="4456"/>
          <a:stretch/>
        </p:blipFill>
        <p:spPr>
          <a:xfrm>
            <a:off x="7339320" y="1164103"/>
            <a:ext cx="979359" cy="138256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9" t="22566" r="810" b="5292"/>
          <a:stretch/>
        </p:blipFill>
        <p:spPr>
          <a:xfrm>
            <a:off x="7339320" y="1164123"/>
            <a:ext cx="979359" cy="1382546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7857120" y="2912232"/>
            <a:ext cx="1172116" cy="369332"/>
          </a:xfrm>
          <a:prstGeom prst="rect">
            <a:avLst/>
          </a:prstGeom>
          <a:noFill/>
          <a:ln w="28575"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18,6 </a:t>
            </a:r>
            <a:r>
              <a:rPr lang="de-DE" b="1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de-DE" b="1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36" y="6112443"/>
            <a:ext cx="696415" cy="396000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8259067" y="770038"/>
            <a:ext cx="1008112" cy="1871367"/>
            <a:chOff x="8104646" y="1362254"/>
            <a:chExt cx="1008112" cy="1871367"/>
          </a:xfrm>
        </p:grpSpPr>
        <p:sp>
          <p:nvSpPr>
            <p:cNvPr id="33" name="Textfeld 32"/>
            <p:cNvSpPr txBox="1"/>
            <p:nvPr/>
          </p:nvSpPr>
          <p:spPr>
            <a:xfrm>
              <a:off x="8104646" y="1362254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Gy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uppieren 33"/>
            <p:cNvGrpSpPr/>
            <p:nvPr/>
          </p:nvGrpSpPr>
          <p:grpSpPr>
            <a:xfrm>
              <a:off x="8159381" y="1658986"/>
              <a:ext cx="593337" cy="1574635"/>
              <a:chOff x="8371151" y="1658986"/>
              <a:chExt cx="593337" cy="1574635"/>
            </a:xfrm>
          </p:grpSpPr>
          <p:pic>
            <p:nvPicPr>
              <p:cNvPr id="35" name="Grafik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51" y="1757897"/>
                <a:ext cx="243820" cy="1382566"/>
              </a:xfrm>
              <a:prstGeom prst="rect">
                <a:avLst/>
              </a:prstGeom>
            </p:spPr>
          </p:pic>
          <p:sp>
            <p:nvSpPr>
              <p:cNvPr id="36" name="Textfeld 35"/>
              <p:cNvSpPr txBox="1"/>
              <p:nvPr/>
            </p:nvSpPr>
            <p:spPr>
              <a:xfrm>
                <a:off x="8382657" y="2282184"/>
                <a:ext cx="581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8676456" y="2895067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8458994" y="1658986"/>
                <a:ext cx="5054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272414" y="949950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1-solenoid Setup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4628898" y="112947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vacuum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6453482" y="1148254"/>
            <a:ext cx="4536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air</a:t>
            </a:r>
            <a:endParaRPr lang="de-DE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7" y="3608776"/>
            <a:ext cx="3245414" cy="2412000"/>
          </a:xfrm>
          <a:prstGeom prst="rect">
            <a:avLst/>
          </a:prstGeom>
        </p:spPr>
      </p:pic>
      <p:grpSp>
        <p:nvGrpSpPr>
          <p:cNvPr id="46" name="Gruppieren 45"/>
          <p:cNvGrpSpPr/>
          <p:nvPr/>
        </p:nvGrpSpPr>
        <p:grpSpPr>
          <a:xfrm>
            <a:off x="4484746" y="3619263"/>
            <a:ext cx="3254204" cy="2786826"/>
            <a:chOff x="3928119" y="3223463"/>
            <a:chExt cx="3254204" cy="2786826"/>
          </a:xfrm>
        </p:grpSpPr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119" y="3325599"/>
              <a:ext cx="3254204" cy="2592000"/>
            </a:xfrm>
            <a:prstGeom prst="rect">
              <a:avLst/>
            </a:prstGeom>
          </p:spPr>
        </p:pic>
        <p:sp>
          <p:nvSpPr>
            <p:cNvPr id="48" name="Textfeld 47"/>
            <p:cNvSpPr txBox="1"/>
            <p:nvPr/>
          </p:nvSpPr>
          <p:spPr>
            <a:xfrm>
              <a:off x="4776696" y="5671735"/>
              <a:ext cx="235710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[mm]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 rot="16200000">
              <a:off x="3056234" y="4357841"/>
              <a:ext cx="21169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6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shot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mGy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776696" y="3223463"/>
              <a:ext cx="23571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RCF #</a:t>
              </a:r>
            </a:p>
          </p:txBody>
        </p:sp>
      </p:grpSp>
      <p:sp>
        <p:nvSpPr>
          <p:cNvPr id="51" name="Bogen 50"/>
          <p:cNvSpPr/>
          <p:nvPr/>
        </p:nvSpPr>
        <p:spPr bwMode="auto">
          <a:xfrm>
            <a:off x="3256172" y="4184840"/>
            <a:ext cx="4030069" cy="1678812"/>
          </a:xfrm>
          <a:prstGeom prst="arc">
            <a:avLst>
              <a:gd name="adj1" fmla="val 11251915"/>
              <a:gd name="adj2" fmla="val 20632374"/>
            </a:avLst>
          </a:prstGeom>
          <a:ln w="38100">
            <a:solidFill>
              <a:srgbClr val="005689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sz="100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112443"/>
            <a:ext cx="725101" cy="396000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7335205" y="2073026"/>
            <a:ext cx="1000715" cy="407729"/>
            <a:chOff x="6339137" y="5661248"/>
            <a:chExt cx="1000715" cy="407729"/>
          </a:xfrm>
        </p:grpSpPr>
        <p:sp>
          <p:nvSpPr>
            <p:cNvPr id="53" name="Textfeld 52"/>
            <p:cNvSpPr txBox="1"/>
            <p:nvPr/>
          </p:nvSpPr>
          <p:spPr>
            <a:xfrm>
              <a:off x="6339137" y="566124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CF6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</a:p>
          </p:txBody>
        </p:sp>
        <p:cxnSp>
          <p:nvCxnSpPr>
            <p:cNvPr id="54" name="Gerader Verbinder 22"/>
            <p:cNvCxnSpPr/>
            <p:nvPr/>
          </p:nvCxnSpPr>
          <p:spPr>
            <a:xfrm flipH="1">
              <a:off x="6382252" y="6068977"/>
              <a:ext cx="957600" cy="0"/>
            </a:xfrm>
            <a:prstGeom prst="line">
              <a:avLst/>
            </a:prstGeom>
            <a:ln w="76200">
              <a:solidFill>
                <a:srgbClr val="CF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Gerade Verbindung mit Pfeil 19"/>
          <p:cNvCxnSpPr>
            <a:stCxn id="22" idx="0"/>
          </p:cNvCxnSpPr>
          <p:nvPr/>
        </p:nvCxnSpPr>
        <p:spPr>
          <a:xfrm flipH="1" flipV="1">
            <a:off x="8049278" y="2203736"/>
            <a:ext cx="393900" cy="708496"/>
          </a:xfrm>
          <a:prstGeom prst="straightConnector1">
            <a:avLst/>
          </a:prstGeom>
          <a:ln w="38100">
            <a:solidFill>
              <a:srgbClr val="00589C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0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Tunable proton beamline – double solenoid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" y="1123745"/>
            <a:ext cx="7556586" cy="213769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17121" r="32790" b="10737"/>
          <a:stretch/>
        </p:blipFill>
        <p:spPr>
          <a:xfrm>
            <a:off x="6765995" y="981688"/>
            <a:ext cx="1555442" cy="138254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133507" y="3076769"/>
            <a:ext cx="1172116" cy="369332"/>
          </a:xfrm>
          <a:prstGeom prst="rect">
            <a:avLst/>
          </a:prstGeom>
          <a:noFill/>
          <a:ln w="28575"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12,3 </a:t>
            </a:r>
            <a:r>
              <a:rPr lang="de-DE" b="1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de-DE" b="1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778282" y="1889109"/>
            <a:ext cx="962400" cy="399102"/>
            <a:chOff x="6294063" y="5661248"/>
            <a:chExt cx="962400" cy="399102"/>
          </a:xfrm>
        </p:grpSpPr>
        <p:sp>
          <p:nvSpPr>
            <p:cNvPr id="18" name="Textfeld 17"/>
            <p:cNvSpPr txBox="1"/>
            <p:nvPr/>
          </p:nvSpPr>
          <p:spPr>
            <a:xfrm>
              <a:off x="6294063" y="566124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CF6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</a:p>
          </p:txBody>
        </p:sp>
        <p:cxnSp>
          <p:nvCxnSpPr>
            <p:cNvPr id="19" name="Gerader Verbinder 22"/>
            <p:cNvCxnSpPr/>
            <p:nvPr/>
          </p:nvCxnSpPr>
          <p:spPr>
            <a:xfrm flipH="1">
              <a:off x="6298863" y="6060350"/>
              <a:ext cx="957600" cy="0"/>
            </a:xfrm>
            <a:prstGeom prst="line">
              <a:avLst/>
            </a:prstGeom>
            <a:ln w="76200">
              <a:solidFill>
                <a:srgbClr val="CF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/>
          <p:cNvSpPr txBox="1"/>
          <p:nvPr/>
        </p:nvSpPr>
        <p:spPr>
          <a:xfrm>
            <a:off x="7915835" y="2535842"/>
            <a:ext cx="1172116" cy="369332"/>
          </a:xfrm>
          <a:prstGeom prst="rect">
            <a:avLst/>
          </a:prstGeom>
          <a:noFill/>
          <a:ln w="28575"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18,6 </a:t>
            </a:r>
            <a:r>
              <a:rPr lang="de-DE" b="1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de-DE" b="1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8263264" y="586121"/>
            <a:ext cx="1008112" cy="1871367"/>
            <a:chOff x="8104646" y="1362254"/>
            <a:chExt cx="1008112" cy="1871367"/>
          </a:xfrm>
        </p:grpSpPr>
        <p:sp>
          <p:nvSpPr>
            <p:cNvPr id="26" name="Textfeld 25"/>
            <p:cNvSpPr txBox="1"/>
            <p:nvPr/>
          </p:nvSpPr>
          <p:spPr>
            <a:xfrm>
              <a:off x="8104646" y="1362254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Gy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8159381" y="1658986"/>
              <a:ext cx="593337" cy="1574635"/>
              <a:chOff x="8371151" y="1658986"/>
              <a:chExt cx="593337" cy="1574635"/>
            </a:xfrm>
          </p:grpSpPr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51" y="1757897"/>
                <a:ext cx="243820" cy="1382566"/>
              </a:xfrm>
              <a:prstGeom prst="rect">
                <a:avLst/>
              </a:prstGeom>
            </p:spPr>
          </p:pic>
          <p:sp>
            <p:nvSpPr>
              <p:cNvPr id="29" name="Textfeld 28"/>
              <p:cNvSpPr txBox="1"/>
              <p:nvPr/>
            </p:nvSpPr>
            <p:spPr>
              <a:xfrm>
                <a:off x="8382657" y="2282184"/>
                <a:ext cx="581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8676456" y="2895067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458994" y="1658986"/>
                <a:ext cx="5054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</p:grpSp>
      <p:sp>
        <p:nvSpPr>
          <p:cNvPr id="40" name="Textfeld 39"/>
          <p:cNvSpPr txBox="1"/>
          <p:nvPr/>
        </p:nvSpPr>
        <p:spPr>
          <a:xfrm>
            <a:off x="40072" y="1053791"/>
            <a:ext cx="2519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2-solenoid Setup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4440460" y="1121303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vacuum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6220818" y="1132061"/>
            <a:ext cx="4536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air</a:t>
            </a:r>
            <a:endParaRPr lang="de-DE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36" y="6112443"/>
            <a:ext cx="696415" cy="39600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112443"/>
            <a:ext cx="725101" cy="396000"/>
          </a:xfrm>
          <a:prstGeom prst="rect">
            <a:avLst/>
          </a:prstGeom>
        </p:spPr>
      </p:pic>
      <p:cxnSp>
        <p:nvCxnSpPr>
          <p:cNvPr id="15" name="Gerade Verbindung mit Pfeil 14"/>
          <p:cNvCxnSpPr>
            <a:stCxn id="16" idx="0"/>
          </p:cNvCxnSpPr>
          <p:nvPr/>
        </p:nvCxnSpPr>
        <p:spPr>
          <a:xfrm flipH="1" flipV="1">
            <a:off x="7380312" y="1772816"/>
            <a:ext cx="339253" cy="1303953"/>
          </a:xfrm>
          <a:prstGeom prst="straightConnector1">
            <a:avLst/>
          </a:prstGeom>
          <a:ln w="38100">
            <a:solidFill>
              <a:srgbClr val="00589C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22" idx="0"/>
          </p:cNvCxnSpPr>
          <p:nvPr/>
        </p:nvCxnSpPr>
        <p:spPr>
          <a:xfrm flipH="1" flipV="1">
            <a:off x="7740683" y="1889110"/>
            <a:ext cx="761210" cy="646732"/>
          </a:xfrm>
          <a:prstGeom prst="straightConnector1">
            <a:avLst/>
          </a:prstGeom>
          <a:ln w="38100">
            <a:solidFill>
              <a:srgbClr val="00589C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2" y="3468629"/>
            <a:ext cx="3247214" cy="241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uppieren 50"/>
          <p:cNvGrpSpPr/>
          <p:nvPr/>
        </p:nvGrpSpPr>
        <p:grpSpPr>
          <a:xfrm>
            <a:off x="7294290" y="3592633"/>
            <a:ext cx="1411316" cy="1866131"/>
            <a:chOff x="6804248" y="1932010"/>
            <a:chExt cx="1411316" cy="1866131"/>
          </a:xfrm>
        </p:grpSpPr>
        <p:pic>
          <p:nvPicPr>
            <p:cNvPr id="52" name="Grafik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180" y="1932010"/>
              <a:ext cx="1123950" cy="1123950"/>
            </a:xfrm>
            <a:prstGeom prst="rect">
              <a:avLst/>
            </a:prstGeom>
          </p:spPr>
        </p:pic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t="-18907" r="12918" b="-18907"/>
            <a:stretch>
              <a:fillRect/>
            </a:stretch>
          </p:blipFill>
          <p:spPr bwMode="auto">
            <a:xfrm>
              <a:off x="7012888" y="3423886"/>
              <a:ext cx="632221" cy="125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feld 22"/>
            <p:cNvSpPr txBox="1">
              <a:spLocks noChangeArrowheads="1"/>
            </p:cNvSpPr>
            <p:nvPr/>
          </p:nvSpPr>
          <p:spPr bwMode="auto">
            <a:xfrm>
              <a:off x="6951753" y="3521142"/>
              <a:ext cx="7505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/>
              <a:r>
                <a:rPr lang="de-DE" altLang="de-DE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 [</a:t>
              </a:r>
              <a:r>
                <a:rPr lang="de-DE" altLang="de-DE" sz="12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mGy</a:t>
              </a:r>
              <a:r>
                <a:rPr lang="de-DE" altLang="de-DE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  <p:sp>
          <p:nvSpPr>
            <p:cNvPr id="55" name="Textfeld 7"/>
            <p:cNvSpPr txBox="1">
              <a:spLocks noChangeArrowheads="1"/>
            </p:cNvSpPr>
            <p:nvPr/>
          </p:nvSpPr>
          <p:spPr bwMode="auto">
            <a:xfrm>
              <a:off x="6804248" y="3356992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56" name="Textfeld 149"/>
            <p:cNvSpPr txBox="1">
              <a:spLocks noChangeArrowheads="1"/>
            </p:cNvSpPr>
            <p:nvPr/>
          </p:nvSpPr>
          <p:spPr bwMode="auto">
            <a:xfrm>
              <a:off x="7577930" y="3356992"/>
              <a:ext cx="439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800</a:t>
              </a:r>
            </a:p>
          </p:txBody>
        </p:sp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180" y="3096385"/>
              <a:ext cx="1123949" cy="209550"/>
            </a:xfrm>
            <a:prstGeom prst="rect">
              <a:avLst/>
            </a:prstGeom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014" y="1932010"/>
              <a:ext cx="209550" cy="1123949"/>
            </a:xfrm>
            <a:prstGeom prst="rect">
              <a:avLst/>
            </a:prstGeom>
          </p:spPr>
        </p:pic>
      </p:grpSp>
      <p:grpSp>
        <p:nvGrpSpPr>
          <p:cNvPr id="59" name="Gruppieren 58"/>
          <p:cNvGrpSpPr/>
          <p:nvPr/>
        </p:nvGrpSpPr>
        <p:grpSpPr>
          <a:xfrm>
            <a:off x="3885262" y="3479116"/>
            <a:ext cx="3254203" cy="2786826"/>
            <a:chOff x="3928120" y="3223463"/>
            <a:chExt cx="3254203" cy="2786826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3928120" y="3325599"/>
              <a:ext cx="3254203" cy="2684690"/>
              <a:chOff x="3928120" y="3325599"/>
              <a:chExt cx="3254203" cy="2684690"/>
            </a:xfrm>
          </p:grpSpPr>
          <p:pic>
            <p:nvPicPr>
              <p:cNvPr id="62" name="Grafik 6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8120" y="3325599"/>
                <a:ext cx="3254203" cy="2592000"/>
              </a:xfrm>
              <a:prstGeom prst="rect">
                <a:avLst/>
              </a:prstGeom>
            </p:spPr>
          </p:pic>
          <p:sp>
            <p:nvSpPr>
              <p:cNvPr id="63" name="Textfeld 62"/>
              <p:cNvSpPr txBox="1"/>
              <p:nvPr/>
            </p:nvSpPr>
            <p:spPr>
              <a:xfrm>
                <a:off x="4776696" y="5671735"/>
                <a:ext cx="2357108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[mm]</a:t>
                </a: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 rot="16200000">
                <a:off x="3056234" y="4357841"/>
                <a:ext cx="21169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de-DE" sz="1600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Schuss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mGy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61" name="Textfeld 60"/>
            <p:cNvSpPr txBox="1"/>
            <p:nvPr/>
          </p:nvSpPr>
          <p:spPr>
            <a:xfrm>
              <a:off x="4776696" y="3223463"/>
              <a:ext cx="23571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RCF #</a:t>
              </a:r>
            </a:p>
          </p:txBody>
        </p:sp>
      </p:grpSp>
      <p:sp>
        <p:nvSpPr>
          <p:cNvPr id="65" name="Bogen 64"/>
          <p:cNvSpPr/>
          <p:nvPr/>
        </p:nvSpPr>
        <p:spPr bwMode="auto">
          <a:xfrm rot="21121297" flipV="1">
            <a:off x="2560962" y="4287918"/>
            <a:ext cx="3792231" cy="1126468"/>
          </a:xfrm>
          <a:prstGeom prst="arc">
            <a:avLst>
              <a:gd name="adj1" fmla="val 10988371"/>
              <a:gd name="adj2" fmla="val 21173823"/>
            </a:avLst>
          </a:prstGeom>
          <a:ln w="38100">
            <a:solidFill>
              <a:srgbClr val="005689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sz="1000"/>
          </a:p>
        </p:txBody>
      </p:sp>
      <p:sp>
        <p:nvSpPr>
          <p:cNvPr id="66" name="Textfeld 23"/>
          <p:cNvSpPr txBox="1">
            <a:spLocks noChangeArrowheads="1"/>
          </p:cNvSpPr>
          <p:nvPr/>
        </p:nvSpPr>
        <p:spPr bwMode="auto">
          <a:xfrm>
            <a:off x="7020272" y="5445224"/>
            <a:ext cx="2132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9pPr>
          </a:lstStyle>
          <a:p>
            <a:pPr algn="ctr"/>
            <a:r>
              <a:rPr lang="en-US" altLang="de-DE" sz="1400" dirty="0" smtClean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Modulation </a:t>
            </a:r>
          </a:p>
          <a:p>
            <a:pPr algn="ctr"/>
            <a:r>
              <a:rPr lang="en-US" altLang="de-DE" sz="1400" dirty="0" smtClean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(peak-to-peak) </a:t>
            </a:r>
            <a:r>
              <a:rPr lang="en-US" altLang="de-DE" sz="1400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&lt; </a:t>
            </a:r>
            <a:r>
              <a:rPr lang="en-US" altLang="de-DE" sz="1400" dirty="0" smtClean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17 %</a:t>
            </a:r>
            <a:endParaRPr lang="en-US" altLang="de-DE" sz="1400" dirty="0">
              <a:solidFill>
                <a:srgbClr val="0056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Bogen 66"/>
          <p:cNvSpPr/>
          <p:nvPr/>
        </p:nvSpPr>
        <p:spPr bwMode="auto">
          <a:xfrm>
            <a:off x="1720830" y="3534799"/>
            <a:ext cx="3384376" cy="2032549"/>
          </a:xfrm>
          <a:prstGeom prst="arc">
            <a:avLst>
              <a:gd name="adj1" fmla="val 11251915"/>
              <a:gd name="adj2" fmla="val 73932"/>
            </a:avLst>
          </a:prstGeom>
          <a:ln w="38100">
            <a:solidFill>
              <a:srgbClr val="005689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7707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681098" y="958808"/>
            <a:ext cx="5140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 </a:t>
            </a:r>
            <a:endParaRPr lang="de-DE" sz="2000" dirty="0"/>
          </a:p>
          <a:p>
            <a:pPr lvl="0"/>
            <a:r>
              <a:rPr lang="en-US" sz="2000" dirty="0" smtClean="0"/>
              <a:t>S</a:t>
            </a:r>
            <a:r>
              <a:rPr lang="en-US" sz="2000" dirty="0"/>
              <a:t>. </a:t>
            </a:r>
            <a:r>
              <a:rPr lang="en-US" sz="2000" dirty="0" err="1"/>
              <a:t>Glenzer</a:t>
            </a:r>
            <a:r>
              <a:rPr lang="en-US" sz="2000" dirty="0"/>
              <a:t>, C. Curry, M. Gauthier, J. Kim, F. </a:t>
            </a:r>
            <a:r>
              <a:rPr lang="en-US" sz="2000" dirty="0" err="1" smtClean="0"/>
              <a:t>Fiuza</a:t>
            </a:r>
            <a:endParaRPr lang="en-US" sz="2000" dirty="0" smtClean="0"/>
          </a:p>
          <a:p>
            <a:pPr lvl="0"/>
            <a:endParaRPr lang="en-US" sz="2000" dirty="0" smtClean="0"/>
          </a:p>
          <a:p>
            <a:pPr lvl="0"/>
            <a:r>
              <a:rPr lang="de-DE" sz="2000" dirty="0" smtClean="0"/>
              <a:t>S</a:t>
            </a:r>
            <a:r>
              <a:rPr lang="de-DE" sz="2000" dirty="0"/>
              <a:t>. </a:t>
            </a:r>
            <a:r>
              <a:rPr lang="de-DE" sz="2000" dirty="0" err="1"/>
              <a:t>Goede</a:t>
            </a:r>
            <a:r>
              <a:rPr lang="de-DE" sz="2000" dirty="0"/>
              <a:t> et al</a:t>
            </a:r>
            <a:r>
              <a:rPr lang="de-DE" sz="2000" dirty="0" smtClean="0"/>
              <a:t>.</a:t>
            </a:r>
          </a:p>
          <a:p>
            <a:pPr lvl="0"/>
            <a:endParaRPr lang="de-DE" sz="2000" dirty="0"/>
          </a:p>
          <a:p>
            <a:pPr lvl="0"/>
            <a:r>
              <a:rPr lang="en-US" sz="2000" dirty="0" smtClean="0"/>
              <a:t>D</a:t>
            </a:r>
            <a:r>
              <a:rPr lang="en-US" sz="2000" dirty="0"/>
              <a:t>. W. Schumacher, P. L. Poole, G. E. </a:t>
            </a:r>
            <a:r>
              <a:rPr lang="en-US" sz="2000" dirty="0" smtClean="0"/>
              <a:t>Cochran</a:t>
            </a:r>
          </a:p>
          <a:p>
            <a:pPr lvl="0"/>
            <a:endParaRPr lang="de-DE" sz="2000" dirty="0"/>
          </a:p>
          <a:p>
            <a:pPr lvl="0"/>
            <a:r>
              <a:rPr lang="en-US" sz="2000" dirty="0" smtClean="0"/>
              <a:t>V</a:t>
            </a:r>
            <a:r>
              <a:rPr lang="en-US" sz="2000" dirty="0"/>
              <a:t>. Malka, D. Levy, E. </a:t>
            </a:r>
            <a:r>
              <a:rPr lang="en-US" sz="2000" dirty="0" err="1" smtClean="0"/>
              <a:t>Kroupp</a:t>
            </a:r>
            <a:r>
              <a:rPr lang="en-US" sz="2000" dirty="0" smtClean="0"/>
              <a:t> (</a:t>
            </a:r>
            <a:r>
              <a:rPr lang="en-US" sz="2000" dirty="0" err="1" smtClean="0"/>
              <a:t>Whelmi</a:t>
            </a:r>
            <a:r>
              <a:rPr lang="en-US" sz="2000" dirty="0" smtClean="0"/>
              <a:t>)</a:t>
            </a:r>
          </a:p>
          <a:p>
            <a:pPr lvl="0"/>
            <a:endParaRPr lang="de-DE" sz="2000" dirty="0"/>
          </a:p>
          <a:p>
            <a:pPr lvl="0"/>
            <a:r>
              <a:rPr lang="en-US" sz="2000" dirty="0" smtClean="0"/>
              <a:t>M</a:t>
            </a:r>
            <a:r>
              <a:rPr lang="en-US" sz="2000" dirty="0"/>
              <a:t>. </a:t>
            </a:r>
            <a:r>
              <a:rPr lang="en-US" sz="2000" dirty="0" err="1"/>
              <a:t>Nichiuchi</a:t>
            </a:r>
            <a:r>
              <a:rPr lang="en-US" sz="2000" dirty="0"/>
              <a:t>, H. </a:t>
            </a:r>
            <a:r>
              <a:rPr lang="en-US" sz="2000" dirty="0" err="1"/>
              <a:t>Kyriama</a:t>
            </a:r>
            <a:r>
              <a:rPr lang="en-US" sz="2000" dirty="0"/>
              <a:t>, N. </a:t>
            </a:r>
            <a:r>
              <a:rPr lang="en-US" sz="2000" dirty="0" smtClean="0"/>
              <a:t>Dover</a:t>
            </a:r>
          </a:p>
          <a:p>
            <a:pPr lvl="0"/>
            <a:endParaRPr lang="de-DE" sz="2000" dirty="0"/>
          </a:p>
          <a:p>
            <a:pPr lvl="0"/>
            <a:r>
              <a:rPr lang="de-DE" sz="2000" dirty="0" smtClean="0"/>
              <a:t>C</a:t>
            </a:r>
            <a:r>
              <a:rPr lang="de-DE" sz="2000" dirty="0"/>
              <a:t>. </a:t>
            </a:r>
            <a:r>
              <a:rPr lang="de-DE" sz="2000" dirty="0" err="1"/>
              <a:t>Roedel</a:t>
            </a:r>
            <a:r>
              <a:rPr lang="de-DE" sz="2000" dirty="0"/>
              <a:t>, M. Kaluza, G. </a:t>
            </a:r>
            <a:r>
              <a:rPr lang="de-DE" sz="2000" dirty="0" smtClean="0"/>
              <a:t>Becker</a:t>
            </a:r>
          </a:p>
          <a:p>
            <a:pPr lvl="0"/>
            <a:endParaRPr lang="de-DE" sz="2000" dirty="0"/>
          </a:p>
          <a:p>
            <a:pPr lvl="0"/>
            <a:r>
              <a:rPr lang="de-DE" sz="2000" dirty="0" smtClean="0"/>
              <a:t>J</a:t>
            </a:r>
            <a:r>
              <a:rPr lang="de-DE" sz="2000" dirty="0"/>
              <a:t>. Schreiber, D. Haffa, F. </a:t>
            </a:r>
            <a:r>
              <a:rPr lang="de-DE" sz="2000" dirty="0" err="1"/>
              <a:t>Englbrecht</a:t>
            </a:r>
            <a:endParaRPr lang="de-DE" sz="2000" dirty="0"/>
          </a:p>
          <a:p>
            <a:pPr lvl="0"/>
            <a:endParaRPr lang="en-US" sz="2000" dirty="0" smtClean="0"/>
          </a:p>
          <a:p>
            <a:pPr lvl="0"/>
            <a:r>
              <a:rPr lang="en-US" sz="2000" dirty="0" smtClean="0"/>
              <a:t>M</a:t>
            </a:r>
            <a:r>
              <a:rPr lang="en-US" sz="2000" dirty="0"/>
              <a:t>. </a:t>
            </a:r>
            <a:r>
              <a:rPr lang="en-US" sz="2000" dirty="0" err="1"/>
              <a:t>Passoni</a:t>
            </a:r>
            <a:r>
              <a:rPr lang="en-US" sz="2000" dirty="0"/>
              <a:t> et al</a:t>
            </a:r>
            <a:r>
              <a:rPr lang="en-US" sz="2000" dirty="0" smtClean="0"/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2514275"/>
            <a:ext cx="2012547" cy="422548"/>
          </a:xfrm>
          <a:prstGeom prst="rect">
            <a:avLst/>
          </a:prstGeom>
        </p:spPr>
      </p:pic>
      <p:pic>
        <p:nvPicPr>
          <p:cNvPr id="5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31" y="1317719"/>
            <a:ext cx="1073243" cy="31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83" y="1794195"/>
            <a:ext cx="634479" cy="63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age result for weizmann institute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56" y="3018331"/>
            <a:ext cx="1638377" cy="53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613995"/>
            <a:ext cx="1350716" cy="7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zurück zur FSU Startsei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39763"/>
            <a:ext cx="14287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urück zur FSU Startsei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87363"/>
            <a:ext cx="14287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49" y="3810419"/>
            <a:ext cx="10096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1DF59450-B83A-46A2-9EA7-E8D248F54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386" y="3602424"/>
            <a:ext cx="1584176" cy="810451"/>
          </a:xfrm>
          <a:prstGeom prst="rect">
            <a:avLst/>
          </a:prstGeom>
          <a:noFill/>
        </p:spPr>
      </p:pic>
      <p:pic>
        <p:nvPicPr>
          <p:cNvPr id="13" name="図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02457363-1E45-4230-9B76-F9ADA5163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9752" y="3649729"/>
            <a:ext cx="655037" cy="833684"/>
          </a:xfrm>
          <a:prstGeom prst="rect">
            <a:avLst/>
          </a:prstGeom>
          <a:noFill/>
        </p:spPr>
      </p:pic>
      <p:pic>
        <p:nvPicPr>
          <p:cNvPr id="1031" name="Picture 7" descr="Bildergebnis für lmu münch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4483413"/>
            <a:ext cx="774973" cy="7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Bildergebnis für Politecnico di Mila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11" descr="Bildergebnis für Politecnico di Mila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3" descr="Bildergebnis für Politecnico di Milan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94" y="5258386"/>
            <a:ext cx="1872208" cy="72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Acknowledgement - Collaboration partners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097" y="5280730"/>
            <a:ext cx="1224370" cy="7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578844"/>
            <a:ext cx="9144000" cy="5994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Thank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you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for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your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attention</a:t>
            </a:r>
            <a:endParaRPr lang="de-DE" dirty="0">
              <a:latin typeface="+mj-lt"/>
            </a:endParaRPr>
          </a:p>
        </p:txBody>
      </p:sp>
      <p:pic>
        <p:nvPicPr>
          <p:cNvPr id="6" name="Picture 3" descr="DSC_0161"/>
          <p:cNvPicPr>
            <a:picLocks noChangeAspect="1" noChangeArrowheads="1"/>
          </p:cNvPicPr>
          <p:nvPr/>
        </p:nvPicPr>
        <p:blipFill>
          <a:blip r:embed="rId3" cstate="print"/>
          <a:srcRect l="16313" t="27341" r="44862" b="12151"/>
          <a:stretch>
            <a:fillRect/>
          </a:stretch>
        </p:blipFill>
        <p:spPr bwMode="auto">
          <a:xfrm>
            <a:off x="323528" y="753640"/>
            <a:ext cx="5638800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30531" y="5732463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multiple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filamentation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freely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de-DE" sz="20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propagating</a:t>
            </a:r>
            <a:r>
              <a:rPr lang="de-DE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100 TW beam in </a:t>
            </a:r>
            <a:r>
              <a:rPr lang="de-DE" sz="20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de-DE" sz="20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>
            <a:spLocks noChangeAspect="1"/>
          </p:cNvSpPr>
          <p:nvPr/>
        </p:nvSpPr>
        <p:spPr bwMode="auto">
          <a:xfrm>
            <a:off x="1" y="5732534"/>
            <a:ext cx="9143999" cy="832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Laser-Proton </a:t>
            </a:r>
            <a:r>
              <a:rPr lang="de-DE" dirty="0" err="1"/>
              <a:t>Acceleration</a:t>
            </a:r>
            <a:r>
              <a:rPr lang="de-DE" dirty="0"/>
              <a:t> at </a:t>
            </a:r>
            <a:r>
              <a:rPr lang="de-DE" dirty="0" smtClean="0"/>
              <a:t>HZDR</a:t>
            </a:r>
            <a:endParaRPr lang="en-US" dirty="0"/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1" y="581354"/>
            <a:ext cx="9143999" cy="396000"/>
            <a:chOff x="449263" y="5757863"/>
            <a:chExt cx="29287787" cy="1181100"/>
          </a:xfrm>
        </p:grpSpPr>
        <p:sp>
          <p:nvSpPr>
            <p:cNvPr id="11" name="Rechteck 10"/>
            <p:cNvSpPr>
              <a:spLocks noChangeAspect="1"/>
            </p:cNvSpPr>
            <p:nvPr/>
          </p:nvSpPr>
          <p:spPr bwMode="auto">
            <a:xfrm>
              <a:off x="449263" y="5757863"/>
              <a:ext cx="29287787" cy="1181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Rechteck 4"/>
            <p:cNvSpPr>
              <a:spLocks noChangeAspect="1" noChangeArrowheads="1"/>
            </p:cNvSpPr>
            <p:nvPr/>
          </p:nvSpPr>
          <p:spPr bwMode="auto">
            <a:xfrm rot="21000000">
              <a:off x="904875" y="6078538"/>
              <a:ext cx="539750" cy="539750"/>
            </a:xfrm>
            <a:prstGeom prst="rect">
              <a:avLst/>
            </a:prstGeom>
            <a:solidFill>
              <a:srgbClr val="F79646"/>
            </a:solidFill>
            <a:ln w="12700" algn="ctr">
              <a:solidFill>
                <a:srgbClr val="F79646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391682" y="599520"/>
            <a:ext cx="557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</a:t>
            </a:r>
            <a:r>
              <a:rPr lang="de-DE" altLang="de-DE" sz="18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de-DE" sz="1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pplicability</a:t>
            </a:r>
            <a:r>
              <a:rPr lang="de-DE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laser-</a:t>
            </a:r>
            <a:r>
              <a:rPr lang="de-DE" altLang="de-DE" sz="18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de-DE" altLang="de-DE" sz="1800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3"/>
          <p:cNvSpPr txBox="1">
            <a:spLocks noChangeArrowheads="1"/>
          </p:cNvSpPr>
          <p:nvPr/>
        </p:nvSpPr>
        <p:spPr bwMode="auto">
          <a:xfrm>
            <a:off x="267108" y="4220360"/>
            <a:ext cx="4145548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laser-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altLang="de-DE" sz="16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TV/m </a:t>
            </a:r>
            <a:r>
              <a:rPr lang="de-DE" altLang="de-DE" sz="1600" b="1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altLang="de-DE" sz="16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1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16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broadband</a:t>
            </a:r>
            <a:r>
              <a:rPr lang="de-DE" altLang="de-DE" sz="16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MeV</a:t>
            </a:r>
            <a:r>
              <a:rPr lang="de-DE" altLang="de-DE" sz="16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</a:t>
            </a:r>
            <a:r>
              <a:rPr lang="de-DE" altLang="de-DE" sz="16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source</a:t>
            </a:r>
            <a:r>
              <a:rPr lang="de-DE" altLang="de-DE" sz="16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de-DE" sz="16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large </a:t>
            </a:r>
            <a:r>
              <a:rPr lang="de-DE" altLang="de-DE" sz="16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divergence</a:t>
            </a:r>
            <a:r>
              <a:rPr lang="de-DE" altLang="de-DE" sz="16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de-DE" altLang="de-DE" sz="1600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3"/>
          <p:cNvSpPr txBox="1">
            <a:spLocks noChangeArrowheads="1"/>
          </p:cNvSpPr>
          <p:nvPr/>
        </p:nvSpPr>
        <p:spPr bwMode="auto">
          <a:xfrm>
            <a:off x="230368" y="5994523"/>
            <a:ext cx="515985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altLang="de-DE" sz="1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de-DE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high </a:t>
            </a:r>
            <a:r>
              <a:rPr lang="de-DE" altLang="de-DE" sz="1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altLang="de-DE" sz="1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3" name="Textfeld 226"/>
          <p:cNvSpPr txBox="1">
            <a:spLocks noChangeArrowheads="1"/>
          </p:cNvSpPr>
          <p:nvPr/>
        </p:nvSpPr>
        <p:spPr bwMode="auto">
          <a:xfrm>
            <a:off x="4716016" y="5796020"/>
            <a:ext cx="3360015" cy="70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7" rIns="91410" bIns="4570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particle energy </a:t>
            </a:r>
            <a:r>
              <a:rPr lang="en-US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yields 3D </a:t>
            </a:r>
            <a:r>
              <a:rPr lang="en-US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altLang="de-DE" sz="1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shaping</a:t>
            </a:r>
            <a:endParaRPr lang="en-US" altLang="de-DE" sz="1800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 4"/>
          <p:cNvSpPr>
            <a:spLocks noChangeAspect="1" noChangeArrowheads="1"/>
          </p:cNvSpPr>
          <p:nvPr/>
        </p:nvSpPr>
        <p:spPr bwMode="auto">
          <a:xfrm rot="21000000">
            <a:off x="142987" y="6124241"/>
            <a:ext cx="180968" cy="180968"/>
          </a:xfrm>
          <a:prstGeom prst="rect">
            <a:avLst/>
          </a:prstGeom>
          <a:solidFill>
            <a:srgbClr val="F79646"/>
          </a:solidFill>
          <a:ln w="12700" algn="ctr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27" name="Geschweifte Klammer links 26"/>
          <p:cNvSpPr/>
          <p:nvPr/>
        </p:nvSpPr>
        <p:spPr bwMode="auto">
          <a:xfrm>
            <a:off x="4572000" y="5967544"/>
            <a:ext cx="153561" cy="446712"/>
          </a:xfrm>
          <a:prstGeom prst="leftBrace">
            <a:avLst>
              <a:gd name="adj1" fmla="val 26652"/>
              <a:gd name="adj2" fmla="val 50000"/>
            </a:avLst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9" y="1064056"/>
            <a:ext cx="6984056" cy="1918256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4366320" y="3215876"/>
            <a:ext cx="3457160" cy="2349396"/>
            <a:chOff x="5280843" y="3789040"/>
            <a:chExt cx="9188598" cy="6759575"/>
          </a:xfrm>
        </p:grpSpPr>
        <p:pic>
          <p:nvPicPr>
            <p:cNvPr id="32" name="Picture 3" descr="D:\Verteidigung\tem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47"/>
            <a:stretch>
              <a:fillRect/>
            </a:stretch>
          </p:blipFill>
          <p:spPr bwMode="auto">
            <a:xfrm>
              <a:off x="5280843" y="3789040"/>
              <a:ext cx="7775575" cy="675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Gleichschenkliges Dreieck 32"/>
            <p:cNvSpPr/>
            <p:nvPr/>
          </p:nvSpPr>
          <p:spPr>
            <a:xfrm rot="16200000">
              <a:off x="10600636" y="5748773"/>
              <a:ext cx="2562224" cy="3706121"/>
            </a:xfrm>
            <a:prstGeom prst="triangle">
              <a:avLst/>
            </a:prstGeom>
            <a:gradFill>
              <a:gsLst>
                <a:gs pos="0">
                  <a:srgbClr val="E2171D">
                    <a:alpha val="31000"/>
                    <a:lumMod val="94000"/>
                  </a:srgbClr>
                </a:gs>
                <a:gs pos="100000">
                  <a:srgbClr val="E2171D">
                    <a:alpha val="0"/>
                  </a:srgbClr>
                </a:gs>
              </a:gsLst>
              <a:lin ang="5400000" scaled="1"/>
            </a:gradFill>
            <a:ln w="53975">
              <a:gradFill>
                <a:gsLst>
                  <a:gs pos="0">
                    <a:srgbClr val="E2171D"/>
                  </a:gs>
                  <a:gs pos="100000">
                    <a:srgbClr val="E2171D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34" name="Gerader Verbinder 33"/>
            <p:cNvCxnSpPr/>
            <p:nvPr/>
          </p:nvCxnSpPr>
          <p:spPr>
            <a:xfrm>
              <a:off x="10029056" y="7602215"/>
              <a:ext cx="3705225" cy="0"/>
            </a:xfrm>
            <a:prstGeom prst="line">
              <a:avLst/>
            </a:prstGeom>
            <a:ln w="44450">
              <a:solidFill>
                <a:srgbClr val="01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 34"/>
            <p:cNvSpPr/>
            <p:nvPr/>
          </p:nvSpPr>
          <p:spPr bwMode="auto">
            <a:xfrm>
              <a:off x="10751365" y="9173841"/>
              <a:ext cx="2567694" cy="893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6" name="Textfeld 17"/>
            <p:cNvSpPr txBox="1">
              <a:spLocks noChangeArrowheads="1"/>
            </p:cNvSpPr>
            <p:nvPr/>
          </p:nvSpPr>
          <p:spPr bwMode="auto">
            <a:xfrm>
              <a:off x="10846173" y="9366363"/>
              <a:ext cx="2341565" cy="796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9pPr>
            </a:lstStyle>
            <a:p>
              <a:r>
                <a:rPr lang="de-DE" altLang="de-DE" sz="1200" b="1">
                  <a:solidFill>
                    <a:srgbClr val="4491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= TV/m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2254730" y="8138788"/>
              <a:ext cx="1227888" cy="8855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de-DE" sz="1400" baseline="30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n+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846866" y="7654603"/>
              <a:ext cx="1296056" cy="9740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de-DE" sz="1600" baseline="30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n+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1797533" y="7632377"/>
              <a:ext cx="793314" cy="9740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de-DE" sz="1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ihandform 39"/>
            <p:cNvSpPr/>
            <p:nvPr/>
          </p:nvSpPr>
          <p:spPr>
            <a:xfrm>
              <a:off x="12840518" y="6656065"/>
              <a:ext cx="193675" cy="946150"/>
            </a:xfrm>
            <a:custGeom>
              <a:avLst/>
              <a:gdLst>
                <a:gd name="connsiteX0" fmla="*/ 193040 w 193040"/>
                <a:gd name="connsiteY0" fmla="*/ 944880 h 944880"/>
                <a:gd name="connsiteX1" fmla="*/ 172720 w 193040"/>
                <a:gd name="connsiteY1" fmla="*/ 518160 h 944880"/>
                <a:gd name="connsiteX2" fmla="*/ 101600 w 193040"/>
                <a:gd name="connsiteY2" fmla="*/ 213360 h 944880"/>
                <a:gd name="connsiteX3" fmla="*/ 0 w 19304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40" h="944880">
                  <a:moveTo>
                    <a:pt x="193040" y="944880"/>
                  </a:moveTo>
                  <a:cubicBezTo>
                    <a:pt x="190500" y="792480"/>
                    <a:pt x="187960" y="640080"/>
                    <a:pt x="172720" y="518160"/>
                  </a:cubicBezTo>
                  <a:cubicBezTo>
                    <a:pt x="157480" y="396240"/>
                    <a:pt x="130387" y="299720"/>
                    <a:pt x="101600" y="213360"/>
                  </a:cubicBezTo>
                  <a:cubicBezTo>
                    <a:pt x="72813" y="127000"/>
                    <a:pt x="36406" y="63500"/>
                    <a:pt x="0" y="0"/>
                  </a:cubicBezTo>
                </a:path>
              </a:pathLst>
            </a:custGeom>
            <a:noFill/>
            <a:ln w="19050">
              <a:solidFill>
                <a:srgbClr val="01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1" name="Textfeld 38"/>
            <p:cNvSpPr txBox="1">
              <a:spLocks noChangeArrowheads="1"/>
            </p:cNvSpPr>
            <p:nvPr/>
          </p:nvSpPr>
          <p:spPr bwMode="auto">
            <a:xfrm>
              <a:off x="13043719" y="6830689"/>
              <a:ext cx="1425722" cy="87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9pPr>
            </a:lstStyle>
            <a:p>
              <a:r>
                <a:rPr lang="de-DE" altLang="de-DE" sz="1400">
                  <a:solidFill>
                    <a:srgbClr val="01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20°</a:t>
              </a:r>
            </a:p>
          </p:txBody>
        </p:sp>
      </p:grpSp>
      <p:sp>
        <p:nvSpPr>
          <p:cNvPr id="43" name="Rechteck 42"/>
          <p:cNvSpPr/>
          <p:nvPr/>
        </p:nvSpPr>
        <p:spPr>
          <a:xfrm>
            <a:off x="2923644" y="1037170"/>
            <a:ext cx="1792372" cy="2033028"/>
          </a:xfrm>
          <a:prstGeom prst="rect">
            <a:avLst/>
          </a:prstGeom>
          <a:noFill/>
          <a:ln w="63500">
            <a:solidFill>
              <a:srgbClr val="5D5D5D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4366320" y="3263488"/>
            <a:ext cx="3334309" cy="2339629"/>
          </a:xfrm>
          <a:prstGeom prst="rect">
            <a:avLst/>
          </a:prstGeom>
          <a:noFill/>
          <a:ln w="63500">
            <a:solidFill>
              <a:srgbClr val="5D5D5D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46" name="Gerader Verbinder 45"/>
          <p:cNvCxnSpPr>
            <a:stCxn id="43" idx="2"/>
            <a:endCxn id="44" idx="1"/>
          </p:cNvCxnSpPr>
          <p:nvPr/>
        </p:nvCxnSpPr>
        <p:spPr bwMode="auto">
          <a:xfrm>
            <a:off x="3819830" y="3070198"/>
            <a:ext cx="546490" cy="1363105"/>
          </a:xfrm>
          <a:prstGeom prst="line">
            <a:avLst/>
          </a:prstGeom>
          <a:solidFill>
            <a:srgbClr val="003E8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r Verbinder 47"/>
          <p:cNvCxnSpPr>
            <a:stCxn id="43" idx="3"/>
            <a:endCxn id="44" idx="0"/>
          </p:cNvCxnSpPr>
          <p:nvPr/>
        </p:nvCxnSpPr>
        <p:spPr bwMode="auto">
          <a:xfrm>
            <a:off x="4716016" y="2053684"/>
            <a:ext cx="1317459" cy="1209804"/>
          </a:xfrm>
          <a:prstGeom prst="line">
            <a:avLst/>
          </a:prstGeom>
          <a:solidFill>
            <a:srgbClr val="003E8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Geschweifte Klammer links 50"/>
          <p:cNvSpPr/>
          <p:nvPr/>
        </p:nvSpPr>
        <p:spPr bwMode="auto">
          <a:xfrm flipH="1">
            <a:off x="8028384" y="5934055"/>
            <a:ext cx="153561" cy="446712"/>
          </a:xfrm>
          <a:prstGeom prst="leftBrace">
            <a:avLst>
              <a:gd name="adj1" fmla="val 26652"/>
              <a:gd name="adj2" fmla="val 50000"/>
            </a:avLst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226"/>
          <p:cNvSpPr txBox="1">
            <a:spLocks noChangeArrowheads="1"/>
          </p:cNvSpPr>
          <p:nvPr/>
        </p:nvSpPr>
        <p:spPr bwMode="auto">
          <a:xfrm>
            <a:off x="8155640" y="5980281"/>
            <a:ext cx="2609048" cy="37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7" rIns="91410" bIns="4570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altLang="de-DE" sz="18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endParaRPr lang="en-US" altLang="de-DE" sz="1800" b="1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8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/>
      <p:bldP spid="23" grpId="0"/>
      <p:bldP spid="31" grpId="0" animBg="1"/>
      <p:bldP spid="27" grpId="0" animBg="1"/>
      <p:bldP spid="51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3114" y="0"/>
            <a:ext cx="4224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Draco PW and target area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59880" y="836712"/>
            <a:ext cx="4999436" cy="526297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>
                <a:solidFill>
                  <a:srgbClr val="00589C"/>
                </a:solidFill>
              </a:rPr>
              <a:t>Draco </a:t>
            </a:r>
            <a:r>
              <a:rPr lang="en-US" sz="2400" dirty="0" err="1" smtClean="0">
                <a:solidFill>
                  <a:srgbClr val="00589C"/>
                </a:solidFill>
              </a:rPr>
              <a:t>Ti:Sa</a:t>
            </a:r>
            <a:r>
              <a:rPr lang="en-US" sz="2400" dirty="0" smtClean="0">
                <a:solidFill>
                  <a:srgbClr val="00589C"/>
                </a:solidFill>
              </a:rPr>
              <a:t> Laser System for ion acceleration</a:t>
            </a:r>
          </a:p>
          <a:p>
            <a:pPr marL="268288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laser upgrade - dual beamline:</a:t>
            </a:r>
          </a:p>
          <a:p>
            <a:pPr marL="725488" lvl="1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150 TW  (4J pulses with 30fs)</a:t>
            </a:r>
          </a:p>
          <a:p>
            <a:pPr marL="725488" lvl="1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PW  (30J pulses with 30fs)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68288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Ion target area with 3 beamlines</a:t>
            </a:r>
          </a:p>
          <a:p>
            <a:pPr marL="725488" lvl="1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150 TW: F2.5 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I ≈ 10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21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 W/cm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  </a:t>
            </a:r>
          </a:p>
          <a:p>
            <a:pPr marL="725488" lvl="1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150 TW: F10  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I ≈ 5·10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19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 W/cm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</a:t>
            </a:r>
            <a:endParaRPr lang="en-US" sz="24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725488" lvl="1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PW: F2.5  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I ≈ 10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22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 W/cm</a:t>
            </a:r>
            <a:r>
              <a:rPr lang="en-US" sz="24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</a:t>
            </a:r>
          </a:p>
          <a:p>
            <a:pPr marL="268288" indent="-268288"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plasma mirror devices</a:t>
            </a:r>
          </a:p>
          <a:p>
            <a:pPr marL="268288" indent="-268288">
              <a:buBlip>
                <a:blip r:embed="rId3"/>
              </a:buBlip>
            </a:pPr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synchronized stand-alone probe laser 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system for multicolor </a:t>
            </a:r>
            <a:r>
              <a:rPr lang="en-US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femto</a:t>
            </a:r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-scale 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probing within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Helmholtz </a:t>
            </a:r>
            <a:r>
              <a:rPr lang="en-US" sz="2400" b="1" dirty="0">
                <a:solidFill>
                  <a:prstClr val="black"/>
                </a:solidFill>
                <a:sym typeface="Wingdings" panose="05000000000000000000" pitchFamily="2" charset="2"/>
              </a:rPr>
              <a:t>future-topic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funding </a:t>
            </a:r>
            <a:endParaRPr lang="en-US" sz="2400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8877" b="18088"/>
          <a:stretch/>
        </p:blipFill>
        <p:spPr bwMode="auto">
          <a:xfrm>
            <a:off x="5724128" y="692696"/>
            <a:ext cx="3238079" cy="218825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zeil\Documents\1Schreibkram\talks\2018_evaluierung\DSC02228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98" y="2460089"/>
            <a:ext cx="3457965" cy="230425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50" y="4437112"/>
            <a:ext cx="3831478" cy="216024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5647205" y="4593902"/>
                <a:ext cx="1994361" cy="923330"/>
              </a:xfrm>
              <a:prstGeom prst="rect">
                <a:avLst/>
              </a:prstGeom>
              <a:solidFill>
                <a:schemeClr val="bg1">
                  <a:alpha val="57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dirty="0" smtClean="0"/>
                  <a:t>CPA Regen</a:t>
                </a:r>
              </a:p>
              <a:p>
                <a:r>
                  <a:rPr lang="de-DE" dirty="0" smtClean="0"/>
                  <a:t>Yb:CaF2</a:t>
                </a:r>
                <a:r>
                  <a:rPr lang="de-DE" dirty="0"/>
                  <a:t>, </a:t>
                </a:r>
                <a:r>
                  <a:rPr lang="de-DE" dirty="0" smtClean="0"/>
                  <a:t>1030 </a:t>
                </a:r>
                <a:r>
                  <a:rPr lang="de-DE" dirty="0" err="1"/>
                  <a:t>nm</a:t>
                </a:r>
                <a:endParaRPr lang="de-DE" dirty="0"/>
              </a:p>
              <a:p>
                <a:r>
                  <a:rPr lang="de-DE" dirty="0"/>
                  <a:t>&lt;200 </a:t>
                </a:r>
                <a:r>
                  <a:rPr lang="de-DE" dirty="0" err="1"/>
                  <a:t>fs</a:t>
                </a:r>
                <a:r>
                  <a:rPr lang="de-DE" dirty="0"/>
                  <a:t>,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de-DE" dirty="0" err="1" smtClean="0"/>
                  <a:t>mJ</a:t>
                </a:r>
                <a:endParaRPr lang="de-DE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205" y="4593902"/>
                <a:ext cx="1994361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2439" t="-3311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323528" y="617291"/>
            <a:ext cx="6660000" cy="4755925"/>
            <a:chOff x="1242000" y="1124744"/>
            <a:chExt cx="6660000" cy="4755925"/>
          </a:xfrm>
        </p:grpSpPr>
        <p:pic>
          <p:nvPicPr>
            <p:cNvPr id="5" name="Picture 2" descr="M:\fwt\presentations\metzkes\2013 Heidelberg\Scali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00" y="1124744"/>
              <a:ext cx="6660000" cy="47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20227849">
              <a:off x="4311584" y="2005938"/>
              <a:ext cx="47160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pitchFamily="34" charset="0"/>
                </a:rPr>
                <a:t>[1]</a:t>
              </a:r>
              <a:endParaRPr lang="en-US" sz="2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4638829" y="2849683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8352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Main challenge: proton energy scaling for application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031952" y="2072081"/>
            <a:ext cx="5007743" cy="1069056"/>
            <a:chOff x="4031952" y="2072081"/>
            <a:chExt cx="5007743" cy="1069056"/>
          </a:xfrm>
        </p:grpSpPr>
        <p:sp>
          <p:nvSpPr>
            <p:cNvPr id="9" name="Rechteck 8"/>
            <p:cNvSpPr/>
            <p:nvPr/>
          </p:nvSpPr>
          <p:spPr>
            <a:xfrm>
              <a:off x="4031952" y="2472685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341929" y="2330853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636693" y="2241858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750354" y="2172790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72252" y="2072081"/>
              <a:ext cx="108000" cy="10800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6FF33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854990" y="2125474"/>
              <a:ext cx="2184705" cy="101566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first series in 2016</a:t>
              </a:r>
            </a:p>
            <a:p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ca. 40 MeV p from</a:t>
              </a:r>
            </a:p>
            <a:p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1 µm 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Ti</a:t>
              </a:r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-foil</a:t>
              </a:r>
            </a:p>
          </p:txBody>
        </p:sp>
        <p:cxnSp>
          <p:nvCxnSpPr>
            <p:cNvPr id="15" name="Gerade Verbindung 23"/>
            <p:cNvCxnSpPr>
              <a:endCxn id="14" idx="1"/>
            </p:cNvCxnSpPr>
            <p:nvPr/>
          </p:nvCxnSpPr>
          <p:spPr bwMode="auto">
            <a:xfrm>
              <a:off x="4880252" y="2180082"/>
              <a:ext cx="1974738" cy="453224"/>
            </a:xfrm>
            <a:prstGeom prst="line">
              <a:avLst/>
            </a:prstGeom>
            <a:solidFill>
              <a:srgbClr val="003E89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Textfeld 17"/>
          <p:cNvSpPr txBox="1"/>
          <p:nvPr/>
        </p:nvSpPr>
        <p:spPr>
          <a:xfrm>
            <a:off x="6851146" y="1259105"/>
            <a:ext cx="2184705" cy="7078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with PM @ 12 J up to 50 </a:t>
            </a:r>
            <a:r>
              <a:rPr lang="en-US" sz="20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Mev</a:t>
            </a:r>
            <a:endParaRPr lang="en-US" sz="2000" b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55556" y="3435097"/>
            <a:ext cx="2184705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with PM @ 2.5 J around 25 MeV</a:t>
            </a:r>
          </a:p>
        </p:txBody>
      </p:sp>
      <p:sp>
        <p:nvSpPr>
          <p:cNvPr id="23" name="Rechteck 22"/>
          <p:cNvSpPr/>
          <p:nvPr/>
        </p:nvSpPr>
        <p:spPr>
          <a:xfrm>
            <a:off x="3658756" y="2250584"/>
            <a:ext cx="108000" cy="10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3528" y="5385410"/>
            <a:ext cx="8494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Laser could deliver up to 25 J on target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MeV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conservative  square-root-scaling – Limits !?!?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Gerade Verbindung 23"/>
          <p:cNvCxnSpPr>
            <a:endCxn id="18" idx="1"/>
          </p:cNvCxnSpPr>
          <p:nvPr/>
        </p:nvCxnSpPr>
        <p:spPr bwMode="auto">
          <a:xfrm flipV="1">
            <a:off x="4694989" y="1613048"/>
            <a:ext cx="2156157" cy="418744"/>
          </a:xfrm>
          <a:prstGeom prst="line">
            <a:avLst/>
          </a:prstGeom>
          <a:solidFill>
            <a:srgbClr val="003E89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3"/>
          <p:cNvCxnSpPr>
            <a:stCxn id="23" idx="3"/>
          </p:cNvCxnSpPr>
          <p:nvPr/>
        </p:nvCxnSpPr>
        <p:spPr bwMode="auto">
          <a:xfrm>
            <a:off x="3766756" y="2304584"/>
            <a:ext cx="3084390" cy="1484456"/>
          </a:xfrm>
          <a:prstGeom prst="line">
            <a:avLst/>
          </a:prstGeom>
          <a:solidFill>
            <a:srgbClr val="003E8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101079" y="6063679"/>
            <a:ext cx="9063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dirty="0" smtClean="0"/>
              <a:t>[1] Kluge</a:t>
            </a:r>
            <a:r>
              <a:rPr lang="de-DE" sz="1200" u="none" dirty="0" smtClean="0"/>
              <a:t> </a:t>
            </a:r>
            <a:r>
              <a:rPr lang="de-DE" sz="1200" i="1" u="none" dirty="0" smtClean="0"/>
              <a:t>et al</a:t>
            </a:r>
            <a:r>
              <a:rPr lang="de-DE" sz="1200" u="none" dirty="0" smtClean="0"/>
              <a:t>. </a:t>
            </a:r>
            <a:r>
              <a:rPr lang="de-DE" sz="1200" dirty="0" smtClean="0"/>
              <a:t>PRL 107, 205003 (2011), [2] </a:t>
            </a:r>
            <a:r>
              <a:rPr lang="de-DE" sz="1200" dirty="0" err="1" smtClean="0"/>
              <a:t>Ogura</a:t>
            </a:r>
            <a:r>
              <a:rPr lang="de-DE" sz="1200" dirty="0" smtClean="0"/>
              <a:t> </a:t>
            </a:r>
            <a:r>
              <a:rPr lang="de-DE" sz="1200" i="1" dirty="0" smtClean="0"/>
              <a:t>et al.</a:t>
            </a:r>
            <a:r>
              <a:rPr lang="de-DE" sz="1200" dirty="0" smtClean="0"/>
              <a:t>,</a:t>
            </a:r>
            <a:r>
              <a:rPr lang="en-US" sz="1200" dirty="0" smtClean="0"/>
              <a:t> OPT. LETT. , 37 (2012),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[3] Jong Kim </a:t>
            </a:r>
            <a:r>
              <a:rPr lang="de-DE" sz="1200" i="1" dirty="0" smtClean="0"/>
              <a:t>et al.</a:t>
            </a:r>
            <a:r>
              <a:rPr lang="de-DE" sz="1200" dirty="0" smtClean="0"/>
              <a:t>, </a:t>
            </a:r>
            <a:r>
              <a:rPr lang="de-DE" sz="1200" dirty="0"/>
              <a:t>PRL 111, 165003 (2013</a:t>
            </a:r>
            <a:r>
              <a:rPr lang="de-DE" sz="1200" dirty="0" smtClean="0"/>
              <a:t>), [4] Wagner </a:t>
            </a:r>
            <a:r>
              <a:rPr lang="de-DE" sz="1200" i="1" dirty="0" smtClean="0"/>
              <a:t>et al</a:t>
            </a:r>
            <a:r>
              <a:rPr lang="de-DE" sz="1200" dirty="0" smtClean="0"/>
              <a:t>., PRL 116, 205002 (2016)</a:t>
            </a:r>
            <a:endParaRPr lang="en-US" sz="1200" u="none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2411760" y="1777544"/>
            <a:ext cx="2216644" cy="2180773"/>
            <a:chOff x="2411760" y="1777544"/>
            <a:chExt cx="2216644" cy="2180773"/>
          </a:xfrm>
        </p:grpSpPr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4355976" y="2055081"/>
              <a:ext cx="181947" cy="18714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>
            <a:xfrm>
              <a:off x="4446457" y="2011651"/>
              <a:ext cx="181947" cy="18714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Freihandform 30"/>
            <p:cNvSpPr/>
            <p:nvPr/>
          </p:nvSpPr>
          <p:spPr>
            <a:xfrm flipH="1">
              <a:off x="2756876" y="2095390"/>
              <a:ext cx="1553164" cy="1482631"/>
            </a:xfrm>
            <a:custGeom>
              <a:avLst/>
              <a:gdLst>
                <a:gd name="connsiteX0" fmla="*/ 0 w 1414732"/>
                <a:gd name="connsiteY0" fmla="*/ 0 h 2329490"/>
                <a:gd name="connsiteX1" fmla="*/ 284672 w 1414732"/>
                <a:gd name="connsiteY1" fmla="*/ 1966822 h 2329490"/>
                <a:gd name="connsiteX2" fmla="*/ 1414732 w 1414732"/>
                <a:gd name="connsiteY2" fmla="*/ 2329132 h 2329490"/>
                <a:gd name="connsiteX3" fmla="*/ 1414732 w 1414732"/>
                <a:gd name="connsiteY3" fmla="*/ 2329132 h 2329490"/>
                <a:gd name="connsiteX0" fmla="*/ 0 w 1431172"/>
                <a:gd name="connsiteY0" fmla="*/ 731601 h 3060737"/>
                <a:gd name="connsiteX1" fmla="*/ 284672 w 1431172"/>
                <a:gd name="connsiteY1" fmla="*/ 2698423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060737"/>
                <a:gd name="connsiteX1" fmla="*/ 503870 w 1431172"/>
                <a:gd name="connsiteY1" fmla="*/ 2698421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060737"/>
                <a:gd name="connsiteX1" fmla="*/ 503870 w 1431172"/>
                <a:gd name="connsiteY1" fmla="*/ 2698421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180990"/>
                <a:gd name="connsiteX1" fmla="*/ 503870 w 1431172"/>
                <a:gd name="connsiteY1" fmla="*/ 2698421 h 3180990"/>
                <a:gd name="connsiteX2" fmla="*/ 1431172 w 1431172"/>
                <a:gd name="connsiteY2" fmla="*/ 0 h 3180990"/>
                <a:gd name="connsiteX3" fmla="*/ 1414732 w 1431172"/>
                <a:gd name="connsiteY3" fmla="*/ 3060733 h 3180990"/>
                <a:gd name="connsiteX0" fmla="*/ 0 w 1431172"/>
                <a:gd name="connsiteY0" fmla="*/ 731601 h 3180990"/>
                <a:gd name="connsiteX1" fmla="*/ 503870 w 1431172"/>
                <a:gd name="connsiteY1" fmla="*/ 2698421 h 3180990"/>
                <a:gd name="connsiteX2" fmla="*/ 1431172 w 1431172"/>
                <a:gd name="connsiteY2" fmla="*/ 0 h 3180990"/>
                <a:gd name="connsiteX0" fmla="*/ 0 w 1431172"/>
                <a:gd name="connsiteY0" fmla="*/ 731601 h 3261320"/>
                <a:gd name="connsiteX1" fmla="*/ 503870 w 1431172"/>
                <a:gd name="connsiteY1" fmla="*/ 2698421 h 3261320"/>
                <a:gd name="connsiteX2" fmla="*/ 1106094 w 1431172"/>
                <a:gd name="connsiteY2" fmla="*/ 3069474 h 3261320"/>
                <a:gd name="connsiteX3" fmla="*/ 1431172 w 1431172"/>
                <a:gd name="connsiteY3" fmla="*/ 0 h 3261320"/>
                <a:gd name="connsiteX0" fmla="*/ 0 w 1382595"/>
                <a:gd name="connsiteY0" fmla="*/ 2494779 h 3215332"/>
                <a:gd name="connsiteX1" fmla="*/ 455293 w 1382595"/>
                <a:gd name="connsiteY1" fmla="*/ 2698421 h 3215332"/>
                <a:gd name="connsiteX2" fmla="*/ 1057517 w 1382595"/>
                <a:gd name="connsiteY2" fmla="*/ 3069474 h 3215332"/>
                <a:gd name="connsiteX3" fmla="*/ 1382595 w 1382595"/>
                <a:gd name="connsiteY3" fmla="*/ 0 h 3215332"/>
                <a:gd name="connsiteX0" fmla="*/ 0 w 1382595"/>
                <a:gd name="connsiteY0" fmla="*/ 2494779 h 3181117"/>
                <a:gd name="connsiteX1" fmla="*/ 1057517 w 1382595"/>
                <a:gd name="connsiteY1" fmla="*/ 3069474 h 3181117"/>
                <a:gd name="connsiteX2" fmla="*/ 1382595 w 1382595"/>
                <a:gd name="connsiteY2" fmla="*/ 0 h 3181117"/>
                <a:gd name="connsiteX0" fmla="*/ 0 w 1382595"/>
                <a:gd name="connsiteY0" fmla="*/ 2494779 h 3181117"/>
                <a:gd name="connsiteX1" fmla="*/ 1057517 w 1382595"/>
                <a:gd name="connsiteY1" fmla="*/ 3069474 h 3181117"/>
                <a:gd name="connsiteX2" fmla="*/ 1382595 w 1382595"/>
                <a:gd name="connsiteY2" fmla="*/ 0 h 3181117"/>
                <a:gd name="connsiteX0" fmla="*/ 0 w 1537841"/>
                <a:gd name="connsiteY0" fmla="*/ 213072 h 1169107"/>
                <a:gd name="connsiteX1" fmla="*/ 1057517 w 1537841"/>
                <a:gd name="connsiteY1" fmla="*/ 787767 h 1169107"/>
                <a:gd name="connsiteX2" fmla="*/ 1537841 w 1537841"/>
                <a:gd name="connsiteY2" fmla="*/ 0 h 1169107"/>
                <a:gd name="connsiteX0" fmla="*/ 0 w 1537841"/>
                <a:gd name="connsiteY0" fmla="*/ 797336 h 1483674"/>
                <a:gd name="connsiteX1" fmla="*/ 1057517 w 1537841"/>
                <a:gd name="connsiteY1" fmla="*/ 1372031 h 1483674"/>
                <a:gd name="connsiteX2" fmla="*/ 1537841 w 1537841"/>
                <a:gd name="connsiteY2" fmla="*/ 584264 h 1483674"/>
                <a:gd name="connsiteX0" fmla="*/ 0 w 1537841"/>
                <a:gd name="connsiteY0" fmla="*/ 643382 h 2352482"/>
                <a:gd name="connsiteX1" fmla="*/ 631843 w 1537841"/>
                <a:gd name="connsiteY1" fmla="*/ 2294354 h 2352482"/>
                <a:gd name="connsiteX2" fmla="*/ 1537841 w 1537841"/>
                <a:gd name="connsiteY2" fmla="*/ 430310 h 2352482"/>
                <a:gd name="connsiteX0" fmla="*/ 0 w 1537841"/>
                <a:gd name="connsiteY0" fmla="*/ 594206 h 2303306"/>
                <a:gd name="connsiteX1" fmla="*/ 631843 w 1537841"/>
                <a:gd name="connsiteY1" fmla="*/ 2245178 h 2303306"/>
                <a:gd name="connsiteX2" fmla="*/ 1537841 w 1537841"/>
                <a:gd name="connsiteY2" fmla="*/ 381134 h 2303306"/>
                <a:gd name="connsiteX0" fmla="*/ 0 w 1537841"/>
                <a:gd name="connsiteY0" fmla="*/ 594206 h 2372864"/>
                <a:gd name="connsiteX1" fmla="*/ 631843 w 1537841"/>
                <a:gd name="connsiteY1" fmla="*/ 2245178 h 2372864"/>
                <a:gd name="connsiteX2" fmla="*/ 1537841 w 1537841"/>
                <a:gd name="connsiteY2" fmla="*/ 381134 h 2372864"/>
                <a:gd name="connsiteX0" fmla="*/ 0 w 1537841"/>
                <a:gd name="connsiteY0" fmla="*/ 549295 h 2885633"/>
                <a:gd name="connsiteX1" fmla="*/ 411494 w 1537841"/>
                <a:gd name="connsiteY1" fmla="*/ 2802982 h 2885633"/>
                <a:gd name="connsiteX2" fmla="*/ 1537841 w 1537841"/>
                <a:gd name="connsiteY2" fmla="*/ 336223 h 2885633"/>
                <a:gd name="connsiteX0" fmla="*/ 0 w 1537841"/>
                <a:gd name="connsiteY0" fmla="*/ 574970 h 2911308"/>
                <a:gd name="connsiteX1" fmla="*/ 411494 w 1537841"/>
                <a:gd name="connsiteY1" fmla="*/ 2828657 h 2911308"/>
                <a:gd name="connsiteX2" fmla="*/ 1537841 w 1537841"/>
                <a:gd name="connsiteY2" fmla="*/ 361898 h 2911308"/>
                <a:gd name="connsiteX0" fmla="*/ 0 w 1537841"/>
                <a:gd name="connsiteY0" fmla="*/ 630526 h 2966864"/>
                <a:gd name="connsiteX1" fmla="*/ 411494 w 1537841"/>
                <a:gd name="connsiteY1" fmla="*/ 2884213 h 2966864"/>
                <a:gd name="connsiteX2" fmla="*/ 1537841 w 1537841"/>
                <a:gd name="connsiteY2" fmla="*/ 417454 h 2966864"/>
                <a:gd name="connsiteX0" fmla="*/ 0 w 1537841"/>
                <a:gd name="connsiteY0" fmla="*/ 615273 h 2951611"/>
                <a:gd name="connsiteX1" fmla="*/ 411494 w 1537841"/>
                <a:gd name="connsiteY1" fmla="*/ 2868960 h 2951611"/>
                <a:gd name="connsiteX2" fmla="*/ 1537841 w 1537841"/>
                <a:gd name="connsiteY2" fmla="*/ 402201 h 2951611"/>
                <a:gd name="connsiteX0" fmla="*/ 0 w 1412643"/>
                <a:gd name="connsiteY0" fmla="*/ 0 h 2336338"/>
                <a:gd name="connsiteX1" fmla="*/ 411494 w 1412643"/>
                <a:gd name="connsiteY1" fmla="*/ 2253687 h 2336338"/>
                <a:gd name="connsiteX2" fmla="*/ 1412643 w 1412643"/>
                <a:gd name="connsiteY2" fmla="*/ 2025585 h 2336338"/>
                <a:gd name="connsiteX0" fmla="*/ 0 w 1412643"/>
                <a:gd name="connsiteY0" fmla="*/ 0 h 2336338"/>
                <a:gd name="connsiteX1" fmla="*/ 411494 w 1412643"/>
                <a:gd name="connsiteY1" fmla="*/ 2253687 h 2336338"/>
                <a:gd name="connsiteX2" fmla="*/ 1412643 w 1412643"/>
                <a:gd name="connsiteY2" fmla="*/ 2025585 h 2336338"/>
                <a:gd name="connsiteX0" fmla="*/ 0 w 1412643"/>
                <a:gd name="connsiteY0" fmla="*/ 0 h 2025586"/>
                <a:gd name="connsiteX1" fmla="*/ 411494 w 1412643"/>
                <a:gd name="connsiteY1" fmla="*/ 1525440 h 2025586"/>
                <a:gd name="connsiteX2" fmla="*/ 1412643 w 1412643"/>
                <a:gd name="connsiteY2" fmla="*/ 2025585 h 2025586"/>
                <a:gd name="connsiteX0" fmla="*/ 0 w 1412643"/>
                <a:gd name="connsiteY0" fmla="*/ 0 h 2025584"/>
                <a:gd name="connsiteX1" fmla="*/ 411494 w 1412643"/>
                <a:gd name="connsiteY1" fmla="*/ 1525440 h 2025584"/>
                <a:gd name="connsiteX2" fmla="*/ 1412643 w 1412643"/>
                <a:gd name="connsiteY2" fmla="*/ 2025585 h 2025584"/>
                <a:gd name="connsiteX0" fmla="*/ 0 w 1412643"/>
                <a:gd name="connsiteY0" fmla="*/ 0 h 2025586"/>
                <a:gd name="connsiteX1" fmla="*/ 411494 w 1412643"/>
                <a:gd name="connsiteY1" fmla="*/ 1525440 h 2025586"/>
                <a:gd name="connsiteX2" fmla="*/ 1412643 w 1412643"/>
                <a:gd name="connsiteY2" fmla="*/ 2025585 h 2025586"/>
                <a:gd name="connsiteX0" fmla="*/ 0 w 1412643"/>
                <a:gd name="connsiteY0" fmla="*/ 0 h 2025584"/>
                <a:gd name="connsiteX1" fmla="*/ 1412643 w 1412643"/>
                <a:gd name="connsiteY1" fmla="*/ 2025585 h 2025584"/>
                <a:gd name="connsiteX0" fmla="*/ 0 w 1412643"/>
                <a:gd name="connsiteY0" fmla="*/ 0 h 2025586"/>
                <a:gd name="connsiteX1" fmla="*/ 596117 w 1412643"/>
                <a:gd name="connsiteY1" fmla="*/ 1338907 h 2025586"/>
                <a:gd name="connsiteX2" fmla="*/ 1412643 w 1412643"/>
                <a:gd name="connsiteY2" fmla="*/ 2025585 h 2025586"/>
                <a:gd name="connsiteX0" fmla="*/ 0 w 1412643"/>
                <a:gd name="connsiteY0" fmla="*/ 0 h 2025584"/>
                <a:gd name="connsiteX1" fmla="*/ 596117 w 1412643"/>
                <a:gd name="connsiteY1" fmla="*/ 1338907 h 2025584"/>
                <a:gd name="connsiteX2" fmla="*/ 1412643 w 1412643"/>
                <a:gd name="connsiteY2" fmla="*/ 2025585 h 2025584"/>
                <a:gd name="connsiteX0" fmla="*/ 0 w 1185259"/>
                <a:gd name="connsiteY0" fmla="*/ 0 h 2303014"/>
                <a:gd name="connsiteX1" fmla="*/ 368733 w 1185259"/>
                <a:gd name="connsiteY1" fmla="*/ 1616335 h 2303014"/>
                <a:gd name="connsiteX2" fmla="*/ 1185259 w 1185259"/>
                <a:gd name="connsiteY2" fmla="*/ 2303013 h 2303014"/>
                <a:gd name="connsiteX0" fmla="*/ 0 w 1185259"/>
                <a:gd name="connsiteY0" fmla="*/ 0 h 2303012"/>
                <a:gd name="connsiteX1" fmla="*/ 368733 w 1185259"/>
                <a:gd name="connsiteY1" fmla="*/ 1616335 h 2303012"/>
                <a:gd name="connsiteX2" fmla="*/ 1035726 w 1185259"/>
                <a:gd name="connsiteY2" fmla="*/ 1841746 h 2303012"/>
                <a:gd name="connsiteX3" fmla="*/ 1185259 w 1185259"/>
                <a:gd name="connsiteY3" fmla="*/ 2303013 h 2303012"/>
                <a:gd name="connsiteX0" fmla="*/ 0 w 1094305"/>
                <a:gd name="connsiteY0" fmla="*/ 0 h 2389709"/>
                <a:gd name="connsiteX1" fmla="*/ 368733 w 1094305"/>
                <a:gd name="connsiteY1" fmla="*/ 1616335 h 2389709"/>
                <a:gd name="connsiteX2" fmla="*/ 1035726 w 1094305"/>
                <a:gd name="connsiteY2" fmla="*/ 1841746 h 2389709"/>
                <a:gd name="connsiteX3" fmla="*/ 1094305 w 1094305"/>
                <a:gd name="connsiteY3" fmla="*/ 2389709 h 2389709"/>
                <a:gd name="connsiteX0" fmla="*/ 0 w 1094305"/>
                <a:gd name="connsiteY0" fmla="*/ 0 h 2389709"/>
                <a:gd name="connsiteX1" fmla="*/ 368733 w 1094305"/>
                <a:gd name="connsiteY1" fmla="*/ 1616335 h 2389709"/>
                <a:gd name="connsiteX2" fmla="*/ 922034 w 1094305"/>
                <a:gd name="connsiteY2" fmla="*/ 2015139 h 2389709"/>
                <a:gd name="connsiteX3" fmla="*/ 1094305 w 1094305"/>
                <a:gd name="connsiteY3" fmla="*/ 2389709 h 2389709"/>
                <a:gd name="connsiteX0" fmla="*/ 0 w 1094305"/>
                <a:gd name="connsiteY0" fmla="*/ 0 h 2389709"/>
                <a:gd name="connsiteX1" fmla="*/ 368733 w 1094305"/>
                <a:gd name="connsiteY1" fmla="*/ 1616335 h 2389709"/>
                <a:gd name="connsiteX2" fmla="*/ 1094305 w 1094305"/>
                <a:gd name="connsiteY2" fmla="*/ 2389709 h 2389709"/>
                <a:gd name="connsiteX0" fmla="*/ 0 w 1094305"/>
                <a:gd name="connsiteY0" fmla="*/ 0 h 2389709"/>
                <a:gd name="connsiteX1" fmla="*/ 368733 w 1094305"/>
                <a:gd name="connsiteY1" fmla="*/ 1616335 h 2389709"/>
                <a:gd name="connsiteX2" fmla="*/ 1094305 w 1094305"/>
                <a:gd name="connsiteY2" fmla="*/ 2389709 h 2389709"/>
                <a:gd name="connsiteX0" fmla="*/ 0 w 1094305"/>
                <a:gd name="connsiteY0" fmla="*/ 0 h 2389709"/>
                <a:gd name="connsiteX1" fmla="*/ 399050 w 1094305"/>
                <a:gd name="connsiteY1" fmla="*/ 1529640 h 2389709"/>
                <a:gd name="connsiteX2" fmla="*/ 1094305 w 1094305"/>
                <a:gd name="connsiteY2" fmla="*/ 2389709 h 238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305" h="2389709">
                  <a:moveTo>
                    <a:pt x="0" y="0"/>
                  </a:moveTo>
                  <a:cubicBezTo>
                    <a:pt x="223971" y="330708"/>
                    <a:pt x="129602" y="1060219"/>
                    <a:pt x="399050" y="1529640"/>
                  </a:cubicBezTo>
                  <a:cubicBezTo>
                    <a:pt x="581434" y="1927925"/>
                    <a:pt x="776395" y="1777770"/>
                    <a:pt x="1094305" y="2389709"/>
                  </a:cubicBezTo>
                </a:path>
              </a:pathLst>
            </a:custGeom>
            <a:noFill/>
            <a:ln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2411760" y="3619763"/>
              <a:ext cx="756938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[2,3,4]</a:t>
              </a:r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4363182" y="1777544"/>
              <a:ext cx="181947" cy="18714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2" name="Rechteck 21"/>
          <p:cNvSpPr/>
          <p:nvPr/>
        </p:nvSpPr>
        <p:spPr>
          <a:xfrm>
            <a:off x="4576189" y="1977792"/>
            <a:ext cx="118800" cy="108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zeil\Documents\1Schreibkram\talks\2017_LPAW_Korea\bit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720000"/>
            <a:ext cx="4680520" cy="37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fwt\presentations\metzkes\2017 Schleching\Bil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43" y="3285846"/>
            <a:ext cx="4944009" cy="43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404664"/>
            <a:ext cx="2012547" cy="422548"/>
          </a:xfrm>
          <a:prstGeom prst="rect">
            <a:avLst/>
          </a:prstGeom>
        </p:spPr>
      </p:pic>
      <p:pic>
        <p:nvPicPr>
          <p:cNvPr id="5" name="Picture 4" descr="C:\Users\zeil\Documents\1Schreibkram\talks\2017_LPAW_Korea\figure_setup_rev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4510221"/>
            <a:ext cx="40830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 rot="2250375">
            <a:off x="7980341" y="554103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2.5J / 30fs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8779" y="6021288"/>
            <a:ext cx="154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Draco </a:t>
            </a:r>
            <a:r>
              <a:rPr lang="de-DE" dirty="0" err="1" smtClean="0"/>
              <a:t>contrast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713182" y="836712"/>
            <a:ext cx="8411813" cy="2670455"/>
            <a:chOff x="713182" y="836712"/>
            <a:chExt cx="8411813" cy="267045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9" r="1536" b="1597"/>
            <a:stretch/>
          </p:blipFill>
          <p:spPr>
            <a:xfrm>
              <a:off x="5238733" y="836712"/>
              <a:ext cx="3653747" cy="2670455"/>
            </a:xfrm>
            <a:prstGeom prst="rect">
              <a:avLst/>
            </a:prstGeom>
          </p:spPr>
        </p:pic>
        <p:sp>
          <p:nvSpPr>
            <p:cNvPr id="7" name="Ellipse 6"/>
            <p:cNvSpPr/>
            <p:nvPr/>
          </p:nvSpPr>
          <p:spPr>
            <a:xfrm>
              <a:off x="713182" y="2340868"/>
              <a:ext cx="504056" cy="504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V="1">
              <a:off x="1187624" y="2055227"/>
              <a:ext cx="4680520" cy="5257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6869014" y="1268760"/>
              <a:ext cx="2255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onset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(</a:t>
              </a:r>
              <a:r>
                <a:rPr lang="de-DE" dirty="0" err="1" smtClean="0"/>
                <a:t>relativistic</a:t>
              </a:r>
              <a:r>
                <a:rPr lang="de-DE" dirty="0" smtClean="0"/>
                <a:t>) </a:t>
              </a:r>
              <a:r>
                <a:rPr lang="de-DE" dirty="0" err="1" smtClean="0"/>
                <a:t>transparency</a:t>
              </a:r>
              <a:endParaRPr lang="de-DE" dirty="0" smtClean="0"/>
            </a:p>
          </p:txBody>
        </p:sp>
      </p:grp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Proton acceleration – enhanced TNSA regime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427984" y="4276525"/>
            <a:ext cx="164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Liquid Crystal Target</a:t>
            </a:r>
            <a:endParaRPr lang="de-DE" sz="1400" dirty="0"/>
          </a:p>
        </p:txBody>
      </p:sp>
      <p:sp>
        <p:nvSpPr>
          <p:cNvPr id="8" name="Rechteck 7"/>
          <p:cNvSpPr/>
          <p:nvPr/>
        </p:nvSpPr>
        <p:spPr>
          <a:xfrm>
            <a:off x="4596543" y="6205954"/>
            <a:ext cx="2184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P.L</a:t>
            </a:r>
            <a:r>
              <a:rPr lang="en-US" i="1" dirty="0"/>
              <a:t>. Poole NJP (2018)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4626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zeil\Documents\1Schreibkram\talks\2018_evaluierung\thickness_scan_all_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" y="672607"/>
            <a:ext cx="487099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eil\Documents\1Schreibkram\talks\2017_LPAW_Korea\bit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22" y="908720"/>
            <a:ext cx="3697875" cy="20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Proton acceleration – enhanced TNSA regime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51" y="3138467"/>
            <a:ext cx="4166260" cy="318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42135" y="1887954"/>
            <a:ext cx="3613841" cy="284565"/>
          </a:xfrm>
          <a:prstGeom prst="ellipse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usual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142805" y="4489031"/>
            <a:ext cx="47855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Blip>
                <a:blip r:embed="rId6"/>
              </a:buBlip>
            </a:pPr>
            <a:r>
              <a:rPr lang="en-US" sz="2000" dirty="0" smtClean="0">
                <a:latin typeface="+mn-lt"/>
                <a:cs typeface="Arial" panose="020B0604020202020204" pitchFamily="34" charset="0"/>
              </a:rPr>
              <a:t>best performance ≠ usual</a:t>
            </a:r>
          </a:p>
          <a:p>
            <a:pPr marL="268288" indent="-268288">
              <a:buBlip>
                <a:blip r:embed="rId6"/>
              </a:buBlip>
            </a:pPr>
            <a:r>
              <a:rPr lang="en-US" sz="2000" dirty="0" smtClean="0">
                <a:latin typeface="+mn-lt"/>
              </a:rPr>
              <a:t>key could be temporal pulse shape of the last picosecond</a:t>
            </a:r>
          </a:p>
          <a:p>
            <a:pPr marL="268288" indent="-268288">
              <a:buBlip>
                <a:blip r:embed="rId6"/>
              </a:buBlip>
            </a:pPr>
            <a:r>
              <a:rPr lang="en-US" sz="2000" dirty="0" err="1" smtClean="0">
                <a:latin typeface="+mn-lt"/>
              </a:rPr>
              <a:t>spatio</a:t>
            </a:r>
            <a:r>
              <a:rPr lang="en-US" sz="2000" dirty="0" smtClean="0">
                <a:latin typeface="+mn-lt"/>
              </a:rPr>
              <a:t>-temporal laser pulse distribution in the focus not sufficiently known:         laser </a:t>
            </a:r>
            <a:r>
              <a:rPr lang="en-US" sz="2000" dirty="0" smtClean="0">
                <a:latin typeface="+mn-lt"/>
                <a:sym typeface="Symbol"/>
              </a:rPr>
              <a:t> </a:t>
            </a:r>
            <a:r>
              <a:rPr lang="en-US" sz="2000" dirty="0" smtClean="0">
                <a:latin typeface="+mn-lt"/>
              </a:rPr>
              <a:t>experiment  </a:t>
            </a:r>
            <a:r>
              <a:rPr lang="en-US" sz="2000" dirty="0" smtClean="0">
                <a:latin typeface="+mn-lt"/>
                <a:sym typeface="Symbol"/>
              </a:rPr>
              <a:t></a:t>
            </a:r>
            <a:r>
              <a:rPr lang="en-US" sz="2000" dirty="0" smtClean="0">
                <a:latin typeface="+mn-lt"/>
              </a:rPr>
              <a:t> simulation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72000" y="6252345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 smtClean="0"/>
              <a:t>L. Obst PPCF (</a:t>
            </a:r>
            <a:r>
              <a:rPr lang="en-US" sz="1600" i="1" dirty="0" smtClean="0"/>
              <a:t>2018),</a:t>
            </a:r>
            <a:r>
              <a:rPr lang="nb-NO" sz="1600" i="1" dirty="0" smtClean="0"/>
              <a:t> </a:t>
            </a:r>
            <a:r>
              <a:rPr lang="nb-NO" sz="1600" i="1" dirty="0"/>
              <a:t>T. Oksenhendler Opt. Exp. (2017)</a:t>
            </a:r>
            <a:r>
              <a:rPr lang="en-US" sz="1600" i="1" dirty="0" smtClean="0"/>
              <a:t> </a:t>
            </a:r>
            <a:endParaRPr lang="de-DE" dirty="0"/>
          </a:p>
        </p:txBody>
      </p:sp>
      <p:pic>
        <p:nvPicPr>
          <p:cNvPr id="13" name="図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1DF59450-B83A-46A2-9EA7-E8D248F5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481" y="332656"/>
            <a:ext cx="1126023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1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zeil\Documents\1Schreibkram\talks\2018_evaluierung\thickness_scan_all_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" y="672607"/>
            <a:ext cx="487099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Proton acceleration – </a:t>
            </a:r>
            <a:r>
              <a:rPr lang="en-US" dirty="0" err="1" smtClean="0"/>
              <a:t>targetry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742135" y="1887954"/>
            <a:ext cx="3613841" cy="284565"/>
          </a:xfrm>
          <a:prstGeom prst="ellipse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usual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040739" y="4442274"/>
            <a:ext cx="7040978" cy="1795038"/>
            <a:chOff x="1347446" y="4648038"/>
            <a:chExt cx="7040978" cy="1795038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389271" y="5340851"/>
              <a:ext cx="1333538" cy="1038661"/>
              <a:chOff x="7702290" y="3672629"/>
              <a:chExt cx="1478983" cy="1109237"/>
            </a:xfrm>
          </p:grpSpPr>
          <p:pic>
            <p:nvPicPr>
              <p:cNvPr id="19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l="-2" t="33795" r="50488" b="33498"/>
              <a:stretch/>
            </p:blipFill>
            <p:spPr>
              <a:xfrm>
                <a:off x="7702290" y="3672629"/>
                <a:ext cx="1478983" cy="1109237"/>
              </a:xfrm>
              <a:prstGeom prst="rect">
                <a:avLst/>
              </a:prstGeom>
            </p:spPr>
          </p:pic>
          <p:sp>
            <p:nvSpPr>
              <p:cNvPr id="20" name="Rechteck 19"/>
              <p:cNvSpPr/>
              <p:nvPr/>
            </p:nvSpPr>
            <p:spPr bwMode="auto">
              <a:xfrm>
                <a:off x="7727018" y="3687781"/>
                <a:ext cx="288032" cy="2992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2809" y="5355039"/>
              <a:ext cx="1915019" cy="1023470"/>
            </a:xfrm>
            <a:prstGeom prst="rect">
              <a:avLst/>
            </a:prstGeom>
          </p:spPr>
        </p:pic>
        <p:pic>
          <p:nvPicPr>
            <p:cNvPr id="14" name="Picture 3" descr="J:\RMT\Targets\9_D1mum_W5_back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2914" y="5335468"/>
              <a:ext cx="1099027" cy="1044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9"/>
            <a:stretch/>
          </p:blipFill>
          <p:spPr>
            <a:xfrm flipH="1">
              <a:off x="5870209" y="4780806"/>
              <a:ext cx="1096510" cy="1597702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411567" y="4694520"/>
              <a:ext cx="4472383" cy="646331"/>
            </a:xfrm>
            <a:prstGeom prst="rect">
              <a:avLst/>
            </a:prstGeom>
            <a:noFill/>
            <a:ln w="38100" cap="sq">
              <a:noFill/>
            </a:ln>
          </p:spPr>
          <p:txBody>
            <a:bodyPr wrap="square" rtlCol="0">
              <a:spAutoFit/>
            </a:bodyPr>
            <a:lstStyle/>
            <a:p>
              <a:pPr marL="268288" indent="-268288">
                <a:buBlip>
                  <a:blip r:embed="rId8"/>
                </a:buBlip>
              </a:pPr>
              <a:r>
                <a:rPr lang="en-US" sz="2000" u="none" dirty="0" err="1" smtClean="0"/>
                <a:t>Targetry</a:t>
              </a:r>
              <a:endParaRPr lang="en-US" sz="2000" u="none" dirty="0" smtClean="0"/>
            </a:p>
            <a:p>
              <a:r>
                <a:rPr lang="en-US" sz="1600" dirty="0" smtClean="0"/>
                <a:t>mass limited, foams, cryogenics, liquid crystals, gas</a:t>
              </a:r>
              <a:endParaRPr lang="en-US" sz="1600" u="none" dirty="0" smtClean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347446" y="4648038"/>
              <a:ext cx="7040978" cy="179503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Picture 2" descr="https://lh3.googleusercontent.com/xOYr2iLkPMBWO5kgm-7RZi3WsHPqCyU4EV4FcTADx3wOjGJLQ-jpXqkBoGpsUfI6EpVxK0b_4tadSjDDe3_bO4LYECjSE4bJvS8nIBwCE1leq_Su0RpWSjTPSYpOMLdtnLHNrME6fGe9HNoFPwLGoDWRJkOy9KS1lWxBk9sIfYKK_y2Itf7BdHzn4F8CNDRVGXg5XMCaohfzTxSdamLKdOVWxXGLgMBS20y9AzcMSPwJIZsktbC3gbcywvTWFQGtAshQzvfiE02QG8MXel0k2OODmYdh2mcxIbgSB0fc2U0uvR6hQtxOaOtBm3ihPNAuxtRlB1vPkayIvSBQGmg_EKxwC0ahMWkK12h8tdtwRBWHGcL-SanRX2iBy3WJIAn6ErAdSCgISxaY2ZOqbtogK_e0yvk9k9wW1jdtxP6uHvicvI7ljmvdGZXQMTOlBf4BtMQEFuxBX1SptK6Y1oFrfy3KA6vJ2EcfEcP5NRt7qTww1w9v_4lbHt5Rvzo8uz9vEpNeaUtVHdz-m7mzI2P_GZ0qFvMfjszGd97qXWo7j5N4TeEJ1qDKwtz3B6K4_SIC9jlk0bHxwnhy6bHUaw5Pb-zbZ_g6hnR1s3Mr77IH=w534-h949-no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5" t="39042" r="20894" b="16479"/>
            <a:stretch/>
          </p:blipFill>
          <p:spPr bwMode="auto">
            <a:xfrm>
              <a:off x="7010154" y="4780806"/>
              <a:ext cx="1319684" cy="159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hteck 20"/>
          <p:cNvSpPr/>
          <p:nvPr/>
        </p:nvSpPr>
        <p:spPr>
          <a:xfrm>
            <a:off x="837831" y="6258798"/>
            <a:ext cx="7550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P. Sommer PPCF (</a:t>
            </a:r>
            <a:r>
              <a:rPr lang="en-US" sz="1600" i="1" dirty="0"/>
              <a:t>2018</a:t>
            </a:r>
            <a:r>
              <a:rPr lang="en-US" sz="1600" i="1" dirty="0" smtClean="0"/>
              <a:t>), </a:t>
            </a:r>
            <a:r>
              <a:rPr lang="de-DE" sz="1600" dirty="0"/>
              <a:t>S.D. Kraft PPCF (</a:t>
            </a:r>
            <a:r>
              <a:rPr lang="en-US" sz="1600" dirty="0"/>
              <a:t>2018</a:t>
            </a:r>
            <a:r>
              <a:rPr lang="en-US" sz="1600" dirty="0" smtClean="0"/>
              <a:t>), </a:t>
            </a:r>
            <a:r>
              <a:rPr lang="en-US" sz="1600" dirty="0"/>
              <a:t>P.L. Poole NJP (2018</a:t>
            </a:r>
            <a:r>
              <a:rPr lang="en-US" sz="1600" dirty="0" smtClean="0"/>
              <a:t>), </a:t>
            </a:r>
            <a:r>
              <a:rPr lang="en-US" sz="1600" i="1" dirty="0"/>
              <a:t>S. </a:t>
            </a:r>
            <a:r>
              <a:rPr lang="en-US" sz="1600" i="1" dirty="0" err="1"/>
              <a:t>Göde</a:t>
            </a:r>
            <a:r>
              <a:rPr lang="en-US" sz="1600" i="1" dirty="0"/>
              <a:t> PRL (2017) 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6064004" y="3879077"/>
            <a:ext cx="247324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ym typeface="Wingdings" panose="05000000000000000000" pitchFamily="2" charset="2"/>
              </a:rPr>
              <a:t> </a:t>
            </a:r>
            <a:r>
              <a:rPr lang="de-DE" sz="2000" dirty="0" err="1" smtClean="0"/>
              <a:t>next</a:t>
            </a:r>
            <a:r>
              <a:rPr lang="de-DE" sz="2000" dirty="0" smtClean="0"/>
              <a:t> </a:t>
            </a:r>
            <a:r>
              <a:rPr lang="de-DE" sz="2000" dirty="0" err="1" smtClean="0"/>
              <a:t>talk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L. Obst</a:t>
            </a:r>
            <a:endParaRPr lang="de-DE" sz="20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639727" y="776061"/>
            <a:ext cx="5396769" cy="3041546"/>
            <a:chOff x="3639727" y="776061"/>
            <a:chExt cx="5396769" cy="3041546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364088" y="776061"/>
              <a:ext cx="3617964" cy="2581112"/>
              <a:chOff x="107951" y="3805102"/>
              <a:chExt cx="3617964" cy="2581112"/>
            </a:xfrm>
          </p:grpSpPr>
          <p:grpSp>
            <p:nvGrpSpPr>
              <p:cNvPr id="25" name="Gruppieren 24"/>
              <p:cNvGrpSpPr/>
              <p:nvPr/>
            </p:nvGrpSpPr>
            <p:grpSpPr>
              <a:xfrm>
                <a:off x="162902" y="3989769"/>
                <a:ext cx="3528392" cy="2396445"/>
                <a:chOff x="-3564904" y="2472715"/>
                <a:chExt cx="3528392" cy="2396445"/>
              </a:xfrm>
            </p:grpSpPr>
            <p:sp>
              <p:nvSpPr>
                <p:cNvPr id="28" name="Rechteck 27"/>
                <p:cNvSpPr/>
                <p:nvPr/>
              </p:nvSpPr>
              <p:spPr>
                <a:xfrm>
                  <a:off x="-3564904" y="2472715"/>
                  <a:ext cx="3528392" cy="23964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9" name="Gruppieren 28"/>
                <p:cNvGrpSpPr/>
                <p:nvPr/>
              </p:nvGrpSpPr>
              <p:grpSpPr>
                <a:xfrm>
                  <a:off x="-3459264" y="2547573"/>
                  <a:ext cx="3301948" cy="2201541"/>
                  <a:chOff x="2066129" y="1592398"/>
                  <a:chExt cx="3618376" cy="2412516"/>
                </a:xfrm>
                <a:noFill/>
              </p:grpSpPr>
              <p:pic>
                <p:nvPicPr>
                  <p:cNvPr id="33" name="Picture 7" descr="P:\Präsentation\ECLIM_Folder\2016_07_01_count_50_10ps_w_PM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559"/>
                  <a:stretch/>
                </p:blipFill>
                <p:spPr bwMode="auto">
                  <a:xfrm rot="16200000" flipH="1">
                    <a:off x="2377460" y="2362014"/>
                    <a:ext cx="2100060" cy="560828"/>
                  </a:xfrm>
                  <a:prstGeom prst="rect">
                    <a:avLst/>
                  </a:prstGeom>
                  <a:grpFill/>
                  <a:extLst/>
                </p:spPr>
              </p:pic>
              <p:pic>
                <p:nvPicPr>
                  <p:cNvPr id="34" name="Picture 12" descr="P:\Präsentation\ECLIM_Folder\2016_07_01_count_57_20ps_w_PM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472"/>
                  <a:stretch/>
                </p:blipFill>
                <p:spPr bwMode="auto">
                  <a:xfrm rot="16200000" flipH="1">
                    <a:off x="3190880" y="2147898"/>
                    <a:ext cx="2100060" cy="989060"/>
                  </a:xfrm>
                  <a:prstGeom prst="rect">
                    <a:avLst/>
                  </a:prstGeom>
                  <a:grpFill/>
                  <a:extLst/>
                </p:spPr>
              </p:pic>
              <p:pic>
                <p:nvPicPr>
                  <p:cNvPr id="35" name="Picture 13" descr="P:\Präsentation\ECLIM_Folder\2016_07_01_count_72_35ps_w_PM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435"/>
                  <a:stretch/>
                </p:blipFill>
                <p:spPr bwMode="auto">
                  <a:xfrm rot="16200000" flipH="1">
                    <a:off x="4178575" y="2186529"/>
                    <a:ext cx="2095502" cy="916359"/>
                  </a:xfrm>
                  <a:prstGeom prst="rect">
                    <a:avLst/>
                  </a:prstGeom>
                  <a:grpFill/>
                  <a:extLst/>
                </p:spPr>
              </p:pic>
              <p:sp>
                <p:nvSpPr>
                  <p:cNvPr id="36" name="Textfeld 35"/>
                  <p:cNvSpPr txBox="1"/>
                  <p:nvPr/>
                </p:nvSpPr>
                <p:spPr>
                  <a:xfrm>
                    <a:off x="3017702" y="3697137"/>
                    <a:ext cx="819573" cy="30777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 smtClean="0"/>
                      <a:t>+10 </a:t>
                    </a:r>
                    <a:r>
                      <a:rPr lang="de-DE" sz="1400" dirty="0" err="1" smtClean="0"/>
                      <a:t>ps</a:t>
                    </a:r>
                    <a:endParaRPr lang="en-US" sz="1400" dirty="0"/>
                  </a:p>
                </p:txBody>
              </p:sp>
              <p:pic>
                <p:nvPicPr>
                  <p:cNvPr id="3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66129" y="1596957"/>
                    <a:ext cx="1038225" cy="2095500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9" name="Textfeld 38"/>
                  <p:cNvSpPr txBox="1"/>
                  <p:nvPr/>
                </p:nvSpPr>
                <p:spPr>
                  <a:xfrm>
                    <a:off x="2175454" y="3697137"/>
                    <a:ext cx="819573" cy="30777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 smtClean="0"/>
                      <a:t>+5ps</a:t>
                    </a:r>
                    <a:endParaRPr lang="en-US" sz="1400" dirty="0"/>
                  </a:p>
                </p:txBody>
              </p:sp>
              <p:sp>
                <p:nvSpPr>
                  <p:cNvPr id="40" name="Textfeld 39"/>
                  <p:cNvSpPr txBox="1"/>
                  <p:nvPr/>
                </p:nvSpPr>
                <p:spPr>
                  <a:xfrm>
                    <a:off x="3831123" y="3692430"/>
                    <a:ext cx="819573" cy="30777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 smtClean="0"/>
                      <a:t>+20 </a:t>
                    </a:r>
                    <a:r>
                      <a:rPr lang="de-DE" sz="1400" dirty="0" err="1" smtClean="0"/>
                      <a:t>ps</a:t>
                    </a:r>
                    <a:endParaRPr lang="en-US" sz="1400" dirty="0"/>
                  </a:p>
                </p:txBody>
              </p:sp>
              <p:sp>
                <p:nvSpPr>
                  <p:cNvPr id="41" name="Textfeld 40"/>
                  <p:cNvSpPr txBox="1"/>
                  <p:nvPr/>
                </p:nvSpPr>
                <p:spPr>
                  <a:xfrm>
                    <a:off x="4811986" y="3692460"/>
                    <a:ext cx="819573" cy="30777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 smtClean="0"/>
                      <a:t>+35 </a:t>
                    </a:r>
                    <a:r>
                      <a:rPr lang="de-DE" sz="1400" dirty="0" err="1" smtClean="0"/>
                      <a:t>ps</a:t>
                    </a:r>
                    <a:endParaRPr lang="en-US" sz="1400" dirty="0"/>
                  </a:p>
                </p:txBody>
              </p:sp>
            </p:grpSp>
          </p:grpSp>
          <p:sp>
            <p:nvSpPr>
              <p:cNvPr id="26" name="Textfeld 25"/>
              <p:cNvSpPr txBox="1"/>
              <p:nvPr/>
            </p:nvSpPr>
            <p:spPr>
              <a:xfrm>
                <a:off x="409660" y="3805103"/>
                <a:ext cx="28520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cryogenic</a:t>
                </a:r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hydrogen </a:t>
                </a:r>
                <a:r>
                  <a:rPr lang="de-D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107951" y="3805102"/>
                <a:ext cx="3617964" cy="2474423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42" name="Rechteck 41"/>
            <p:cNvSpPr/>
            <p:nvPr/>
          </p:nvSpPr>
          <p:spPr>
            <a:xfrm>
              <a:off x="5389905" y="3232832"/>
              <a:ext cx="364659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i="1" dirty="0"/>
                <a:t>L. Obst </a:t>
              </a:r>
              <a:r>
                <a:rPr lang="de-DE" sz="1600" i="1" dirty="0" smtClean="0"/>
                <a:t>Sc. Rep. </a:t>
              </a:r>
              <a:r>
                <a:rPr lang="de-DE" sz="1600" i="1" dirty="0"/>
                <a:t>(2017), M. Gauthier APL (2017</a:t>
              </a:r>
              <a:r>
                <a:rPr lang="de-DE" sz="1600" i="1" dirty="0" smtClean="0"/>
                <a:t>),T</a:t>
              </a:r>
              <a:r>
                <a:rPr lang="de-DE" sz="1600" i="1" dirty="0"/>
                <a:t>. Ziegler PPCF (2018)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3639727" y="2455978"/>
              <a:ext cx="936104" cy="692813"/>
            </a:xfrm>
            <a:prstGeom prst="ellipse">
              <a:avLst/>
            </a:prstGeom>
            <a:noFill/>
            <a:ln w="41275">
              <a:solidFill>
                <a:srgbClr val="03D1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Gerade Verbindung mit Pfeil 6"/>
            <p:cNvCxnSpPr>
              <a:stCxn id="5" idx="7"/>
            </p:cNvCxnSpPr>
            <p:nvPr/>
          </p:nvCxnSpPr>
          <p:spPr>
            <a:xfrm flipV="1">
              <a:off x="4438742" y="1039746"/>
              <a:ext cx="1227055" cy="1517692"/>
            </a:xfrm>
            <a:prstGeom prst="straightConnector1">
              <a:avLst/>
            </a:prstGeom>
            <a:ln w="60325">
              <a:solidFill>
                <a:srgbClr val="03D1ED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8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25516" r="27354" b="8336"/>
          <a:stretch>
            <a:fillRect/>
          </a:stretch>
        </p:blipFill>
        <p:spPr bwMode="auto">
          <a:xfrm>
            <a:off x="386873" y="3596399"/>
            <a:ext cx="3764185" cy="271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26582" r="14557" b="7594"/>
          <a:stretch>
            <a:fillRect/>
          </a:stretch>
        </p:blipFill>
        <p:spPr bwMode="auto">
          <a:xfrm>
            <a:off x="107950" y="1713698"/>
            <a:ext cx="286067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3"/>
          <p:cNvSpPr txBox="1">
            <a:spLocks noChangeArrowheads="1"/>
          </p:cNvSpPr>
          <p:nvPr/>
        </p:nvSpPr>
        <p:spPr bwMode="auto">
          <a:xfrm>
            <a:off x="179388" y="1348573"/>
            <a:ext cx="4238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b="1" i="1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In vitro </a:t>
            </a:r>
            <a:r>
              <a:rPr lang="en-US" altLang="de-DE" sz="1600" b="1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cell irradiation</a:t>
            </a:r>
            <a:endParaRPr lang="en-US" altLang="de-DE" sz="1600" b="1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5" descr="DSC_04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/>
          <a:stretch>
            <a:fillRect/>
          </a:stretch>
        </p:blipFill>
        <p:spPr bwMode="auto">
          <a:xfrm>
            <a:off x="2968424" y="1982803"/>
            <a:ext cx="1338263" cy="13319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107950" y="1348573"/>
            <a:ext cx="4310063" cy="5032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2" name="Gruppieren 11"/>
          <p:cNvGrpSpPr>
            <a:grpSpLocks/>
          </p:cNvGrpSpPr>
          <p:nvPr/>
        </p:nvGrpSpPr>
        <p:grpSpPr bwMode="auto">
          <a:xfrm>
            <a:off x="5546162" y="4163438"/>
            <a:ext cx="2914270" cy="2360318"/>
            <a:chOff x="1691680" y="1652503"/>
            <a:chExt cx="2733885" cy="2213398"/>
          </a:xfrm>
        </p:grpSpPr>
        <p:grpSp>
          <p:nvGrpSpPr>
            <p:cNvPr id="4124" name="Gruppieren 12"/>
            <p:cNvGrpSpPr>
              <a:grpSpLocks/>
            </p:cNvGrpSpPr>
            <p:nvPr/>
          </p:nvGrpSpPr>
          <p:grpSpPr bwMode="auto">
            <a:xfrm>
              <a:off x="1691680" y="1652503"/>
              <a:ext cx="2733885" cy="2213398"/>
              <a:chOff x="1691680" y="1652503"/>
              <a:chExt cx="2733885" cy="2213398"/>
            </a:xfrm>
          </p:grpSpPr>
          <p:pic>
            <p:nvPicPr>
              <p:cNvPr id="4126" name="Picture 3" descr="C:\Users\zeil\Documents\1Schreibkram\talks\2017_WTR\brag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1652503"/>
                <a:ext cx="2733885" cy="2206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2" descr="C:\Users\zeil\Documents\1Schreibkram\talks\2017_WTR\bragg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1661980"/>
                <a:ext cx="2733885" cy="2203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hteck 13"/>
            <p:cNvSpPr/>
            <p:nvPr/>
          </p:nvSpPr>
          <p:spPr>
            <a:xfrm>
              <a:off x="2195811" y="1946117"/>
              <a:ext cx="648168" cy="143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7" name="Gruppieren 16"/>
          <p:cNvGrpSpPr>
            <a:grpSpLocks/>
          </p:cNvGrpSpPr>
          <p:nvPr/>
        </p:nvGrpSpPr>
        <p:grpSpPr bwMode="auto">
          <a:xfrm>
            <a:off x="5541400" y="4172552"/>
            <a:ext cx="2914270" cy="2352792"/>
            <a:chOff x="588452" y="4077811"/>
            <a:chExt cx="2733884" cy="2206357"/>
          </a:xfrm>
        </p:grpSpPr>
        <p:pic>
          <p:nvPicPr>
            <p:cNvPr id="4122" name="Picture 2" descr="C:\Users\zeil\Documents\1Schreibkram\talks\2017_WTR\brag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52" y="4077811"/>
              <a:ext cx="2733884" cy="220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hteck 18"/>
            <p:cNvSpPr/>
            <p:nvPr/>
          </p:nvSpPr>
          <p:spPr>
            <a:xfrm>
              <a:off x="1095406" y="4374250"/>
              <a:ext cx="956013" cy="143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 dirty="0">
                  <a:solidFill>
                    <a:srgbClr val="FF0000"/>
                  </a:solidFill>
                </a:rPr>
                <a:t>15 </a:t>
              </a:r>
              <a:r>
                <a:rPr lang="de-DE" sz="1400" dirty="0" err="1">
                  <a:solidFill>
                    <a:srgbClr val="FF0000"/>
                  </a:solidFill>
                </a:rPr>
                <a:t>MeV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uppieren 19"/>
          <p:cNvGrpSpPr>
            <a:grpSpLocks/>
          </p:cNvGrpSpPr>
          <p:nvPr/>
        </p:nvGrpSpPr>
        <p:grpSpPr bwMode="auto">
          <a:xfrm>
            <a:off x="3662205" y="1556792"/>
            <a:ext cx="5431350" cy="2448272"/>
            <a:chOff x="3661529" y="755813"/>
            <a:chExt cx="5431938" cy="2448148"/>
          </a:xfrm>
        </p:grpSpPr>
        <p:grpSp>
          <p:nvGrpSpPr>
            <p:cNvPr id="4112" name="Gruppieren 20"/>
            <p:cNvGrpSpPr>
              <a:grpSpLocks/>
            </p:cNvGrpSpPr>
            <p:nvPr/>
          </p:nvGrpSpPr>
          <p:grpSpPr bwMode="auto">
            <a:xfrm>
              <a:off x="4542845" y="980455"/>
              <a:ext cx="4550622" cy="2223506"/>
              <a:chOff x="4542845" y="980455"/>
              <a:chExt cx="4550622" cy="2223506"/>
            </a:xfrm>
          </p:grpSpPr>
          <p:sp>
            <p:nvSpPr>
              <p:cNvPr id="4114" name="Rechteck 22"/>
              <p:cNvSpPr>
                <a:spLocks noChangeArrowheads="1"/>
              </p:cNvSpPr>
              <p:nvPr/>
            </p:nvSpPr>
            <p:spPr bwMode="auto">
              <a:xfrm>
                <a:off x="5648634" y="1015296"/>
                <a:ext cx="23567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9pPr>
              </a:lstStyle>
              <a:p>
                <a:r>
                  <a:rPr lang="en-US" altLang="de-DE" sz="1600" b="1" i="1" dirty="0">
                    <a:solidFill>
                      <a:srgbClr val="00589C"/>
                    </a:solidFill>
                    <a:latin typeface="Arial" pitchFamily="34" charset="0"/>
                  </a:rPr>
                  <a:t>In vivo </a:t>
                </a:r>
                <a:r>
                  <a:rPr lang="en-US" altLang="de-DE" sz="1600" b="1" dirty="0">
                    <a:solidFill>
                      <a:srgbClr val="00589C"/>
                    </a:solidFill>
                    <a:latin typeface="Arial" pitchFamily="34" charset="0"/>
                  </a:rPr>
                  <a:t>cell irradiation </a:t>
                </a:r>
                <a:endParaRPr lang="en-GB" altLang="de-DE" sz="1600" dirty="0"/>
              </a:p>
            </p:txBody>
          </p:sp>
          <p:pic>
            <p:nvPicPr>
              <p:cNvPr id="4116" name="Picture 4" descr="IMG_934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1160" r="22057" b="34758"/>
              <a:stretch>
                <a:fillRect/>
              </a:stretch>
            </p:blipFill>
            <p:spPr bwMode="auto">
              <a:xfrm>
                <a:off x="4743027" y="1370639"/>
                <a:ext cx="2273382" cy="1144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117" name="Gruppieren 25"/>
              <p:cNvGrpSpPr>
                <a:grpSpLocks/>
              </p:cNvGrpSpPr>
              <p:nvPr/>
            </p:nvGrpSpPr>
            <p:grpSpPr bwMode="auto">
              <a:xfrm>
                <a:off x="7002369" y="1658500"/>
                <a:ext cx="1890170" cy="1414255"/>
                <a:chOff x="7193604" y="4437855"/>
                <a:chExt cx="1890170" cy="1414255"/>
              </a:xfrm>
            </p:grpSpPr>
            <p:pic>
              <p:nvPicPr>
                <p:cNvPr id="29" name="Picture 4" descr="Maus mit Tumor_3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" t="-1" r="20301" b="21218"/>
                <a:stretch/>
              </p:blipFill>
              <p:spPr bwMode="auto">
                <a:xfrm rot="19976151">
                  <a:off x="7193604" y="4437855"/>
                  <a:ext cx="1890170" cy="1414255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Ellipse 29"/>
                <p:cNvSpPr/>
                <p:nvPr/>
              </p:nvSpPr>
              <p:spPr>
                <a:xfrm>
                  <a:off x="8303163" y="4729593"/>
                  <a:ext cx="401681" cy="485751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sp>
            <p:nvSpPr>
              <p:cNvPr id="27" name="Rechteck 26"/>
              <p:cNvSpPr/>
              <p:nvPr/>
            </p:nvSpPr>
            <p:spPr>
              <a:xfrm>
                <a:off x="4542845" y="980455"/>
                <a:ext cx="4448653" cy="222350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19" name="Textfeld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06201" y="1398745"/>
                    <a:ext cx="2087266" cy="6462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Geneva" pitchFamily="34" charset="0"/>
                        <a:cs typeface="Geneva" pitchFamily="34" charset="0"/>
                      </a:defRPr>
                    </a:lvl9pPr>
                  </a:lstStyle>
                  <a:p>
                    <a:r>
                      <a:rPr lang="en-US" altLang="de-DE" dirty="0" smtClean="0">
                        <a:solidFill>
                          <a:srgbClr val="FF0000"/>
                        </a:solidFill>
                      </a:rPr>
                      <a:t>dose homogeneous within </a:t>
                    </a:r>
                    <a14:m>
                      <m:oMath xmlns:m="http://schemas.openxmlformats.org/officeDocument/2006/math">
                        <m:r>
                          <a:rPr lang="de-DE" alt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de-DE" alt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∙5∙5 </m:t>
                        </m:r>
                        <m:sSup>
                          <m:sSupPr>
                            <m:ctrlPr>
                              <a:rPr lang="de-DE" alt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alt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𝑚𝑚</m:t>
                            </m:r>
                          </m:e>
                          <m:sup>
                            <m:r>
                              <a:rPr lang="de-DE" alt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oMath>
                    </a14:m>
                    <a:endParaRPr lang="en-US" altLang="de-DE" baseline="30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19" name="Textfeld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006201" y="1398745"/>
                    <a:ext cx="2087266" cy="646298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2332" t="-4717" r="-1166" b="-14151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Form 21"/>
            <p:cNvSpPr/>
            <p:nvPr/>
          </p:nvSpPr>
          <p:spPr>
            <a:xfrm rot="2416760">
              <a:off x="3661529" y="755813"/>
              <a:ext cx="904972" cy="1301684"/>
            </a:xfrm>
            <a:prstGeom prst="swooshArrow">
              <a:avLst>
                <a:gd name="adj1" fmla="val 25000"/>
                <a:gd name="adj2" fmla="val 25000"/>
              </a:avLst>
            </a:prstGeom>
            <a:ln w="19050">
              <a:solidFill>
                <a:srgbClr val="00589C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6243075" y="4766495"/>
            <a:ext cx="731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r>
              <a:rPr lang="de-DE" altLang="de-DE" sz="1600" dirty="0"/>
              <a:t>SOBP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5817625" y="5206231"/>
            <a:ext cx="421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r>
              <a:rPr lang="de-DE" altLang="de-DE" sz="1600" dirty="0"/>
              <a:t>2D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6878075" y="4766495"/>
            <a:ext cx="421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r>
              <a:rPr lang="de-DE" altLang="de-DE" sz="1600" dirty="0"/>
              <a:t>3D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7940" y="563600"/>
            <a:ext cx="662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Feasibility of laser-driven proton &amp; ion dose delivery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radio-biology studies at lower proton energies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303113" y="44625"/>
            <a:ext cx="7835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000" dirty="0"/>
              <a:t>Motivation: Compact ion accelerator for cancer research</a:t>
            </a:r>
          </a:p>
        </p:txBody>
      </p:sp>
      <p:pic>
        <p:nvPicPr>
          <p:cNvPr id="37" name="Picture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2622" r="38278" b="61944"/>
          <a:stretch/>
        </p:blipFill>
        <p:spPr>
          <a:xfrm>
            <a:off x="6784411" y="408179"/>
            <a:ext cx="1787107" cy="13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Pulsed beam line for in-vivo irradiation with SOPB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6" y="583364"/>
            <a:ext cx="7454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5149038" y="2421089"/>
            <a:ext cx="3867911" cy="2380348"/>
            <a:chOff x="-11141" y="764704"/>
            <a:chExt cx="9144000" cy="562730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45"/>
            <a:stretch/>
          </p:blipFill>
          <p:spPr>
            <a:xfrm>
              <a:off x="-11141" y="764704"/>
              <a:ext cx="9144000" cy="56273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feld 1"/>
            <p:cNvSpPr txBox="1"/>
            <p:nvPr/>
          </p:nvSpPr>
          <p:spPr>
            <a:xfrm>
              <a:off x="4783517" y="848860"/>
              <a:ext cx="3884857" cy="8503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norm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Off-Axis </a:t>
              </a:r>
              <a:r>
                <a:rPr lang="de-DE" sz="1400" dirty="0" err="1" smtClean="0">
                  <a:latin typeface="Arial "/>
                </a:rPr>
                <a:t>Parabola</a:t>
              </a:r>
              <a:endParaRPr lang="de-DE" dirty="0">
                <a:latin typeface="Arial "/>
              </a:endParaRPr>
            </a:p>
          </p:txBody>
        </p:sp>
        <p:sp>
          <p:nvSpPr>
            <p:cNvPr id="5" name="Textfeld 2"/>
            <p:cNvSpPr txBox="1"/>
            <p:nvPr/>
          </p:nvSpPr>
          <p:spPr>
            <a:xfrm>
              <a:off x="1230935" y="5341856"/>
              <a:ext cx="2330488" cy="716984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1</a:t>
              </a:r>
              <a:endParaRPr lang="de-DE" sz="1050" dirty="0">
                <a:latin typeface="Arial "/>
              </a:endParaRPr>
            </a:p>
          </p:txBody>
        </p:sp>
        <p:sp>
          <p:nvSpPr>
            <p:cNvPr id="6" name="Textfeld 3"/>
            <p:cNvSpPr txBox="1"/>
            <p:nvPr/>
          </p:nvSpPr>
          <p:spPr>
            <a:xfrm>
              <a:off x="4379454" y="5279546"/>
              <a:ext cx="1505317" cy="57359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rmAutofit fontScale="25000" lnSpcReduction="20000"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5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2411760" y="3974581"/>
            <a:ext cx="4385952" cy="2439127"/>
            <a:chOff x="0" y="1124743"/>
            <a:chExt cx="9144000" cy="5085185"/>
          </a:xfrm>
          <a:solidFill>
            <a:schemeClr val="tx2">
              <a:lumMod val="20000"/>
              <a:lumOff val="80000"/>
              <a:alpha val="80000"/>
            </a:schemeClr>
          </a:solidFill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0"/>
            <a:stretch/>
          </p:blipFill>
          <p:spPr>
            <a:xfrm>
              <a:off x="0" y="1124743"/>
              <a:ext cx="9144000" cy="5085185"/>
            </a:xfrm>
            <a:prstGeom prst="rect">
              <a:avLst/>
            </a:prstGeom>
            <a:grpFill/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feld 2"/>
            <p:cNvSpPr txBox="1"/>
            <p:nvPr/>
          </p:nvSpPr>
          <p:spPr>
            <a:xfrm>
              <a:off x="5901239" y="4078915"/>
              <a:ext cx="2055388" cy="64077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1</a:t>
              </a:r>
              <a:endParaRPr lang="de-DE" sz="1400" dirty="0">
                <a:latin typeface="Arial "/>
              </a:endParaRPr>
            </a:p>
          </p:txBody>
        </p:sp>
        <p:sp>
          <p:nvSpPr>
            <p:cNvPr id="10" name="Textfeld 2"/>
            <p:cNvSpPr txBox="1"/>
            <p:nvPr/>
          </p:nvSpPr>
          <p:spPr>
            <a:xfrm>
              <a:off x="845844" y="3914844"/>
              <a:ext cx="2006532" cy="581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2</a:t>
              </a:r>
              <a:endParaRPr lang="de-DE" sz="1400" dirty="0">
                <a:latin typeface="Arial "/>
              </a:endParaRPr>
            </a:p>
          </p:txBody>
        </p:sp>
      </p:grpSp>
      <p:grpSp>
        <p:nvGrpSpPr>
          <p:cNvPr id="12" name="Gruppieren 11"/>
          <p:cNvGrpSpPr>
            <a:grpSpLocks noChangeAspect="1"/>
          </p:cNvGrpSpPr>
          <p:nvPr/>
        </p:nvGrpSpPr>
        <p:grpSpPr>
          <a:xfrm flipH="1">
            <a:off x="112475" y="2715732"/>
            <a:ext cx="3864268" cy="2373594"/>
            <a:chOff x="1296143" y="357734"/>
            <a:chExt cx="9144000" cy="561662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1" b="5901"/>
            <a:stretch/>
          </p:blipFill>
          <p:spPr>
            <a:xfrm>
              <a:off x="1296143" y="357734"/>
              <a:ext cx="9144000" cy="56166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feld 2"/>
            <p:cNvSpPr txBox="1"/>
            <p:nvPr/>
          </p:nvSpPr>
          <p:spPr>
            <a:xfrm>
              <a:off x="1591511" y="4077070"/>
              <a:ext cx="2238975" cy="6766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2</a:t>
              </a:r>
              <a:endParaRPr lang="de-DE" sz="1400" dirty="0">
                <a:latin typeface="Arial "/>
              </a:endParaRPr>
            </a:p>
          </p:txBody>
        </p:sp>
        <p:sp>
          <p:nvSpPr>
            <p:cNvPr id="15" name="Textfeld 2"/>
            <p:cNvSpPr txBox="1"/>
            <p:nvPr/>
          </p:nvSpPr>
          <p:spPr>
            <a:xfrm>
              <a:off x="7044062" y="3608827"/>
              <a:ext cx="3203595" cy="8065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Irradiation </a:t>
              </a:r>
              <a:r>
                <a:rPr lang="de-DE" sz="1400" dirty="0" err="1" smtClean="0">
                  <a:latin typeface="Arial "/>
                </a:rPr>
                <a:t>site</a:t>
              </a:r>
              <a:endParaRPr lang="de-DE" sz="1400" dirty="0">
                <a:latin typeface="Arial "/>
              </a:endParaRPr>
            </a:p>
          </p:txBody>
        </p:sp>
      </p:grpSp>
      <p:pic>
        <p:nvPicPr>
          <p:cNvPr id="20" name="Picture 15" descr="hld_kle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30" y="4518197"/>
            <a:ext cx="1080000" cy="2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8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aesentation_Bild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esentation_Bild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zdr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alpha val="59000"/>
          </a:schemeClr>
        </a:solidFill>
        <a:ln>
          <a:noFill/>
        </a:ln>
        <a:effectLst/>
        <a:extLst/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003E8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Praesentation_Bild_Master</Template>
  <TotalTime>0</TotalTime>
  <Words>1103</Words>
  <Application>Microsoft Office PowerPoint</Application>
  <PresentationFormat>Bildschirmpräsentation (4:3)</PresentationFormat>
  <Paragraphs>173</Paragraphs>
  <Slides>13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1_Praesentation_Bild_Master</vt:lpstr>
      <vt:lpstr>Praesentation_Bild_Master</vt:lpstr>
      <vt:lpstr>hzdr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Kroll</dc:creator>
  <cp:lastModifiedBy>vortrag</cp:lastModifiedBy>
  <cp:revision>1266</cp:revision>
  <cp:lastPrinted>2013-08-26T12:31:40Z</cp:lastPrinted>
  <dcterms:created xsi:type="dcterms:W3CDTF">2013-04-02T18:26:52Z</dcterms:created>
  <dcterms:modified xsi:type="dcterms:W3CDTF">2018-06-13T10:56:23Z</dcterms:modified>
</cp:coreProperties>
</file>