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slideLayouts/slideLayout11.xml" ContentType="application/vnd.openxmlformats-officedocument.presentationml.slideLayout+xml"/>
  <Override PartName="/ppt/theme/theme6.xml" ContentType="application/vnd.openxmlformats-officedocument.theme+xml"/>
  <Override PartName="/ppt/slideLayouts/slideLayout12.xml" ContentType="application/vnd.openxmlformats-officedocument.presentationml.slideLayout+xml"/>
  <Override PartName="/ppt/theme/theme7.xml" ContentType="application/vnd.openxmlformats-officedocument.theme+xml"/>
  <Override PartName="/ppt/slideLayouts/slideLayout13.xml" ContentType="application/vnd.openxmlformats-officedocument.presentationml.slideLayout+xml"/>
  <Override PartName="/ppt/theme/theme8.xml" ContentType="application/vnd.openxmlformats-officedocument.theme+xml"/>
  <Override PartName="/ppt/slideLayouts/slideLayout14.xml" ContentType="application/vnd.openxmlformats-officedocument.presentationml.slideLayout+xml"/>
  <Override PartName="/ppt/theme/theme9.xml" ContentType="application/vnd.openxmlformats-officedocument.theme+xml"/>
  <Override PartName="/ppt/slideLayouts/slideLayout15.xml" ContentType="application/vnd.openxmlformats-officedocument.presentationml.slideLayout+xml"/>
  <Override PartName="/ppt/theme/theme10.xml" ContentType="application/vnd.openxmlformats-officedocument.theme+xml"/>
  <Override PartName="/ppt/slideLayouts/slideLayout16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  <p:sldMasterId id="2147483668" r:id="rId3"/>
    <p:sldMasterId id="2147483670" r:id="rId4"/>
    <p:sldMasterId id="2147483672" r:id="rId5"/>
    <p:sldMasterId id="2147483680" r:id="rId6"/>
    <p:sldMasterId id="2147483682" r:id="rId7"/>
    <p:sldMasterId id="2147483684" r:id="rId8"/>
    <p:sldMasterId id="2147483686" r:id="rId9"/>
    <p:sldMasterId id="2147483690" r:id="rId10"/>
    <p:sldMasterId id="2147483692" r:id="rId11"/>
  </p:sldMasterIdLst>
  <p:notesMasterIdLst>
    <p:notesMasterId r:id="rId38"/>
  </p:notesMasterIdLst>
  <p:sldIdLst>
    <p:sldId id="256" r:id="rId12"/>
    <p:sldId id="276" r:id="rId13"/>
    <p:sldId id="300" r:id="rId14"/>
    <p:sldId id="257" r:id="rId15"/>
    <p:sldId id="274" r:id="rId16"/>
    <p:sldId id="272" r:id="rId17"/>
    <p:sldId id="278" r:id="rId18"/>
    <p:sldId id="281" r:id="rId19"/>
    <p:sldId id="299" r:id="rId20"/>
    <p:sldId id="298" r:id="rId21"/>
    <p:sldId id="301" r:id="rId22"/>
    <p:sldId id="292" r:id="rId23"/>
    <p:sldId id="293" r:id="rId24"/>
    <p:sldId id="294" r:id="rId25"/>
    <p:sldId id="295" r:id="rId26"/>
    <p:sldId id="296" r:id="rId27"/>
    <p:sldId id="297" r:id="rId28"/>
    <p:sldId id="285" r:id="rId29"/>
    <p:sldId id="286" r:id="rId30"/>
    <p:sldId id="287" r:id="rId31"/>
    <p:sldId id="288" r:id="rId32"/>
    <p:sldId id="290" r:id="rId33"/>
    <p:sldId id="291" r:id="rId34"/>
    <p:sldId id="264" r:id="rId35"/>
    <p:sldId id="269" r:id="rId36"/>
    <p:sldId id="273" r:id="rId37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E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1622" y="-7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76868E-7AC9-4A24-823F-D2A1AC204489}" type="datetimeFigureOut">
              <a:rPr lang="en-US" smtClean="0"/>
              <a:t>6/14/2018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617D83-FF0D-45DF-8FAE-C8487458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564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17D83-FF0D-45DF-8FAE-C8487458D44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553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k object 17"/>
          <p:cNvSpPr/>
          <p:nvPr/>
        </p:nvSpPr>
        <p:spPr>
          <a:xfrm>
            <a:off x="1263" y="0"/>
            <a:ext cx="1183805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 userDrawn="1"/>
        </p:nvSpPr>
        <p:spPr>
          <a:xfrm>
            <a:off x="1263" y="0"/>
            <a:ext cx="9142736" cy="68579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704456" y="214375"/>
            <a:ext cx="5052568" cy="14123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4678679" y="2555748"/>
            <a:ext cx="664463" cy="9555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3617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240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FE738-146D-49F4-AF37-EE8327504D7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0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240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FE738-146D-49F4-AF37-EE8327504D7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0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240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FE738-146D-49F4-AF37-EE8327504D7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0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240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FE738-146D-49F4-AF37-EE8327504D7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0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240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FE738-146D-49F4-AF37-EE8327504D7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0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240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FE738-146D-49F4-AF37-EE8327504D7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6375780" y="6165306"/>
            <a:ext cx="2768219" cy="6926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263" y="0"/>
            <a:ext cx="1183805" cy="68579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1F487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487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6/14/2018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6375780" y="6165306"/>
            <a:ext cx="2768219" cy="6926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263" y="0"/>
            <a:ext cx="1183805" cy="68579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1F487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481708" y="1326996"/>
            <a:ext cx="3255010" cy="45180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1F487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49265" y="1355029"/>
            <a:ext cx="3350259" cy="44773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1F487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6/14/2018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6375780" y="6165306"/>
            <a:ext cx="2768219" cy="6926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263" y="0"/>
            <a:ext cx="1183805" cy="68579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086853" y="562038"/>
            <a:ext cx="8057146" cy="58011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1F487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6/14/2018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6375780" y="6165306"/>
            <a:ext cx="2768219" cy="6926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263" y="0"/>
            <a:ext cx="1183805" cy="68579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0" y="0"/>
            <a:ext cx="9143958" cy="68579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6/14/2018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893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893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9179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240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FE738-146D-49F4-AF37-EE8327504D7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jpe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7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jpe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e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6375780" y="6165306"/>
            <a:ext cx="2768219" cy="69269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98294" y="319862"/>
            <a:ext cx="594741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1F487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31393" y="1358900"/>
            <a:ext cx="7681213" cy="39928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1F487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6/14/2018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547664" y="1600200"/>
            <a:ext cx="713913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FE738-146D-49F4-AF37-EE8327504D7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N:\4all\intern\GD\secgd\LEAPS - PSSP\Logo\LEAPS Logos final\LEAPS Logos final\LEAPS Logo\Colour Version\LEAPS Logo-Colour-RGB-31.03.17.jpg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797" y="6165304"/>
            <a:ext cx="2768203" cy="79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chahn\Desktop\LEAPS Slide\LEAPS Slide\LEAPS slide background no txt.jpg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069"/>
          <a:stretch/>
        </p:blipFill>
        <p:spPr bwMode="auto">
          <a:xfrm>
            <a:off x="1263" y="-1"/>
            <a:ext cx="11837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626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547664" y="1600200"/>
            <a:ext cx="713913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FE738-146D-49F4-AF37-EE8327504D7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N:\4all\intern\GD\secgd\LEAPS - PSSP\Logo\LEAPS Logos final\LEAPS Logos final\LEAPS Logo\Colour Version\LEAPS Logo-Colour-RGB-31.03.17.jpg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797" y="6165304"/>
            <a:ext cx="2768203" cy="79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chahn\Desktop\LEAPS Slide\LEAPS Slide\LEAPS slide background no txt.jpg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069"/>
          <a:stretch/>
        </p:blipFill>
        <p:spPr bwMode="auto">
          <a:xfrm>
            <a:off x="1263" y="-1"/>
            <a:ext cx="11837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 userDrawn="1"/>
        </p:nvSpPr>
        <p:spPr>
          <a:xfrm>
            <a:off x="1185062" y="6564289"/>
            <a:ext cx="35670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>
                <a:solidFill>
                  <a:prstClr val="white">
                    <a:lumMod val="50000"/>
                  </a:prstClr>
                </a:solidFill>
              </a:rPr>
              <a:t>Mirjam van Daalen – LEAPS Info PSI– 17/04/2018</a:t>
            </a:r>
            <a:endParaRPr lang="en-GB" sz="1100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626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Grafik 8" descr="Wissenschaftl_Info_a_Kopf.bmp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5"/>
          <p:cNvSpPr txBox="1">
            <a:spLocks noChangeArrowheads="1"/>
          </p:cNvSpPr>
          <p:nvPr userDrawn="1"/>
        </p:nvSpPr>
        <p:spPr bwMode="auto">
          <a:xfrm>
            <a:off x="8710822" y="6608764"/>
            <a:ext cx="483980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D031FE4A-2697-4784-80A8-66A27A4C1DC6}" type="slidenum">
              <a:rPr lang="en-GB" sz="1200" b="0"/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sz="1200" b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5156200" indent="-5156200" algn="l" rtl="0" eaLnBrk="0" fontAlgn="base" hangingPunct="0">
        <a:lnSpc>
          <a:spcPts val="2800"/>
        </a:lnSpc>
        <a:spcBef>
          <a:spcPct val="20000"/>
        </a:spcBef>
        <a:spcAft>
          <a:spcPct val="0"/>
        </a:spcAft>
        <a:buFont typeface="Arial" charset="0"/>
        <a:defRPr sz="2100" b="1">
          <a:solidFill>
            <a:srgbClr val="00589C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  <a:cs typeface="+mn-cs"/>
        </a:defRPr>
      </a:lvl2pPr>
      <a:lvl3pPr marL="5922963" indent="-1809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tabLst>
          <a:tab pos="1169988" algn="l"/>
        </a:tabLst>
        <a:defRPr b="1">
          <a:solidFill>
            <a:schemeClr val="tx1"/>
          </a:solidFill>
          <a:latin typeface="+mn-lt"/>
          <a:cs typeface="+mn-cs"/>
        </a:defRPr>
      </a:lvl3pPr>
      <a:lvl4pPr marL="1600200" indent="3248025" algn="l" rtl="0" eaLnBrk="0" fontAlgn="base" hangingPunct="0">
        <a:spcBef>
          <a:spcPct val="20000"/>
        </a:spcBef>
        <a:spcAft>
          <a:spcPct val="0"/>
        </a:spcAft>
        <a:buFont typeface="Arial" charset="0"/>
        <a:defRPr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Grafik 8" descr="Wissenschaftl_Info_a_Kopf.bmp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5"/>
          <p:cNvSpPr txBox="1">
            <a:spLocks noChangeArrowheads="1"/>
          </p:cNvSpPr>
          <p:nvPr userDrawn="1"/>
        </p:nvSpPr>
        <p:spPr bwMode="auto">
          <a:xfrm>
            <a:off x="8710822" y="6608764"/>
            <a:ext cx="483980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D031FE4A-2697-4784-80A8-66A27A4C1DC6}" type="slidenum">
              <a:rPr lang="en-GB" sz="1200" b="0"/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sz="1200" b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5156200" indent="-5156200" algn="l" rtl="0" eaLnBrk="0" fontAlgn="base" hangingPunct="0">
        <a:lnSpc>
          <a:spcPts val="2800"/>
        </a:lnSpc>
        <a:spcBef>
          <a:spcPct val="20000"/>
        </a:spcBef>
        <a:spcAft>
          <a:spcPct val="0"/>
        </a:spcAft>
        <a:buFont typeface="Arial" charset="0"/>
        <a:defRPr sz="2100" b="1">
          <a:solidFill>
            <a:srgbClr val="00589C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  <a:cs typeface="+mn-cs"/>
        </a:defRPr>
      </a:lvl2pPr>
      <a:lvl3pPr marL="5922963" indent="-1809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tabLst>
          <a:tab pos="1169988" algn="l"/>
        </a:tabLst>
        <a:defRPr b="1">
          <a:solidFill>
            <a:schemeClr val="tx1"/>
          </a:solidFill>
          <a:latin typeface="+mn-lt"/>
          <a:cs typeface="+mn-cs"/>
        </a:defRPr>
      </a:lvl3pPr>
      <a:lvl4pPr marL="1600200" indent="3248025" algn="l" rtl="0" eaLnBrk="0" fontAlgn="base" hangingPunct="0">
        <a:spcBef>
          <a:spcPct val="20000"/>
        </a:spcBef>
        <a:spcAft>
          <a:spcPct val="0"/>
        </a:spcAft>
        <a:buFont typeface="Arial" charset="0"/>
        <a:defRPr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2863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547664" y="1600200"/>
            <a:ext cx="713913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FE738-146D-49F4-AF37-EE8327504D7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N:\4all\intern\GD\secgd\LEAPS - PSSP\Logo\LEAPS Logos final\LEAPS Logos final\LEAPS Logo\Colour Version\LEAPS Logo-Colour-RGB-31.03.17.jpg"/>
          <p:cNvPicPr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797" y="6165304"/>
            <a:ext cx="2768203" cy="79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chahn\Desktop\LEAPS Slide\LEAPS Slide\LEAPS slide background no txt.jpg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069"/>
          <a:stretch/>
        </p:blipFill>
        <p:spPr bwMode="auto">
          <a:xfrm>
            <a:off x="1263" y="-1"/>
            <a:ext cx="11837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626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94" r:id="rId2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547664" y="1600200"/>
            <a:ext cx="713913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FE738-146D-49F4-AF37-EE8327504D7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N:\4all\intern\GD\secgd\LEAPS - PSSP\Logo\LEAPS Logos final\LEAPS Logos final\LEAPS Logo\Colour Version\LEAPS Logo-Colour-RGB-31.03.17.jpg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797" y="6165304"/>
            <a:ext cx="2768203" cy="79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chahn\Desktop\LEAPS Slide\LEAPS Slide\LEAPS slide background no txt.jpg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069"/>
          <a:stretch/>
        </p:blipFill>
        <p:spPr bwMode="auto">
          <a:xfrm>
            <a:off x="1263" y="-1"/>
            <a:ext cx="11837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626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547664" y="1600200"/>
            <a:ext cx="713913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FE738-146D-49F4-AF37-EE8327504D7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N:\4all\intern\GD\secgd\LEAPS - PSSP\Logo\LEAPS Logos final\LEAPS Logos final\LEAPS Logo\Colour Version\LEAPS Logo-Colour-RGB-31.03.17.jpg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797" y="6165304"/>
            <a:ext cx="2768203" cy="79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chahn\Desktop\LEAPS Slide\LEAPS Slide\LEAPS slide background no txt.jpg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069"/>
          <a:stretch/>
        </p:blipFill>
        <p:spPr bwMode="auto">
          <a:xfrm>
            <a:off x="1263" y="-1"/>
            <a:ext cx="11837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626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547664" y="1600200"/>
            <a:ext cx="713913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FE738-146D-49F4-AF37-EE8327504D7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N:\4all\intern\GD\secgd\LEAPS - PSSP\Logo\LEAPS Logos final\LEAPS Logos final\LEAPS Logo\Colour Version\LEAPS Logo-Colour-RGB-31.03.17.jpg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797" y="6165304"/>
            <a:ext cx="2768203" cy="79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chahn\Desktop\LEAPS Slide\LEAPS Slide\LEAPS slide background no txt.jpg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069"/>
          <a:stretch/>
        </p:blipFill>
        <p:spPr bwMode="auto">
          <a:xfrm>
            <a:off x="1263" y="-1"/>
            <a:ext cx="11837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626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547664" y="1600200"/>
            <a:ext cx="713913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FE738-146D-49F4-AF37-EE8327504D7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N:\4all\intern\GD\secgd\LEAPS - PSSP\Logo\LEAPS Logos final\LEAPS Logos final\LEAPS Logo\Colour Version\LEAPS Logo-Colour-RGB-31.03.17.jpg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797" y="6165304"/>
            <a:ext cx="2768203" cy="79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chahn\Desktop\LEAPS Slide\LEAPS Slide\LEAPS slide background no txt.jpg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069"/>
          <a:stretch/>
        </p:blipFill>
        <p:spPr bwMode="auto">
          <a:xfrm>
            <a:off x="1263" y="-1"/>
            <a:ext cx="11837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626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sri2018.nsrrc.org.tw/" TargetMode="Externa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rf.fr/Apache_files/Upgrade/ESRF-orange-book.pdf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www.google.de/url?sa=i&amp;rct=j&amp;q=&amp;esrc=s&amp;source=images&amp;cd=&amp;cad=rja&amp;uact=8&amp;ved=0ahUKEwitya2a68rWAhVRUlAKHQ-ZAL8QjRwIBw&amp;url=https://ec.europa.eu/&amp;psig=AOvVaw24yOfJZ8Vv2cHU3-ZDkQPJ&amp;ust=1506789682482731" TargetMode="Externa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12" Type="http://schemas.openxmlformats.org/officeDocument/2006/relationships/image" Target="../media/image26.jpeg"/><Relationship Id="rId17" Type="http://schemas.openxmlformats.org/officeDocument/2006/relationships/image" Target="../media/image31.png"/><Relationship Id="rId2" Type="http://schemas.openxmlformats.org/officeDocument/2006/relationships/image" Target="../media/image16.png"/><Relationship Id="rId16" Type="http://schemas.openxmlformats.org/officeDocument/2006/relationships/image" Target="../media/image30.jpeg"/><Relationship Id="rId20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gif"/><Relationship Id="rId15" Type="http://schemas.openxmlformats.org/officeDocument/2006/relationships/image" Target="../media/image29.png"/><Relationship Id="rId10" Type="http://schemas.openxmlformats.org/officeDocument/2006/relationships/image" Target="../media/image24.jpeg"/><Relationship Id="rId19" Type="http://schemas.openxmlformats.org/officeDocument/2006/relationships/image" Target="../media/image33.png"/><Relationship Id="rId4" Type="http://schemas.openxmlformats.org/officeDocument/2006/relationships/image" Target="../media/image18.png"/><Relationship Id="rId9" Type="http://schemas.openxmlformats.org/officeDocument/2006/relationships/image" Target="../media/image23.jpe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 idx="4294967295"/>
          </p:nvPr>
        </p:nvSpPr>
        <p:spPr>
          <a:xfrm>
            <a:off x="632395" y="2819400"/>
            <a:ext cx="7112296" cy="1726754"/>
          </a:xfrm>
          <a:prstGeom prst="rect">
            <a:avLst/>
          </a:prstGeom>
        </p:spPr>
        <p:txBody>
          <a:bodyPr vert="horz" wrap="square" lIns="0" tIns="10731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44"/>
              </a:spcBef>
            </a:pPr>
            <a:r>
              <a:rPr lang="en-US" sz="2800" spc="-15" dirty="0" smtClean="0">
                <a:solidFill>
                  <a:schemeClr val="bg1"/>
                </a:solidFill>
              </a:rPr>
              <a:t>LEAPS </a:t>
            </a:r>
            <a:r>
              <a:rPr lang="en-US" sz="2800" spc="-15" dirty="0">
                <a:solidFill>
                  <a:schemeClr val="bg1"/>
                </a:solidFill>
              </a:rPr>
              <a:t>- </a:t>
            </a:r>
            <a:r>
              <a:rPr lang="en-US" sz="2800" spc="-15" dirty="0" smtClean="0">
                <a:solidFill>
                  <a:schemeClr val="bg1"/>
                </a:solidFill>
              </a:rPr>
              <a:t>Technology </a:t>
            </a:r>
            <a:r>
              <a:rPr lang="en-US" sz="2800" spc="-15" dirty="0">
                <a:solidFill>
                  <a:schemeClr val="bg1"/>
                </a:solidFill>
              </a:rPr>
              <a:t>Roadmaps for </a:t>
            </a:r>
            <a:r>
              <a:rPr lang="en-US" sz="2800" spc="-15" dirty="0" smtClean="0">
                <a:solidFill>
                  <a:schemeClr val="bg1"/>
                </a:solidFill>
              </a:rPr>
              <a:t/>
            </a:r>
            <a:br>
              <a:rPr lang="en-US" sz="2800" spc="-15" dirty="0" smtClean="0">
                <a:solidFill>
                  <a:schemeClr val="bg1"/>
                </a:solidFill>
              </a:rPr>
            </a:br>
            <a:r>
              <a:rPr lang="en-US" sz="2800" spc="-15" dirty="0" smtClean="0">
                <a:solidFill>
                  <a:schemeClr val="bg1"/>
                </a:solidFill>
              </a:rPr>
              <a:t>Detectors</a:t>
            </a:r>
            <a:r>
              <a:rPr lang="en-US" sz="2800" spc="-15" dirty="0">
                <a:solidFill>
                  <a:schemeClr val="bg1"/>
                </a:solidFill>
              </a:rPr>
              <a:t>, Accelerators, Information Technology</a:t>
            </a:r>
            <a:endParaRPr sz="2800" spc="-15" dirty="0">
              <a:solidFill>
                <a:schemeClr val="bg1"/>
              </a:solidFill>
            </a:endParaRPr>
          </a:p>
          <a:p>
            <a:pPr marL="12700">
              <a:lnSpc>
                <a:spcPct val="100000"/>
              </a:lnSpc>
              <a:spcBef>
                <a:spcPts val="1060"/>
              </a:spcBef>
            </a:pPr>
            <a:r>
              <a:rPr lang="en-US" sz="2000" b="1" spc="-20" dirty="0" smtClean="0">
                <a:solidFill>
                  <a:schemeClr val="bg1"/>
                </a:solidFill>
                <a:latin typeface="Calibri"/>
                <a:cs typeface="Calibri"/>
              </a:rPr>
              <a:t>	Hans Braun, PSI</a:t>
            </a:r>
            <a:br>
              <a:rPr lang="en-US" sz="2000" b="1" spc="-20" dirty="0" smtClean="0">
                <a:solidFill>
                  <a:schemeClr val="bg1"/>
                </a:solidFill>
                <a:latin typeface="Calibri"/>
                <a:cs typeface="Calibri"/>
              </a:rPr>
            </a:br>
            <a:r>
              <a:rPr lang="en-US" sz="2000" b="1" spc="-20" dirty="0" smtClean="0">
                <a:solidFill>
                  <a:schemeClr val="bg1"/>
                </a:solidFill>
                <a:latin typeface="Calibri"/>
                <a:cs typeface="Calibri"/>
              </a:rPr>
              <a:t>	Spokesperson LEAPS  working group “Photon Sources”</a:t>
            </a:r>
            <a:endParaRPr sz="2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2395" y="5181600"/>
            <a:ext cx="844926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1" spc="-1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b="1" spc="-10" dirty="0" smtClean="0">
                <a:solidFill>
                  <a:srgbClr val="FFFFFF"/>
                </a:solidFill>
                <a:cs typeface="Calibri"/>
              </a:rPr>
              <a:t>4</a:t>
            </a:r>
            <a:r>
              <a:rPr lang="en-US" b="1" spc="-10" baseline="30000" dirty="0" smtClean="0">
                <a:solidFill>
                  <a:srgbClr val="FFFFFF"/>
                </a:solidFill>
                <a:cs typeface="Calibri"/>
              </a:rPr>
              <a:t>th</a:t>
            </a:r>
            <a:r>
              <a:rPr lang="en-US" b="1" spc="-10" dirty="0" smtClean="0">
                <a:solidFill>
                  <a:srgbClr val="FFFFFF"/>
                </a:solidFill>
                <a:cs typeface="Calibri"/>
              </a:rPr>
              <a:t> annual </a:t>
            </a:r>
            <a:r>
              <a:rPr lang="en-US" b="1" spc="-10" dirty="0">
                <a:solidFill>
                  <a:srgbClr val="FFFFFF"/>
                </a:solidFill>
                <a:cs typeface="Calibri"/>
              </a:rPr>
              <a:t>meeting of the </a:t>
            </a:r>
            <a:r>
              <a:rPr lang="en-US" b="1" spc="-10" dirty="0" smtClean="0">
                <a:solidFill>
                  <a:srgbClr val="FFFFFF"/>
                </a:solidFill>
                <a:cs typeface="Calibri"/>
              </a:rPr>
              <a:t>Helmholtz program </a:t>
            </a:r>
            <a:r>
              <a:rPr lang="en-US" b="1" spc="-10" dirty="0">
                <a:solidFill>
                  <a:srgbClr val="FFFFFF"/>
                </a:solidFill>
                <a:cs typeface="Calibri"/>
              </a:rPr>
              <a:t>"Matter </a:t>
            </a:r>
            <a:r>
              <a:rPr lang="en-US" b="1" spc="-10" dirty="0" smtClean="0">
                <a:solidFill>
                  <a:srgbClr val="FFFFFF"/>
                </a:solidFill>
                <a:cs typeface="Calibri"/>
              </a:rPr>
              <a:t>and Technologies”</a:t>
            </a:r>
            <a:br>
              <a:rPr lang="en-US" b="1" spc="-10" dirty="0" smtClean="0">
                <a:solidFill>
                  <a:srgbClr val="FFFFFF"/>
                </a:solidFill>
                <a:cs typeface="Calibri"/>
              </a:rPr>
            </a:br>
            <a:r>
              <a:rPr lang="en-US" b="1" spc="-10" dirty="0" smtClean="0">
                <a:solidFill>
                  <a:srgbClr val="FFFFFF"/>
                </a:solidFill>
                <a:cs typeface="Calibri"/>
              </a:rPr>
              <a:t>HZB, 14.6.2018</a:t>
            </a:r>
            <a:endParaRPr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LEAPS Working Groups </a:t>
            </a:r>
            <a:r>
              <a:rPr lang="de-DE" dirty="0" err="1" smtClean="0"/>
              <a:t>Leaders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349544" y="1310640"/>
            <a:ext cx="7626816" cy="4922519"/>
          </a:xfrm>
        </p:spPr>
        <p:txBody>
          <a:bodyPr>
            <a:noAutofit/>
          </a:bodyPr>
          <a:lstStyle/>
          <a:p>
            <a:pPr marL="0" indent="0" defTabSz="1060450">
              <a:buNone/>
            </a:pPr>
            <a:endParaRPr lang="de-DE" sz="1600" dirty="0" smtClean="0">
              <a:solidFill>
                <a:schemeClr val="tx2"/>
              </a:solidFill>
            </a:endParaRPr>
          </a:p>
          <a:p>
            <a:pPr marL="0" indent="0" defTabSz="1060450">
              <a:buNone/>
            </a:pPr>
            <a:r>
              <a:rPr lang="de-DE" sz="1600" b="1" dirty="0" smtClean="0">
                <a:solidFill>
                  <a:schemeClr val="tx2"/>
                </a:solidFill>
              </a:rPr>
              <a:t>WG 1	Beam Technology</a:t>
            </a:r>
            <a:r>
              <a:rPr lang="de-DE" sz="1600" dirty="0" smtClean="0">
                <a:solidFill>
                  <a:schemeClr val="tx2"/>
                </a:solidFill>
              </a:rPr>
              <a:t>	</a:t>
            </a:r>
            <a:r>
              <a:rPr lang="de-DE" sz="1600" dirty="0" smtClean="0">
                <a:solidFill>
                  <a:srgbClr val="FBA905"/>
                </a:solidFill>
              </a:rPr>
              <a:t>Edgar </a:t>
            </a:r>
            <a:r>
              <a:rPr lang="de-DE" sz="1600" dirty="0" err="1" smtClean="0">
                <a:solidFill>
                  <a:srgbClr val="FBA905"/>
                </a:solidFill>
              </a:rPr>
              <a:t>Weckert</a:t>
            </a:r>
            <a:r>
              <a:rPr lang="de-DE" sz="1600" dirty="0" smtClean="0">
                <a:solidFill>
                  <a:srgbClr val="FBA905"/>
                </a:solidFill>
              </a:rPr>
              <a:t>/DESY  &amp; Jean Daillant/SOLEIL</a:t>
            </a:r>
          </a:p>
          <a:p>
            <a:pPr marL="0" indent="0" defTabSz="1060450">
              <a:buNone/>
            </a:pPr>
            <a:r>
              <a:rPr lang="de-DE" sz="1600" dirty="0" smtClean="0">
                <a:solidFill>
                  <a:schemeClr val="tx2"/>
                </a:solidFill>
              </a:rPr>
              <a:t>WG 1.1 	</a:t>
            </a:r>
            <a:r>
              <a:rPr lang="de-DE" sz="1600" dirty="0" err="1" smtClean="0">
                <a:solidFill>
                  <a:schemeClr val="tx2"/>
                </a:solidFill>
              </a:rPr>
              <a:t>Detectors</a:t>
            </a:r>
            <a:r>
              <a:rPr lang="de-DE" sz="1600" dirty="0" smtClean="0">
                <a:solidFill>
                  <a:schemeClr val="tx2"/>
                </a:solidFill>
              </a:rPr>
              <a:t>	</a:t>
            </a:r>
            <a:r>
              <a:rPr lang="de-DE" sz="1600" dirty="0" smtClean="0"/>
              <a:t>	</a:t>
            </a:r>
            <a:r>
              <a:rPr lang="de-DE" sz="1600" dirty="0" smtClean="0">
                <a:solidFill>
                  <a:srgbClr val="FBA905"/>
                </a:solidFill>
              </a:rPr>
              <a:t>Heinz </a:t>
            </a:r>
            <a:r>
              <a:rPr lang="de-DE" sz="1600" dirty="0" err="1" smtClean="0">
                <a:solidFill>
                  <a:srgbClr val="FBA905"/>
                </a:solidFill>
              </a:rPr>
              <a:t>Graafsma</a:t>
            </a:r>
            <a:r>
              <a:rPr lang="de-DE" sz="1600" dirty="0">
                <a:solidFill>
                  <a:srgbClr val="FBA905"/>
                </a:solidFill>
              </a:rPr>
              <a:t>/</a:t>
            </a:r>
            <a:r>
              <a:rPr lang="de-DE" sz="1600" dirty="0" smtClean="0">
                <a:solidFill>
                  <a:srgbClr val="FBA905"/>
                </a:solidFill>
              </a:rPr>
              <a:t>DESY</a:t>
            </a:r>
          </a:p>
          <a:p>
            <a:pPr marL="0" indent="0" defTabSz="1060450">
              <a:buNone/>
            </a:pPr>
            <a:r>
              <a:rPr lang="de-DE" sz="1600" dirty="0" smtClean="0">
                <a:solidFill>
                  <a:schemeClr val="tx2"/>
                </a:solidFill>
              </a:rPr>
              <a:t>WG 1.2 	</a:t>
            </a:r>
            <a:r>
              <a:rPr lang="de-DE" sz="1600" dirty="0" err="1" smtClean="0">
                <a:solidFill>
                  <a:schemeClr val="tx2"/>
                </a:solidFill>
              </a:rPr>
              <a:t>Optics</a:t>
            </a:r>
            <a:r>
              <a:rPr lang="de-DE" sz="1600" dirty="0" smtClean="0"/>
              <a:t>		</a:t>
            </a:r>
            <a:r>
              <a:rPr lang="de-DE" sz="1600" dirty="0" smtClean="0">
                <a:solidFill>
                  <a:srgbClr val="FBA905"/>
                </a:solidFill>
              </a:rPr>
              <a:t>Ray Barett/ESRF</a:t>
            </a:r>
          </a:p>
          <a:p>
            <a:pPr marL="0" indent="0" defTabSz="1060450">
              <a:buNone/>
            </a:pPr>
            <a:r>
              <a:rPr lang="de-DE" sz="1600" dirty="0" smtClean="0">
                <a:solidFill>
                  <a:schemeClr val="tx2"/>
                </a:solidFill>
              </a:rPr>
              <a:t>WG 1.3 	Sample Environment   	</a:t>
            </a:r>
            <a:r>
              <a:rPr lang="de-DE" sz="1600" dirty="0" smtClean="0">
                <a:solidFill>
                  <a:srgbClr val="FBA905"/>
                </a:solidFill>
              </a:rPr>
              <a:t>Luc </a:t>
            </a:r>
            <a:r>
              <a:rPr lang="de-DE" sz="1600" dirty="0" err="1" smtClean="0">
                <a:solidFill>
                  <a:srgbClr val="FBA905"/>
                </a:solidFill>
              </a:rPr>
              <a:t>Patthey</a:t>
            </a:r>
            <a:r>
              <a:rPr lang="de-DE" sz="1600" dirty="0" smtClean="0">
                <a:solidFill>
                  <a:srgbClr val="FBA905"/>
                </a:solidFill>
              </a:rPr>
              <a:t>/PSI</a:t>
            </a:r>
            <a:endParaRPr lang="de-DE" sz="1600" dirty="0">
              <a:solidFill>
                <a:srgbClr val="FBA905"/>
              </a:solidFill>
            </a:endParaRPr>
          </a:p>
          <a:p>
            <a:pPr marL="0" indent="0" defTabSz="1060450">
              <a:buNone/>
            </a:pPr>
            <a:r>
              <a:rPr lang="de-DE" sz="1600" b="1" dirty="0" smtClean="0">
                <a:solidFill>
                  <a:schemeClr val="tx2"/>
                </a:solidFill>
              </a:rPr>
              <a:t>WG 2 	Photon </a:t>
            </a:r>
            <a:r>
              <a:rPr lang="de-DE" sz="1600" b="1" dirty="0" err="1" smtClean="0">
                <a:solidFill>
                  <a:schemeClr val="tx2"/>
                </a:solidFill>
              </a:rPr>
              <a:t>Sources</a:t>
            </a:r>
            <a:r>
              <a:rPr lang="de-DE" sz="1600" dirty="0" smtClean="0"/>
              <a:t>	</a:t>
            </a:r>
            <a:r>
              <a:rPr lang="de-DE" sz="1600" dirty="0" smtClean="0">
                <a:solidFill>
                  <a:srgbClr val="FBA905"/>
                </a:solidFill>
              </a:rPr>
              <a:t>Hans Braun/PSI</a:t>
            </a:r>
          </a:p>
          <a:p>
            <a:pPr marL="0" indent="0" defTabSz="1060450">
              <a:buNone/>
            </a:pPr>
            <a:r>
              <a:rPr lang="de-DE" sz="1600" dirty="0">
                <a:solidFill>
                  <a:schemeClr val="tx2"/>
                </a:solidFill>
              </a:rPr>
              <a:t>WG 1.1 	</a:t>
            </a:r>
            <a:r>
              <a:rPr lang="de-DE" sz="1600" dirty="0" smtClean="0">
                <a:solidFill>
                  <a:schemeClr val="tx2"/>
                </a:solidFill>
              </a:rPr>
              <a:t>Synchrotrons</a:t>
            </a:r>
            <a:r>
              <a:rPr lang="de-DE" sz="1600" dirty="0"/>
              <a:t>	</a:t>
            </a:r>
            <a:r>
              <a:rPr lang="de-DE" sz="1600" dirty="0" smtClean="0">
                <a:solidFill>
                  <a:srgbClr val="FBA905"/>
                </a:solidFill>
              </a:rPr>
              <a:t>Andreas </a:t>
            </a:r>
            <a:r>
              <a:rPr lang="de-DE" sz="1600" dirty="0" err="1" smtClean="0">
                <a:solidFill>
                  <a:srgbClr val="FBA905"/>
                </a:solidFill>
              </a:rPr>
              <a:t>Jankowiak</a:t>
            </a:r>
            <a:r>
              <a:rPr lang="de-DE" sz="1600" dirty="0" smtClean="0">
                <a:solidFill>
                  <a:srgbClr val="FBA905"/>
                </a:solidFill>
              </a:rPr>
              <a:t>/HZB</a:t>
            </a:r>
            <a:endParaRPr lang="de-DE" sz="1600" dirty="0">
              <a:solidFill>
                <a:srgbClr val="FBA905"/>
              </a:solidFill>
            </a:endParaRPr>
          </a:p>
          <a:p>
            <a:pPr marL="0" indent="0" defTabSz="1060450">
              <a:buNone/>
            </a:pPr>
            <a:r>
              <a:rPr lang="de-DE" sz="1600" dirty="0">
                <a:solidFill>
                  <a:schemeClr val="tx2"/>
                </a:solidFill>
              </a:rPr>
              <a:t>WG 1.2 	</a:t>
            </a:r>
            <a:r>
              <a:rPr lang="de-DE" sz="1600" dirty="0" smtClean="0">
                <a:solidFill>
                  <a:schemeClr val="tx2"/>
                </a:solidFill>
              </a:rPr>
              <a:t>FELs</a:t>
            </a:r>
            <a:r>
              <a:rPr lang="de-DE" sz="1600" dirty="0"/>
              <a:t>		</a:t>
            </a:r>
            <a:r>
              <a:rPr lang="de-DE" sz="1600" dirty="0" err="1" smtClean="0">
                <a:solidFill>
                  <a:srgbClr val="FBA905"/>
                </a:solidFill>
              </a:rPr>
              <a:t>Th</a:t>
            </a:r>
            <a:r>
              <a:rPr lang="de-DE" sz="1600" dirty="0" smtClean="0">
                <a:solidFill>
                  <a:srgbClr val="FBA905"/>
                </a:solidFill>
              </a:rPr>
              <a:t>. </a:t>
            </a:r>
            <a:r>
              <a:rPr lang="de-DE" sz="1600" dirty="0" err="1" smtClean="0">
                <a:solidFill>
                  <a:srgbClr val="FBA905"/>
                </a:solidFill>
              </a:rPr>
              <a:t>Tschentscher</a:t>
            </a:r>
            <a:r>
              <a:rPr lang="de-DE" sz="1600" dirty="0" smtClean="0">
                <a:solidFill>
                  <a:srgbClr val="FBA905"/>
                </a:solidFill>
              </a:rPr>
              <a:t>/</a:t>
            </a:r>
            <a:r>
              <a:rPr lang="de-DE" sz="1600" dirty="0" err="1" smtClean="0">
                <a:solidFill>
                  <a:srgbClr val="FBA905"/>
                </a:solidFill>
              </a:rPr>
              <a:t>Eu</a:t>
            </a:r>
            <a:r>
              <a:rPr lang="de-DE" sz="1600" dirty="0" smtClean="0">
                <a:solidFill>
                  <a:srgbClr val="FBA905"/>
                </a:solidFill>
              </a:rPr>
              <a:t>-XFEL &amp; S. </a:t>
            </a:r>
            <a:r>
              <a:rPr lang="de-DE" sz="1600" dirty="0" err="1" smtClean="0">
                <a:solidFill>
                  <a:srgbClr val="FBA905"/>
                </a:solidFill>
              </a:rPr>
              <a:t>DiMitri</a:t>
            </a:r>
            <a:r>
              <a:rPr lang="de-DE" sz="1600" dirty="0">
                <a:solidFill>
                  <a:srgbClr val="FBA905"/>
                </a:solidFill>
              </a:rPr>
              <a:t>/</a:t>
            </a:r>
            <a:r>
              <a:rPr lang="de-DE" sz="1600" dirty="0" smtClean="0">
                <a:solidFill>
                  <a:srgbClr val="FBA905"/>
                </a:solidFill>
              </a:rPr>
              <a:t>ELETTRA</a:t>
            </a:r>
            <a:endParaRPr lang="de-DE" sz="1600" dirty="0">
              <a:solidFill>
                <a:srgbClr val="FBA905"/>
              </a:solidFill>
            </a:endParaRPr>
          </a:p>
          <a:p>
            <a:pPr marL="0" indent="0" defTabSz="1060450">
              <a:buNone/>
            </a:pPr>
            <a:r>
              <a:rPr lang="de-DE" sz="1600" dirty="0">
                <a:solidFill>
                  <a:schemeClr val="tx2"/>
                </a:solidFill>
              </a:rPr>
              <a:t>WG 1.3 	</a:t>
            </a:r>
            <a:r>
              <a:rPr lang="de-DE" sz="1600" dirty="0" smtClean="0">
                <a:solidFill>
                  <a:schemeClr val="tx2"/>
                </a:solidFill>
              </a:rPr>
              <a:t>Compact </a:t>
            </a:r>
            <a:r>
              <a:rPr lang="de-DE" sz="1600" dirty="0" err="1" smtClean="0">
                <a:solidFill>
                  <a:schemeClr val="tx2"/>
                </a:solidFill>
              </a:rPr>
              <a:t>sources</a:t>
            </a:r>
            <a:r>
              <a:rPr lang="de-DE" sz="1600" dirty="0" smtClean="0">
                <a:solidFill>
                  <a:schemeClr val="tx2"/>
                </a:solidFill>
              </a:rPr>
              <a:t>         	</a:t>
            </a:r>
            <a:r>
              <a:rPr lang="de-DE" sz="1600" dirty="0" smtClean="0">
                <a:solidFill>
                  <a:srgbClr val="FBA905"/>
                </a:solidFill>
              </a:rPr>
              <a:t>Ralph Assmann/DESY</a:t>
            </a:r>
            <a:endParaRPr lang="de-DE" sz="1600" dirty="0">
              <a:solidFill>
                <a:srgbClr val="FBA905"/>
              </a:solidFill>
            </a:endParaRPr>
          </a:p>
          <a:p>
            <a:pPr marL="0" indent="0" defTabSz="1060450">
              <a:buNone/>
            </a:pPr>
            <a:r>
              <a:rPr lang="de-DE" sz="1600" b="1" dirty="0" smtClean="0">
                <a:solidFill>
                  <a:schemeClr val="tx2"/>
                </a:solidFill>
              </a:rPr>
              <a:t>WG 3 	Data Management</a:t>
            </a:r>
            <a:r>
              <a:rPr lang="de-DE" sz="1600" dirty="0" smtClean="0"/>
              <a:t>	</a:t>
            </a:r>
            <a:r>
              <a:rPr lang="de-DE" sz="1600" dirty="0" smtClean="0">
                <a:solidFill>
                  <a:srgbClr val="FBA905"/>
                </a:solidFill>
              </a:rPr>
              <a:t>Mark Heron/DIAMOND</a:t>
            </a:r>
          </a:p>
          <a:p>
            <a:pPr marL="0" indent="0" defTabSz="1060450">
              <a:buNone/>
            </a:pPr>
            <a:r>
              <a:rPr lang="de-DE" sz="1600" b="1" dirty="0" smtClean="0">
                <a:solidFill>
                  <a:schemeClr val="tx2"/>
                </a:solidFill>
              </a:rPr>
              <a:t>WG 4 	</a:t>
            </a:r>
            <a:r>
              <a:rPr lang="de-DE" sz="1600" b="1" dirty="0" err="1" smtClean="0">
                <a:solidFill>
                  <a:schemeClr val="tx2"/>
                </a:solidFill>
              </a:rPr>
              <a:t>Industry</a:t>
            </a:r>
            <a:r>
              <a:rPr lang="de-DE" sz="1600" b="1" dirty="0" smtClean="0">
                <a:solidFill>
                  <a:schemeClr val="tx2"/>
                </a:solidFill>
              </a:rPr>
              <a:t> &amp; Innovation    	</a:t>
            </a:r>
            <a:r>
              <a:rPr lang="de-DE" sz="1600" dirty="0" smtClean="0">
                <a:solidFill>
                  <a:srgbClr val="FBA905"/>
                </a:solidFill>
              </a:rPr>
              <a:t>Ed Mitchell/ESRF</a:t>
            </a:r>
            <a:endParaRPr lang="de-DE" sz="1600" dirty="0">
              <a:solidFill>
                <a:srgbClr val="FBA905"/>
              </a:solidFill>
            </a:endParaRPr>
          </a:p>
          <a:p>
            <a:pPr marL="0" indent="0" defTabSz="1060450">
              <a:buNone/>
            </a:pPr>
            <a:r>
              <a:rPr lang="de-DE" sz="1600" b="1" dirty="0" smtClean="0">
                <a:solidFill>
                  <a:schemeClr val="tx2"/>
                </a:solidFill>
              </a:rPr>
              <a:t>WG 5 	User Services &amp; Impact</a:t>
            </a:r>
            <a:r>
              <a:rPr lang="de-DE" sz="1600" dirty="0" smtClean="0">
                <a:solidFill>
                  <a:schemeClr val="tx2"/>
                </a:solidFill>
              </a:rPr>
              <a:t>	</a:t>
            </a:r>
            <a:r>
              <a:rPr lang="de-DE" sz="1600" dirty="0" smtClean="0">
                <a:solidFill>
                  <a:srgbClr val="FBA905"/>
                </a:solidFill>
              </a:rPr>
              <a:t>Cecilia </a:t>
            </a:r>
            <a:r>
              <a:rPr lang="de-DE" sz="1600" dirty="0" err="1" smtClean="0">
                <a:solidFill>
                  <a:srgbClr val="FBA905"/>
                </a:solidFill>
              </a:rPr>
              <a:t>Blasetti</a:t>
            </a:r>
            <a:r>
              <a:rPr lang="de-DE" sz="1600" dirty="0" smtClean="0">
                <a:solidFill>
                  <a:srgbClr val="FBA905"/>
                </a:solidFill>
              </a:rPr>
              <a:t>/ELETTRA</a:t>
            </a:r>
            <a:endParaRPr lang="de-DE" sz="1600" dirty="0"/>
          </a:p>
          <a:p>
            <a:pPr marL="0" indent="0" defTabSz="1060450">
              <a:buNone/>
            </a:pPr>
            <a:r>
              <a:rPr lang="de-DE" sz="1600" b="1" dirty="0" smtClean="0">
                <a:solidFill>
                  <a:schemeClr val="tx2"/>
                </a:solidFill>
              </a:rPr>
              <a:t>WG 6 	Education &amp; Training        </a:t>
            </a:r>
            <a:r>
              <a:rPr lang="de-DE" sz="1600" dirty="0" err="1" smtClean="0">
                <a:solidFill>
                  <a:srgbClr val="FBA905"/>
                </a:solidFill>
              </a:rPr>
              <a:t>Marjolein</a:t>
            </a:r>
            <a:r>
              <a:rPr lang="de-DE" sz="1600" dirty="0" smtClean="0">
                <a:solidFill>
                  <a:srgbClr val="FBA905"/>
                </a:solidFill>
              </a:rPr>
              <a:t> </a:t>
            </a:r>
            <a:r>
              <a:rPr lang="de-DE" sz="1600" dirty="0" err="1" smtClean="0">
                <a:solidFill>
                  <a:srgbClr val="FBA905"/>
                </a:solidFill>
              </a:rPr>
              <a:t>Thunnissen</a:t>
            </a:r>
            <a:r>
              <a:rPr lang="de-DE" sz="1600" dirty="0" smtClean="0">
                <a:solidFill>
                  <a:srgbClr val="FBA905"/>
                </a:solidFill>
              </a:rPr>
              <a:t>/MAX IV</a:t>
            </a:r>
            <a:endParaRPr lang="de-DE" sz="1600" dirty="0">
              <a:solidFill>
                <a:srgbClr val="FBA90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34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ri2018.nsrrc.org.tw/site/userdata/1157.pn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66" t="-1071" r="18181" b="1071"/>
          <a:stretch/>
        </p:blipFill>
        <p:spPr bwMode="auto">
          <a:xfrm>
            <a:off x="0" y="1905000"/>
            <a:ext cx="9080400" cy="190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9327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8294" y="319862"/>
            <a:ext cx="5947410" cy="492443"/>
          </a:xfrm>
        </p:spPr>
        <p:txBody>
          <a:bodyPr/>
          <a:lstStyle/>
          <a:p>
            <a:r>
              <a:rPr lang="en-US" dirty="0" smtClean="0"/>
              <a:t>Synchrotron based photon sources</a:t>
            </a:r>
            <a:endParaRPr lang="en-US" dirty="0"/>
          </a:p>
        </p:txBody>
      </p:sp>
      <p:sp>
        <p:nvSpPr>
          <p:cNvPr id="4" name="object 3"/>
          <p:cNvSpPr>
            <a:spLocks noChangeAspect="1"/>
          </p:cNvSpPr>
          <p:nvPr/>
        </p:nvSpPr>
        <p:spPr>
          <a:xfrm>
            <a:off x="1371600" y="1295400"/>
            <a:ext cx="3110794" cy="17734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1447800" y="3568505"/>
            <a:ext cx="7467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2060"/>
                </a:solidFill>
              </a:rPr>
              <a:t>e</a:t>
            </a:r>
            <a:r>
              <a:rPr lang="en-GB" baseline="30000" dirty="0" smtClean="0">
                <a:solidFill>
                  <a:srgbClr val="002060"/>
                </a:solidFill>
              </a:rPr>
              <a:t>-</a:t>
            </a:r>
            <a:r>
              <a:rPr lang="en-GB" dirty="0" smtClean="0">
                <a:solidFill>
                  <a:srgbClr val="002060"/>
                </a:solidFill>
              </a:rPr>
              <a:t> </a:t>
            </a:r>
            <a:r>
              <a:rPr lang="en-GB" dirty="0">
                <a:solidFill>
                  <a:srgbClr val="002060"/>
                </a:solidFill>
              </a:rPr>
              <a:t>synchrotrons </a:t>
            </a:r>
            <a:r>
              <a:rPr lang="en-GB" dirty="0" smtClean="0">
                <a:solidFill>
                  <a:srgbClr val="002060"/>
                </a:solidFill>
              </a:rPr>
              <a:t>are </a:t>
            </a:r>
            <a:r>
              <a:rPr lang="en-GB" dirty="0">
                <a:solidFill>
                  <a:srgbClr val="002060"/>
                </a:solidFill>
              </a:rPr>
              <a:t>established as dedicated </a:t>
            </a:r>
            <a:r>
              <a:rPr lang="en-GB" dirty="0" smtClean="0">
                <a:solidFill>
                  <a:srgbClr val="002060"/>
                </a:solidFill>
              </a:rPr>
              <a:t/>
            </a:r>
            <a:br>
              <a:rPr lang="en-GB" dirty="0" smtClean="0">
                <a:solidFill>
                  <a:srgbClr val="002060"/>
                </a:solidFill>
              </a:rPr>
            </a:br>
            <a:r>
              <a:rPr lang="en-GB" dirty="0" smtClean="0">
                <a:solidFill>
                  <a:srgbClr val="002060"/>
                </a:solidFill>
              </a:rPr>
              <a:t>user </a:t>
            </a:r>
            <a:r>
              <a:rPr lang="en-GB" dirty="0">
                <a:solidFill>
                  <a:srgbClr val="002060"/>
                </a:solidFill>
              </a:rPr>
              <a:t>X-ray photon sources for several </a:t>
            </a:r>
            <a:r>
              <a:rPr lang="en-GB" dirty="0" smtClean="0">
                <a:solidFill>
                  <a:srgbClr val="002060"/>
                </a:solidFill>
              </a:rPr>
              <a:t>decades.</a:t>
            </a:r>
          </a:p>
          <a:p>
            <a:endParaRPr lang="en-GB" dirty="0" smtClean="0">
              <a:solidFill>
                <a:srgbClr val="002060"/>
              </a:solidFill>
            </a:endParaRPr>
          </a:p>
          <a:p>
            <a:r>
              <a:rPr lang="en-GB" dirty="0" smtClean="0">
                <a:solidFill>
                  <a:srgbClr val="002060"/>
                </a:solidFill>
              </a:rPr>
              <a:t>Europe is playing with ESRF and 12 top quality national facilities </a:t>
            </a:r>
            <a:br>
              <a:rPr lang="en-GB" dirty="0" smtClean="0">
                <a:solidFill>
                  <a:srgbClr val="002060"/>
                </a:solidFill>
              </a:rPr>
            </a:br>
            <a:r>
              <a:rPr lang="en-GB" dirty="0" smtClean="0">
                <a:solidFill>
                  <a:srgbClr val="002060"/>
                </a:solidFill>
              </a:rPr>
              <a:t>a leading role worldwide.</a:t>
            </a:r>
          </a:p>
          <a:p>
            <a:endParaRPr lang="en-GB" dirty="0">
              <a:solidFill>
                <a:srgbClr val="002060"/>
              </a:solidFill>
            </a:endParaRPr>
          </a:p>
          <a:p>
            <a:r>
              <a:rPr lang="en-GB" dirty="0" smtClean="0">
                <a:solidFill>
                  <a:srgbClr val="002060"/>
                </a:solidFill>
              </a:rPr>
              <a:t>What is required to maintain this role? </a:t>
            </a:r>
          </a:p>
          <a:p>
            <a:endParaRPr lang="en-GB" dirty="0" smtClean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6114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95400" y="189914"/>
            <a:ext cx="678180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002060"/>
                </a:solidFill>
              </a:rPr>
              <a:t>Recent development </a:t>
            </a:r>
            <a:r>
              <a:rPr lang="en-GB" sz="1600" dirty="0">
                <a:solidFill>
                  <a:srgbClr val="002060"/>
                </a:solidFill>
              </a:rPr>
              <a:t>of </a:t>
            </a:r>
            <a:r>
              <a:rPr lang="en-GB" sz="1600" dirty="0" err="1">
                <a:solidFill>
                  <a:srgbClr val="002060"/>
                </a:solidFill>
              </a:rPr>
              <a:t>MultiBend</a:t>
            </a:r>
            <a:r>
              <a:rPr lang="en-GB" sz="1600" dirty="0">
                <a:solidFill>
                  <a:srgbClr val="002060"/>
                </a:solidFill>
              </a:rPr>
              <a:t> </a:t>
            </a:r>
            <a:r>
              <a:rPr lang="en-GB" sz="1600" dirty="0" err="1">
                <a:solidFill>
                  <a:srgbClr val="002060"/>
                </a:solidFill>
              </a:rPr>
              <a:t>Achromats</a:t>
            </a:r>
            <a:r>
              <a:rPr lang="en-GB" sz="1600" dirty="0">
                <a:solidFill>
                  <a:srgbClr val="002060"/>
                </a:solidFill>
              </a:rPr>
              <a:t> (MBA) with ultra low emittance allows a dramatic increase of photon beam </a:t>
            </a:r>
            <a:r>
              <a:rPr lang="en-GB" sz="1600" dirty="0" smtClean="0">
                <a:solidFill>
                  <a:srgbClr val="002060"/>
                </a:solidFill>
              </a:rPr>
              <a:t>brilliance and coherence</a:t>
            </a:r>
            <a:r>
              <a:rPr lang="en-GB" sz="1600" dirty="0">
                <a:solidFill>
                  <a:srgbClr val="002060"/>
                </a:solidFill>
              </a:rPr>
              <a:t> </a:t>
            </a:r>
            <a:endParaRPr lang="en-US" sz="1600" dirty="0">
              <a:solidFill>
                <a:srgbClr val="00206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75825" y="2808848"/>
            <a:ext cx="4996375" cy="3345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60342" y="1676400"/>
            <a:ext cx="19929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Example EBS,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the upgrade of the 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ESRF Synchrotron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08178" y="6319671"/>
            <a:ext cx="508222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 Narrow" panose="020B0606020202030204" pitchFamily="34" charset="0"/>
                <a:hlinkClick r:id="rId3"/>
              </a:rPr>
              <a:t>ESRF </a:t>
            </a:r>
            <a:r>
              <a:rPr lang="en-US" sz="1400" dirty="0">
                <a:latin typeface="Arial Narrow" panose="020B0606020202030204" pitchFamily="34" charset="0"/>
                <a:hlinkClick r:id="rId3"/>
              </a:rPr>
              <a:t>Upgrade </a:t>
            </a:r>
            <a:r>
              <a:rPr lang="en-US" sz="1400" dirty="0" err="1">
                <a:latin typeface="Arial Narrow" panose="020B0606020202030204" pitchFamily="34" charset="0"/>
                <a:hlinkClick r:id="rId3"/>
              </a:rPr>
              <a:t>Programme</a:t>
            </a:r>
            <a:r>
              <a:rPr lang="en-US" sz="1400" dirty="0">
                <a:latin typeface="Arial Narrow" panose="020B0606020202030204" pitchFamily="34" charset="0"/>
                <a:hlinkClick r:id="rId3"/>
              </a:rPr>
              <a:t> Phase II (2015-2022) - Technical Design </a:t>
            </a:r>
            <a:r>
              <a:rPr lang="en-US" sz="1400" dirty="0" smtClean="0">
                <a:latin typeface="Arial Narrow" panose="020B0606020202030204" pitchFamily="34" charset="0"/>
                <a:hlinkClick r:id="rId3"/>
              </a:rPr>
              <a:t>Study</a:t>
            </a:r>
            <a:endParaRPr lang="en-US" sz="1400" dirty="0" smtClean="0">
              <a:latin typeface="Arial Narrow" panose="020B0606020202030204" pitchFamily="34" charset="0"/>
            </a:endParaRPr>
          </a:p>
          <a:p>
            <a:endParaRPr lang="en-US" sz="1400" dirty="0">
              <a:latin typeface="Arial Narrow" panose="020B060602020203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54582" y="1153603"/>
            <a:ext cx="5389418" cy="192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59493" y="6350338"/>
            <a:ext cx="10486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 Narrow" panose="020B0606020202030204" pitchFamily="34" charset="0"/>
              </a:rPr>
              <a:t>Images from:</a:t>
            </a:r>
            <a:endParaRPr lang="en-US" sz="1400" dirty="0">
              <a:latin typeface="Arial Narrow" panose="020B0606020202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96232" y="932207"/>
            <a:ext cx="27980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Present ESRF magnet lattice</a:t>
            </a:r>
          </a:p>
          <a:p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31401" y="1855537"/>
            <a:ext cx="26003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Future EBS magnet lattice</a:t>
            </a:r>
          </a:p>
          <a:p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242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14800" y="228600"/>
            <a:ext cx="6719275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</a:rPr>
              <a:t>The majority of synchrotron based user facilities has been in operation for </a:t>
            </a:r>
            <a:br>
              <a:rPr lang="en-US" sz="1600" dirty="0" smtClean="0">
                <a:solidFill>
                  <a:srgbClr val="002060"/>
                </a:solidFill>
              </a:rPr>
            </a:br>
            <a:r>
              <a:rPr lang="en-US" sz="1600" dirty="0" smtClean="0">
                <a:solidFill>
                  <a:srgbClr val="002060"/>
                </a:solidFill>
              </a:rPr>
              <a:t>10-20 years and is planning for major upgrades in the next decade to remain</a:t>
            </a:r>
          </a:p>
          <a:p>
            <a:r>
              <a:rPr lang="en-US" sz="1600" dirty="0" smtClean="0">
                <a:solidFill>
                  <a:srgbClr val="002060"/>
                </a:solidFill>
              </a:rPr>
              <a:t>Scientifically competitive.</a:t>
            </a:r>
          </a:p>
          <a:p>
            <a:endParaRPr lang="en-US" sz="1600" dirty="0" smtClean="0">
              <a:solidFill>
                <a:srgbClr val="002060"/>
              </a:solidFill>
            </a:endParaRPr>
          </a:p>
          <a:p>
            <a:r>
              <a:rPr lang="en-US" sz="1600" dirty="0" smtClean="0">
                <a:solidFill>
                  <a:srgbClr val="002060"/>
                </a:solidFill>
              </a:rPr>
              <a:t>Experiments need higher brightness, better coherence, better time resolution</a:t>
            </a:r>
          </a:p>
          <a:p>
            <a:r>
              <a:rPr lang="en-US" sz="1600" dirty="0" smtClean="0">
                <a:solidFill>
                  <a:srgbClr val="C00000"/>
                </a:solidFill>
              </a:rPr>
              <a:t>→ R&amp;D for improved storage rings concepts and related technologies, </a:t>
            </a:r>
            <a:br>
              <a:rPr lang="en-US" sz="1600" dirty="0" smtClean="0">
                <a:solidFill>
                  <a:srgbClr val="C00000"/>
                </a:solidFill>
              </a:rPr>
            </a:br>
            <a:r>
              <a:rPr lang="en-US" sz="1600" dirty="0" smtClean="0">
                <a:solidFill>
                  <a:srgbClr val="C00000"/>
                </a:solidFill>
              </a:rPr>
              <a:t>     in particular magnet, vacuum and RF systems</a:t>
            </a:r>
          </a:p>
          <a:p>
            <a:endParaRPr lang="en-US" sz="1600" dirty="0">
              <a:solidFill>
                <a:srgbClr val="002060"/>
              </a:solidFill>
            </a:endParaRPr>
          </a:p>
          <a:p>
            <a:r>
              <a:rPr lang="en-US" sz="1600" dirty="0" smtClean="0">
                <a:solidFill>
                  <a:srgbClr val="002060"/>
                </a:solidFill>
              </a:rPr>
              <a:t>Better photon beam quality put tighter constraints on X-ray optics </a:t>
            </a:r>
            <a:br>
              <a:rPr lang="en-US" sz="1600" dirty="0" smtClean="0">
                <a:solidFill>
                  <a:srgbClr val="002060"/>
                </a:solidFill>
              </a:rPr>
            </a:br>
            <a:r>
              <a:rPr lang="en-US" sz="1600" dirty="0" smtClean="0">
                <a:solidFill>
                  <a:srgbClr val="002060"/>
                </a:solidFill>
              </a:rPr>
              <a:t>to conserve the beam quality from source to sample</a:t>
            </a:r>
          </a:p>
          <a:p>
            <a:r>
              <a:rPr lang="en-US" sz="1600" dirty="0" smtClean="0">
                <a:solidFill>
                  <a:srgbClr val="C00000"/>
                </a:solidFill>
              </a:rPr>
              <a:t>→ R&amp;D on X-ray mirrors and X-ray focusing optics</a:t>
            </a:r>
          </a:p>
          <a:p>
            <a:endParaRPr lang="en-US" sz="1600" dirty="0">
              <a:solidFill>
                <a:srgbClr val="002060"/>
              </a:solidFill>
            </a:endParaRPr>
          </a:p>
          <a:p>
            <a:r>
              <a:rPr lang="en-US" sz="1600" dirty="0" smtClean="0">
                <a:solidFill>
                  <a:srgbClr val="002060"/>
                </a:solidFill>
              </a:rPr>
              <a:t>Brighter beams, smaller focus sizes allow for more sophisticated samples</a:t>
            </a:r>
          </a:p>
          <a:p>
            <a:r>
              <a:rPr lang="en-US" sz="1600" dirty="0">
                <a:solidFill>
                  <a:srgbClr val="C00000"/>
                </a:solidFill>
              </a:rPr>
              <a:t>→ </a:t>
            </a:r>
            <a:r>
              <a:rPr lang="en-US" sz="1600" dirty="0" smtClean="0">
                <a:solidFill>
                  <a:srgbClr val="C00000"/>
                </a:solidFill>
              </a:rPr>
              <a:t> R&amp;D on sample environment  </a:t>
            </a:r>
          </a:p>
          <a:p>
            <a:endParaRPr lang="en-US" sz="1600" dirty="0">
              <a:solidFill>
                <a:srgbClr val="002060"/>
              </a:solidFill>
            </a:endParaRPr>
          </a:p>
          <a:p>
            <a:r>
              <a:rPr lang="en-US" sz="1600" dirty="0" smtClean="0">
                <a:solidFill>
                  <a:srgbClr val="002060"/>
                </a:solidFill>
              </a:rPr>
              <a:t>Improved coherence, brightness and shorter pulses ask for  </a:t>
            </a:r>
            <a:br>
              <a:rPr lang="en-US" sz="1600" dirty="0" smtClean="0">
                <a:solidFill>
                  <a:srgbClr val="002060"/>
                </a:solidFill>
              </a:rPr>
            </a:br>
            <a:r>
              <a:rPr lang="en-US" sz="1600" dirty="0" smtClean="0">
                <a:solidFill>
                  <a:srgbClr val="002060"/>
                </a:solidFill>
              </a:rPr>
              <a:t>photon detectors with improved spatial, spectral and timing resolution,</a:t>
            </a:r>
            <a:br>
              <a:rPr lang="en-US" sz="1600" dirty="0" smtClean="0">
                <a:solidFill>
                  <a:srgbClr val="002060"/>
                </a:solidFill>
              </a:rPr>
            </a:br>
            <a:r>
              <a:rPr lang="en-US" sz="1600" dirty="0" smtClean="0">
                <a:solidFill>
                  <a:srgbClr val="002060"/>
                </a:solidFill>
              </a:rPr>
              <a:t>increased spectral range and largely improved dynamic range </a:t>
            </a:r>
          </a:p>
          <a:p>
            <a:r>
              <a:rPr lang="en-US" sz="1600" dirty="0" smtClean="0">
                <a:solidFill>
                  <a:srgbClr val="C00000"/>
                </a:solidFill>
              </a:rPr>
              <a:t>→  R&amp;D on photon detectors for improved </a:t>
            </a:r>
            <a:r>
              <a:rPr lang="en-US" sz="1600" dirty="0">
                <a:solidFill>
                  <a:srgbClr val="C00000"/>
                </a:solidFill>
              </a:rPr>
              <a:t>spatial, spectral and </a:t>
            </a:r>
            <a:r>
              <a:rPr lang="en-US" sz="1600" dirty="0" smtClean="0">
                <a:solidFill>
                  <a:srgbClr val="C00000"/>
                </a:solidFill>
              </a:rPr>
              <a:t/>
            </a:r>
            <a:br>
              <a:rPr lang="en-US" sz="1600" dirty="0" smtClean="0">
                <a:solidFill>
                  <a:srgbClr val="C00000"/>
                </a:solidFill>
              </a:rPr>
            </a:br>
            <a:r>
              <a:rPr lang="en-US" sz="1600" dirty="0" smtClean="0">
                <a:solidFill>
                  <a:srgbClr val="C00000"/>
                </a:solidFill>
              </a:rPr>
              <a:t>      timing </a:t>
            </a:r>
            <a:r>
              <a:rPr lang="en-US" sz="1600" dirty="0">
                <a:solidFill>
                  <a:srgbClr val="C00000"/>
                </a:solidFill>
              </a:rPr>
              <a:t>resolution</a:t>
            </a:r>
            <a:r>
              <a:rPr lang="en-US" sz="1600" dirty="0" smtClean="0">
                <a:solidFill>
                  <a:srgbClr val="C00000"/>
                </a:solidFill>
              </a:rPr>
              <a:t>, increased </a:t>
            </a:r>
            <a:r>
              <a:rPr lang="en-US" sz="1600" dirty="0">
                <a:solidFill>
                  <a:srgbClr val="C00000"/>
                </a:solidFill>
              </a:rPr>
              <a:t>spectral </a:t>
            </a:r>
            <a:r>
              <a:rPr lang="en-US" sz="1600" dirty="0" smtClean="0">
                <a:solidFill>
                  <a:srgbClr val="C00000"/>
                </a:solidFill>
              </a:rPr>
              <a:t>range and dynamic range</a:t>
            </a:r>
          </a:p>
          <a:p>
            <a:endParaRPr lang="en-US" sz="1600" dirty="0">
              <a:solidFill>
                <a:srgbClr val="002060"/>
              </a:solidFill>
            </a:endParaRPr>
          </a:p>
          <a:p>
            <a:r>
              <a:rPr lang="en-US" sz="1600" dirty="0" smtClean="0">
                <a:solidFill>
                  <a:srgbClr val="002060"/>
                </a:solidFill>
              </a:rPr>
              <a:t>This leads inevitably to massive increase of data rate, transport, storage, </a:t>
            </a:r>
          </a:p>
          <a:p>
            <a:r>
              <a:rPr lang="en-US" sz="1600" dirty="0" smtClean="0">
                <a:solidFill>
                  <a:srgbClr val="002060"/>
                </a:solidFill>
              </a:rPr>
              <a:t>and related soft- and hardware for data handling and analysis</a:t>
            </a:r>
          </a:p>
          <a:p>
            <a:r>
              <a:rPr lang="en-US" sz="1600" dirty="0" smtClean="0">
                <a:solidFill>
                  <a:srgbClr val="C00000"/>
                </a:solidFill>
              </a:rPr>
              <a:t>→ R&amp;D on data handling</a:t>
            </a:r>
            <a:endParaRPr lang="en-US" sz="1600" dirty="0">
              <a:solidFill>
                <a:srgbClr val="C00000"/>
              </a:solidFill>
            </a:endParaRPr>
          </a:p>
          <a:p>
            <a:endParaRPr lang="en-US" sz="16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0450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2006991"/>
            <a:ext cx="716330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The next generation of synchrotron based photon sources needs 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improvement of </a:t>
            </a:r>
            <a:r>
              <a:rPr lang="en-US" b="1" u="sng" dirty="0" smtClean="0">
                <a:solidFill>
                  <a:srgbClr val="002060"/>
                </a:solidFill>
              </a:rPr>
              <a:t>all</a:t>
            </a:r>
            <a:r>
              <a:rPr lang="en-US" b="1" dirty="0" smtClean="0">
                <a:solidFill>
                  <a:srgbClr val="002060"/>
                </a:solidFill>
              </a:rPr>
              <a:t> elements from photon source </a:t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en-US" b="1" dirty="0" smtClean="0">
                <a:solidFill>
                  <a:srgbClr val="002060"/>
                </a:solidFill>
              </a:rPr>
              <a:t>through sample environment to detectors and data processing 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for success!</a:t>
            </a:r>
          </a:p>
          <a:p>
            <a:endParaRPr lang="en-US" b="1" dirty="0">
              <a:solidFill>
                <a:srgbClr val="002060"/>
              </a:solidFill>
            </a:endParaRPr>
          </a:p>
          <a:p>
            <a:r>
              <a:rPr lang="en-US" b="1" dirty="0" smtClean="0">
                <a:solidFill>
                  <a:srgbClr val="C00000"/>
                </a:solidFill>
              </a:rPr>
              <a:t>→ Coordinated European effort for the required R&amp;D in </a:t>
            </a:r>
            <a:r>
              <a:rPr lang="en-US" b="1" u="sng" dirty="0" smtClean="0">
                <a:solidFill>
                  <a:srgbClr val="C00000"/>
                </a:solidFill>
              </a:rPr>
              <a:t>all</a:t>
            </a:r>
            <a:r>
              <a:rPr lang="en-US" b="1" dirty="0" smtClean="0">
                <a:solidFill>
                  <a:srgbClr val="C00000"/>
                </a:solidFill>
              </a:rPr>
              <a:t> relevant areas</a:t>
            </a:r>
          </a:p>
          <a:p>
            <a:endParaRPr lang="en-US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7643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8294" y="319862"/>
            <a:ext cx="5947410" cy="492443"/>
          </a:xfrm>
        </p:spPr>
        <p:txBody>
          <a:bodyPr/>
          <a:lstStyle/>
          <a:p>
            <a:r>
              <a:rPr lang="en-US" dirty="0" smtClean="0"/>
              <a:t>Free Electron Laser photon sources</a:t>
            </a:r>
            <a:endParaRPr lang="en-US" dirty="0"/>
          </a:p>
        </p:txBody>
      </p:sp>
      <p:sp>
        <p:nvSpPr>
          <p:cNvPr id="6" name="object 5"/>
          <p:cNvSpPr>
            <a:spLocks noChangeAspect="1"/>
          </p:cNvSpPr>
          <p:nvPr/>
        </p:nvSpPr>
        <p:spPr>
          <a:xfrm>
            <a:off x="2389163" y="381000"/>
            <a:ext cx="2963112" cy="19113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1371600" y="2077091"/>
            <a:ext cx="8135689" cy="49859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FELs covering the VUV to hard X-ray wavelengths are a recent development</a:t>
            </a:r>
            <a:r>
              <a:rPr lang="en-US" sz="1600" dirty="0" smtClean="0">
                <a:solidFill>
                  <a:srgbClr val="002060"/>
                </a:solidFill>
              </a:rPr>
              <a:t>.</a:t>
            </a:r>
          </a:p>
          <a:p>
            <a:pPr lvl="1"/>
            <a:r>
              <a:rPr lang="en-US" sz="1600" dirty="0" smtClean="0">
                <a:solidFill>
                  <a:srgbClr val="002060"/>
                </a:solidFill>
              </a:rPr>
              <a:t>2005 first VUV FEL FLASH/DESY started user operation</a:t>
            </a:r>
          </a:p>
          <a:p>
            <a:pPr lvl="1"/>
            <a:r>
              <a:rPr lang="en-US" sz="1600" dirty="0" smtClean="0">
                <a:solidFill>
                  <a:srgbClr val="002060"/>
                </a:solidFill>
              </a:rPr>
              <a:t>2009 First X-ray FEL LCLS/SLAC </a:t>
            </a:r>
            <a:r>
              <a:rPr lang="en-US" sz="1600" dirty="0">
                <a:solidFill>
                  <a:srgbClr val="002060"/>
                </a:solidFill>
              </a:rPr>
              <a:t>started </a:t>
            </a:r>
            <a:r>
              <a:rPr lang="en-US" sz="1600" dirty="0" smtClean="0">
                <a:solidFill>
                  <a:srgbClr val="002060"/>
                </a:solidFill>
              </a:rPr>
              <a:t>operation</a:t>
            </a:r>
          </a:p>
          <a:p>
            <a:pPr lvl="1"/>
            <a:r>
              <a:rPr lang="en-US" sz="1600" dirty="0" smtClean="0">
                <a:solidFill>
                  <a:srgbClr val="002060"/>
                </a:solidFill>
              </a:rPr>
              <a:t>2011 X-ray FEL SACLA / Japan started operation</a:t>
            </a:r>
          </a:p>
          <a:p>
            <a:pPr lvl="1"/>
            <a:r>
              <a:rPr lang="en-US" sz="1600" dirty="0">
                <a:solidFill>
                  <a:srgbClr val="002060"/>
                </a:solidFill>
              </a:rPr>
              <a:t>2016 X-ray FEL </a:t>
            </a:r>
            <a:r>
              <a:rPr lang="en-US" sz="1600" dirty="0" smtClean="0">
                <a:solidFill>
                  <a:srgbClr val="002060"/>
                </a:solidFill>
              </a:rPr>
              <a:t>PAL-XFEL / South-Korea started operation</a:t>
            </a:r>
          </a:p>
          <a:p>
            <a:pPr lvl="1"/>
            <a:r>
              <a:rPr lang="en-US" sz="1600" dirty="0" smtClean="0">
                <a:solidFill>
                  <a:srgbClr val="002060"/>
                </a:solidFill>
              </a:rPr>
              <a:t>2017 First X-ray FELs in Europe, </a:t>
            </a:r>
            <a:r>
              <a:rPr lang="en-US" sz="1600" dirty="0" err="1" smtClean="0">
                <a:solidFill>
                  <a:srgbClr val="002060"/>
                </a:solidFill>
              </a:rPr>
              <a:t>Eu</a:t>
            </a:r>
            <a:r>
              <a:rPr lang="en-US" sz="1600" dirty="0" smtClean="0">
                <a:solidFill>
                  <a:srgbClr val="002060"/>
                </a:solidFill>
              </a:rPr>
              <a:t>-XFEL and </a:t>
            </a:r>
            <a:r>
              <a:rPr lang="en-US" sz="1600" dirty="0" err="1" smtClean="0">
                <a:solidFill>
                  <a:srgbClr val="002060"/>
                </a:solidFill>
              </a:rPr>
              <a:t>SwissFEL</a:t>
            </a:r>
            <a:r>
              <a:rPr lang="en-US" sz="1600" dirty="0" smtClean="0">
                <a:solidFill>
                  <a:srgbClr val="002060"/>
                </a:solidFill>
              </a:rPr>
              <a:t>, started experiments  </a:t>
            </a:r>
          </a:p>
          <a:p>
            <a:endParaRPr lang="en-US" sz="1600" dirty="0">
              <a:solidFill>
                <a:srgbClr val="002060"/>
              </a:solidFill>
            </a:endParaRPr>
          </a:p>
          <a:p>
            <a:r>
              <a:rPr lang="en-US" sz="1600" dirty="0" smtClean="0">
                <a:solidFill>
                  <a:srgbClr val="002060"/>
                </a:solidFill>
              </a:rPr>
              <a:t>FELs </a:t>
            </a:r>
            <a:r>
              <a:rPr lang="en-US" sz="1600" dirty="0">
                <a:solidFill>
                  <a:srgbClr val="002060"/>
                </a:solidFill>
              </a:rPr>
              <a:t>complement storage rings with the capability to provide</a:t>
            </a:r>
          </a:p>
          <a:p>
            <a:r>
              <a:rPr lang="en-US" sz="1600" dirty="0">
                <a:solidFill>
                  <a:srgbClr val="002060"/>
                </a:solidFill>
              </a:rPr>
              <a:t>extremely intense, coherent photon pulses of femtosecond duration. </a:t>
            </a:r>
            <a:endParaRPr lang="en-US" sz="1600" dirty="0" smtClean="0">
              <a:solidFill>
                <a:srgbClr val="002060"/>
              </a:solidFill>
            </a:endParaRPr>
          </a:p>
          <a:p>
            <a:endParaRPr lang="en-US" sz="1600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rgbClr val="002060"/>
                </a:solidFill>
              </a:rPr>
              <a:t>Key R&amp;D challenges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B</a:t>
            </a:r>
            <a:r>
              <a:rPr lang="en-US" sz="1600" dirty="0" smtClean="0">
                <a:solidFill>
                  <a:srgbClr val="002060"/>
                </a:solidFill>
              </a:rPr>
              <a:t>etter </a:t>
            </a:r>
            <a:r>
              <a:rPr lang="en-US" sz="1600" dirty="0">
                <a:solidFill>
                  <a:srgbClr val="002060"/>
                </a:solidFill>
              </a:rPr>
              <a:t>control of spectral and temporal properties </a:t>
            </a:r>
            <a:r>
              <a:rPr lang="en-US" sz="1600" dirty="0" smtClean="0">
                <a:solidFill>
                  <a:srgbClr val="002060"/>
                </a:solidFill>
              </a:rPr>
              <a:t>for better </a:t>
            </a:r>
            <a:r>
              <a:rPr lang="en-US" sz="1600" dirty="0">
                <a:solidFill>
                  <a:srgbClr val="002060"/>
                </a:solidFill>
              </a:rPr>
              <a:t>energy and time resolution</a:t>
            </a:r>
            <a:r>
              <a:rPr lang="en-US" sz="1600" dirty="0" smtClean="0">
                <a:solidFill>
                  <a:srgbClr val="002060"/>
                </a:solidFill>
              </a:rPr>
              <a:t>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Full longitudinal coherence at X-ray wavelength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C.W. operation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Experiment environment and methods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Many common R&amp;D issues with next generation synchrotrons</a:t>
            </a:r>
            <a:br>
              <a:rPr lang="en-US" sz="1600" dirty="0" smtClean="0">
                <a:solidFill>
                  <a:srgbClr val="002060"/>
                </a:solidFill>
              </a:rPr>
            </a:br>
            <a:r>
              <a:rPr lang="en-US" sz="1600" dirty="0" smtClean="0">
                <a:solidFill>
                  <a:srgbClr val="C00000"/>
                </a:solidFill>
              </a:rPr>
              <a:t>→ Synergies </a:t>
            </a:r>
            <a:r>
              <a:rPr lang="en-US" sz="1600" dirty="0">
                <a:solidFill>
                  <a:srgbClr val="C00000"/>
                </a:solidFill>
              </a:rPr>
              <a:t>from coordination across areas</a:t>
            </a:r>
            <a:r>
              <a:rPr lang="en-US" sz="1600" dirty="0" smtClean="0">
                <a:solidFill>
                  <a:srgbClr val="00206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909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8294" y="319862"/>
            <a:ext cx="5947410" cy="492443"/>
          </a:xfrm>
        </p:spPr>
        <p:txBody>
          <a:bodyPr/>
          <a:lstStyle/>
          <a:p>
            <a:r>
              <a:rPr lang="en-US" dirty="0" smtClean="0"/>
              <a:t>Future Compact Sources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79000" y="2971800"/>
            <a:ext cx="726583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002060"/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</a:rPr>
              <a:t>Longer-term goal: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  Development </a:t>
            </a:r>
            <a:r>
              <a:rPr lang="en-US" dirty="0">
                <a:solidFill>
                  <a:srgbClr val="002060"/>
                </a:solidFill>
              </a:rPr>
              <a:t>of compact sources based on </a:t>
            </a:r>
            <a:r>
              <a:rPr lang="en-US" dirty="0" smtClean="0">
                <a:solidFill>
                  <a:srgbClr val="002060"/>
                </a:solidFill>
              </a:rPr>
              <a:t>plasma </a:t>
            </a:r>
            <a:r>
              <a:rPr lang="en-US" dirty="0" err="1" smtClean="0">
                <a:solidFill>
                  <a:srgbClr val="002060"/>
                </a:solidFill>
              </a:rPr>
              <a:t>wakefield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acceleration </a:t>
            </a:r>
            <a:r>
              <a:rPr lang="en-US" dirty="0" smtClean="0">
                <a:solidFill>
                  <a:srgbClr val="002060"/>
                </a:solidFill>
              </a:rPr>
              <a:t/>
            </a:r>
            <a:br>
              <a:rPr lang="en-US" dirty="0" smtClean="0">
                <a:solidFill>
                  <a:srgbClr val="002060"/>
                </a:solidFill>
              </a:rPr>
            </a:br>
            <a:r>
              <a:rPr lang="en-US" dirty="0" smtClean="0">
                <a:solidFill>
                  <a:srgbClr val="002060"/>
                </a:solidFill>
              </a:rPr>
              <a:t>  Make capabilities </a:t>
            </a:r>
            <a:r>
              <a:rPr lang="en-US" dirty="0">
                <a:solidFill>
                  <a:srgbClr val="002060"/>
                </a:solidFill>
              </a:rPr>
              <a:t>of </a:t>
            </a:r>
            <a:r>
              <a:rPr lang="en-US" dirty="0" smtClean="0">
                <a:solidFill>
                  <a:srgbClr val="002060"/>
                </a:solidFill>
              </a:rPr>
              <a:t>FELs available </a:t>
            </a:r>
            <a:r>
              <a:rPr lang="en-US" dirty="0">
                <a:solidFill>
                  <a:srgbClr val="002060"/>
                </a:solidFill>
              </a:rPr>
              <a:t>for </a:t>
            </a:r>
            <a:r>
              <a:rPr lang="en-US" dirty="0" smtClean="0">
                <a:solidFill>
                  <a:srgbClr val="002060"/>
                </a:solidFill>
              </a:rPr>
              <a:t/>
            </a:r>
            <a:br>
              <a:rPr lang="en-US" dirty="0" smtClean="0">
                <a:solidFill>
                  <a:srgbClr val="002060"/>
                </a:solidFill>
              </a:rPr>
            </a:br>
            <a:r>
              <a:rPr lang="en-US" dirty="0" smtClean="0">
                <a:solidFill>
                  <a:srgbClr val="002060"/>
                </a:solidFill>
              </a:rPr>
              <a:t>  industrial </a:t>
            </a:r>
            <a:r>
              <a:rPr lang="en-US" dirty="0">
                <a:solidFill>
                  <a:srgbClr val="002060"/>
                </a:solidFill>
              </a:rPr>
              <a:t>applications, hospitals and smaller </a:t>
            </a:r>
            <a:r>
              <a:rPr lang="en-US" dirty="0" smtClean="0">
                <a:solidFill>
                  <a:srgbClr val="002060"/>
                </a:solidFill>
              </a:rPr>
              <a:t>laboratory environments.</a:t>
            </a:r>
          </a:p>
          <a:p>
            <a:endParaRPr lang="en-US" dirty="0" smtClean="0">
              <a:solidFill>
                <a:srgbClr val="002060"/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</a:rPr>
              <a:t>  </a:t>
            </a:r>
            <a:r>
              <a:rPr lang="en-US" dirty="0" smtClean="0">
                <a:solidFill>
                  <a:srgbClr val="C00000"/>
                </a:solidFill>
              </a:rPr>
              <a:t>→ Many </a:t>
            </a:r>
            <a:r>
              <a:rPr lang="en-US" dirty="0">
                <a:solidFill>
                  <a:srgbClr val="C00000"/>
                </a:solidFill>
              </a:rPr>
              <a:t>common R&amp;D issues with next generation synchrotrons </a:t>
            </a:r>
            <a:r>
              <a:rPr lang="en-US" dirty="0" smtClean="0">
                <a:solidFill>
                  <a:srgbClr val="C00000"/>
                </a:solidFill>
              </a:rPr>
              <a:t>and FELs</a:t>
            </a:r>
          </a:p>
          <a:p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rgbClr val="C00000"/>
                </a:solidFill>
              </a:rPr>
              <a:t>      Synergies from coordination across areas</a:t>
            </a:r>
            <a:endParaRPr lang="en-US" dirty="0">
              <a:solidFill>
                <a:srgbClr val="C0000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7170" name="Picture 2" descr="http://nebula.wsimg.com/fecac315d2b2358c5ea5f5949d99df65?AccessKeyId=CA751429807A41AB8A5E&amp;disposition=0&amp;alloworigin=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62199" y="1143000"/>
            <a:ext cx="2895601" cy="1725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6719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LEAPS Research Infrastructure (RI) Roadmap</a:t>
            </a:r>
            <a:endParaRPr lang="de-DE" dirty="0"/>
          </a:p>
        </p:txBody>
      </p:sp>
      <p:pic>
        <p:nvPicPr>
          <p:cNvPr id="2050" name="Picture 2" descr="S:\user\groups\dir\public\Direktorium\Kooperationen\LEAPS\2018 03 Position Paper\2018 03 20 LEAPS Strategy 2030 final\LEAPS_RI_roadma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385" y="1604645"/>
            <a:ext cx="6305550" cy="465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271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LEAPS Technology Roadmap </a:t>
            </a:r>
            <a:r>
              <a:rPr lang="de-DE" dirty="0" err="1" smtClean="0"/>
              <a:t>Process</a:t>
            </a:r>
            <a:endParaRPr lang="de-DE" dirty="0"/>
          </a:p>
        </p:txBody>
      </p:sp>
      <p:pic>
        <p:nvPicPr>
          <p:cNvPr id="4098" name="Picture 2" descr="S:\user\groups\dir\public\Direktorium\Kooperationen\LEAPS\2018 03 Position Paper\2018 03 20 LEAPS Strategy 2030 final\LEAPS_Tech_roadma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480" y="1507514"/>
            <a:ext cx="7473950" cy="445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66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0"/>
          <a:stretch/>
        </p:blipFill>
        <p:spPr bwMode="auto">
          <a:xfrm>
            <a:off x="-12449" y="304800"/>
            <a:ext cx="9156449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967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7139136" cy="595107"/>
          </a:xfrm>
        </p:spPr>
        <p:txBody>
          <a:bodyPr/>
          <a:lstStyle/>
          <a:p>
            <a:r>
              <a:rPr lang="de-DE" dirty="0" smtClean="0"/>
              <a:t>Technology Roadmap: </a:t>
            </a:r>
            <a:r>
              <a:rPr lang="de-DE" dirty="0" err="1" smtClean="0"/>
              <a:t>first</a:t>
            </a:r>
            <a:r>
              <a:rPr lang="de-DE" dirty="0" smtClean="0"/>
              <a:t> </a:t>
            </a:r>
            <a:r>
              <a:rPr lang="de-DE" dirty="0" err="1" smtClean="0"/>
              <a:t>list</a:t>
            </a:r>
            <a:r>
              <a:rPr lang="de-DE" dirty="0" smtClean="0"/>
              <a:t> of </a:t>
            </a:r>
            <a:r>
              <a:rPr lang="de-DE" dirty="0" err="1" smtClean="0"/>
              <a:t>projects</a:t>
            </a:r>
            <a:r>
              <a:rPr lang="de-DE" dirty="0" smtClean="0"/>
              <a:t>  I</a:t>
            </a:r>
            <a:endParaRPr lang="de-DE" dirty="0"/>
          </a:p>
        </p:txBody>
      </p:sp>
      <p:pic>
        <p:nvPicPr>
          <p:cNvPr id="1027" name="Picture 3" descr="S:\user\groups\dir\public\Direktorium\Kooperationen\LEAPS\2018 03 LEAPS Strategy 2030\2018 03 20 LEAPS Strategy 2030 final\Table1_LEAP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" t="2359" r="32460" b="37310"/>
          <a:stretch/>
        </p:blipFill>
        <p:spPr bwMode="auto">
          <a:xfrm>
            <a:off x="533400" y="671307"/>
            <a:ext cx="8258476" cy="5398316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</p:pic>
      <p:pic>
        <p:nvPicPr>
          <p:cNvPr id="5" name="Picture 3" descr="S:\user\groups\dir\public\Direktorium\Kooperationen\LEAPS\2018 03 LEAPS Strategy 2030\2018 03 20 LEAPS Strategy 2030 final\Table1_LEAP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42" t="14849" r="10539" b="74779"/>
          <a:stretch/>
        </p:blipFill>
        <p:spPr bwMode="auto">
          <a:xfrm>
            <a:off x="4551485" y="6103620"/>
            <a:ext cx="1767840" cy="74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295400" y="990600"/>
            <a:ext cx="2402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1F497D"/>
                </a:solidFill>
              </a:rPr>
              <a:t>WG 1 Beam Technology</a:t>
            </a:r>
            <a:endParaRPr lang="de-DE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4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Technology Roadmap: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list</a:t>
            </a:r>
            <a:r>
              <a:rPr lang="de-DE" dirty="0"/>
              <a:t> of </a:t>
            </a:r>
            <a:r>
              <a:rPr lang="de-DE" dirty="0" err="1" smtClean="0"/>
              <a:t>projects</a:t>
            </a:r>
            <a:r>
              <a:rPr lang="de-DE" dirty="0" smtClean="0"/>
              <a:t>  II</a:t>
            </a:r>
            <a:endParaRPr lang="de-DE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304800" y="1143000"/>
            <a:ext cx="8534400" cy="5029200"/>
            <a:chOff x="1661159" y="2103120"/>
            <a:chExt cx="6690361" cy="3246120"/>
          </a:xfrm>
          <a:solidFill>
            <a:schemeClr val="accent1"/>
          </a:solidFill>
        </p:grpSpPr>
        <p:pic>
          <p:nvPicPr>
            <p:cNvPr id="1027" name="Picture 3" descr="S:\user\groups\dir\public\Direktorium\Kooperationen\LEAPS\2018 03 LEAPS Strategy 2030\2018 03 20 LEAPS Strategy 2030 final\Table1_LEAPS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3" t="63114" r="32158" b="2382"/>
            <a:stretch/>
          </p:blipFill>
          <p:spPr bwMode="auto">
            <a:xfrm>
              <a:off x="1661159" y="2865120"/>
              <a:ext cx="6690361" cy="248412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  <a:extLst/>
          </p:spPr>
        </p:pic>
        <p:pic>
          <p:nvPicPr>
            <p:cNvPr id="6" name="Picture 3" descr="S:\user\groups\dir\public\Direktorium\Kooperationen\LEAPS\2018 03 LEAPS Strategy 2030\2018 03 20 LEAPS Strategy 2030 final\Table1_LEAPS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5" t="2359" r="32460" b="87268"/>
            <a:stretch/>
          </p:blipFill>
          <p:spPr bwMode="auto">
            <a:xfrm>
              <a:off x="1676400" y="2103120"/>
              <a:ext cx="6644640" cy="74676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</p:pic>
      </p:grpSp>
      <p:sp>
        <p:nvSpPr>
          <p:cNvPr id="9" name="Textfeld 8"/>
          <p:cNvSpPr txBox="1"/>
          <p:nvPr/>
        </p:nvSpPr>
        <p:spPr>
          <a:xfrm>
            <a:off x="2286000" y="1721043"/>
            <a:ext cx="1484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1F497D"/>
                </a:solidFill>
              </a:rPr>
              <a:t>WG 2 &amp; WG 3</a:t>
            </a:r>
            <a:endParaRPr lang="de-DE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80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7139136" cy="1143000"/>
          </a:xfrm>
        </p:spPr>
        <p:txBody>
          <a:bodyPr>
            <a:normAutofit/>
          </a:bodyPr>
          <a:lstStyle/>
          <a:p>
            <a:r>
              <a:rPr lang="en-GB" sz="3200"/>
              <a:t>Technology Roadmaps</a:t>
            </a:r>
            <a:br>
              <a:rPr lang="en-GB" sz="3200"/>
            </a:br>
            <a:endParaRPr lang="en-GB" sz="3200"/>
          </a:p>
        </p:txBody>
      </p:sp>
      <p:sp>
        <p:nvSpPr>
          <p:cNvPr id="11" name="ZoneTexte 10"/>
          <p:cNvSpPr txBox="1"/>
          <p:nvPr/>
        </p:nvSpPr>
        <p:spPr>
          <a:xfrm>
            <a:off x="1617029" y="5638592"/>
            <a:ext cx="744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solidFill>
                  <a:srgbClr val="1F497D"/>
                </a:solidFill>
              </a:rPr>
              <a:t>LEAPS is aiming for support by the E.C. in FP 9 and beyond</a:t>
            </a:r>
            <a:endParaRPr lang="en-GB" sz="1600">
              <a:solidFill>
                <a:prstClr val="black"/>
              </a:solidFill>
            </a:endParaRPr>
          </a:p>
        </p:txBody>
      </p:sp>
      <p:pic>
        <p:nvPicPr>
          <p:cNvPr id="12" name="Picture 4" descr="Ähnliches Foto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136" y="5302122"/>
            <a:ext cx="1562251" cy="77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6225019"/>
              </p:ext>
            </p:extLst>
          </p:nvPr>
        </p:nvGraphicFramePr>
        <p:xfrm>
          <a:off x="1661022" y="1663080"/>
          <a:ext cx="5200938" cy="158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889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5618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2586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46200">
                <a:tc>
                  <a:txBody>
                    <a:bodyPr/>
                    <a:lstStyle/>
                    <a:p>
                      <a:pPr algn="l"/>
                      <a:r>
                        <a:rPr lang="en-GB" sz="1200" b="1" dirty="0">
                          <a:solidFill>
                            <a:schemeClr val="tx1"/>
                          </a:solidFill>
                        </a:rPr>
                        <a:t>Technology 2018-2028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A90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A90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 dirty="0">
                          <a:solidFill>
                            <a:schemeClr val="tx1"/>
                          </a:solidFill>
                        </a:rPr>
                        <a:t>requires / Mio €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A90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3814">
                <a:tc>
                  <a:txBody>
                    <a:bodyPr/>
                    <a:lstStyle/>
                    <a:p>
                      <a:pPr algn="l"/>
                      <a:r>
                        <a:rPr lang="en-US" sz="1100" b="0" noProof="0" dirty="0">
                          <a:solidFill>
                            <a:schemeClr val="tx2"/>
                          </a:solidFill>
                        </a:rPr>
                        <a:t>Beamline technology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b="0" noProof="0" dirty="0">
                          <a:solidFill>
                            <a:schemeClr val="tx2"/>
                          </a:solidFill>
                        </a:rPr>
                        <a:t>Detectors, optics, sample environment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0" dirty="0" smtClean="0">
                          <a:solidFill>
                            <a:schemeClr val="tx2"/>
                          </a:solidFill>
                        </a:rPr>
                        <a:t>200</a:t>
                      </a:r>
                      <a:endParaRPr lang="de-DE" sz="11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1993">
                <a:tc>
                  <a:txBody>
                    <a:bodyPr/>
                    <a:lstStyle/>
                    <a:p>
                      <a:pPr algn="l"/>
                      <a:r>
                        <a:rPr lang="de-DE" sz="1100" b="0" dirty="0">
                          <a:solidFill>
                            <a:schemeClr val="tx2"/>
                          </a:solidFill>
                        </a:rPr>
                        <a:t>Photon</a:t>
                      </a:r>
                      <a:r>
                        <a:rPr lang="de-DE" sz="1100" b="0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sz="1100" b="0" baseline="0" noProof="0" dirty="0">
                          <a:solidFill>
                            <a:schemeClr val="tx2"/>
                          </a:solidFill>
                        </a:rPr>
                        <a:t>Sources</a:t>
                      </a:r>
                      <a:endParaRPr lang="en-US" sz="11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b="0" dirty="0">
                          <a:solidFill>
                            <a:schemeClr val="tx2"/>
                          </a:solidFill>
                        </a:rPr>
                        <a:t>(</a:t>
                      </a:r>
                      <a:r>
                        <a:rPr lang="en-GB" sz="1100" b="0" noProof="0" dirty="0">
                          <a:solidFill>
                            <a:schemeClr val="tx2"/>
                          </a:solidFill>
                        </a:rPr>
                        <a:t>novel accelerators</a:t>
                      </a:r>
                      <a:r>
                        <a:rPr lang="de-DE" sz="1100" b="0" dirty="0">
                          <a:solidFill>
                            <a:schemeClr val="tx2"/>
                          </a:solidFill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0" dirty="0" smtClean="0">
                          <a:solidFill>
                            <a:schemeClr val="tx2"/>
                          </a:solidFill>
                        </a:rPr>
                        <a:t>198</a:t>
                      </a:r>
                      <a:endParaRPr lang="de-DE" sz="11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1993">
                <a:tc>
                  <a:txBody>
                    <a:bodyPr/>
                    <a:lstStyle/>
                    <a:p>
                      <a:pPr algn="l"/>
                      <a:r>
                        <a:rPr lang="de-DE" sz="1100" b="0" dirty="0">
                          <a:solidFill>
                            <a:schemeClr val="tx2"/>
                          </a:solidFill>
                        </a:rPr>
                        <a:t>Information</a:t>
                      </a:r>
                      <a:r>
                        <a:rPr lang="de-DE" sz="1100" b="0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GB" sz="1100" b="0" baseline="0" noProof="0" dirty="0">
                          <a:solidFill>
                            <a:schemeClr val="tx2"/>
                          </a:solidFill>
                        </a:rPr>
                        <a:t>technology</a:t>
                      </a:r>
                      <a:r>
                        <a:rPr lang="de-DE" sz="1100" b="0" baseline="0" dirty="0">
                          <a:solidFill>
                            <a:schemeClr val="tx2"/>
                          </a:solidFill>
                        </a:rPr>
                        <a:t> / Data</a:t>
                      </a:r>
                      <a:endParaRPr lang="de-DE" sz="11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de-DE" sz="11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0" dirty="0" smtClean="0">
                          <a:solidFill>
                            <a:schemeClr val="tx2"/>
                          </a:solidFill>
                        </a:rPr>
                        <a:t>137</a:t>
                      </a:r>
                      <a:endParaRPr lang="de-DE" sz="11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3179431"/>
              </p:ext>
            </p:extLst>
          </p:nvPr>
        </p:nvGraphicFramePr>
        <p:xfrm>
          <a:off x="1661024" y="3363242"/>
          <a:ext cx="5200936" cy="15840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77507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2586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31536"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+mn-lt"/>
                        </a:rPr>
                        <a:t>Integration 2018-2028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 dirty="0">
                          <a:latin typeface="+mn-lt"/>
                        </a:rPr>
                        <a:t>requires / Mio </a:t>
                      </a:r>
                      <a:r>
                        <a:rPr lang="de-DE" sz="1200" dirty="0">
                          <a:latin typeface="+mn-lt"/>
                        </a:rPr>
                        <a:t>€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13116">
                <a:tc>
                  <a:txBody>
                    <a:bodyPr/>
                    <a:lstStyle/>
                    <a:p>
                      <a:r>
                        <a:rPr lang="en-GB" sz="1100" noProof="0" dirty="0">
                          <a:solidFill>
                            <a:schemeClr val="tx2"/>
                          </a:solidFill>
                          <a:latin typeface="+mn-lt"/>
                        </a:rPr>
                        <a:t>Innovation &amp; industry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>
                          <a:solidFill>
                            <a:schemeClr val="tx2"/>
                          </a:solidFill>
                          <a:latin typeface="+mn-lt"/>
                        </a:rPr>
                        <a:t>85</a:t>
                      </a:r>
                      <a:endParaRPr lang="de-DE" sz="110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13116">
                <a:tc>
                  <a:txBody>
                    <a:bodyPr/>
                    <a:lstStyle/>
                    <a:p>
                      <a:r>
                        <a:rPr lang="en-GB" sz="1100" noProof="0" dirty="0">
                          <a:solidFill>
                            <a:schemeClr val="tx2"/>
                          </a:solidFill>
                          <a:latin typeface="+mn-lt"/>
                        </a:rPr>
                        <a:t>User Services and Impact Assessment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>
                          <a:solidFill>
                            <a:schemeClr val="tx2"/>
                          </a:solidFill>
                          <a:latin typeface="+mn-lt"/>
                        </a:rPr>
                        <a:t>5</a:t>
                      </a:r>
                      <a:endParaRPr lang="de-DE" sz="110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13116">
                <a:tc>
                  <a:txBody>
                    <a:bodyPr/>
                    <a:lstStyle/>
                    <a:p>
                      <a:r>
                        <a:rPr lang="en-GB" sz="1100" noProof="0" dirty="0">
                          <a:solidFill>
                            <a:schemeClr val="tx2"/>
                          </a:solidFill>
                          <a:latin typeface="+mn-lt"/>
                        </a:rPr>
                        <a:t>Education, training &amp; outreach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>
                          <a:solidFill>
                            <a:schemeClr val="tx2"/>
                          </a:solidFill>
                          <a:latin typeface="+mn-lt"/>
                        </a:rPr>
                        <a:t>25</a:t>
                      </a:r>
                      <a:endParaRPr lang="de-DE" sz="110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13116">
                <a:tc>
                  <a:txBody>
                    <a:bodyPr/>
                    <a:lstStyle/>
                    <a:p>
                      <a:r>
                        <a:rPr lang="en-GB" sz="1100" noProof="0" dirty="0">
                          <a:solidFill>
                            <a:schemeClr val="tx2"/>
                          </a:solidFill>
                          <a:latin typeface="+mn-lt"/>
                        </a:rPr>
                        <a:t>Governance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>
                          <a:solidFill>
                            <a:schemeClr val="tx2"/>
                          </a:solidFill>
                          <a:latin typeface="+mn-lt"/>
                        </a:rPr>
                        <a:t>0</a:t>
                      </a:r>
                      <a:endParaRPr lang="de-DE" sz="110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7536350" y="3107432"/>
            <a:ext cx="14302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b="1">
                <a:solidFill>
                  <a:srgbClr val="1F497D"/>
                </a:solidFill>
              </a:rPr>
              <a:t>~ 650 </a:t>
            </a:r>
            <a:r>
              <a:rPr lang="de-DE" sz="2000" b="1" err="1">
                <a:solidFill>
                  <a:srgbClr val="1F497D"/>
                </a:solidFill>
              </a:rPr>
              <a:t>Mio</a:t>
            </a:r>
            <a:r>
              <a:rPr lang="de-DE" sz="2000" b="1">
                <a:solidFill>
                  <a:srgbClr val="1F497D"/>
                </a:solidFill>
              </a:rPr>
              <a:t> €</a:t>
            </a:r>
          </a:p>
        </p:txBody>
      </p:sp>
      <p:sp>
        <p:nvSpPr>
          <p:cNvPr id="15" name="Triangle isocèle 14"/>
          <p:cNvSpPr/>
          <p:nvPr/>
        </p:nvSpPr>
        <p:spPr>
          <a:xfrm rot="5400000">
            <a:off x="5556871" y="3076604"/>
            <a:ext cx="3286842" cy="504055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6" name="Ellipse 15"/>
          <p:cNvSpPr/>
          <p:nvPr/>
        </p:nvSpPr>
        <p:spPr>
          <a:xfrm>
            <a:off x="467544" y="4293096"/>
            <a:ext cx="54006" cy="54006"/>
          </a:xfrm>
          <a:prstGeom prst="ellipse">
            <a:avLst/>
          </a:prstGeom>
          <a:solidFill>
            <a:srgbClr val="FBA905">
              <a:alpha val="49000"/>
            </a:srgbClr>
          </a:solidFill>
          <a:ln>
            <a:noFill/>
          </a:ln>
          <a:effectLst>
            <a:glow rad="139700">
              <a:srgbClr val="FBA905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29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Next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619652" y="1295400"/>
            <a:ext cx="7139136" cy="46631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2400" b="1" dirty="0" smtClean="0">
                <a:solidFill>
                  <a:schemeClr val="tx2"/>
                </a:solidFill>
              </a:rPr>
              <a:t>LEAPS </a:t>
            </a:r>
            <a:r>
              <a:rPr lang="de-DE" sz="2400" b="1" dirty="0" err="1" smtClean="0">
                <a:solidFill>
                  <a:schemeClr val="tx2"/>
                </a:solidFill>
              </a:rPr>
              <a:t>plenary</a:t>
            </a:r>
            <a:r>
              <a:rPr lang="de-DE" sz="2400" b="1" dirty="0" smtClean="0">
                <a:solidFill>
                  <a:schemeClr val="tx2"/>
                </a:solidFill>
              </a:rPr>
              <a:t> </a:t>
            </a:r>
            <a:r>
              <a:rPr lang="de-DE" sz="2400" b="1" dirty="0" err="1" smtClean="0">
                <a:solidFill>
                  <a:schemeClr val="tx2"/>
                </a:solidFill>
              </a:rPr>
              <a:t>meeting</a:t>
            </a:r>
            <a:r>
              <a:rPr lang="de-DE" sz="2400" b="1" dirty="0" smtClean="0">
                <a:solidFill>
                  <a:schemeClr val="tx2"/>
                </a:solidFill>
              </a:rPr>
              <a:t> 12-14 Nov 2018 @ DESY</a:t>
            </a:r>
          </a:p>
          <a:p>
            <a:pPr marL="0" indent="0">
              <a:buNone/>
            </a:pPr>
            <a:endParaRPr lang="de-DE" sz="2000" dirty="0" smtClean="0">
              <a:solidFill>
                <a:schemeClr val="tx2"/>
              </a:solidFill>
            </a:endParaRPr>
          </a:p>
          <a:p>
            <a:r>
              <a:rPr lang="de-DE" sz="2100" dirty="0" err="1" smtClean="0">
                <a:solidFill>
                  <a:schemeClr val="tx2"/>
                </a:solidFill>
              </a:rPr>
              <a:t>Preparation</a:t>
            </a:r>
            <a:r>
              <a:rPr lang="de-DE" sz="2100" dirty="0" smtClean="0">
                <a:solidFill>
                  <a:schemeClr val="tx2"/>
                </a:solidFill>
              </a:rPr>
              <a:t> of an EC </a:t>
            </a:r>
            <a:r>
              <a:rPr lang="de-DE" sz="2100" dirty="0" err="1" smtClean="0">
                <a:solidFill>
                  <a:schemeClr val="tx2"/>
                </a:solidFill>
              </a:rPr>
              <a:t>proposal</a:t>
            </a:r>
            <a:r>
              <a:rPr lang="de-DE" sz="2100" dirty="0" smtClean="0">
                <a:solidFill>
                  <a:schemeClr val="tx2"/>
                </a:solidFill>
              </a:rPr>
              <a:t> for </a:t>
            </a:r>
            <a:r>
              <a:rPr lang="de-DE" sz="2100" dirty="0" err="1" smtClean="0">
                <a:solidFill>
                  <a:schemeClr val="tx2"/>
                </a:solidFill>
              </a:rPr>
              <a:t>submission</a:t>
            </a:r>
            <a:r>
              <a:rPr lang="de-DE" sz="2100" dirty="0" smtClean="0">
                <a:solidFill>
                  <a:schemeClr val="tx2"/>
                </a:solidFill>
              </a:rPr>
              <a:t> </a:t>
            </a:r>
            <a:r>
              <a:rPr lang="de-DE" sz="2100" dirty="0" err="1" smtClean="0">
                <a:solidFill>
                  <a:schemeClr val="tx2"/>
                </a:solidFill>
              </a:rPr>
              <a:t>beginning</a:t>
            </a:r>
            <a:r>
              <a:rPr lang="de-DE" sz="2100" dirty="0" smtClean="0">
                <a:solidFill>
                  <a:schemeClr val="tx2"/>
                </a:solidFill>
              </a:rPr>
              <a:t> 2020</a:t>
            </a:r>
          </a:p>
          <a:p>
            <a:pPr marL="0" indent="0">
              <a:buNone/>
            </a:pPr>
            <a:r>
              <a:rPr lang="de-DE" sz="2100" dirty="0" smtClean="0">
                <a:solidFill>
                  <a:schemeClr val="tx2"/>
                </a:solidFill>
              </a:rPr>
              <a:t>       </a:t>
            </a:r>
            <a:r>
              <a:rPr lang="de-DE" sz="2100" dirty="0" err="1" smtClean="0">
                <a:solidFill>
                  <a:schemeClr val="tx2"/>
                </a:solidFill>
              </a:rPr>
              <a:t>with</a:t>
            </a:r>
            <a:r>
              <a:rPr lang="de-DE" sz="2100" dirty="0" smtClean="0">
                <a:solidFill>
                  <a:schemeClr val="tx2"/>
                </a:solidFill>
              </a:rPr>
              <a:t> 2-4 </a:t>
            </a:r>
            <a:r>
              <a:rPr lang="de-DE" sz="2100" dirty="0" err="1" smtClean="0">
                <a:solidFill>
                  <a:schemeClr val="tx2"/>
                </a:solidFill>
              </a:rPr>
              <a:t>technology</a:t>
            </a:r>
            <a:r>
              <a:rPr lang="de-DE" sz="2100" dirty="0" smtClean="0">
                <a:solidFill>
                  <a:schemeClr val="tx2"/>
                </a:solidFill>
              </a:rPr>
              <a:t> </a:t>
            </a:r>
            <a:r>
              <a:rPr lang="de-DE" sz="2100" dirty="0" err="1" smtClean="0">
                <a:solidFill>
                  <a:schemeClr val="tx2"/>
                </a:solidFill>
              </a:rPr>
              <a:t>projects</a:t>
            </a:r>
            <a:r>
              <a:rPr lang="de-DE" sz="2100" dirty="0" smtClean="0">
                <a:solidFill>
                  <a:schemeClr val="tx2"/>
                </a:solidFill>
              </a:rPr>
              <a:t>     </a:t>
            </a:r>
          </a:p>
          <a:p>
            <a:endParaRPr lang="de-DE" sz="2000" dirty="0" smtClean="0">
              <a:solidFill>
                <a:schemeClr val="tx2"/>
              </a:solidFill>
            </a:endParaRPr>
          </a:p>
          <a:p>
            <a:endParaRPr lang="de-DE" sz="3300" dirty="0">
              <a:solidFill>
                <a:schemeClr val="tx2"/>
              </a:solidFill>
            </a:endParaRPr>
          </a:p>
          <a:p>
            <a:endParaRPr lang="de-DE" sz="900" dirty="0" smtClean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de-DE" sz="2400" b="1" dirty="0" smtClean="0">
                <a:solidFill>
                  <a:schemeClr val="tx2"/>
                </a:solidFill>
              </a:rPr>
              <a:t>Pilot </a:t>
            </a:r>
            <a:r>
              <a:rPr lang="de-DE" sz="2400" b="1" dirty="0">
                <a:solidFill>
                  <a:schemeClr val="tx2"/>
                </a:solidFill>
              </a:rPr>
              <a:t>for LEAPS Tech </a:t>
            </a:r>
            <a:r>
              <a:rPr lang="de-DE" sz="2400" b="1" dirty="0" err="1">
                <a:solidFill>
                  <a:schemeClr val="tx2"/>
                </a:solidFill>
              </a:rPr>
              <a:t>Progam</a:t>
            </a:r>
            <a:r>
              <a:rPr lang="de-DE" sz="2400" b="1" dirty="0">
                <a:solidFill>
                  <a:schemeClr val="tx2"/>
                </a:solidFill>
              </a:rPr>
              <a:t> </a:t>
            </a:r>
            <a:r>
              <a:rPr lang="de-DE" sz="2400" b="1" dirty="0" err="1" smtClean="0">
                <a:solidFill>
                  <a:schemeClr val="tx2"/>
                </a:solidFill>
              </a:rPr>
              <a:t>under</a:t>
            </a:r>
            <a:r>
              <a:rPr lang="de-DE" sz="2400" b="1" dirty="0" smtClean="0">
                <a:solidFill>
                  <a:schemeClr val="tx2"/>
                </a:solidFill>
              </a:rPr>
              <a:t> FP9 </a:t>
            </a:r>
            <a:endParaRPr lang="de-DE" sz="2400" b="1" dirty="0">
              <a:solidFill>
                <a:schemeClr val="tx2"/>
              </a:solidFill>
            </a:endParaRPr>
          </a:p>
          <a:p>
            <a:endParaRPr lang="de-DE" sz="2000" dirty="0">
              <a:solidFill>
                <a:schemeClr val="tx2"/>
              </a:solidFill>
            </a:endParaRPr>
          </a:p>
        </p:txBody>
      </p:sp>
      <p:sp>
        <p:nvSpPr>
          <p:cNvPr id="5" name="Pfeil nach unten 4"/>
          <p:cNvSpPr/>
          <p:nvPr/>
        </p:nvSpPr>
        <p:spPr>
          <a:xfrm>
            <a:off x="4747260" y="3276600"/>
            <a:ext cx="441960" cy="594360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52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26870" y="319862"/>
            <a:ext cx="522160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Facility Roadmaps </a:t>
            </a:r>
            <a:r>
              <a:rPr dirty="0"/>
              <a:t>–</a:t>
            </a:r>
            <a:r>
              <a:rPr spc="-80" dirty="0"/>
              <a:t> </a:t>
            </a:r>
            <a:r>
              <a:rPr spc="-10" dirty="0"/>
              <a:t>2020-2035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644142" y="1287017"/>
            <a:ext cx="4930140" cy="889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1F487C"/>
                </a:solidFill>
                <a:latin typeface="Calibri"/>
                <a:cs typeface="Calibri"/>
              </a:rPr>
              <a:t>LEAPS roadmap process </a:t>
            </a:r>
            <a:r>
              <a:rPr sz="1800" b="1" dirty="0">
                <a:solidFill>
                  <a:srgbClr val="1F487C"/>
                </a:solidFill>
                <a:latin typeface="Calibri"/>
                <a:cs typeface="Calibri"/>
              </a:rPr>
              <a:t>has been</a:t>
            </a:r>
            <a:r>
              <a:rPr sz="1800" b="1" spc="-3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800" b="1" spc="-15" dirty="0">
                <a:solidFill>
                  <a:srgbClr val="1F487C"/>
                </a:solidFill>
                <a:latin typeface="Calibri"/>
                <a:cs typeface="Calibri"/>
              </a:rPr>
              <a:t>started</a:t>
            </a:r>
            <a:endParaRPr sz="1800">
              <a:latin typeface="Calibri"/>
              <a:cs typeface="Calibri"/>
            </a:endParaRPr>
          </a:p>
          <a:p>
            <a:pPr marL="713740" indent="-287020">
              <a:lnSpc>
                <a:spcPct val="100000"/>
              </a:lnSpc>
              <a:spcBef>
                <a:spcPts val="1265"/>
              </a:spcBef>
              <a:buFont typeface="Wingdings"/>
              <a:buChar char=""/>
              <a:tabLst>
                <a:tab pos="713105" algn="l"/>
                <a:tab pos="713740" algn="l"/>
              </a:tabLst>
            </a:pPr>
            <a:r>
              <a:rPr sz="1400" b="1" spc="-5" dirty="0">
                <a:solidFill>
                  <a:srgbClr val="1F487C"/>
                </a:solidFill>
                <a:latin typeface="Calibri"/>
                <a:cs typeface="Calibri"/>
              </a:rPr>
              <a:t>Consultation </a:t>
            </a:r>
            <a:r>
              <a:rPr sz="1400" b="1" dirty="0">
                <a:solidFill>
                  <a:srgbClr val="1F487C"/>
                </a:solidFill>
                <a:latin typeface="Calibri"/>
                <a:cs typeface="Calibri"/>
              </a:rPr>
              <a:t>of </a:t>
            </a:r>
            <a:r>
              <a:rPr sz="1400" b="1" spc="-5" dirty="0">
                <a:solidFill>
                  <a:srgbClr val="1F487C"/>
                </a:solidFill>
                <a:latin typeface="Calibri"/>
                <a:cs typeface="Calibri"/>
              </a:rPr>
              <a:t>national</a:t>
            </a:r>
            <a:r>
              <a:rPr sz="1400" b="1" spc="-6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1F487C"/>
                </a:solidFill>
                <a:latin typeface="Calibri"/>
                <a:cs typeface="Calibri"/>
              </a:rPr>
              <a:t>authorities</a:t>
            </a:r>
            <a:endParaRPr sz="1400">
              <a:latin typeface="Calibri"/>
              <a:cs typeface="Calibri"/>
            </a:endParaRPr>
          </a:p>
          <a:p>
            <a:pPr marL="713740" indent="-287020">
              <a:lnSpc>
                <a:spcPct val="100000"/>
              </a:lnSpc>
              <a:spcBef>
                <a:spcPts val="15"/>
              </a:spcBef>
              <a:buFont typeface="Wingdings"/>
              <a:buChar char=""/>
              <a:tabLst>
                <a:tab pos="713105" algn="l"/>
                <a:tab pos="713740" algn="l"/>
              </a:tabLst>
            </a:pPr>
            <a:r>
              <a:rPr sz="1400" b="1" spc="-10" dirty="0">
                <a:solidFill>
                  <a:srgbClr val="1F487C"/>
                </a:solidFill>
                <a:latin typeface="Calibri"/>
                <a:cs typeface="Calibri"/>
              </a:rPr>
              <a:t>Integration </a:t>
            </a:r>
            <a:r>
              <a:rPr sz="1400" b="1" dirty="0">
                <a:solidFill>
                  <a:srgbClr val="1F487C"/>
                </a:solidFill>
                <a:latin typeface="Calibri"/>
                <a:cs typeface="Calibri"/>
              </a:rPr>
              <a:t>of user needs </a:t>
            </a:r>
            <a:r>
              <a:rPr sz="1400" spc="0" dirty="0">
                <a:solidFill>
                  <a:srgbClr val="1F487C"/>
                </a:solidFill>
                <a:latin typeface="Wingdings"/>
                <a:cs typeface="Wingdings"/>
              </a:rPr>
              <a:t></a:t>
            </a:r>
            <a:r>
              <a:rPr sz="1400" spc="0" dirty="0">
                <a:solidFill>
                  <a:srgbClr val="1F487C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1F487C"/>
                </a:solidFill>
                <a:latin typeface="Calibri"/>
                <a:cs typeface="Calibri"/>
              </a:rPr>
              <a:t>ESUO questionnaire</a:t>
            </a:r>
            <a:r>
              <a:rPr sz="1400" spc="-12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1F487C"/>
                </a:solidFill>
                <a:latin typeface="Calibri"/>
                <a:cs typeface="Calibri"/>
              </a:rPr>
              <a:t>2016/17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948296" y="1376540"/>
            <a:ext cx="1654810" cy="9010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769745" y="3087370"/>
            <a:ext cx="5456555" cy="8883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86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1F487C"/>
                </a:solidFill>
                <a:latin typeface="Calibri"/>
                <a:cs typeface="Calibri"/>
              </a:rPr>
              <a:t>2018 </a:t>
            </a:r>
            <a:r>
              <a:rPr sz="1800" b="1" spc="-10" dirty="0">
                <a:solidFill>
                  <a:srgbClr val="1F487C"/>
                </a:solidFill>
                <a:latin typeface="Calibri"/>
                <a:cs typeface="Calibri"/>
              </a:rPr>
              <a:t>LEAPS focus</a:t>
            </a:r>
            <a:r>
              <a:rPr sz="1800" b="1" dirty="0">
                <a:solidFill>
                  <a:srgbClr val="1F487C"/>
                </a:solidFill>
                <a:latin typeface="Calibri"/>
                <a:cs typeface="Calibri"/>
              </a:rPr>
              <a:t> activities</a:t>
            </a:r>
            <a:endParaRPr sz="18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270"/>
              </a:spcBef>
            </a:pPr>
            <a:r>
              <a:rPr sz="1400" b="1" spc="-5" dirty="0">
                <a:solidFill>
                  <a:srgbClr val="1F487C"/>
                </a:solidFill>
                <a:latin typeface="Calibri"/>
                <a:cs typeface="Calibri"/>
              </a:rPr>
              <a:t>Upgrade </a:t>
            </a:r>
            <a:r>
              <a:rPr sz="1400" b="1" dirty="0">
                <a:solidFill>
                  <a:srgbClr val="1F487C"/>
                </a:solidFill>
                <a:latin typeface="Calibri"/>
                <a:cs typeface="Calibri"/>
              </a:rPr>
              <a:t>of European </a:t>
            </a:r>
            <a:r>
              <a:rPr sz="1400" b="1" spc="-5" dirty="0">
                <a:solidFill>
                  <a:srgbClr val="1F487C"/>
                </a:solidFill>
                <a:latin typeface="Calibri"/>
                <a:cs typeface="Calibri"/>
              </a:rPr>
              <a:t>Synchrotron </a:t>
            </a:r>
            <a:r>
              <a:rPr sz="1400" b="1" dirty="0">
                <a:solidFill>
                  <a:srgbClr val="1F487C"/>
                </a:solidFill>
                <a:latin typeface="Calibri"/>
                <a:cs typeface="Calibri"/>
              </a:rPr>
              <a:t>Radiation </a:t>
            </a:r>
            <a:r>
              <a:rPr sz="1400" b="1" spc="-5" dirty="0">
                <a:solidFill>
                  <a:srgbClr val="1F487C"/>
                </a:solidFill>
                <a:latin typeface="Calibri"/>
                <a:cs typeface="Calibri"/>
              </a:rPr>
              <a:t>Facilities with </a:t>
            </a:r>
            <a:r>
              <a:rPr sz="1400" b="1" dirty="0">
                <a:solidFill>
                  <a:srgbClr val="1F487C"/>
                </a:solidFill>
                <a:latin typeface="Calibri"/>
                <a:cs typeface="Calibri"/>
              </a:rPr>
              <a:t>4th</a:t>
            </a:r>
            <a:r>
              <a:rPr sz="1400" b="1" spc="-19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1F487C"/>
                </a:solidFill>
                <a:latin typeface="Calibri"/>
                <a:cs typeface="Calibri"/>
              </a:rPr>
              <a:t>generation  </a:t>
            </a:r>
            <a:r>
              <a:rPr sz="1400" b="1" spc="-5" dirty="0">
                <a:solidFill>
                  <a:srgbClr val="1F487C"/>
                </a:solidFill>
                <a:latin typeface="Calibri"/>
                <a:cs typeface="Calibri"/>
              </a:rPr>
              <a:t>technology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26945" y="3949700"/>
            <a:ext cx="107314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1F487C"/>
                </a:solidFill>
                <a:latin typeface="Wingdings"/>
                <a:cs typeface="Wingdings"/>
              </a:rPr>
              <a:t></a:t>
            </a:r>
            <a:endParaRPr sz="1400">
              <a:latin typeface="Wingdings"/>
              <a:cs typeface="Wingding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solidFill>
                  <a:srgbClr val="1F487C"/>
                </a:solidFill>
                <a:latin typeface="Wingdings"/>
                <a:cs typeface="Wingdings"/>
              </a:rPr>
              <a:t></a:t>
            </a:r>
            <a:endParaRPr sz="1400">
              <a:latin typeface="Wingdings"/>
              <a:cs typeface="Wingdings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1F487C"/>
                </a:solidFill>
                <a:latin typeface="Wingdings"/>
                <a:cs typeface="Wingdings"/>
              </a:rPr>
              <a:t></a:t>
            </a:r>
            <a:endParaRPr sz="1400">
              <a:latin typeface="Wingdings"/>
              <a:cs typeface="Wingding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72333" y="3949700"/>
            <a:ext cx="4987925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52857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1F487C"/>
                </a:solidFill>
                <a:latin typeface="Calibri"/>
                <a:cs typeface="Calibri"/>
              </a:rPr>
              <a:t>Novel high brilliance </a:t>
            </a:r>
            <a:r>
              <a:rPr sz="1400" spc="-10" dirty="0">
                <a:solidFill>
                  <a:srgbClr val="1F487C"/>
                </a:solidFill>
                <a:latin typeface="Calibri"/>
                <a:cs typeface="Calibri"/>
              </a:rPr>
              <a:t>storage </a:t>
            </a:r>
            <a:r>
              <a:rPr sz="1400" dirty="0">
                <a:solidFill>
                  <a:srgbClr val="1F487C"/>
                </a:solidFill>
                <a:latin typeface="Calibri"/>
                <a:cs typeface="Calibri"/>
              </a:rPr>
              <a:t>rings  </a:t>
            </a:r>
            <a:r>
              <a:rPr sz="1400" spc="-10" dirty="0">
                <a:solidFill>
                  <a:srgbClr val="1F487C"/>
                </a:solidFill>
                <a:latin typeface="Calibri"/>
                <a:cs typeface="Calibri"/>
              </a:rPr>
              <a:t>Strong </a:t>
            </a:r>
            <a:r>
              <a:rPr sz="1400" spc="-5" dirty="0">
                <a:solidFill>
                  <a:srgbClr val="1F487C"/>
                </a:solidFill>
                <a:latin typeface="Calibri"/>
                <a:cs typeface="Calibri"/>
              </a:rPr>
              <a:t>international</a:t>
            </a:r>
            <a:r>
              <a:rPr sz="1400" spc="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1F487C"/>
                </a:solidFill>
                <a:latin typeface="Calibri"/>
                <a:cs typeface="Calibri"/>
              </a:rPr>
              <a:t>competition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solidFill>
                  <a:srgbClr val="1F487C"/>
                </a:solidFill>
                <a:latin typeface="Calibri"/>
                <a:cs typeface="Calibri"/>
              </a:rPr>
              <a:t>MAX </a:t>
            </a:r>
            <a:r>
              <a:rPr sz="1400" spc="-5" dirty="0">
                <a:solidFill>
                  <a:srgbClr val="1F487C"/>
                </a:solidFill>
                <a:latin typeface="Calibri"/>
                <a:cs typeface="Calibri"/>
              </a:rPr>
              <a:t>IV </a:t>
            </a:r>
            <a:r>
              <a:rPr sz="1400" dirty="0">
                <a:solidFill>
                  <a:srgbClr val="1F487C"/>
                </a:solidFill>
                <a:latin typeface="Calibri"/>
                <a:cs typeface="Calibri"/>
              </a:rPr>
              <a:t>and </a:t>
            </a:r>
            <a:r>
              <a:rPr sz="1400" spc="-5" dirty="0">
                <a:solidFill>
                  <a:srgbClr val="1F487C"/>
                </a:solidFill>
                <a:latin typeface="Calibri"/>
                <a:cs typeface="Calibri"/>
              </a:rPr>
              <a:t>ESRF: international </a:t>
            </a:r>
            <a:r>
              <a:rPr sz="1400" spc="-10" dirty="0">
                <a:solidFill>
                  <a:srgbClr val="1F487C"/>
                </a:solidFill>
                <a:latin typeface="Calibri"/>
                <a:cs typeface="Calibri"/>
              </a:rPr>
              <a:t>trend-setters </a:t>
            </a:r>
            <a:r>
              <a:rPr sz="1400" spc="-5" dirty="0">
                <a:solidFill>
                  <a:srgbClr val="1F487C"/>
                </a:solidFill>
                <a:latin typeface="Calibri"/>
                <a:cs typeface="Calibri"/>
              </a:rPr>
              <a:t>and technology</a:t>
            </a:r>
            <a:r>
              <a:rPr sz="1400" spc="3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1F487C"/>
                </a:solidFill>
                <a:latin typeface="Calibri"/>
                <a:cs typeface="Calibri"/>
              </a:rPr>
              <a:t>drivers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779523" y="4797151"/>
            <a:ext cx="1847850" cy="1905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09244" y="2081783"/>
            <a:ext cx="336803" cy="3368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50455" y="2223516"/>
            <a:ext cx="54610" cy="54610"/>
          </a:xfrm>
          <a:custGeom>
            <a:avLst/>
            <a:gdLst/>
            <a:ahLst/>
            <a:cxnLst/>
            <a:rect l="l" t="t" r="r" b="b"/>
            <a:pathLst>
              <a:path w="54609" h="54610">
                <a:moveTo>
                  <a:pt x="27000" y="0"/>
                </a:moveTo>
                <a:lnTo>
                  <a:pt x="16491" y="2137"/>
                </a:lnTo>
                <a:lnTo>
                  <a:pt x="7908" y="7953"/>
                </a:lnTo>
                <a:lnTo>
                  <a:pt x="2122" y="16555"/>
                </a:lnTo>
                <a:lnTo>
                  <a:pt x="0" y="27050"/>
                </a:lnTo>
                <a:lnTo>
                  <a:pt x="2122" y="37546"/>
                </a:lnTo>
                <a:lnTo>
                  <a:pt x="7908" y="46148"/>
                </a:lnTo>
                <a:lnTo>
                  <a:pt x="16491" y="51964"/>
                </a:lnTo>
                <a:lnTo>
                  <a:pt x="27000" y="54101"/>
                </a:lnTo>
                <a:lnTo>
                  <a:pt x="37509" y="51964"/>
                </a:lnTo>
                <a:lnTo>
                  <a:pt x="46091" y="46148"/>
                </a:lnTo>
                <a:lnTo>
                  <a:pt x="51878" y="37546"/>
                </a:lnTo>
                <a:lnTo>
                  <a:pt x="54000" y="27050"/>
                </a:lnTo>
                <a:lnTo>
                  <a:pt x="51878" y="16555"/>
                </a:lnTo>
                <a:lnTo>
                  <a:pt x="46091" y="7953"/>
                </a:lnTo>
                <a:lnTo>
                  <a:pt x="37509" y="2137"/>
                </a:lnTo>
                <a:lnTo>
                  <a:pt x="27000" y="0"/>
                </a:lnTo>
                <a:close/>
              </a:path>
            </a:pathLst>
          </a:custGeom>
          <a:solidFill>
            <a:srgbClr val="FAA904">
              <a:alpha val="4901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73836" y="5158740"/>
            <a:ext cx="336803" cy="3383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15618" y="5301234"/>
            <a:ext cx="54610" cy="53975"/>
          </a:xfrm>
          <a:custGeom>
            <a:avLst/>
            <a:gdLst/>
            <a:ahLst/>
            <a:cxnLst/>
            <a:rect l="l" t="t" r="r" b="b"/>
            <a:pathLst>
              <a:path w="54609" h="53975">
                <a:moveTo>
                  <a:pt x="27000" y="0"/>
                </a:moveTo>
                <a:lnTo>
                  <a:pt x="16491" y="2117"/>
                </a:lnTo>
                <a:lnTo>
                  <a:pt x="7908" y="7889"/>
                </a:lnTo>
                <a:lnTo>
                  <a:pt x="2122" y="16448"/>
                </a:lnTo>
                <a:lnTo>
                  <a:pt x="0" y="26923"/>
                </a:lnTo>
                <a:lnTo>
                  <a:pt x="2122" y="37472"/>
                </a:lnTo>
                <a:lnTo>
                  <a:pt x="7908" y="46069"/>
                </a:lnTo>
                <a:lnTo>
                  <a:pt x="16491" y="51855"/>
                </a:lnTo>
                <a:lnTo>
                  <a:pt x="27000" y="53974"/>
                </a:lnTo>
                <a:lnTo>
                  <a:pt x="37509" y="51855"/>
                </a:lnTo>
                <a:lnTo>
                  <a:pt x="46091" y="46069"/>
                </a:lnTo>
                <a:lnTo>
                  <a:pt x="51878" y="37472"/>
                </a:lnTo>
                <a:lnTo>
                  <a:pt x="54000" y="26923"/>
                </a:lnTo>
                <a:lnTo>
                  <a:pt x="51878" y="16448"/>
                </a:lnTo>
                <a:lnTo>
                  <a:pt x="46091" y="7889"/>
                </a:lnTo>
                <a:lnTo>
                  <a:pt x="37509" y="2117"/>
                </a:lnTo>
                <a:lnTo>
                  <a:pt x="27000" y="0"/>
                </a:lnTo>
                <a:close/>
              </a:path>
            </a:pathLst>
          </a:custGeom>
          <a:solidFill>
            <a:srgbClr val="FAA904">
              <a:alpha val="4901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9728" y="6096000"/>
            <a:ext cx="336803" cy="3368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51523" y="6237313"/>
            <a:ext cx="54610" cy="54610"/>
          </a:xfrm>
          <a:custGeom>
            <a:avLst/>
            <a:gdLst/>
            <a:ahLst/>
            <a:cxnLst/>
            <a:rect l="l" t="t" r="r" b="b"/>
            <a:pathLst>
              <a:path w="54610" h="54610">
                <a:moveTo>
                  <a:pt x="27000" y="0"/>
                </a:moveTo>
                <a:lnTo>
                  <a:pt x="16491" y="2122"/>
                </a:lnTo>
                <a:lnTo>
                  <a:pt x="7908" y="7908"/>
                </a:lnTo>
                <a:lnTo>
                  <a:pt x="2122" y="16491"/>
                </a:lnTo>
                <a:lnTo>
                  <a:pt x="0" y="27000"/>
                </a:lnTo>
                <a:lnTo>
                  <a:pt x="2122" y="37509"/>
                </a:lnTo>
                <a:lnTo>
                  <a:pt x="7908" y="46091"/>
                </a:lnTo>
                <a:lnTo>
                  <a:pt x="16491" y="51878"/>
                </a:lnTo>
                <a:lnTo>
                  <a:pt x="27000" y="54000"/>
                </a:lnTo>
                <a:lnTo>
                  <a:pt x="37509" y="51878"/>
                </a:lnTo>
                <a:lnTo>
                  <a:pt x="46091" y="46091"/>
                </a:lnTo>
                <a:lnTo>
                  <a:pt x="51878" y="37509"/>
                </a:lnTo>
                <a:lnTo>
                  <a:pt x="54000" y="27000"/>
                </a:lnTo>
                <a:lnTo>
                  <a:pt x="51878" y="16491"/>
                </a:lnTo>
                <a:lnTo>
                  <a:pt x="46091" y="7908"/>
                </a:lnTo>
                <a:lnTo>
                  <a:pt x="37509" y="2122"/>
                </a:lnTo>
                <a:lnTo>
                  <a:pt x="27000" y="0"/>
                </a:lnTo>
                <a:close/>
              </a:path>
            </a:pathLst>
          </a:custGeom>
          <a:solidFill>
            <a:srgbClr val="FAA904">
              <a:alpha val="4901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26136" y="4151376"/>
            <a:ext cx="336804" cy="3368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67537" y="4293108"/>
            <a:ext cx="54610" cy="53975"/>
          </a:xfrm>
          <a:custGeom>
            <a:avLst/>
            <a:gdLst/>
            <a:ahLst/>
            <a:cxnLst/>
            <a:rect l="l" t="t" r="r" b="b"/>
            <a:pathLst>
              <a:path w="54609" h="53975">
                <a:moveTo>
                  <a:pt x="27012" y="0"/>
                </a:moveTo>
                <a:lnTo>
                  <a:pt x="16496" y="2119"/>
                </a:lnTo>
                <a:lnTo>
                  <a:pt x="7910" y="7905"/>
                </a:lnTo>
                <a:lnTo>
                  <a:pt x="2122" y="16502"/>
                </a:lnTo>
                <a:lnTo>
                  <a:pt x="0" y="27051"/>
                </a:lnTo>
                <a:lnTo>
                  <a:pt x="2122" y="37526"/>
                </a:lnTo>
                <a:lnTo>
                  <a:pt x="7910" y="46085"/>
                </a:lnTo>
                <a:lnTo>
                  <a:pt x="16496" y="51857"/>
                </a:lnTo>
                <a:lnTo>
                  <a:pt x="27012" y="53975"/>
                </a:lnTo>
                <a:lnTo>
                  <a:pt x="37521" y="51857"/>
                </a:lnTo>
                <a:lnTo>
                  <a:pt x="46104" y="46085"/>
                </a:lnTo>
                <a:lnTo>
                  <a:pt x="51891" y="37526"/>
                </a:lnTo>
                <a:lnTo>
                  <a:pt x="54013" y="27051"/>
                </a:lnTo>
                <a:lnTo>
                  <a:pt x="51891" y="16502"/>
                </a:lnTo>
                <a:lnTo>
                  <a:pt x="46104" y="7905"/>
                </a:lnTo>
                <a:lnTo>
                  <a:pt x="37521" y="2119"/>
                </a:lnTo>
                <a:lnTo>
                  <a:pt x="27012" y="0"/>
                </a:lnTo>
                <a:close/>
              </a:path>
            </a:pathLst>
          </a:custGeom>
          <a:solidFill>
            <a:srgbClr val="FAA904">
              <a:alpha val="4901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9244" y="2081783"/>
            <a:ext cx="336803" cy="3368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50455" y="2223516"/>
            <a:ext cx="54610" cy="54610"/>
          </a:xfrm>
          <a:custGeom>
            <a:avLst/>
            <a:gdLst/>
            <a:ahLst/>
            <a:cxnLst/>
            <a:rect l="l" t="t" r="r" b="b"/>
            <a:pathLst>
              <a:path w="54609" h="54610">
                <a:moveTo>
                  <a:pt x="27000" y="0"/>
                </a:moveTo>
                <a:lnTo>
                  <a:pt x="16491" y="2137"/>
                </a:lnTo>
                <a:lnTo>
                  <a:pt x="7908" y="7953"/>
                </a:lnTo>
                <a:lnTo>
                  <a:pt x="2122" y="16555"/>
                </a:lnTo>
                <a:lnTo>
                  <a:pt x="0" y="27050"/>
                </a:lnTo>
                <a:lnTo>
                  <a:pt x="2122" y="37546"/>
                </a:lnTo>
                <a:lnTo>
                  <a:pt x="7908" y="46148"/>
                </a:lnTo>
                <a:lnTo>
                  <a:pt x="16491" y="51964"/>
                </a:lnTo>
                <a:lnTo>
                  <a:pt x="27000" y="54101"/>
                </a:lnTo>
                <a:lnTo>
                  <a:pt x="37509" y="51964"/>
                </a:lnTo>
                <a:lnTo>
                  <a:pt x="46091" y="46148"/>
                </a:lnTo>
                <a:lnTo>
                  <a:pt x="51878" y="37546"/>
                </a:lnTo>
                <a:lnTo>
                  <a:pt x="54000" y="27050"/>
                </a:lnTo>
                <a:lnTo>
                  <a:pt x="51878" y="16555"/>
                </a:lnTo>
                <a:lnTo>
                  <a:pt x="46091" y="7953"/>
                </a:lnTo>
                <a:lnTo>
                  <a:pt x="37509" y="2137"/>
                </a:lnTo>
                <a:lnTo>
                  <a:pt x="27000" y="0"/>
                </a:lnTo>
                <a:close/>
              </a:path>
            </a:pathLst>
          </a:custGeom>
          <a:solidFill>
            <a:srgbClr val="FAA904">
              <a:alpha val="4901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9728" y="1452372"/>
            <a:ext cx="336803" cy="3368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51523" y="1593596"/>
            <a:ext cx="54610" cy="53975"/>
          </a:xfrm>
          <a:custGeom>
            <a:avLst/>
            <a:gdLst/>
            <a:ahLst/>
            <a:cxnLst/>
            <a:rect l="l" t="t" r="r" b="b"/>
            <a:pathLst>
              <a:path w="54610" h="53975">
                <a:moveTo>
                  <a:pt x="27000" y="0"/>
                </a:moveTo>
                <a:lnTo>
                  <a:pt x="16491" y="2119"/>
                </a:lnTo>
                <a:lnTo>
                  <a:pt x="7908" y="7905"/>
                </a:lnTo>
                <a:lnTo>
                  <a:pt x="2122" y="16502"/>
                </a:lnTo>
                <a:lnTo>
                  <a:pt x="0" y="27050"/>
                </a:lnTo>
                <a:lnTo>
                  <a:pt x="2122" y="37526"/>
                </a:lnTo>
                <a:lnTo>
                  <a:pt x="7908" y="46085"/>
                </a:lnTo>
                <a:lnTo>
                  <a:pt x="16491" y="51857"/>
                </a:lnTo>
                <a:lnTo>
                  <a:pt x="27000" y="53975"/>
                </a:lnTo>
                <a:lnTo>
                  <a:pt x="37509" y="51857"/>
                </a:lnTo>
                <a:lnTo>
                  <a:pt x="46091" y="46085"/>
                </a:lnTo>
                <a:lnTo>
                  <a:pt x="51878" y="37526"/>
                </a:lnTo>
                <a:lnTo>
                  <a:pt x="54000" y="27050"/>
                </a:lnTo>
                <a:lnTo>
                  <a:pt x="51878" y="16502"/>
                </a:lnTo>
                <a:lnTo>
                  <a:pt x="46091" y="7905"/>
                </a:lnTo>
                <a:lnTo>
                  <a:pt x="37509" y="2119"/>
                </a:lnTo>
                <a:lnTo>
                  <a:pt x="27000" y="0"/>
                </a:lnTo>
                <a:close/>
              </a:path>
            </a:pathLst>
          </a:custGeom>
          <a:solidFill>
            <a:srgbClr val="FAA904">
              <a:alpha val="4901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87627" y="5085194"/>
            <a:ext cx="234315" cy="504190"/>
          </a:xfrm>
          <a:custGeom>
            <a:avLst/>
            <a:gdLst/>
            <a:ahLst/>
            <a:cxnLst/>
            <a:rect l="l" t="t" r="r" b="b"/>
            <a:pathLst>
              <a:path w="234315" h="504189">
                <a:moveTo>
                  <a:pt x="0" y="504050"/>
                </a:moveTo>
                <a:lnTo>
                  <a:pt x="234022" y="504050"/>
                </a:lnTo>
                <a:lnTo>
                  <a:pt x="234022" y="0"/>
                </a:lnTo>
                <a:lnTo>
                  <a:pt x="0" y="0"/>
                </a:lnTo>
                <a:lnTo>
                  <a:pt x="0" y="504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626870" y="319862"/>
            <a:ext cx="163576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Summary</a:t>
            </a:r>
          </a:p>
        </p:txBody>
      </p:sp>
      <p:sp>
        <p:nvSpPr>
          <p:cNvPr id="14" name="object 1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79805" marR="38227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Pushing </a:t>
            </a:r>
            <a:r>
              <a:rPr spc="-10" dirty="0"/>
              <a:t>X-Ray </a:t>
            </a:r>
            <a:r>
              <a:rPr spc="-5" dirty="0"/>
              <a:t>Science </a:t>
            </a:r>
            <a:r>
              <a:rPr dirty="0"/>
              <a:t>in </a:t>
            </a:r>
            <a:r>
              <a:rPr spc="-10" dirty="0"/>
              <a:t>Europe to </a:t>
            </a:r>
            <a:r>
              <a:rPr dirty="0"/>
              <a:t>the </a:t>
            </a:r>
            <a:r>
              <a:rPr spc="-10" dirty="0"/>
              <a:t>next </a:t>
            </a:r>
            <a:r>
              <a:rPr spc="-5" dirty="0"/>
              <a:t>level building </a:t>
            </a:r>
            <a:r>
              <a:rPr dirty="0"/>
              <a:t>a </a:t>
            </a:r>
            <a:r>
              <a:rPr spc="-5" dirty="0"/>
              <a:t>new RI  consortium </a:t>
            </a:r>
            <a:r>
              <a:rPr spc="-10" dirty="0"/>
              <a:t>for </a:t>
            </a:r>
            <a:r>
              <a:rPr dirty="0"/>
              <a:t>FP 9 and</a:t>
            </a:r>
            <a:r>
              <a:rPr spc="-20" dirty="0"/>
              <a:t> </a:t>
            </a:r>
            <a:r>
              <a:rPr spc="-10" dirty="0"/>
              <a:t>beyond</a:t>
            </a:r>
          </a:p>
          <a:p>
            <a:pPr marL="967105">
              <a:lnSpc>
                <a:spcPct val="100000"/>
              </a:lnSpc>
            </a:pPr>
            <a:endParaRPr sz="2400" dirty="0">
              <a:latin typeface="Times New Roman"/>
              <a:cs typeface="Times New Roman"/>
            </a:endParaRPr>
          </a:p>
          <a:p>
            <a:pPr marL="979805">
              <a:lnSpc>
                <a:spcPct val="100000"/>
              </a:lnSpc>
            </a:pPr>
            <a:r>
              <a:rPr spc="-5" dirty="0"/>
              <a:t>New </a:t>
            </a:r>
            <a:r>
              <a:rPr spc="-10" dirty="0"/>
              <a:t>Cooperation between </a:t>
            </a:r>
            <a:r>
              <a:rPr spc="-5" dirty="0"/>
              <a:t>European Facilities </a:t>
            </a:r>
            <a:r>
              <a:rPr dirty="0"/>
              <a:t>in </a:t>
            </a:r>
            <a:r>
              <a:rPr spc="-5" dirty="0"/>
              <a:t>close </a:t>
            </a:r>
            <a:r>
              <a:rPr spc="-15" dirty="0"/>
              <a:t>interaction</a:t>
            </a:r>
            <a:r>
              <a:rPr spc="-80" dirty="0"/>
              <a:t> </a:t>
            </a:r>
            <a:r>
              <a:rPr spc="-5" dirty="0"/>
              <a:t>with</a:t>
            </a:r>
          </a:p>
          <a:p>
            <a:pPr marL="979805">
              <a:lnSpc>
                <a:spcPct val="100000"/>
              </a:lnSpc>
            </a:pPr>
            <a:r>
              <a:rPr spc="-5" dirty="0"/>
              <a:t>national </a:t>
            </a:r>
            <a:r>
              <a:rPr spc="-10" dirty="0"/>
              <a:t>authorities </a:t>
            </a:r>
            <a:r>
              <a:rPr dirty="0"/>
              <a:t>and the </a:t>
            </a:r>
            <a:r>
              <a:rPr spc="-5" dirty="0"/>
              <a:t>European</a:t>
            </a:r>
            <a:r>
              <a:rPr spc="-75" dirty="0"/>
              <a:t> </a:t>
            </a:r>
            <a:r>
              <a:rPr spc="-5" dirty="0"/>
              <a:t>Commission</a:t>
            </a:r>
          </a:p>
          <a:p>
            <a:pPr marL="967105">
              <a:lnSpc>
                <a:spcPct val="100000"/>
              </a:lnSpc>
            </a:pPr>
            <a:endParaRPr spc="-5" dirty="0"/>
          </a:p>
          <a:p>
            <a:pPr marL="967105">
              <a:lnSpc>
                <a:spcPct val="100000"/>
              </a:lnSpc>
              <a:spcBef>
                <a:spcPts val="15"/>
              </a:spcBef>
            </a:pPr>
            <a:endParaRPr sz="1550" dirty="0">
              <a:latin typeface="Times New Roman"/>
              <a:cs typeface="Times New Roman"/>
            </a:endParaRPr>
          </a:p>
          <a:p>
            <a:pPr marL="1266190" indent="-286385">
              <a:lnSpc>
                <a:spcPct val="100000"/>
              </a:lnSpc>
              <a:buClr>
                <a:srgbClr val="1F487C"/>
              </a:buClr>
              <a:buFont typeface="Wingdings"/>
              <a:buChar char=""/>
              <a:tabLst>
                <a:tab pos="1266190" algn="l"/>
                <a:tab pos="1266825" algn="l"/>
              </a:tabLst>
            </a:pPr>
            <a:r>
              <a:rPr sz="1400" spc="-10" dirty="0">
                <a:solidFill>
                  <a:srgbClr val="FAA904"/>
                </a:solidFill>
              </a:rPr>
              <a:t>Coordinated transformation </a:t>
            </a:r>
            <a:r>
              <a:rPr sz="1400" b="0" spc="-5" dirty="0">
                <a:latin typeface="Calibri"/>
                <a:cs typeface="Calibri"/>
              </a:rPr>
              <a:t>of </a:t>
            </a:r>
            <a:r>
              <a:rPr sz="1400" b="0" spc="-10" dirty="0">
                <a:latin typeface="Calibri"/>
                <a:cs typeface="Calibri"/>
              </a:rPr>
              <a:t>Europe´s </a:t>
            </a:r>
            <a:r>
              <a:rPr sz="1400" b="0" spc="-5" dirty="0">
                <a:latin typeface="Calibri"/>
                <a:cs typeface="Calibri"/>
              </a:rPr>
              <a:t>facilities </a:t>
            </a:r>
            <a:r>
              <a:rPr sz="1400" b="0" spc="-10" dirty="0">
                <a:latin typeface="Calibri"/>
                <a:cs typeface="Calibri"/>
              </a:rPr>
              <a:t>towards </a:t>
            </a:r>
            <a:r>
              <a:rPr sz="1400" b="0" spc="-5" dirty="0">
                <a:latin typeface="Calibri"/>
                <a:cs typeface="Calibri"/>
              </a:rPr>
              <a:t>the </a:t>
            </a:r>
            <a:r>
              <a:rPr sz="1400" b="0" spc="-10" dirty="0">
                <a:latin typeface="Calibri"/>
                <a:cs typeface="Calibri"/>
              </a:rPr>
              <a:t>nextGen</a:t>
            </a:r>
            <a:r>
              <a:rPr sz="1400" b="0" spc="35" dirty="0">
                <a:latin typeface="Calibri"/>
                <a:cs typeface="Calibri"/>
              </a:rPr>
              <a:t> </a:t>
            </a:r>
            <a:r>
              <a:rPr sz="1400" b="0" spc="-5" dirty="0">
                <a:latin typeface="Calibri"/>
                <a:cs typeface="Calibri"/>
              </a:rPr>
              <a:t>facilities</a:t>
            </a:r>
            <a:endParaRPr sz="1400" dirty="0">
              <a:latin typeface="Calibri"/>
              <a:cs typeface="Calibri"/>
            </a:endParaRPr>
          </a:p>
          <a:p>
            <a:pPr marL="1266190" indent="-286385">
              <a:lnSpc>
                <a:spcPct val="100000"/>
              </a:lnSpc>
              <a:spcBef>
                <a:spcPts val="900"/>
              </a:spcBef>
              <a:buClr>
                <a:srgbClr val="1F487C"/>
              </a:buClr>
              <a:buFont typeface="Wingdings"/>
              <a:buChar char=""/>
              <a:tabLst>
                <a:tab pos="1266190" algn="l"/>
                <a:tab pos="1266825" algn="l"/>
              </a:tabLst>
            </a:pPr>
            <a:r>
              <a:rPr sz="1400" spc="-5" dirty="0">
                <a:solidFill>
                  <a:srgbClr val="FAA904"/>
                </a:solidFill>
              </a:rPr>
              <a:t>Smart specialisation </a:t>
            </a:r>
            <a:r>
              <a:rPr sz="1400" b="0" spc="-10" dirty="0">
                <a:latin typeface="Calibri"/>
                <a:cs typeface="Calibri"/>
              </a:rPr>
              <a:t>strategy </a:t>
            </a:r>
            <a:r>
              <a:rPr sz="1400" b="0" spc="-5" dirty="0">
                <a:latin typeface="Calibri"/>
                <a:cs typeface="Calibri"/>
              </a:rPr>
              <a:t>among LEAPS</a:t>
            </a:r>
            <a:r>
              <a:rPr sz="1400" b="0" spc="-35" dirty="0">
                <a:latin typeface="Calibri"/>
                <a:cs typeface="Calibri"/>
              </a:rPr>
              <a:t> </a:t>
            </a:r>
            <a:r>
              <a:rPr sz="1400" b="0" spc="-5" dirty="0">
                <a:latin typeface="Calibri"/>
                <a:cs typeface="Calibri"/>
              </a:rPr>
              <a:t>facilities</a:t>
            </a:r>
            <a:endParaRPr sz="1400" dirty="0">
              <a:latin typeface="Calibri"/>
              <a:cs typeface="Calibri"/>
            </a:endParaRPr>
          </a:p>
          <a:p>
            <a:pPr marL="1266190" indent="-286385">
              <a:lnSpc>
                <a:spcPct val="100000"/>
              </a:lnSpc>
              <a:spcBef>
                <a:spcPts val="305"/>
              </a:spcBef>
              <a:buClr>
                <a:srgbClr val="1F487C"/>
              </a:buClr>
              <a:buFont typeface="Wingdings"/>
              <a:buChar char=""/>
              <a:tabLst>
                <a:tab pos="1266190" algn="l"/>
                <a:tab pos="1266825" algn="l"/>
              </a:tabLst>
            </a:pPr>
            <a:r>
              <a:rPr sz="1400" spc="-5" dirty="0">
                <a:solidFill>
                  <a:srgbClr val="FAA904"/>
                </a:solidFill>
              </a:rPr>
              <a:t>LEAPS roadmaps </a:t>
            </a:r>
            <a:r>
              <a:rPr sz="1400" b="0" spc="-10" dirty="0">
                <a:latin typeface="Calibri"/>
                <a:cs typeface="Calibri"/>
              </a:rPr>
              <a:t>for </a:t>
            </a:r>
            <a:r>
              <a:rPr sz="1400" b="0" spc="-5" dirty="0">
                <a:latin typeface="Calibri"/>
                <a:cs typeface="Calibri"/>
              </a:rPr>
              <a:t>facility developments and </a:t>
            </a:r>
            <a:r>
              <a:rPr sz="1400" b="0" spc="-10" dirty="0">
                <a:latin typeface="Calibri"/>
                <a:cs typeface="Calibri"/>
              </a:rPr>
              <a:t>new</a:t>
            </a:r>
            <a:r>
              <a:rPr sz="1400" b="0" spc="-5" dirty="0">
                <a:latin typeface="Calibri"/>
                <a:cs typeface="Calibri"/>
              </a:rPr>
              <a:t> technologies</a:t>
            </a:r>
            <a:endParaRPr sz="1400" dirty="0">
              <a:latin typeface="Calibri"/>
              <a:cs typeface="Calibri"/>
            </a:endParaRPr>
          </a:p>
          <a:p>
            <a:pPr marL="1266190" indent="-286385">
              <a:lnSpc>
                <a:spcPct val="100000"/>
              </a:lnSpc>
              <a:spcBef>
                <a:spcPts val="300"/>
              </a:spcBef>
              <a:buFont typeface="Wingdings"/>
              <a:buChar char=""/>
              <a:tabLst>
                <a:tab pos="1266190" algn="l"/>
                <a:tab pos="1266825" algn="l"/>
              </a:tabLst>
            </a:pPr>
            <a:r>
              <a:rPr sz="1400" b="0" spc="-5" dirty="0">
                <a:latin typeface="Calibri"/>
                <a:cs typeface="Calibri"/>
              </a:rPr>
              <a:t>Most </a:t>
            </a:r>
            <a:r>
              <a:rPr sz="1400" spc="-5" dirty="0">
                <a:solidFill>
                  <a:srgbClr val="FAA904"/>
                </a:solidFill>
              </a:rPr>
              <a:t>advanced technologies </a:t>
            </a:r>
            <a:r>
              <a:rPr sz="1400" b="0" spc="-10" dirty="0">
                <a:latin typeface="Calibri"/>
                <a:cs typeface="Calibri"/>
              </a:rPr>
              <a:t>to </a:t>
            </a:r>
            <a:r>
              <a:rPr sz="1400" b="0" spc="-5" dirty="0">
                <a:latin typeface="Calibri"/>
                <a:cs typeface="Calibri"/>
              </a:rPr>
              <a:t>academia and</a:t>
            </a:r>
            <a:r>
              <a:rPr sz="1400" b="0" spc="-25" dirty="0">
                <a:latin typeface="Calibri"/>
                <a:cs typeface="Calibri"/>
              </a:rPr>
              <a:t> </a:t>
            </a:r>
            <a:r>
              <a:rPr sz="1400" b="0" spc="-5" dirty="0">
                <a:latin typeface="Calibri"/>
                <a:cs typeface="Calibri"/>
              </a:rPr>
              <a:t>industry</a:t>
            </a:r>
            <a:endParaRPr sz="1400" dirty="0">
              <a:latin typeface="Calibri"/>
              <a:cs typeface="Calibri"/>
            </a:endParaRPr>
          </a:p>
          <a:p>
            <a:pPr marL="1266190" indent="-286385">
              <a:lnSpc>
                <a:spcPct val="100000"/>
              </a:lnSpc>
              <a:spcBef>
                <a:spcPts val="900"/>
              </a:spcBef>
              <a:buFont typeface="Wingdings"/>
              <a:buChar char=""/>
              <a:tabLst>
                <a:tab pos="1266190" algn="l"/>
                <a:tab pos="1266825" algn="l"/>
              </a:tabLst>
            </a:pPr>
            <a:r>
              <a:rPr sz="1400" b="0" spc="-5" dirty="0">
                <a:latin typeface="Calibri"/>
                <a:cs typeface="Calibri"/>
              </a:rPr>
              <a:t>New </a:t>
            </a:r>
            <a:r>
              <a:rPr sz="1400" b="0" spc="-10" dirty="0">
                <a:latin typeface="Calibri"/>
                <a:cs typeface="Calibri"/>
              </a:rPr>
              <a:t>European </a:t>
            </a:r>
            <a:r>
              <a:rPr sz="1400" spc="-5" dirty="0">
                <a:solidFill>
                  <a:srgbClr val="FAA904"/>
                </a:solidFill>
              </a:rPr>
              <a:t>training platform </a:t>
            </a:r>
            <a:r>
              <a:rPr sz="1400" b="0" spc="-10" dirty="0">
                <a:latin typeface="Calibri"/>
                <a:cs typeface="Calibri"/>
              </a:rPr>
              <a:t>for nextGen </a:t>
            </a:r>
            <a:r>
              <a:rPr sz="1400" b="0" spc="-5" dirty="0">
                <a:latin typeface="Calibri"/>
                <a:cs typeface="Calibri"/>
              </a:rPr>
              <a:t>scientists, industry and </a:t>
            </a:r>
            <a:r>
              <a:rPr sz="1400" b="0" spc="-10" dirty="0">
                <a:latin typeface="Calibri"/>
                <a:cs typeface="Calibri"/>
              </a:rPr>
              <a:t>future</a:t>
            </a:r>
            <a:r>
              <a:rPr sz="1400" b="0" spc="55" dirty="0">
                <a:latin typeface="Calibri"/>
                <a:cs typeface="Calibri"/>
              </a:rPr>
              <a:t> </a:t>
            </a:r>
            <a:r>
              <a:rPr sz="1400" b="0" spc="-5" dirty="0">
                <a:latin typeface="Calibri"/>
                <a:cs typeface="Calibri"/>
              </a:rPr>
              <a:t>managers</a:t>
            </a:r>
            <a:endParaRPr sz="1400" dirty="0">
              <a:latin typeface="Calibri"/>
              <a:cs typeface="Calibri"/>
            </a:endParaRPr>
          </a:p>
          <a:p>
            <a:pPr marL="1266190" indent="-286385">
              <a:lnSpc>
                <a:spcPct val="100000"/>
              </a:lnSpc>
              <a:spcBef>
                <a:spcPts val="900"/>
              </a:spcBef>
              <a:buFont typeface="Wingdings"/>
              <a:buChar char=""/>
              <a:tabLst>
                <a:tab pos="1266190" algn="l"/>
                <a:tab pos="1266825" algn="l"/>
              </a:tabLst>
            </a:pPr>
            <a:r>
              <a:rPr sz="1400" b="0" spc="-5" dirty="0">
                <a:latin typeface="Calibri"/>
                <a:cs typeface="Calibri"/>
              </a:rPr>
              <a:t>Development of LEAPS as </a:t>
            </a:r>
            <a:r>
              <a:rPr sz="1400" b="0" dirty="0">
                <a:latin typeface="Calibri"/>
                <a:cs typeface="Calibri"/>
              </a:rPr>
              <a:t>a </a:t>
            </a:r>
            <a:r>
              <a:rPr sz="1400" b="0" spc="-10" dirty="0">
                <a:latin typeface="Calibri"/>
                <a:cs typeface="Calibri"/>
              </a:rPr>
              <a:t>contact point </a:t>
            </a:r>
            <a:r>
              <a:rPr sz="1400" b="0" spc="-5" dirty="0">
                <a:latin typeface="Calibri"/>
                <a:cs typeface="Calibri"/>
              </a:rPr>
              <a:t>of the </a:t>
            </a:r>
            <a:r>
              <a:rPr sz="1400" b="0" spc="-10" dirty="0">
                <a:latin typeface="Calibri"/>
                <a:cs typeface="Calibri"/>
              </a:rPr>
              <a:t>future</a:t>
            </a:r>
            <a:r>
              <a:rPr sz="1400" b="0" spc="40" dirty="0"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AA904"/>
                </a:solidFill>
              </a:rPr>
              <a:t>EOSC</a:t>
            </a:r>
            <a:endParaRPr sz="1400" dirty="0">
              <a:latin typeface="Calibri"/>
              <a:cs typeface="Calibri"/>
            </a:endParaRPr>
          </a:p>
          <a:p>
            <a:pPr marL="1266190" indent="-286385">
              <a:lnSpc>
                <a:spcPct val="100000"/>
              </a:lnSpc>
              <a:spcBef>
                <a:spcPts val="900"/>
              </a:spcBef>
              <a:buClr>
                <a:srgbClr val="1F487C"/>
              </a:buClr>
              <a:buFont typeface="Wingdings"/>
              <a:buChar char=""/>
              <a:tabLst>
                <a:tab pos="1266190" algn="l"/>
                <a:tab pos="1266825" algn="l"/>
              </a:tabLst>
            </a:pPr>
            <a:r>
              <a:rPr sz="1400" spc="-10" dirty="0">
                <a:solidFill>
                  <a:srgbClr val="FAA904"/>
                </a:solidFill>
              </a:rPr>
              <a:t>Integration </a:t>
            </a:r>
            <a:r>
              <a:rPr sz="1400" b="0" dirty="0">
                <a:latin typeface="Calibri"/>
                <a:cs typeface="Calibri"/>
              </a:rPr>
              <a:t>of </a:t>
            </a:r>
            <a:r>
              <a:rPr sz="1400" b="0" spc="-5" dirty="0">
                <a:latin typeface="Calibri"/>
                <a:cs typeface="Calibri"/>
              </a:rPr>
              <a:t>emerging communities and </a:t>
            </a:r>
            <a:r>
              <a:rPr sz="1400" b="0" spc="-10" dirty="0">
                <a:latin typeface="Calibri"/>
                <a:cs typeface="Calibri"/>
              </a:rPr>
              <a:t>strategic </a:t>
            </a:r>
            <a:r>
              <a:rPr sz="1400" b="0" spc="-5" dirty="0">
                <a:latin typeface="Calibri"/>
                <a:cs typeface="Calibri"/>
              </a:rPr>
              <a:t>partners </a:t>
            </a:r>
            <a:r>
              <a:rPr sz="1400" b="0" dirty="0">
                <a:latin typeface="Calibri"/>
                <a:cs typeface="Calibri"/>
              </a:rPr>
              <a:t>of</a:t>
            </a:r>
            <a:r>
              <a:rPr sz="1400" b="0" spc="-25" dirty="0">
                <a:latin typeface="Calibri"/>
                <a:cs typeface="Calibri"/>
              </a:rPr>
              <a:t> </a:t>
            </a:r>
            <a:r>
              <a:rPr sz="1400" b="0" spc="-10" dirty="0">
                <a:latin typeface="Calibri"/>
                <a:cs typeface="Calibri"/>
              </a:rPr>
              <a:t>Europe</a:t>
            </a:r>
            <a:endParaRPr sz="1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2600" y="2286000"/>
            <a:ext cx="560223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Acknowledgment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Many thanks to </a:t>
            </a:r>
          </a:p>
          <a:p>
            <a:pPr lvl="1">
              <a:lnSpc>
                <a:spcPct val="150000"/>
              </a:lnSpc>
            </a:pPr>
            <a:r>
              <a:rPr lang="en-US" b="1" dirty="0" smtClean="0">
                <a:solidFill>
                  <a:schemeClr val="bg1"/>
                </a:solidFill>
              </a:rPr>
              <a:t>   Andreas </a:t>
            </a:r>
            <a:r>
              <a:rPr lang="en-US" b="1" dirty="0" err="1" smtClean="0">
                <a:solidFill>
                  <a:schemeClr val="bg1"/>
                </a:solidFill>
              </a:rPr>
              <a:t>Jankowiak</a:t>
            </a:r>
            <a:r>
              <a:rPr lang="en-US" b="1" dirty="0" smtClean="0">
                <a:solidFill>
                  <a:schemeClr val="bg1"/>
                </a:solidFill>
              </a:rPr>
              <a:t>, 	HZB/Germany </a:t>
            </a:r>
          </a:p>
          <a:p>
            <a:pPr lvl="1">
              <a:lnSpc>
                <a:spcPct val="150000"/>
              </a:lnSpc>
            </a:pPr>
            <a:r>
              <a:rPr lang="en-US" b="1" dirty="0" smtClean="0">
                <a:solidFill>
                  <a:schemeClr val="bg1"/>
                </a:solidFill>
              </a:rPr>
              <a:t>   Jean Daillant, 	SOLEIL/France</a:t>
            </a:r>
          </a:p>
          <a:p>
            <a:pPr lvl="1">
              <a:lnSpc>
                <a:spcPct val="150000"/>
              </a:lnSpc>
            </a:pPr>
            <a:r>
              <a:rPr lang="en-US" b="1" dirty="0" smtClean="0">
                <a:solidFill>
                  <a:schemeClr val="bg1"/>
                </a:solidFill>
              </a:rPr>
              <a:t>   Mark Heron, 	DIAMOND/United Kingdom</a:t>
            </a:r>
          </a:p>
          <a:p>
            <a:pPr lvl="1">
              <a:lnSpc>
                <a:spcPct val="150000"/>
              </a:lnSpc>
            </a:pPr>
            <a:r>
              <a:rPr lang="en-US" b="1" dirty="0" smtClean="0">
                <a:solidFill>
                  <a:schemeClr val="bg1"/>
                </a:solidFill>
              </a:rPr>
              <a:t>   Mirjam van Daalen, 	PSI/Switzerland</a:t>
            </a:r>
          </a:p>
          <a:p>
            <a:pPr lvl="1">
              <a:lnSpc>
                <a:spcPct val="150000"/>
              </a:lnSpc>
            </a:pPr>
            <a:endParaRPr lang="en-US" b="1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</a:rPr>
              <a:t>For providing slides &amp; </a:t>
            </a:r>
            <a:r>
              <a:rPr lang="en-US" dirty="0" err="1" smtClean="0">
                <a:solidFill>
                  <a:schemeClr val="bg1"/>
                </a:solidFill>
              </a:rPr>
              <a:t>informations</a:t>
            </a:r>
            <a:r>
              <a:rPr lang="en-US" dirty="0" smtClean="0">
                <a:solidFill>
                  <a:schemeClr val="bg1"/>
                </a:solidFill>
              </a:rPr>
              <a:t> for this  presentation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340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0"/>
          <a:stretch/>
        </p:blipFill>
        <p:spPr bwMode="auto">
          <a:xfrm>
            <a:off x="-12449" y="304800"/>
            <a:ext cx="9156449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400" y="5638800"/>
            <a:ext cx="8763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</a:rPr>
              <a:t>World w/o Europe </a:t>
            </a:r>
            <a:r>
              <a:rPr lang="en-US" sz="1600" b="1" dirty="0">
                <a:solidFill>
                  <a:srgbClr val="002060"/>
                </a:solidFill>
              </a:rPr>
              <a:t>investment 2017 – 2022: </a:t>
            </a:r>
            <a:r>
              <a:rPr lang="en-US" sz="1600" b="1" dirty="0" smtClean="0">
                <a:solidFill>
                  <a:srgbClr val="002060"/>
                </a:solidFill>
              </a:rPr>
              <a:t>  ≈ </a:t>
            </a:r>
            <a:r>
              <a:rPr lang="en-US" sz="1600" b="1" dirty="0">
                <a:solidFill>
                  <a:srgbClr val="002060"/>
                </a:solidFill>
              </a:rPr>
              <a:t>3.500 M</a:t>
            </a:r>
            <a:r>
              <a:rPr lang="en-US" sz="1600" b="1" dirty="0" smtClean="0">
                <a:solidFill>
                  <a:srgbClr val="002060"/>
                </a:solidFill>
              </a:rPr>
              <a:t>€ → 700 </a:t>
            </a:r>
            <a:r>
              <a:rPr lang="en-US" sz="1600" b="1" dirty="0">
                <a:solidFill>
                  <a:srgbClr val="002060"/>
                </a:solidFill>
              </a:rPr>
              <a:t>M</a:t>
            </a:r>
            <a:r>
              <a:rPr lang="en-US" sz="1600" b="1" dirty="0" smtClean="0">
                <a:solidFill>
                  <a:srgbClr val="002060"/>
                </a:solidFill>
              </a:rPr>
              <a:t>€/y  </a:t>
            </a:r>
          </a:p>
          <a:p>
            <a:r>
              <a:rPr lang="en-US" sz="1600" b="1" dirty="0" smtClean="0">
                <a:solidFill>
                  <a:srgbClr val="002060"/>
                </a:solidFill>
              </a:rPr>
              <a:t>						                      World ≈ 900M</a:t>
            </a:r>
            <a:r>
              <a:rPr lang="en-US" sz="1600" b="1" dirty="0">
                <a:solidFill>
                  <a:srgbClr val="002060"/>
                </a:solidFill>
              </a:rPr>
              <a:t>€/</a:t>
            </a:r>
            <a:r>
              <a:rPr lang="en-US" sz="1600" b="1" dirty="0" smtClean="0">
                <a:solidFill>
                  <a:srgbClr val="002060"/>
                </a:solidFill>
              </a:rPr>
              <a:t>y</a:t>
            </a:r>
            <a:endParaRPr lang="en-US" sz="1600" b="1" dirty="0">
              <a:solidFill>
                <a:srgbClr val="002060"/>
              </a:solidFill>
            </a:endParaRPr>
          </a:p>
          <a:p>
            <a:r>
              <a:rPr lang="en-US" sz="1600" b="1" dirty="0" smtClean="0">
                <a:solidFill>
                  <a:srgbClr val="002060"/>
                </a:solidFill>
              </a:rPr>
              <a:t>European </a:t>
            </a:r>
            <a:r>
              <a:rPr lang="en-US" sz="1600" b="1" dirty="0">
                <a:solidFill>
                  <a:srgbClr val="002060"/>
                </a:solidFill>
              </a:rPr>
              <a:t>investment 2010 – 2025: 	</a:t>
            </a:r>
            <a:r>
              <a:rPr lang="en-US" sz="1600" b="1" dirty="0" smtClean="0">
                <a:solidFill>
                  <a:srgbClr val="002060"/>
                </a:solidFill>
              </a:rPr>
              <a:t>    ≈ </a:t>
            </a:r>
            <a:r>
              <a:rPr lang="en-US" sz="1600" b="1" dirty="0">
                <a:solidFill>
                  <a:srgbClr val="002060"/>
                </a:solidFill>
              </a:rPr>
              <a:t>3.000 M</a:t>
            </a:r>
            <a:r>
              <a:rPr lang="en-US" sz="1600" b="1" dirty="0" smtClean="0">
                <a:solidFill>
                  <a:srgbClr val="002060"/>
                </a:solidFill>
              </a:rPr>
              <a:t>€ </a:t>
            </a:r>
            <a:r>
              <a:rPr lang="en-US" sz="1600" b="1" dirty="0">
                <a:solidFill>
                  <a:srgbClr val="002060"/>
                </a:solidFill>
              </a:rPr>
              <a:t>→ </a:t>
            </a:r>
            <a:r>
              <a:rPr lang="en-US" sz="1600" b="1" dirty="0" smtClean="0">
                <a:solidFill>
                  <a:srgbClr val="002060"/>
                </a:solidFill>
              </a:rPr>
              <a:t>200 </a:t>
            </a:r>
            <a:r>
              <a:rPr lang="en-US" sz="1600" b="1" dirty="0">
                <a:solidFill>
                  <a:srgbClr val="002060"/>
                </a:solidFill>
              </a:rPr>
              <a:t>M</a:t>
            </a:r>
            <a:r>
              <a:rPr lang="en-US" sz="1600" b="1" dirty="0" smtClean="0">
                <a:solidFill>
                  <a:srgbClr val="002060"/>
                </a:solidFill>
              </a:rPr>
              <a:t>€/y</a:t>
            </a:r>
            <a:endParaRPr lang="en-US" sz="1600" b="1" dirty="0">
              <a:solidFill>
                <a:srgbClr val="002060"/>
              </a:solidFill>
            </a:endParaRPr>
          </a:p>
        </p:txBody>
      </p:sp>
      <p:sp>
        <p:nvSpPr>
          <p:cNvPr id="3" name="Right Brace 2"/>
          <p:cNvSpPr/>
          <p:nvPr/>
        </p:nvSpPr>
        <p:spPr>
          <a:xfrm>
            <a:off x="6248400" y="5676899"/>
            <a:ext cx="228600" cy="754797"/>
          </a:xfrm>
          <a:prstGeom prst="rightBrac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87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5298" y="152400"/>
            <a:ext cx="2957512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2363470" algn="l"/>
              </a:tabLst>
            </a:pP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new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consortium of  </a:t>
            </a:r>
            <a:r>
              <a:rPr sz="2400" b="1" spc="-20" dirty="0">
                <a:solidFill>
                  <a:srgbClr val="FFFFFF"/>
                </a:solidFill>
                <a:latin typeface="Calibri"/>
                <a:cs typeface="Calibri"/>
              </a:rPr>
              <a:t>excellence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sz="2400" b="1" spc="-10" dirty="0" smtClean="0">
                <a:solidFill>
                  <a:srgbClr val="FFFFFF"/>
                </a:solidFill>
                <a:latin typeface="Calibri"/>
                <a:cs typeface="Calibri"/>
              </a:rPr>
              <a:t>Europe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3" name="object 3"/>
          <p:cNvSpPr>
            <a:spLocks noChangeAspect="1"/>
          </p:cNvSpPr>
          <p:nvPr/>
        </p:nvSpPr>
        <p:spPr>
          <a:xfrm>
            <a:off x="20503" y="2057400"/>
            <a:ext cx="3110794" cy="17734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3553" y="1084622"/>
            <a:ext cx="3047743" cy="5483552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80"/>
              </a:spcBef>
            </a:pPr>
            <a:r>
              <a:rPr sz="2800" b="1" spc="-5" dirty="0">
                <a:solidFill>
                  <a:srgbClr val="FAA904"/>
                </a:solidFill>
                <a:latin typeface="Calibri"/>
                <a:cs typeface="Calibri"/>
              </a:rPr>
              <a:t>13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European </a:t>
            </a:r>
            <a:r>
              <a:rPr sz="1800" b="1" spc="-10" dirty="0" smtClean="0">
                <a:solidFill>
                  <a:srgbClr val="FFFFFF"/>
                </a:solidFill>
                <a:latin typeface="Calibri"/>
                <a:cs typeface="Calibri"/>
              </a:rPr>
              <a:t>Synchrotron</a:t>
            </a:r>
            <a:r>
              <a:rPr lang="en-US" sz="1800" b="1" spc="-10" dirty="0" smtClean="0">
                <a:solidFill>
                  <a:srgbClr val="FFFFFF"/>
                </a:solidFill>
                <a:latin typeface="Calibri"/>
                <a:cs typeface="Calibri"/>
              </a:rPr>
              <a:t/>
            </a:r>
            <a:br>
              <a:rPr lang="en-US" sz="1800" b="1" spc="-10" dirty="0" smtClean="0">
                <a:solidFill>
                  <a:srgbClr val="FFFFFF"/>
                </a:solidFill>
                <a:latin typeface="Calibri"/>
                <a:cs typeface="Calibri"/>
              </a:rPr>
            </a:br>
            <a:r>
              <a:rPr lang="en-US" sz="1800" b="1" spc="-10" dirty="0" smtClean="0">
                <a:solidFill>
                  <a:srgbClr val="FFFFFF"/>
                </a:solidFill>
                <a:latin typeface="Calibri"/>
                <a:cs typeface="Calibri"/>
              </a:rPr>
              <a:t>      </a:t>
            </a:r>
            <a:r>
              <a:rPr sz="1800" b="1" spc="-10" dirty="0" smtClean="0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lang="en-US" sz="1800" b="1" spc="-10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 smtClean="0">
                <a:solidFill>
                  <a:srgbClr val="FFFFFF"/>
                </a:solidFill>
                <a:latin typeface="Calibri"/>
                <a:cs typeface="Calibri"/>
              </a:rPr>
              <a:t>Radiation</a:t>
            </a:r>
            <a:r>
              <a:rPr lang="en-US" sz="1800" b="1" spc="-5" dirty="0" smtClean="0">
                <a:solidFill>
                  <a:srgbClr val="FFFFFF"/>
                </a:solidFill>
                <a:latin typeface="Calibri"/>
                <a:cs typeface="Calibri"/>
              </a:rPr>
              <a:t> User facilities </a:t>
            </a:r>
          </a:p>
          <a:p>
            <a:pPr marL="12700" marR="5080">
              <a:lnSpc>
                <a:spcPct val="100499"/>
              </a:lnSpc>
              <a:spcBef>
                <a:spcPts val="80"/>
              </a:spcBef>
            </a:pPr>
            <a:endParaRPr lang="en-US" b="1" spc="-5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12700" marR="5080">
              <a:lnSpc>
                <a:spcPct val="100499"/>
              </a:lnSpc>
              <a:spcBef>
                <a:spcPts val="80"/>
              </a:spcBef>
            </a:pPr>
            <a:endParaRPr lang="en-US" sz="1800" b="1" spc="-5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pPr marL="12700" marR="5080">
              <a:lnSpc>
                <a:spcPct val="100499"/>
              </a:lnSpc>
              <a:spcBef>
                <a:spcPts val="80"/>
              </a:spcBef>
            </a:pPr>
            <a:endParaRPr lang="en-US" b="1" spc="-5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12700" marR="5080">
              <a:lnSpc>
                <a:spcPct val="100499"/>
              </a:lnSpc>
              <a:spcBef>
                <a:spcPts val="80"/>
              </a:spcBef>
            </a:pPr>
            <a:r>
              <a:rPr sz="1800" b="1" spc="-5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endParaRPr lang="en-US" sz="1800" b="1" spc="-5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pPr marL="12700" marR="5080">
              <a:lnSpc>
                <a:spcPct val="100499"/>
              </a:lnSpc>
              <a:spcBef>
                <a:spcPts val="80"/>
              </a:spcBef>
            </a:pPr>
            <a:endParaRPr lang="en-US" b="1" spc="-5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12700" marR="5080">
              <a:lnSpc>
                <a:spcPct val="100499"/>
              </a:lnSpc>
              <a:spcBef>
                <a:spcPts val="80"/>
              </a:spcBef>
            </a:pPr>
            <a:endParaRPr lang="en-US" sz="1800" b="1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pPr marL="12700" marR="5080">
              <a:lnSpc>
                <a:spcPct val="100499"/>
              </a:lnSpc>
              <a:spcBef>
                <a:spcPts val="80"/>
              </a:spcBef>
            </a:pPr>
            <a:r>
              <a:rPr lang="en-US" sz="1800" b="1" dirty="0" smtClean="0">
                <a:solidFill>
                  <a:srgbClr val="FFFFFF"/>
                </a:solidFill>
                <a:latin typeface="Calibri"/>
                <a:cs typeface="Calibri"/>
              </a:rPr>
              <a:t>	</a:t>
            </a:r>
          </a:p>
          <a:p>
            <a:pPr marL="12700" marR="5080">
              <a:lnSpc>
                <a:spcPct val="100499"/>
              </a:lnSpc>
              <a:spcBef>
                <a:spcPts val="80"/>
              </a:spcBef>
            </a:pPr>
            <a:r>
              <a:rPr lang="en-US" b="1" dirty="0">
                <a:solidFill>
                  <a:srgbClr val="FFFFFF"/>
                </a:solidFill>
                <a:latin typeface="Calibri"/>
                <a:cs typeface="Calibri"/>
              </a:rPr>
              <a:t>	 </a:t>
            </a:r>
            <a:r>
              <a:rPr sz="1800" b="1" dirty="0" smtClean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lang="en-US" sz="1800" b="1" dirty="0" smtClean="0">
                <a:solidFill>
                  <a:srgbClr val="FFFFFF"/>
                </a:solidFill>
                <a:latin typeface="Calibri"/>
                <a:cs typeface="Calibri"/>
              </a:rPr>
              <a:t/>
            </a:r>
            <a:br>
              <a:rPr lang="en-US" sz="1800" b="1" dirty="0" smtClean="0">
                <a:solidFill>
                  <a:srgbClr val="FFFFFF"/>
                </a:solidFill>
                <a:latin typeface="Calibri"/>
                <a:cs typeface="Calibri"/>
              </a:rPr>
            </a:br>
            <a:r>
              <a:rPr sz="2800" b="1" spc="-5" dirty="0" smtClean="0">
                <a:solidFill>
                  <a:srgbClr val="FAA904"/>
                </a:solidFill>
                <a:latin typeface="Calibri"/>
                <a:cs typeface="Calibri"/>
              </a:rPr>
              <a:t>6</a:t>
            </a:r>
            <a:r>
              <a:rPr sz="2800" b="1" spc="-315" dirty="0" smtClean="0">
                <a:solidFill>
                  <a:srgbClr val="FAA904"/>
                </a:solidFill>
                <a:latin typeface="Calibri"/>
                <a:cs typeface="Calibri"/>
              </a:rPr>
              <a:t> </a:t>
            </a:r>
            <a:r>
              <a:rPr lang="en-US" sz="2800" b="1" spc="-315" dirty="0" smtClean="0">
                <a:solidFill>
                  <a:srgbClr val="FAA904"/>
                </a:solidFill>
                <a:latin typeface="Calibri"/>
                <a:cs typeface="Calibri"/>
              </a:rPr>
              <a:t> </a:t>
            </a:r>
            <a:r>
              <a:rPr sz="1800" b="1" dirty="0" smtClean="0">
                <a:solidFill>
                  <a:srgbClr val="FFFFFF"/>
                </a:solidFill>
                <a:latin typeface="Calibri"/>
                <a:cs typeface="Calibri"/>
              </a:rPr>
              <a:t>FEL </a:t>
            </a:r>
            <a:r>
              <a:rPr lang="en-US" sz="1800" b="1" dirty="0" smtClean="0">
                <a:solidFill>
                  <a:srgbClr val="FFFFFF"/>
                </a:solidFill>
                <a:latin typeface="Calibri"/>
                <a:cs typeface="Calibri"/>
              </a:rPr>
              <a:t>User </a:t>
            </a:r>
            <a:r>
              <a:rPr sz="1800" b="1" spc="-5" dirty="0" smtClean="0">
                <a:solidFill>
                  <a:srgbClr val="FFFFFF"/>
                </a:solidFill>
                <a:latin typeface="Calibri"/>
                <a:cs typeface="Calibri"/>
              </a:rPr>
              <a:t>Facilities 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are </a:t>
            </a:r>
            <a:endParaRPr lang="en-US" sz="1800" b="1" spc="-10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pPr marL="12700" marR="5080">
              <a:lnSpc>
                <a:spcPct val="100499"/>
              </a:lnSpc>
              <a:spcBef>
                <a:spcPts val="80"/>
              </a:spcBef>
            </a:pPr>
            <a:endParaRPr lang="en-US" b="1" spc="-10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12700" marR="5080">
              <a:lnSpc>
                <a:spcPct val="100499"/>
              </a:lnSpc>
              <a:spcBef>
                <a:spcPts val="80"/>
              </a:spcBef>
            </a:pPr>
            <a:endParaRPr lang="en-US" sz="1800" b="1" spc="-10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pPr marL="12700" marR="5080">
              <a:lnSpc>
                <a:spcPct val="100499"/>
              </a:lnSpc>
              <a:spcBef>
                <a:spcPts val="80"/>
              </a:spcBef>
            </a:pPr>
            <a:endParaRPr lang="en-US" b="1" spc="-10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12700" marR="5080">
              <a:lnSpc>
                <a:spcPct val="100499"/>
              </a:lnSpc>
              <a:spcBef>
                <a:spcPts val="80"/>
              </a:spcBef>
            </a:pPr>
            <a:endParaRPr lang="en-US" sz="1800" b="1" spc="-10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pPr marL="12700" marR="5080">
              <a:lnSpc>
                <a:spcPct val="100499"/>
              </a:lnSpc>
              <a:spcBef>
                <a:spcPts val="80"/>
              </a:spcBef>
            </a:pPr>
            <a:endParaRPr lang="en-US" sz="1800" b="1" spc="-5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pPr marL="12700" marR="5080">
              <a:lnSpc>
                <a:spcPct val="100499"/>
              </a:lnSpc>
              <a:spcBef>
                <a:spcPts val="80"/>
              </a:spcBef>
            </a:pPr>
            <a:r>
              <a:rPr sz="1800" b="1" spc="-5" dirty="0" smtClean="0">
                <a:solidFill>
                  <a:srgbClr val="FFFFFF"/>
                </a:solidFill>
                <a:latin typeface="Calibri"/>
                <a:cs typeface="Calibri"/>
              </a:rPr>
              <a:t>joining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forces to master 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challenges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of the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next 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decades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5" name="object 5"/>
          <p:cNvSpPr>
            <a:spLocks noChangeAspect="1"/>
          </p:cNvSpPr>
          <p:nvPr/>
        </p:nvSpPr>
        <p:spPr>
          <a:xfrm>
            <a:off x="83553" y="4038600"/>
            <a:ext cx="2963112" cy="19113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582536" y="6227017"/>
            <a:ext cx="2433828" cy="6309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ahn_MapLeaps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8" t="30729" r="1122" b="10660"/>
          <a:stretch/>
        </p:blipFill>
        <p:spPr>
          <a:xfrm>
            <a:off x="3491880" y="737637"/>
            <a:ext cx="5688632" cy="6147747"/>
          </a:xfrm>
          <a:prstGeom prst="rect">
            <a:avLst/>
          </a:prstGeom>
        </p:spPr>
      </p:pic>
      <p:sp>
        <p:nvSpPr>
          <p:cNvPr id="3" name="Titel 1"/>
          <p:cNvSpPr txBox="1">
            <a:spLocks/>
          </p:cNvSpPr>
          <p:nvPr/>
        </p:nvSpPr>
        <p:spPr bwMode="auto">
          <a:xfrm>
            <a:off x="77045" y="54548"/>
            <a:ext cx="9183688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/>
            <a:r>
              <a:rPr lang="en-GB" sz="2000" kern="0" dirty="0" smtClean="0">
                <a:solidFill>
                  <a:srgbClr val="FFFFFF"/>
                </a:solidFill>
              </a:rPr>
              <a:t>LEAPS -</a:t>
            </a:r>
            <a:r>
              <a:rPr lang="en-GB" sz="2000" b="0" kern="0" dirty="0" smtClean="0">
                <a:solidFill>
                  <a:srgbClr val="FFFFFF"/>
                </a:solidFill>
              </a:rPr>
              <a:t> League of European Accelerator-Based Photon Sources</a:t>
            </a:r>
            <a:endParaRPr lang="en-GB" sz="2000" b="0" kern="0" dirty="0">
              <a:solidFill>
                <a:srgbClr val="FFFFFF"/>
              </a:solidFill>
            </a:endParaRPr>
          </a:p>
        </p:txBody>
      </p:sp>
      <p:sp>
        <p:nvSpPr>
          <p:cNvPr id="4" name="TextBox 22"/>
          <p:cNvSpPr txBox="1"/>
          <p:nvPr/>
        </p:nvSpPr>
        <p:spPr>
          <a:xfrm>
            <a:off x="35496" y="764704"/>
            <a:ext cx="559961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400" b="1" dirty="0" smtClean="0">
                <a:solidFill>
                  <a:srgbClr val="000000"/>
                </a:solidFill>
              </a:rPr>
              <a:t>Launched: 2015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400" b="1" dirty="0" smtClean="0">
                <a:solidFill>
                  <a:srgbClr val="000000"/>
                </a:solidFill>
              </a:rPr>
              <a:t>Members:	   16 Laboratories with total 19 Photon </a:t>
            </a:r>
            <a:r>
              <a:rPr lang="en-GB" sz="1400" b="1" u="sng" dirty="0" smtClean="0">
                <a:solidFill>
                  <a:srgbClr val="000000"/>
                </a:solidFill>
              </a:rPr>
              <a:t>User</a:t>
            </a:r>
            <a:r>
              <a:rPr lang="en-GB" sz="1400" b="1" dirty="0" smtClean="0">
                <a:solidFill>
                  <a:srgbClr val="000000"/>
                </a:solidFill>
              </a:rPr>
              <a:t> Facilities</a:t>
            </a:r>
            <a:br>
              <a:rPr lang="en-GB" sz="1400" b="1" dirty="0" smtClean="0">
                <a:solidFill>
                  <a:srgbClr val="000000"/>
                </a:solidFill>
              </a:rPr>
            </a:br>
            <a:r>
              <a:rPr lang="en-GB" sz="1400" b="1" dirty="0" smtClean="0">
                <a:solidFill>
                  <a:srgbClr val="000000"/>
                </a:solidFill>
              </a:rPr>
              <a:t>	   + European Synchrotron User Organization</a:t>
            </a:r>
            <a:endParaRPr lang="en-GB" sz="1400" b="1" dirty="0">
              <a:solidFill>
                <a:srgbClr val="000000"/>
              </a:solidFill>
            </a:endParaRPr>
          </a:p>
        </p:txBody>
      </p:sp>
      <p:pic>
        <p:nvPicPr>
          <p:cNvPr id="6" name="Picture 7" descr="ESUO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31" y="5562600"/>
            <a:ext cx="1243856" cy="690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3" name="Gruppieren 22"/>
          <p:cNvGrpSpPr/>
          <p:nvPr/>
        </p:nvGrpSpPr>
        <p:grpSpPr>
          <a:xfrm>
            <a:off x="5975918" y="821549"/>
            <a:ext cx="3114136" cy="955311"/>
            <a:chOff x="5926347" y="847610"/>
            <a:chExt cx="3114136" cy="955311"/>
          </a:xfrm>
        </p:grpSpPr>
        <p:sp>
          <p:nvSpPr>
            <p:cNvPr id="24" name="Rechteck 23"/>
            <p:cNvSpPr/>
            <p:nvPr/>
          </p:nvSpPr>
          <p:spPr bwMode="auto">
            <a:xfrm>
              <a:off x="5926347" y="847610"/>
              <a:ext cx="3114136" cy="955311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1600" b="1" smtClean="0">
                <a:solidFill>
                  <a:srgbClr val="00589C"/>
                </a:solidFill>
              </a:endParaRPr>
            </a:p>
          </p:txBody>
        </p:sp>
        <p:pic>
          <p:nvPicPr>
            <p:cNvPr id="25" name="Picture 2" descr="N:\4all\intern\GD\secgd\LEAPS - PSSP\Logo\LEAPS Logos final\LEAPS Logos final\LEAPS Logo\Colour Version\LEAPS Logo-Colour-RGB-31.03.17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4206" y="996652"/>
              <a:ext cx="2837542" cy="649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uppieren 25"/>
          <p:cNvGrpSpPr/>
          <p:nvPr/>
        </p:nvGrpSpPr>
        <p:grpSpPr>
          <a:xfrm>
            <a:off x="107504" y="2420888"/>
            <a:ext cx="4113364" cy="2786737"/>
            <a:chOff x="107504" y="2420888"/>
            <a:chExt cx="4113364" cy="2786737"/>
          </a:xfrm>
        </p:grpSpPr>
        <p:pic>
          <p:nvPicPr>
            <p:cNvPr id="8" name="Picture 2" descr="DESY 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5421" y="2420888"/>
              <a:ext cx="661795" cy="646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857" y="3079529"/>
              <a:ext cx="716025" cy="716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7" descr="Sit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971" y="2488363"/>
              <a:ext cx="933216" cy="511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3450" y="2581526"/>
              <a:ext cx="1115721" cy="325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2" descr="Bildergebnis für elettra logo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11160" r="9010" b="8088"/>
            <a:stretch/>
          </p:blipFill>
          <p:spPr bwMode="auto">
            <a:xfrm>
              <a:off x="3105405" y="2491139"/>
              <a:ext cx="867501" cy="506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4" descr="http://www.desy.de/instance/images/xfel_logo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5026" y="3130563"/>
              <a:ext cx="613957" cy="613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7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0235" y="3242009"/>
              <a:ext cx="1041685" cy="3910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1" descr="Bildergebnis für felix laboratory logo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0127" y="3235085"/>
              <a:ext cx="768963" cy="404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3" descr="Image result for hzdr logo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4002373"/>
              <a:ext cx="941054" cy="650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5" descr=" logo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5899" y="3958275"/>
              <a:ext cx="1152000" cy="406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34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53" y="4815598"/>
              <a:ext cx="868747" cy="302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36" descr="Bildergebnis für synchrotron solaris logo"/>
            <p:cNvPicPr>
              <a:picLocks noChangeAspect="1" noChangeArrowheads="1"/>
            </p:cNvPicPr>
            <p:nvPr/>
          </p:nvPicPr>
          <p:blipFill rotWithShape="1"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74" b="16736"/>
            <a:stretch/>
          </p:blipFill>
          <p:spPr bwMode="auto">
            <a:xfrm>
              <a:off x="2188874" y="4773534"/>
              <a:ext cx="1142203" cy="392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3"/>
            <p:cNvPicPr>
              <a:picLocks noChangeAspect="1" noChangeArrowheads="1"/>
            </p:cNvPicPr>
            <p:nvPr/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7373" y="4785797"/>
              <a:ext cx="863495" cy="409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46" descr="Bildergebnis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7747" y="4001801"/>
              <a:ext cx="768963" cy="490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267087" y="3933056"/>
              <a:ext cx="800857" cy="534972"/>
            </a:xfrm>
            <a:prstGeom prst="rect">
              <a:avLst/>
            </a:prstGeom>
          </p:spPr>
        </p:pic>
        <p:pic>
          <p:nvPicPr>
            <p:cNvPr id="1026" name="Picture 2" descr="Quellbild anzeigen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004" y="4773534"/>
              <a:ext cx="711970" cy="434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4866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ahn_MapLeaps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8" t="30729" r="1122" b="10660"/>
          <a:stretch/>
        </p:blipFill>
        <p:spPr>
          <a:xfrm>
            <a:off x="3491880" y="737637"/>
            <a:ext cx="5688632" cy="6147747"/>
          </a:xfrm>
          <a:prstGeom prst="rect">
            <a:avLst/>
          </a:prstGeom>
        </p:spPr>
      </p:pic>
      <p:sp>
        <p:nvSpPr>
          <p:cNvPr id="3" name="Titel 1"/>
          <p:cNvSpPr txBox="1">
            <a:spLocks/>
          </p:cNvSpPr>
          <p:nvPr/>
        </p:nvSpPr>
        <p:spPr bwMode="auto">
          <a:xfrm>
            <a:off x="77045" y="54548"/>
            <a:ext cx="9183688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/>
            <a:r>
              <a:rPr lang="en-GB" sz="2000" kern="0" dirty="0" smtClean="0">
                <a:solidFill>
                  <a:srgbClr val="FFFFFF"/>
                </a:solidFill>
              </a:rPr>
              <a:t>LEAPS -</a:t>
            </a:r>
            <a:r>
              <a:rPr lang="en-GB" sz="2000" b="0" kern="0" dirty="0" smtClean="0">
                <a:solidFill>
                  <a:srgbClr val="FFFFFF"/>
                </a:solidFill>
              </a:rPr>
              <a:t> League of European Accelerator-Based Photon Sources</a:t>
            </a:r>
            <a:endParaRPr lang="en-GB" sz="2000" b="0" kern="0" dirty="0">
              <a:solidFill>
                <a:srgbClr val="FFFFFF"/>
              </a:solidFill>
            </a:endParaRPr>
          </a:p>
        </p:txBody>
      </p:sp>
      <p:sp>
        <p:nvSpPr>
          <p:cNvPr id="23" name="TextBox 1"/>
          <p:cNvSpPr txBox="1"/>
          <p:nvPr/>
        </p:nvSpPr>
        <p:spPr>
          <a:xfrm>
            <a:off x="136190" y="716064"/>
            <a:ext cx="5568640" cy="51860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GB" sz="2200" b="1" dirty="0" smtClean="0">
                <a:solidFill>
                  <a:srgbClr val="000000"/>
                </a:solidFill>
              </a:rPr>
              <a:t>Goals:</a:t>
            </a:r>
            <a:r>
              <a:rPr lang="en-GB" sz="1600" b="1" dirty="0" smtClean="0">
                <a:solidFill>
                  <a:srgbClr val="000000"/>
                </a:solidFill>
              </a:rPr>
              <a:t>	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000000"/>
                </a:solidFill>
              </a:rPr>
              <a:t>Secure EU leadership for </a:t>
            </a:r>
            <a:r>
              <a:rPr lang="en-GB" sz="1600" b="1" dirty="0" smtClean="0">
                <a:solidFill>
                  <a:srgbClr val="000000"/>
                </a:solidFill>
              </a:rPr>
              <a:t>decades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600" b="1" dirty="0" smtClean="0">
                <a:solidFill>
                  <a:srgbClr val="000000"/>
                </a:solidFill>
              </a:rPr>
              <a:t>Coherent Roadmap of all SR and FEL facilities in EU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sz="16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600" b="1" dirty="0">
              <a:solidFill>
                <a:srgbClr val="000000"/>
              </a:solidFill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arenR"/>
            </a:pPr>
            <a:r>
              <a:rPr lang="en-GB" sz="1600" b="1" dirty="0" smtClean="0">
                <a:solidFill>
                  <a:srgbClr val="000000"/>
                </a:solidFill>
              </a:rPr>
              <a:t>Strong &amp; diverse user community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arenR"/>
            </a:pPr>
            <a:r>
              <a:rPr lang="en-GB" sz="1600" b="1" dirty="0" smtClean="0">
                <a:solidFill>
                  <a:srgbClr val="000000"/>
                </a:solidFill>
              </a:rPr>
              <a:t>Best practice</a:t>
            </a:r>
            <a:endParaRPr lang="en-GB" sz="1600" b="1" dirty="0">
              <a:solidFill>
                <a:srgbClr val="000000"/>
              </a:solidFill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arenR"/>
            </a:pPr>
            <a:r>
              <a:rPr lang="en-GB" sz="1600" b="1" dirty="0" smtClean="0">
                <a:solidFill>
                  <a:srgbClr val="000000"/>
                </a:solidFill>
              </a:rPr>
              <a:t>Push &amp; disseminate technology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arenR"/>
            </a:pPr>
            <a:r>
              <a:rPr lang="en-GB" sz="1600" b="1" dirty="0" smtClean="0">
                <a:solidFill>
                  <a:srgbClr val="000000"/>
                </a:solidFill>
              </a:rPr>
              <a:t>Integration &amp; sustainability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arenR"/>
            </a:pPr>
            <a:r>
              <a:rPr lang="en-US" sz="1600" b="1" dirty="0">
                <a:solidFill>
                  <a:srgbClr val="00589C"/>
                </a:solidFill>
              </a:rPr>
              <a:t>Enable excellent </a:t>
            </a:r>
            <a:r>
              <a:rPr lang="en-US" sz="1600" b="1" dirty="0" smtClean="0">
                <a:solidFill>
                  <a:srgbClr val="00589C"/>
                </a:solidFill>
              </a:rPr>
              <a:t>science</a:t>
            </a:r>
            <a:endParaRPr lang="en-GB" sz="1600" b="1" dirty="0" smtClean="0">
              <a:solidFill>
                <a:srgbClr val="000000"/>
              </a:solidFill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arenR"/>
            </a:pPr>
            <a:r>
              <a:rPr lang="en-GB" sz="1600" b="1" dirty="0" smtClean="0">
                <a:solidFill>
                  <a:srgbClr val="000000"/>
                </a:solidFill>
              </a:rPr>
              <a:t>Next </a:t>
            </a:r>
            <a:r>
              <a:rPr lang="en-GB" sz="1600" b="1" dirty="0">
                <a:solidFill>
                  <a:srgbClr val="000000"/>
                </a:solidFill>
              </a:rPr>
              <a:t>generation light </a:t>
            </a:r>
            <a:r>
              <a:rPr lang="en-GB" sz="1600" b="1" dirty="0" smtClean="0">
                <a:solidFill>
                  <a:srgbClr val="000000"/>
                </a:solidFill>
              </a:rPr>
              <a:t>sources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arenR"/>
            </a:pPr>
            <a:r>
              <a:rPr lang="en-GB" sz="1600" b="1" dirty="0" smtClean="0">
                <a:solidFill>
                  <a:srgbClr val="000000"/>
                </a:solidFill>
              </a:rPr>
              <a:t>Open science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600" b="1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6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rgbClr val="000000"/>
                </a:solidFill>
              </a:rPr>
              <a:t>LEAPS Charter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rgbClr val="000000"/>
                </a:solidFill>
              </a:rPr>
              <a:t>LEAPS Strategy Document &amp;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rgbClr val="000000"/>
                </a:solidFill>
              </a:rPr>
              <a:t>LEAPS </a:t>
            </a:r>
            <a:r>
              <a:rPr lang="en-GB" sz="1600" b="1" dirty="0" err="1" smtClean="0">
                <a:solidFill>
                  <a:srgbClr val="000000"/>
                </a:solidFill>
              </a:rPr>
              <a:t>Kickoff</a:t>
            </a:r>
            <a:r>
              <a:rPr lang="en-GB" sz="1600" b="1" dirty="0" smtClean="0">
                <a:solidFill>
                  <a:srgbClr val="000000"/>
                </a:solidFill>
              </a:rPr>
              <a:t> Event in Brussels, 13.11.2017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600" b="1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rgbClr val="000000"/>
                </a:solidFill>
              </a:rPr>
              <a:t>Input to European Commission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rgbClr val="000000"/>
                </a:solidFill>
              </a:rPr>
              <a:t>Framework Program FP9 2021-2027</a:t>
            </a:r>
            <a:endParaRPr lang="en-GB" sz="1600" b="1" dirty="0">
              <a:solidFill>
                <a:srgbClr val="000000"/>
              </a:solidFill>
            </a:endParaRPr>
          </a:p>
        </p:txBody>
      </p:sp>
      <p:grpSp>
        <p:nvGrpSpPr>
          <p:cNvPr id="5" name="Gruppieren 4"/>
          <p:cNvGrpSpPr/>
          <p:nvPr/>
        </p:nvGrpSpPr>
        <p:grpSpPr>
          <a:xfrm>
            <a:off x="5975918" y="821549"/>
            <a:ext cx="3114136" cy="955311"/>
            <a:chOff x="5926347" y="847610"/>
            <a:chExt cx="3114136" cy="955311"/>
          </a:xfrm>
        </p:grpSpPr>
        <p:sp>
          <p:nvSpPr>
            <p:cNvPr id="6" name="Rechteck 5"/>
            <p:cNvSpPr/>
            <p:nvPr/>
          </p:nvSpPr>
          <p:spPr bwMode="auto">
            <a:xfrm>
              <a:off x="5926347" y="847610"/>
              <a:ext cx="3114136" cy="955311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1600" b="1" smtClean="0">
                <a:solidFill>
                  <a:srgbClr val="00589C"/>
                </a:solidFill>
              </a:endParaRPr>
            </a:p>
          </p:txBody>
        </p:sp>
        <p:pic>
          <p:nvPicPr>
            <p:cNvPr id="7" name="Picture 2" descr="N:\4all\intern\GD\secgd\LEAPS - PSSP\Logo\LEAPS Logos final\LEAPS Logos final\LEAPS Logo\Colour Version\LEAPS Logo-Colour-RGB-31.03.17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4206" y="996652"/>
              <a:ext cx="2837542" cy="649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4518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6" r="27824" b="12941"/>
          <a:stretch/>
        </p:blipFill>
        <p:spPr bwMode="auto">
          <a:xfrm>
            <a:off x="1106245" y="-6824"/>
            <a:ext cx="8037755" cy="6905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 rot="16200000">
            <a:off x="-1586763" y="3045768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LEAPS webpage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20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/>
              <a:t>Organisation</a:t>
            </a:r>
            <a:endParaRPr lang="de-DE" sz="3200" dirty="0"/>
          </a:p>
        </p:txBody>
      </p:sp>
      <p:pic>
        <p:nvPicPr>
          <p:cNvPr id="1026" name="Picture 2" descr="S:\user\groups\dir\public\Direktorium\Kooperationen\LEAPS\2018 03 Position Paper\2018 03 20 LEAPS Strategy 2030 final\LEAPS_governen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721" y="1453515"/>
            <a:ext cx="7495346" cy="418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feld 51"/>
          <p:cNvSpPr txBox="1"/>
          <p:nvPr/>
        </p:nvSpPr>
        <p:spPr>
          <a:xfrm>
            <a:off x="6296467" y="5638800"/>
            <a:ext cx="6495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prstClr val="black"/>
                </a:solidFill>
              </a:rPr>
              <a:t>SG 1&amp;2</a:t>
            </a:r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53" name="Textfeld 52"/>
          <p:cNvSpPr txBox="1"/>
          <p:nvPr/>
        </p:nvSpPr>
        <p:spPr>
          <a:xfrm>
            <a:off x="3187507" y="5638800"/>
            <a:ext cx="4779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prstClr val="black"/>
                </a:solidFill>
              </a:rPr>
              <a:t>WGs</a:t>
            </a:r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6054050" y="182880"/>
            <a:ext cx="31781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smtClean="0">
                <a:solidFill>
                  <a:srgbClr val="FBA905"/>
                </a:solidFill>
              </a:rPr>
              <a:t> </a:t>
            </a:r>
          </a:p>
          <a:p>
            <a:r>
              <a:rPr lang="de-DE" b="1" dirty="0" smtClean="0">
                <a:solidFill>
                  <a:srgbClr val="FBA905"/>
                </a:solidFill>
              </a:rPr>
              <a:t>GA </a:t>
            </a:r>
            <a:r>
              <a:rPr lang="de-DE" b="1" dirty="0" err="1" smtClean="0">
                <a:solidFill>
                  <a:srgbClr val="FBA905"/>
                </a:solidFill>
              </a:rPr>
              <a:t>Chair</a:t>
            </a:r>
            <a:r>
              <a:rPr lang="de-DE" b="1" dirty="0" smtClean="0">
                <a:solidFill>
                  <a:srgbClr val="FBA905"/>
                </a:solidFill>
              </a:rPr>
              <a:t>:	           Helmut Dosch</a:t>
            </a:r>
          </a:p>
          <a:p>
            <a:r>
              <a:rPr lang="de-DE" b="1" dirty="0" smtClean="0">
                <a:solidFill>
                  <a:srgbClr val="FBA905"/>
                </a:solidFill>
              </a:rPr>
              <a:t>GA </a:t>
            </a:r>
            <a:r>
              <a:rPr lang="de-DE" b="1" dirty="0" err="1" smtClean="0">
                <a:solidFill>
                  <a:srgbClr val="FBA905"/>
                </a:solidFill>
              </a:rPr>
              <a:t>Vice</a:t>
            </a:r>
            <a:r>
              <a:rPr lang="de-DE" b="1" dirty="0" smtClean="0">
                <a:solidFill>
                  <a:srgbClr val="FBA905"/>
                </a:solidFill>
              </a:rPr>
              <a:t> </a:t>
            </a:r>
            <a:r>
              <a:rPr lang="de-DE" b="1" dirty="0" err="1" smtClean="0">
                <a:solidFill>
                  <a:srgbClr val="FBA905"/>
                </a:solidFill>
              </a:rPr>
              <a:t>chair</a:t>
            </a:r>
            <a:r>
              <a:rPr lang="de-DE" b="1" dirty="0" smtClean="0">
                <a:solidFill>
                  <a:srgbClr val="FBA905"/>
                </a:solidFill>
              </a:rPr>
              <a:t>:   Catarina Biscari </a:t>
            </a:r>
            <a:endParaRPr lang="de-DE" b="1" dirty="0">
              <a:solidFill>
                <a:srgbClr val="FBA90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47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/>
              <a:t>Organisation</a:t>
            </a:r>
            <a:endParaRPr lang="de-DE" sz="3200" dirty="0"/>
          </a:p>
        </p:txBody>
      </p:sp>
      <p:pic>
        <p:nvPicPr>
          <p:cNvPr id="1026" name="Picture 2" descr="S:\user\groups\dir\public\Direktorium\Kooperationen\LEAPS\2018 03 Position Paper\2018 03 20 LEAPS Strategy 2030 final\LEAPS_governen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721" y="1453515"/>
            <a:ext cx="7495346" cy="418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feld 51"/>
          <p:cNvSpPr txBox="1"/>
          <p:nvPr/>
        </p:nvSpPr>
        <p:spPr>
          <a:xfrm>
            <a:off x="6296467" y="5638800"/>
            <a:ext cx="6495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prstClr val="black"/>
                </a:solidFill>
              </a:rPr>
              <a:t>SG 1&amp;2</a:t>
            </a:r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53" name="Textfeld 52"/>
          <p:cNvSpPr txBox="1"/>
          <p:nvPr/>
        </p:nvSpPr>
        <p:spPr>
          <a:xfrm>
            <a:off x="3187507" y="5638800"/>
            <a:ext cx="4779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prstClr val="black"/>
                </a:solidFill>
              </a:rPr>
              <a:t>WGs</a:t>
            </a:r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6054050" y="182880"/>
            <a:ext cx="31781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smtClean="0">
                <a:solidFill>
                  <a:srgbClr val="FBA905"/>
                </a:solidFill>
              </a:rPr>
              <a:t> </a:t>
            </a:r>
          </a:p>
          <a:p>
            <a:r>
              <a:rPr lang="de-DE" b="1" dirty="0" smtClean="0">
                <a:solidFill>
                  <a:srgbClr val="FBA905"/>
                </a:solidFill>
              </a:rPr>
              <a:t>GA </a:t>
            </a:r>
            <a:r>
              <a:rPr lang="de-DE" b="1" dirty="0" err="1" smtClean="0">
                <a:solidFill>
                  <a:srgbClr val="FBA905"/>
                </a:solidFill>
              </a:rPr>
              <a:t>Chair</a:t>
            </a:r>
            <a:r>
              <a:rPr lang="de-DE" b="1" dirty="0" smtClean="0">
                <a:solidFill>
                  <a:srgbClr val="FBA905"/>
                </a:solidFill>
              </a:rPr>
              <a:t>:	           Helmut Dosch</a:t>
            </a:r>
          </a:p>
          <a:p>
            <a:r>
              <a:rPr lang="de-DE" b="1" dirty="0" smtClean="0">
                <a:solidFill>
                  <a:srgbClr val="FBA905"/>
                </a:solidFill>
              </a:rPr>
              <a:t>GA </a:t>
            </a:r>
            <a:r>
              <a:rPr lang="de-DE" b="1" dirty="0" err="1" smtClean="0">
                <a:solidFill>
                  <a:srgbClr val="FBA905"/>
                </a:solidFill>
              </a:rPr>
              <a:t>Vice</a:t>
            </a:r>
            <a:r>
              <a:rPr lang="de-DE" b="1" dirty="0" smtClean="0">
                <a:solidFill>
                  <a:srgbClr val="FBA905"/>
                </a:solidFill>
              </a:rPr>
              <a:t> </a:t>
            </a:r>
            <a:r>
              <a:rPr lang="de-DE" b="1" dirty="0" err="1" smtClean="0">
                <a:solidFill>
                  <a:srgbClr val="FBA905"/>
                </a:solidFill>
              </a:rPr>
              <a:t>chair</a:t>
            </a:r>
            <a:r>
              <a:rPr lang="de-DE" b="1" dirty="0" smtClean="0">
                <a:solidFill>
                  <a:srgbClr val="FBA905"/>
                </a:solidFill>
              </a:rPr>
              <a:t>:   Catarina Biscari </a:t>
            </a:r>
            <a:endParaRPr lang="de-DE" b="1" dirty="0">
              <a:solidFill>
                <a:srgbClr val="FBA905"/>
              </a:solidFill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1343399" y="3763108"/>
            <a:ext cx="2834706" cy="1835834"/>
          </a:xfrm>
          <a:custGeom>
            <a:avLst/>
            <a:gdLst>
              <a:gd name="connsiteX0" fmla="*/ 0 w 2806505"/>
              <a:gd name="connsiteY0" fmla="*/ 0 h 1835834"/>
              <a:gd name="connsiteX1" fmla="*/ 2806505 w 2806505"/>
              <a:gd name="connsiteY1" fmla="*/ 7034 h 1835834"/>
              <a:gd name="connsiteX2" fmla="*/ 2806505 w 2806505"/>
              <a:gd name="connsiteY2" fmla="*/ 956603 h 1835834"/>
              <a:gd name="connsiteX3" fmla="*/ 1371600 w 2806505"/>
              <a:gd name="connsiteY3" fmla="*/ 956603 h 1835834"/>
              <a:gd name="connsiteX4" fmla="*/ 1357532 w 2806505"/>
              <a:gd name="connsiteY4" fmla="*/ 1835834 h 1835834"/>
              <a:gd name="connsiteX5" fmla="*/ 35169 w 2806505"/>
              <a:gd name="connsiteY5" fmla="*/ 1814732 h 1835834"/>
              <a:gd name="connsiteX6" fmla="*/ 0 w 2806505"/>
              <a:gd name="connsiteY6" fmla="*/ 0 h 1835834"/>
              <a:gd name="connsiteX0" fmla="*/ 28201 w 2834706"/>
              <a:gd name="connsiteY0" fmla="*/ 0 h 1835834"/>
              <a:gd name="connsiteX1" fmla="*/ 2834706 w 2834706"/>
              <a:gd name="connsiteY1" fmla="*/ 7034 h 1835834"/>
              <a:gd name="connsiteX2" fmla="*/ 2834706 w 2834706"/>
              <a:gd name="connsiteY2" fmla="*/ 956603 h 1835834"/>
              <a:gd name="connsiteX3" fmla="*/ 1399801 w 2834706"/>
              <a:gd name="connsiteY3" fmla="*/ 956603 h 1835834"/>
              <a:gd name="connsiteX4" fmla="*/ 1385733 w 2834706"/>
              <a:gd name="connsiteY4" fmla="*/ 1835834 h 1835834"/>
              <a:gd name="connsiteX5" fmla="*/ 66 w 2834706"/>
              <a:gd name="connsiteY5" fmla="*/ 1807698 h 1835834"/>
              <a:gd name="connsiteX6" fmla="*/ 28201 w 2834706"/>
              <a:gd name="connsiteY6" fmla="*/ 0 h 1835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34706" h="1835834">
                <a:moveTo>
                  <a:pt x="28201" y="0"/>
                </a:moveTo>
                <a:lnTo>
                  <a:pt x="2834706" y="7034"/>
                </a:lnTo>
                <a:lnTo>
                  <a:pt x="2834706" y="956603"/>
                </a:lnTo>
                <a:lnTo>
                  <a:pt x="1399801" y="956603"/>
                </a:lnTo>
                <a:lnTo>
                  <a:pt x="1385733" y="1835834"/>
                </a:lnTo>
                <a:lnTo>
                  <a:pt x="66" y="1807698"/>
                </a:lnTo>
                <a:cubicBezTo>
                  <a:pt x="-2279" y="1202787"/>
                  <a:pt x="58681" y="604911"/>
                  <a:pt x="28201" y="0"/>
                </a:cubicBezTo>
                <a:close/>
              </a:path>
            </a:pathLst>
          </a:custGeom>
          <a:solidFill>
            <a:srgbClr val="FDEADA">
              <a:alpha val="25098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62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-Design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Larissa-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00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1" i="0" u="none" strike="noStrike" cap="none" normalizeH="0" baseline="0" smtClean="0">
            <a:ln>
              <a:noFill/>
            </a:ln>
            <a:solidFill>
              <a:srgbClr val="00589C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00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1" i="0" u="none" strike="noStrike" cap="none" normalizeH="0" baseline="0" smtClean="0">
            <a:ln>
              <a:noFill/>
            </a:ln>
            <a:solidFill>
              <a:srgbClr val="00589C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Larissa-Design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Larissa-Design">
  <a:themeElements>
    <a:clrScheme name="Larissa-Design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Larissa-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00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1" i="0" u="none" strike="noStrike" cap="none" normalizeH="0" baseline="0" smtClean="0">
            <a:ln>
              <a:noFill/>
            </a:ln>
            <a:solidFill>
              <a:srgbClr val="00589C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00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1" i="0" u="none" strike="noStrike" cap="none" normalizeH="0" baseline="0" smtClean="0">
            <a:ln>
              <a:noFill/>
            </a:ln>
            <a:solidFill>
              <a:srgbClr val="00589C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Larissa-Design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620</Words>
  <Application>Microsoft Office PowerPoint</Application>
  <PresentationFormat>On-screen Show (4:3)</PresentationFormat>
  <Paragraphs>207</Paragraphs>
  <Slides>26</Slides>
  <Notes>1</Notes>
  <HiddenSlides>2</HiddenSlides>
  <MMClips>0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Office Theme</vt:lpstr>
      <vt:lpstr>Larissa-Design</vt:lpstr>
      <vt:lpstr>1_Larissa-Design</vt:lpstr>
      <vt:lpstr>Custom Design</vt:lpstr>
      <vt:lpstr>Thème Office</vt:lpstr>
      <vt:lpstr>4_Thème Office</vt:lpstr>
      <vt:lpstr>5_Thème Office</vt:lpstr>
      <vt:lpstr>6_Thème Office</vt:lpstr>
      <vt:lpstr>7_Thème Office</vt:lpstr>
      <vt:lpstr>9_Thème Office</vt:lpstr>
      <vt:lpstr>10_Thème Office</vt:lpstr>
      <vt:lpstr>LEAPS - Technology Roadmaps for  Detectors, Accelerators, Information Technology  Hans Braun, PSI  Spokesperson LEAPS  working group “Photon Sources”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Organisation</vt:lpstr>
      <vt:lpstr>Organisation</vt:lpstr>
      <vt:lpstr>LEAPS Working Groups Leaders</vt:lpstr>
      <vt:lpstr>PowerPoint Presentation</vt:lpstr>
      <vt:lpstr>Synchrotron based photon sources</vt:lpstr>
      <vt:lpstr>PowerPoint Presentation</vt:lpstr>
      <vt:lpstr>PowerPoint Presentation</vt:lpstr>
      <vt:lpstr>PowerPoint Presentation</vt:lpstr>
      <vt:lpstr>Free Electron Laser photon sources</vt:lpstr>
      <vt:lpstr>Future Compact Sources</vt:lpstr>
      <vt:lpstr>LEAPS Research Infrastructure (RI) Roadmap</vt:lpstr>
      <vt:lpstr>LEAPS Technology Roadmap Process</vt:lpstr>
      <vt:lpstr>Technology Roadmap: first list of projects  I</vt:lpstr>
      <vt:lpstr>Technology Roadmap: first list of projects  II</vt:lpstr>
      <vt:lpstr>Technology Roadmaps </vt:lpstr>
      <vt:lpstr>Next</vt:lpstr>
      <vt:lpstr>Facility Roadmaps – 2020-2035</vt:lpstr>
      <vt:lpstr>Summary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François Cesmat</dc:creator>
  <cp:lastModifiedBy>Braun Hans-Heinrich</cp:lastModifiedBy>
  <cp:revision>46</cp:revision>
  <dcterms:created xsi:type="dcterms:W3CDTF">2018-04-17T07:13:33Z</dcterms:created>
  <dcterms:modified xsi:type="dcterms:W3CDTF">2018-06-14T08:23:05Z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2018-02-20T00:00:00Z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2018-04-17T00:00:00Z</vt:filetime>
  </property>
</Properties>
</file>