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64" r:id="rId2"/>
    <p:sldId id="285" r:id="rId3"/>
    <p:sldId id="286" r:id="rId4"/>
    <p:sldId id="284" r:id="rId5"/>
    <p:sldId id="287" r:id="rId6"/>
    <p:sldId id="281" r:id="rId7"/>
    <p:sldId id="319" r:id="rId8"/>
    <p:sldId id="289" r:id="rId9"/>
    <p:sldId id="290" r:id="rId10"/>
    <p:sldId id="288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271" r:id="rId27"/>
    <p:sldId id="270" r:id="rId28"/>
    <p:sldId id="278" r:id="rId29"/>
    <p:sldId id="306" r:id="rId30"/>
    <p:sldId id="317" r:id="rId31"/>
    <p:sldId id="272" r:id="rId32"/>
    <p:sldId id="307" r:id="rId33"/>
    <p:sldId id="308" r:id="rId34"/>
    <p:sldId id="309" r:id="rId35"/>
    <p:sldId id="318" r:id="rId36"/>
    <p:sldId id="310" r:id="rId37"/>
    <p:sldId id="311" r:id="rId38"/>
    <p:sldId id="312" r:id="rId39"/>
    <p:sldId id="313" r:id="rId40"/>
    <p:sldId id="314" r:id="rId41"/>
    <p:sldId id="265" r:id="rId42"/>
    <p:sldId id="315" r:id="rId43"/>
    <p:sldId id="283" r:id="rId44"/>
  </p:sldIdLst>
  <p:sldSz cx="9144000" cy="5143500" type="screen16x9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AAE6"/>
    <a:srgbClr val="5A6EB4"/>
    <a:srgbClr val="A00078"/>
    <a:srgbClr val="A01E28"/>
    <a:srgbClr val="A08232"/>
    <a:srgbClr val="DCA01E"/>
    <a:srgbClr val="FA8214"/>
    <a:srgbClr val="82B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04" autoAdjust="0"/>
    <p:restoredTop sz="91212" autoAdjust="0"/>
  </p:normalViewPr>
  <p:slideViewPr>
    <p:cSldViewPr showGuides="1">
      <p:cViewPr varScale="1">
        <p:scale>
          <a:sx n="100" d="100"/>
          <a:sy n="100" d="100"/>
        </p:scale>
        <p:origin x="352" y="56"/>
      </p:cViewPr>
      <p:guideLst>
        <p:guide orient="horz" pos="1620"/>
        <p:guide pos="2880"/>
        <p:guide pos="24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60775" y="468313"/>
            <a:ext cx="27590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41338" y="8532813"/>
            <a:ext cx="3103562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KIT – Universität des Landes Baden-Württemberg und 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nationales Forschungszentrum in der Helmholtz-Gemeinschaft</a:t>
            </a:r>
          </a:p>
        </p:txBody>
      </p:sp>
      <p:pic>
        <p:nvPicPr>
          <p:cNvPr id="9223" name="Picture 11" descr="KIT-Logo-rgb_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275" y="188913"/>
            <a:ext cx="1008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0883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0ED99B0-9538-4AA1-98EA-85DB0555789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49841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9" descr="II_rahmen_neu_tite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013"/>
            <a:ext cx="91440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 descr="KIT-Logo-rgb_en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" y="345600"/>
            <a:ext cx="1606012" cy="7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3964" r="10625" b="23964"/>
          <a:stretch/>
        </p:blipFill>
        <p:spPr>
          <a:xfrm>
            <a:off x="6804472" y="345600"/>
            <a:ext cx="2016000" cy="403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799" y="4833938"/>
            <a:ext cx="7351713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algn="r"/>
            <a:r>
              <a:rPr lang="de-DE" dirty="0" smtClean="0"/>
              <a:t>Ivan Peric                         RU5 | </a:t>
            </a:r>
            <a:r>
              <a:rPr lang="en-US" dirty="0" smtClean="0"/>
              <a:t>Accelerator and Detector Science and Technology</a:t>
            </a:r>
            <a:r>
              <a:rPr lang="de-DE" dirty="0" smtClean="0"/>
              <a:t>	                                 Helmholtz Research Field Matter			</a:t>
            </a:r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6659563" y="250031"/>
            <a:ext cx="2089150" cy="431958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90525" y="250031"/>
            <a:ext cx="6116638" cy="4319588"/>
          </a:xfrm>
        </p:spPr>
        <p:txBody>
          <a:bodyPr vert="eaVert"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799" y="4833938"/>
            <a:ext cx="7351713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algn="r"/>
            <a:r>
              <a:rPr lang="de-DE" dirty="0" smtClean="0"/>
              <a:t>Ivan Peric                         RU5 | </a:t>
            </a:r>
            <a:r>
              <a:rPr lang="en-US" dirty="0" smtClean="0"/>
              <a:t>Accelerator and Detector Science and Technology</a:t>
            </a:r>
            <a:r>
              <a:rPr lang="de-DE" dirty="0" smtClean="0"/>
              <a:t>	                                 Helmholtz Research Field Matter			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799" y="4833938"/>
            <a:ext cx="7351713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algn="r"/>
            <a:r>
              <a:rPr lang="de-DE" dirty="0" smtClean="0"/>
              <a:t>Ivan Peric                         RU5 | </a:t>
            </a:r>
            <a:r>
              <a:rPr lang="en-US" dirty="0" smtClean="0"/>
              <a:t>Accelerator and Detector Science and Technology</a:t>
            </a:r>
            <a:r>
              <a:rPr lang="de-DE" dirty="0" smtClean="0"/>
              <a:t>	                                 Helmholtz Research Field Matter			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 baseline="0"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799" y="4833938"/>
            <a:ext cx="7351713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algn="r"/>
            <a:r>
              <a:rPr lang="de-DE" dirty="0" smtClean="0"/>
              <a:t>Ivan Peric                         RU5 | </a:t>
            </a:r>
            <a:r>
              <a:rPr lang="en-US" dirty="0" smtClean="0"/>
              <a:t>Accelerator and Detector Science and Technology</a:t>
            </a:r>
            <a:r>
              <a:rPr lang="de-DE" dirty="0" smtClean="0"/>
              <a:t>	                                 Helmholtz Research Field Matter			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92113" y="898922"/>
            <a:ext cx="4102100" cy="3670697"/>
          </a:xfrm>
        </p:spPr>
        <p:txBody>
          <a:bodyPr/>
          <a:lstStyle>
            <a:lvl1pPr>
              <a:defRPr sz="2800" baseline="0"/>
            </a:lvl1pPr>
            <a:lvl2pPr>
              <a:defRPr sz="24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46613" y="898922"/>
            <a:ext cx="4102100" cy="3670697"/>
          </a:xfrm>
        </p:spPr>
        <p:txBody>
          <a:bodyPr/>
          <a:lstStyle>
            <a:lvl1pPr>
              <a:defRPr sz="2800" baseline="0"/>
            </a:lvl1pPr>
            <a:lvl2pPr>
              <a:defRPr sz="24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799" y="4833938"/>
            <a:ext cx="7351713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algn="r"/>
            <a:r>
              <a:rPr lang="de-DE" dirty="0" smtClean="0"/>
              <a:t>Ivan Peric                         RU5 | </a:t>
            </a:r>
            <a:r>
              <a:rPr lang="en-US" dirty="0" smtClean="0"/>
              <a:t>Accelerator and Detector Science and Technology</a:t>
            </a:r>
            <a:r>
              <a:rPr lang="de-DE" dirty="0" smtClean="0"/>
              <a:t>	                                 Helmholtz Research Field Matter			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 baseline="0"/>
            </a:lvl1pPr>
            <a:lvl2pPr>
              <a:defRPr sz="2000" baseline="0"/>
            </a:lvl2pPr>
            <a:lvl3pPr>
              <a:defRPr sz="18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 baseline="0"/>
            </a:lvl1pPr>
            <a:lvl2pPr>
              <a:defRPr sz="2000" baseline="0"/>
            </a:lvl2pPr>
            <a:lvl3pPr>
              <a:defRPr sz="18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701799" y="4833938"/>
            <a:ext cx="7351713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algn="r"/>
            <a:r>
              <a:rPr lang="de-DE" dirty="0" smtClean="0"/>
              <a:t>Ivan Peric                         RU5 | </a:t>
            </a:r>
            <a:r>
              <a:rPr lang="en-US" dirty="0" smtClean="0"/>
              <a:t>Accelerator and Detector Science and Technology</a:t>
            </a:r>
            <a:r>
              <a:rPr lang="de-DE" dirty="0" smtClean="0"/>
              <a:t>	                                 Helmholtz Research Field Matter			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799" y="4833938"/>
            <a:ext cx="7351713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algn="r"/>
            <a:r>
              <a:rPr lang="de-DE" dirty="0" smtClean="0"/>
              <a:t>Ivan Peric                         RU5 | </a:t>
            </a:r>
            <a:r>
              <a:rPr lang="en-US" dirty="0" smtClean="0"/>
              <a:t>Accelerator and Detector Science and Technology</a:t>
            </a:r>
            <a:r>
              <a:rPr lang="de-DE" dirty="0" smtClean="0"/>
              <a:t>	                                 Helmholtz Research Field Matter			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799" y="4833938"/>
            <a:ext cx="7351713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algn="r"/>
            <a:r>
              <a:rPr lang="de-DE" dirty="0" smtClean="0"/>
              <a:t>Ivan Peric                         RU5 | </a:t>
            </a:r>
            <a:r>
              <a:rPr lang="en-US" dirty="0" smtClean="0"/>
              <a:t>Accelerator and Detector Science and Technology</a:t>
            </a:r>
            <a:r>
              <a:rPr lang="de-DE" dirty="0" smtClean="0"/>
              <a:t>	                                 Helmholtz Research Field Matter			</a:t>
            </a:r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2000" b="1" baseline="0"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 baseline="0"/>
            </a:lvl1pPr>
            <a:lvl2pPr>
              <a:defRPr sz="2800" baseline="0"/>
            </a:lvl2pPr>
            <a:lvl3pPr>
              <a:defRPr sz="2400" baseline="0"/>
            </a:lvl3pPr>
            <a:lvl4pPr>
              <a:defRPr sz="2000" baseline="0"/>
            </a:lvl4pPr>
            <a:lvl5pPr>
              <a:defRPr sz="20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799" y="4833938"/>
            <a:ext cx="7351713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algn="r"/>
            <a:r>
              <a:rPr lang="de-DE" dirty="0" smtClean="0"/>
              <a:t>Ivan Peric                         RU5 | </a:t>
            </a:r>
            <a:r>
              <a:rPr lang="en-US" dirty="0" smtClean="0"/>
              <a:t>Accelerator and Detector Science and Technology</a:t>
            </a:r>
            <a:r>
              <a:rPr lang="de-DE" dirty="0" smtClean="0"/>
              <a:t>	                                 Helmholtz Research Field Matter			</a:t>
            </a:r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 baseline="0"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 smtClean="0"/>
              <a:t>Click on </a:t>
            </a:r>
            <a:r>
              <a:rPr lang="de-DE" noProof="0" dirty="0" err="1" smtClean="0"/>
              <a:t>the</a:t>
            </a:r>
            <a:r>
              <a:rPr lang="de-DE" noProof="0" dirty="0" smtClean="0"/>
              <a:t> </a:t>
            </a:r>
            <a:r>
              <a:rPr lang="de-DE" noProof="0" dirty="0" err="1" smtClean="0"/>
              <a:t>symbol</a:t>
            </a:r>
            <a:r>
              <a:rPr lang="de-DE" noProof="0" dirty="0" smtClean="0"/>
              <a:t> </a:t>
            </a:r>
            <a:r>
              <a:rPr lang="de-DE" noProof="0" dirty="0" err="1" smtClean="0"/>
              <a:t>to</a:t>
            </a:r>
            <a:r>
              <a:rPr lang="de-DE" noProof="0" dirty="0" smtClean="0"/>
              <a:t> </a:t>
            </a:r>
            <a:r>
              <a:rPr lang="de-DE" noProof="0" dirty="0" err="1" smtClean="0"/>
              <a:t>add</a:t>
            </a:r>
            <a:r>
              <a:rPr lang="de-DE" noProof="0" dirty="0" smtClean="0"/>
              <a:t> an </a:t>
            </a:r>
            <a:r>
              <a:rPr lang="de-DE" noProof="0" dirty="0" err="1" smtClean="0"/>
              <a:t>image</a:t>
            </a:r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799" y="4833938"/>
            <a:ext cx="7351713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algn="r"/>
            <a:r>
              <a:rPr lang="de-DE" dirty="0" smtClean="0"/>
              <a:t>Ivan Peric                         RU5 | </a:t>
            </a:r>
            <a:r>
              <a:rPr lang="en-US" dirty="0" smtClean="0"/>
              <a:t>Accelerator and Detector Science and Technology</a:t>
            </a:r>
            <a:r>
              <a:rPr lang="de-DE" dirty="0" smtClean="0"/>
              <a:t>	                                 Helmholtz Research Field Matter			</a:t>
            </a:r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6" y="288132"/>
            <a:ext cx="6911975" cy="42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898922"/>
            <a:ext cx="8356600" cy="367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4833938"/>
            <a:ext cx="325438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92E4808B-34C1-43EB-9181-E82B4B238827}" type="slidenum">
              <a:rPr lang="de-DE" sz="900" b="1"/>
              <a:pPr>
                <a:spcBef>
                  <a:spcPct val="50000"/>
                </a:spcBef>
                <a:defRPr/>
              </a:pPr>
              <a:t>‹Nr.›</a:t>
            </a:fld>
            <a:endParaRPr lang="de-DE" sz="900" b="1"/>
          </a:p>
        </p:txBody>
      </p:sp>
      <p:pic>
        <p:nvPicPr>
          <p:cNvPr id="12" name="Picture 9" descr="KITlogo_4c_frutige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00" y="248400"/>
            <a:ext cx="1079666" cy="49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799" y="4833938"/>
            <a:ext cx="7351713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algn="r"/>
            <a:r>
              <a:rPr lang="de-DE" dirty="0" smtClean="0"/>
              <a:t>Ivan Peric                         RU5 | </a:t>
            </a:r>
            <a:r>
              <a:rPr lang="en-US" dirty="0" smtClean="0"/>
              <a:t>Accelerator and Detector Science and Technology</a:t>
            </a:r>
            <a:r>
              <a:rPr lang="de-DE" dirty="0" smtClean="0"/>
              <a:t>	                                 Helmholtz Research Field Matter			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baseline="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 baseline="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baseline="0"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 baseline="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 baseline="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 baseline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w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w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4.png"/><Relationship Id="rId7" Type="http://schemas.openxmlformats.org/officeDocument/2006/relationships/image" Target="../media/image20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395288" y="1203598"/>
            <a:ext cx="8389937" cy="54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</a:pPr>
            <a:r>
              <a:rPr lang="en-US" sz="2200" b="1" dirty="0" smtClean="0">
                <a:solidFill>
                  <a:schemeClr val="tx2"/>
                </a:solidFill>
              </a:rPr>
              <a:t>Integrated Sensors for Particle Physics</a:t>
            </a:r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396875" y="1818183"/>
            <a:ext cx="8370888" cy="465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altLang="de-DE" sz="1600" b="1" dirty="0" smtClean="0">
                <a:solidFill>
                  <a:srgbClr val="000000"/>
                </a:solidFill>
              </a:rPr>
              <a:t>Ivan </a:t>
            </a:r>
            <a:r>
              <a:rPr lang="en-US" altLang="de-DE" sz="1600" b="1" dirty="0" err="1" smtClean="0">
                <a:solidFill>
                  <a:srgbClr val="000000"/>
                </a:solidFill>
              </a:rPr>
              <a:t>Peric</a:t>
            </a:r>
            <a:endParaRPr lang="en-US" altLang="de-DE" sz="1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Single photon detectors in CMOS technologies</a:t>
            </a:r>
            <a:endParaRPr lang="en-US" dirty="0"/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392113" y="970931"/>
            <a:ext cx="8356600" cy="124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Test system developed (PCB, software, FPGA firmware, laser setup) </a:t>
            </a:r>
          </a:p>
          <a:p>
            <a:endParaRPr lang="de-DE" sz="1800" kern="0" dirty="0" smtClean="0"/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11710"/>
            <a:ext cx="3113424" cy="2085213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35646"/>
            <a:ext cx="2489448" cy="274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11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Single photon detectors in CMOS technologies</a:t>
            </a:r>
            <a:endParaRPr lang="en-US" dirty="0"/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392113" y="970931"/>
            <a:ext cx="8356600" cy="124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Measurements</a:t>
            </a:r>
          </a:p>
          <a:p>
            <a:endParaRPr lang="de-DE" sz="1800" kern="0" dirty="0" smtClean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35646"/>
            <a:ext cx="3149352" cy="274320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79662"/>
            <a:ext cx="3113315" cy="254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7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92" y="2672113"/>
            <a:ext cx="2481296" cy="1915861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Sterile neutrino search at KATRIN</a:t>
            </a: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113" y="1042938"/>
            <a:ext cx="8356600" cy="808732"/>
          </a:xfrm>
        </p:spPr>
        <p:txBody>
          <a:bodyPr/>
          <a:lstStyle/>
          <a:p>
            <a:r>
              <a:rPr lang="en-US" sz="1800" dirty="0" smtClean="0"/>
              <a:t>Detector development (ASIC, Sensor, System, DAQ)</a:t>
            </a:r>
          </a:p>
          <a:p>
            <a:r>
              <a:rPr lang="en-US" sz="1800" dirty="0" smtClean="0"/>
              <a:t>New measurement </a:t>
            </a:r>
            <a:r>
              <a:rPr lang="en-US" sz="1800" dirty="0"/>
              <a:t>concept for </a:t>
            </a:r>
            <a:r>
              <a:rPr lang="en-US" sz="1800" dirty="0" smtClean="0"/>
              <a:t>TRISTAN experiment can improve sensitivity and reduce costs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58339"/>
            <a:ext cx="1296144" cy="192963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2658339"/>
            <a:ext cx="1934321" cy="192963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79512" y="2099170"/>
            <a:ext cx="158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Amplifier/</a:t>
            </a:r>
            <a:br>
              <a:rPr lang="en-US" sz="1600" dirty="0" smtClean="0"/>
            </a:br>
            <a:r>
              <a:rPr lang="en-US" sz="1600" dirty="0" smtClean="0"/>
              <a:t>Sensor/ADC IC</a:t>
            </a:r>
            <a:endParaRPr lang="en-US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1861078" y="2320102"/>
            <a:ext cx="1669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Detector system</a:t>
            </a:r>
            <a:endParaRPr lang="en-US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7003931" y="2291022"/>
            <a:ext cx="143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Measurement</a:t>
            </a:r>
            <a:endParaRPr lang="de-DE" sz="1600" dirty="0"/>
          </a:p>
        </p:txBody>
      </p:sp>
      <p:sp>
        <p:nvSpPr>
          <p:cNvPr id="11" name="Textfeld 10"/>
          <p:cNvSpPr txBox="1"/>
          <p:nvPr/>
        </p:nvSpPr>
        <p:spPr>
          <a:xfrm>
            <a:off x="4139952" y="2304877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High-</a:t>
            </a:r>
            <a:r>
              <a:rPr lang="de-DE" sz="1600" dirty="0" err="1" smtClean="0"/>
              <a:t>flex</a:t>
            </a:r>
            <a:r>
              <a:rPr lang="de-DE" sz="1600" dirty="0" smtClean="0"/>
              <a:t> </a:t>
            </a:r>
            <a:r>
              <a:rPr lang="de-DE" sz="1600" dirty="0" err="1" smtClean="0"/>
              <a:t>board</a:t>
            </a:r>
            <a:endParaRPr lang="de-DE" sz="1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655604"/>
            <a:ext cx="2576493" cy="193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6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Sterile neutrino search at KATRIN</a:t>
            </a:r>
            <a:endParaRPr lang="en-US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520700"/>
          </a:xfrm>
        </p:spPr>
        <p:txBody>
          <a:bodyPr/>
          <a:lstStyle/>
          <a:p>
            <a:r>
              <a:rPr lang="en-US" altLang="en-US" dirty="0"/>
              <a:t>TRISTAN is a planned experiment at KATRIN facility (KIT, Karlsruhe, Germany)</a:t>
            </a:r>
          </a:p>
          <a:p>
            <a:r>
              <a:rPr lang="en-US" altLang="en-US" dirty="0"/>
              <a:t>The aim of experiment is to search for heavy (“sterile”) neutrinos by measuring of the electron energy spectrum in tritium b-decays</a:t>
            </a:r>
          </a:p>
          <a:p>
            <a:r>
              <a:rPr lang="en-US" altLang="en-US" dirty="0"/>
              <a:t>These neutrinos are candidates for dark matter particles, their mass is in the range of a few </a:t>
            </a:r>
            <a:r>
              <a:rPr lang="en-US" altLang="en-US" dirty="0" err="1"/>
              <a:t>keV</a:t>
            </a:r>
            <a:endParaRPr lang="en-US" altLang="en-US" dirty="0"/>
          </a:p>
          <a:p>
            <a:r>
              <a:rPr lang="en-US" altLang="en-US" dirty="0"/>
              <a:t>The signal  would manifest itself as a kink-like signature and spectral distortion at E = E0 - </a:t>
            </a:r>
            <a:r>
              <a:rPr lang="en-US" altLang="en-US" dirty="0" err="1"/>
              <a:t>ms</a:t>
            </a:r>
            <a:r>
              <a:rPr lang="en-US" altLang="en-US" dirty="0"/>
              <a:t>, where E0 is the endpoint energy (18.575 </a:t>
            </a:r>
            <a:r>
              <a:rPr lang="en-US" altLang="en-US" dirty="0" err="1"/>
              <a:t>keV</a:t>
            </a:r>
            <a:r>
              <a:rPr lang="en-US" altLang="en-US" dirty="0"/>
              <a:t>) </a:t>
            </a:r>
          </a:p>
        </p:txBody>
      </p:sp>
    </p:spTree>
    <p:extLst>
      <p:ext uri="{BB962C8B-B14F-4D97-AF65-F5344CB8AC3E}">
        <p14:creationId xmlns:p14="http://schemas.microsoft.com/office/powerpoint/2010/main" val="232771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Sterile neutrino search at KATRIN</a:t>
            </a:r>
            <a:endParaRPr lang="en-US" dirty="0"/>
          </a:p>
        </p:txBody>
      </p:sp>
      <p:pic>
        <p:nvPicPr>
          <p:cNvPr id="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75606"/>
            <a:ext cx="564515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31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Sterile neutrino search at KATRIN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2176884"/>
          </a:xfrm>
        </p:spPr>
        <p:txBody>
          <a:bodyPr/>
          <a:lstStyle/>
          <a:p>
            <a:r>
              <a:rPr lang="en-US" altLang="en-US" dirty="0"/>
              <a:t>The principle of KATRIN</a:t>
            </a:r>
          </a:p>
          <a:p>
            <a:r>
              <a:rPr lang="en-US" altLang="en-US" dirty="0"/>
              <a:t>The electrons generated from beta decay of tritium are all directed in one direction</a:t>
            </a:r>
          </a:p>
          <a:p>
            <a:r>
              <a:rPr lang="en-US" altLang="en-US" dirty="0"/>
              <a:t>Electric field (voltage) is applied to filter all the electrons with higher energy than set by the voltage</a:t>
            </a:r>
          </a:p>
          <a:p>
            <a:r>
              <a:rPr lang="en-US" altLang="en-US" dirty="0"/>
              <a:t>A detector counts the number of electrons that pass this </a:t>
            </a:r>
            <a:r>
              <a:rPr lang="en-US" altLang="en-US" dirty="0" smtClean="0"/>
              <a:t>filter</a:t>
            </a:r>
            <a:endParaRPr lang="en-US" alt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075806"/>
            <a:ext cx="5472608" cy="154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5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Sterile neutrino search at KATRIN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2176884"/>
          </a:xfrm>
        </p:spPr>
        <p:txBody>
          <a:bodyPr/>
          <a:lstStyle/>
          <a:p>
            <a:r>
              <a:rPr lang="en-US" altLang="en-US" dirty="0"/>
              <a:t>In order to investigate the energy range of </a:t>
            </a:r>
            <a:r>
              <a:rPr lang="en-US" altLang="en-US" dirty="0" err="1"/>
              <a:t>keV</a:t>
            </a:r>
            <a:r>
              <a:rPr lang="en-US" altLang="en-US" dirty="0"/>
              <a:t> sterile neutrinos, much larger part of the initial electron spectrum (more) particles should be passed through filter. This would lead to the rate that the present KATRIN detector cannot measure.</a:t>
            </a:r>
          </a:p>
          <a:p>
            <a:r>
              <a:rPr lang="en-US" altLang="en-US" dirty="0"/>
              <a:t>Therefore a new detector should be designed.</a:t>
            </a:r>
          </a:p>
          <a:p>
            <a:r>
              <a:rPr lang="en-US" altLang="en-US" dirty="0"/>
              <a:t>The new detector have the capability for high rate and the energy resolution</a:t>
            </a:r>
          </a:p>
        </p:txBody>
      </p:sp>
    </p:spTree>
    <p:extLst>
      <p:ext uri="{BB962C8B-B14F-4D97-AF65-F5344CB8AC3E}">
        <p14:creationId xmlns:p14="http://schemas.microsoft.com/office/powerpoint/2010/main" val="227501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Sterile neutrino search at KATRIN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1168771"/>
          </a:xfrm>
        </p:spPr>
        <p:txBody>
          <a:bodyPr/>
          <a:lstStyle/>
          <a:p>
            <a:r>
              <a:rPr lang="en-US" altLang="en-US" dirty="0"/>
              <a:t>Two detector </a:t>
            </a:r>
            <a:r>
              <a:rPr lang="en-US" altLang="en-US" dirty="0" smtClean="0"/>
              <a:t>concepts:</a:t>
            </a:r>
          </a:p>
          <a:p>
            <a:r>
              <a:rPr lang="en-US" altLang="en-US" dirty="0"/>
              <a:t>D</a:t>
            </a:r>
            <a:r>
              <a:rPr lang="en-US" altLang="en-US" dirty="0" smtClean="0"/>
              <a:t>etector </a:t>
            </a:r>
            <a:r>
              <a:rPr lang="en-US" altLang="en-US" dirty="0"/>
              <a:t>with single pixel readout</a:t>
            </a:r>
          </a:p>
          <a:p>
            <a:r>
              <a:rPr lang="en-US" altLang="en-US" dirty="0"/>
              <a:t>Detector with a pixel readout chip – hybrid detector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067694"/>
            <a:ext cx="2808312" cy="265952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9702"/>
            <a:ext cx="2489753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5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Sterile neutrino search at KATRIN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1168771"/>
          </a:xfrm>
        </p:spPr>
        <p:txBody>
          <a:bodyPr/>
          <a:lstStyle/>
          <a:p>
            <a:r>
              <a:rPr lang="en-US" altLang="en-US" dirty="0"/>
              <a:t>Two </a:t>
            </a:r>
            <a:r>
              <a:rPr lang="en-US" altLang="en-US" dirty="0" smtClean="0"/>
              <a:t>signal processing concepts:</a:t>
            </a:r>
          </a:p>
          <a:p>
            <a:r>
              <a:rPr lang="en-US" altLang="en-US" dirty="0"/>
              <a:t>D</a:t>
            </a:r>
            <a:r>
              <a:rPr lang="en-US" altLang="en-US" dirty="0" smtClean="0"/>
              <a:t>etector energy resolution</a:t>
            </a:r>
            <a:endParaRPr lang="en-US" altLang="en-US" dirty="0"/>
          </a:p>
          <a:p>
            <a:r>
              <a:rPr lang="en-US" altLang="en-US" dirty="0" smtClean="0"/>
              <a:t>Counting detector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082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952748"/>
          </a:xfrm>
        </p:spPr>
        <p:txBody>
          <a:bodyPr/>
          <a:lstStyle/>
          <a:p>
            <a:r>
              <a:rPr lang="en-US" dirty="0" smtClean="0"/>
              <a:t>3 prototypes</a:t>
            </a:r>
          </a:p>
          <a:p>
            <a:r>
              <a:rPr lang="en-US" dirty="0" smtClean="0"/>
              <a:t>8/9 channels (amplifier and shaper)</a:t>
            </a:r>
          </a:p>
          <a:p>
            <a:r>
              <a:rPr lang="en-US" dirty="0" smtClean="0"/>
              <a:t>Pipeline ADC (9-bit, 50MHz)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de-DE" smtClean="0"/>
              <a:t>Ivan Peric                         RU5 | </a:t>
            </a:r>
            <a:r>
              <a:rPr lang="en-US" smtClean="0"/>
              <a:t>Accelerator and Detector Science and Technology</a:t>
            </a:r>
            <a:r>
              <a:rPr lang="de-DE" smtClean="0"/>
              <a:t>	                                 Helmholtz Research Field Matter			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139702"/>
            <a:ext cx="1636033" cy="243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6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KIT ASIC and Detector Laboratory (KIT-ADL)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392113" y="970931"/>
            <a:ext cx="8356600" cy="124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Application specific integrated circuits (ASICs) and sensors</a:t>
            </a:r>
          </a:p>
          <a:p>
            <a:r>
              <a:rPr lang="en-US" sz="1800" kern="0" dirty="0" smtClean="0"/>
              <a:t>Instrumentation </a:t>
            </a:r>
            <a:r>
              <a:rPr lang="en-US" sz="1800" kern="0" dirty="0" smtClean="0"/>
              <a:t>of experiments</a:t>
            </a:r>
          </a:p>
          <a:p>
            <a:r>
              <a:rPr lang="en-US" sz="1800" kern="0" dirty="0" smtClean="0"/>
              <a:t>New sensor technologies for science, medicine and </a:t>
            </a:r>
            <a:r>
              <a:rPr lang="en-US" sz="1800" kern="0" dirty="0" smtClean="0"/>
              <a:t>industry</a:t>
            </a:r>
          </a:p>
          <a:p>
            <a:r>
              <a:rPr lang="en-US" sz="1800" kern="0" dirty="0"/>
              <a:t>a</a:t>
            </a:r>
            <a:r>
              <a:rPr lang="en-US" sz="1800" kern="0" dirty="0" smtClean="0"/>
              <a:t>dl.ipe.kit.edu</a:t>
            </a:r>
            <a:endParaRPr lang="en-US" sz="1800" kern="0" dirty="0" smtClean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3363838"/>
            <a:ext cx="3168352" cy="120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1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664716"/>
          </a:xfrm>
        </p:spPr>
        <p:txBody>
          <a:bodyPr/>
          <a:lstStyle/>
          <a:p>
            <a:r>
              <a:rPr lang="en-US" dirty="0" smtClean="0"/>
              <a:t>Measurement results (first prototype)</a:t>
            </a:r>
          </a:p>
          <a:p>
            <a:r>
              <a:rPr lang="en-US" dirty="0" smtClean="0"/>
              <a:t>ADC works as expected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de-DE" smtClean="0"/>
              <a:t>Ivan Peric                         RU5 | </a:t>
            </a:r>
            <a:r>
              <a:rPr lang="en-US" smtClean="0"/>
              <a:t>Accelerator and Detector Science and Technology</a:t>
            </a:r>
            <a:r>
              <a:rPr lang="de-DE" smtClean="0"/>
              <a:t>	                                 Helmholtz Research Field Matter			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9662"/>
            <a:ext cx="3744416" cy="286536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9662"/>
            <a:ext cx="3816424" cy="292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7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664716"/>
          </a:xfrm>
        </p:spPr>
        <p:txBody>
          <a:bodyPr/>
          <a:lstStyle/>
          <a:p>
            <a:r>
              <a:rPr lang="en-US" dirty="0" smtClean="0"/>
              <a:t>Measurement results (first prototype)</a:t>
            </a:r>
          </a:p>
          <a:p>
            <a:r>
              <a:rPr lang="en-US" dirty="0" smtClean="0"/>
              <a:t>7+1 </a:t>
            </a:r>
            <a:r>
              <a:rPr lang="en-US" dirty="0"/>
              <a:t>channels, ceramic PCB, HLL </a:t>
            </a:r>
            <a:r>
              <a:rPr lang="en-US" dirty="0" smtClean="0"/>
              <a:t>drift diode with thin entrance window</a:t>
            </a:r>
            <a:endParaRPr lang="en-US" dirty="0"/>
          </a:p>
          <a:p>
            <a:r>
              <a:rPr lang="en-US" dirty="0"/>
              <a:t>Readout system based on </a:t>
            </a:r>
            <a:r>
              <a:rPr lang="en-US" dirty="0" err="1"/>
              <a:t>Atlys</a:t>
            </a:r>
            <a:r>
              <a:rPr lang="en-US" dirty="0"/>
              <a:t> FPGA board, DAQ software in Scala, oscilloscope measurement (without external amplifier), waveform recording (as csv files) and offline (software-based) filtering</a:t>
            </a:r>
          </a:p>
          <a:p>
            <a:r>
              <a:rPr lang="en-US" dirty="0"/>
              <a:t>Simple filtering used - average of the waveform calculated before trigger and subtracted from the average after trigger. This corresponds to a trapezoidal filter with a shaping time of about </a:t>
            </a:r>
            <a:r>
              <a:rPr lang="en-US" dirty="0" smtClean="0"/>
              <a:t>6µs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de-DE" smtClean="0"/>
              <a:t>Ivan Peric                         RU5 | </a:t>
            </a:r>
            <a:r>
              <a:rPr lang="en-US" smtClean="0"/>
              <a:t>Accelerator and Detector Science and Technology</a:t>
            </a:r>
            <a:r>
              <a:rPr lang="de-DE" smtClean="0"/>
              <a:t>	                                 Helmholtz Research Field Matter			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026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664716"/>
          </a:xfrm>
        </p:spPr>
        <p:txBody>
          <a:bodyPr/>
          <a:lstStyle/>
          <a:p>
            <a:r>
              <a:rPr lang="en-US" dirty="0"/>
              <a:t>Fe-55 measurement, cooled in an normal refrigerator</a:t>
            </a:r>
          </a:p>
          <a:p>
            <a:r>
              <a:rPr lang="en-US" dirty="0"/>
              <a:t>100k waveforms recorded</a:t>
            </a:r>
          </a:p>
          <a:p>
            <a:r>
              <a:rPr lang="en-US" dirty="0"/>
              <a:t>Digital filter applied</a:t>
            </a:r>
          </a:p>
          <a:p>
            <a:r>
              <a:rPr lang="en-US" dirty="0">
                <a:solidFill>
                  <a:srgbClr val="0070C0"/>
                </a:solidFill>
              </a:rPr>
              <a:t>Noise about 350eV FWHM</a:t>
            </a:r>
          </a:p>
          <a:p>
            <a:r>
              <a:rPr lang="en-US" dirty="0"/>
              <a:t>Noise highly temperature </a:t>
            </a:r>
            <a:r>
              <a:rPr lang="en-US" dirty="0" smtClean="0"/>
              <a:t>dependent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de-DE" smtClean="0"/>
              <a:t>Ivan Peric                         RU5 | </a:t>
            </a:r>
            <a:r>
              <a:rPr lang="en-US" smtClean="0"/>
              <a:t>Accelerator and Detector Science and Technology</a:t>
            </a:r>
            <a:r>
              <a:rPr lang="de-DE" smtClean="0"/>
              <a:t>	                                 Helmholtz Research Field Matter			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87774"/>
            <a:ext cx="2528824" cy="195255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347614"/>
            <a:ext cx="2664296" cy="205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3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664716"/>
          </a:xfrm>
        </p:spPr>
        <p:txBody>
          <a:bodyPr/>
          <a:lstStyle/>
          <a:p>
            <a:r>
              <a:rPr lang="en-US" dirty="0"/>
              <a:t>Readout ASIC, third version</a:t>
            </a:r>
          </a:p>
          <a:p>
            <a:r>
              <a:rPr lang="en-US" dirty="0"/>
              <a:t>8+1 channels, normal PCB, FBK </a:t>
            </a:r>
            <a:r>
              <a:rPr lang="en-US" dirty="0" smtClean="0"/>
              <a:t>diode with </a:t>
            </a:r>
            <a:r>
              <a:rPr lang="en-US" dirty="0" smtClean="0">
                <a:solidFill>
                  <a:srgbClr val="0070C0"/>
                </a:solidFill>
              </a:rPr>
              <a:t>thin entrance window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Readout system based on </a:t>
            </a:r>
            <a:r>
              <a:rPr lang="en-US" dirty="0" err="1"/>
              <a:t>Nexys</a:t>
            </a:r>
            <a:r>
              <a:rPr lang="en-US" dirty="0"/>
              <a:t> FPGA board, DAQ software in C++(</a:t>
            </a:r>
            <a:r>
              <a:rPr lang="en-US" dirty="0" err="1"/>
              <a:t>Qt</a:t>
            </a:r>
            <a:r>
              <a:rPr lang="en-US" dirty="0"/>
              <a:t>), oscilloscope measurement (without external amplifier)</a:t>
            </a:r>
          </a:p>
          <a:p>
            <a:r>
              <a:rPr lang="en-US" dirty="0"/>
              <a:t>On chip shaper used, maximum of the signal is </a:t>
            </a:r>
            <a:r>
              <a:rPr lang="en-US" dirty="0" err="1"/>
              <a:t>histogrammed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de-DE" smtClean="0"/>
              <a:t>Ivan Peric                         RU5 | </a:t>
            </a:r>
            <a:r>
              <a:rPr lang="en-US" smtClean="0"/>
              <a:t>Accelerator and Detector Science and Technology</a:t>
            </a:r>
            <a:r>
              <a:rPr lang="de-DE" smtClean="0"/>
              <a:t>	                                 Helmholtz Research Field Matter			</a:t>
            </a:r>
            <a:endParaRPr lang="de-DE" dirty="0"/>
          </a:p>
        </p:txBody>
      </p:sp>
      <p:sp>
        <p:nvSpPr>
          <p:cNvPr id="7" name="Rechteck 5"/>
          <p:cNvSpPr>
            <a:spLocks noChangeArrowheads="1"/>
          </p:cNvSpPr>
          <p:nvPr/>
        </p:nvSpPr>
        <p:spPr bwMode="auto">
          <a:xfrm>
            <a:off x="734616" y="3097510"/>
            <a:ext cx="2685256" cy="9906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8" name="Rechteck 7"/>
          <p:cNvSpPr/>
          <p:nvPr/>
        </p:nvSpPr>
        <p:spPr bwMode="auto">
          <a:xfrm>
            <a:off x="1801416" y="3097510"/>
            <a:ext cx="457200" cy="152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2334816" y="3097510"/>
            <a:ext cx="228600" cy="152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2715816" y="3097510"/>
            <a:ext cx="228600" cy="152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1115616" y="3097510"/>
            <a:ext cx="228600" cy="152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1496616" y="3097510"/>
            <a:ext cx="228600" cy="152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3" name="Rechteck 2059263"/>
          <p:cNvSpPr>
            <a:spLocks noChangeArrowheads="1"/>
          </p:cNvSpPr>
          <p:nvPr/>
        </p:nvSpPr>
        <p:spPr bwMode="auto">
          <a:xfrm>
            <a:off x="1115616" y="4011910"/>
            <a:ext cx="1872208" cy="762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24" name="Textfeld 2059277"/>
          <p:cNvSpPr txBox="1">
            <a:spLocks noChangeArrowheads="1"/>
          </p:cNvSpPr>
          <p:nvPr/>
        </p:nvSpPr>
        <p:spPr bwMode="auto">
          <a:xfrm>
            <a:off x="683568" y="4088110"/>
            <a:ext cx="1674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Thin entrance window</a:t>
            </a:r>
          </a:p>
        </p:txBody>
      </p:sp>
      <p:pic>
        <p:nvPicPr>
          <p:cNvPr id="3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643758"/>
            <a:ext cx="2080151" cy="205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2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664716"/>
          </a:xfrm>
        </p:spPr>
        <p:txBody>
          <a:bodyPr/>
          <a:lstStyle/>
          <a:p>
            <a:r>
              <a:rPr lang="en-US" dirty="0"/>
              <a:t>Fe-55 measurement, room temperature</a:t>
            </a:r>
          </a:p>
          <a:p>
            <a:r>
              <a:rPr lang="en-US" dirty="0"/>
              <a:t>50k waveforms recorded</a:t>
            </a:r>
          </a:p>
          <a:p>
            <a:r>
              <a:rPr lang="en-US" dirty="0"/>
              <a:t>Only waveform minimum recorded</a:t>
            </a:r>
          </a:p>
          <a:p>
            <a:r>
              <a:rPr lang="en-US" dirty="0">
                <a:solidFill>
                  <a:srgbClr val="0070C0"/>
                </a:solidFill>
              </a:rPr>
              <a:t>Noise about 240eV FWHM (28e)</a:t>
            </a:r>
          </a:p>
          <a:p>
            <a:r>
              <a:rPr lang="en-US" dirty="0">
                <a:solidFill>
                  <a:srgbClr val="0070C0"/>
                </a:solidFill>
              </a:rPr>
              <a:t>From noise peak 152eV FWHM (18e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Threshold 500eV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de-DE" smtClean="0"/>
              <a:t>Ivan Peric                         RU5 | </a:t>
            </a:r>
            <a:r>
              <a:rPr lang="en-US" smtClean="0"/>
              <a:t>Accelerator and Detector Science and Technology</a:t>
            </a:r>
            <a:r>
              <a:rPr lang="de-DE" smtClean="0"/>
              <a:t>	                                 Helmholtz Research Field Matter			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987574"/>
            <a:ext cx="2592288" cy="200156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59782"/>
            <a:ext cx="2270004" cy="1752718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>
            <a:off x="8028384" y="2139702"/>
            <a:ext cx="0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11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664716"/>
          </a:xfrm>
        </p:spPr>
        <p:txBody>
          <a:bodyPr/>
          <a:lstStyle/>
          <a:p>
            <a:r>
              <a:rPr lang="en-US" dirty="0" smtClean="0"/>
              <a:t>Using </a:t>
            </a:r>
            <a:r>
              <a:rPr lang="en-US" dirty="0"/>
              <a:t>the </a:t>
            </a:r>
            <a:r>
              <a:rPr lang="en-US" dirty="0" smtClean="0"/>
              <a:t>E-gun </a:t>
            </a:r>
            <a:r>
              <a:rPr lang="en-US" dirty="0"/>
              <a:t>and a single pixel SDD from FBK first electron energy spectra were taken</a:t>
            </a:r>
          </a:p>
          <a:p>
            <a:r>
              <a:rPr lang="en-US" dirty="0"/>
              <a:t>Reducing the incident electron energy by adjusting the acceleration potential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de-DE" smtClean="0"/>
              <a:t>Ivan Peric                         RU5 | </a:t>
            </a:r>
            <a:r>
              <a:rPr lang="en-US" smtClean="0"/>
              <a:t>Accelerator and Detector Science and Technology</a:t>
            </a:r>
            <a:r>
              <a:rPr lang="de-DE" smtClean="0"/>
              <a:t>	                                 Helmholtz Research Field Matter			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571750"/>
            <a:ext cx="2520280" cy="194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7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dirty="0" smtClean="0"/>
              <a:t>High-</a:t>
            </a:r>
            <a:r>
              <a:rPr lang="de-DE" dirty="0" err="1" smtClean="0"/>
              <a:t>voltage</a:t>
            </a:r>
            <a:r>
              <a:rPr lang="de-DE" dirty="0" smtClean="0"/>
              <a:t> CMOS </a:t>
            </a:r>
            <a:r>
              <a:rPr lang="de-DE" dirty="0" err="1"/>
              <a:t>s</a:t>
            </a:r>
            <a:r>
              <a:rPr lang="de-DE" dirty="0" err="1" smtClean="0"/>
              <a:t>ensors</a:t>
            </a:r>
            <a:endParaRPr lang="de-DE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113" y="898923"/>
            <a:ext cx="8356600" cy="808732"/>
          </a:xfrm>
        </p:spPr>
        <p:txBody>
          <a:bodyPr/>
          <a:lstStyle/>
          <a:p>
            <a:r>
              <a:rPr lang="en-US" sz="1800" dirty="0" smtClean="0"/>
              <a:t>HVCMOS: Radiation detector </a:t>
            </a:r>
            <a:r>
              <a:rPr lang="en-US" sz="1800" dirty="0"/>
              <a:t>on a chip in a standard </a:t>
            </a:r>
            <a:r>
              <a:rPr lang="en-US" sz="1800" dirty="0" smtClean="0"/>
              <a:t>technology</a:t>
            </a:r>
            <a:endParaRPr lang="en-US" sz="1800" dirty="0"/>
          </a:p>
          <a:p>
            <a:r>
              <a:rPr lang="en-US" sz="1800" dirty="0" smtClean="0"/>
              <a:t>Excellent particle detection efficiency, radiation tolerance, low cost</a:t>
            </a:r>
            <a:endParaRPr lang="de-DE" sz="1800" dirty="0"/>
          </a:p>
          <a:p>
            <a:endParaRPr lang="de-DE" sz="1800" dirty="0" smtClean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51670"/>
            <a:ext cx="2586039" cy="2808312"/>
          </a:xfrm>
          <a:prstGeom prst="rect">
            <a:avLst/>
          </a:prstGeom>
        </p:spPr>
      </p:pic>
      <p:pic>
        <p:nvPicPr>
          <p:cNvPr id="9" name="Picture 5" descr="C:\Desktop2012\SDAWebPage\HVPixelMPhoto600x53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960" y="1860172"/>
            <a:ext cx="3168352" cy="2799810"/>
          </a:xfrm>
          <a:prstGeom prst="rect">
            <a:avLst/>
          </a:prstGeom>
          <a:noFill/>
        </p:spPr>
      </p:pic>
      <p:cxnSp>
        <p:nvCxnSpPr>
          <p:cNvPr id="3" name="Gerade Verbindung mit Pfeil 2"/>
          <p:cNvCxnSpPr/>
          <p:nvPr/>
        </p:nvCxnSpPr>
        <p:spPr>
          <a:xfrm>
            <a:off x="3419872" y="3003798"/>
            <a:ext cx="1440160" cy="64807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bgerundetes Rechteck 6"/>
          <p:cNvSpPr/>
          <p:nvPr/>
        </p:nvSpPr>
        <p:spPr>
          <a:xfrm>
            <a:off x="4932040" y="3651870"/>
            <a:ext cx="72008" cy="720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7308304" y="1851670"/>
            <a:ext cx="0" cy="2664296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7308304" y="3003798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5 mm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9533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dirty="0"/>
              <a:t>HVCMOS </a:t>
            </a:r>
            <a:r>
              <a:rPr lang="de-DE" dirty="0" err="1" smtClean="0"/>
              <a:t>sensors</a:t>
            </a:r>
            <a:endParaRPr lang="de-DE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113" y="898923"/>
            <a:ext cx="8356600" cy="808732"/>
          </a:xfrm>
        </p:spPr>
        <p:txBody>
          <a:bodyPr/>
          <a:lstStyle/>
          <a:p>
            <a:r>
              <a:rPr lang="en-US" sz="1800" dirty="0" smtClean="0"/>
              <a:t>Pre-production sensors for ATLAS and Mu3e designed at KIT-ADL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63638"/>
            <a:ext cx="2880320" cy="288032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0491" y="2073339"/>
            <a:ext cx="3151449" cy="1555984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8244408" y="1923678"/>
            <a:ext cx="0" cy="1728192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8244408" y="2521228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20 mm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44583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3598"/>
            <a:ext cx="4512501" cy="3384376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HVCMOS </a:t>
            </a:r>
            <a:r>
              <a:rPr lang="de-DE" dirty="0" err="1" smtClean="0"/>
              <a:t>sensors</a:t>
            </a:r>
            <a:endParaRPr lang="de-DE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113" y="898923"/>
            <a:ext cx="8356600" cy="808732"/>
          </a:xfrm>
        </p:spPr>
        <p:txBody>
          <a:bodyPr/>
          <a:lstStyle/>
          <a:p>
            <a:r>
              <a:rPr lang="en-US" sz="1800" dirty="0" smtClean="0"/>
              <a:t>Measurement system developed at KIT-ADL</a:t>
            </a:r>
          </a:p>
          <a:p>
            <a:r>
              <a:rPr lang="en-US" sz="1800" dirty="0" smtClean="0"/>
              <a:t>Readout simulation and modelling environment</a:t>
            </a:r>
            <a:r>
              <a:rPr lang="en-US" sz="1600" dirty="0" smtClean="0"/>
              <a:t> “ROME” developed at KIT-ADL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51670"/>
            <a:ext cx="3849668" cy="255654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563211"/>
            <a:ext cx="3060110" cy="208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7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HVCMOS </a:t>
            </a:r>
            <a:r>
              <a:rPr lang="de-DE" dirty="0" err="1" smtClean="0"/>
              <a:t>sensors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520700"/>
          </a:xfrm>
        </p:spPr>
        <p:txBody>
          <a:bodyPr/>
          <a:lstStyle/>
          <a:p>
            <a:r>
              <a:rPr lang="en-US" dirty="0" err="1" smtClean="0"/>
              <a:t>MuPix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91630"/>
            <a:ext cx="2374696" cy="3043715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0491" y="2073339"/>
            <a:ext cx="3151449" cy="155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7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KIT ASIC and Detector Laboratory (KIT-ADL)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392113" y="970931"/>
            <a:ext cx="8356600" cy="124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Group members:</a:t>
            </a:r>
            <a:endParaRPr lang="de-DE" sz="1800" kern="0" dirty="0"/>
          </a:p>
          <a:p>
            <a:pPr lvl="1"/>
            <a:r>
              <a:rPr lang="de-DE" sz="1600" kern="0" dirty="0" smtClean="0"/>
              <a:t>Ivan Peric (</a:t>
            </a:r>
            <a:r>
              <a:rPr lang="en-US" sz="1600" kern="0" dirty="0" smtClean="0"/>
              <a:t>Professor at the Faculty for Electrical Engineering and Information Technology - ETIT</a:t>
            </a:r>
            <a:r>
              <a:rPr lang="de-DE" sz="1600" kern="0" dirty="0" smtClean="0"/>
              <a:t>)</a:t>
            </a:r>
          </a:p>
          <a:p>
            <a:pPr lvl="1"/>
            <a:r>
              <a:rPr lang="en-US" sz="1600" kern="0" dirty="0" smtClean="0"/>
              <a:t>Doctoral students:</a:t>
            </a:r>
          </a:p>
          <a:p>
            <a:pPr lvl="1"/>
            <a:r>
              <a:rPr lang="de-DE" sz="1600" kern="0" dirty="0" smtClean="0"/>
              <a:t>Roberto Blanco</a:t>
            </a:r>
          </a:p>
          <a:p>
            <a:pPr lvl="1"/>
            <a:r>
              <a:rPr lang="de-DE" sz="1600" kern="0" dirty="0" smtClean="0"/>
              <a:t>Felix Ehrler</a:t>
            </a:r>
          </a:p>
          <a:p>
            <a:pPr lvl="1"/>
            <a:r>
              <a:rPr lang="de-DE" sz="1600" kern="0" dirty="0" smtClean="0"/>
              <a:t>Horacio Mateos</a:t>
            </a:r>
          </a:p>
          <a:p>
            <a:pPr lvl="1"/>
            <a:r>
              <a:rPr lang="de-DE" sz="1600" kern="0" dirty="0" err="1" smtClean="0"/>
              <a:t>Mridula</a:t>
            </a:r>
            <a:r>
              <a:rPr lang="de-DE" sz="1600" kern="0" dirty="0" smtClean="0"/>
              <a:t> </a:t>
            </a:r>
            <a:r>
              <a:rPr lang="de-DE" sz="1600" kern="0" dirty="0" err="1" smtClean="0"/>
              <a:t>Prathapan</a:t>
            </a:r>
            <a:endParaRPr lang="de-DE" sz="1600" kern="0" dirty="0" smtClean="0"/>
          </a:p>
          <a:p>
            <a:pPr lvl="1"/>
            <a:r>
              <a:rPr lang="de-DE" sz="1600" kern="0" dirty="0" smtClean="0"/>
              <a:t>Rudolf </a:t>
            </a:r>
            <a:r>
              <a:rPr lang="de-DE" sz="1600" kern="0" dirty="0" err="1" smtClean="0"/>
              <a:t>Schimassek</a:t>
            </a:r>
            <a:endParaRPr lang="de-DE" sz="1600" kern="0" dirty="0" smtClean="0"/>
          </a:p>
          <a:p>
            <a:pPr lvl="1"/>
            <a:r>
              <a:rPr lang="de-DE" sz="1600" kern="0" dirty="0" smtClean="0"/>
              <a:t>Alena Weber</a:t>
            </a:r>
          </a:p>
          <a:p>
            <a:pPr lvl="1"/>
            <a:r>
              <a:rPr lang="de-DE" sz="1600" kern="0" dirty="0" smtClean="0"/>
              <a:t>Hui Zhang</a:t>
            </a:r>
            <a:endParaRPr lang="en-US" sz="1600" kern="0" dirty="0" smtClean="0"/>
          </a:p>
        </p:txBody>
      </p:sp>
    </p:spTree>
    <p:extLst>
      <p:ext uri="{BB962C8B-B14F-4D97-AF65-F5344CB8AC3E}">
        <p14:creationId xmlns:p14="http://schemas.microsoft.com/office/powerpoint/2010/main" val="119058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HVCMOS </a:t>
            </a:r>
            <a:r>
              <a:rPr lang="de-DE" dirty="0" err="1" smtClean="0"/>
              <a:t>sensors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520700"/>
          </a:xfrm>
        </p:spPr>
        <p:txBody>
          <a:bodyPr/>
          <a:lstStyle/>
          <a:p>
            <a:r>
              <a:rPr lang="en-US" dirty="0" err="1" smtClean="0"/>
              <a:t>MuPix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7614"/>
            <a:ext cx="1868866" cy="321982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571750"/>
            <a:ext cx="4490633" cy="192946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55526"/>
            <a:ext cx="4752528" cy="2046197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V="1">
            <a:off x="7020272" y="1923678"/>
            <a:ext cx="360040" cy="7200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75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HVCMOS </a:t>
            </a:r>
            <a:r>
              <a:rPr lang="de-DE" dirty="0" err="1" smtClean="0"/>
              <a:t>sensors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520700"/>
          </a:xfrm>
        </p:spPr>
        <p:txBody>
          <a:bodyPr/>
          <a:lstStyle/>
          <a:p>
            <a:r>
              <a:rPr lang="en-US" dirty="0" err="1" smtClean="0"/>
              <a:t>MuPix</a:t>
            </a:r>
            <a:r>
              <a:rPr lang="en-US" dirty="0" smtClean="0"/>
              <a:t> – measurements</a:t>
            </a:r>
          </a:p>
          <a:p>
            <a:r>
              <a:rPr lang="en-US" dirty="0" smtClean="0"/>
              <a:t>Works as </a:t>
            </a:r>
            <a:r>
              <a:rPr lang="en-US" dirty="0" err="1" smtClean="0"/>
              <a:t>expeted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23678"/>
            <a:ext cx="3976886" cy="2515285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09600" y="1600200"/>
            <a:ext cx="949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Efficiency</a:t>
            </a:r>
            <a:endParaRPr lang="en-US" sz="140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3478"/>
            <a:ext cx="2516465" cy="1905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067694"/>
            <a:ext cx="3733800" cy="227563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148064" y="257175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Fe, Zn, Mo, Ag targets</a:t>
            </a:r>
            <a:endParaRPr lang="en-US" sz="1400" dirty="0"/>
          </a:p>
        </p:txBody>
      </p:sp>
      <p:sp>
        <p:nvSpPr>
          <p:cNvPr id="3" name="Textfeld 2"/>
          <p:cNvSpPr txBox="1"/>
          <p:nvPr/>
        </p:nvSpPr>
        <p:spPr>
          <a:xfrm>
            <a:off x="611560" y="4443958"/>
            <a:ext cx="5851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Efficiency measured at DESY test beam (Lennart </a:t>
            </a:r>
            <a:r>
              <a:rPr lang="en-US" sz="1400" dirty="0" err="1" smtClean="0"/>
              <a:t>Huth</a:t>
            </a:r>
            <a:r>
              <a:rPr lang="en-US" sz="1400" dirty="0" smtClean="0"/>
              <a:t>, </a:t>
            </a:r>
            <a:r>
              <a:rPr lang="en-US" sz="1400" dirty="0" err="1" smtClean="0"/>
              <a:t>Uni</a:t>
            </a:r>
            <a:r>
              <a:rPr lang="en-US" sz="1400" dirty="0" smtClean="0"/>
              <a:t> Heidelberg)</a:t>
            </a:r>
            <a:endParaRPr lang="en-US" sz="1400" dirty="0"/>
          </a:p>
        </p:txBody>
      </p:sp>
      <p:sp>
        <p:nvSpPr>
          <p:cNvPr id="16" name="Textfeld 15"/>
          <p:cNvSpPr txBox="1"/>
          <p:nvPr/>
        </p:nvSpPr>
        <p:spPr>
          <a:xfrm>
            <a:off x="6300192" y="3219822"/>
            <a:ext cx="2016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X-ray energy measurement with the ramp-ADC</a:t>
            </a:r>
            <a:endParaRPr lang="en-US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6732240" y="77155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ramp-ADC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0319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HVCMOS </a:t>
            </a:r>
            <a:r>
              <a:rPr lang="de-DE" dirty="0" err="1" smtClean="0"/>
              <a:t>sensors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520700"/>
          </a:xfrm>
        </p:spPr>
        <p:txBody>
          <a:bodyPr/>
          <a:lstStyle/>
          <a:p>
            <a:r>
              <a:rPr lang="en-US" dirty="0" smtClean="0"/>
              <a:t>Monolithic Detectors in </a:t>
            </a:r>
            <a:r>
              <a:rPr lang="en-US" dirty="0" err="1" smtClean="0"/>
              <a:t>LFoundry</a:t>
            </a:r>
            <a:r>
              <a:rPr lang="en-US" dirty="0" smtClean="0"/>
              <a:t> process: Measurements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7614"/>
            <a:ext cx="2520280" cy="323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6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HVCMOS </a:t>
            </a:r>
            <a:r>
              <a:rPr lang="de-DE" dirty="0" err="1" smtClean="0"/>
              <a:t>sensors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520700"/>
          </a:xfrm>
        </p:spPr>
        <p:txBody>
          <a:bodyPr/>
          <a:lstStyle/>
          <a:p>
            <a:r>
              <a:rPr lang="en-US" dirty="0" smtClean="0"/>
              <a:t>In pixel waveform sampling circuit works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067694"/>
            <a:ext cx="3096344" cy="235880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51670"/>
            <a:ext cx="4327419" cy="27432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788024" y="1491630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Measurement</a:t>
            </a:r>
            <a:endParaRPr lang="en-US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971600" y="1491630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Principle of operation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123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HVCMOS </a:t>
            </a:r>
            <a:r>
              <a:rPr lang="de-DE" dirty="0" err="1" smtClean="0"/>
              <a:t>sensors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520700"/>
          </a:xfrm>
        </p:spPr>
        <p:txBody>
          <a:bodyPr/>
          <a:lstStyle/>
          <a:p>
            <a:r>
              <a:rPr lang="en-US" dirty="0" err="1" smtClean="0"/>
              <a:t>ATLASPix</a:t>
            </a:r>
            <a:r>
              <a:rPr lang="en-US" dirty="0" smtClean="0"/>
              <a:t> Measurements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47614"/>
            <a:ext cx="2497458" cy="320877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34" y="1707654"/>
            <a:ext cx="2808362" cy="280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1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HVCMOS </a:t>
            </a:r>
            <a:r>
              <a:rPr lang="de-DE" dirty="0" err="1" smtClean="0"/>
              <a:t>sensors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520700"/>
          </a:xfrm>
        </p:spPr>
        <p:txBody>
          <a:bodyPr/>
          <a:lstStyle/>
          <a:p>
            <a:r>
              <a:rPr lang="en-US" dirty="0" err="1" smtClean="0"/>
              <a:t>ATLASPix</a:t>
            </a:r>
            <a:r>
              <a:rPr lang="en-US" dirty="0" smtClean="0"/>
              <a:t> Architecture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355726"/>
            <a:ext cx="3829117" cy="216024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7614"/>
            <a:ext cx="438351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3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HVCMOS </a:t>
            </a:r>
            <a:r>
              <a:rPr lang="de-DE" dirty="0" err="1" smtClean="0"/>
              <a:t>sensors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520700"/>
          </a:xfrm>
        </p:spPr>
        <p:txBody>
          <a:bodyPr/>
          <a:lstStyle/>
          <a:p>
            <a:r>
              <a:rPr lang="en-US" dirty="0" err="1" smtClean="0"/>
              <a:t>ATLASPix</a:t>
            </a:r>
            <a:r>
              <a:rPr lang="en-US" dirty="0" smtClean="0"/>
              <a:t> Measurements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63638"/>
            <a:ext cx="4152900" cy="30384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583074"/>
            <a:ext cx="4032448" cy="306133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71600" y="163564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Sr-90 spectrum measured by time over threshold method – fast readout</a:t>
            </a:r>
            <a:endParaRPr lang="en-US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5292080" y="1707654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Sr-90 spectrum MPW for different bias voltages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756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HVCMOS </a:t>
            </a:r>
            <a:r>
              <a:rPr lang="de-DE" dirty="0" err="1" smtClean="0"/>
              <a:t>sensors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520700"/>
          </a:xfrm>
        </p:spPr>
        <p:txBody>
          <a:bodyPr/>
          <a:lstStyle/>
          <a:p>
            <a:r>
              <a:rPr lang="en-US" dirty="0" smtClean="0"/>
              <a:t>Good energy resolution by time over threshold</a:t>
            </a: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47614"/>
            <a:ext cx="4114800" cy="315277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347614"/>
            <a:ext cx="4124325" cy="317182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899592" y="1491630"/>
            <a:ext cx="1800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X-ray energies measured by time over threshold method – fast readout</a:t>
            </a:r>
            <a:endParaRPr lang="en-US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5148064" y="1419622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Calibration of time over threshold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3308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HVCMOS </a:t>
            </a:r>
            <a:r>
              <a:rPr lang="de-DE" dirty="0" err="1" smtClean="0"/>
              <a:t>sensors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520700"/>
          </a:xfrm>
        </p:spPr>
        <p:txBody>
          <a:bodyPr/>
          <a:lstStyle/>
          <a:p>
            <a:r>
              <a:rPr lang="en-US" dirty="0" err="1" smtClean="0"/>
              <a:t>ATLASPix</a:t>
            </a:r>
            <a:r>
              <a:rPr lang="en-US" dirty="0" smtClean="0"/>
              <a:t> efficiency measured at CERN </a:t>
            </a:r>
            <a:r>
              <a:rPr lang="en-US" dirty="0" err="1" smtClean="0"/>
              <a:t>SpS</a:t>
            </a:r>
            <a:r>
              <a:rPr lang="en-US" dirty="0" smtClean="0"/>
              <a:t> – CLIC telescope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63638"/>
            <a:ext cx="3234680" cy="300872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347864" y="1275606"/>
            <a:ext cx="839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Efficiency</a:t>
            </a:r>
            <a:endParaRPr lang="en-US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4716016" y="4299942"/>
            <a:ext cx="1402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Threshold voltage</a:t>
            </a:r>
            <a:endParaRPr lang="en-US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6156176" y="393990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Dominik Dannheim, Andreas </a:t>
            </a:r>
            <a:r>
              <a:rPr lang="en-US" sz="1400" dirty="0" err="1" smtClean="0"/>
              <a:t>Nürnberg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365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HVCMOS </a:t>
            </a:r>
            <a:r>
              <a:rPr lang="de-DE" dirty="0" err="1" smtClean="0"/>
              <a:t>sensors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520700"/>
          </a:xfrm>
        </p:spPr>
        <p:txBody>
          <a:bodyPr/>
          <a:lstStyle/>
          <a:p>
            <a:r>
              <a:rPr lang="en-US" dirty="0" err="1" smtClean="0"/>
              <a:t>ATLASPix</a:t>
            </a:r>
            <a:r>
              <a:rPr lang="en-US" dirty="0" smtClean="0"/>
              <a:t> Design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47614"/>
            <a:ext cx="2520280" cy="326440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995686"/>
            <a:ext cx="3273552" cy="251841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995936" y="1491630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Triggered readout for ATLAS - measurement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10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KIT ASIC and Detector Laboratory (KIT-ADL)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de-DE" dirty="0" smtClean="0"/>
              <a:t>Ivan Peric                         RU5 | </a:t>
            </a:r>
            <a:r>
              <a:rPr lang="en-US" dirty="0" smtClean="0"/>
              <a:t>Accelerator and Detector Science and Technology</a:t>
            </a:r>
            <a:r>
              <a:rPr lang="de-DE" dirty="0" smtClean="0"/>
              <a:t>	                                 Helmholtz Research Field Matter			</a:t>
            </a:r>
            <a:endParaRPr lang="de-DE" dirty="0"/>
          </a:p>
        </p:txBody>
      </p:sp>
      <p:pic>
        <p:nvPicPr>
          <p:cNvPr id="16" name="Picture 6" descr="http://coen.boisestate.edu/corrosionlab/files/2015/05/TEMLarge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12" y="2432766"/>
            <a:ext cx="1565413" cy="1281509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392113" y="970931"/>
            <a:ext cx="8356600" cy="124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Experiments: ATLAS, Belle II, CLIC, Mu3e, Tristan</a:t>
            </a:r>
          </a:p>
          <a:p>
            <a:r>
              <a:rPr lang="en-US" sz="1800" kern="0" dirty="0" smtClean="0"/>
              <a:t>Projects with industry: STREAM, USCT</a:t>
            </a:r>
          </a:p>
          <a:p>
            <a:endParaRPr lang="de-DE" sz="1800" kern="0" dirty="0" smtClean="0"/>
          </a:p>
        </p:txBody>
      </p:sp>
      <p:pic>
        <p:nvPicPr>
          <p:cNvPr id="18" name="Picture 5" descr="C:\Users\ivan\Desktop\BelleIIsmall_mit_Paar_eingefueg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643" y="2427734"/>
            <a:ext cx="1928297" cy="1286541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-zeus.physik.uni-bonn.de/img/AtlasDetectorLabeled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6958" y="2427734"/>
            <a:ext cx="1987603" cy="1286541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112" y="2432138"/>
            <a:ext cx="1437420" cy="1282137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2" descr="http://www.psi.ch/mu3e/IntroductionEN/Detecto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21" y="2431063"/>
            <a:ext cx="1815009" cy="128321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4112873" y="3672092"/>
            <a:ext cx="180956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Mu3e – Search for physics beyond standard model requires thin monolithic high-voltage CMOS sensors</a:t>
            </a:r>
            <a:endParaRPr lang="en-US" sz="1100" dirty="0"/>
          </a:p>
        </p:txBody>
      </p:sp>
      <p:sp>
        <p:nvSpPr>
          <p:cNvPr id="23" name="Textfeld 22"/>
          <p:cNvSpPr txBox="1"/>
          <p:nvPr/>
        </p:nvSpPr>
        <p:spPr>
          <a:xfrm>
            <a:off x="146749" y="3741673"/>
            <a:ext cx="1800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ATLAS - new technology for the largest particle detector</a:t>
            </a:r>
            <a:endParaRPr lang="en-US" sz="1100" dirty="0"/>
          </a:p>
        </p:txBody>
      </p:sp>
      <p:sp>
        <p:nvSpPr>
          <p:cNvPr id="24" name="Textfeld 23"/>
          <p:cNvSpPr txBox="1"/>
          <p:nvPr/>
        </p:nvSpPr>
        <p:spPr>
          <a:xfrm>
            <a:off x="2182290" y="3721311"/>
            <a:ext cx="172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Belle II – Our ASICs contribute to understanding of matter-antimatter asymmetry</a:t>
            </a:r>
            <a:endParaRPr lang="en-US" sz="1100" dirty="0"/>
          </a:p>
        </p:txBody>
      </p:sp>
      <p:sp>
        <p:nvSpPr>
          <p:cNvPr id="25" name="Textfeld 24"/>
          <p:cNvSpPr txBox="1"/>
          <p:nvPr/>
        </p:nvSpPr>
        <p:spPr>
          <a:xfrm>
            <a:off x="5984052" y="3721311"/>
            <a:ext cx="138353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CLIC – innovative </a:t>
            </a:r>
            <a:r>
              <a:rPr lang="en-US" sz="1100" dirty="0" err="1" smtClean="0"/>
              <a:t>capacitively</a:t>
            </a:r>
            <a:r>
              <a:rPr lang="en-US" sz="1100" dirty="0" smtClean="0"/>
              <a:t> coupled sensors for the compact  linear collider</a:t>
            </a:r>
            <a:endParaRPr lang="en-US" sz="1100" dirty="0"/>
          </a:p>
        </p:txBody>
      </p:sp>
      <p:sp>
        <p:nvSpPr>
          <p:cNvPr id="26" name="Textfeld 25"/>
          <p:cNvSpPr txBox="1"/>
          <p:nvPr/>
        </p:nvSpPr>
        <p:spPr>
          <a:xfrm>
            <a:off x="7402261" y="3737681"/>
            <a:ext cx="15688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Sensors for medical and industry applications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0244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HVCMOS </a:t>
            </a:r>
            <a:r>
              <a:rPr lang="de-DE" dirty="0" err="1" smtClean="0"/>
              <a:t>sensors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92113" y="898923"/>
            <a:ext cx="8356600" cy="520700"/>
          </a:xfrm>
        </p:spPr>
        <p:txBody>
          <a:bodyPr/>
          <a:lstStyle/>
          <a:p>
            <a:r>
              <a:rPr lang="en-US" dirty="0" err="1" smtClean="0"/>
              <a:t>ATLASPix</a:t>
            </a:r>
            <a:r>
              <a:rPr lang="en-US" dirty="0" smtClean="0"/>
              <a:t> Design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47614"/>
            <a:ext cx="2520280" cy="326440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347614"/>
            <a:ext cx="4114800" cy="319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7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dirty="0"/>
              <a:t>HVCMOS </a:t>
            </a:r>
            <a:r>
              <a:rPr lang="de-DE" dirty="0" err="1"/>
              <a:t>sensors</a:t>
            </a:r>
            <a:endParaRPr lang="de-DE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113" y="898922"/>
            <a:ext cx="8356600" cy="2824955"/>
          </a:xfrm>
        </p:spPr>
        <p:txBody>
          <a:bodyPr/>
          <a:lstStyle/>
          <a:p>
            <a:r>
              <a:rPr lang="en-GB" sz="1800" dirty="0" smtClean="0"/>
              <a:t>HVCMOS can </a:t>
            </a:r>
            <a:r>
              <a:rPr lang="en-GB" sz="1800" dirty="0"/>
              <a:t>improve </a:t>
            </a:r>
            <a:r>
              <a:rPr lang="en-GB" sz="1800" dirty="0" smtClean="0"/>
              <a:t>performances of large experiments </a:t>
            </a:r>
            <a:r>
              <a:rPr lang="en-GB" sz="1800" dirty="0"/>
              <a:t>and lead to </a:t>
            </a:r>
            <a:r>
              <a:rPr lang="en-GB" sz="1800" dirty="0" smtClean="0"/>
              <a:t>a significant </a:t>
            </a:r>
            <a:r>
              <a:rPr lang="en-GB" sz="1800" dirty="0"/>
              <a:t>cost </a:t>
            </a:r>
            <a:r>
              <a:rPr lang="en-GB" sz="1800" dirty="0" smtClean="0"/>
              <a:t>reduction</a:t>
            </a:r>
            <a:br>
              <a:rPr lang="en-GB" sz="1800" dirty="0" smtClean="0"/>
            </a:br>
            <a:endParaRPr lang="en-GB" sz="1800" dirty="0" smtClean="0"/>
          </a:p>
          <a:p>
            <a:r>
              <a:rPr lang="en-US" sz="1800" dirty="0" smtClean="0"/>
              <a:t>Applications: Radiation </a:t>
            </a:r>
            <a:r>
              <a:rPr lang="en-US" sz="1800" dirty="0"/>
              <a:t>detection in </a:t>
            </a:r>
            <a:r>
              <a:rPr lang="en-US" sz="1800" dirty="0">
                <a:solidFill>
                  <a:srgbClr val="FF0000"/>
                </a:solidFill>
              </a:rPr>
              <a:t>science</a:t>
            </a:r>
            <a:r>
              <a:rPr lang="en-US" sz="1800" dirty="0"/>
              <a:t> (particle physics, x-ray detection at synchrotrons), </a:t>
            </a:r>
            <a:r>
              <a:rPr lang="en-US" sz="1800" dirty="0">
                <a:solidFill>
                  <a:srgbClr val="FF0000"/>
                </a:solidFill>
              </a:rPr>
              <a:t>medicine</a:t>
            </a:r>
            <a:r>
              <a:rPr lang="en-US" sz="1800" dirty="0"/>
              <a:t> (hadron therapy) and </a:t>
            </a:r>
            <a:r>
              <a:rPr lang="en-US" sz="1800" dirty="0">
                <a:solidFill>
                  <a:srgbClr val="FF0000"/>
                </a:solidFill>
              </a:rPr>
              <a:t>industry</a:t>
            </a:r>
            <a:r>
              <a:rPr lang="en-US" sz="1800" dirty="0"/>
              <a:t> (x-ray </a:t>
            </a:r>
            <a:r>
              <a:rPr lang="en-US" sz="1800" dirty="0" smtClean="0"/>
              <a:t>detection, electron microscopy</a:t>
            </a:r>
            <a:r>
              <a:rPr lang="en-US" sz="1800" dirty="0" smtClean="0"/>
              <a:t>)</a:t>
            </a:r>
            <a:endParaRPr lang="en-GB" sz="1800" dirty="0" smtClean="0"/>
          </a:p>
        </p:txBody>
      </p:sp>
    </p:spTree>
    <p:extLst>
      <p:ext uri="{BB962C8B-B14F-4D97-AF65-F5344CB8AC3E}">
        <p14:creationId xmlns:p14="http://schemas.microsoft.com/office/powerpoint/2010/main" val="93816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ASICs for Belle II</a:t>
            </a: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1864" y="898525"/>
            <a:ext cx="8356600" cy="809625"/>
          </a:xfrm>
        </p:spPr>
        <p:txBody>
          <a:bodyPr/>
          <a:lstStyle/>
          <a:p>
            <a:r>
              <a:rPr lang="en-US" sz="1800" dirty="0" smtClean="0"/>
              <a:t>Belle II – a large particle physics experiment in Tsukuba/Japan</a:t>
            </a:r>
          </a:p>
          <a:p>
            <a:r>
              <a:rPr lang="en-US" sz="1800" dirty="0" smtClean="0"/>
              <a:t>Readout ICs </a:t>
            </a:r>
            <a:r>
              <a:rPr lang="en-US" sz="1800" dirty="0"/>
              <a:t>for Belle II </a:t>
            </a:r>
            <a:r>
              <a:rPr lang="en-US" sz="1800" dirty="0" smtClean="0"/>
              <a:t>pixel detector module are developed by KIT-ADL</a:t>
            </a:r>
          </a:p>
          <a:p>
            <a:r>
              <a:rPr lang="en-US" sz="1800" dirty="0" smtClean="0"/>
              <a:t>Novel circuits, ~500 ASICs produced, tested and delivered</a:t>
            </a:r>
            <a:endParaRPr lang="en-US" sz="1800" dirty="0"/>
          </a:p>
          <a:p>
            <a:r>
              <a:rPr lang="en-US" sz="1800" dirty="0"/>
              <a:t>Detector assembly </a:t>
            </a:r>
            <a:r>
              <a:rPr lang="en-US" sz="1800" dirty="0" smtClean="0"/>
              <a:t>ongoing</a:t>
            </a:r>
            <a:endParaRPr lang="en-US" sz="1800" dirty="0"/>
          </a:p>
        </p:txBody>
      </p:sp>
      <p:pic>
        <p:nvPicPr>
          <p:cNvPr id="6" name="Picture 3" descr="C:\Users\ivan\Desktop\IMG_29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69855"/>
            <a:ext cx="1944216" cy="14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6710641" y="3382039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Control ASIC: </a:t>
            </a:r>
            <a:br>
              <a:rPr lang="en-US" sz="1200" dirty="0" smtClean="0"/>
            </a:br>
            <a:r>
              <a:rPr lang="en-US" sz="1200" dirty="0" smtClean="0"/>
              <a:t>fast high-voltage drivers</a:t>
            </a:r>
            <a:endParaRPr lang="en-US" sz="1200" dirty="0"/>
          </a:p>
        </p:txBody>
      </p:sp>
      <p:pic>
        <p:nvPicPr>
          <p:cNvPr id="14" name="Picture 5" descr="C:\Users\ivan\Desktop\BelleIIsmall_mit_Paar_eingefueg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9782"/>
            <a:ext cx="2160410" cy="144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6295733" y="2806237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5 mm</a:t>
            </a:r>
            <a:endParaRPr lang="de-DE" sz="1600" dirty="0"/>
          </a:p>
        </p:txBody>
      </p:sp>
      <p:pic>
        <p:nvPicPr>
          <p:cNvPr id="7" name="Picture 4" descr="C:\Users\ivan\Desktop\P14_dcd_7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15566" y="2351780"/>
            <a:ext cx="224013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SW18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983" y="3723878"/>
            <a:ext cx="1944216" cy="810780"/>
          </a:xfrm>
          <a:prstGeom prst="rect">
            <a:avLst/>
          </a:prstGeom>
          <a:noFill/>
          <a:ln>
            <a:noFill/>
          </a:ln>
          <a:effectLst/>
          <a:scene3d>
            <a:camera prst="perspectiveRelaxed"/>
            <a:lightRig rig="threePt" dir="t"/>
          </a:scene3d>
          <a:sp3d prstMaterial="dkEdge"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Gerade Verbindung mit Pfeil 4"/>
          <p:cNvCxnSpPr/>
          <p:nvPr/>
        </p:nvCxnSpPr>
        <p:spPr>
          <a:xfrm>
            <a:off x="6263726" y="2038317"/>
            <a:ext cx="0" cy="2232248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4503924" y="4301241"/>
            <a:ext cx="1862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Readout ASIC:</a:t>
            </a:r>
          </a:p>
          <a:p>
            <a:r>
              <a:rPr lang="en-US" sz="1200" dirty="0" smtClean="0"/>
              <a:t>256 radiation-hard ADCs</a:t>
            </a:r>
            <a:endParaRPr lang="en-US" sz="1200" dirty="0"/>
          </a:p>
        </p:txBody>
      </p:sp>
      <p:sp>
        <p:nvSpPr>
          <p:cNvPr id="2" name="Freihandform 1"/>
          <p:cNvSpPr/>
          <p:nvPr/>
        </p:nvSpPr>
        <p:spPr>
          <a:xfrm>
            <a:off x="1221331" y="2421432"/>
            <a:ext cx="1822406" cy="1025153"/>
          </a:xfrm>
          <a:custGeom>
            <a:avLst/>
            <a:gdLst>
              <a:gd name="connsiteX0" fmla="*/ 1822406 w 1822406"/>
              <a:gd name="connsiteY0" fmla="*/ 814137 h 1025153"/>
              <a:gd name="connsiteX1" fmla="*/ 805696 w 1822406"/>
              <a:gd name="connsiteY1" fmla="*/ 2048 h 1025153"/>
              <a:gd name="connsiteX2" fmla="*/ 0 w 1822406"/>
              <a:gd name="connsiteY2" fmla="*/ 1025153 h 102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2406" h="1025153">
                <a:moveTo>
                  <a:pt x="1822406" y="814137"/>
                </a:moveTo>
                <a:cubicBezTo>
                  <a:pt x="1465918" y="390508"/>
                  <a:pt x="1109430" y="-33121"/>
                  <a:pt x="805696" y="2048"/>
                </a:cubicBezTo>
                <a:cubicBezTo>
                  <a:pt x="501962" y="37217"/>
                  <a:pt x="250981" y="531185"/>
                  <a:pt x="0" y="1025153"/>
                </a:cubicBezTo>
              </a:path>
            </a:pathLst>
          </a:custGeom>
          <a:noFill/>
          <a:ln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216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113" y="1042939"/>
            <a:ext cx="8356600" cy="3545035"/>
          </a:xfrm>
        </p:spPr>
        <p:txBody>
          <a:bodyPr/>
          <a:lstStyle/>
          <a:p>
            <a:r>
              <a:rPr lang="en-GB" sz="1800" dirty="0" smtClean="0"/>
              <a:t>KIT-ADL: Integrated circuits for various </a:t>
            </a:r>
            <a:r>
              <a:rPr lang="en-GB" sz="1800" dirty="0" smtClean="0"/>
              <a:t>applications</a:t>
            </a:r>
          </a:p>
          <a:p>
            <a:r>
              <a:rPr lang="en-GB" sz="1800" dirty="0" smtClean="0"/>
              <a:t>SIPM Avalanche Diode Arrays in standard CMOS technologies</a:t>
            </a:r>
            <a:endParaRPr lang="en-GB" sz="1800" dirty="0" smtClean="0"/>
          </a:p>
          <a:p>
            <a:r>
              <a:rPr lang="en-GB" sz="1800" dirty="0" smtClean="0"/>
              <a:t>TRISTAN </a:t>
            </a:r>
            <a:r>
              <a:rPr lang="en-GB" sz="1800" dirty="0" smtClean="0"/>
              <a:t>(search for sterile neutrinos – possible dark matter particles): New experiment concept and electronics developed</a:t>
            </a:r>
          </a:p>
          <a:p>
            <a:r>
              <a:rPr lang="en-GB" sz="1800" dirty="0" smtClean="0"/>
              <a:t>HVCMOS: New sensor technology for various applications developed from idea to large </a:t>
            </a:r>
            <a:r>
              <a:rPr lang="en-GB" sz="1800" dirty="0" smtClean="0"/>
              <a:t>devices</a:t>
            </a:r>
          </a:p>
          <a:p>
            <a:r>
              <a:rPr lang="en-GB" sz="1800" dirty="0"/>
              <a:t>Belle II (understanding of matter-antimatter asymmetry): Design and production of the readout- and control chips for a large particle physics experiment</a:t>
            </a:r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26649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KIT ASIC and Detector Laboratory (KIT-ADL)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de-DE" dirty="0" smtClean="0"/>
              <a:t>Ivan Peric                         RU5 | </a:t>
            </a:r>
            <a:r>
              <a:rPr lang="en-US" dirty="0" smtClean="0"/>
              <a:t>Accelerator and Detector Science and Technology</a:t>
            </a:r>
            <a:r>
              <a:rPr lang="de-DE" dirty="0" smtClean="0"/>
              <a:t>	                                 Helmholtz Research Field Matter			</a:t>
            </a:r>
            <a:endParaRPr lang="de-DE" dirty="0"/>
          </a:p>
        </p:txBody>
      </p:sp>
      <p:pic>
        <p:nvPicPr>
          <p:cNvPr id="16" name="Picture 6" descr="http://coen.boisestate.edu/corrosionlab/files/2015/05/TEMLarge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12" y="2432766"/>
            <a:ext cx="1565413" cy="1281509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392113" y="970931"/>
            <a:ext cx="8356600" cy="124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Projects: Belle II Pixel Detector and Physics (BMBF), HVMAPS Pixel Sensors for HL-LHC (BMBF), STREAM (EU: CMOS Sensors for Electron Microscopy), AIDA 2020 (EU: Novel HV/HRCMOS Sensors)</a:t>
            </a:r>
          </a:p>
          <a:p>
            <a:endParaRPr lang="de-DE" sz="1800" kern="0" dirty="0" smtClean="0"/>
          </a:p>
        </p:txBody>
      </p:sp>
      <p:pic>
        <p:nvPicPr>
          <p:cNvPr id="18" name="Picture 5" descr="C:\Users\ivan\Desktop\BelleIIsmall_mit_Paar_eingefueg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643" y="2427734"/>
            <a:ext cx="1928297" cy="1286541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-zeus.physik.uni-bonn.de/img/AtlasDetectorLabeled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6958" y="2427734"/>
            <a:ext cx="1987603" cy="1286541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112" y="2432138"/>
            <a:ext cx="1437420" cy="1282137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2" descr="http://www.psi.ch/mu3e/IntroductionEN/Detecto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21" y="2431063"/>
            <a:ext cx="1815009" cy="128321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4112873" y="3672092"/>
            <a:ext cx="180956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Mu3e – Search for physics beyond standard model requires thin monolithic high-voltage CMOS sensors</a:t>
            </a:r>
            <a:endParaRPr lang="en-US" sz="1100" dirty="0"/>
          </a:p>
        </p:txBody>
      </p:sp>
      <p:sp>
        <p:nvSpPr>
          <p:cNvPr id="23" name="Textfeld 22"/>
          <p:cNvSpPr txBox="1"/>
          <p:nvPr/>
        </p:nvSpPr>
        <p:spPr>
          <a:xfrm>
            <a:off x="146749" y="3741673"/>
            <a:ext cx="1800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ATLAS - new technology for the largest particle detector</a:t>
            </a:r>
            <a:endParaRPr lang="en-US" sz="1100" dirty="0"/>
          </a:p>
        </p:txBody>
      </p:sp>
      <p:sp>
        <p:nvSpPr>
          <p:cNvPr id="24" name="Textfeld 23"/>
          <p:cNvSpPr txBox="1"/>
          <p:nvPr/>
        </p:nvSpPr>
        <p:spPr>
          <a:xfrm>
            <a:off x="2182290" y="3721311"/>
            <a:ext cx="172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Belle II – Our ASICs contribute to understanding of matter-antimatter asymmetry</a:t>
            </a:r>
            <a:endParaRPr lang="en-US" sz="1100" dirty="0"/>
          </a:p>
        </p:txBody>
      </p:sp>
      <p:sp>
        <p:nvSpPr>
          <p:cNvPr id="25" name="Textfeld 24"/>
          <p:cNvSpPr txBox="1"/>
          <p:nvPr/>
        </p:nvSpPr>
        <p:spPr>
          <a:xfrm>
            <a:off x="5984052" y="3721311"/>
            <a:ext cx="138353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CLIC – innovative </a:t>
            </a:r>
            <a:r>
              <a:rPr lang="en-US" sz="1100" dirty="0" err="1" smtClean="0"/>
              <a:t>capacitively</a:t>
            </a:r>
            <a:r>
              <a:rPr lang="en-US" sz="1100" dirty="0" smtClean="0"/>
              <a:t> coupled sensors for the compact  linear collider</a:t>
            </a:r>
            <a:endParaRPr lang="en-US" sz="1100" dirty="0"/>
          </a:p>
        </p:txBody>
      </p:sp>
      <p:sp>
        <p:nvSpPr>
          <p:cNvPr id="26" name="Textfeld 25"/>
          <p:cNvSpPr txBox="1"/>
          <p:nvPr/>
        </p:nvSpPr>
        <p:spPr>
          <a:xfrm>
            <a:off x="7402261" y="3737681"/>
            <a:ext cx="15688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Sensors for medical and industry applications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66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Time line of chip</a:t>
            </a:r>
            <a:r>
              <a:rPr lang="en-US" dirty="0"/>
              <a:t> </a:t>
            </a:r>
            <a:r>
              <a:rPr lang="en-US" dirty="0" smtClean="0"/>
              <a:t>submissions</a:t>
            </a: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1" y="1419622"/>
            <a:ext cx="8912385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Single photon detectors in CMOS technologies</a:t>
            </a:r>
            <a:endParaRPr lang="en-US" dirty="0"/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392113" y="970931"/>
            <a:ext cx="8356600" cy="124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Applications: e.g. readout of scintillating </a:t>
            </a:r>
            <a:r>
              <a:rPr lang="en-US" sz="1800" kern="0" dirty="0"/>
              <a:t>d</a:t>
            </a:r>
            <a:r>
              <a:rPr lang="en-US" sz="1800" kern="0" dirty="0" smtClean="0"/>
              <a:t>etectors </a:t>
            </a:r>
          </a:p>
          <a:p>
            <a:endParaRPr lang="de-DE" sz="1800" kern="0" dirty="0" smtClean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35646"/>
            <a:ext cx="2489448" cy="274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987574"/>
            <a:ext cx="2761963" cy="358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9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Single photon detectors in CMOS technologies</a:t>
            </a:r>
            <a:endParaRPr lang="en-US" dirty="0"/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392113" y="970931"/>
            <a:ext cx="8356600" cy="124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Applications: e.g. readout of scintillating </a:t>
            </a:r>
            <a:r>
              <a:rPr lang="en-US" sz="1800" kern="0" dirty="0"/>
              <a:t>d</a:t>
            </a:r>
            <a:r>
              <a:rPr lang="en-US" sz="1800" kern="0" dirty="0" smtClean="0"/>
              <a:t>etectors </a:t>
            </a:r>
          </a:p>
          <a:p>
            <a:endParaRPr lang="de-DE" sz="1800" kern="0" dirty="0" smtClean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35646"/>
            <a:ext cx="2489448" cy="274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43758"/>
            <a:ext cx="4002807" cy="200783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63638"/>
            <a:ext cx="4404916" cy="88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1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Single photon detectors in CMOS technologies</a:t>
            </a:r>
            <a:endParaRPr lang="en-US" dirty="0"/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392113" y="970931"/>
            <a:ext cx="8356600" cy="124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Prototype chip</a:t>
            </a:r>
          </a:p>
          <a:p>
            <a:r>
              <a:rPr lang="en-US" sz="1800" kern="0" dirty="0" smtClean="0"/>
              <a:t>Pixel matrix ~ 3mm x 3mm</a:t>
            </a:r>
          </a:p>
          <a:p>
            <a:r>
              <a:rPr lang="en-US" sz="1800" kern="0" dirty="0" smtClean="0"/>
              <a:t>Active quenching</a:t>
            </a:r>
          </a:p>
          <a:p>
            <a:r>
              <a:rPr lang="en-US" sz="1800" kern="0" dirty="0" smtClean="0"/>
              <a:t>Self triggering, time stamp and hit bit per pixel</a:t>
            </a:r>
            <a:r>
              <a:rPr lang="en-US" sz="1800" kern="0" dirty="0" smtClean="0"/>
              <a:t> </a:t>
            </a:r>
          </a:p>
          <a:p>
            <a:endParaRPr lang="de-DE" sz="1800" kern="0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643758"/>
            <a:ext cx="3592513" cy="192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9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T-Master_16zu9Format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KIT-PPT_Master_16zu9_2016</Template>
  <TotalTime>0</TotalTime>
  <Words>1285</Words>
  <Application>Microsoft Office PowerPoint</Application>
  <PresentationFormat>Bildschirmpräsentation (16:9)</PresentationFormat>
  <Paragraphs>181</Paragraphs>
  <Slides>43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5" baseType="lpstr">
      <vt:lpstr>Arial</vt:lpstr>
      <vt:lpstr>KIT-Master_16zu9Format</vt:lpstr>
      <vt:lpstr>PowerPoint-Präsentation</vt:lpstr>
      <vt:lpstr>KIT ASIC and Detector Laboratory (KIT-ADL)</vt:lpstr>
      <vt:lpstr>KIT ASIC and Detector Laboratory (KIT-ADL)</vt:lpstr>
      <vt:lpstr>KIT ASIC and Detector Laboratory (KIT-ADL)</vt:lpstr>
      <vt:lpstr>KIT ASIC and Detector Laboratory (KIT-ADL)</vt:lpstr>
      <vt:lpstr>Time line of chip submissions</vt:lpstr>
      <vt:lpstr>Single photon detectors in CMOS technologies</vt:lpstr>
      <vt:lpstr>Single photon detectors in CMOS technologies</vt:lpstr>
      <vt:lpstr>Single photon detectors in CMOS technologies</vt:lpstr>
      <vt:lpstr>Single photon detectors in CMOS technologies</vt:lpstr>
      <vt:lpstr>Single photon detectors in CMOS technologies</vt:lpstr>
      <vt:lpstr>Sterile neutrino search at KATRIN</vt:lpstr>
      <vt:lpstr>Sterile neutrino search at KATRIN</vt:lpstr>
      <vt:lpstr>Sterile neutrino search at KATRIN</vt:lpstr>
      <vt:lpstr>Sterile neutrino search at KATRIN</vt:lpstr>
      <vt:lpstr>Sterile neutrino search at KATRIN</vt:lpstr>
      <vt:lpstr>Sterile neutrino search at KATRIN</vt:lpstr>
      <vt:lpstr>Sterile neutrino search at KATRIN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High-voltage CMOS sensors</vt:lpstr>
      <vt:lpstr>HVCMOS sensors</vt:lpstr>
      <vt:lpstr>HVCMOS sensors</vt:lpstr>
      <vt:lpstr>HVCMOS sensors</vt:lpstr>
      <vt:lpstr>HVCMOS sensors</vt:lpstr>
      <vt:lpstr>HVCMOS sensors</vt:lpstr>
      <vt:lpstr>HVCMOS sensors</vt:lpstr>
      <vt:lpstr>HVCMOS sensors</vt:lpstr>
      <vt:lpstr>HVCMOS sensors</vt:lpstr>
      <vt:lpstr>HVCMOS sensors</vt:lpstr>
      <vt:lpstr>HVCMOS sensors</vt:lpstr>
      <vt:lpstr>HVCMOS sensors</vt:lpstr>
      <vt:lpstr>HVCMOS sensors</vt:lpstr>
      <vt:lpstr>HVCMOS sensors</vt:lpstr>
      <vt:lpstr>HVCMOS sensors</vt:lpstr>
      <vt:lpstr>HVCMOS sensors</vt:lpstr>
      <vt:lpstr>ASICs for Belle II</vt:lpstr>
      <vt:lpstr>Summary</vt:lpstr>
    </vt:vector>
  </TitlesOfParts>
  <Company>VIT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Kopf, Eva Juliane (SEK)</dc:creator>
  <cp:lastModifiedBy>Peric, Ivan (IPE)</cp:lastModifiedBy>
  <cp:revision>127</cp:revision>
  <dcterms:created xsi:type="dcterms:W3CDTF">2017-08-22T14:11:13Z</dcterms:created>
  <dcterms:modified xsi:type="dcterms:W3CDTF">2018-06-13T09:16:22Z</dcterms:modified>
</cp:coreProperties>
</file>