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83668" r:id="rId2"/>
    <p:sldMasterId id="2147483679" r:id="rId3"/>
  </p:sldMasterIdLst>
  <p:notesMasterIdLst>
    <p:notesMasterId r:id="rId48"/>
  </p:notesMasterIdLst>
  <p:handoutMasterIdLst>
    <p:handoutMasterId r:id="rId49"/>
  </p:handoutMasterIdLst>
  <p:sldIdLst>
    <p:sldId id="278" r:id="rId4"/>
    <p:sldId id="299" r:id="rId5"/>
    <p:sldId id="302" r:id="rId6"/>
    <p:sldId id="301" r:id="rId7"/>
    <p:sldId id="300" r:id="rId8"/>
    <p:sldId id="303" r:id="rId9"/>
    <p:sldId id="304" r:id="rId10"/>
    <p:sldId id="305" r:id="rId11"/>
    <p:sldId id="306" r:id="rId12"/>
    <p:sldId id="307" r:id="rId13"/>
    <p:sldId id="323" r:id="rId14"/>
    <p:sldId id="310" r:id="rId15"/>
    <p:sldId id="311" r:id="rId16"/>
    <p:sldId id="313" r:id="rId17"/>
    <p:sldId id="309" r:id="rId18"/>
    <p:sldId id="312" r:id="rId19"/>
    <p:sldId id="328" r:id="rId20"/>
    <p:sldId id="329" r:id="rId21"/>
    <p:sldId id="332" r:id="rId22"/>
    <p:sldId id="315" r:id="rId23"/>
    <p:sldId id="316" r:id="rId24"/>
    <p:sldId id="318" r:id="rId25"/>
    <p:sldId id="326" r:id="rId26"/>
    <p:sldId id="327" r:id="rId27"/>
    <p:sldId id="330" r:id="rId28"/>
    <p:sldId id="325" r:id="rId29"/>
    <p:sldId id="324" r:id="rId30"/>
    <p:sldId id="331" r:id="rId31"/>
    <p:sldId id="319" r:id="rId32"/>
    <p:sldId id="320" r:id="rId33"/>
    <p:sldId id="321" r:id="rId34"/>
    <p:sldId id="284" r:id="rId35"/>
    <p:sldId id="287" r:id="rId36"/>
    <p:sldId id="288" r:id="rId37"/>
    <p:sldId id="289" r:id="rId38"/>
    <p:sldId id="292" r:id="rId39"/>
    <p:sldId id="333" r:id="rId40"/>
    <p:sldId id="297" r:id="rId41"/>
    <p:sldId id="335" r:id="rId42"/>
    <p:sldId id="290" r:id="rId43"/>
    <p:sldId id="295" r:id="rId44"/>
    <p:sldId id="293" r:id="rId45"/>
    <p:sldId id="283" r:id="rId46"/>
    <p:sldId id="334" r:id="rId47"/>
  </p:sldIdLst>
  <p:sldSz cx="9144000" cy="5143500" type="screen16x9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855">
          <p15:clr>
            <a:srgbClr val="A4A3A4"/>
          </p15:clr>
        </p15:guide>
        <p15:guide id="3" orient="horz" pos="826">
          <p15:clr>
            <a:srgbClr val="A4A3A4"/>
          </p15:clr>
        </p15:guide>
        <p15:guide id="4" pos="226">
          <p15:clr>
            <a:srgbClr val="A4A3A4"/>
          </p15:clr>
        </p15:guide>
        <p15:guide id="5" pos="5534">
          <p15:clr>
            <a:srgbClr val="A4A3A4"/>
          </p15:clr>
        </p15:guide>
        <p15:guide id="6" pos="2812">
          <p15:clr>
            <a:srgbClr val="A4A3A4"/>
          </p15:clr>
        </p15:guide>
        <p15:guide id="7" pos="2744">
          <p15:clr>
            <a:srgbClr val="A4A3A4"/>
          </p15:clr>
        </p15:guide>
        <p15:guide id="8" pos="1435">
          <p15:clr>
            <a:srgbClr val="A4A3A4"/>
          </p15:clr>
        </p15:guide>
        <p15:guide id="9" pos="4325">
          <p15:clr>
            <a:srgbClr val="A4A3A4"/>
          </p15:clr>
        </p15:guide>
        <p15:guide id="10" pos="4173">
          <p15:clr>
            <a:srgbClr val="A4A3A4"/>
          </p15:clr>
        </p15:guide>
        <p15:guide id="11" pos="15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A2D6E"/>
    <a:srgbClr val="FFC000"/>
    <a:srgbClr val="A0235A"/>
    <a:srgbClr val="5B9BD5"/>
    <a:srgbClr val="5B37D5"/>
    <a:srgbClr val="FFFFFF"/>
    <a:srgbClr val="005AA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453" autoAdjust="0"/>
    <p:restoredTop sz="94918" autoAdjust="0"/>
  </p:normalViewPr>
  <p:slideViewPr>
    <p:cSldViewPr snapToObjects="1" showGuides="1">
      <p:cViewPr varScale="1">
        <p:scale>
          <a:sx n="111" d="100"/>
          <a:sy n="111" d="100"/>
        </p:scale>
        <p:origin x="62" y="192"/>
      </p:cViewPr>
      <p:guideLst>
        <p:guide orient="horz" pos="2982"/>
        <p:guide orient="horz" pos="855"/>
        <p:guide orient="horz" pos="826"/>
        <p:guide pos="226"/>
        <p:guide pos="5534"/>
        <p:guide pos="2812"/>
        <p:guide pos="2744"/>
        <p:guide pos="1435"/>
        <p:guide pos="4325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9" d="100"/>
          <a:sy n="59" d="100"/>
        </p:scale>
        <p:origin x="-2702" y="-91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Bandwidth single channel or node (MB/s)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Tabelle1!$B$1:$F$1</c:f>
              <c:strCache>
                <c:ptCount val="5"/>
                <c:pt idx="0">
                  <c:v>DAQ</c:v>
                </c:pt>
                <c:pt idx="1">
                  <c:v>GPU internal</c:v>
                </c:pt>
                <c:pt idx="2">
                  <c:v>GPU external</c:v>
                </c:pt>
                <c:pt idx="3">
                  <c:v>Infiniband</c:v>
                </c:pt>
                <c:pt idx="4">
                  <c:v>Parallel Storage</c:v>
                </c:pt>
              </c:strCache>
            </c:strRef>
          </c:cat>
          <c:val>
            <c:numRef>
              <c:f>Tabelle1!$B$2:$F$2</c:f>
              <c:numCache>
                <c:formatCode>General</c:formatCode>
                <c:ptCount val="5"/>
                <c:pt idx="0">
                  <c:v>1000000</c:v>
                </c:pt>
                <c:pt idx="1">
                  <c:v>900000</c:v>
                </c:pt>
                <c:pt idx="2">
                  <c:v>300000</c:v>
                </c:pt>
                <c:pt idx="3">
                  <c:v>30000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708080"/>
        <c:axId val="438409880"/>
      </c:barChart>
      <c:catAx>
        <c:axId val="38870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409880"/>
        <c:crosses val="autoZero"/>
        <c:auto val="1"/>
        <c:lblAlgn val="ctr"/>
        <c:lblOffset val="100"/>
        <c:noMultiLvlLbl val="0"/>
      </c:catAx>
      <c:valAx>
        <c:axId val="4384098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870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9F7E6-C690-404B-A2FB-3278978D274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F19873-9D0C-41D8-AEE6-A6578CA7B2D1}">
      <dgm:prSet phldrT="[Text]"/>
      <dgm:spPr>
        <a:solidFill>
          <a:srgbClr val="7030A0"/>
        </a:solidFill>
      </dgm:spPr>
      <dgm:t>
        <a:bodyPr/>
        <a:lstStyle/>
        <a:p>
          <a:r>
            <a:rPr lang="de-DE" dirty="0" smtClean="0"/>
            <a:t>Hypothesis</a:t>
          </a:r>
          <a:endParaRPr lang="de-DE" dirty="0"/>
        </a:p>
      </dgm:t>
    </dgm:pt>
    <dgm:pt modelId="{8271528D-0C1A-45A2-9BEC-D4F61A028D3C}" type="parTrans" cxnId="{ADF5CC54-960D-41A8-9EFF-29FE43379AEB}">
      <dgm:prSet/>
      <dgm:spPr/>
      <dgm:t>
        <a:bodyPr/>
        <a:lstStyle/>
        <a:p>
          <a:endParaRPr lang="de-DE"/>
        </a:p>
      </dgm:t>
    </dgm:pt>
    <dgm:pt modelId="{03482C3B-50A2-4AAC-BC28-4418FD52F9D5}" type="sibTrans" cxnId="{ADF5CC54-960D-41A8-9EFF-29FE43379AEB}">
      <dgm:prSet/>
      <dgm:spPr/>
      <dgm:t>
        <a:bodyPr/>
        <a:lstStyle/>
        <a:p>
          <a:endParaRPr lang="de-DE"/>
        </a:p>
      </dgm:t>
    </dgm:pt>
    <dgm:pt modelId="{CE43A650-BFF9-4C1A-8907-39D8388A064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dirty="0" smtClean="0"/>
            <a:t>Model</a:t>
          </a:r>
          <a:endParaRPr lang="de-DE" dirty="0"/>
        </a:p>
      </dgm:t>
    </dgm:pt>
    <dgm:pt modelId="{080D0651-90BB-4899-AFF7-805501651674}" type="parTrans" cxnId="{62301363-A849-4933-8D7D-8C481124FAB8}">
      <dgm:prSet/>
      <dgm:spPr/>
      <dgm:t>
        <a:bodyPr/>
        <a:lstStyle/>
        <a:p>
          <a:endParaRPr lang="de-DE"/>
        </a:p>
      </dgm:t>
    </dgm:pt>
    <dgm:pt modelId="{46F145FB-F9BC-4957-82A0-78BA29DDBC21}" type="sibTrans" cxnId="{62301363-A849-4933-8D7D-8C481124FAB8}">
      <dgm:prSet/>
      <dgm:spPr/>
      <dgm:t>
        <a:bodyPr/>
        <a:lstStyle/>
        <a:p>
          <a:endParaRPr lang="de-DE"/>
        </a:p>
      </dgm:t>
    </dgm:pt>
    <dgm:pt modelId="{11090C87-C7AC-40D0-8C43-2A43FB559F91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 err="1" smtClean="0"/>
            <a:t>Prediction</a:t>
          </a:r>
          <a:endParaRPr lang="de-DE" dirty="0"/>
        </a:p>
      </dgm:t>
    </dgm:pt>
    <dgm:pt modelId="{1E26B4A1-5AA4-418B-9C72-D4D8C08EC502}" type="parTrans" cxnId="{C7B2B63C-F86F-4B41-BFB6-2EC2DB82EB3A}">
      <dgm:prSet/>
      <dgm:spPr/>
      <dgm:t>
        <a:bodyPr/>
        <a:lstStyle/>
        <a:p>
          <a:endParaRPr lang="de-DE"/>
        </a:p>
      </dgm:t>
    </dgm:pt>
    <dgm:pt modelId="{56C3FA38-076B-463F-8CCE-8F95918410D1}" type="sibTrans" cxnId="{C7B2B63C-F86F-4B41-BFB6-2EC2DB82EB3A}">
      <dgm:prSet/>
      <dgm:spPr/>
      <dgm:t>
        <a:bodyPr/>
        <a:lstStyle/>
        <a:p>
          <a:endParaRPr lang="de-DE"/>
        </a:p>
      </dgm:t>
    </dgm:pt>
    <dgm:pt modelId="{ED0CCEA2-4223-4EAC-B161-0BDF5AEE3A1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mtClean="0"/>
            <a:t>Experiment</a:t>
          </a:r>
          <a:endParaRPr lang="de-DE"/>
        </a:p>
      </dgm:t>
    </dgm:pt>
    <dgm:pt modelId="{8ED10BD6-122F-433C-B8D0-37C39E6679C5}" type="parTrans" cxnId="{842BB446-0E1C-4B65-960C-A7CD0E7D4D10}">
      <dgm:prSet/>
      <dgm:spPr/>
      <dgm:t>
        <a:bodyPr/>
        <a:lstStyle/>
        <a:p>
          <a:endParaRPr lang="de-DE"/>
        </a:p>
      </dgm:t>
    </dgm:pt>
    <dgm:pt modelId="{3C68C6EA-69B4-435C-B0DD-93CB77253FC2}" type="sibTrans" cxnId="{842BB446-0E1C-4B65-960C-A7CD0E7D4D10}">
      <dgm:prSet/>
      <dgm:spPr/>
      <dgm:t>
        <a:bodyPr/>
        <a:lstStyle/>
        <a:p>
          <a:endParaRPr lang="de-DE"/>
        </a:p>
      </dgm:t>
    </dgm:pt>
    <dgm:pt modelId="{BD57DE61-9B33-4A01-935E-8CCBE8F4028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 smtClean="0"/>
            <a:t>Analysis</a:t>
          </a:r>
          <a:endParaRPr lang="de-DE" dirty="0"/>
        </a:p>
      </dgm:t>
    </dgm:pt>
    <dgm:pt modelId="{3111A074-5AC5-4AB3-89E7-4AF0BEE52417}" type="parTrans" cxnId="{FF9005BC-2110-4A52-8D36-E00C1CECB2CD}">
      <dgm:prSet/>
      <dgm:spPr/>
      <dgm:t>
        <a:bodyPr/>
        <a:lstStyle/>
        <a:p>
          <a:endParaRPr lang="de-DE"/>
        </a:p>
      </dgm:t>
    </dgm:pt>
    <dgm:pt modelId="{CB4B0234-8A5B-4BBD-944D-07E957625CE7}" type="sibTrans" cxnId="{FF9005BC-2110-4A52-8D36-E00C1CECB2CD}">
      <dgm:prSet/>
      <dgm:spPr/>
      <dgm:t>
        <a:bodyPr/>
        <a:lstStyle/>
        <a:p>
          <a:endParaRPr lang="de-DE"/>
        </a:p>
      </dgm:t>
    </dgm:pt>
    <dgm:pt modelId="{3C769B2F-76DC-415A-B9D3-F49369FB4517}" type="pres">
      <dgm:prSet presAssocID="{C819F7E6-C690-404B-A2FB-3278978D27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EAEB63-69CD-4042-861A-D9B313B5A312}" type="pres">
      <dgm:prSet presAssocID="{C8F19873-9D0C-41D8-AEE6-A6578CA7B2D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7F5390-A395-4E0C-8865-BDCDAA3CCE44}" type="pres">
      <dgm:prSet presAssocID="{C8F19873-9D0C-41D8-AEE6-A6578CA7B2D1}" presName="spNode" presStyleCnt="0"/>
      <dgm:spPr/>
    </dgm:pt>
    <dgm:pt modelId="{88839B50-DE65-4FBC-8D5E-88AA5A7CAC35}" type="pres">
      <dgm:prSet presAssocID="{03482C3B-50A2-4AAC-BC28-4418FD52F9D5}" presName="sibTrans" presStyleLbl="sibTrans1D1" presStyleIdx="0" presStyleCnt="5"/>
      <dgm:spPr/>
      <dgm:t>
        <a:bodyPr/>
        <a:lstStyle/>
        <a:p>
          <a:endParaRPr lang="de-DE"/>
        </a:p>
      </dgm:t>
    </dgm:pt>
    <dgm:pt modelId="{4CE801DA-9EBB-478B-AEEA-0AD8E643B880}" type="pres">
      <dgm:prSet presAssocID="{CE43A650-BFF9-4C1A-8907-39D8388A06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93F808-701D-40A1-B54F-1977347B3B98}" type="pres">
      <dgm:prSet presAssocID="{CE43A650-BFF9-4C1A-8907-39D8388A064F}" presName="spNode" presStyleCnt="0"/>
      <dgm:spPr/>
    </dgm:pt>
    <dgm:pt modelId="{0F5BD611-E84E-4CC4-B657-BE342C7D5CC9}" type="pres">
      <dgm:prSet presAssocID="{46F145FB-F9BC-4957-82A0-78BA29DDBC21}" presName="sibTrans" presStyleLbl="sibTrans1D1" presStyleIdx="1" presStyleCnt="5"/>
      <dgm:spPr/>
      <dgm:t>
        <a:bodyPr/>
        <a:lstStyle/>
        <a:p>
          <a:endParaRPr lang="de-DE"/>
        </a:p>
      </dgm:t>
    </dgm:pt>
    <dgm:pt modelId="{32C4CE67-C8F4-46FE-A128-8956FA22215D}" type="pres">
      <dgm:prSet presAssocID="{11090C87-C7AC-40D0-8C43-2A43FB559F9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AA06F6-56CE-40BB-B34D-E9656D6552F0}" type="pres">
      <dgm:prSet presAssocID="{11090C87-C7AC-40D0-8C43-2A43FB559F91}" presName="spNode" presStyleCnt="0"/>
      <dgm:spPr/>
    </dgm:pt>
    <dgm:pt modelId="{8C54108F-65A6-44E1-9C0B-C068EFFD8F9A}" type="pres">
      <dgm:prSet presAssocID="{56C3FA38-076B-463F-8CCE-8F95918410D1}" presName="sibTrans" presStyleLbl="sibTrans1D1" presStyleIdx="2" presStyleCnt="5"/>
      <dgm:spPr/>
      <dgm:t>
        <a:bodyPr/>
        <a:lstStyle/>
        <a:p>
          <a:endParaRPr lang="de-DE"/>
        </a:p>
      </dgm:t>
    </dgm:pt>
    <dgm:pt modelId="{69B43CF6-46A1-42FB-B921-D72F4C337050}" type="pres">
      <dgm:prSet presAssocID="{ED0CCEA2-4223-4EAC-B161-0BDF5AEE3A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7CEE06-DB73-47FD-9CB3-408C0F82053B}" type="pres">
      <dgm:prSet presAssocID="{ED0CCEA2-4223-4EAC-B161-0BDF5AEE3A17}" presName="spNode" presStyleCnt="0"/>
      <dgm:spPr/>
    </dgm:pt>
    <dgm:pt modelId="{8DDA67D3-D1EC-4680-ACE5-5044D712ACF5}" type="pres">
      <dgm:prSet presAssocID="{3C68C6EA-69B4-435C-B0DD-93CB77253FC2}" presName="sibTrans" presStyleLbl="sibTrans1D1" presStyleIdx="3" presStyleCnt="5"/>
      <dgm:spPr/>
      <dgm:t>
        <a:bodyPr/>
        <a:lstStyle/>
        <a:p>
          <a:endParaRPr lang="de-DE"/>
        </a:p>
      </dgm:t>
    </dgm:pt>
    <dgm:pt modelId="{55FCA5DD-C58B-4884-8835-DB730A5DBD01}" type="pres">
      <dgm:prSet presAssocID="{BD57DE61-9B33-4A01-935E-8CCBE8F402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455610-E042-44CE-B425-54E813A02882}" type="pres">
      <dgm:prSet presAssocID="{BD57DE61-9B33-4A01-935E-8CCBE8F40285}" presName="spNode" presStyleCnt="0"/>
      <dgm:spPr/>
    </dgm:pt>
    <dgm:pt modelId="{6949E763-7DCE-482B-96F8-43A8383E2E70}" type="pres">
      <dgm:prSet presAssocID="{CB4B0234-8A5B-4BBD-944D-07E957625CE7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93959945-5731-4B16-914D-E26D7523FFF7}" type="presOf" srcId="{C819F7E6-C690-404B-A2FB-3278978D2747}" destId="{3C769B2F-76DC-415A-B9D3-F49369FB4517}" srcOrd="0" destOrd="0" presId="urn:microsoft.com/office/officeart/2005/8/layout/cycle5"/>
    <dgm:cxn modelId="{ADF5CC54-960D-41A8-9EFF-29FE43379AEB}" srcId="{C819F7E6-C690-404B-A2FB-3278978D2747}" destId="{C8F19873-9D0C-41D8-AEE6-A6578CA7B2D1}" srcOrd="0" destOrd="0" parTransId="{8271528D-0C1A-45A2-9BEC-D4F61A028D3C}" sibTransId="{03482C3B-50A2-4AAC-BC28-4418FD52F9D5}"/>
    <dgm:cxn modelId="{FF9005BC-2110-4A52-8D36-E00C1CECB2CD}" srcId="{C819F7E6-C690-404B-A2FB-3278978D2747}" destId="{BD57DE61-9B33-4A01-935E-8CCBE8F40285}" srcOrd="4" destOrd="0" parTransId="{3111A074-5AC5-4AB3-89E7-4AF0BEE52417}" sibTransId="{CB4B0234-8A5B-4BBD-944D-07E957625CE7}"/>
    <dgm:cxn modelId="{A727BC65-CD52-4B70-93AB-D50A2A3077B4}" type="presOf" srcId="{CE43A650-BFF9-4C1A-8907-39D8388A064F}" destId="{4CE801DA-9EBB-478B-AEEA-0AD8E643B880}" srcOrd="0" destOrd="0" presId="urn:microsoft.com/office/officeart/2005/8/layout/cycle5"/>
    <dgm:cxn modelId="{9B1F94B3-8DC4-45AB-96D1-EBF813335760}" type="presOf" srcId="{BD57DE61-9B33-4A01-935E-8CCBE8F40285}" destId="{55FCA5DD-C58B-4884-8835-DB730A5DBD01}" srcOrd="0" destOrd="0" presId="urn:microsoft.com/office/officeart/2005/8/layout/cycle5"/>
    <dgm:cxn modelId="{0A306391-2559-420D-9385-C191403B138F}" type="presOf" srcId="{ED0CCEA2-4223-4EAC-B161-0BDF5AEE3A17}" destId="{69B43CF6-46A1-42FB-B921-D72F4C337050}" srcOrd="0" destOrd="0" presId="urn:microsoft.com/office/officeart/2005/8/layout/cycle5"/>
    <dgm:cxn modelId="{D3F5F331-559E-43D8-8258-ECF94B56D51B}" type="presOf" srcId="{C8F19873-9D0C-41D8-AEE6-A6578CA7B2D1}" destId="{5CEAEB63-69CD-4042-861A-D9B313B5A312}" srcOrd="0" destOrd="0" presId="urn:microsoft.com/office/officeart/2005/8/layout/cycle5"/>
    <dgm:cxn modelId="{24350945-01C4-4229-9046-86C4F9DB3B0E}" type="presOf" srcId="{11090C87-C7AC-40D0-8C43-2A43FB559F91}" destId="{32C4CE67-C8F4-46FE-A128-8956FA22215D}" srcOrd="0" destOrd="0" presId="urn:microsoft.com/office/officeart/2005/8/layout/cycle5"/>
    <dgm:cxn modelId="{C7B2B63C-F86F-4B41-BFB6-2EC2DB82EB3A}" srcId="{C819F7E6-C690-404B-A2FB-3278978D2747}" destId="{11090C87-C7AC-40D0-8C43-2A43FB559F91}" srcOrd="2" destOrd="0" parTransId="{1E26B4A1-5AA4-418B-9C72-D4D8C08EC502}" sibTransId="{56C3FA38-076B-463F-8CCE-8F95918410D1}"/>
    <dgm:cxn modelId="{BBD46913-CB04-4CC6-B8F8-28885CEEFBFA}" type="presOf" srcId="{03482C3B-50A2-4AAC-BC28-4418FD52F9D5}" destId="{88839B50-DE65-4FBC-8D5E-88AA5A7CAC35}" srcOrd="0" destOrd="0" presId="urn:microsoft.com/office/officeart/2005/8/layout/cycle5"/>
    <dgm:cxn modelId="{4AB9B9A0-27BC-4CB7-817C-C38C3D9DDDDB}" type="presOf" srcId="{56C3FA38-076B-463F-8CCE-8F95918410D1}" destId="{8C54108F-65A6-44E1-9C0B-C068EFFD8F9A}" srcOrd="0" destOrd="0" presId="urn:microsoft.com/office/officeart/2005/8/layout/cycle5"/>
    <dgm:cxn modelId="{62301363-A849-4933-8D7D-8C481124FAB8}" srcId="{C819F7E6-C690-404B-A2FB-3278978D2747}" destId="{CE43A650-BFF9-4C1A-8907-39D8388A064F}" srcOrd="1" destOrd="0" parTransId="{080D0651-90BB-4899-AFF7-805501651674}" sibTransId="{46F145FB-F9BC-4957-82A0-78BA29DDBC21}"/>
    <dgm:cxn modelId="{842BB446-0E1C-4B65-960C-A7CD0E7D4D10}" srcId="{C819F7E6-C690-404B-A2FB-3278978D2747}" destId="{ED0CCEA2-4223-4EAC-B161-0BDF5AEE3A17}" srcOrd="3" destOrd="0" parTransId="{8ED10BD6-122F-433C-B8D0-37C39E6679C5}" sibTransId="{3C68C6EA-69B4-435C-B0DD-93CB77253FC2}"/>
    <dgm:cxn modelId="{B68577CB-049E-4893-8DD2-F7C93D552342}" type="presOf" srcId="{46F145FB-F9BC-4957-82A0-78BA29DDBC21}" destId="{0F5BD611-E84E-4CC4-B657-BE342C7D5CC9}" srcOrd="0" destOrd="0" presId="urn:microsoft.com/office/officeart/2005/8/layout/cycle5"/>
    <dgm:cxn modelId="{CB96D062-78C0-4803-B39D-064E7D1D843D}" type="presOf" srcId="{3C68C6EA-69B4-435C-B0DD-93CB77253FC2}" destId="{8DDA67D3-D1EC-4680-ACE5-5044D712ACF5}" srcOrd="0" destOrd="0" presId="urn:microsoft.com/office/officeart/2005/8/layout/cycle5"/>
    <dgm:cxn modelId="{3849B120-EB06-4F2E-906E-5BFFC93732ED}" type="presOf" srcId="{CB4B0234-8A5B-4BBD-944D-07E957625CE7}" destId="{6949E763-7DCE-482B-96F8-43A8383E2E70}" srcOrd="0" destOrd="0" presId="urn:microsoft.com/office/officeart/2005/8/layout/cycle5"/>
    <dgm:cxn modelId="{697F0878-E675-4A6B-BC45-F568687ECE1A}" type="presParOf" srcId="{3C769B2F-76DC-415A-B9D3-F49369FB4517}" destId="{5CEAEB63-69CD-4042-861A-D9B313B5A312}" srcOrd="0" destOrd="0" presId="urn:microsoft.com/office/officeart/2005/8/layout/cycle5"/>
    <dgm:cxn modelId="{975C7823-A265-40C6-95AA-EFC248E82663}" type="presParOf" srcId="{3C769B2F-76DC-415A-B9D3-F49369FB4517}" destId="{017F5390-A395-4E0C-8865-BDCDAA3CCE44}" srcOrd="1" destOrd="0" presId="urn:microsoft.com/office/officeart/2005/8/layout/cycle5"/>
    <dgm:cxn modelId="{1D780A44-4F74-44EB-BC37-446EF81314B6}" type="presParOf" srcId="{3C769B2F-76DC-415A-B9D3-F49369FB4517}" destId="{88839B50-DE65-4FBC-8D5E-88AA5A7CAC35}" srcOrd="2" destOrd="0" presId="urn:microsoft.com/office/officeart/2005/8/layout/cycle5"/>
    <dgm:cxn modelId="{614E865C-F674-4631-AD3A-2994AD8CA11A}" type="presParOf" srcId="{3C769B2F-76DC-415A-B9D3-F49369FB4517}" destId="{4CE801DA-9EBB-478B-AEEA-0AD8E643B880}" srcOrd="3" destOrd="0" presId="urn:microsoft.com/office/officeart/2005/8/layout/cycle5"/>
    <dgm:cxn modelId="{AB721234-6878-4083-B6AE-57A9E6FEEE3A}" type="presParOf" srcId="{3C769B2F-76DC-415A-B9D3-F49369FB4517}" destId="{AB93F808-701D-40A1-B54F-1977347B3B98}" srcOrd="4" destOrd="0" presId="urn:microsoft.com/office/officeart/2005/8/layout/cycle5"/>
    <dgm:cxn modelId="{098E4555-9434-43C2-98D4-DB8411AC9182}" type="presParOf" srcId="{3C769B2F-76DC-415A-B9D3-F49369FB4517}" destId="{0F5BD611-E84E-4CC4-B657-BE342C7D5CC9}" srcOrd="5" destOrd="0" presId="urn:microsoft.com/office/officeart/2005/8/layout/cycle5"/>
    <dgm:cxn modelId="{B60EFFD8-0EE4-434C-9117-1B3C66C2BAB3}" type="presParOf" srcId="{3C769B2F-76DC-415A-B9D3-F49369FB4517}" destId="{32C4CE67-C8F4-46FE-A128-8956FA22215D}" srcOrd="6" destOrd="0" presId="urn:microsoft.com/office/officeart/2005/8/layout/cycle5"/>
    <dgm:cxn modelId="{41AD4428-43DE-49B2-8FC4-92BBC8B598E8}" type="presParOf" srcId="{3C769B2F-76DC-415A-B9D3-F49369FB4517}" destId="{A3AA06F6-56CE-40BB-B34D-E9656D6552F0}" srcOrd="7" destOrd="0" presId="urn:microsoft.com/office/officeart/2005/8/layout/cycle5"/>
    <dgm:cxn modelId="{4FDF3FC5-8A33-427D-BD9A-5A75250ADEBF}" type="presParOf" srcId="{3C769B2F-76DC-415A-B9D3-F49369FB4517}" destId="{8C54108F-65A6-44E1-9C0B-C068EFFD8F9A}" srcOrd="8" destOrd="0" presId="urn:microsoft.com/office/officeart/2005/8/layout/cycle5"/>
    <dgm:cxn modelId="{E7277B03-630A-4874-B285-8317C9D39F22}" type="presParOf" srcId="{3C769B2F-76DC-415A-B9D3-F49369FB4517}" destId="{69B43CF6-46A1-42FB-B921-D72F4C337050}" srcOrd="9" destOrd="0" presId="urn:microsoft.com/office/officeart/2005/8/layout/cycle5"/>
    <dgm:cxn modelId="{EAB17D61-C5AC-4BA1-AAC9-1AE9075DD1A2}" type="presParOf" srcId="{3C769B2F-76DC-415A-B9D3-F49369FB4517}" destId="{4D7CEE06-DB73-47FD-9CB3-408C0F82053B}" srcOrd="10" destOrd="0" presId="urn:microsoft.com/office/officeart/2005/8/layout/cycle5"/>
    <dgm:cxn modelId="{C1E8ECE4-07FD-484F-BCE4-E8E370DD970A}" type="presParOf" srcId="{3C769B2F-76DC-415A-B9D3-F49369FB4517}" destId="{8DDA67D3-D1EC-4680-ACE5-5044D712ACF5}" srcOrd="11" destOrd="0" presId="urn:microsoft.com/office/officeart/2005/8/layout/cycle5"/>
    <dgm:cxn modelId="{AC906F20-7FDB-464B-ACC3-82AB36EFAABC}" type="presParOf" srcId="{3C769B2F-76DC-415A-B9D3-F49369FB4517}" destId="{55FCA5DD-C58B-4884-8835-DB730A5DBD01}" srcOrd="12" destOrd="0" presId="urn:microsoft.com/office/officeart/2005/8/layout/cycle5"/>
    <dgm:cxn modelId="{C2D6A90B-A5A6-4E6B-95D9-D37349122528}" type="presParOf" srcId="{3C769B2F-76DC-415A-B9D3-F49369FB4517}" destId="{0E455610-E042-44CE-B425-54E813A02882}" srcOrd="13" destOrd="0" presId="urn:microsoft.com/office/officeart/2005/8/layout/cycle5"/>
    <dgm:cxn modelId="{5D3D1485-484D-45CE-AB77-928FAEA55E8C}" type="presParOf" srcId="{3C769B2F-76DC-415A-B9D3-F49369FB4517}" destId="{6949E763-7DCE-482B-96F8-43A8383E2E7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9F7E6-C690-404B-A2FB-3278978D274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F19873-9D0C-41D8-AEE6-A6578CA7B2D1}">
      <dgm:prSet phldrT="[Text]"/>
      <dgm:spPr>
        <a:solidFill>
          <a:srgbClr val="7030A0"/>
        </a:solidFill>
      </dgm:spPr>
      <dgm:t>
        <a:bodyPr/>
        <a:lstStyle/>
        <a:p>
          <a:r>
            <a:rPr lang="de-DE" dirty="0" smtClean="0"/>
            <a:t>Hypothesis</a:t>
          </a:r>
          <a:endParaRPr lang="de-DE" dirty="0"/>
        </a:p>
      </dgm:t>
    </dgm:pt>
    <dgm:pt modelId="{8271528D-0C1A-45A2-9BEC-D4F61A028D3C}" type="parTrans" cxnId="{ADF5CC54-960D-41A8-9EFF-29FE43379AEB}">
      <dgm:prSet/>
      <dgm:spPr/>
      <dgm:t>
        <a:bodyPr/>
        <a:lstStyle/>
        <a:p>
          <a:endParaRPr lang="de-DE"/>
        </a:p>
      </dgm:t>
    </dgm:pt>
    <dgm:pt modelId="{03482C3B-50A2-4AAC-BC28-4418FD52F9D5}" type="sibTrans" cxnId="{ADF5CC54-960D-41A8-9EFF-29FE43379AEB}">
      <dgm:prSet/>
      <dgm:spPr/>
      <dgm:t>
        <a:bodyPr/>
        <a:lstStyle/>
        <a:p>
          <a:endParaRPr lang="de-DE"/>
        </a:p>
      </dgm:t>
    </dgm:pt>
    <dgm:pt modelId="{CE43A650-BFF9-4C1A-8907-39D8388A064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dirty="0" smtClean="0"/>
            <a:t>Model</a:t>
          </a:r>
          <a:endParaRPr lang="de-DE" dirty="0"/>
        </a:p>
      </dgm:t>
    </dgm:pt>
    <dgm:pt modelId="{080D0651-90BB-4899-AFF7-805501651674}" type="parTrans" cxnId="{62301363-A849-4933-8D7D-8C481124FAB8}">
      <dgm:prSet/>
      <dgm:spPr/>
      <dgm:t>
        <a:bodyPr/>
        <a:lstStyle/>
        <a:p>
          <a:endParaRPr lang="de-DE"/>
        </a:p>
      </dgm:t>
    </dgm:pt>
    <dgm:pt modelId="{46F145FB-F9BC-4957-82A0-78BA29DDBC21}" type="sibTrans" cxnId="{62301363-A849-4933-8D7D-8C481124FAB8}">
      <dgm:prSet/>
      <dgm:spPr/>
      <dgm:t>
        <a:bodyPr/>
        <a:lstStyle/>
        <a:p>
          <a:endParaRPr lang="de-DE"/>
        </a:p>
      </dgm:t>
    </dgm:pt>
    <dgm:pt modelId="{11090C87-C7AC-40D0-8C43-2A43FB559F91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 err="1" smtClean="0"/>
            <a:t>Prediction</a:t>
          </a:r>
          <a:endParaRPr lang="de-DE" dirty="0"/>
        </a:p>
      </dgm:t>
    </dgm:pt>
    <dgm:pt modelId="{1E26B4A1-5AA4-418B-9C72-D4D8C08EC502}" type="parTrans" cxnId="{C7B2B63C-F86F-4B41-BFB6-2EC2DB82EB3A}">
      <dgm:prSet/>
      <dgm:spPr/>
      <dgm:t>
        <a:bodyPr/>
        <a:lstStyle/>
        <a:p>
          <a:endParaRPr lang="de-DE"/>
        </a:p>
      </dgm:t>
    </dgm:pt>
    <dgm:pt modelId="{56C3FA38-076B-463F-8CCE-8F95918410D1}" type="sibTrans" cxnId="{C7B2B63C-F86F-4B41-BFB6-2EC2DB82EB3A}">
      <dgm:prSet/>
      <dgm:spPr/>
      <dgm:t>
        <a:bodyPr/>
        <a:lstStyle/>
        <a:p>
          <a:endParaRPr lang="de-DE"/>
        </a:p>
      </dgm:t>
    </dgm:pt>
    <dgm:pt modelId="{ED0CCEA2-4223-4EAC-B161-0BDF5AEE3A1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mtClean="0"/>
            <a:t>Experiment</a:t>
          </a:r>
          <a:endParaRPr lang="de-DE"/>
        </a:p>
      </dgm:t>
    </dgm:pt>
    <dgm:pt modelId="{8ED10BD6-122F-433C-B8D0-37C39E6679C5}" type="parTrans" cxnId="{842BB446-0E1C-4B65-960C-A7CD0E7D4D10}">
      <dgm:prSet/>
      <dgm:spPr/>
      <dgm:t>
        <a:bodyPr/>
        <a:lstStyle/>
        <a:p>
          <a:endParaRPr lang="de-DE"/>
        </a:p>
      </dgm:t>
    </dgm:pt>
    <dgm:pt modelId="{3C68C6EA-69B4-435C-B0DD-93CB77253FC2}" type="sibTrans" cxnId="{842BB446-0E1C-4B65-960C-A7CD0E7D4D10}">
      <dgm:prSet/>
      <dgm:spPr/>
      <dgm:t>
        <a:bodyPr/>
        <a:lstStyle/>
        <a:p>
          <a:endParaRPr lang="de-DE"/>
        </a:p>
      </dgm:t>
    </dgm:pt>
    <dgm:pt modelId="{BD57DE61-9B33-4A01-935E-8CCBE8F4028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 smtClean="0"/>
            <a:t>Analysis</a:t>
          </a:r>
          <a:endParaRPr lang="de-DE" dirty="0"/>
        </a:p>
      </dgm:t>
    </dgm:pt>
    <dgm:pt modelId="{3111A074-5AC5-4AB3-89E7-4AF0BEE52417}" type="parTrans" cxnId="{FF9005BC-2110-4A52-8D36-E00C1CECB2CD}">
      <dgm:prSet/>
      <dgm:spPr/>
      <dgm:t>
        <a:bodyPr/>
        <a:lstStyle/>
        <a:p>
          <a:endParaRPr lang="de-DE"/>
        </a:p>
      </dgm:t>
    </dgm:pt>
    <dgm:pt modelId="{CB4B0234-8A5B-4BBD-944D-07E957625CE7}" type="sibTrans" cxnId="{FF9005BC-2110-4A52-8D36-E00C1CECB2CD}">
      <dgm:prSet/>
      <dgm:spPr/>
      <dgm:t>
        <a:bodyPr/>
        <a:lstStyle/>
        <a:p>
          <a:endParaRPr lang="de-DE"/>
        </a:p>
      </dgm:t>
    </dgm:pt>
    <dgm:pt modelId="{3C769B2F-76DC-415A-B9D3-F49369FB4517}" type="pres">
      <dgm:prSet presAssocID="{C819F7E6-C690-404B-A2FB-3278978D27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EAEB63-69CD-4042-861A-D9B313B5A312}" type="pres">
      <dgm:prSet presAssocID="{C8F19873-9D0C-41D8-AEE6-A6578CA7B2D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7F5390-A395-4E0C-8865-BDCDAA3CCE44}" type="pres">
      <dgm:prSet presAssocID="{C8F19873-9D0C-41D8-AEE6-A6578CA7B2D1}" presName="spNode" presStyleCnt="0"/>
      <dgm:spPr/>
    </dgm:pt>
    <dgm:pt modelId="{88839B50-DE65-4FBC-8D5E-88AA5A7CAC35}" type="pres">
      <dgm:prSet presAssocID="{03482C3B-50A2-4AAC-BC28-4418FD52F9D5}" presName="sibTrans" presStyleLbl="sibTrans1D1" presStyleIdx="0" presStyleCnt="5"/>
      <dgm:spPr/>
      <dgm:t>
        <a:bodyPr/>
        <a:lstStyle/>
        <a:p>
          <a:endParaRPr lang="de-DE"/>
        </a:p>
      </dgm:t>
    </dgm:pt>
    <dgm:pt modelId="{4CE801DA-9EBB-478B-AEEA-0AD8E643B880}" type="pres">
      <dgm:prSet presAssocID="{CE43A650-BFF9-4C1A-8907-39D8388A06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93F808-701D-40A1-B54F-1977347B3B98}" type="pres">
      <dgm:prSet presAssocID="{CE43A650-BFF9-4C1A-8907-39D8388A064F}" presName="spNode" presStyleCnt="0"/>
      <dgm:spPr/>
    </dgm:pt>
    <dgm:pt modelId="{0F5BD611-E84E-4CC4-B657-BE342C7D5CC9}" type="pres">
      <dgm:prSet presAssocID="{46F145FB-F9BC-4957-82A0-78BA29DDBC21}" presName="sibTrans" presStyleLbl="sibTrans1D1" presStyleIdx="1" presStyleCnt="5"/>
      <dgm:spPr/>
      <dgm:t>
        <a:bodyPr/>
        <a:lstStyle/>
        <a:p>
          <a:endParaRPr lang="de-DE"/>
        </a:p>
      </dgm:t>
    </dgm:pt>
    <dgm:pt modelId="{32C4CE67-C8F4-46FE-A128-8956FA22215D}" type="pres">
      <dgm:prSet presAssocID="{11090C87-C7AC-40D0-8C43-2A43FB559F9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AA06F6-56CE-40BB-B34D-E9656D6552F0}" type="pres">
      <dgm:prSet presAssocID="{11090C87-C7AC-40D0-8C43-2A43FB559F91}" presName="spNode" presStyleCnt="0"/>
      <dgm:spPr/>
    </dgm:pt>
    <dgm:pt modelId="{8C54108F-65A6-44E1-9C0B-C068EFFD8F9A}" type="pres">
      <dgm:prSet presAssocID="{56C3FA38-076B-463F-8CCE-8F95918410D1}" presName="sibTrans" presStyleLbl="sibTrans1D1" presStyleIdx="2" presStyleCnt="5"/>
      <dgm:spPr/>
      <dgm:t>
        <a:bodyPr/>
        <a:lstStyle/>
        <a:p>
          <a:endParaRPr lang="de-DE"/>
        </a:p>
      </dgm:t>
    </dgm:pt>
    <dgm:pt modelId="{69B43CF6-46A1-42FB-B921-D72F4C337050}" type="pres">
      <dgm:prSet presAssocID="{ED0CCEA2-4223-4EAC-B161-0BDF5AEE3A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7CEE06-DB73-47FD-9CB3-408C0F82053B}" type="pres">
      <dgm:prSet presAssocID="{ED0CCEA2-4223-4EAC-B161-0BDF5AEE3A17}" presName="spNode" presStyleCnt="0"/>
      <dgm:spPr/>
    </dgm:pt>
    <dgm:pt modelId="{8DDA67D3-D1EC-4680-ACE5-5044D712ACF5}" type="pres">
      <dgm:prSet presAssocID="{3C68C6EA-69B4-435C-B0DD-93CB77253FC2}" presName="sibTrans" presStyleLbl="sibTrans1D1" presStyleIdx="3" presStyleCnt="5"/>
      <dgm:spPr/>
      <dgm:t>
        <a:bodyPr/>
        <a:lstStyle/>
        <a:p>
          <a:endParaRPr lang="de-DE"/>
        </a:p>
      </dgm:t>
    </dgm:pt>
    <dgm:pt modelId="{55FCA5DD-C58B-4884-8835-DB730A5DBD01}" type="pres">
      <dgm:prSet presAssocID="{BD57DE61-9B33-4A01-935E-8CCBE8F402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455610-E042-44CE-B425-54E813A02882}" type="pres">
      <dgm:prSet presAssocID="{BD57DE61-9B33-4A01-935E-8CCBE8F40285}" presName="spNode" presStyleCnt="0"/>
      <dgm:spPr/>
    </dgm:pt>
    <dgm:pt modelId="{6949E763-7DCE-482B-96F8-43A8383E2E70}" type="pres">
      <dgm:prSet presAssocID="{CB4B0234-8A5B-4BBD-944D-07E957625CE7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49B73F6C-894A-4C3A-AF15-8178A1CE203B}" type="presOf" srcId="{C8F19873-9D0C-41D8-AEE6-A6578CA7B2D1}" destId="{5CEAEB63-69CD-4042-861A-D9B313B5A312}" srcOrd="0" destOrd="0" presId="urn:microsoft.com/office/officeart/2005/8/layout/cycle5"/>
    <dgm:cxn modelId="{8FF1E67E-B05B-456A-B79D-AA0226F300EE}" type="presOf" srcId="{56C3FA38-076B-463F-8CCE-8F95918410D1}" destId="{8C54108F-65A6-44E1-9C0B-C068EFFD8F9A}" srcOrd="0" destOrd="0" presId="urn:microsoft.com/office/officeart/2005/8/layout/cycle5"/>
    <dgm:cxn modelId="{ADF5CC54-960D-41A8-9EFF-29FE43379AEB}" srcId="{C819F7E6-C690-404B-A2FB-3278978D2747}" destId="{C8F19873-9D0C-41D8-AEE6-A6578CA7B2D1}" srcOrd="0" destOrd="0" parTransId="{8271528D-0C1A-45A2-9BEC-D4F61A028D3C}" sibTransId="{03482C3B-50A2-4AAC-BC28-4418FD52F9D5}"/>
    <dgm:cxn modelId="{3B59AC21-371B-4B74-8C08-9D7CC5439751}" type="presOf" srcId="{CE43A650-BFF9-4C1A-8907-39D8388A064F}" destId="{4CE801DA-9EBB-478B-AEEA-0AD8E643B880}" srcOrd="0" destOrd="0" presId="urn:microsoft.com/office/officeart/2005/8/layout/cycle5"/>
    <dgm:cxn modelId="{93ADBA55-3AD5-4143-8D5F-06BB22874643}" type="presOf" srcId="{46F145FB-F9BC-4957-82A0-78BA29DDBC21}" destId="{0F5BD611-E84E-4CC4-B657-BE342C7D5CC9}" srcOrd="0" destOrd="0" presId="urn:microsoft.com/office/officeart/2005/8/layout/cycle5"/>
    <dgm:cxn modelId="{FF9005BC-2110-4A52-8D36-E00C1CECB2CD}" srcId="{C819F7E6-C690-404B-A2FB-3278978D2747}" destId="{BD57DE61-9B33-4A01-935E-8CCBE8F40285}" srcOrd="4" destOrd="0" parTransId="{3111A074-5AC5-4AB3-89E7-4AF0BEE52417}" sibTransId="{CB4B0234-8A5B-4BBD-944D-07E957625CE7}"/>
    <dgm:cxn modelId="{971F6B38-F6F5-4C40-B01B-5BB41483CD36}" type="presOf" srcId="{03482C3B-50A2-4AAC-BC28-4418FD52F9D5}" destId="{88839B50-DE65-4FBC-8D5E-88AA5A7CAC35}" srcOrd="0" destOrd="0" presId="urn:microsoft.com/office/officeart/2005/8/layout/cycle5"/>
    <dgm:cxn modelId="{EB8DEE81-6E8E-43F5-AD4A-A3C8E5EACEF8}" type="presOf" srcId="{11090C87-C7AC-40D0-8C43-2A43FB559F91}" destId="{32C4CE67-C8F4-46FE-A128-8956FA22215D}" srcOrd="0" destOrd="0" presId="urn:microsoft.com/office/officeart/2005/8/layout/cycle5"/>
    <dgm:cxn modelId="{BF9A10E4-8D0A-4C3D-990A-0BA0B3C6745D}" type="presOf" srcId="{C819F7E6-C690-404B-A2FB-3278978D2747}" destId="{3C769B2F-76DC-415A-B9D3-F49369FB4517}" srcOrd="0" destOrd="0" presId="urn:microsoft.com/office/officeart/2005/8/layout/cycle5"/>
    <dgm:cxn modelId="{5BEC7E8E-E066-4EF9-8749-6C074A097D77}" type="presOf" srcId="{CB4B0234-8A5B-4BBD-944D-07E957625CE7}" destId="{6949E763-7DCE-482B-96F8-43A8383E2E70}" srcOrd="0" destOrd="0" presId="urn:microsoft.com/office/officeart/2005/8/layout/cycle5"/>
    <dgm:cxn modelId="{C7B2B63C-F86F-4B41-BFB6-2EC2DB82EB3A}" srcId="{C819F7E6-C690-404B-A2FB-3278978D2747}" destId="{11090C87-C7AC-40D0-8C43-2A43FB559F91}" srcOrd="2" destOrd="0" parTransId="{1E26B4A1-5AA4-418B-9C72-D4D8C08EC502}" sibTransId="{56C3FA38-076B-463F-8CCE-8F95918410D1}"/>
    <dgm:cxn modelId="{F2275D0B-FA3E-4CF2-9809-39BE0A0BA974}" type="presOf" srcId="{ED0CCEA2-4223-4EAC-B161-0BDF5AEE3A17}" destId="{69B43CF6-46A1-42FB-B921-D72F4C337050}" srcOrd="0" destOrd="0" presId="urn:microsoft.com/office/officeart/2005/8/layout/cycle5"/>
    <dgm:cxn modelId="{62301363-A849-4933-8D7D-8C481124FAB8}" srcId="{C819F7E6-C690-404B-A2FB-3278978D2747}" destId="{CE43A650-BFF9-4C1A-8907-39D8388A064F}" srcOrd="1" destOrd="0" parTransId="{080D0651-90BB-4899-AFF7-805501651674}" sibTransId="{46F145FB-F9BC-4957-82A0-78BA29DDBC21}"/>
    <dgm:cxn modelId="{842BB446-0E1C-4B65-960C-A7CD0E7D4D10}" srcId="{C819F7E6-C690-404B-A2FB-3278978D2747}" destId="{ED0CCEA2-4223-4EAC-B161-0BDF5AEE3A17}" srcOrd="3" destOrd="0" parTransId="{8ED10BD6-122F-433C-B8D0-37C39E6679C5}" sibTransId="{3C68C6EA-69B4-435C-B0DD-93CB77253FC2}"/>
    <dgm:cxn modelId="{5C497038-EA89-4885-981C-45D7CB15A83F}" type="presOf" srcId="{BD57DE61-9B33-4A01-935E-8CCBE8F40285}" destId="{55FCA5DD-C58B-4884-8835-DB730A5DBD01}" srcOrd="0" destOrd="0" presId="urn:microsoft.com/office/officeart/2005/8/layout/cycle5"/>
    <dgm:cxn modelId="{9C33AB86-1712-4E72-9F90-A2A2C3358A24}" type="presOf" srcId="{3C68C6EA-69B4-435C-B0DD-93CB77253FC2}" destId="{8DDA67D3-D1EC-4680-ACE5-5044D712ACF5}" srcOrd="0" destOrd="0" presId="urn:microsoft.com/office/officeart/2005/8/layout/cycle5"/>
    <dgm:cxn modelId="{1DBAA409-E492-4615-8417-F1C10EE76261}" type="presParOf" srcId="{3C769B2F-76DC-415A-B9D3-F49369FB4517}" destId="{5CEAEB63-69CD-4042-861A-D9B313B5A312}" srcOrd="0" destOrd="0" presId="urn:microsoft.com/office/officeart/2005/8/layout/cycle5"/>
    <dgm:cxn modelId="{15366D75-6D8E-4155-B9CB-5B75612CC386}" type="presParOf" srcId="{3C769B2F-76DC-415A-B9D3-F49369FB4517}" destId="{017F5390-A395-4E0C-8865-BDCDAA3CCE44}" srcOrd="1" destOrd="0" presId="urn:microsoft.com/office/officeart/2005/8/layout/cycle5"/>
    <dgm:cxn modelId="{B033F0CF-341F-408E-B189-97C0345E88FE}" type="presParOf" srcId="{3C769B2F-76DC-415A-B9D3-F49369FB4517}" destId="{88839B50-DE65-4FBC-8D5E-88AA5A7CAC35}" srcOrd="2" destOrd="0" presId="urn:microsoft.com/office/officeart/2005/8/layout/cycle5"/>
    <dgm:cxn modelId="{E9285BB9-2587-49A1-AF0D-CBEB0B6CBDE4}" type="presParOf" srcId="{3C769B2F-76DC-415A-B9D3-F49369FB4517}" destId="{4CE801DA-9EBB-478B-AEEA-0AD8E643B880}" srcOrd="3" destOrd="0" presId="urn:microsoft.com/office/officeart/2005/8/layout/cycle5"/>
    <dgm:cxn modelId="{504335CE-543C-4596-82A0-BE17785D3694}" type="presParOf" srcId="{3C769B2F-76DC-415A-B9D3-F49369FB4517}" destId="{AB93F808-701D-40A1-B54F-1977347B3B98}" srcOrd="4" destOrd="0" presId="urn:microsoft.com/office/officeart/2005/8/layout/cycle5"/>
    <dgm:cxn modelId="{C84DB715-3E67-415F-958E-7D1777CC12D3}" type="presParOf" srcId="{3C769B2F-76DC-415A-B9D3-F49369FB4517}" destId="{0F5BD611-E84E-4CC4-B657-BE342C7D5CC9}" srcOrd="5" destOrd="0" presId="urn:microsoft.com/office/officeart/2005/8/layout/cycle5"/>
    <dgm:cxn modelId="{23D0DFAB-1E7E-46D3-A1C8-CB66365EE407}" type="presParOf" srcId="{3C769B2F-76DC-415A-B9D3-F49369FB4517}" destId="{32C4CE67-C8F4-46FE-A128-8956FA22215D}" srcOrd="6" destOrd="0" presId="urn:microsoft.com/office/officeart/2005/8/layout/cycle5"/>
    <dgm:cxn modelId="{711BEF1F-F611-43B0-926C-2B872FADC712}" type="presParOf" srcId="{3C769B2F-76DC-415A-B9D3-F49369FB4517}" destId="{A3AA06F6-56CE-40BB-B34D-E9656D6552F0}" srcOrd="7" destOrd="0" presId="urn:microsoft.com/office/officeart/2005/8/layout/cycle5"/>
    <dgm:cxn modelId="{E08FCC56-F133-4D78-80BC-A7F375EDE675}" type="presParOf" srcId="{3C769B2F-76DC-415A-B9D3-F49369FB4517}" destId="{8C54108F-65A6-44E1-9C0B-C068EFFD8F9A}" srcOrd="8" destOrd="0" presId="urn:microsoft.com/office/officeart/2005/8/layout/cycle5"/>
    <dgm:cxn modelId="{498E0EC4-2010-4B3E-AB23-6B99A5C49EB6}" type="presParOf" srcId="{3C769B2F-76DC-415A-B9D3-F49369FB4517}" destId="{69B43CF6-46A1-42FB-B921-D72F4C337050}" srcOrd="9" destOrd="0" presId="urn:microsoft.com/office/officeart/2005/8/layout/cycle5"/>
    <dgm:cxn modelId="{D8A7C725-AFCB-40F7-B4F3-2A921523C062}" type="presParOf" srcId="{3C769B2F-76DC-415A-B9D3-F49369FB4517}" destId="{4D7CEE06-DB73-47FD-9CB3-408C0F82053B}" srcOrd="10" destOrd="0" presId="urn:microsoft.com/office/officeart/2005/8/layout/cycle5"/>
    <dgm:cxn modelId="{CD40F518-701A-4A03-92B0-3A546B460F2D}" type="presParOf" srcId="{3C769B2F-76DC-415A-B9D3-F49369FB4517}" destId="{8DDA67D3-D1EC-4680-ACE5-5044D712ACF5}" srcOrd="11" destOrd="0" presId="urn:microsoft.com/office/officeart/2005/8/layout/cycle5"/>
    <dgm:cxn modelId="{20A7BBC6-7636-4B32-921D-70DCCA33E840}" type="presParOf" srcId="{3C769B2F-76DC-415A-B9D3-F49369FB4517}" destId="{55FCA5DD-C58B-4884-8835-DB730A5DBD01}" srcOrd="12" destOrd="0" presId="urn:microsoft.com/office/officeart/2005/8/layout/cycle5"/>
    <dgm:cxn modelId="{9A423594-07D6-4E43-AA76-7FAFA6AECA01}" type="presParOf" srcId="{3C769B2F-76DC-415A-B9D3-F49369FB4517}" destId="{0E455610-E042-44CE-B425-54E813A02882}" srcOrd="13" destOrd="0" presId="urn:microsoft.com/office/officeart/2005/8/layout/cycle5"/>
    <dgm:cxn modelId="{B223B6DD-477D-46ED-856B-8F8FA2477F95}" type="presParOf" srcId="{3C769B2F-76DC-415A-B9D3-F49369FB4517}" destId="{6949E763-7DCE-482B-96F8-43A8383E2E7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19F7E6-C690-404B-A2FB-3278978D274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8F19873-9D0C-41D8-AEE6-A6578CA7B2D1}">
      <dgm:prSet phldrT="[Text]"/>
      <dgm:spPr>
        <a:solidFill>
          <a:srgbClr val="7030A0"/>
        </a:solidFill>
      </dgm:spPr>
      <dgm:t>
        <a:bodyPr/>
        <a:lstStyle/>
        <a:p>
          <a:r>
            <a:rPr lang="de-DE" dirty="0" smtClean="0"/>
            <a:t>Hypothesis</a:t>
          </a:r>
          <a:endParaRPr lang="de-DE" dirty="0"/>
        </a:p>
      </dgm:t>
    </dgm:pt>
    <dgm:pt modelId="{8271528D-0C1A-45A2-9BEC-D4F61A028D3C}" type="parTrans" cxnId="{ADF5CC54-960D-41A8-9EFF-29FE43379AEB}">
      <dgm:prSet/>
      <dgm:spPr/>
      <dgm:t>
        <a:bodyPr/>
        <a:lstStyle/>
        <a:p>
          <a:endParaRPr lang="de-DE"/>
        </a:p>
      </dgm:t>
    </dgm:pt>
    <dgm:pt modelId="{03482C3B-50A2-4AAC-BC28-4418FD52F9D5}" type="sibTrans" cxnId="{ADF5CC54-960D-41A8-9EFF-29FE43379AEB}">
      <dgm:prSet/>
      <dgm:spPr/>
      <dgm:t>
        <a:bodyPr/>
        <a:lstStyle/>
        <a:p>
          <a:endParaRPr lang="de-DE"/>
        </a:p>
      </dgm:t>
    </dgm:pt>
    <dgm:pt modelId="{CE43A650-BFF9-4C1A-8907-39D8388A064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dirty="0" smtClean="0"/>
            <a:t>Model</a:t>
          </a:r>
          <a:endParaRPr lang="de-DE" dirty="0"/>
        </a:p>
      </dgm:t>
    </dgm:pt>
    <dgm:pt modelId="{080D0651-90BB-4899-AFF7-805501651674}" type="parTrans" cxnId="{62301363-A849-4933-8D7D-8C481124FAB8}">
      <dgm:prSet/>
      <dgm:spPr/>
      <dgm:t>
        <a:bodyPr/>
        <a:lstStyle/>
        <a:p>
          <a:endParaRPr lang="de-DE"/>
        </a:p>
      </dgm:t>
    </dgm:pt>
    <dgm:pt modelId="{46F145FB-F9BC-4957-82A0-78BA29DDBC21}" type="sibTrans" cxnId="{62301363-A849-4933-8D7D-8C481124FAB8}">
      <dgm:prSet/>
      <dgm:spPr/>
      <dgm:t>
        <a:bodyPr/>
        <a:lstStyle/>
        <a:p>
          <a:endParaRPr lang="de-DE"/>
        </a:p>
      </dgm:t>
    </dgm:pt>
    <dgm:pt modelId="{11090C87-C7AC-40D0-8C43-2A43FB559F91}">
      <dgm:prSet phldrT="[Text]"/>
      <dgm:spPr>
        <a:solidFill>
          <a:srgbClr val="C00000"/>
        </a:solidFill>
      </dgm:spPr>
      <dgm:t>
        <a:bodyPr/>
        <a:lstStyle/>
        <a:p>
          <a:r>
            <a:rPr lang="de-DE" dirty="0" err="1" smtClean="0"/>
            <a:t>Prediction</a:t>
          </a:r>
          <a:endParaRPr lang="de-DE" dirty="0"/>
        </a:p>
      </dgm:t>
    </dgm:pt>
    <dgm:pt modelId="{1E26B4A1-5AA4-418B-9C72-D4D8C08EC502}" type="parTrans" cxnId="{C7B2B63C-F86F-4B41-BFB6-2EC2DB82EB3A}">
      <dgm:prSet/>
      <dgm:spPr/>
      <dgm:t>
        <a:bodyPr/>
        <a:lstStyle/>
        <a:p>
          <a:endParaRPr lang="de-DE"/>
        </a:p>
      </dgm:t>
    </dgm:pt>
    <dgm:pt modelId="{56C3FA38-076B-463F-8CCE-8F95918410D1}" type="sibTrans" cxnId="{C7B2B63C-F86F-4B41-BFB6-2EC2DB82EB3A}">
      <dgm:prSet/>
      <dgm:spPr/>
      <dgm:t>
        <a:bodyPr/>
        <a:lstStyle/>
        <a:p>
          <a:endParaRPr lang="de-DE"/>
        </a:p>
      </dgm:t>
    </dgm:pt>
    <dgm:pt modelId="{ED0CCEA2-4223-4EAC-B161-0BDF5AEE3A17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mtClean="0"/>
            <a:t>Experiment</a:t>
          </a:r>
          <a:endParaRPr lang="de-DE"/>
        </a:p>
      </dgm:t>
    </dgm:pt>
    <dgm:pt modelId="{8ED10BD6-122F-433C-B8D0-37C39E6679C5}" type="parTrans" cxnId="{842BB446-0E1C-4B65-960C-A7CD0E7D4D10}">
      <dgm:prSet/>
      <dgm:spPr/>
      <dgm:t>
        <a:bodyPr/>
        <a:lstStyle/>
        <a:p>
          <a:endParaRPr lang="de-DE"/>
        </a:p>
      </dgm:t>
    </dgm:pt>
    <dgm:pt modelId="{3C68C6EA-69B4-435C-B0DD-93CB77253FC2}" type="sibTrans" cxnId="{842BB446-0E1C-4B65-960C-A7CD0E7D4D10}">
      <dgm:prSet/>
      <dgm:spPr/>
      <dgm:t>
        <a:bodyPr/>
        <a:lstStyle/>
        <a:p>
          <a:endParaRPr lang="de-DE"/>
        </a:p>
      </dgm:t>
    </dgm:pt>
    <dgm:pt modelId="{BD57DE61-9B33-4A01-935E-8CCBE8F4028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dirty="0" smtClean="0"/>
            <a:t>Analysis</a:t>
          </a:r>
          <a:endParaRPr lang="de-DE" dirty="0"/>
        </a:p>
      </dgm:t>
    </dgm:pt>
    <dgm:pt modelId="{3111A074-5AC5-4AB3-89E7-4AF0BEE52417}" type="parTrans" cxnId="{FF9005BC-2110-4A52-8D36-E00C1CECB2CD}">
      <dgm:prSet/>
      <dgm:spPr/>
      <dgm:t>
        <a:bodyPr/>
        <a:lstStyle/>
        <a:p>
          <a:endParaRPr lang="de-DE"/>
        </a:p>
      </dgm:t>
    </dgm:pt>
    <dgm:pt modelId="{CB4B0234-8A5B-4BBD-944D-07E957625CE7}" type="sibTrans" cxnId="{FF9005BC-2110-4A52-8D36-E00C1CECB2CD}">
      <dgm:prSet/>
      <dgm:spPr/>
      <dgm:t>
        <a:bodyPr/>
        <a:lstStyle/>
        <a:p>
          <a:endParaRPr lang="de-DE"/>
        </a:p>
      </dgm:t>
    </dgm:pt>
    <dgm:pt modelId="{3C769B2F-76DC-415A-B9D3-F49369FB4517}" type="pres">
      <dgm:prSet presAssocID="{C819F7E6-C690-404B-A2FB-3278978D27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EAEB63-69CD-4042-861A-D9B313B5A312}" type="pres">
      <dgm:prSet presAssocID="{C8F19873-9D0C-41D8-AEE6-A6578CA7B2D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17F5390-A395-4E0C-8865-BDCDAA3CCE44}" type="pres">
      <dgm:prSet presAssocID="{C8F19873-9D0C-41D8-AEE6-A6578CA7B2D1}" presName="spNode" presStyleCnt="0"/>
      <dgm:spPr/>
    </dgm:pt>
    <dgm:pt modelId="{88839B50-DE65-4FBC-8D5E-88AA5A7CAC35}" type="pres">
      <dgm:prSet presAssocID="{03482C3B-50A2-4AAC-BC28-4418FD52F9D5}" presName="sibTrans" presStyleLbl="sibTrans1D1" presStyleIdx="0" presStyleCnt="5"/>
      <dgm:spPr/>
      <dgm:t>
        <a:bodyPr/>
        <a:lstStyle/>
        <a:p>
          <a:endParaRPr lang="de-DE"/>
        </a:p>
      </dgm:t>
    </dgm:pt>
    <dgm:pt modelId="{4CE801DA-9EBB-478B-AEEA-0AD8E643B880}" type="pres">
      <dgm:prSet presAssocID="{CE43A650-BFF9-4C1A-8907-39D8388A06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93F808-701D-40A1-B54F-1977347B3B98}" type="pres">
      <dgm:prSet presAssocID="{CE43A650-BFF9-4C1A-8907-39D8388A064F}" presName="spNode" presStyleCnt="0"/>
      <dgm:spPr/>
    </dgm:pt>
    <dgm:pt modelId="{0F5BD611-E84E-4CC4-B657-BE342C7D5CC9}" type="pres">
      <dgm:prSet presAssocID="{46F145FB-F9BC-4957-82A0-78BA29DDBC21}" presName="sibTrans" presStyleLbl="sibTrans1D1" presStyleIdx="1" presStyleCnt="5"/>
      <dgm:spPr/>
      <dgm:t>
        <a:bodyPr/>
        <a:lstStyle/>
        <a:p>
          <a:endParaRPr lang="de-DE"/>
        </a:p>
      </dgm:t>
    </dgm:pt>
    <dgm:pt modelId="{32C4CE67-C8F4-46FE-A128-8956FA22215D}" type="pres">
      <dgm:prSet presAssocID="{11090C87-C7AC-40D0-8C43-2A43FB559F9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AA06F6-56CE-40BB-B34D-E9656D6552F0}" type="pres">
      <dgm:prSet presAssocID="{11090C87-C7AC-40D0-8C43-2A43FB559F91}" presName="spNode" presStyleCnt="0"/>
      <dgm:spPr/>
    </dgm:pt>
    <dgm:pt modelId="{8C54108F-65A6-44E1-9C0B-C068EFFD8F9A}" type="pres">
      <dgm:prSet presAssocID="{56C3FA38-076B-463F-8CCE-8F95918410D1}" presName="sibTrans" presStyleLbl="sibTrans1D1" presStyleIdx="2" presStyleCnt="5"/>
      <dgm:spPr/>
      <dgm:t>
        <a:bodyPr/>
        <a:lstStyle/>
        <a:p>
          <a:endParaRPr lang="de-DE"/>
        </a:p>
      </dgm:t>
    </dgm:pt>
    <dgm:pt modelId="{69B43CF6-46A1-42FB-B921-D72F4C337050}" type="pres">
      <dgm:prSet presAssocID="{ED0CCEA2-4223-4EAC-B161-0BDF5AEE3A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7CEE06-DB73-47FD-9CB3-408C0F82053B}" type="pres">
      <dgm:prSet presAssocID="{ED0CCEA2-4223-4EAC-B161-0BDF5AEE3A17}" presName="spNode" presStyleCnt="0"/>
      <dgm:spPr/>
    </dgm:pt>
    <dgm:pt modelId="{8DDA67D3-D1EC-4680-ACE5-5044D712ACF5}" type="pres">
      <dgm:prSet presAssocID="{3C68C6EA-69B4-435C-B0DD-93CB77253FC2}" presName="sibTrans" presStyleLbl="sibTrans1D1" presStyleIdx="3" presStyleCnt="5"/>
      <dgm:spPr/>
      <dgm:t>
        <a:bodyPr/>
        <a:lstStyle/>
        <a:p>
          <a:endParaRPr lang="de-DE"/>
        </a:p>
      </dgm:t>
    </dgm:pt>
    <dgm:pt modelId="{55FCA5DD-C58B-4884-8835-DB730A5DBD01}" type="pres">
      <dgm:prSet presAssocID="{BD57DE61-9B33-4A01-935E-8CCBE8F402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455610-E042-44CE-B425-54E813A02882}" type="pres">
      <dgm:prSet presAssocID="{BD57DE61-9B33-4A01-935E-8CCBE8F40285}" presName="spNode" presStyleCnt="0"/>
      <dgm:spPr/>
    </dgm:pt>
    <dgm:pt modelId="{6949E763-7DCE-482B-96F8-43A8383E2E70}" type="pres">
      <dgm:prSet presAssocID="{CB4B0234-8A5B-4BBD-944D-07E957625CE7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BD431EE7-464E-4200-94F2-1B29A3AFCB0C}" type="presOf" srcId="{46F145FB-F9BC-4957-82A0-78BA29DDBC21}" destId="{0F5BD611-E84E-4CC4-B657-BE342C7D5CC9}" srcOrd="0" destOrd="0" presId="urn:microsoft.com/office/officeart/2005/8/layout/cycle5"/>
    <dgm:cxn modelId="{ADF5CC54-960D-41A8-9EFF-29FE43379AEB}" srcId="{C819F7E6-C690-404B-A2FB-3278978D2747}" destId="{C8F19873-9D0C-41D8-AEE6-A6578CA7B2D1}" srcOrd="0" destOrd="0" parTransId="{8271528D-0C1A-45A2-9BEC-D4F61A028D3C}" sibTransId="{03482C3B-50A2-4AAC-BC28-4418FD52F9D5}"/>
    <dgm:cxn modelId="{FF9005BC-2110-4A52-8D36-E00C1CECB2CD}" srcId="{C819F7E6-C690-404B-A2FB-3278978D2747}" destId="{BD57DE61-9B33-4A01-935E-8CCBE8F40285}" srcOrd="4" destOrd="0" parTransId="{3111A074-5AC5-4AB3-89E7-4AF0BEE52417}" sibTransId="{CB4B0234-8A5B-4BBD-944D-07E957625CE7}"/>
    <dgm:cxn modelId="{EE1C7AEC-79CE-46F2-95EA-4CB8479CB465}" type="presOf" srcId="{11090C87-C7AC-40D0-8C43-2A43FB559F91}" destId="{32C4CE67-C8F4-46FE-A128-8956FA22215D}" srcOrd="0" destOrd="0" presId="urn:microsoft.com/office/officeart/2005/8/layout/cycle5"/>
    <dgm:cxn modelId="{FD5D9976-B180-4DBA-8A84-212CA8F603E1}" type="presOf" srcId="{CE43A650-BFF9-4C1A-8907-39D8388A064F}" destId="{4CE801DA-9EBB-478B-AEEA-0AD8E643B880}" srcOrd="0" destOrd="0" presId="urn:microsoft.com/office/officeart/2005/8/layout/cycle5"/>
    <dgm:cxn modelId="{4C85A445-5FAC-4731-8C9C-1F8781A576F4}" type="presOf" srcId="{56C3FA38-076B-463F-8CCE-8F95918410D1}" destId="{8C54108F-65A6-44E1-9C0B-C068EFFD8F9A}" srcOrd="0" destOrd="0" presId="urn:microsoft.com/office/officeart/2005/8/layout/cycle5"/>
    <dgm:cxn modelId="{C7B2B63C-F86F-4B41-BFB6-2EC2DB82EB3A}" srcId="{C819F7E6-C690-404B-A2FB-3278978D2747}" destId="{11090C87-C7AC-40D0-8C43-2A43FB559F91}" srcOrd="2" destOrd="0" parTransId="{1E26B4A1-5AA4-418B-9C72-D4D8C08EC502}" sibTransId="{56C3FA38-076B-463F-8CCE-8F95918410D1}"/>
    <dgm:cxn modelId="{21806A22-BBCA-477C-B7DE-EF13609E5117}" type="presOf" srcId="{CB4B0234-8A5B-4BBD-944D-07E957625CE7}" destId="{6949E763-7DCE-482B-96F8-43A8383E2E70}" srcOrd="0" destOrd="0" presId="urn:microsoft.com/office/officeart/2005/8/layout/cycle5"/>
    <dgm:cxn modelId="{3EFD7457-6283-4A8A-BDE3-9F81BCE87721}" type="presOf" srcId="{BD57DE61-9B33-4A01-935E-8CCBE8F40285}" destId="{55FCA5DD-C58B-4884-8835-DB730A5DBD01}" srcOrd="0" destOrd="0" presId="urn:microsoft.com/office/officeart/2005/8/layout/cycle5"/>
    <dgm:cxn modelId="{4290474E-097A-434B-B5AC-6B760E3ECB87}" type="presOf" srcId="{C8F19873-9D0C-41D8-AEE6-A6578CA7B2D1}" destId="{5CEAEB63-69CD-4042-861A-D9B313B5A312}" srcOrd="0" destOrd="0" presId="urn:microsoft.com/office/officeart/2005/8/layout/cycle5"/>
    <dgm:cxn modelId="{62301363-A849-4933-8D7D-8C481124FAB8}" srcId="{C819F7E6-C690-404B-A2FB-3278978D2747}" destId="{CE43A650-BFF9-4C1A-8907-39D8388A064F}" srcOrd="1" destOrd="0" parTransId="{080D0651-90BB-4899-AFF7-805501651674}" sibTransId="{46F145FB-F9BC-4957-82A0-78BA29DDBC21}"/>
    <dgm:cxn modelId="{51E38E34-F722-4A3F-B6A3-2E08139DBC57}" type="presOf" srcId="{3C68C6EA-69B4-435C-B0DD-93CB77253FC2}" destId="{8DDA67D3-D1EC-4680-ACE5-5044D712ACF5}" srcOrd="0" destOrd="0" presId="urn:microsoft.com/office/officeart/2005/8/layout/cycle5"/>
    <dgm:cxn modelId="{842BB446-0E1C-4B65-960C-A7CD0E7D4D10}" srcId="{C819F7E6-C690-404B-A2FB-3278978D2747}" destId="{ED0CCEA2-4223-4EAC-B161-0BDF5AEE3A17}" srcOrd="3" destOrd="0" parTransId="{8ED10BD6-122F-433C-B8D0-37C39E6679C5}" sibTransId="{3C68C6EA-69B4-435C-B0DD-93CB77253FC2}"/>
    <dgm:cxn modelId="{71B99E51-34A4-4D47-9311-E0B0BF62F38B}" type="presOf" srcId="{C819F7E6-C690-404B-A2FB-3278978D2747}" destId="{3C769B2F-76DC-415A-B9D3-F49369FB4517}" srcOrd="0" destOrd="0" presId="urn:microsoft.com/office/officeart/2005/8/layout/cycle5"/>
    <dgm:cxn modelId="{39D77AB0-172B-4F81-B746-2F669978A056}" type="presOf" srcId="{ED0CCEA2-4223-4EAC-B161-0BDF5AEE3A17}" destId="{69B43CF6-46A1-42FB-B921-D72F4C337050}" srcOrd="0" destOrd="0" presId="urn:microsoft.com/office/officeart/2005/8/layout/cycle5"/>
    <dgm:cxn modelId="{9668BFD5-0979-47EC-BE80-E36F747D3703}" type="presOf" srcId="{03482C3B-50A2-4AAC-BC28-4418FD52F9D5}" destId="{88839B50-DE65-4FBC-8D5E-88AA5A7CAC35}" srcOrd="0" destOrd="0" presId="urn:microsoft.com/office/officeart/2005/8/layout/cycle5"/>
    <dgm:cxn modelId="{2CB13CF6-D4A3-4174-B1A9-3ECF71C8E489}" type="presParOf" srcId="{3C769B2F-76DC-415A-B9D3-F49369FB4517}" destId="{5CEAEB63-69CD-4042-861A-D9B313B5A312}" srcOrd="0" destOrd="0" presId="urn:microsoft.com/office/officeart/2005/8/layout/cycle5"/>
    <dgm:cxn modelId="{BBFBAEA1-10AA-4ABA-A10F-64A654DBF3B4}" type="presParOf" srcId="{3C769B2F-76DC-415A-B9D3-F49369FB4517}" destId="{017F5390-A395-4E0C-8865-BDCDAA3CCE44}" srcOrd="1" destOrd="0" presId="urn:microsoft.com/office/officeart/2005/8/layout/cycle5"/>
    <dgm:cxn modelId="{F5F43887-0CCA-47F4-B736-662CD66966D7}" type="presParOf" srcId="{3C769B2F-76DC-415A-B9D3-F49369FB4517}" destId="{88839B50-DE65-4FBC-8D5E-88AA5A7CAC35}" srcOrd="2" destOrd="0" presId="urn:microsoft.com/office/officeart/2005/8/layout/cycle5"/>
    <dgm:cxn modelId="{DC090B98-CA5D-4F43-9039-F3C89E722E51}" type="presParOf" srcId="{3C769B2F-76DC-415A-B9D3-F49369FB4517}" destId="{4CE801DA-9EBB-478B-AEEA-0AD8E643B880}" srcOrd="3" destOrd="0" presId="urn:microsoft.com/office/officeart/2005/8/layout/cycle5"/>
    <dgm:cxn modelId="{2F55A675-3B6C-421A-B57E-D2563513CF3E}" type="presParOf" srcId="{3C769B2F-76DC-415A-B9D3-F49369FB4517}" destId="{AB93F808-701D-40A1-B54F-1977347B3B98}" srcOrd="4" destOrd="0" presId="urn:microsoft.com/office/officeart/2005/8/layout/cycle5"/>
    <dgm:cxn modelId="{E98CF95E-6D97-4B8D-BF0B-D6A0DFB6A15F}" type="presParOf" srcId="{3C769B2F-76DC-415A-B9D3-F49369FB4517}" destId="{0F5BD611-E84E-4CC4-B657-BE342C7D5CC9}" srcOrd="5" destOrd="0" presId="urn:microsoft.com/office/officeart/2005/8/layout/cycle5"/>
    <dgm:cxn modelId="{4412CD4E-FC58-4D25-B657-452449C48F67}" type="presParOf" srcId="{3C769B2F-76DC-415A-B9D3-F49369FB4517}" destId="{32C4CE67-C8F4-46FE-A128-8956FA22215D}" srcOrd="6" destOrd="0" presId="urn:microsoft.com/office/officeart/2005/8/layout/cycle5"/>
    <dgm:cxn modelId="{56BA7264-968A-46FA-8BDB-7BC42DFE4E09}" type="presParOf" srcId="{3C769B2F-76DC-415A-B9D3-F49369FB4517}" destId="{A3AA06F6-56CE-40BB-B34D-E9656D6552F0}" srcOrd="7" destOrd="0" presId="urn:microsoft.com/office/officeart/2005/8/layout/cycle5"/>
    <dgm:cxn modelId="{18754725-D8BB-48D1-87FB-F98CA190673C}" type="presParOf" srcId="{3C769B2F-76DC-415A-B9D3-F49369FB4517}" destId="{8C54108F-65A6-44E1-9C0B-C068EFFD8F9A}" srcOrd="8" destOrd="0" presId="urn:microsoft.com/office/officeart/2005/8/layout/cycle5"/>
    <dgm:cxn modelId="{99FDC24C-F3C2-4E1E-88FF-0FA8B28760A4}" type="presParOf" srcId="{3C769B2F-76DC-415A-B9D3-F49369FB4517}" destId="{69B43CF6-46A1-42FB-B921-D72F4C337050}" srcOrd="9" destOrd="0" presId="urn:microsoft.com/office/officeart/2005/8/layout/cycle5"/>
    <dgm:cxn modelId="{D9A9D6E5-3CFA-4C76-8091-F1917D10556B}" type="presParOf" srcId="{3C769B2F-76DC-415A-B9D3-F49369FB4517}" destId="{4D7CEE06-DB73-47FD-9CB3-408C0F82053B}" srcOrd="10" destOrd="0" presId="urn:microsoft.com/office/officeart/2005/8/layout/cycle5"/>
    <dgm:cxn modelId="{E1CC7578-9653-4552-8FC9-3B5E0B114392}" type="presParOf" srcId="{3C769B2F-76DC-415A-B9D3-F49369FB4517}" destId="{8DDA67D3-D1EC-4680-ACE5-5044D712ACF5}" srcOrd="11" destOrd="0" presId="urn:microsoft.com/office/officeart/2005/8/layout/cycle5"/>
    <dgm:cxn modelId="{E5032208-58C3-4F38-B9F0-FB987D8329B4}" type="presParOf" srcId="{3C769B2F-76DC-415A-B9D3-F49369FB4517}" destId="{55FCA5DD-C58B-4884-8835-DB730A5DBD01}" srcOrd="12" destOrd="0" presId="urn:microsoft.com/office/officeart/2005/8/layout/cycle5"/>
    <dgm:cxn modelId="{F3AF1873-4FD5-4FAC-A35D-424D1DF9098C}" type="presParOf" srcId="{3C769B2F-76DC-415A-B9D3-F49369FB4517}" destId="{0E455610-E042-44CE-B425-54E813A02882}" srcOrd="13" destOrd="0" presId="urn:microsoft.com/office/officeart/2005/8/layout/cycle5"/>
    <dgm:cxn modelId="{37F65511-3B38-433F-BC1B-B4372CA26935}" type="presParOf" srcId="{3C769B2F-76DC-415A-B9D3-F49369FB4517}" destId="{6949E763-7DCE-482B-96F8-43A8383E2E7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CD6C4D-E0A0-43AC-AA63-FCA3FD52AC6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871AD3-ADD0-44C0-BBF8-C3D8B3E7DF8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dirty="0" smtClean="0"/>
            <a:t>MATTER</a:t>
          </a:r>
          <a:endParaRPr lang="de-DE" dirty="0"/>
        </a:p>
      </dgm:t>
    </dgm:pt>
    <dgm:pt modelId="{6D89F29A-6940-4747-A60C-D796883CCA77}" type="parTrans" cxnId="{EA138166-7557-4800-9D5C-35BCFD4A28D3}">
      <dgm:prSet/>
      <dgm:spPr/>
      <dgm:t>
        <a:bodyPr/>
        <a:lstStyle/>
        <a:p>
          <a:endParaRPr lang="de-DE"/>
        </a:p>
      </dgm:t>
    </dgm:pt>
    <dgm:pt modelId="{8D7970D9-30BB-44BE-BFE2-E8FF2D422BB7}" type="sibTrans" cxnId="{EA138166-7557-4800-9D5C-35BCFD4A28D3}">
      <dgm:prSet/>
      <dgm:spPr/>
      <dgm:t>
        <a:bodyPr/>
        <a:lstStyle/>
        <a:p>
          <a:endParaRPr lang="de-DE"/>
        </a:p>
      </dgm:t>
    </dgm:pt>
    <dgm:pt modelId="{85DAA6B6-2955-4734-892F-6989A2F34F6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mtClean="0"/>
            <a:t>MU</a:t>
          </a:r>
          <a:endParaRPr lang="de-DE"/>
        </a:p>
      </dgm:t>
    </dgm:pt>
    <dgm:pt modelId="{CC4E1A87-532C-437B-99AA-2C94B9006469}" type="parTrans" cxnId="{E4368569-1518-4398-BD90-8FC456FEEC0F}">
      <dgm:prSet/>
      <dgm:spPr/>
      <dgm:t>
        <a:bodyPr/>
        <a:lstStyle/>
        <a:p>
          <a:endParaRPr lang="de-DE"/>
        </a:p>
      </dgm:t>
    </dgm:pt>
    <dgm:pt modelId="{540A9B6C-3280-4087-A6D1-4275C6F78DBD}" type="sibTrans" cxnId="{E4368569-1518-4398-BD90-8FC456FEEC0F}">
      <dgm:prSet/>
      <dgm:spPr/>
      <dgm:t>
        <a:bodyPr/>
        <a:lstStyle/>
        <a:p>
          <a:endParaRPr lang="de-DE"/>
        </a:p>
      </dgm:t>
    </dgm:pt>
    <dgm:pt modelId="{78B440CA-0E64-4140-BEBF-1546EECF2BF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mtClean="0"/>
            <a:t>MML</a:t>
          </a:r>
          <a:endParaRPr lang="de-DE"/>
        </a:p>
      </dgm:t>
    </dgm:pt>
    <dgm:pt modelId="{1AF0F5F5-89BF-4B1C-95BE-E63E827B9778}" type="parTrans" cxnId="{8C7F37EE-4AEB-4D2E-9B20-79E955B49A16}">
      <dgm:prSet/>
      <dgm:spPr/>
      <dgm:t>
        <a:bodyPr/>
        <a:lstStyle/>
        <a:p>
          <a:endParaRPr lang="de-DE"/>
        </a:p>
      </dgm:t>
    </dgm:pt>
    <dgm:pt modelId="{6AC63958-9007-4C8E-BCD1-D876384C0257}" type="sibTrans" cxnId="{8C7F37EE-4AEB-4D2E-9B20-79E955B49A16}">
      <dgm:prSet/>
      <dgm:spPr/>
      <dgm:t>
        <a:bodyPr/>
        <a:lstStyle/>
        <a:p>
          <a:endParaRPr lang="de-DE"/>
        </a:p>
      </dgm:t>
    </dgm:pt>
    <dgm:pt modelId="{DB840422-1395-4833-A16F-894A957FF8E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mtClean="0"/>
            <a:t>MT</a:t>
          </a:r>
          <a:endParaRPr lang="de-DE"/>
        </a:p>
      </dgm:t>
    </dgm:pt>
    <dgm:pt modelId="{0BD86952-F4BD-47AE-816B-38B848DB3F3F}" type="parTrans" cxnId="{592D3ED6-E837-4A5F-8B55-C43C1E25BD2B}">
      <dgm:prSet/>
      <dgm:spPr/>
      <dgm:t>
        <a:bodyPr/>
        <a:lstStyle/>
        <a:p>
          <a:endParaRPr lang="de-DE"/>
        </a:p>
      </dgm:t>
    </dgm:pt>
    <dgm:pt modelId="{07FF85CB-85C3-458B-A1BD-F1CD346D5291}" type="sibTrans" cxnId="{592D3ED6-E837-4A5F-8B55-C43C1E25BD2B}">
      <dgm:prSet/>
      <dgm:spPr/>
      <dgm:t>
        <a:bodyPr/>
        <a:lstStyle/>
        <a:p>
          <a:endParaRPr lang="de-DE"/>
        </a:p>
      </dgm:t>
    </dgm:pt>
    <dgm:pt modelId="{2110E3A9-C829-4C95-B153-2F0DE7F496B9}">
      <dgm:prSet/>
      <dgm:spPr>
        <a:solidFill>
          <a:srgbClr val="0A2D6E"/>
        </a:solidFill>
      </dgm:spPr>
      <dgm:t>
        <a:bodyPr/>
        <a:lstStyle/>
        <a:p>
          <a:r>
            <a:rPr lang="de-DE" b="1" smtClean="0">
              <a:solidFill>
                <a:schemeClr val="bg1"/>
              </a:solidFill>
            </a:rPr>
            <a:t>DMA</a:t>
          </a:r>
          <a:endParaRPr lang="de-DE" b="1">
            <a:solidFill>
              <a:schemeClr val="bg1"/>
            </a:solidFill>
          </a:endParaRPr>
        </a:p>
      </dgm:t>
    </dgm:pt>
    <dgm:pt modelId="{53C945E3-1010-4D3A-9D3A-3D1E5B061841}" type="parTrans" cxnId="{D179B1C1-E6B7-4EAB-A402-8843159D3ED1}">
      <dgm:prSet/>
      <dgm:spPr/>
      <dgm:t>
        <a:bodyPr/>
        <a:lstStyle/>
        <a:p>
          <a:endParaRPr lang="de-DE"/>
        </a:p>
      </dgm:t>
    </dgm:pt>
    <dgm:pt modelId="{1C1D6240-9B83-4355-A26D-7BC91A96B2C9}" type="sibTrans" cxnId="{D179B1C1-E6B7-4EAB-A402-8843159D3ED1}">
      <dgm:prSet/>
      <dgm:spPr/>
      <dgm:t>
        <a:bodyPr/>
        <a:lstStyle/>
        <a:p>
          <a:endParaRPr lang="de-DE"/>
        </a:p>
      </dgm:t>
    </dgm:pt>
    <dgm:pt modelId="{E1CE1BFD-907B-44E0-9C7D-A88D6773B804}" type="pres">
      <dgm:prSet presAssocID="{A8CD6C4D-E0A0-43AC-AA63-FCA3FD52AC6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F25E485-92B3-477B-9624-F712A5C6D2A8}" type="pres">
      <dgm:prSet presAssocID="{A8CD6C4D-E0A0-43AC-AA63-FCA3FD52AC67}" presName="hierFlow" presStyleCnt="0"/>
      <dgm:spPr/>
    </dgm:pt>
    <dgm:pt modelId="{CC34A804-F16F-4081-B75F-818EDDB96EF0}" type="pres">
      <dgm:prSet presAssocID="{A8CD6C4D-E0A0-43AC-AA63-FCA3FD52AC6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12D5FD8-AD9C-4D3E-8F46-221224A9ED7D}" type="pres">
      <dgm:prSet presAssocID="{38871AD3-ADD0-44C0-BBF8-C3D8B3E7DF8B}" presName="Name14" presStyleCnt="0"/>
      <dgm:spPr/>
    </dgm:pt>
    <dgm:pt modelId="{1A7B434C-354A-470E-95E1-AA694B912296}" type="pres">
      <dgm:prSet presAssocID="{38871AD3-ADD0-44C0-BBF8-C3D8B3E7DF8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41DD026-C055-468A-B67B-08A68DAC6930}" type="pres">
      <dgm:prSet presAssocID="{38871AD3-ADD0-44C0-BBF8-C3D8B3E7DF8B}" presName="hierChild2" presStyleCnt="0"/>
      <dgm:spPr/>
    </dgm:pt>
    <dgm:pt modelId="{DEA6AAB7-325F-4A4A-BAA2-6A47149B048D}" type="pres">
      <dgm:prSet presAssocID="{CC4E1A87-532C-437B-99AA-2C94B9006469}" presName="Name19" presStyleLbl="parChTrans1D2" presStyleIdx="0" presStyleCnt="3"/>
      <dgm:spPr/>
      <dgm:t>
        <a:bodyPr/>
        <a:lstStyle/>
        <a:p>
          <a:endParaRPr lang="de-DE"/>
        </a:p>
      </dgm:t>
    </dgm:pt>
    <dgm:pt modelId="{88548463-6BCF-4A17-92FA-C6FEBCD41C6D}" type="pres">
      <dgm:prSet presAssocID="{85DAA6B6-2955-4734-892F-6989A2F34F68}" presName="Name21" presStyleCnt="0"/>
      <dgm:spPr/>
    </dgm:pt>
    <dgm:pt modelId="{CF040E33-4A3C-4044-9BA2-05C210546FB4}" type="pres">
      <dgm:prSet presAssocID="{85DAA6B6-2955-4734-892F-6989A2F34F68}" presName="level2Shape" presStyleLbl="node2" presStyleIdx="0" presStyleCnt="3"/>
      <dgm:spPr/>
      <dgm:t>
        <a:bodyPr/>
        <a:lstStyle/>
        <a:p>
          <a:endParaRPr lang="de-DE"/>
        </a:p>
      </dgm:t>
    </dgm:pt>
    <dgm:pt modelId="{0FC24969-92A2-4A8E-9A6E-77F14A48DAEF}" type="pres">
      <dgm:prSet presAssocID="{85DAA6B6-2955-4734-892F-6989A2F34F68}" presName="hierChild3" presStyleCnt="0"/>
      <dgm:spPr/>
    </dgm:pt>
    <dgm:pt modelId="{96697538-1DF3-4EBE-B854-D96A06C59654}" type="pres">
      <dgm:prSet presAssocID="{1AF0F5F5-89BF-4B1C-95BE-E63E827B9778}" presName="Name19" presStyleLbl="parChTrans1D2" presStyleIdx="1" presStyleCnt="3"/>
      <dgm:spPr/>
      <dgm:t>
        <a:bodyPr/>
        <a:lstStyle/>
        <a:p>
          <a:endParaRPr lang="de-DE"/>
        </a:p>
      </dgm:t>
    </dgm:pt>
    <dgm:pt modelId="{4AE84394-42CB-466E-B225-C8FFC4965F56}" type="pres">
      <dgm:prSet presAssocID="{78B440CA-0E64-4140-BEBF-1546EECF2BFF}" presName="Name21" presStyleCnt="0"/>
      <dgm:spPr/>
    </dgm:pt>
    <dgm:pt modelId="{4E92EFF7-90F4-48CB-AF72-19668644C030}" type="pres">
      <dgm:prSet presAssocID="{78B440CA-0E64-4140-BEBF-1546EECF2BFF}" presName="level2Shape" presStyleLbl="node2" presStyleIdx="1" presStyleCnt="3"/>
      <dgm:spPr/>
      <dgm:t>
        <a:bodyPr/>
        <a:lstStyle/>
        <a:p>
          <a:endParaRPr lang="de-DE"/>
        </a:p>
      </dgm:t>
    </dgm:pt>
    <dgm:pt modelId="{F2C7F874-ED89-46CB-BAC0-C4B084DB7BA3}" type="pres">
      <dgm:prSet presAssocID="{78B440CA-0E64-4140-BEBF-1546EECF2BFF}" presName="hierChild3" presStyleCnt="0"/>
      <dgm:spPr/>
    </dgm:pt>
    <dgm:pt modelId="{9E4A45EE-9521-49D0-BF2A-B48A582F8F43}" type="pres">
      <dgm:prSet presAssocID="{0BD86952-F4BD-47AE-816B-38B848DB3F3F}" presName="Name19" presStyleLbl="parChTrans1D2" presStyleIdx="2" presStyleCnt="3"/>
      <dgm:spPr/>
      <dgm:t>
        <a:bodyPr/>
        <a:lstStyle/>
        <a:p>
          <a:endParaRPr lang="de-DE"/>
        </a:p>
      </dgm:t>
    </dgm:pt>
    <dgm:pt modelId="{A5294127-587A-4D62-B216-E4D2FA30905E}" type="pres">
      <dgm:prSet presAssocID="{DB840422-1395-4833-A16F-894A957FF8E2}" presName="Name21" presStyleCnt="0"/>
      <dgm:spPr/>
    </dgm:pt>
    <dgm:pt modelId="{2D3E7326-AA44-45A1-B2B6-8D3FA63F88D0}" type="pres">
      <dgm:prSet presAssocID="{DB840422-1395-4833-A16F-894A957FF8E2}" presName="level2Shape" presStyleLbl="node2" presStyleIdx="2" presStyleCnt="3"/>
      <dgm:spPr/>
      <dgm:t>
        <a:bodyPr/>
        <a:lstStyle/>
        <a:p>
          <a:endParaRPr lang="de-DE"/>
        </a:p>
      </dgm:t>
    </dgm:pt>
    <dgm:pt modelId="{B61334E4-1468-4BA7-82C8-E4F03723A8CD}" type="pres">
      <dgm:prSet presAssocID="{DB840422-1395-4833-A16F-894A957FF8E2}" presName="hierChild3" presStyleCnt="0"/>
      <dgm:spPr/>
    </dgm:pt>
    <dgm:pt modelId="{F2CCDE29-5DC4-47F3-8DF9-3F5D4256213A}" type="pres">
      <dgm:prSet presAssocID="{53C945E3-1010-4D3A-9D3A-3D1E5B061841}" presName="Name19" presStyleLbl="parChTrans1D3" presStyleIdx="0" presStyleCnt="1"/>
      <dgm:spPr/>
      <dgm:t>
        <a:bodyPr/>
        <a:lstStyle/>
        <a:p>
          <a:endParaRPr lang="de-DE"/>
        </a:p>
      </dgm:t>
    </dgm:pt>
    <dgm:pt modelId="{52C1CAD8-3E10-47C9-A748-D28157231A37}" type="pres">
      <dgm:prSet presAssocID="{2110E3A9-C829-4C95-B153-2F0DE7F496B9}" presName="Name21" presStyleCnt="0"/>
      <dgm:spPr/>
    </dgm:pt>
    <dgm:pt modelId="{2C5A5B4A-59A0-4ACA-8947-C4749BC4A4E0}" type="pres">
      <dgm:prSet presAssocID="{2110E3A9-C829-4C95-B153-2F0DE7F496B9}" presName="level2Shape" presStyleLbl="node3" presStyleIdx="0" presStyleCnt="1"/>
      <dgm:spPr/>
      <dgm:t>
        <a:bodyPr/>
        <a:lstStyle/>
        <a:p>
          <a:endParaRPr lang="de-DE"/>
        </a:p>
      </dgm:t>
    </dgm:pt>
    <dgm:pt modelId="{96A5BC79-EE18-4E93-BE01-B325B737ABC3}" type="pres">
      <dgm:prSet presAssocID="{2110E3A9-C829-4C95-B153-2F0DE7F496B9}" presName="hierChild3" presStyleCnt="0"/>
      <dgm:spPr/>
    </dgm:pt>
    <dgm:pt modelId="{EC996D86-2F3F-4FA5-A3C4-FB3527FFDC10}" type="pres">
      <dgm:prSet presAssocID="{A8CD6C4D-E0A0-43AC-AA63-FCA3FD52AC67}" presName="bgShapesFlow" presStyleCnt="0"/>
      <dgm:spPr/>
    </dgm:pt>
  </dgm:ptLst>
  <dgm:cxnLst>
    <dgm:cxn modelId="{F9997BFA-A444-4A12-9FA4-F9EE5F17F93A}" type="presOf" srcId="{2110E3A9-C829-4C95-B153-2F0DE7F496B9}" destId="{2C5A5B4A-59A0-4ACA-8947-C4749BC4A4E0}" srcOrd="0" destOrd="0" presId="urn:microsoft.com/office/officeart/2005/8/layout/hierarchy6"/>
    <dgm:cxn modelId="{ED081EFA-1B18-4DA6-9F43-FAD234F2A0AE}" type="presOf" srcId="{78B440CA-0E64-4140-BEBF-1546EECF2BFF}" destId="{4E92EFF7-90F4-48CB-AF72-19668644C030}" srcOrd="0" destOrd="0" presId="urn:microsoft.com/office/officeart/2005/8/layout/hierarchy6"/>
    <dgm:cxn modelId="{56B68491-3C13-4C02-9AE4-8C28E7891C88}" type="presOf" srcId="{0BD86952-F4BD-47AE-816B-38B848DB3F3F}" destId="{9E4A45EE-9521-49D0-BF2A-B48A582F8F43}" srcOrd="0" destOrd="0" presId="urn:microsoft.com/office/officeart/2005/8/layout/hierarchy6"/>
    <dgm:cxn modelId="{FE08EC2A-DA04-4C50-B721-805491C2443D}" type="presOf" srcId="{CC4E1A87-532C-437B-99AA-2C94B9006469}" destId="{DEA6AAB7-325F-4A4A-BAA2-6A47149B048D}" srcOrd="0" destOrd="0" presId="urn:microsoft.com/office/officeart/2005/8/layout/hierarchy6"/>
    <dgm:cxn modelId="{0E1DBA04-3699-4E20-943E-DB5D0DF81303}" type="presOf" srcId="{53C945E3-1010-4D3A-9D3A-3D1E5B061841}" destId="{F2CCDE29-5DC4-47F3-8DF9-3F5D4256213A}" srcOrd="0" destOrd="0" presId="urn:microsoft.com/office/officeart/2005/8/layout/hierarchy6"/>
    <dgm:cxn modelId="{EA138166-7557-4800-9D5C-35BCFD4A28D3}" srcId="{A8CD6C4D-E0A0-43AC-AA63-FCA3FD52AC67}" destId="{38871AD3-ADD0-44C0-BBF8-C3D8B3E7DF8B}" srcOrd="0" destOrd="0" parTransId="{6D89F29A-6940-4747-A60C-D796883CCA77}" sibTransId="{8D7970D9-30BB-44BE-BFE2-E8FF2D422BB7}"/>
    <dgm:cxn modelId="{D179B1C1-E6B7-4EAB-A402-8843159D3ED1}" srcId="{DB840422-1395-4833-A16F-894A957FF8E2}" destId="{2110E3A9-C829-4C95-B153-2F0DE7F496B9}" srcOrd="0" destOrd="0" parTransId="{53C945E3-1010-4D3A-9D3A-3D1E5B061841}" sibTransId="{1C1D6240-9B83-4355-A26D-7BC91A96B2C9}"/>
    <dgm:cxn modelId="{DB3F91E5-9905-4BCA-8A67-A7275CC77EE5}" type="presOf" srcId="{85DAA6B6-2955-4734-892F-6989A2F34F68}" destId="{CF040E33-4A3C-4044-9BA2-05C210546FB4}" srcOrd="0" destOrd="0" presId="urn:microsoft.com/office/officeart/2005/8/layout/hierarchy6"/>
    <dgm:cxn modelId="{3DE13E57-ED13-452F-B006-1086EA2D5249}" type="presOf" srcId="{A8CD6C4D-E0A0-43AC-AA63-FCA3FD52AC67}" destId="{E1CE1BFD-907B-44E0-9C7D-A88D6773B804}" srcOrd="0" destOrd="0" presId="urn:microsoft.com/office/officeart/2005/8/layout/hierarchy6"/>
    <dgm:cxn modelId="{592D3ED6-E837-4A5F-8B55-C43C1E25BD2B}" srcId="{38871AD3-ADD0-44C0-BBF8-C3D8B3E7DF8B}" destId="{DB840422-1395-4833-A16F-894A957FF8E2}" srcOrd="2" destOrd="0" parTransId="{0BD86952-F4BD-47AE-816B-38B848DB3F3F}" sibTransId="{07FF85CB-85C3-458B-A1BD-F1CD346D5291}"/>
    <dgm:cxn modelId="{8C7F37EE-4AEB-4D2E-9B20-79E955B49A16}" srcId="{38871AD3-ADD0-44C0-BBF8-C3D8B3E7DF8B}" destId="{78B440CA-0E64-4140-BEBF-1546EECF2BFF}" srcOrd="1" destOrd="0" parTransId="{1AF0F5F5-89BF-4B1C-95BE-E63E827B9778}" sibTransId="{6AC63958-9007-4C8E-BCD1-D876384C0257}"/>
    <dgm:cxn modelId="{661C6F3A-EF79-408A-A257-5341FC9E8C7B}" type="presOf" srcId="{1AF0F5F5-89BF-4B1C-95BE-E63E827B9778}" destId="{96697538-1DF3-4EBE-B854-D96A06C59654}" srcOrd="0" destOrd="0" presId="urn:microsoft.com/office/officeart/2005/8/layout/hierarchy6"/>
    <dgm:cxn modelId="{E4368569-1518-4398-BD90-8FC456FEEC0F}" srcId="{38871AD3-ADD0-44C0-BBF8-C3D8B3E7DF8B}" destId="{85DAA6B6-2955-4734-892F-6989A2F34F68}" srcOrd="0" destOrd="0" parTransId="{CC4E1A87-532C-437B-99AA-2C94B9006469}" sibTransId="{540A9B6C-3280-4087-A6D1-4275C6F78DBD}"/>
    <dgm:cxn modelId="{C67B8FD4-B3C8-4D7F-9782-CD89CCFE7775}" type="presOf" srcId="{DB840422-1395-4833-A16F-894A957FF8E2}" destId="{2D3E7326-AA44-45A1-B2B6-8D3FA63F88D0}" srcOrd="0" destOrd="0" presId="urn:microsoft.com/office/officeart/2005/8/layout/hierarchy6"/>
    <dgm:cxn modelId="{0D70C75C-1969-4E65-BB7E-BFED1207CADB}" type="presOf" srcId="{38871AD3-ADD0-44C0-BBF8-C3D8B3E7DF8B}" destId="{1A7B434C-354A-470E-95E1-AA694B912296}" srcOrd="0" destOrd="0" presId="urn:microsoft.com/office/officeart/2005/8/layout/hierarchy6"/>
    <dgm:cxn modelId="{31DD4869-A5F4-4912-9EBF-D732B3796937}" type="presParOf" srcId="{E1CE1BFD-907B-44E0-9C7D-A88D6773B804}" destId="{0F25E485-92B3-477B-9624-F712A5C6D2A8}" srcOrd="0" destOrd="0" presId="urn:microsoft.com/office/officeart/2005/8/layout/hierarchy6"/>
    <dgm:cxn modelId="{528C333F-E5A2-4FFA-8207-60F302F305DF}" type="presParOf" srcId="{0F25E485-92B3-477B-9624-F712A5C6D2A8}" destId="{CC34A804-F16F-4081-B75F-818EDDB96EF0}" srcOrd="0" destOrd="0" presId="urn:microsoft.com/office/officeart/2005/8/layout/hierarchy6"/>
    <dgm:cxn modelId="{F61934A7-155A-4FFA-9497-7B2D0E10A7C2}" type="presParOf" srcId="{CC34A804-F16F-4081-B75F-818EDDB96EF0}" destId="{D12D5FD8-AD9C-4D3E-8F46-221224A9ED7D}" srcOrd="0" destOrd="0" presId="urn:microsoft.com/office/officeart/2005/8/layout/hierarchy6"/>
    <dgm:cxn modelId="{7056EA23-AD90-41F7-9B70-20D574E082FB}" type="presParOf" srcId="{D12D5FD8-AD9C-4D3E-8F46-221224A9ED7D}" destId="{1A7B434C-354A-470E-95E1-AA694B912296}" srcOrd="0" destOrd="0" presId="urn:microsoft.com/office/officeart/2005/8/layout/hierarchy6"/>
    <dgm:cxn modelId="{F99F4588-1EAC-4F5A-94C6-5302238BAA62}" type="presParOf" srcId="{D12D5FD8-AD9C-4D3E-8F46-221224A9ED7D}" destId="{341DD026-C055-468A-B67B-08A68DAC6930}" srcOrd="1" destOrd="0" presId="urn:microsoft.com/office/officeart/2005/8/layout/hierarchy6"/>
    <dgm:cxn modelId="{1327E826-6593-4958-9ED2-47A26D6DB0A1}" type="presParOf" srcId="{341DD026-C055-468A-B67B-08A68DAC6930}" destId="{DEA6AAB7-325F-4A4A-BAA2-6A47149B048D}" srcOrd="0" destOrd="0" presId="urn:microsoft.com/office/officeart/2005/8/layout/hierarchy6"/>
    <dgm:cxn modelId="{704E2F97-2196-49D1-88F2-49B5449C19B8}" type="presParOf" srcId="{341DD026-C055-468A-B67B-08A68DAC6930}" destId="{88548463-6BCF-4A17-92FA-C6FEBCD41C6D}" srcOrd="1" destOrd="0" presId="urn:microsoft.com/office/officeart/2005/8/layout/hierarchy6"/>
    <dgm:cxn modelId="{A932CA5F-9D9C-4CD8-AAA0-2AC74103A0A0}" type="presParOf" srcId="{88548463-6BCF-4A17-92FA-C6FEBCD41C6D}" destId="{CF040E33-4A3C-4044-9BA2-05C210546FB4}" srcOrd="0" destOrd="0" presId="urn:microsoft.com/office/officeart/2005/8/layout/hierarchy6"/>
    <dgm:cxn modelId="{4680E289-2C98-4602-81C5-D84700177A29}" type="presParOf" srcId="{88548463-6BCF-4A17-92FA-C6FEBCD41C6D}" destId="{0FC24969-92A2-4A8E-9A6E-77F14A48DAEF}" srcOrd="1" destOrd="0" presId="urn:microsoft.com/office/officeart/2005/8/layout/hierarchy6"/>
    <dgm:cxn modelId="{A159DCEA-ED3B-445F-889C-5C6235CEBBB8}" type="presParOf" srcId="{341DD026-C055-468A-B67B-08A68DAC6930}" destId="{96697538-1DF3-4EBE-B854-D96A06C59654}" srcOrd="2" destOrd="0" presId="urn:microsoft.com/office/officeart/2005/8/layout/hierarchy6"/>
    <dgm:cxn modelId="{89DEBE71-BF33-4283-B340-F925FBCFE66D}" type="presParOf" srcId="{341DD026-C055-468A-B67B-08A68DAC6930}" destId="{4AE84394-42CB-466E-B225-C8FFC4965F56}" srcOrd="3" destOrd="0" presId="urn:microsoft.com/office/officeart/2005/8/layout/hierarchy6"/>
    <dgm:cxn modelId="{4720995F-78FE-49A2-A5BF-7F729179FE9C}" type="presParOf" srcId="{4AE84394-42CB-466E-B225-C8FFC4965F56}" destId="{4E92EFF7-90F4-48CB-AF72-19668644C030}" srcOrd="0" destOrd="0" presId="urn:microsoft.com/office/officeart/2005/8/layout/hierarchy6"/>
    <dgm:cxn modelId="{32499472-2596-4F7C-93A6-84A0913A6F86}" type="presParOf" srcId="{4AE84394-42CB-466E-B225-C8FFC4965F56}" destId="{F2C7F874-ED89-46CB-BAC0-C4B084DB7BA3}" srcOrd="1" destOrd="0" presId="urn:microsoft.com/office/officeart/2005/8/layout/hierarchy6"/>
    <dgm:cxn modelId="{DC9C93F3-16A8-441C-AEAD-A946F65C517B}" type="presParOf" srcId="{341DD026-C055-468A-B67B-08A68DAC6930}" destId="{9E4A45EE-9521-49D0-BF2A-B48A582F8F43}" srcOrd="4" destOrd="0" presId="urn:microsoft.com/office/officeart/2005/8/layout/hierarchy6"/>
    <dgm:cxn modelId="{9E53A58A-7A94-4FF5-AC9C-6D3E4009D0CE}" type="presParOf" srcId="{341DD026-C055-468A-B67B-08A68DAC6930}" destId="{A5294127-587A-4D62-B216-E4D2FA30905E}" srcOrd="5" destOrd="0" presId="urn:microsoft.com/office/officeart/2005/8/layout/hierarchy6"/>
    <dgm:cxn modelId="{7F7373AA-9E55-4396-8DCE-C95254F8D555}" type="presParOf" srcId="{A5294127-587A-4D62-B216-E4D2FA30905E}" destId="{2D3E7326-AA44-45A1-B2B6-8D3FA63F88D0}" srcOrd="0" destOrd="0" presId="urn:microsoft.com/office/officeart/2005/8/layout/hierarchy6"/>
    <dgm:cxn modelId="{838845D9-316B-4CBF-A2A0-E6C6A71E9830}" type="presParOf" srcId="{A5294127-587A-4D62-B216-E4D2FA30905E}" destId="{B61334E4-1468-4BA7-82C8-E4F03723A8CD}" srcOrd="1" destOrd="0" presId="urn:microsoft.com/office/officeart/2005/8/layout/hierarchy6"/>
    <dgm:cxn modelId="{AEB30C54-139D-4E89-9EBD-2D2965365168}" type="presParOf" srcId="{B61334E4-1468-4BA7-82C8-E4F03723A8CD}" destId="{F2CCDE29-5DC4-47F3-8DF9-3F5D4256213A}" srcOrd="0" destOrd="0" presId="urn:microsoft.com/office/officeart/2005/8/layout/hierarchy6"/>
    <dgm:cxn modelId="{EB3EA165-4537-40CB-ABEF-459CF27208AC}" type="presParOf" srcId="{B61334E4-1468-4BA7-82C8-E4F03723A8CD}" destId="{52C1CAD8-3E10-47C9-A748-D28157231A37}" srcOrd="1" destOrd="0" presId="urn:microsoft.com/office/officeart/2005/8/layout/hierarchy6"/>
    <dgm:cxn modelId="{43D89A53-3CA4-4634-8EA3-D17974CE7B5A}" type="presParOf" srcId="{52C1CAD8-3E10-47C9-A748-D28157231A37}" destId="{2C5A5B4A-59A0-4ACA-8947-C4749BC4A4E0}" srcOrd="0" destOrd="0" presId="urn:microsoft.com/office/officeart/2005/8/layout/hierarchy6"/>
    <dgm:cxn modelId="{3FFCDE9D-C5D0-44E8-841D-5EABF8070A5D}" type="presParOf" srcId="{52C1CAD8-3E10-47C9-A748-D28157231A37}" destId="{96A5BC79-EE18-4E93-BE01-B325B737ABC3}" srcOrd="1" destOrd="0" presId="urn:microsoft.com/office/officeart/2005/8/layout/hierarchy6"/>
    <dgm:cxn modelId="{9BBD2CDA-6BE5-411D-9FC1-AC1EE7FFA841}" type="presParOf" srcId="{E1CE1BFD-907B-44E0-9C7D-A88D6773B804}" destId="{EC996D86-2F3F-4FA5-A3C4-FB3527FFDC1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CD6C4D-E0A0-43AC-AA63-FCA3FD52AC6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871AD3-ADD0-44C0-BBF8-C3D8B3E7DF8B}">
      <dgm:prSet phldrT="[Text]"/>
      <dgm:spPr>
        <a:solidFill>
          <a:srgbClr val="A0235A"/>
        </a:solidFill>
      </dgm:spPr>
      <dgm:t>
        <a:bodyPr/>
        <a:lstStyle/>
        <a:p>
          <a:r>
            <a:rPr lang="de-DE" smtClean="0"/>
            <a:t>INFORMATION</a:t>
          </a:r>
          <a:endParaRPr lang="de-DE"/>
        </a:p>
      </dgm:t>
    </dgm:pt>
    <dgm:pt modelId="{6D89F29A-6940-4747-A60C-D796883CCA77}" type="parTrans" cxnId="{EA138166-7557-4800-9D5C-35BCFD4A28D3}">
      <dgm:prSet/>
      <dgm:spPr/>
      <dgm:t>
        <a:bodyPr/>
        <a:lstStyle/>
        <a:p>
          <a:endParaRPr lang="de-DE"/>
        </a:p>
      </dgm:t>
    </dgm:pt>
    <dgm:pt modelId="{8D7970D9-30BB-44BE-BFE2-E8FF2D422BB7}" type="sibTrans" cxnId="{EA138166-7557-4800-9D5C-35BCFD4A28D3}">
      <dgm:prSet/>
      <dgm:spPr/>
      <dgm:t>
        <a:bodyPr/>
        <a:lstStyle/>
        <a:p>
          <a:endParaRPr lang="de-DE"/>
        </a:p>
      </dgm:t>
    </dgm:pt>
    <dgm:pt modelId="{85DAA6B6-2955-4734-892F-6989A2F34F68}">
      <dgm:prSet phldrT="[Text]"/>
      <dgm:spPr>
        <a:solidFill>
          <a:srgbClr val="A0235A"/>
        </a:solidFill>
      </dgm:spPr>
      <dgm:t>
        <a:bodyPr/>
        <a:lstStyle/>
        <a:p>
          <a:r>
            <a:rPr lang="de-DE" smtClean="0"/>
            <a:t>P1: Von Daten zu Wissen &amp; Handeln</a:t>
          </a:r>
          <a:endParaRPr lang="de-DE"/>
        </a:p>
      </dgm:t>
    </dgm:pt>
    <dgm:pt modelId="{540A9B6C-3280-4087-A6D1-4275C6F78DBD}" type="sibTrans" cxnId="{E4368569-1518-4398-BD90-8FC456FEEC0F}">
      <dgm:prSet/>
      <dgm:spPr/>
      <dgm:t>
        <a:bodyPr/>
        <a:lstStyle/>
        <a:p>
          <a:endParaRPr lang="de-DE"/>
        </a:p>
      </dgm:t>
    </dgm:pt>
    <dgm:pt modelId="{CC4E1A87-532C-437B-99AA-2C94B9006469}" type="parTrans" cxnId="{E4368569-1518-4398-BD90-8FC456FEEC0F}">
      <dgm:prSet/>
      <dgm:spPr/>
      <dgm:t>
        <a:bodyPr/>
        <a:lstStyle/>
        <a:p>
          <a:endParaRPr lang="de-DE"/>
        </a:p>
      </dgm:t>
    </dgm:pt>
    <dgm:pt modelId="{E1CE1BFD-907B-44E0-9C7D-A88D6773B804}" type="pres">
      <dgm:prSet presAssocID="{A8CD6C4D-E0A0-43AC-AA63-FCA3FD52AC6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F25E485-92B3-477B-9624-F712A5C6D2A8}" type="pres">
      <dgm:prSet presAssocID="{A8CD6C4D-E0A0-43AC-AA63-FCA3FD52AC67}" presName="hierFlow" presStyleCnt="0"/>
      <dgm:spPr/>
    </dgm:pt>
    <dgm:pt modelId="{CC34A804-F16F-4081-B75F-818EDDB96EF0}" type="pres">
      <dgm:prSet presAssocID="{A8CD6C4D-E0A0-43AC-AA63-FCA3FD52AC6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12D5FD8-AD9C-4D3E-8F46-221224A9ED7D}" type="pres">
      <dgm:prSet presAssocID="{38871AD3-ADD0-44C0-BBF8-C3D8B3E7DF8B}" presName="Name14" presStyleCnt="0"/>
      <dgm:spPr/>
    </dgm:pt>
    <dgm:pt modelId="{1A7B434C-354A-470E-95E1-AA694B912296}" type="pres">
      <dgm:prSet presAssocID="{38871AD3-ADD0-44C0-BBF8-C3D8B3E7DF8B}" presName="level1Shape" presStyleLbl="node0" presStyleIdx="0" presStyleCnt="1" custScaleX="134086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41DD026-C055-468A-B67B-08A68DAC6930}" type="pres">
      <dgm:prSet presAssocID="{38871AD3-ADD0-44C0-BBF8-C3D8B3E7DF8B}" presName="hierChild2" presStyleCnt="0"/>
      <dgm:spPr/>
    </dgm:pt>
    <dgm:pt modelId="{DEA6AAB7-325F-4A4A-BAA2-6A47149B048D}" type="pres">
      <dgm:prSet presAssocID="{CC4E1A87-532C-437B-99AA-2C94B9006469}" presName="Name19" presStyleLbl="parChTrans1D2" presStyleIdx="0" presStyleCnt="1"/>
      <dgm:spPr/>
      <dgm:t>
        <a:bodyPr/>
        <a:lstStyle/>
        <a:p>
          <a:endParaRPr lang="de-DE"/>
        </a:p>
      </dgm:t>
    </dgm:pt>
    <dgm:pt modelId="{88548463-6BCF-4A17-92FA-C6FEBCD41C6D}" type="pres">
      <dgm:prSet presAssocID="{85DAA6B6-2955-4734-892F-6989A2F34F68}" presName="Name21" presStyleCnt="0"/>
      <dgm:spPr/>
    </dgm:pt>
    <dgm:pt modelId="{CF040E33-4A3C-4044-9BA2-05C210546FB4}" type="pres">
      <dgm:prSet presAssocID="{85DAA6B6-2955-4734-892F-6989A2F34F68}" presName="level2Shape" presStyleLbl="node2" presStyleIdx="0" presStyleCnt="1"/>
      <dgm:spPr/>
      <dgm:t>
        <a:bodyPr/>
        <a:lstStyle/>
        <a:p>
          <a:endParaRPr lang="de-DE"/>
        </a:p>
      </dgm:t>
    </dgm:pt>
    <dgm:pt modelId="{0FC24969-92A2-4A8E-9A6E-77F14A48DAEF}" type="pres">
      <dgm:prSet presAssocID="{85DAA6B6-2955-4734-892F-6989A2F34F68}" presName="hierChild3" presStyleCnt="0"/>
      <dgm:spPr/>
    </dgm:pt>
    <dgm:pt modelId="{EC996D86-2F3F-4FA5-A3C4-FB3527FFDC10}" type="pres">
      <dgm:prSet presAssocID="{A8CD6C4D-E0A0-43AC-AA63-FCA3FD52AC67}" presName="bgShapesFlow" presStyleCnt="0"/>
      <dgm:spPr/>
    </dgm:pt>
  </dgm:ptLst>
  <dgm:cxnLst>
    <dgm:cxn modelId="{EA138166-7557-4800-9D5C-35BCFD4A28D3}" srcId="{A8CD6C4D-E0A0-43AC-AA63-FCA3FD52AC67}" destId="{38871AD3-ADD0-44C0-BBF8-C3D8B3E7DF8B}" srcOrd="0" destOrd="0" parTransId="{6D89F29A-6940-4747-A60C-D796883CCA77}" sibTransId="{8D7970D9-30BB-44BE-BFE2-E8FF2D422BB7}"/>
    <dgm:cxn modelId="{89E29FCF-FC0C-4B3A-85DF-C458AE791E46}" type="presOf" srcId="{CC4E1A87-532C-437B-99AA-2C94B9006469}" destId="{DEA6AAB7-325F-4A4A-BAA2-6A47149B048D}" srcOrd="0" destOrd="0" presId="urn:microsoft.com/office/officeart/2005/8/layout/hierarchy6"/>
    <dgm:cxn modelId="{69114969-DBB1-4A9B-8934-7DA74156646C}" type="presOf" srcId="{38871AD3-ADD0-44C0-BBF8-C3D8B3E7DF8B}" destId="{1A7B434C-354A-470E-95E1-AA694B912296}" srcOrd="0" destOrd="0" presId="urn:microsoft.com/office/officeart/2005/8/layout/hierarchy6"/>
    <dgm:cxn modelId="{8D545887-80D4-41DA-B634-7B649ECF5BA8}" type="presOf" srcId="{85DAA6B6-2955-4734-892F-6989A2F34F68}" destId="{CF040E33-4A3C-4044-9BA2-05C210546FB4}" srcOrd="0" destOrd="0" presId="urn:microsoft.com/office/officeart/2005/8/layout/hierarchy6"/>
    <dgm:cxn modelId="{E4368569-1518-4398-BD90-8FC456FEEC0F}" srcId="{38871AD3-ADD0-44C0-BBF8-C3D8B3E7DF8B}" destId="{85DAA6B6-2955-4734-892F-6989A2F34F68}" srcOrd="0" destOrd="0" parTransId="{CC4E1A87-532C-437B-99AA-2C94B9006469}" sibTransId="{540A9B6C-3280-4087-A6D1-4275C6F78DBD}"/>
    <dgm:cxn modelId="{1ED61060-8BC4-4010-A4FB-6B20B3469A9C}" type="presOf" srcId="{A8CD6C4D-E0A0-43AC-AA63-FCA3FD52AC67}" destId="{E1CE1BFD-907B-44E0-9C7D-A88D6773B804}" srcOrd="0" destOrd="0" presId="urn:microsoft.com/office/officeart/2005/8/layout/hierarchy6"/>
    <dgm:cxn modelId="{71195C2C-AD18-4445-A2FB-0589650731AB}" type="presParOf" srcId="{E1CE1BFD-907B-44E0-9C7D-A88D6773B804}" destId="{0F25E485-92B3-477B-9624-F712A5C6D2A8}" srcOrd="0" destOrd="0" presId="urn:microsoft.com/office/officeart/2005/8/layout/hierarchy6"/>
    <dgm:cxn modelId="{B92DC22E-0DB1-475C-939A-A522EC79BCC8}" type="presParOf" srcId="{0F25E485-92B3-477B-9624-F712A5C6D2A8}" destId="{CC34A804-F16F-4081-B75F-818EDDB96EF0}" srcOrd="0" destOrd="0" presId="urn:microsoft.com/office/officeart/2005/8/layout/hierarchy6"/>
    <dgm:cxn modelId="{9CF58C45-772B-4213-B87E-9D53B2E362EF}" type="presParOf" srcId="{CC34A804-F16F-4081-B75F-818EDDB96EF0}" destId="{D12D5FD8-AD9C-4D3E-8F46-221224A9ED7D}" srcOrd="0" destOrd="0" presId="urn:microsoft.com/office/officeart/2005/8/layout/hierarchy6"/>
    <dgm:cxn modelId="{07125326-D24E-423A-9ED5-39CFBCAED6DE}" type="presParOf" srcId="{D12D5FD8-AD9C-4D3E-8F46-221224A9ED7D}" destId="{1A7B434C-354A-470E-95E1-AA694B912296}" srcOrd="0" destOrd="0" presId="urn:microsoft.com/office/officeart/2005/8/layout/hierarchy6"/>
    <dgm:cxn modelId="{8DF17FD9-A1FC-438C-AF11-81DF2D9E5FCC}" type="presParOf" srcId="{D12D5FD8-AD9C-4D3E-8F46-221224A9ED7D}" destId="{341DD026-C055-468A-B67B-08A68DAC6930}" srcOrd="1" destOrd="0" presId="urn:microsoft.com/office/officeart/2005/8/layout/hierarchy6"/>
    <dgm:cxn modelId="{D56A638C-7116-4491-A0F8-0AF8E6AC51D5}" type="presParOf" srcId="{341DD026-C055-468A-B67B-08A68DAC6930}" destId="{DEA6AAB7-325F-4A4A-BAA2-6A47149B048D}" srcOrd="0" destOrd="0" presId="urn:microsoft.com/office/officeart/2005/8/layout/hierarchy6"/>
    <dgm:cxn modelId="{986510A7-E8C2-42C2-AE0D-A132A3160193}" type="presParOf" srcId="{341DD026-C055-468A-B67B-08A68DAC6930}" destId="{88548463-6BCF-4A17-92FA-C6FEBCD41C6D}" srcOrd="1" destOrd="0" presId="urn:microsoft.com/office/officeart/2005/8/layout/hierarchy6"/>
    <dgm:cxn modelId="{248F1235-831F-441F-A6D2-596896DE850F}" type="presParOf" srcId="{88548463-6BCF-4A17-92FA-C6FEBCD41C6D}" destId="{CF040E33-4A3C-4044-9BA2-05C210546FB4}" srcOrd="0" destOrd="0" presId="urn:microsoft.com/office/officeart/2005/8/layout/hierarchy6"/>
    <dgm:cxn modelId="{342B3DA1-1766-4DCD-9A7A-23E83147A7E0}" type="presParOf" srcId="{88548463-6BCF-4A17-92FA-C6FEBCD41C6D}" destId="{0FC24969-92A2-4A8E-9A6E-77F14A48DAEF}" srcOrd="1" destOrd="0" presId="urn:microsoft.com/office/officeart/2005/8/layout/hierarchy6"/>
    <dgm:cxn modelId="{C39C5460-83D0-49D1-97A6-BB3299CB78FB}" type="presParOf" srcId="{E1CE1BFD-907B-44E0-9C7D-A88D6773B804}" destId="{EC996D86-2F3F-4FA5-A3C4-FB3527FFDC1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25E2-6E8B-4396-8C47-CF6C28613608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909B-14F6-4928-9013-A60BC4B37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A6037-A285-4C9E-B04C-6DCA60BD155D}" type="datetimeFigureOut">
              <a:rPr lang="de-DE" smtClean="0"/>
              <a:t>12.06.2018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6897630" y="4876577"/>
            <a:ext cx="2225118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2" y="195486"/>
            <a:ext cx="970407" cy="6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/>
          <p:nvPr/>
        </p:nvSpPr>
        <p:spPr>
          <a:xfrm>
            <a:off x="6967838" y="4876006"/>
            <a:ext cx="2225118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5"/>
          <p:cNvGrpSpPr/>
          <p:nvPr/>
        </p:nvGrpSpPr>
        <p:grpSpPr>
          <a:xfrm>
            <a:off x="6986623" y="4894958"/>
            <a:ext cx="1870681" cy="233262"/>
            <a:chOff x="1013231" y="3338791"/>
            <a:chExt cx="4235665" cy="514246"/>
          </a:xfrm>
          <a:solidFill>
            <a:schemeClr val="bg1"/>
          </a:solidFill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  <a:grpFill/>
          </p:spPr>
        </p:pic>
        <p:pic>
          <p:nvPicPr>
            <p:cNvPr id="15" name="Picture 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  <a:grpFill/>
          </p:spPr>
        </p:pic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  <a:grpFill/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  <a:grpFill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09.04.2018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  <p:pic>
        <p:nvPicPr>
          <p:cNvPr id="2050" name="Picture 2" descr="P:\MT\Templates\Matter and Technologies Logos\MT_DM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70998"/>
            <a:ext cx="1395188" cy="9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5"/>
          <p:cNvGrpSpPr/>
          <p:nvPr userDrawn="1"/>
        </p:nvGrpSpPr>
        <p:grpSpPr>
          <a:xfrm>
            <a:off x="6986623" y="4894958"/>
            <a:ext cx="1870681" cy="233262"/>
            <a:chOff x="1013231" y="3338791"/>
            <a:chExt cx="4235665" cy="514246"/>
          </a:xfrm>
          <a:solidFill>
            <a:schemeClr val="bg1"/>
          </a:solidFill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  <a:grpFill/>
          </p:spPr>
        </p:pic>
        <p:pic>
          <p:nvPicPr>
            <p:cNvPr id="16" name="Picture 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  <a:grpFill/>
          </p:spPr>
        </p:pic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  <a:grpFill/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  <a:grpFill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7494"/>
            <a:ext cx="1224136" cy="428758"/>
          </a:xfrm>
          <a:prstGeom prst="rect">
            <a:avLst/>
          </a:prstGeom>
        </p:spPr>
      </p:pic>
      <p:grpSp>
        <p:nvGrpSpPr>
          <p:cNvPr id="14" name="Group 5"/>
          <p:cNvGrpSpPr/>
          <p:nvPr userDrawn="1"/>
        </p:nvGrpSpPr>
        <p:grpSpPr>
          <a:xfrm>
            <a:off x="6986623" y="4894958"/>
            <a:ext cx="1870681" cy="233262"/>
            <a:chOff x="1013231" y="3338791"/>
            <a:chExt cx="4235665" cy="514246"/>
          </a:xfrm>
          <a:solidFill>
            <a:schemeClr val="bg1"/>
          </a:solidFill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  <a:grpFill/>
          </p:spPr>
        </p:pic>
        <p:pic>
          <p:nvPicPr>
            <p:cNvPr id="16" name="Picture 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  <a:grpFill/>
          </p:spPr>
        </p:pic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  <a:grpFill/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  <a:grpFill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266400"/>
            <a:ext cx="1224829" cy="422784"/>
          </a:xfrm>
          <a:prstGeom prst="rect">
            <a:avLst/>
          </a:prstGeom>
        </p:spPr>
      </p:pic>
      <p:grpSp>
        <p:nvGrpSpPr>
          <p:cNvPr id="15" name="Group 5"/>
          <p:cNvGrpSpPr/>
          <p:nvPr userDrawn="1"/>
        </p:nvGrpSpPr>
        <p:grpSpPr>
          <a:xfrm>
            <a:off x="6986623" y="4894958"/>
            <a:ext cx="1870681" cy="233262"/>
            <a:chOff x="1013231" y="3338791"/>
            <a:chExt cx="4235665" cy="514246"/>
          </a:xfrm>
          <a:solidFill>
            <a:schemeClr val="bg1"/>
          </a:solidFill>
        </p:grpSpPr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  <a:grpFill/>
          </p:spPr>
        </p:pic>
        <p:pic>
          <p:nvPicPr>
            <p:cNvPr id="17" name="Picture 7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  <a:grpFill/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  <a:grpFill/>
          </p:spPr>
        </p:pic>
        <p:pic>
          <p:nvPicPr>
            <p:cNvPr id="19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  <a:grpFill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14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09.04.2018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09.04.2018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09.04.2018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5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smtClean="0">
                <a:solidFill>
                  <a:schemeClr val="accent2"/>
                </a:solidFill>
              </a:rPr>
              <a:t>www.helmholtz.de</a:t>
            </a:r>
            <a:endParaRPr lang="de-DE" sz="900">
              <a:solidFill>
                <a:schemeClr val="accent2"/>
              </a:solidFill>
            </a:endParaRP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8"/>
          <a:stretch/>
        </p:blipFill>
        <p:spPr>
          <a:xfrm>
            <a:off x="0" y="4830554"/>
            <a:ext cx="9149928" cy="3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smtClean="0">
                <a:solidFill>
                  <a:schemeClr val="accent2"/>
                </a:solidFill>
              </a:rPr>
              <a:t>www.helmholtz.de</a:t>
            </a:r>
            <a:endParaRPr lang="de-DE" sz="9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09.04.2018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4776264"/>
            <a:ext cx="504056" cy="359792"/>
          </a:xfrm>
          <a:prstGeom prst="rect">
            <a:avLst/>
          </a:prstGeom>
        </p:spPr>
      </p:pic>
      <p:pic>
        <p:nvPicPr>
          <p:cNvPr id="9" name="Picture 2" descr="P:\MT\Templates\Matter and Technologies Logos\MT_DMA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177"/>
            <a:ext cx="1395188" cy="9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00" r:id="rId3"/>
    <p:sldLayoutId id="214748370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jpe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1.png"/><Relationship Id="rId1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73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72.png"/><Relationship Id="rId2" Type="http://schemas.openxmlformats.org/officeDocument/2006/relationships/image" Target="../media/image6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70.jp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eg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Data Management &amp; </a:t>
            </a:r>
            <a:r>
              <a:rPr lang="de-DE" err="1" smtClean="0"/>
              <a:t>analysis</a:t>
            </a:r>
            <a:r>
              <a:rPr lang="de-DE" smtClean="0"/>
              <a:t> (DMA)</a:t>
            </a:r>
            <a:br>
              <a:rPr lang="de-DE" smtClean="0"/>
            </a:br>
            <a:endParaRPr lang="de-D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0000" y="2113200"/>
            <a:ext cx="5868000" cy="2474774"/>
          </a:xfrm>
        </p:spPr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new</a:t>
            </a:r>
            <a:r>
              <a:rPr lang="de-DE" dirty="0" smtClean="0"/>
              <a:t>, </a:t>
            </a:r>
            <a:r>
              <a:rPr lang="de-DE" dirty="0" err="1" smtClean="0"/>
              <a:t>cross</a:t>
            </a:r>
            <a:r>
              <a:rPr lang="de-DE" dirty="0" smtClean="0"/>
              <a:t>-programme </a:t>
            </a:r>
            <a:r>
              <a:rPr lang="de-DE" dirty="0" err="1" smtClean="0"/>
              <a:t>topic</a:t>
            </a:r>
            <a:r>
              <a:rPr lang="de-DE" dirty="0" smtClean="0"/>
              <a:t> in MATTER</a:t>
            </a:r>
          </a:p>
          <a:p>
            <a:endParaRPr lang="de-DE" dirty="0"/>
          </a:p>
          <a:p>
            <a:r>
              <a:rPr lang="de-DE" sz="1600" u="sng" dirty="0" smtClean="0"/>
              <a:t>Michael </a:t>
            </a:r>
            <a:r>
              <a:rPr lang="de-DE" sz="1600" u="sng" dirty="0" err="1" smtClean="0"/>
              <a:t>Bussmann</a:t>
            </a:r>
            <a:r>
              <a:rPr lang="de-DE" sz="1600" dirty="0" smtClean="0"/>
              <a:t> (HZDR)</a:t>
            </a:r>
          </a:p>
          <a:p>
            <a:r>
              <a:rPr lang="de-DE" sz="1600" dirty="0" smtClean="0"/>
              <a:t>Volker </a:t>
            </a:r>
            <a:r>
              <a:rPr lang="de-DE" sz="1600" dirty="0" err="1" smtClean="0"/>
              <a:t>Guelzow</a:t>
            </a:r>
            <a:r>
              <a:rPr lang="de-DE" sz="1600" dirty="0" smtClean="0"/>
              <a:t> (DESY)</a:t>
            </a:r>
          </a:p>
          <a:p>
            <a:endParaRPr lang="de-DE" sz="1600" dirty="0" smtClean="0"/>
          </a:p>
          <a:p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contributions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endParaRPr lang="de-DE" sz="1600" dirty="0" smtClean="0"/>
          </a:p>
          <a:p>
            <a:r>
              <a:rPr lang="de-DE" sz="1600" dirty="0" smtClean="0"/>
              <a:t>DESY, FZJ, GSI </a:t>
            </a:r>
            <a:r>
              <a:rPr lang="de-DE" sz="1600" dirty="0" err="1" smtClean="0"/>
              <a:t>with</a:t>
            </a:r>
            <a:r>
              <a:rPr lang="de-DE" sz="1600" dirty="0" smtClean="0"/>
              <a:t> HI Jena &amp; HI Mainz,</a:t>
            </a:r>
          </a:p>
          <a:p>
            <a:r>
              <a:rPr lang="de-DE" sz="1600" dirty="0" smtClean="0"/>
              <a:t>HZB, HZDR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3397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in matter: Volume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Large </a:t>
            </a:r>
            <a:r>
              <a:rPr lang="de-DE" dirty="0" err="1" smtClean="0">
                <a:solidFill>
                  <a:srgbClr val="0A2D6E"/>
                </a:solidFill>
              </a:rPr>
              <a:t>volumes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meaningful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(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that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cannot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reduced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orders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magnitude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do </a:t>
            </a:r>
            <a:r>
              <a:rPr lang="de-DE" dirty="0" err="1" smtClean="0">
                <a:solidFill>
                  <a:srgbClr val="0A2D6E"/>
                </a:solidFill>
              </a:rPr>
              <a:t>contain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complex</a:t>
            </a:r>
            <a:r>
              <a:rPr lang="de-DE" dirty="0" smtClean="0">
                <a:solidFill>
                  <a:srgbClr val="0A2D6E"/>
                </a:solidFill>
              </a:rPr>
              <a:t> experimental </a:t>
            </a:r>
            <a:r>
              <a:rPr lang="de-DE" dirty="0" err="1" smtClean="0">
                <a:solidFill>
                  <a:srgbClr val="0A2D6E"/>
                </a:solidFill>
              </a:rPr>
              <a:t>measurements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value</a:t>
            </a:r>
            <a:r>
              <a:rPr lang="de-DE" dirty="0" smtClean="0">
                <a:solidFill>
                  <a:srgbClr val="0A2D6E"/>
                </a:solidFill>
              </a:rPr>
              <a:t>) </a:t>
            </a:r>
            <a:r>
              <a:rPr lang="de-DE" dirty="0" err="1" smtClean="0">
                <a:solidFill>
                  <a:srgbClr val="0A2D6E"/>
                </a:solidFill>
              </a:rPr>
              <a:t>require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massively</a:t>
            </a:r>
            <a:r>
              <a:rPr lang="de-DE" b="1" dirty="0" smtClean="0">
                <a:solidFill>
                  <a:srgbClr val="0A2D6E"/>
                </a:solidFill>
              </a:rPr>
              <a:t> parallel, high </a:t>
            </a:r>
            <a:r>
              <a:rPr lang="de-DE" b="1" dirty="0" err="1" smtClean="0">
                <a:solidFill>
                  <a:srgbClr val="0A2D6E"/>
                </a:solidFill>
              </a:rPr>
              <a:t>throughput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computing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to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analyze</a:t>
            </a:r>
            <a:endParaRPr lang="de-DE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 smtClean="0">
                <a:solidFill>
                  <a:srgbClr val="0A2D6E"/>
                </a:solidFill>
              </a:rPr>
              <a:t>Assumptions</a:t>
            </a:r>
            <a:r>
              <a:rPr lang="de-DE" dirty="0" smtClean="0">
                <a:solidFill>
                  <a:srgbClr val="0A2D6E"/>
                </a:solidFill>
              </a:rPr>
              <a:t> on </a:t>
            </a:r>
            <a:r>
              <a:rPr lang="de-DE" dirty="0" err="1" smtClean="0">
                <a:solidFill>
                  <a:srgbClr val="0A2D6E"/>
                </a:solidFill>
              </a:rPr>
              <a:t>how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produced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analyzed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determine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solutions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needs</a:t>
            </a:r>
            <a:r>
              <a:rPr lang="de-DE" dirty="0" smtClean="0">
                <a:solidFill>
                  <a:srgbClr val="0A2D6E"/>
                </a:solidFill>
              </a:rPr>
              <a:t>, in </a:t>
            </a:r>
            <a:r>
              <a:rPr lang="de-DE" dirty="0" err="1" smtClean="0">
                <a:solidFill>
                  <a:srgbClr val="0A2D6E"/>
                </a:solidFill>
              </a:rPr>
              <a:t>both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hard</a:t>
            </a:r>
            <a:r>
              <a:rPr lang="de-DE" dirty="0" smtClean="0">
                <a:solidFill>
                  <a:srgbClr val="0A2D6E"/>
                </a:solidFill>
              </a:rPr>
              <a:t>-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software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 smtClean="0">
                <a:solidFill>
                  <a:srgbClr val="0A2D6E"/>
                </a:solidFill>
              </a:rPr>
              <a:t>Lifetime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of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data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access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workflows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become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important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bandwidth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bandwidth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more</a:t>
            </a:r>
            <a:r>
              <a:rPr lang="de-DE" b="1" dirty="0" smtClean="0">
                <a:solidFill>
                  <a:srgbClr val="0A2D6E"/>
                </a:solidFill>
              </a:rPr>
              <a:t> expensive </a:t>
            </a:r>
            <a:r>
              <a:rPr lang="de-DE" b="1" dirty="0" err="1" smtClean="0">
                <a:solidFill>
                  <a:srgbClr val="0A2D6E"/>
                </a:solidFill>
              </a:rPr>
              <a:t>than</a:t>
            </a:r>
            <a:r>
              <a:rPr lang="de-DE" b="1" dirty="0" smtClean="0">
                <a:solidFill>
                  <a:srgbClr val="0A2D6E"/>
                </a:solidFill>
              </a:rPr>
              <a:t> simple </a:t>
            </a:r>
            <a:r>
              <a:rPr lang="de-DE" b="1" dirty="0" err="1" smtClean="0">
                <a:solidFill>
                  <a:srgbClr val="0A2D6E"/>
                </a:solidFill>
              </a:rPr>
              <a:t>storage</a:t>
            </a:r>
            <a:endParaRPr lang="de-DE" b="1" dirty="0" smtClean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28738" t="31791" r="31888" b="16384"/>
          <a:stretch/>
        </p:blipFill>
        <p:spPr>
          <a:xfrm>
            <a:off x="5004048" y="2041320"/>
            <a:ext cx="3600400" cy="266429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in matter: rate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Rate (per </a:t>
            </a:r>
            <a:r>
              <a:rPr lang="de-DE" b="1" dirty="0" err="1" smtClean="0">
                <a:solidFill>
                  <a:srgbClr val="0A2D6E"/>
                </a:solidFill>
              </a:rPr>
              <a:t>detector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Machines </a:t>
            </a:r>
            <a:r>
              <a:rPr lang="de-DE" dirty="0" err="1" smtClean="0">
                <a:solidFill>
                  <a:srgbClr val="0A2D6E"/>
                </a:solidFill>
              </a:rPr>
              <a:t>allow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for</a:t>
            </a:r>
            <a:r>
              <a:rPr lang="de-DE" dirty="0" smtClean="0">
                <a:solidFill>
                  <a:srgbClr val="0A2D6E"/>
                </a:solidFill>
              </a:rPr>
              <a:t> high </a:t>
            </a:r>
            <a:r>
              <a:rPr lang="de-DE" dirty="0" err="1" smtClean="0">
                <a:solidFill>
                  <a:srgbClr val="0A2D6E"/>
                </a:solidFill>
              </a:rPr>
              <a:t>production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rates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detectors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transport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go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towards</a:t>
            </a:r>
            <a:r>
              <a:rPr lang="de-DE" dirty="0" smtClean="0">
                <a:solidFill>
                  <a:srgbClr val="0A2D6E"/>
                </a:solidFill>
              </a:rPr>
              <a:t> TB/s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channels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grow</a:t>
            </a:r>
            <a:r>
              <a:rPr lang="de-DE" dirty="0" smtClean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 smtClean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2750" t="30424" r="43700" b="12183"/>
          <a:stretch/>
        </p:blipFill>
        <p:spPr>
          <a:xfrm>
            <a:off x="107504" y="1779662"/>
            <a:ext cx="4896544" cy="29505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3120" y="1641210"/>
            <a:ext cx="3097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de-DE" sz="1000" dirty="0" smtClean="0"/>
              <a:t>Jana Thayer, LCLS Data Systems, PSI-Workshop „New </a:t>
            </a:r>
            <a:r>
              <a:rPr lang="de-DE" sz="1000" dirty="0" err="1" smtClean="0"/>
              <a:t>concepts</a:t>
            </a:r>
            <a:r>
              <a:rPr lang="de-DE" sz="1000" dirty="0" smtClean="0"/>
              <a:t> in ultrafast </a:t>
            </a:r>
            <a:r>
              <a:rPr lang="de-DE" sz="1000" dirty="0" err="1" smtClean="0"/>
              <a:t>data</a:t>
            </a:r>
            <a:r>
              <a:rPr lang="de-DE" sz="1000" dirty="0" smtClean="0"/>
              <a:t> </a:t>
            </a:r>
            <a:r>
              <a:rPr lang="de-DE" sz="1000" dirty="0" err="1" smtClean="0"/>
              <a:t>acquisition</a:t>
            </a:r>
            <a:r>
              <a:rPr lang="de-DE" sz="1000" dirty="0" smtClean="0"/>
              <a:t>“</a:t>
            </a:r>
            <a:endParaRPr lang="de-DE" sz="1000" baseline="-250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1403648" y="294305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LCLS-II </a:t>
            </a:r>
            <a:r>
              <a:rPr lang="de-DE" dirty="0" err="1" smtClean="0"/>
              <a:t>prognosis</a:t>
            </a:r>
            <a:endParaRPr lang="de-DE" dirty="0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4644008" y="1995686"/>
            <a:ext cx="0" cy="108012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356046" y="2350966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A2D6E"/>
                </a:solidFill>
              </a:rPr>
              <a:t>2 </a:t>
            </a:r>
            <a:r>
              <a:rPr lang="de-DE" dirty="0" err="1" smtClean="0">
                <a:solidFill>
                  <a:srgbClr val="0A2D6E"/>
                </a:solidFill>
              </a:rPr>
              <a:t>orders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endParaRPr lang="de-DE" dirty="0" smtClean="0">
              <a:solidFill>
                <a:srgbClr val="0A2D6E"/>
              </a:solidFill>
            </a:endParaRPr>
          </a:p>
          <a:p>
            <a:r>
              <a:rPr lang="de-DE" dirty="0" err="1" smtClean="0">
                <a:solidFill>
                  <a:srgbClr val="0A2D6E"/>
                </a:solidFill>
              </a:rPr>
              <a:t>magnitude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8064" y="1635646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CBM rare </a:t>
            </a:r>
            <a:r>
              <a:rPr lang="de-DE" dirty="0" err="1" smtClean="0"/>
              <a:t>processes</a:t>
            </a:r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8604448" y="2530654"/>
            <a:ext cx="0" cy="187220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16200000">
            <a:off x="7527476" y="3327786"/>
            <a:ext cx="258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A2D6E"/>
                </a:solidFill>
              </a:rPr>
              <a:t>12 </a:t>
            </a:r>
            <a:r>
              <a:rPr lang="de-DE" dirty="0" err="1" smtClean="0">
                <a:solidFill>
                  <a:srgbClr val="0A2D6E"/>
                </a:solidFill>
              </a:rPr>
              <a:t>orders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magnitude</a:t>
            </a:r>
            <a:endParaRPr lang="de-DE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in matter: rate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Data </a:t>
            </a:r>
            <a:r>
              <a:rPr lang="de-DE" dirty="0" err="1" smtClean="0">
                <a:solidFill>
                  <a:srgbClr val="0A2D6E"/>
                </a:solidFill>
              </a:rPr>
              <a:t>reduction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essential! (</a:t>
            </a:r>
            <a:r>
              <a:rPr lang="de-DE" dirty="0" err="1" smtClean="0">
                <a:solidFill>
                  <a:srgbClr val="0A2D6E"/>
                </a:solidFill>
              </a:rPr>
              <a:t>discarding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compressing</a:t>
            </a:r>
            <a:r>
              <a:rPr lang="de-DE" dirty="0" smtClean="0">
                <a:solidFill>
                  <a:srgbClr val="0A2D6E"/>
                </a:solidFill>
              </a:rPr>
              <a:t>. </a:t>
            </a:r>
            <a:r>
              <a:rPr lang="de-DE" dirty="0" err="1" smtClean="0">
                <a:solidFill>
                  <a:srgbClr val="0A2D6E"/>
                </a:solidFill>
              </a:rPr>
              <a:t>transforming</a:t>
            </a:r>
            <a:r>
              <a:rPr lang="de-DE" dirty="0" smtClean="0">
                <a:solidFill>
                  <a:srgbClr val="0A2D6E"/>
                </a:solidFill>
              </a:rPr>
              <a:t>)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Data </a:t>
            </a:r>
            <a:r>
              <a:rPr lang="de-DE" dirty="0" err="1" smtClean="0">
                <a:solidFill>
                  <a:srgbClr val="0A2D6E"/>
                </a:solidFill>
              </a:rPr>
              <a:t>reduction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should</a:t>
            </a:r>
            <a:r>
              <a:rPr lang="de-DE" dirty="0" smtClean="0">
                <a:solidFill>
                  <a:srgbClr val="0A2D6E"/>
                </a:solidFill>
              </a:rPr>
              <a:t> happen </a:t>
            </a:r>
            <a:r>
              <a:rPr lang="de-DE" dirty="0" err="1" smtClean="0">
                <a:solidFill>
                  <a:srgbClr val="0A2D6E"/>
                </a:solidFill>
              </a:rPr>
              <a:t>as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early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possible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Complexity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matters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when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reducing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(</a:t>
            </a:r>
            <a:r>
              <a:rPr lang="de-DE" dirty="0" err="1" smtClean="0">
                <a:solidFill>
                  <a:srgbClr val="0A2D6E"/>
                </a:solidFill>
              </a:rPr>
              <a:t>see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later</a:t>
            </a:r>
            <a:r>
              <a:rPr lang="de-DE" dirty="0" smtClean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talk</a:t>
            </a:r>
            <a:r>
              <a:rPr lang="de-DE" dirty="0" smtClean="0">
                <a:solidFill>
                  <a:srgbClr val="0A2D6E"/>
                </a:solidFill>
              </a:rPr>
              <a:t>)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Maintaining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problem</a:t>
            </a:r>
            <a:endParaRPr lang="de-DE" dirty="0" smtClean="0">
              <a:solidFill>
                <a:srgbClr val="0A2D6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/>
          <a:stretch/>
        </p:blipFill>
        <p:spPr>
          <a:xfrm>
            <a:off x="4486376" y="2232248"/>
            <a:ext cx="4622128" cy="257175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264696" y="2235517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What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one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only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has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useful</a:t>
            </a:r>
            <a:r>
              <a:rPr lang="de-DE" dirty="0" smtClean="0">
                <a:solidFill>
                  <a:schemeClr val="bg1"/>
                </a:solidFill>
              </a:rPr>
              <a:t>, high </a:t>
            </a:r>
            <a:r>
              <a:rPr lang="de-DE" dirty="0" err="1" smtClean="0">
                <a:solidFill>
                  <a:schemeClr val="bg1"/>
                </a:solidFill>
              </a:rPr>
              <a:t>quality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data</a:t>
            </a:r>
            <a:r>
              <a:rPr lang="de-DE" dirty="0" smtClean="0">
                <a:solidFill>
                  <a:schemeClr val="bg1"/>
                </a:solidFill>
              </a:rPr>
              <a:t>?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What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if</a:t>
            </a:r>
            <a:r>
              <a:rPr lang="de-DE" dirty="0" smtClean="0">
                <a:solidFill>
                  <a:schemeClr val="bg1"/>
                </a:solidFill>
              </a:rPr>
              <a:t> not?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What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one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doesn‘t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know</a:t>
            </a:r>
            <a:r>
              <a:rPr lang="de-DE" dirty="0" smtClean="0">
                <a:solidFill>
                  <a:schemeClr val="bg1"/>
                </a:solidFill>
              </a:rPr>
              <a:t>?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rate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throughput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Production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acquisition</a:t>
            </a:r>
            <a:r>
              <a:rPr lang="de-DE" dirty="0" smtClean="0">
                <a:solidFill>
                  <a:srgbClr val="0A2D6E"/>
                </a:solidFill>
              </a:rPr>
              <a:t> rate </a:t>
            </a:r>
            <a:r>
              <a:rPr lang="de-DE" dirty="0" err="1" smtClean="0">
                <a:solidFill>
                  <a:srgbClr val="0A2D6E"/>
                </a:solidFill>
              </a:rPr>
              <a:t>determine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requirements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Peak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determines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DAQ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network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bandwidth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needed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Average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storage</a:t>
            </a:r>
            <a:r>
              <a:rPr lang="de-DE" dirty="0" smtClean="0">
                <a:solidFill>
                  <a:srgbClr val="0A2D6E"/>
                </a:solidFill>
              </a:rPr>
              <a:t> &amp;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lifetime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determine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storage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needs</a:t>
            </a:r>
            <a:endParaRPr lang="de-DE" dirty="0" smtClean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Bandwidth</a:t>
            </a:r>
            <a:r>
              <a:rPr lang="de-DE" dirty="0" smtClean="0"/>
              <a:t> </a:t>
            </a:r>
            <a:r>
              <a:rPr lang="de-DE" dirty="0" err="1" smtClean="0"/>
              <a:t>hierarchies</a:t>
            </a:r>
            <a:endParaRPr lang="de-DE" dirty="0"/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257115"/>
              </p:ext>
            </p:extLst>
          </p:nvPr>
        </p:nvGraphicFramePr>
        <p:xfrm>
          <a:off x="829378" y="1614157"/>
          <a:ext cx="504056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5868144" y="1664677"/>
            <a:ext cx="316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Bandwidth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depends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critically</a:t>
            </a:r>
            <a:r>
              <a:rPr lang="de-DE" dirty="0" smtClean="0">
                <a:solidFill>
                  <a:srgbClr val="0A2D6E"/>
                </a:solidFill>
              </a:rPr>
              <a:t> on </a:t>
            </a:r>
            <a:r>
              <a:rPr lang="de-DE" dirty="0" err="1" smtClean="0">
                <a:solidFill>
                  <a:srgbClr val="0A2D6E"/>
                </a:solidFill>
              </a:rPr>
              <a:t>usage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workflow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The larger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available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memory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smaller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available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bandwidth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Staging</a:t>
            </a:r>
            <a:r>
              <a:rPr lang="de-DE" dirty="0" smtClean="0">
                <a:solidFill>
                  <a:srgbClr val="0A2D6E"/>
                </a:solidFill>
              </a:rPr>
              <a:t> + </a:t>
            </a:r>
            <a:r>
              <a:rPr lang="de-DE" dirty="0" err="1">
                <a:solidFill>
                  <a:srgbClr val="0A2D6E"/>
                </a:solidFill>
              </a:rPr>
              <a:t>p</a:t>
            </a:r>
            <a:r>
              <a:rPr lang="de-DE" dirty="0" err="1" smtClean="0">
                <a:solidFill>
                  <a:srgbClr val="0A2D6E"/>
                </a:solidFill>
              </a:rPr>
              <a:t>arallelism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mechanisms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deal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this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Throughput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</a:t>
            </a:r>
            <a:r>
              <a:rPr lang="de-DE" dirty="0" err="1" smtClean="0"/>
              <a:t>critically</a:t>
            </a:r>
            <a:r>
              <a:rPr lang="de-DE" dirty="0" smtClean="0"/>
              <a:t> on </a:t>
            </a:r>
            <a:r>
              <a:rPr lang="de-DE" dirty="0" err="1" smtClean="0"/>
              <a:t>usage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597284"/>
            <a:ext cx="5724167" cy="328526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00192" y="1701267"/>
            <a:ext cx="26642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1 TB/s </a:t>
            </a:r>
            <a:r>
              <a:rPr lang="de-DE" dirty="0" err="1" smtClean="0">
                <a:solidFill>
                  <a:srgbClr val="0A2D6E"/>
                </a:solidFill>
              </a:rPr>
              <a:t>theoretical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250 GB/s </a:t>
            </a:r>
            <a:r>
              <a:rPr lang="de-DE" dirty="0" err="1" smtClean="0">
                <a:solidFill>
                  <a:srgbClr val="0A2D6E"/>
                </a:solidFill>
              </a:rPr>
              <a:t>reached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14 MB/s per </a:t>
            </a:r>
            <a:r>
              <a:rPr lang="de-DE" dirty="0" err="1" smtClean="0">
                <a:solidFill>
                  <a:srgbClr val="0A2D6E"/>
                </a:solidFill>
              </a:rPr>
              <a:t>node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Exclusive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access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How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accesed</a:t>
            </a:r>
            <a:r>
              <a:rPr lang="de-DE" dirty="0" smtClean="0">
                <a:solidFill>
                  <a:srgbClr val="0A2D6E"/>
                </a:solidFill>
              </a:rPr>
              <a:t>?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How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long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it</a:t>
            </a:r>
            <a:r>
              <a:rPr lang="de-DE" dirty="0" smtClean="0">
                <a:solidFill>
                  <a:srgbClr val="0A2D6E"/>
                </a:solidFill>
              </a:rPr>
              <a:t> live?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1 </a:t>
            </a:r>
            <a:r>
              <a:rPr lang="de-DE" dirty="0" err="1" smtClean="0">
                <a:solidFill>
                  <a:srgbClr val="0A2D6E"/>
                </a:solidFill>
              </a:rPr>
              <a:t>Pb</a:t>
            </a:r>
            <a:r>
              <a:rPr lang="de-DE" dirty="0" smtClean="0">
                <a:solidFill>
                  <a:srgbClr val="0A2D6E"/>
                </a:solidFill>
              </a:rPr>
              <a:t> I/O in 1 </a:t>
            </a:r>
            <a:r>
              <a:rPr lang="de-DE" dirty="0" err="1" smtClean="0">
                <a:solidFill>
                  <a:srgbClr val="0A2D6E"/>
                </a:solidFill>
              </a:rPr>
              <a:t>hour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Compression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throughput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764375"/>
            <a:ext cx="7503273" cy="31116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613" y="2716540"/>
            <a:ext cx="1597387" cy="872669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>
            <a:off x="7169562" y="4145803"/>
            <a:ext cx="513223" cy="54355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Extreme </a:t>
            </a:r>
            <a:r>
              <a:rPr lang="de-DE" dirty="0" err="1" smtClean="0"/>
              <a:t>Throughput</a:t>
            </a:r>
            <a:r>
              <a:rPr lang="de-DE" dirty="0" smtClean="0"/>
              <a:t> </a:t>
            </a:r>
            <a:r>
              <a:rPr lang="de-DE" dirty="0" err="1" smtClean="0"/>
              <a:t>requires</a:t>
            </a:r>
            <a:r>
              <a:rPr lang="de-DE" dirty="0" smtClean="0"/>
              <a:t> online </a:t>
            </a:r>
            <a:r>
              <a:rPr lang="de-DE" dirty="0" err="1" smtClean="0"/>
              <a:t>analysis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8" name="Trapezoid 7"/>
          <p:cNvSpPr/>
          <p:nvPr/>
        </p:nvSpPr>
        <p:spPr>
          <a:xfrm rot="10800000">
            <a:off x="1259632" y="2067693"/>
            <a:ext cx="2880320" cy="286186"/>
          </a:xfrm>
          <a:prstGeom prst="trapezoid">
            <a:avLst>
              <a:gd name="adj" fmla="val 45499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532280" y="2283720"/>
            <a:ext cx="335022" cy="8617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/>
        </p:nvSpPr>
        <p:spPr>
          <a:xfrm rot="10800000">
            <a:off x="2532281" y="3145460"/>
            <a:ext cx="335022" cy="40066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rapezoid 10"/>
          <p:cNvSpPr/>
          <p:nvPr/>
        </p:nvSpPr>
        <p:spPr>
          <a:xfrm rot="10800000">
            <a:off x="4201689" y="2067692"/>
            <a:ext cx="4906813" cy="1080121"/>
          </a:xfrm>
          <a:prstGeom prst="trapezoid">
            <a:avLst>
              <a:gd name="adj" fmla="val 35711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430959" y="2584704"/>
            <a:ext cx="2448272" cy="1449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rapezoid 12"/>
          <p:cNvSpPr/>
          <p:nvPr/>
        </p:nvSpPr>
        <p:spPr>
          <a:xfrm rot="10800000">
            <a:off x="5430960" y="4028807"/>
            <a:ext cx="2448272" cy="477527"/>
          </a:xfrm>
          <a:prstGeom prst="trapezoid">
            <a:avLst>
              <a:gd name="adj" fmla="val 1964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13115" y="1914386"/>
            <a:ext cx="112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Detector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113115" y="221537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Initial </a:t>
            </a:r>
            <a:r>
              <a:rPr lang="de-DE" b="1" dirty="0" err="1" smtClean="0"/>
              <a:t>Reduction</a:t>
            </a:r>
            <a:endParaRPr lang="de-DE" b="1" dirty="0"/>
          </a:p>
        </p:txBody>
      </p:sp>
      <p:cxnSp>
        <p:nvCxnSpPr>
          <p:cNvPr id="16" name="Gerader Verbinder 15"/>
          <p:cNvCxnSpPr/>
          <p:nvPr/>
        </p:nvCxnSpPr>
        <p:spPr>
          <a:xfrm>
            <a:off x="2698797" y="3145460"/>
            <a:ext cx="1988" cy="1490777"/>
          </a:xfrm>
          <a:prstGeom prst="line">
            <a:avLst/>
          </a:prstGeom>
          <a:ln w="57150">
            <a:solidFill>
              <a:srgbClr val="0A2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13115" y="271576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Online Analysis</a:t>
            </a:r>
            <a:endParaRPr lang="de-DE" b="1" dirty="0"/>
          </a:p>
        </p:txBody>
      </p:sp>
      <p:sp>
        <p:nvSpPr>
          <p:cNvPr id="18" name="Rechteck 17"/>
          <p:cNvSpPr/>
          <p:nvPr/>
        </p:nvSpPr>
        <p:spPr>
          <a:xfrm>
            <a:off x="6367063" y="4506335"/>
            <a:ext cx="576064" cy="1536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13115" y="3328871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Initial Knowledge</a:t>
            </a:r>
          </a:p>
          <a:p>
            <a:r>
              <a:rPr lang="de-DE" b="1" dirty="0" err="1" smtClean="0"/>
              <a:t>Extraction</a:t>
            </a:r>
            <a:endParaRPr lang="de-DE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113115" y="4083918"/>
            <a:ext cx="192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Offline Analysis</a:t>
            </a:r>
          </a:p>
          <a:p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stored</a:t>
            </a:r>
            <a:r>
              <a:rPr lang="de-DE" b="1" dirty="0" smtClean="0"/>
              <a:t> </a:t>
            </a:r>
            <a:r>
              <a:rPr lang="de-DE" b="1" dirty="0" err="1" smtClean="0"/>
              <a:t>data</a:t>
            </a:r>
            <a:endParaRPr lang="de-DE" b="1" dirty="0"/>
          </a:p>
        </p:txBody>
      </p:sp>
      <p:cxnSp>
        <p:nvCxnSpPr>
          <p:cNvPr id="21" name="Gerader Verbinder 20"/>
          <p:cNvCxnSpPr>
            <a:stCxn id="9" idx="0"/>
            <a:endCxn id="12" idx="0"/>
          </p:cNvCxnSpPr>
          <p:nvPr/>
        </p:nvCxnSpPr>
        <p:spPr>
          <a:xfrm>
            <a:off x="2699791" y="2283720"/>
            <a:ext cx="3955304" cy="30098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>
            <a:stCxn id="9" idx="2"/>
            <a:endCxn id="12" idx="2"/>
          </p:cNvCxnSpPr>
          <p:nvPr/>
        </p:nvCxnSpPr>
        <p:spPr>
          <a:xfrm>
            <a:off x="2699791" y="3145460"/>
            <a:ext cx="3955304" cy="88918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>
            <a:stCxn id="10" idx="0"/>
            <a:endCxn id="13" idx="0"/>
          </p:cNvCxnSpPr>
          <p:nvPr/>
        </p:nvCxnSpPr>
        <p:spPr>
          <a:xfrm>
            <a:off x="2699792" y="3546120"/>
            <a:ext cx="3955304" cy="96021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501171" y="3219822"/>
            <a:ext cx="0" cy="12241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501171" y="4515966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3615253" y="409729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Volume</a:t>
            </a:r>
            <a:endParaRPr lang="de-DE" b="1" dirty="0"/>
          </a:p>
        </p:txBody>
      </p:sp>
      <p:sp>
        <p:nvSpPr>
          <p:cNvPr id="28" name="Textfeld 27"/>
          <p:cNvSpPr txBox="1"/>
          <p:nvPr/>
        </p:nvSpPr>
        <p:spPr>
          <a:xfrm rot="16200000">
            <a:off x="2956952" y="3557365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Time</a:t>
            </a:r>
            <a:endParaRPr lang="de-DE" b="1" dirty="0"/>
          </a:p>
        </p:txBody>
      </p:sp>
      <p:sp>
        <p:nvSpPr>
          <p:cNvPr id="29" name="Explosion 2 28"/>
          <p:cNvSpPr/>
          <p:nvPr/>
        </p:nvSpPr>
        <p:spPr>
          <a:xfrm>
            <a:off x="3558751" y="3003798"/>
            <a:ext cx="2165377" cy="1196334"/>
          </a:xfrm>
          <a:prstGeom prst="irregularSeal2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rgbClr val="0A2D6E"/>
                </a:solidFill>
              </a:rPr>
              <a:t>Log </a:t>
            </a:r>
            <a:r>
              <a:rPr lang="de-DE" b="1" dirty="0" err="1" smtClean="0">
                <a:solidFill>
                  <a:srgbClr val="0A2D6E"/>
                </a:solidFill>
              </a:rPr>
              <a:t>scales</a:t>
            </a:r>
            <a:endParaRPr lang="de-DE" b="1" dirty="0">
              <a:solidFill>
                <a:srgbClr val="0A2D6E"/>
              </a:solidFill>
            </a:endParaRPr>
          </a:p>
        </p:txBody>
      </p:sp>
      <p:sp>
        <p:nvSpPr>
          <p:cNvPr id="30" name="Explosion 2 29"/>
          <p:cNvSpPr/>
          <p:nvPr/>
        </p:nvSpPr>
        <p:spPr>
          <a:xfrm>
            <a:off x="6390783" y="2509308"/>
            <a:ext cx="2506836" cy="1196334"/>
          </a:xfrm>
          <a:prstGeom prst="irregularSeal2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rgbClr val="0A2D6E"/>
                </a:solidFill>
              </a:rPr>
              <a:t>Lifetime</a:t>
            </a:r>
            <a:endParaRPr lang="de-DE" b="1" dirty="0">
              <a:solidFill>
                <a:srgbClr val="0A2D6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362807" y="16650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Past</a:t>
            </a:r>
            <a:endParaRPr lang="de-DE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6139570" y="1665021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Present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759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Throughput</a:t>
            </a:r>
            <a:r>
              <a:rPr lang="de-DE" dirty="0" smtClean="0"/>
              <a:t> = online </a:t>
            </a:r>
            <a:r>
              <a:rPr lang="de-DE" dirty="0" err="1" smtClean="0"/>
              <a:t>analysis</a:t>
            </a:r>
            <a:r>
              <a:rPr lang="de-DE" dirty="0" smtClean="0"/>
              <a:t> &amp; </a:t>
            </a:r>
            <a:r>
              <a:rPr lang="de-DE" dirty="0" err="1" smtClean="0"/>
              <a:t>control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Online </a:t>
            </a:r>
            <a:r>
              <a:rPr lang="de-DE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requires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from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feedback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machine</a:t>
            </a:r>
            <a:r>
              <a:rPr lang="de-DE" dirty="0" smtClean="0">
                <a:solidFill>
                  <a:srgbClr val="0A2D6E"/>
                </a:solidFill>
              </a:rPr>
              <a:t>,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DAQ &amp; </a:t>
            </a:r>
            <a:r>
              <a:rPr lang="de-DE" dirty="0" err="1" smtClean="0">
                <a:solidFill>
                  <a:srgbClr val="0A2D6E"/>
                </a:solidFill>
              </a:rPr>
              <a:t>user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including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meta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. </a:t>
            </a:r>
            <a:r>
              <a:rPr lang="de-DE" b="1" dirty="0" err="1" smtClean="0">
                <a:solidFill>
                  <a:srgbClr val="0A2D6E"/>
                </a:solidFill>
              </a:rPr>
              <a:t>Throughput</a:t>
            </a:r>
            <a:r>
              <a:rPr lang="de-DE" b="1" dirty="0" smtClean="0">
                <a:solidFill>
                  <a:srgbClr val="0A2D6E"/>
                </a:solidFill>
              </a:rPr>
              <a:t> must </a:t>
            </a:r>
            <a:r>
              <a:rPr lang="de-DE" b="1" dirty="0" err="1" smtClean="0">
                <a:solidFill>
                  <a:srgbClr val="0A2D6E"/>
                </a:solidFill>
              </a:rPr>
              <a:t>be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maintained</a:t>
            </a:r>
            <a:r>
              <a:rPr lang="de-DE" b="1" dirty="0" smtClean="0">
                <a:solidFill>
                  <a:srgbClr val="0A2D6E"/>
                </a:solidFill>
              </a:rPr>
              <a:t>!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0" y="1923678"/>
            <a:ext cx="9144000" cy="3168352"/>
          </a:xfrm>
          <a:prstGeom prst="rightArrow">
            <a:avLst>
              <a:gd name="adj1" fmla="val 50000"/>
              <a:gd name="adj2" fmla="val 39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786"/>
            <a:ext cx="1843578" cy="12241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6" r="11225"/>
          <a:stretch/>
        </p:blipFill>
        <p:spPr>
          <a:xfrm>
            <a:off x="1843579" y="2899709"/>
            <a:ext cx="1792318" cy="12241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2894045"/>
            <a:ext cx="2369069" cy="122021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57983"/>
            <a:ext cx="3621021" cy="2715766"/>
          </a:xfrm>
          <a:prstGeom prst="rect">
            <a:avLst/>
          </a:prstGeom>
        </p:spPr>
      </p:pic>
      <p:sp>
        <p:nvSpPr>
          <p:cNvPr id="36" name="Rechteck 35"/>
          <p:cNvSpPr/>
          <p:nvPr/>
        </p:nvSpPr>
        <p:spPr>
          <a:xfrm>
            <a:off x="6004966" y="2643758"/>
            <a:ext cx="2365303" cy="147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r="10025" b="4604"/>
          <a:stretch/>
        </p:blipFill>
        <p:spPr>
          <a:xfrm>
            <a:off x="6567132" y="2743955"/>
            <a:ext cx="1281068" cy="1307702"/>
          </a:xfrm>
          <a:prstGeom prst="rect">
            <a:avLst/>
          </a:prstGeom>
        </p:spPr>
      </p:pic>
      <p:sp>
        <p:nvSpPr>
          <p:cNvPr id="37" name="Nach oben gekrümmter Pfeil 36"/>
          <p:cNvSpPr/>
          <p:nvPr/>
        </p:nvSpPr>
        <p:spPr>
          <a:xfrm rot="10800000" flipV="1">
            <a:off x="1142011" y="4244191"/>
            <a:ext cx="5437246" cy="731520"/>
          </a:xfrm>
          <a:prstGeom prst="curvedUpArrow">
            <a:avLst>
              <a:gd name="adj1" fmla="val 77537"/>
              <a:gd name="adj2" fmla="val 13777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496089" y="4227934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A2D6E"/>
                </a:solidFill>
              </a:rPr>
              <a:t>All </a:t>
            </a:r>
            <a:r>
              <a:rPr lang="de-DE" b="1" dirty="0" err="1" smtClean="0">
                <a:solidFill>
                  <a:srgbClr val="0A2D6E"/>
                </a:solidFill>
              </a:rPr>
              <a:t>of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these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are</a:t>
            </a:r>
            <a:r>
              <a:rPr lang="de-DE" b="1" dirty="0" smtClean="0">
                <a:solidFill>
                  <a:srgbClr val="0A2D6E"/>
                </a:solidFill>
              </a:rPr>
              <a:t> Big Data</a:t>
            </a:r>
          </a:p>
          <a:p>
            <a:pPr algn="ctr"/>
            <a:r>
              <a:rPr lang="de-DE" b="1" dirty="0" err="1" smtClean="0">
                <a:solidFill>
                  <a:srgbClr val="0A2D6E"/>
                </a:solidFill>
              </a:rPr>
              <a:t>Challenges</a:t>
            </a:r>
            <a:r>
              <a:rPr lang="de-DE" b="1" dirty="0" smtClean="0">
                <a:solidFill>
                  <a:srgbClr val="0A2D6E"/>
                </a:solidFill>
              </a:rPr>
              <a:t>!</a:t>
            </a:r>
            <a:endParaRPr lang="de-DE" b="1" dirty="0">
              <a:solidFill>
                <a:srgbClr val="0A2D6E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581175" y="29583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MACHINE</a:t>
            </a:r>
            <a:endParaRPr lang="de-DE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823090" y="3232596"/>
            <a:ext cx="1723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EXPERIMENT,</a:t>
            </a:r>
          </a:p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DETECTORS</a:t>
            </a:r>
          </a:p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&amp; DAQ</a:t>
            </a:r>
            <a:endParaRPr lang="de-DE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927995" y="3319485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DATA CENTER</a:t>
            </a:r>
            <a:endParaRPr lang="de-DE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6027640" y="263074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USER</a:t>
            </a:r>
            <a:endParaRPr lang="de-DE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Resiliance</a:t>
            </a:r>
            <a:r>
              <a:rPr lang="de-DE" dirty="0" smtClean="0"/>
              <a:t> &amp; </a:t>
            </a:r>
            <a:r>
              <a:rPr lang="de-DE" dirty="0" err="1" smtClean="0"/>
              <a:t>throughput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 smtClean="0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9661"/>
            <a:ext cx="3744416" cy="31737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00" y="1995686"/>
            <a:ext cx="3507400" cy="2334613"/>
          </a:xfrm>
          <a:prstGeom prst="rect">
            <a:avLst/>
          </a:prstGeom>
        </p:spPr>
      </p:pic>
      <p:sp>
        <p:nvSpPr>
          <p:cNvPr id="9" name="Pfeil nach links und rechts 8"/>
          <p:cNvSpPr/>
          <p:nvPr/>
        </p:nvSpPr>
        <p:spPr>
          <a:xfrm>
            <a:off x="2987824" y="2211709"/>
            <a:ext cx="3168352" cy="19025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all </a:t>
            </a:r>
            <a:r>
              <a:rPr lang="de-DE" dirty="0" err="1" smtClean="0"/>
              <a:t>the</a:t>
            </a:r>
            <a:r>
              <a:rPr lang="de-DE" dirty="0" smtClean="0"/>
              <a:t> time &amp; </a:t>
            </a:r>
            <a:r>
              <a:rPr lang="de-DE" dirty="0" err="1" smtClean="0"/>
              <a:t>flawlessly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2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 in matter: Volume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79512" y="2736323"/>
            <a:ext cx="8604488" cy="1385406"/>
            <a:chOff x="360000" y="1923678"/>
            <a:chExt cx="8604488" cy="1385406"/>
          </a:xfrm>
        </p:grpSpPr>
        <p:grpSp>
          <p:nvGrpSpPr>
            <p:cNvPr id="4" name="Gruppieren 3"/>
            <p:cNvGrpSpPr/>
            <p:nvPr/>
          </p:nvGrpSpPr>
          <p:grpSpPr>
            <a:xfrm>
              <a:off x="360000" y="1923678"/>
              <a:ext cx="5118778" cy="1385406"/>
              <a:chOff x="677358" y="2914536"/>
              <a:chExt cx="5118778" cy="1385406"/>
            </a:xfrm>
          </p:grpSpPr>
          <p:pic>
            <p:nvPicPr>
              <p:cNvPr id="27" name="Grafik 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953" y="2914536"/>
                <a:ext cx="2804465" cy="1385406"/>
              </a:xfrm>
              <a:prstGeom prst="rect">
                <a:avLst/>
              </a:prstGeom>
            </p:spPr>
          </p:pic>
          <p:sp>
            <p:nvSpPr>
              <p:cNvPr id="28" name="Abgerundetes Rechteck 27"/>
              <p:cNvSpPr/>
              <p:nvPr/>
            </p:nvSpPr>
            <p:spPr>
              <a:xfrm>
                <a:off x="4104416" y="3012738"/>
                <a:ext cx="1691720" cy="8640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smtClean="0"/>
                  <a:t>DMA</a:t>
                </a:r>
                <a:endParaRPr lang="de-DE" b="1"/>
              </a:p>
            </p:txBody>
          </p:sp>
          <p:sp>
            <p:nvSpPr>
              <p:cNvPr id="32" name="Pfeil nach rechts 31"/>
              <p:cNvSpPr/>
              <p:nvPr/>
            </p:nvSpPr>
            <p:spPr>
              <a:xfrm>
                <a:off x="3326761" y="3156754"/>
                <a:ext cx="1080120" cy="576064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677358" y="2962004"/>
                <a:ext cx="30598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6">
                      <a:lumMod val="75000"/>
                    </a:schemeClr>
                  </a:buClr>
                </a:pPr>
                <a:r>
                  <a:rPr lang="de-DE" sz="1200" b="1" dirty="0" smtClean="0">
                    <a:solidFill>
                      <a:srgbClr val="0A2D6E"/>
                    </a:solidFill>
                  </a:rPr>
                  <a:t>International Research </a:t>
                </a:r>
                <a:r>
                  <a:rPr lang="de-DE" sz="1200" b="1" dirty="0" err="1" smtClean="0">
                    <a:solidFill>
                      <a:srgbClr val="0A2D6E"/>
                    </a:solidFill>
                  </a:rPr>
                  <a:t>Facilities</a:t>
                </a:r>
                <a:endParaRPr lang="de-DE" sz="1200" b="1" dirty="0" smtClean="0">
                  <a:solidFill>
                    <a:srgbClr val="0A2D6E"/>
                  </a:solidFill>
                </a:endParaRPr>
              </a:p>
              <a:p>
                <a:pPr>
                  <a:buClr>
                    <a:schemeClr val="accent6">
                      <a:lumMod val="75000"/>
                    </a:schemeClr>
                  </a:buClr>
                </a:pPr>
                <a:r>
                  <a:rPr lang="de-DE" sz="1200" b="1" dirty="0" smtClean="0">
                    <a:solidFill>
                      <a:srgbClr val="0A2D6E"/>
                    </a:solidFill>
                  </a:rPr>
                  <a:t>(XFEL, HL-LHC, FAIR, ESS, ...)</a:t>
                </a:r>
              </a:p>
            </p:txBody>
          </p:sp>
        </p:grpSp>
        <p:sp>
          <p:nvSpPr>
            <p:cNvPr id="38" name="Textfeld 37"/>
            <p:cNvSpPr txBox="1"/>
            <p:nvPr/>
          </p:nvSpPr>
          <p:spPr>
            <a:xfrm>
              <a:off x="5813868" y="2028127"/>
              <a:ext cx="31506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MATTER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is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pioneering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in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dealing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with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with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massive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amounts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of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data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from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large-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scale</a:t>
              </a:r>
              <a:r>
                <a:rPr lang="de-DE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facilities</a:t>
              </a:r>
              <a:endParaRPr lang="de-DE" sz="1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4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 in matter: </a:t>
            </a:r>
            <a:r>
              <a:rPr lang="de-DE" dirty="0" smtClean="0"/>
              <a:t>RATE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0A2D6E"/>
                </a:solidFill>
              </a:rPr>
              <a:t>Rate (per </a:t>
            </a:r>
            <a:r>
              <a:rPr lang="de-DE" b="1" dirty="0" err="1">
                <a:solidFill>
                  <a:srgbClr val="0A2D6E"/>
                </a:solidFill>
              </a:rPr>
              <a:t>detector</a:t>
            </a:r>
            <a:r>
              <a:rPr lang="de-DE" b="1" dirty="0">
                <a:solidFill>
                  <a:srgbClr val="0A2D6E"/>
                </a:solidFill>
              </a:rPr>
              <a:t>):</a:t>
            </a:r>
            <a:r>
              <a:rPr lang="de-DE" dirty="0">
                <a:solidFill>
                  <a:srgbClr val="0A2D6E"/>
                </a:solidFill>
              </a:rPr>
              <a:t> Machines </a:t>
            </a:r>
            <a:r>
              <a:rPr lang="de-DE" dirty="0" err="1">
                <a:solidFill>
                  <a:srgbClr val="0A2D6E"/>
                </a:solidFill>
              </a:rPr>
              <a:t>allow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for</a:t>
            </a:r>
            <a:r>
              <a:rPr lang="de-DE" dirty="0">
                <a:solidFill>
                  <a:srgbClr val="0A2D6E"/>
                </a:solidFill>
              </a:rPr>
              <a:t> high </a:t>
            </a:r>
            <a:r>
              <a:rPr lang="de-DE" dirty="0" err="1">
                <a:solidFill>
                  <a:srgbClr val="0A2D6E"/>
                </a:solidFill>
              </a:rPr>
              <a:t>production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rates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transport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go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towards</a:t>
            </a:r>
            <a:r>
              <a:rPr lang="de-DE" dirty="0">
                <a:solidFill>
                  <a:srgbClr val="0A2D6E"/>
                </a:solidFill>
              </a:rPr>
              <a:t> TB/s </a:t>
            </a:r>
            <a:r>
              <a:rPr lang="de-DE" dirty="0" err="1">
                <a:solidFill>
                  <a:srgbClr val="0A2D6E"/>
                </a:solidFill>
              </a:rPr>
              <a:t>throughput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channels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grow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number</a:t>
            </a:r>
            <a:endParaRPr lang="de-DE" dirty="0">
              <a:solidFill>
                <a:srgbClr val="0A2D6E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Reduction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should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made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early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possible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b="1" dirty="0" err="1" smtClean="0">
                <a:solidFill>
                  <a:srgbClr val="0A2D6E"/>
                </a:solidFill>
              </a:rPr>
              <a:t>parallelism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is</a:t>
            </a:r>
            <a:r>
              <a:rPr lang="de-DE" b="1" dirty="0" smtClean="0">
                <a:solidFill>
                  <a:srgbClr val="0A2D6E"/>
                </a:solidFill>
              </a:rPr>
              <a:t> essential!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If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stores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its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 will </a:t>
            </a:r>
            <a:r>
              <a:rPr lang="de-DE" dirty="0" err="1" smtClean="0">
                <a:solidFill>
                  <a:srgbClr val="0A2D6E"/>
                </a:solidFill>
              </a:rPr>
              <a:t>essentially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limited </a:t>
            </a:r>
            <a:r>
              <a:rPr lang="de-DE" dirty="0" err="1" smtClean="0">
                <a:solidFill>
                  <a:srgbClr val="0A2D6E"/>
                </a:solidFill>
              </a:rPr>
              <a:t>by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bandwidth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file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system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which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orders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of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magnitude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lower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throughput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DAQ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discard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decide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fast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which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kept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integrate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the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whole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chain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from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machine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to</a:t>
            </a:r>
            <a:r>
              <a:rPr lang="de-DE" b="1" dirty="0" smtClean="0">
                <a:solidFill>
                  <a:srgbClr val="0A2D6E"/>
                </a:solidFill>
              </a:rPr>
              <a:t> offline </a:t>
            </a:r>
            <a:r>
              <a:rPr lang="de-DE" b="1" dirty="0" err="1" smtClean="0">
                <a:solidFill>
                  <a:srgbClr val="0A2D6E"/>
                </a:solidFill>
              </a:rPr>
              <a:t>analysis</a:t>
            </a:r>
            <a:endParaRPr lang="de-DE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Online </a:t>
            </a:r>
            <a:r>
              <a:rPr lang="de-DE" b="1" dirty="0" err="1" smtClean="0">
                <a:solidFill>
                  <a:srgbClr val="0A2D6E"/>
                </a:solidFill>
              </a:rPr>
              <a:t>analysis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is</a:t>
            </a:r>
            <a:r>
              <a:rPr lang="de-DE" b="1" dirty="0" smtClean="0">
                <a:solidFill>
                  <a:srgbClr val="0A2D6E"/>
                </a:solidFill>
              </a:rPr>
              <a:t> essential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including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meta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/DAQ/</a:t>
            </a:r>
            <a:r>
              <a:rPr lang="de-DE" dirty="0" err="1" smtClean="0">
                <a:solidFill>
                  <a:srgbClr val="0A2D6E"/>
                </a:solidFill>
              </a:rPr>
              <a:t>control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+ </a:t>
            </a:r>
            <a:r>
              <a:rPr lang="de-DE" dirty="0" err="1" smtClean="0">
                <a:solidFill>
                  <a:srgbClr val="0A2D6E"/>
                </a:solidFill>
              </a:rPr>
              <a:t>feedback</a:t>
            </a:r>
            <a:endParaRPr lang="de-DE" dirty="0" smtClean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The</a:t>
            </a:r>
            <a:r>
              <a:rPr lang="de-DE" dirty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/>
              <a:t>challenge</a:t>
            </a:r>
            <a:r>
              <a:rPr lang="de-DE" dirty="0"/>
              <a:t> in matter: </a:t>
            </a:r>
            <a:r>
              <a:rPr lang="de-DE" dirty="0" err="1" smtClean="0"/>
              <a:t>complexity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more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more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6" t="19185" r="50000" b="6580"/>
          <a:stretch/>
        </p:blipFill>
        <p:spPr>
          <a:xfrm>
            <a:off x="683568" y="1923678"/>
            <a:ext cx="3275895" cy="299349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51720" y="4366433"/>
            <a:ext cx="243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A2D6E"/>
                </a:solidFill>
              </a:rPr>
              <a:t>CBM Au </a:t>
            </a:r>
            <a:r>
              <a:rPr lang="de-DE" b="1" dirty="0" err="1" smtClean="0">
                <a:solidFill>
                  <a:srgbClr val="0A2D6E"/>
                </a:solidFill>
              </a:rPr>
              <a:t>Au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collision</a:t>
            </a:r>
            <a:endParaRPr lang="de-DE" b="1" dirty="0">
              <a:solidFill>
                <a:srgbClr val="0A2D6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r="10025" b="4604"/>
          <a:stretch/>
        </p:blipFill>
        <p:spPr>
          <a:xfrm>
            <a:off x="5512529" y="1974075"/>
            <a:ext cx="2113360" cy="215729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662245" y="4227934"/>
            <a:ext cx="381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A2D6E"/>
                </a:solidFill>
              </a:rPr>
              <a:t>Trypanosoma </a:t>
            </a:r>
            <a:r>
              <a:rPr lang="de-DE" b="1" dirty="0" err="1">
                <a:solidFill>
                  <a:srgbClr val="0A2D6E"/>
                </a:solidFill>
              </a:rPr>
              <a:t>brucei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cathepsin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B</a:t>
            </a:r>
          </a:p>
          <a:p>
            <a:pPr algn="ctr"/>
            <a:r>
              <a:rPr lang="de-DE" b="1" dirty="0" err="1" smtClean="0">
                <a:solidFill>
                  <a:srgbClr val="0A2D6E"/>
                </a:solidFill>
              </a:rPr>
              <a:t>scattering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pattern</a:t>
            </a:r>
            <a:endParaRPr lang="de-DE" b="1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Complexity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</a:t>
            </a:r>
            <a:r>
              <a:rPr lang="de-DE" dirty="0" err="1" smtClean="0"/>
              <a:t>inversion</a:t>
            </a:r>
            <a:r>
              <a:rPr lang="de-DE" dirty="0" smtClean="0"/>
              <a:t> </a:t>
            </a:r>
            <a:r>
              <a:rPr lang="de-DE" dirty="0" err="1" smtClean="0"/>
              <a:t>harder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12" t="21010" r="7864" b="8956"/>
          <a:stretch/>
        </p:blipFill>
        <p:spPr>
          <a:xfrm>
            <a:off x="1259632" y="2716037"/>
            <a:ext cx="4242710" cy="225676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49212" t="23387" r="20863" b="34593"/>
          <a:stretch/>
        </p:blipFill>
        <p:spPr>
          <a:xfrm>
            <a:off x="5815680" y="2716037"/>
            <a:ext cx="2644751" cy="208796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60001" y="915566"/>
            <a:ext cx="860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If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cannot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invert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must (</a:t>
            </a:r>
            <a:r>
              <a:rPr lang="de-DE" dirty="0" err="1" smtClean="0">
                <a:solidFill>
                  <a:srgbClr val="0A2D6E"/>
                </a:solidFill>
              </a:rPr>
              <a:t>potentially</a:t>
            </a:r>
            <a:r>
              <a:rPr lang="de-DE" dirty="0" smtClean="0">
                <a:solidFill>
                  <a:srgbClr val="0A2D6E"/>
                </a:solidFill>
              </a:rPr>
              <a:t>) </a:t>
            </a:r>
            <a:r>
              <a:rPr lang="de-DE" dirty="0" err="1" smtClean="0">
                <a:solidFill>
                  <a:srgbClr val="0A2D6E"/>
                </a:solidFill>
              </a:rPr>
              <a:t>simulate</a:t>
            </a:r>
            <a:r>
              <a:rPr lang="de-DE" dirty="0" smtClean="0">
                <a:solidFill>
                  <a:srgbClr val="0A2D6E"/>
                </a:solidFill>
              </a:rPr>
              <a:t> all </a:t>
            </a:r>
            <a:r>
              <a:rPr lang="de-DE" dirty="0" err="1" smtClean="0">
                <a:solidFill>
                  <a:srgbClr val="0A2D6E"/>
                </a:solidFill>
              </a:rPr>
              <a:t>possible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experiments</a:t>
            </a:r>
            <a:r>
              <a:rPr lang="de-DE" dirty="0" smtClean="0">
                <a:solidFill>
                  <a:srgbClr val="0A2D6E"/>
                </a:solidFill>
              </a:rPr>
              <a:t> in a </a:t>
            </a:r>
            <a:r>
              <a:rPr lang="de-DE" dirty="0" err="1" smtClean="0">
                <a:solidFill>
                  <a:srgbClr val="0A2D6E"/>
                </a:solidFill>
              </a:rPr>
              <a:t>realistic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manner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see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which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set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parameters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fits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best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15680" y="444395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CBM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hibef</a:t>
            </a:r>
            <a:r>
              <a:rPr lang="de-DE" dirty="0" smtClean="0"/>
              <a:t> @ European </a:t>
            </a:r>
            <a:r>
              <a:rPr lang="de-DE" dirty="0" err="1" smtClean="0"/>
              <a:t>xfel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6023" r="42207" b="136"/>
          <a:stretch/>
        </p:blipFill>
        <p:spPr bwMode="auto">
          <a:xfrm>
            <a:off x="107504" y="1799755"/>
            <a:ext cx="3960440" cy="29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018" y="1838896"/>
            <a:ext cx="5095982" cy="303625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48064" y="1925419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Small-Angle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cattering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ree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(</a:t>
            </a:r>
            <a:r>
              <a:rPr lang="de-DE" dirty="0" err="1" smtClean="0"/>
              <a:t>sim</a:t>
            </a:r>
            <a:r>
              <a:rPr lang="de-DE" dirty="0" smtClean="0"/>
              <a:t>!)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3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inversion</a:t>
            </a:r>
            <a:r>
              <a:rPr lang="de-DE" dirty="0" smtClean="0"/>
              <a:t> </a:t>
            </a:r>
            <a:r>
              <a:rPr lang="de-DE" dirty="0" err="1" smtClean="0"/>
              <a:t>becomes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24" y="1838896"/>
            <a:ext cx="4855557" cy="312849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35682" y="2224192"/>
            <a:ext cx="2828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Variability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between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shots</a:t>
            </a:r>
            <a:r>
              <a:rPr lang="de-DE" dirty="0" smtClean="0">
                <a:solidFill>
                  <a:srgbClr val="0A2D6E"/>
                </a:solidFill>
              </a:rPr>
              <a:t> high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Underdetermined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as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single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modality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Multi-modal </a:t>
            </a:r>
            <a:r>
              <a:rPr lang="de-DE" dirty="0" err="1" smtClean="0">
                <a:solidFill>
                  <a:srgbClr val="0A2D6E"/>
                </a:solidFill>
              </a:rPr>
              <a:t>sensing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needs</a:t>
            </a:r>
            <a:r>
              <a:rPr lang="de-DE" dirty="0" smtClean="0">
                <a:solidFill>
                  <a:srgbClr val="0A2D6E"/>
                </a:solidFill>
              </a:rPr>
              <a:t> a proper </a:t>
            </a:r>
            <a:r>
              <a:rPr lang="de-DE" dirty="0" err="1" smtClean="0">
                <a:solidFill>
                  <a:srgbClr val="0A2D6E"/>
                </a:solidFill>
              </a:rPr>
              <a:t>model</a:t>
            </a:r>
            <a:endParaRPr lang="de-DE" dirty="0" smtClean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Observation </a:t>
            </a:r>
            <a:r>
              <a:rPr lang="de-DE" dirty="0" err="1" smtClean="0"/>
              <a:t>can</a:t>
            </a:r>
            <a:r>
              <a:rPr lang="de-DE" dirty="0" smtClean="0"/>
              <a:t> alter </a:t>
            </a:r>
            <a:r>
              <a:rPr lang="de-DE" dirty="0" err="1" smtClean="0"/>
              <a:t>the</a:t>
            </a:r>
            <a:r>
              <a:rPr lang="de-DE" dirty="0" smtClean="0"/>
              <a:t> probe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75" t="28012" r="48025" b="6156"/>
          <a:stretch/>
        </p:blipFill>
        <p:spPr>
          <a:xfrm>
            <a:off x="5189160" y="1491629"/>
            <a:ext cx="4032448" cy="338437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0001" y="1891155"/>
            <a:ext cx="46440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Ultrashort</a:t>
            </a:r>
            <a:r>
              <a:rPr lang="de-DE" dirty="0" smtClean="0">
                <a:solidFill>
                  <a:srgbClr val="0A2D6E"/>
                </a:solidFill>
              </a:rPr>
              <a:t> X-</a:t>
            </a:r>
            <a:r>
              <a:rPr lang="de-DE" dirty="0" err="1" smtClean="0">
                <a:solidFill>
                  <a:srgbClr val="0A2D6E"/>
                </a:solidFill>
              </a:rPr>
              <a:t>rays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interact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matter e.g. via </a:t>
            </a:r>
            <a:r>
              <a:rPr lang="de-DE" dirty="0" err="1" smtClean="0">
                <a:solidFill>
                  <a:srgbClr val="0A2D6E"/>
                </a:solidFill>
              </a:rPr>
              <a:t>ionization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This in turn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alter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sample </a:t>
            </a:r>
            <a:r>
              <a:rPr lang="de-DE" dirty="0" err="1" smtClean="0">
                <a:solidFill>
                  <a:srgbClr val="0A2D6E"/>
                </a:solidFill>
              </a:rPr>
              <a:t>under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investigation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significantly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One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include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these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effects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making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inversion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even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harder</a:t>
            </a:r>
            <a:r>
              <a:rPr lang="de-DE" dirty="0" smtClean="0">
                <a:solidFill>
                  <a:srgbClr val="0A2D6E"/>
                </a:solidFill>
              </a:rPr>
              <a:t> (= </a:t>
            </a:r>
            <a:r>
              <a:rPr lang="de-DE" dirty="0" err="1" smtClean="0">
                <a:solidFill>
                  <a:srgbClr val="0A2D6E"/>
                </a:solidFill>
              </a:rPr>
              <a:t>interdisciplinary</a:t>
            </a:r>
            <a:r>
              <a:rPr lang="de-DE" dirty="0" smtClean="0">
                <a:solidFill>
                  <a:srgbClr val="0A2D6E"/>
                </a:solidFill>
              </a:rPr>
              <a:t>)</a:t>
            </a:r>
          </a:p>
        </p:txBody>
      </p:sp>
      <p:sp>
        <p:nvSpPr>
          <p:cNvPr id="9" name="Rechteck 8"/>
          <p:cNvSpPr/>
          <p:nvPr/>
        </p:nvSpPr>
        <p:spPr>
          <a:xfrm>
            <a:off x="3491880" y="4528737"/>
            <a:ext cx="3860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K.R. </a:t>
            </a:r>
            <a:r>
              <a:rPr lang="en-US" sz="1200" dirty="0" err="1" smtClean="0"/>
              <a:t>Beyerlein</a:t>
            </a:r>
            <a:r>
              <a:rPr lang="en-US" sz="1200" dirty="0" smtClean="0"/>
              <a:t> et al., PNAS </a:t>
            </a:r>
            <a:r>
              <a:rPr lang="en-US" sz="1200" dirty="0"/>
              <a:t>May 14, 2018. 201711220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84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Start-</a:t>
            </a:r>
            <a:r>
              <a:rPr lang="de-DE" dirty="0" err="1"/>
              <a:t>to</a:t>
            </a:r>
            <a:r>
              <a:rPr lang="de-DE" dirty="0"/>
              <a:t>-end </a:t>
            </a:r>
            <a:r>
              <a:rPr lang="de-DE" dirty="0" err="1"/>
              <a:t>simulations</a:t>
            </a:r>
            <a:r>
              <a:rPr lang="de-DE" dirty="0"/>
              <a:t> (digital </a:t>
            </a:r>
            <a:r>
              <a:rPr lang="de-DE" dirty="0" err="1"/>
              <a:t>twins</a:t>
            </a:r>
            <a:r>
              <a:rPr lang="de-DE" dirty="0"/>
              <a:t>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5005"/>
            <a:ext cx="7200800" cy="3002083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067944" y="2427734"/>
            <a:ext cx="4968552" cy="1152128"/>
            <a:chOff x="4067944" y="2427734"/>
            <a:chExt cx="4968552" cy="1152128"/>
          </a:xfrm>
        </p:grpSpPr>
        <p:sp>
          <p:nvSpPr>
            <p:cNvPr id="7" name="Ellipse 6"/>
            <p:cNvSpPr/>
            <p:nvPr/>
          </p:nvSpPr>
          <p:spPr>
            <a:xfrm>
              <a:off x="4067944" y="2427734"/>
              <a:ext cx="432048" cy="11521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Gerader Verbinder 8"/>
            <p:cNvCxnSpPr/>
            <p:nvPr/>
          </p:nvCxnSpPr>
          <p:spPr>
            <a:xfrm flipV="1">
              <a:off x="4499992" y="2985796"/>
              <a:ext cx="3096344" cy="360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eck 9"/>
            <p:cNvSpPr/>
            <p:nvPr/>
          </p:nvSpPr>
          <p:spPr>
            <a:xfrm>
              <a:off x="7596336" y="2463738"/>
              <a:ext cx="1440160" cy="10801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rgbClr val="0A2D6E"/>
                  </a:solidFill>
                </a:rPr>
                <a:t>Peta-scale</a:t>
              </a:r>
              <a:endParaRPr lang="de-DE" dirty="0" smtClean="0">
                <a:solidFill>
                  <a:srgbClr val="0A2D6E"/>
                </a:solidFill>
              </a:endParaRPr>
            </a:p>
            <a:p>
              <a:pPr algn="ctr"/>
              <a:r>
                <a:rPr lang="de-DE" dirty="0" smtClean="0">
                  <a:solidFill>
                    <a:srgbClr val="0A2D6E"/>
                  </a:solidFill>
                </a:rPr>
                <a:t>Simulation</a:t>
              </a:r>
              <a:endParaRPr lang="de-DE" dirty="0">
                <a:solidFill>
                  <a:srgbClr val="0A2D6E"/>
                </a:solidFill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883690"/>
            <a:ext cx="1296324" cy="79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Reducing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computing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3115" y="1914386"/>
            <a:ext cx="112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Detector</a:t>
            </a:r>
            <a:endParaRPr lang="de-DE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113115" y="221537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Initial </a:t>
            </a:r>
            <a:r>
              <a:rPr lang="de-DE" b="1" dirty="0" err="1" smtClean="0"/>
              <a:t>Reduction</a:t>
            </a:r>
            <a:endParaRPr lang="de-DE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13115" y="271576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Online Analysis</a:t>
            </a:r>
            <a:endParaRPr lang="de-DE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113115" y="3328871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Initial Knowledge</a:t>
            </a:r>
          </a:p>
          <a:p>
            <a:r>
              <a:rPr lang="de-DE" b="1" dirty="0" err="1" smtClean="0"/>
              <a:t>Extraction</a:t>
            </a:r>
            <a:endParaRPr lang="de-DE" b="1" dirty="0"/>
          </a:p>
        </p:txBody>
      </p:sp>
      <p:sp>
        <p:nvSpPr>
          <p:cNvPr id="32" name="Trapezoid 31"/>
          <p:cNvSpPr/>
          <p:nvPr/>
        </p:nvSpPr>
        <p:spPr>
          <a:xfrm rot="10800000">
            <a:off x="1691680" y="2067692"/>
            <a:ext cx="4906813" cy="1080121"/>
          </a:xfrm>
          <a:prstGeom prst="trapezoid">
            <a:avLst>
              <a:gd name="adj" fmla="val 35711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2920950" y="2584704"/>
            <a:ext cx="2448272" cy="1449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rapezoid 35"/>
          <p:cNvSpPr/>
          <p:nvPr/>
        </p:nvSpPr>
        <p:spPr>
          <a:xfrm rot="10800000">
            <a:off x="2920951" y="4028807"/>
            <a:ext cx="2448272" cy="477527"/>
          </a:xfrm>
          <a:prstGeom prst="trapezoid">
            <a:avLst>
              <a:gd name="adj" fmla="val 1964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3857054" y="4506335"/>
            <a:ext cx="576064" cy="1536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427342" y="2067691"/>
            <a:ext cx="1435488" cy="397081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rapezoid 17"/>
          <p:cNvSpPr/>
          <p:nvPr/>
        </p:nvSpPr>
        <p:spPr>
          <a:xfrm>
            <a:off x="2815153" y="2464772"/>
            <a:ext cx="2659866" cy="844903"/>
          </a:xfrm>
          <a:prstGeom prst="trapezoid">
            <a:avLst>
              <a:gd name="adj" fmla="val 72928"/>
            </a:avLst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2815153" y="3309675"/>
            <a:ext cx="2659866" cy="665527"/>
          </a:xfrm>
          <a:prstGeom prst="rect">
            <a:avLst/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Compute</a:t>
            </a:r>
            <a:r>
              <a:rPr lang="de-DE" b="1" dirty="0" smtClean="0"/>
              <a:t> </a:t>
            </a:r>
            <a:r>
              <a:rPr lang="de-DE" b="1" dirty="0" err="1"/>
              <a:t>e</a:t>
            </a:r>
            <a:r>
              <a:rPr lang="de-DE" b="1" dirty="0" err="1" smtClean="0"/>
              <a:t>ffort</a:t>
            </a:r>
            <a:endParaRPr lang="de-DE" b="1" dirty="0" smtClean="0"/>
          </a:p>
          <a:p>
            <a:pPr algn="ctr"/>
            <a:r>
              <a:rPr lang="de-DE" b="1" dirty="0" smtClean="0"/>
              <a:t>per </a:t>
            </a:r>
            <a:r>
              <a:rPr lang="de-DE" b="1" dirty="0" err="1" smtClean="0"/>
              <a:t>data</a:t>
            </a:r>
            <a:r>
              <a:rPr lang="de-DE" b="1" dirty="0" smtClean="0"/>
              <a:t> </a:t>
            </a:r>
            <a:r>
              <a:rPr lang="de-DE" b="1" dirty="0" err="1" smtClean="0"/>
              <a:t>chunk</a:t>
            </a:r>
            <a:endParaRPr lang="de-DE" b="1" dirty="0"/>
          </a:p>
        </p:txBody>
      </p:sp>
      <p:sp>
        <p:nvSpPr>
          <p:cNvPr id="39" name="Trapezoid 38"/>
          <p:cNvSpPr/>
          <p:nvPr/>
        </p:nvSpPr>
        <p:spPr>
          <a:xfrm>
            <a:off x="2200870" y="3975202"/>
            <a:ext cx="3888432" cy="844903"/>
          </a:xfrm>
          <a:prstGeom prst="trapezoid">
            <a:avLst>
              <a:gd name="adj" fmla="val 72928"/>
            </a:avLst>
          </a:prstGeom>
          <a:solidFill>
            <a:srgbClr val="FFC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5855617" y="2288084"/>
            <a:ext cx="3180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Complex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becomes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harder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to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reduce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quickly</a:t>
            </a:r>
            <a:endParaRPr lang="de-DE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Storage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requires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initial </a:t>
            </a:r>
            <a:r>
              <a:rPr lang="de-DE" b="1" dirty="0" err="1" smtClean="0">
                <a:solidFill>
                  <a:srgbClr val="0A2D6E"/>
                </a:solidFill>
              </a:rPr>
              <a:t>knowledge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extraction</a:t>
            </a:r>
            <a:endParaRPr lang="de-DE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Online </a:t>
            </a:r>
            <a:r>
              <a:rPr lang="de-DE" b="1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becomes</a:t>
            </a:r>
            <a:r>
              <a:rPr lang="de-DE" dirty="0" smtClean="0">
                <a:solidFill>
                  <a:srgbClr val="0A2D6E"/>
                </a:solidFill>
              </a:rPr>
              <a:t> essential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13115" y="4083918"/>
            <a:ext cx="1920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Offline Analysis</a:t>
            </a:r>
          </a:p>
          <a:p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stored</a:t>
            </a:r>
            <a:r>
              <a:rPr lang="de-DE" b="1" dirty="0" smtClean="0"/>
              <a:t> </a:t>
            </a:r>
            <a:r>
              <a:rPr lang="de-DE" b="1" dirty="0" err="1" smtClean="0"/>
              <a:t>data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443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 in matter: </a:t>
            </a:r>
            <a:r>
              <a:rPr lang="de-DE" dirty="0" err="1"/>
              <a:t>complexity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1" y="915566"/>
            <a:ext cx="8604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Complexity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come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both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high </a:t>
            </a:r>
            <a:r>
              <a:rPr lang="de-DE" b="1" dirty="0" err="1" smtClean="0">
                <a:solidFill>
                  <a:srgbClr val="0A2D6E"/>
                </a:solidFill>
              </a:rPr>
              <a:t>quality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poor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quality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Loosely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said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dirty="0" err="1" smtClean="0">
                <a:solidFill>
                  <a:srgbClr val="0A2D6E"/>
                </a:solidFill>
              </a:rPr>
              <a:t>complexity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becomes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critical</a:t>
            </a:r>
            <a:r>
              <a:rPr lang="de-DE" dirty="0" smtClean="0">
                <a:solidFill>
                  <a:srgbClr val="0A2D6E"/>
                </a:solidFill>
              </a:rPr>
              <a:t> at high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rates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large </a:t>
            </a:r>
            <a:r>
              <a:rPr lang="de-DE" dirty="0" err="1" smtClean="0">
                <a:solidFill>
                  <a:srgbClr val="0A2D6E"/>
                </a:solidFill>
              </a:rPr>
              <a:t>volumes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it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complicates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or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even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prohibits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unmaintained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data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inversion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In </a:t>
            </a:r>
            <a:r>
              <a:rPr lang="de-DE" dirty="0" err="1" smtClean="0">
                <a:solidFill>
                  <a:srgbClr val="0A2D6E"/>
                </a:solidFill>
              </a:rPr>
              <a:t>these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cases</a:t>
            </a:r>
            <a:r>
              <a:rPr lang="de-DE" b="1" dirty="0" smtClean="0">
                <a:solidFill>
                  <a:srgbClr val="0A2D6E"/>
                </a:solidFill>
              </a:rPr>
              <a:t>, multi-modal </a:t>
            </a:r>
            <a:r>
              <a:rPr lang="de-DE" b="1" dirty="0" err="1" smtClean="0">
                <a:solidFill>
                  <a:srgbClr val="0A2D6E"/>
                </a:solidFill>
              </a:rPr>
              <a:t>sensing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modeling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help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providing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missing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information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needed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extract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relevant </a:t>
            </a:r>
            <a:r>
              <a:rPr lang="de-DE" dirty="0" err="1" smtClean="0">
                <a:solidFill>
                  <a:srgbClr val="0A2D6E"/>
                </a:solidFill>
              </a:rPr>
              <a:t>information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This </a:t>
            </a:r>
            <a:r>
              <a:rPr lang="de-DE" dirty="0" err="1" smtClean="0">
                <a:solidFill>
                  <a:srgbClr val="0A2D6E"/>
                </a:solidFill>
              </a:rPr>
              <a:t>needs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expert </a:t>
            </a:r>
            <a:r>
              <a:rPr lang="de-DE" b="1" dirty="0" err="1" smtClean="0">
                <a:solidFill>
                  <a:srgbClr val="0A2D6E"/>
                </a:solidFill>
              </a:rPr>
              <a:t>knowledge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dirty="0" smtClean="0">
                <a:solidFill>
                  <a:srgbClr val="0A2D6E"/>
                </a:solidFill>
              </a:rPr>
              <a:t>on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system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studied</a:t>
            </a:r>
            <a:r>
              <a:rPr lang="de-DE" dirty="0" smtClean="0">
                <a:solidFill>
                  <a:srgbClr val="0A2D6E"/>
                </a:solidFill>
              </a:rPr>
              <a:t>, </a:t>
            </a:r>
            <a:r>
              <a:rPr lang="de-DE" b="1" dirty="0" err="1" smtClean="0">
                <a:solidFill>
                  <a:srgbClr val="0A2D6E"/>
                </a:solidFill>
              </a:rPr>
              <a:t>experiment</a:t>
            </a:r>
            <a:r>
              <a:rPr lang="de-DE" b="1" dirty="0" smtClean="0">
                <a:solidFill>
                  <a:srgbClr val="0A2D6E"/>
                </a:solidFill>
              </a:rPr>
              <a:t> &amp; </a:t>
            </a:r>
            <a:r>
              <a:rPr lang="de-DE" b="1" dirty="0" err="1" smtClean="0">
                <a:solidFill>
                  <a:srgbClr val="0A2D6E"/>
                </a:solidFill>
              </a:rPr>
              <a:t>machine</a:t>
            </a:r>
            <a:endParaRPr lang="de-DE" b="1" dirty="0" smtClean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Domain </a:t>
            </a:r>
            <a:r>
              <a:rPr lang="de-DE" dirty="0" err="1" smtClean="0"/>
              <a:t>expertise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and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endParaRPr lang="de-DE" dirty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7" b="12099"/>
          <a:stretch/>
        </p:blipFill>
        <p:spPr>
          <a:xfrm>
            <a:off x="360000" y="2067693"/>
            <a:ext cx="4644047" cy="2604723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475656" y="3219822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195736" y="2643758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3151596" y="2789975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3855428" y="2773961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067693"/>
            <a:ext cx="3960442" cy="26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200 </a:t>
            </a:r>
            <a:r>
              <a:rPr lang="de-DE" dirty="0" err="1" smtClean="0"/>
              <a:t>pbyte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t="17785" r="3538" b="21986"/>
          <a:stretch/>
        </p:blipFill>
        <p:spPr>
          <a:xfrm>
            <a:off x="144017" y="1635645"/>
            <a:ext cx="8820472" cy="309634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27984" y="3384690"/>
            <a:ext cx="136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(on TAPE!)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communities</a:t>
            </a:r>
            <a:r>
              <a:rPr lang="de-DE" dirty="0" smtClean="0"/>
              <a:t>,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1" y="915566"/>
            <a:ext cx="860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and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 smtClean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3826"/>
            <a:ext cx="4540128" cy="35322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91" y="1669173"/>
            <a:ext cx="4183313" cy="33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012160" y="1646824"/>
            <a:ext cx="3024336" cy="12328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challenge</a:t>
            </a:r>
            <a:r>
              <a:rPr lang="de-DE" dirty="0"/>
              <a:t> in matter: </a:t>
            </a:r>
            <a:r>
              <a:rPr lang="de-DE" dirty="0" err="1"/>
              <a:t>complexity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60001" y="915566"/>
            <a:ext cx="860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err="1">
                <a:solidFill>
                  <a:srgbClr val="0A2D6E"/>
                </a:solidFill>
              </a:rPr>
              <a:t>Complexity</a:t>
            </a:r>
            <a:r>
              <a:rPr lang="de-DE" b="1" dirty="0">
                <a:solidFill>
                  <a:srgbClr val="0A2D6E"/>
                </a:solidFill>
              </a:rPr>
              <a:t> (per </a:t>
            </a:r>
            <a:r>
              <a:rPr lang="de-DE" b="1" dirty="0" err="1">
                <a:solidFill>
                  <a:srgbClr val="0A2D6E"/>
                </a:solidFill>
              </a:rPr>
              <a:t>event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data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set</a:t>
            </a:r>
            <a:r>
              <a:rPr lang="de-DE" b="1" dirty="0">
                <a:solidFill>
                  <a:srgbClr val="0A2D6E"/>
                </a:solidFill>
              </a:rPr>
              <a:t>/</a:t>
            </a:r>
            <a:r>
              <a:rPr lang="de-DE" b="1" dirty="0" err="1">
                <a:solidFill>
                  <a:srgbClr val="0A2D6E"/>
                </a:solidFill>
              </a:rPr>
              <a:t>image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u="sng" dirty="0" err="1">
                <a:solidFill>
                  <a:srgbClr val="0A2D6E"/>
                </a:solidFill>
              </a:rPr>
              <a:t>and</a:t>
            </a:r>
            <a:r>
              <a:rPr lang="de-DE" b="1" dirty="0">
                <a:solidFill>
                  <a:srgbClr val="0A2D6E"/>
                </a:solidFill>
              </a:rPr>
              <a:t> </a:t>
            </a:r>
            <a:r>
              <a:rPr lang="de-DE" b="1" dirty="0" err="1">
                <a:solidFill>
                  <a:srgbClr val="0A2D6E"/>
                </a:solidFill>
              </a:rPr>
              <a:t>community</a:t>
            </a:r>
            <a:r>
              <a:rPr lang="de-DE" b="1" dirty="0">
                <a:solidFill>
                  <a:srgbClr val="0A2D6E"/>
                </a:solidFill>
              </a:rPr>
              <a:t>): </a:t>
            </a:r>
            <a:r>
              <a:rPr lang="de-DE" dirty="0">
                <a:solidFill>
                  <a:srgbClr val="0A2D6E"/>
                </a:solidFill>
              </a:rPr>
              <a:t>Machines + </a:t>
            </a:r>
            <a:r>
              <a:rPr lang="de-DE" dirty="0" err="1">
                <a:solidFill>
                  <a:srgbClr val="0A2D6E"/>
                </a:solidFill>
              </a:rPr>
              <a:t>detectors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produce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complex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data</a:t>
            </a:r>
            <a:r>
              <a:rPr lang="de-DE" dirty="0">
                <a:solidFill>
                  <a:srgbClr val="0A2D6E"/>
                </a:solidFill>
              </a:rPr>
              <a:t>,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and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more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scientific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communities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are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involved</a:t>
            </a:r>
            <a:r>
              <a:rPr lang="de-DE" dirty="0">
                <a:solidFill>
                  <a:srgbClr val="0A2D6E"/>
                </a:solidFill>
              </a:rPr>
              <a:t> in </a:t>
            </a:r>
            <a:r>
              <a:rPr lang="de-DE" dirty="0" err="1">
                <a:solidFill>
                  <a:srgbClr val="0A2D6E"/>
                </a:solidFill>
              </a:rPr>
              <a:t>analyzing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>
                <a:solidFill>
                  <a:srgbClr val="0A2D6E"/>
                </a:solidFill>
              </a:rPr>
              <a:t>this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The </a:t>
            </a:r>
            <a:r>
              <a:rPr lang="de-DE" b="1" dirty="0" err="1" smtClean="0">
                <a:solidFill>
                  <a:srgbClr val="0A2D6E"/>
                </a:solidFill>
              </a:rPr>
              <a:t>diversity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of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communities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users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A2D6E"/>
                </a:solidFill>
              </a:rPr>
              <a:t>The </a:t>
            </a:r>
            <a:r>
              <a:rPr lang="de-DE" dirty="0" err="1" smtClean="0">
                <a:solidFill>
                  <a:srgbClr val="0A2D6E"/>
                </a:solidFill>
              </a:rPr>
              <a:t>analysis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large </a:t>
            </a:r>
            <a:r>
              <a:rPr lang="de-DE" dirty="0" err="1" smtClean="0">
                <a:solidFill>
                  <a:srgbClr val="0A2D6E"/>
                </a:solidFill>
              </a:rPr>
              <a:t>sets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complex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at high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0A2D6E"/>
                </a:solidFill>
              </a:rPr>
              <a:t>r</a:t>
            </a:r>
            <a:r>
              <a:rPr lang="de-DE" dirty="0" err="1" smtClean="0">
                <a:solidFill>
                  <a:srgbClr val="0A2D6E"/>
                </a:solidFill>
              </a:rPr>
              <a:t>ates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grows</a:t>
            </a:r>
            <a:r>
              <a:rPr lang="de-DE" dirty="0" smtClean="0">
                <a:solidFill>
                  <a:srgbClr val="0A2D6E"/>
                </a:solidFill>
              </a:rPr>
              <a:t> at all LK-II </a:t>
            </a:r>
            <a:r>
              <a:rPr lang="de-DE" dirty="0" err="1" smtClean="0">
                <a:solidFill>
                  <a:srgbClr val="0A2D6E"/>
                </a:solidFill>
              </a:rPr>
              <a:t>facilities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even</a:t>
            </a:r>
            <a:r>
              <a:rPr lang="de-DE" dirty="0" smtClean="0">
                <a:solidFill>
                  <a:srgbClr val="0A2D6E"/>
                </a:solidFill>
              </a:rPr>
              <a:t> in LK-I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research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Enabling</a:t>
            </a:r>
            <a:r>
              <a:rPr lang="de-DE" dirty="0" smtClean="0">
                <a:solidFill>
                  <a:srgbClr val="0A2D6E"/>
                </a:solidFill>
              </a:rPr>
              <a:t> all </a:t>
            </a:r>
            <a:r>
              <a:rPr lang="de-DE" dirty="0" err="1" smtClean="0">
                <a:solidFill>
                  <a:srgbClr val="0A2D6E"/>
                </a:solidFill>
              </a:rPr>
              <a:t>these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scientists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make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best</a:t>
            </a:r>
            <a:r>
              <a:rPr lang="de-DE" dirty="0" smtClean="0">
                <a:solidFill>
                  <a:srgbClr val="0A2D6E"/>
                </a:solidFill>
              </a:rPr>
              <a:t> out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their</a:t>
            </a:r>
            <a:endParaRPr lang="de-DE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rgbClr val="0A2D6E"/>
                </a:solidFill>
              </a:rPr>
              <a:t>experiments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challenge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that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is</a:t>
            </a:r>
            <a:r>
              <a:rPr lang="de-DE" dirty="0">
                <a:solidFill>
                  <a:srgbClr val="0A2D6E"/>
                </a:solidFill>
              </a:rPr>
              <a:t> </a:t>
            </a:r>
            <a:r>
              <a:rPr lang="de-DE" b="1" dirty="0" smtClean="0">
                <a:solidFill>
                  <a:srgbClr val="0A2D6E"/>
                </a:solidFill>
              </a:rPr>
              <a:t>not </a:t>
            </a:r>
            <a:r>
              <a:rPr lang="de-DE" b="1" dirty="0" err="1" smtClean="0">
                <a:solidFill>
                  <a:srgbClr val="0A2D6E"/>
                </a:solidFill>
              </a:rPr>
              <a:t>only</a:t>
            </a:r>
            <a:endParaRPr lang="de-DE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b="1" dirty="0" err="1" smtClean="0">
                <a:solidFill>
                  <a:srgbClr val="0A2D6E"/>
                </a:solidFill>
              </a:rPr>
              <a:t>solved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by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scientific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and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engineering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innovation</a:t>
            </a:r>
            <a:endParaRPr lang="de-DE" b="1" dirty="0" smtClean="0">
              <a:solidFill>
                <a:srgbClr val="0A2D6E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594961" y="1479704"/>
            <a:ext cx="1951456" cy="1465691"/>
            <a:chOff x="2085846" y="672686"/>
            <a:chExt cx="8423467" cy="6185314"/>
          </a:xfrm>
          <a:effectLst/>
        </p:grpSpPr>
        <p:pic>
          <p:nvPicPr>
            <p:cNvPr id="5" name="Bild 12" descr="IMG_3384_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63" t="8628" r="16925" b="4605"/>
            <a:stretch/>
          </p:blipFill>
          <p:spPr>
            <a:xfrm>
              <a:off x="4211960" y="1556792"/>
              <a:ext cx="5076056" cy="482453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Bild 13" descr="pulse5fs.png"/>
            <p:cNvPicPr>
              <a:picLocks/>
            </p:cNvPicPr>
            <p:nvPr/>
          </p:nvPicPr>
          <p:blipFill rotWithShape="1"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2531" y="2619918"/>
              <a:ext cx="5760000" cy="1730401"/>
            </a:xfrm>
            <a:prstGeom prst="rect">
              <a:avLst/>
            </a:prstGeom>
            <a:scene3d>
              <a:camera prst="orthographicFront">
                <a:rot lat="20999996" lon="16799975" rev="0"/>
              </a:camera>
              <a:lightRig rig="threePt" dir="t"/>
            </a:scene3d>
          </p:spPr>
        </p:pic>
        <p:sp>
          <p:nvSpPr>
            <p:cNvPr id="8" name="Gleichschenkliges Dreieck 7"/>
            <p:cNvSpPr/>
            <p:nvPr/>
          </p:nvSpPr>
          <p:spPr>
            <a:xfrm flipV="1">
              <a:off x="5000740" y="1432333"/>
              <a:ext cx="831269" cy="3244918"/>
            </a:xfrm>
            <a:prstGeom prst="triangle">
              <a:avLst>
                <a:gd name="adj" fmla="val 48143"/>
              </a:avLst>
            </a:prstGeom>
            <a:gradFill flip="none" rotWithShape="1">
              <a:gsLst>
                <a:gs pos="31000">
                  <a:schemeClr val="accent4">
                    <a:lumMod val="50000"/>
                    <a:alpha val="60000"/>
                  </a:schemeClr>
                </a:gs>
                <a:gs pos="100000">
                  <a:srgbClr val="46AD34"/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984417" lon="8646000" rev="257004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9" name="Gruppierung 15"/>
            <p:cNvGrpSpPr/>
            <p:nvPr/>
          </p:nvGrpSpPr>
          <p:grpSpPr>
            <a:xfrm>
              <a:off x="4749313" y="5474103"/>
              <a:ext cx="5760000" cy="1106718"/>
              <a:chOff x="4328490" y="5323417"/>
              <a:chExt cx="5760000" cy="1106718"/>
            </a:xfrm>
          </p:grpSpPr>
          <p:pic>
            <p:nvPicPr>
              <p:cNvPr id="17" name="Bild 16" descr="pulse_blue.png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28490" y="5323417"/>
                <a:ext cx="5760000" cy="1106718"/>
              </a:xfrm>
              <a:prstGeom prst="rect">
                <a:avLst/>
              </a:prstGeom>
              <a:scene3d>
                <a:camera prst="orthographicFront">
                  <a:rot lat="21000000" lon="16800000" rev="0"/>
                </a:camera>
                <a:lightRig rig="threePt" dir="t"/>
              </a:scene3d>
            </p:spPr>
          </p:pic>
          <p:pic>
            <p:nvPicPr>
              <p:cNvPr id="18" name="Bild 17" descr="pulse5fs.png"/>
              <p:cNvPicPr>
                <a:picLocks/>
              </p:cNvPicPr>
              <p:nvPr/>
            </p:nvPicPr>
            <p:blipFill rotWithShape="1">
              <a:blip r:embed="rId6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6423"/>
              <a:stretch/>
            </p:blipFill>
            <p:spPr>
              <a:xfrm>
                <a:off x="4328490" y="5323417"/>
                <a:ext cx="5760000" cy="1101904"/>
              </a:xfrm>
              <a:prstGeom prst="rect">
                <a:avLst/>
              </a:prstGeom>
              <a:scene3d>
                <a:camera prst="orthographicFront">
                  <a:rot lat="20999996" lon="16799975" rev="0"/>
                </a:camera>
                <a:lightRig rig="threePt" dir="t"/>
              </a:scene3d>
            </p:spPr>
          </p:pic>
        </p:grpSp>
        <p:sp>
          <p:nvSpPr>
            <p:cNvPr id="10" name="Gleichschenkliges Dreieck 9"/>
            <p:cNvSpPr/>
            <p:nvPr/>
          </p:nvSpPr>
          <p:spPr>
            <a:xfrm flipV="1">
              <a:off x="6519961" y="3080633"/>
              <a:ext cx="831269" cy="3244918"/>
            </a:xfrm>
            <a:prstGeom prst="triangle">
              <a:avLst>
                <a:gd name="adj" fmla="val 48143"/>
              </a:avLst>
            </a:prstGeom>
            <a:gradFill flip="none" rotWithShape="1">
              <a:gsLst>
                <a:gs pos="31000">
                  <a:schemeClr val="accent4">
                    <a:lumMod val="50000"/>
                    <a:alpha val="60000"/>
                  </a:schemeClr>
                </a:gs>
                <a:gs pos="100000">
                  <a:srgbClr val="46AD34"/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984417" lon="8646000" rev="133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1" name="Gruppierung 19"/>
            <p:cNvGrpSpPr/>
            <p:nvPr/>
          </p:nvGrpSpPr>
          <p:grpSpPr>
            <a:xfrm>
              <a:off x="4749313" y="4325378"/>
              <a:ext cx="5760000" cy="1188799"/>
              <a:chOff x="-704943" y="3626618"/>
              <a:chExt cx="5760000" cy="1188799"/>
            </a:xfrm>
          </p:grpSpPr>
          <p:pic>
            <p:nvPicPr>
              <p:cNvPr id="15" name="Bild 20" descr="pulse_blue.png"/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04943" y="3626618"/>
                <a:ext cx="5760000" cy="1188799"/>
              </a:xfrm>
              <a:prstGeom prst="rect">
                <a:avLst/>
              </a:prstGeom>
              <a:scene3d>
                <a:camera prst="orthographicFront">
                  <a:rot lat="21000000" lon="16800000" rev="0"/>
                </a:camera>
                <a:lightRig rig="threePt" dir="t"/>
              </a:scene3d>
            </p:spPr>
          </p:pic>
          <p:pic>
            <p:nvPicPr>
              <p:cNvPr id="16" name="Bild 21" descr="pulse5fs.png"/>
              <p:cNvPicPr>
                <a:picLocks/>
              </p:cNvPicPr>
              <p:nvPr/>
            </p:nvPicPr>
            <p:blipFill rotWithShape="1">
              <a:blip r:embed="rId9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769"/>
              <a:stretch/>
            </p:blipFill>
            <p:spPr>
              <a:xfrm>
                <a:off x="-704943" y="3626618"/>
                <a:ext cx="5760000" cy="1188799"/>
              </a:xfrm>
              <a:prstGeom prst="rect">
                <a:avLst/>
              </a:prstGeom>
              <a:scene3d>
                <a:camera prst="orthographicFront">
                  <a:rot lat="20999996" lon="16799975" rev="0"/>
                </a:camera>
                <a:lightRig rig="threePt" dir="t"/>
              </a:scene3d>
            </p:spPr>
          </p:pic>
        </p:grpSp>
        <p:pic>
          <p:nvPicPr>
            <p:cNvPr id="12" name="Bild 22" descr="pulse5fs.png"/>
            <p:cNvPicPr>
              <a:picLocks/>
            </p:cNvPicPr>
            <p:nvPr/>
          </p:nvPicPr>
          <p:blipFill rotWithShape="1">
            <a:blip r:embed="rId11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4797"/>
            <a:stretch/>
          </p:blipFill>
          <p:spPr>
            <a:xfrm>
              <a:off x="2085846" y="672686"/>
              <a:ext cx="5760000" cy="1963210"/>
            </a:xfrm>
            <a:prstGeom prst="rect">
              <a:avLst/>
            </a:prstGeom>
            <a:scene3d>
              <a:camera prst="orthographicFront">
                <a:rot lat="20999996" lon="16799975" rev="0"/>
              </a:camera>
              <a:lightRig rig="threePt" dir="t"/>
            </a:scene3d>
          </p:spPr>
        </p:pic>
        <p:sp>
          <p:nvSpPr>
            <p:cNvPr id="13" name="Gleichschenkliges Dreieck 12"/>
            <p:cNvSpPr/>
            <p:nvPr/>
          </p:nvSpPr>
          <p:spPr>
            <a:xfrm flipV="1">
              <a:off x="6887953" y="3029222"/>
              <a:ext cx="517746" cy="3828778"/>
            </a:xfrm>
            <a:prstGeom prst="triangle">
              <a:avLst>
                <a:gd name="adj" fmla="val 48143"/>
              </a:avLst>
            </a:prstGeom>
            <a:gradFill flip="none" rotWithShape="1">
              <a:gsLst>
                <a:gs pos="31000">
                  <a:schemeClr val="tx2">
                    <a:lumMod val="50000"/>
                    <a:alpha val="60000"/>
                  </a:schemeClr>
                </a:gs>
                <a:gs pos="100000">
                  <a:srgbClr val="2DDFFF">
                    <a:alpha val="60000"/>
                  </a:srgb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984417" lon="8646000" rev="133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46" y="1683195"/>
            <a:ext cx="1744873" cy="1160148"/>
          </a:xfrm>
          <a:prstGeom prst="rect">
            <a:avLst/>
          </a:prstGeom>
          <a:effectLst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98" y="3000872"/>
            <a:ext cx="2190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Introducing</a:t>
            </a:r>
            <a:r>
              <a:rPr lang="de-DE" dirty="0" smtClean="0"/>
              <a:t> Data </a:t>
            </a:r>
            <a:r>
              <a:rPr lang="de-DE" dirty="0" err="1" smtClean="0"/>
              <a:t>management</a:t>
            </a:r>
            <a:r>
              <a:rPr lang="de-DE" dirty="0" smtClean="0"/>
              <a:t> &amp; </a:t>
            </a:r>
            <a:r>
              <a:rPr lang="de-DE" dirty="0" err="1" smtClean="0"/>
              <a:t>analysis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87574"/>
            <a:ext cx="4680520" cy="34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Scientific &amp; </a:t>
            </a:r>
            <a:r>
              <a:rPr lang="de-DE" err="1" smtClean="0"/>
              <a:t>data</a:t>
            </a:r>
            <a:r>
              <a:rPr lang="de-DE" smtClean="0"/>
              <a:t>-intensive </a:t>
            </a:r>
            <a:r>
              <a:rPr lang="de-DE" err="1" smtClean="0"/>
              <a:t>computing</a:t>
            </a:r>
            <a:r>
              <a:rPr lang="de-DE" smtClean="0"/>
              <a:t> in </a:t>
            </a:r>
            <a:r>
              <a:rPr lang="de-DE" err="1" smtClean="0"/>
              <a:t>dma</a:t>
            </a:r>
            <a:endParaRPr lang="de-DE"/>
          </a:p>
        </p:txBody>
      </p:sp>
      <p:graphicFrame>
        <p:nvGraphicFramePr>
          <p:cNvPr id="19" name="Diagramm 18"/>
          <p:cNvGraphicFramePr/>
          <p:nvPr>
            <p:extLst>
              <p:ext uri="{D42A27DB-BD31-4B8C-83A1-F6EECF244321}">
                <p14:modId xmlns:p14="http://schemas.microsoft.com/office/powerpoint/2010/main" val="2000740675"/>
              </p:ext>
            </p:extLst>
          </p:nvPr>
        </p:nvGraphicFramePr>
        <p:xfrm>
          <a:off x="179512" y="992607"/>
          <a:ext cx="4328552" cy="323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llipse 1"/>
          <p:cNvSpPr/>
          <p:nvPr/>
        </p:nvSpPr>
        <p:spPr>
          <a:xfrm>
            <a:off x="395536" y="749831"/>
            <a:ext cx="2555816" cy="2086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652080" y="771550"/>
            <a:ext cx="438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In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media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b="1" dirty="0" smtClean="0">
                <a:solidFill>
                  <a:srgbClr val="0A2D6E"/>
                </a:solidFill>
              </a:rPr>
              <a:t>„</a:t>
            </a:r>
            <a:r>
              <a:rPr lang="de-DE" sz="1400" b="1" dirty="0">
                <a:solidFill>
                  <a:srgbClr val="0A2D6E"/>
                </a:solidFill>
              </a:rPr>
              <a:t>Data </a:t>
            </a:r>
            <a:r>
              <a:rPr lang="de-DE" sz="1400" b="1" dirty="0" smtClean="0">
                <a:solidFill>
                  <a:srgbClr val="0A2D6E"/>
                </a:solidFill>
              </a:rPr>
              <a:t>Mining“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is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used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synonymously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</a:t>
            </a:r>
            <a:r>
              <a:rPr lang="de-DE" sz="1400" dirty="0" smtClean="0">
                <a:solidFill>
                  <a:srgbClr val="0A2D6E"/>
                </a:solidFill>
              </a:rPr>
              <a:t> „</a:t>
            </a:r>
            <a:r>
              <a:rPr lang="de-DE" sz="1400" dirty="0" err="1" smtClean="0">
                <a:solidFill>
                  <a:srgbClr val="0A2D6E"/>
                </a:solidFill>
              </a:rPr>
              <a:t>knowledge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extraction</a:t>
            </a:r>
            <a:endParaRPr lang="de-DE" sz="1400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Scientific &amp; </a:t>
            </a:r>
            <a:r>
              <a:rPr lang="de-DE" err="1" smtClean="0"/>
              <a:t>data</a:t>
            </a:r>
            <a:r>
              <a:rPr lang="de-DE" smtClean="0"/>
              <a:t>-intensive </a:t>
            </a:r>
            <a:r>
              <a:rPr lang="de-DE" err="1" smtClean="0"/>
              <a:t>computing</a:t>
            </a:r>
            <a:r>
              <a:rPr lang="de-DE" smtClean="0"/>
              <a:t> in </a:t>
            </a:r>
            <a:r>
              <a:rPr lang="de-DE" err="1" smtClean="0"/>
              <a:t>dma</a:t>
            </a:r>
            <a:endParaRPr lang="de-DE"/>
          </a:p>
        </p:txBody>
      </p:sp>
      <p:graphicFrame>
        <p:nvGraphicFramePr>
          <p:cNvPr id="19" name="Diagramm 18"/>
          <p:cNvGraphicFramePr/>
          <p:nvPr>
            <p:extLst>
              <p:ext uri="{D42A27DB-BD31-4B8C-83A1-F6EECF244321}">
                <p14:modId xmlns:p14="http://schemas.microsoft.com/office/powerpoint/2010/main" val="1641202005"/>
              </p:ext>
            </p:extLst>
          </p:nvPr>
        </p:nvGraphicFramePr>
        <p:xfrm>
          <a:off x="179512" y="992607"/>
          <a:ext cx="4328552" cy="323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llipse 1"/>
          <p:cNvSpPr/>
          <p:nvPr/>
        </p:nvSpPr>
        <p:spPr>
          <a:xfrm>
            <a:off x="363568" y="699542"/>
            <a:ext cx="3960440" cy="396044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 descr="P:\MT\Templates\Matter and Technologies Logos\MT_DM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11710"/>
            <a:ext cx="1594054" cy="10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652080" y="771550"/>
            <a:ext cx="445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</a:t>
            </a:r>
            <a:r>
              <a:rPr lang="de-DE" sz="1400" b="1" dirty="0" err="1" smtClean="0">
                <a:solidFill>
                  <a:srgbClr val="0A2D6E"/>
                </a:solidFill>
              </a:rPr>
              <a:t>integrates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methods</a:t>
            </a:r>
            <a:r>
              <a:rPr lang="de-DE" sz="1400" b="1" dirty="0" smtClean="0">
                <a:solidFill>
                  <a:srgbClr val="0A2D6E"/>
                </a:solidFill>
              </a:rPr>
              <a:t>, </a:t>
            </a:r>
            <a:r>
              <a:rPr lang="de-DE" sz="1400" b="1" dirty="0" err="1" smtClean="0">
                <a:solidFill>
                  <a:srgbClr val="0A2D6E"/>
                </a:solidFill>
              </a:rPr>
              <a:t>research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tasks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and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applications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scientific</a:t>
            </a:r>
            <a:r>
              <a:rPr lang="de-DE" sz="1400" dirty="0" smtClean="0">
                <a:solidFill>
                  <a:srgbClr val="0A2D6E"/>
                </a:solidFill>
              </a:rPr>
              <a:t> &amp; </a:t>
            </a:r>
            <a:r>
              <a:rPr lang="de-DE" sz="1400" dirty="0" err="1" smtClean="0">
                <a:solidFill>
                  <a:srgbClr val="0A2D6E"/>
                </a:solidFill>
              </a:rPr>
              <a:t>data</a:t>
            </a:r>
            <a:r>
              <a:rPr lang="de-DE" sz="1400" dirty="0" smtClean="0">
                <a:solidFill>
                  <a:srgbClr val="0A2D6E"/>
                </a:solidFill>
              </a:rPr>
              <a:t>-intensive </a:t>
            </a:r>
            <a:r>
              <a:rPr lang="de-DE" sz="1400" dirty="0" err="1" smtClean="0">
                <a:solidFill>
                  <a:srgbClr val="0A2D6E"/>
                </a:solidFill>
              </a:rPr>
              <a:t>computing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smtClean="0">
                <a:solidFill>
                  <a:srgbClr val="0A2D6E"/>
                </a:solidFill>
              </a:rPr>
              <a:t>relevant </a:t>
            </a:r>
            <a:r>
              <a:rPr lang="de-DE" sz="1400" b="1" dirty="0" err="1" smtClean="0">
                <a:solidFill>
                  <a:srgbClr val="0A2D6E"/>
                </a:solidFill>
              </a:rPr>
              <a:t>for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research</a:t>
            </a:r>
            <a:r>
              <a:rPr lang="de-DE" sz="1400" b="1" dirty="0" smtClean="0">
                <a:solidFill>
                  <a:srgbClr val="0A2D6E"/>
                </a:solidFill>
              </a:rPr>
              <a:t> in Matter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</a:t>
            </a:r>
            <a:r>
              <a:rPr lang="de-DE" sz="1400" b="1" dirty="0" err="1" smtClean="0">
                <a:solidFill>
                  <a:srgbClr val="0A2D6E"/>
                </a:solidFill>
              </a:rPr>
              <a:t>focuses</a:t>
            </a:r>
            <a:r>
              <a:rPr lang="de-DE" sz="1400" b="1" dirty="0" smtClean="0">
                <a:solidFill>
                  <a:srgbClr val="0A2D6E"/>
                </a:solidFill>
              </a:rPr>
              <a:t> und </a:t>
            </a:r>
            <a:r>
              <a:rPr lang="de-DE" sz="1400" b="1" dirty="0" err="1" smtClean="0">
                <a:solidFill>
                  <a:srgbClr val="0A2D6E"/>
                </a:solidFill>
              </a:rPr>
              <a:t>joins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various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efforts</a:t>
            </a:r>
            <a:r>
              <a:rPr lang="de-DE" sz="1400" dirty="0" smtClean="0">
                <a:solidFill>
                  <a:srgbClr val="0A2D6E"/>
                </a:solidFill>
              </a:rPr>
              <a:t> in Matter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develop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advanced</a:t>
            </a:r>
            <a:r>
              <a:rPr lang="de-DE" sz="1400" b="1" dirty="0" smtClean="0">
                <a:solidFill>
                  <a:srgbClr val="0A2D6E"/>
                </a:solidFill>
              </a:rPr>
              <a:t> digital </a:t>
            </a:r>
            <a:r>
              <a:rPr lang="de-DE" sz="1400" b="1" dirty="0" err="1" smtClean="0">
                <a:solidFill>
                  <a:srgbClr val="0A2D6E"/>
                </a:solidFill>
              </a:rPr>
              <a:t>methods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for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applications</a:t>
            </a:r>
            <a:r>
              <a:rPr lang="de-DE" sz="1400" b="1" dirty="0" smtClean="0">
                <a:solidFill>
                  <a:srgbClr val="0A2D6E"/>
                </a:solidFill>
              </a:rPr>
              <a:t> in Matter</a:t>
            </a:r>
            <a:r>
              <a:rPr lang="de-DE" sz="1400" dirty="0" smtClean="0">
                <a:solidFill>
                  <a:srgbClr val="0A2D6E"/>
                </a:solidFill>
              </a:rPr>
              <a:t>. This will </a:t>
            </a:r>
            <a:r>
              <a:rPr lang="de-DE" sz="1400" dirty="0" err="1" smtClean="0">
                <a:solidFill>
                  <a:srgbClr val="0A2D6E"/>
                </a:solidFill>
              </a:rPr>
              <a:t>happens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for</a:t>
            </a:r>
            <a:r>
              <a:rPr lang="de-DE" sz="1400" b="1" dirty="0" smtClean="0">
                <a:solidFill>
                  <a:srgbClr val="0A2D6E"/>
                </a:solidFill>
              </a:rPr>
              <a:t> all </a:t>
            </a:r>
            <a:r>
              <a:rPr lang="de-DE" sz="1400" b="1" dirty="0" err="1" smtClean="0">
                <a:solidFill>
                  <a:srgbClr val="0A2D6E"/>
                </a:solidFill>
              </a:rPr>
              <a:t>parts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of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the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scientific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workflow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model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building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simulation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experiment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machine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analysis</a:t>
            </a:r>
            <a:endParaRPr lang="de-DE" sz="1400" b="1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Scientific &amp; </a:t>
            </a:r>
            <a:r>
              <a:rPr lang="de-DE" err="1" smtClean="0"/>
              <a:t>data</a:t>
            </a:r>
            <a:r>
              <a:rPr lang="de-DE" smtClean="0"/>
              <a:t>-intensive </a:t>
            </a:r>
            <a:r>
              <a:rPr lang="de-DE" err="1" smtClean="0"/>
              <a:t>computing</a:t>
            </a:r>
            <a:r>
              <a:rPr lang="de-DE" smtClean="0"/>
              <a:t> in </a:t>
            </a:r>
            <a:r>
              <a:rPr lang="de-DE" err="1" smtClean="0"/>
              <a:t>dma</a:t>
            </a:r>
            <a:endParaRPr lang="de-DE"/>
          </a:p>
        </p:txBody>
      </p:sp>
      <p:graphicFrame>
        <p:nvGraphicFramePr>
          <p:cNvPr id="19" name="Diagramm 18"/>
          <p:cNvGraphicFramePr/>
          <p:nvPr>
            <p:extLst>
              <p:ext uri="{D42A27DB-BD31-4B8C-83A1-F6EECF244321}">
                <p14:modId xmlns:p14="http://schemas.microsoft.com/office/powerpoint/2010/main" val="3405819272"/>
              </p:ext>
            </p:extLst>
          </p:nvPr>
        </p:nvGraphicFramePr>
        <p:xfrm>
          <a:off x="179512" y="992607"/>
          <a:ext cx="4328552" cy="323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890970" y="1203598"/>
            <a:ext cx="1763623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Data und</a:t>
            </a:r>
          </a:p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Model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exploration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Machine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Learning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25580" y="2697182"/>
            <a:ext cx="2388795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HPC,</a:t>
            </a:r>
          </a:p>
          <a:p>
            <a:pPr algn="ctr"/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Effective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models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Uncertainty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quantification</a:t>
            </a:r>
            <a:endParaRPr lang="de-DE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72634" y="4172573"/>
            <a:ext cx="2342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Start-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-End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Simulations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Virtual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Twins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endParaRPr lang="de-DE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Machine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&amp; Experiment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-11665" y="2697182"/>
            <a:ext cx="1805302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HTC,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Staging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Realtime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feedback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Online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endParaRPr lang="de-DE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5423" y="1203598"/>
            <a:ext cx="1507144" cy="7386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Data Mining,</a:t>
            </a:r>
          </a:p>
          <a:p>
            <a:pPr algn="ctr"/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Cloud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services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Skaling</a:t>
            </a:r>
            <a:endParaRPr lang="de-DE" sz="1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P:\MT\Templates\Matter and Technologies Logos\MT_DM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11710"/>
            <a:ext cx="1594054" cy="10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52080" y="771550"/>
            <a:ext cx="4456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A2D6E"/>
                </a:solidFill>
              </a:rPr>
              <a:t>DMA </a:t>
            </a:r>
            <a:r>
              <a:rPr lang="de-DE" sz="1400" b="1" dirty="0" err="1">
                <a:solidFill>
                  <a:srgbClr val="0A2D6E"/>
                </a:solidFill>
              </a:rPr>
              <a:t>integrates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methods</a:t>
            </a:r>
            <a:r>
              <a:rPr lang="de-DE" sz="1400" b="1" dirty="0">
                <a:solidFill>
                  <a:srgbClr val="0A2D6E"/>
                </a:solidFill>
              </a:rPr>
              <a:t>, </a:t>
            </a:r>
            <a:r>
              <a:rPr lang="de-DE" sz="1400" b="1" dirty="0" err="1">
                <a:solidFill>
                  <a:srgbClr val="0A2D6E"/>
                </a:solidFill>
              </a:rPr>
              <a:t>research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tasks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and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applications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from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scientific</a:t>
            </a:r>
            <a:r>
              <a:rPr lang="de-DE" sz="1400" dirty="0">
                <a:solidFill>
                  <a:srgbClr val="0A2D6E"/>
                </a:solidFill>
              </a:rPr>
              <a:t> &amp; </a:t>
            </a:r>
            <a:r>
              <a:rPr lang="de-DE" sz="1400" dirty="0" err="1">
                <a:solidFill>
                  <a:srgbClr val="0A2D6E"/>
                </a:solidFill>
              </a:rPr>
              <a:t>data</a:t>
            </a:r>
            <a:r>
              <a:rPr lang="de-DE" sz="1400" dirty="0">
                <a:solidFill>
                  <a:srgbClr val="0A2D6E"/>
                </a:solidFill>
              </a:rPr>
              <a:t>-intensive </a:t>
            </a:r>
            <a:r>
              <a:rPr lang="de-DE" sz="1400" dirty="0" err="1">
                <a:solidFill>
                  <a:srgbClr val="0A2D6E"/>
                </a:solidFill>
              </a:rPr>
              <a:t>computing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b="1" dirty="0">
                <a:solidFill>
                  <a:srgbClr val="0A2D6E"/>
                </a:solidFill>
              </a:rPr>
              <a:t>relevant </a:t>
            </a:r>
            <a:r>
              <a:rPr lang="de-DE" sz="1400" b="1" dirty="0" err="1">
                <a:solidFill>
                  <a:srgbClr val="0A2D6E"/>
                </a:solidFill>
              </a:rPr>
              <a:t>for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research</a:t>
            </a:r>
            <a:r>
              <a:rPr lang="de-DE" sz="1400" b="1" dirty="0">
                <a:solidFill>
                  <a:srgbClr val="0A2D6E"/>
                </a:solidFill>
              </a:rPr>
              <a:t> in Matter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A2D6E"/>
                </a:solidFill>
              </a:rPr>
              <a:t>DMA </a:t>
            </a:r>
            <a:r>
              <a:rPr lang="de-DE" sz="1400" b="1" dirty="0" err="1">
                <a:solidFill>
                  <a:srgbClr val="0A2D6E"/>
                </a:solidFill>
              </a:rPr>
              <a:t>focuses</a:t>
            </a:r>
            <a:r>
              <a:rPr lang="de-DE" sz="1400" b="1" dirty="0">
                <a:solidFill>
                  <a:srgbClr val="0A2D6E"/>
                </a:solidFill>
              </a:rPr>
              <a:t> und </a:t>
            </a:r>
            <a:r>
              <a:rPr lang="de-DE" sz="1400" b="1" dirty="0" err="1">
                <a:solidFill>
                  <a:srgbClr val="0A2D6E"/>
                </a:solidFill>
              </a:rPr>
              <a:t>joins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the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various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efforts</a:t>
            </a:r>
            <a:r>
              <a:rPr lang="de-DE" sz="1400" dirty="0">
                <a:solidFill>
                  <a:srgbClr val="0A2D6E"/>
                </a:solidFill>
              </a:rPr>
              <a:t> in Matter </a:t>
            </a:r>
            <a:r>
              <a:rPr lang="de-DE" sz="1400" dirty="0" err="1">
                <a:solidFill>
                  <a:srgbClr val="0A2D6E"/>
                </a:solidFill>
              </a:rPr>
              <a:t>to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develop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advanced</a:t>
            </a:r>
            <a:r>
              <a:rPr lang="de-DE" sz="1400" b="1" dirty="0">
                <a:solidFill>
                  <a:srgbClr val="0A2D6E"/>
                </a:solidFill>
              </a:rPr>
              <a:t> digital </a:t>
            </a:r>
            <a:r>
              <a:rPr lang="de-DE" sz="1400" b="1" dirty="0" err="1">
                <a:solidFill>
                  <a:srgbClr val="0A2D6E"/>
                </a:solidFill>
              </a:rPr>
              <a:t>methods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for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applications</a:t>
            </a:r>
            <a:r>
              <a:rPr lang="de-DE" sz="1400" b="1" dirty="0">
                <a:solidFill>
                  <a:srgbClr val="0A2D6E"/>
                </a:solidFill>
              </a:rPr>
              <a:t> in Matter</a:t>
            </a:r>
            <a:r>
              <a:rPr lang="de-DE" sz="1400" dirty="0">
                <a:solidFill>
                  <a:srgbClr val="0A2D6E"/>
                </a:solidFill>
              </a:rPr>
              <a:t>. This will </a:t>
            </a:r>
            <a:r>
              <a:rPr lang="de-DE" sz="1400" dirty="0" err="1">
                <a:solidFill>
                  <a:srgbClr val="0A2D6E"/>
                </a:solidFill>
              </a:rPr>
              <a:t>happens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for</a:t>
            </a:r>
            <a:r>
              <a:rPr lang="de-DE" sz="1400" b="1" dirty="0">
                <a:solidFill>
                  <a:srgbClr val="0A2D6E"/>
                </a:solidFill>
              </a:rPr>
              <a:t> all </a:t>
            </a:r>
            <a:r>
              <a:rPr lang="de-DE" sz="1400" b="1" dirty="0" err="1">
                <a:solidFill>
                  <a:srgbClr val="0A2D6E"/>
                </a:solidFill>
              </a:rPr>
              <a:t>parts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of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the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scientific</a:t>
            </a:r>
            <a:r>
              <a:rPr lang="de-DE" sz="1400" b="1" dirty="0">
                <a:solidFill>
                  <a:srgbClr val="0A2D6E"/>
                </a:solidFill>
              </a:rPr>
              <a:t> </a:t>
            </a:r>
            <a:r>
              <a:rPr lang="de-DE" sz="1400" b="1" dirty="0" err="1">
                <a:solidFill>
                  <a:srgbClr val="0A2D6E"/>
                </a:solidFill>
              </a:rPr>
              <a:t>workflow</a:t>
            </a:r>
            <a:r>
              <a:rPr lang="de-DE" sz="1400" dirty="0">
                <a:solidFill>
                  <a:srgbClr val="0A2D6E"/>
                </a:solidFill>
              </a:rPr>
              <a:t>, </a:t>
            </a:r>
            <a:r>
              <a:rPr lang="de-DE" sz="1400" dirty="0" err="1">
                <a:solidFill>
                  <a:srgbClr val="0A2D6E"/>
                </a:solidFill>
              </a:rPr>
              <a:t>from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model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building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to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simulation</a:t>
            </a:r>
            <a:r>
              <a:rPr lang="de-DE" sz="1400" dirty="0">
                <a:solidFill>
                  <a:srgbClr val="0A2D6E"/>
                </a:solidFill>
              </a:rPr>
              <a:t>, </a:t>
            </a:r>
            <a:r>
              <a:rPr lang="de-DE" sz="1400" dirty="0" err="1">
                <a:solidFill>
                  <a:srgbClr val="0A2D6E"/>
                </a:solidFill>
              </a:rPr>
              <a:t>from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experiment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and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machine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to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>
                <a:solidFill>
                  <a:srgbClr val="0A2D6E"/>
                </a:solidFill>
              </a:rPr>
              <a:t>analysis</a:t>
            </a:r>
            <a:endParaRPr lang="de-DE" sz="1400" b="1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</a:t>
            </a:r>
            <a:r>
              <a:rPr lang="de-DE" sz="1400" dirty="0" err="1" smtClean="0">
                <a:solidFill>
                  <a:srgbClr val="0A2D6E"/>
                </a:solidFill>
              </a:rPr>
              <a:t>sees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efficient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and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complete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extraction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of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knowledge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data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as</a:t>
            </a:r>
            <a:r>
              <a:rPr lang="de-DE" sz="1400" dirty="0" smtClean="0">
                <a:solidFill>
                  <a:srgbClr val="0A2D6E"/>
                </a:solidFill>
              </a:rPr>
              <a:t> a </a:t>
            </a:r>
            <a:r>
              <a:rPr lang="de-DE" sz="1400" b="1" dirty="0" smtClean="0">
                <a:solidFill>
                  <a:srgbClr val="0A2D6E"/>
                </a:solidFill>
              </a:rPr>
              <a:t>digital </a:t>
            </a:r>
            <a:r>
              <a:rPr lang="de-DE" sz="1400" b="1" dirty="0" err="1" smtClean="0">
                <a:solidFill>
                  <a:srgbClr val="0A2D6E"/>
                </a:solidFill>
              </a:rPr>
              <a:t>process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that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involves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domain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, IT, </a:t>
            </a:r>
            <a:r>
              <a:rPr lang="de-DE" sz="1400" dirty="0" err="1" smtClean="0">
                <a:solidFill>
                  <a:srgbClr val="0A2D6E"/>
                </a:solidFill>
              </a:rPr>
              <a:t>data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mathematicians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software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engineers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machine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detector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experts</a:t>
            </a:r>
            <a:r>
              <a:rPr lang="de-DE" sz="1400" dirty="0" smtClean="0">
                <a:solidFill>
                  <a:srgbClr val="0A2D6E"/>
                </a:solidFill>
              </a:rPr>
              <a:t>.</a:t>
            </a:r>
            <a:endParaRPr lang="de-DE" sz="1400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three</a:t>
            </a:r>
            <a:r>
              <a:rPr lang="de-DE" dirty="0" smtClean="0"/>
              <a:t> DMA </a:t>
            </a:r>
            <a:r>
              <a:rPr lang="de-DE" dirty="0" err="1" smtClean="0"/>
              <a:t>subtopics</a:t>
            </a:r>
            <a:endParaRPr lang="de-DE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395536" y="696910"/>
            <a:ext cx="8280920" cy="1253818"/>
            <a:chOff x="395536" y="696910"/>
            <a:chExt cx="8280920" cy="1253818"/>
          </a:xfrm>
        </p:grpSpPr>
        <p:sp>
          <p:nvSpPr>
            <p:cNvPr id="23" name="Freihandform 22"/>
            <p:cNvSpPr/>
            <p:nvPr/>
          </p:nvSpPr>
          <p:spPr>
            <a:xfrm>
              <a:off x="395536" y="696910"/>
              <a:ext cx="8280920" cy="1253818"/>
            </a:xfrm>
            <a:custGeom>
              <a:avLst/>
              <a:gdLst>
                <a:gd name="connsiteX0" fmla="*/ 0 w 8280920"/>
                <a:gd name="connsiteY0" fmla="*/ 125382 h 1253818"/>
                <a:gd name="connsiteX1" fmla="*/ 125382 w 8280920"/>
                <a:gd name="connsiteY1" fmla="*/ 0 h 1253818"/>
                <a:gd name="connsiteX2" fmla="*/ 8155538 w 8280920"/>
                <a:gd name="connsiteY2" fmla="*/ 0 h 1253818"/>
                <a:gd name="connsiteX3" fmla="*/ 8280920 w 8280920"/>
                <a:gd name="connsiteY3" fmla="*/ 125382 h 1253818"/>
                <a:gd name="connsiteX4" fmla="*/ 8280920 w 8280920"/>
                <a:gd name="connsiteY4" fmla="*/ 1128436 h 1253818"/>
                <a:gd name="connsiteX5" fmla="*/ 8155538 w 8280920"/>
                <a:gd name="connsiteY5" fmla="*/ 1253818 h 1253818"/>
                <a:gd name="connsiteX6" fmla="*/ 125382 w 8280920"/>
                <a:gd name="connsiteY6" fmla="*/ 1253818 h 1253818"/>
                <a:gd name="connsiteX7" fmla="*/ 0 w 8280920"/>
                <a:gd name="connsiteY7" fmla="*/ 1128436 h 1253818"/>
                <a:gd name="connsiteX8" fmla="*/ 0 w 8280920"/>
                <a:gd name="connsiteY8" fmla="*/ 125382 h 12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0920" h="1253818">
                  <a:moveTo>
                    <a:pt x="0" y="125382"/>
                  </a:moveTo>
                  <a:cubicBezTo>
                    <a:pt x="0" y="56135"/>
                    <a:pt x="56135" y="0"/>
                    <a:pt x="125382" y="0"/>
                  </a:cubicBezTo>
                  <a:lnTo>
                    <a:pt x="8155538" y="0"/>
                  </a:lnTo>
                  <a:cubicBezTo>
                    <a:pt x="8224785" y="0"/>
                    <a:pt x="8280920" y="56135"/>
                    <a:pt x="8280920" y="125382"/>
                  </a:cubicBezTo>
                  <a:lnTo>
                    <a:pt x="8280920" y="1128436"/>
                  </a:lnTo>
                  <a:cubicBezTo>
                    <a:pt x="8280920" y="1197683"/>
                    <a:pt x="8224785" y="1253818"/>
                    <a:pt x="8155538" y="1253818"/>
                  </a:cubicBezTo>
                  <a:lnTo>
                    <a:pt x="125382" y="1253818"/>
                  </a:lnTo>
                  <a:cubicBezTo>
                    <a:pt x="56135" y="1253818"/>
                    <a:pt x="0" y="1197683"/>
                    <a:pt x="0" y="1128436"/>
                  </a:cubicBezTo>
                  <a:lnTo>
                    <a:pt x="0" y="125382"/>
                  </a:ln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6868" tIns="105303" rIns="105304" bIns="105303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b="1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ST1: The Matter Information </a:t>
              </a:r>
              <a:r>
                <a:rPr lang="de-DE" sz="1800" b="1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Fabric</a:t>
              </a:r>
              <a:endParaRPr lang="de-DE" sz="18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IT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infrastructure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(Hard- &amp; Software)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for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facilities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Automization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of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Data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Lifecycle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Management (LK II)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Solutions für Communities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bgerundetes Rechteck 23"/>
            <p:cNvSpPr/>
            <p:nvPr/>
          </p:nvSpPr>
          <p:spPr>
            <a:xfrm>
              <a:off x="520917" y="822291"/>
              <a:ext cx="1656184" cy="1003055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/>
              </a:stretch>
            </a:blip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0" name="Gruppieren 29"/>
          <p:cNvGrpSpPr/>
          <p:nvPr/>
        </p:nvGrpSpPr>
        <p:grpSpPr>
          <a:xfrm>
            <a:off x="395536" y="2076110"/>
            <a:ext cx="8280920" cy="1253818"/>
            <a:chOff x="395536" y="2076110"/>
            <a:chExt cx="8280920" cy="1253818"/>
          </a:xfrm>
        </p:grpSpPr>
        <p:sp>
          <p:nvSpPr>
            <p:cNvPr id="25" name="Freihandform 24"/>
            <p:cNvSpPr/>
            <p:nvPr/>
          </p:nvSpPr>
          <p:spPr>
            <a:xfrm>
              <a:off x="395536" y="2076110"/>
              <a:ext cx="8280920" cy="1253818"/>
            </a:xfrm>
            <a:custGeom>
              <a:avLst/>
              <a:gdLst>
                <a:gd name="connsiteX0" fmla="*/ 0 w 8280920"/>
                <a:gd name="connsiteY0" fmla="*/ 125382 h 1253818"/>
                <a:gd name="connsiteX1" fmla="*/ 125382 w 8280920"/>
                <a:gd name="connsiteY1" fmla="*/ 0 h 1253818"/>
                <a:gd name="connsiteX2" fmla="*/ 8155538 w 8280920"/>
                <a:gd name="connsiteY2" fmla="*/ 0 h 1253818"/>
                <a:gd name="connsiteX3" fmla="*/ 8280920 w 8280920"/>
                <a:gd name="connsiteY3" fmla="*/ 125382 h 1253818"/>
                <a:gd name="connsiteX4" fmla="*/ 8280920 w 8280920"/>
                <a:gd name="connsiteY4" fmla="*/ 1128436 h 1253818"/>
                <a:gd name="connsiteX5" fmla="*/ 8155538 w 8280920"/>
                <a:gd name="connsiteY5" fmla="*/ 1253818 h 1253818"/>
                <a:gd name="connsiteX6" fmla="*/ 125382 w 8280920"/>
                <a:gd name="connsiteY6" fmla="*/ 1253818 h 1253818"/>
                <a:gd name="connsiteX7" fmla="*/ 0 w 8280920"/>
                <a:gd name="connsiteY7" fmla="*/ 1128436 h 1253818"/>
                <a:gd name="connsiteX8" fmla="*/ 0 w 8280920"/>
                <a:gd name="connsiteY8" fmla="*/ 125382 h 12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0920" h="1253818">
                  <a:moveTo>
                    <a:pt x="0" y="125382"/>
                  </a:moveTo>
                  <a:cubicBezTo>
                    <a:pt x="0" y="56135"/>
                    <a:pt x="56135" y="0"/>
                    <a:pt x="125382" y="0"/>
                  </a:cubicBezTo>
                  <a:lnTo>
                    <a:pt x="8155538" y="0"/>
                  </a:lnTo>
                  <a:cubicBezTo>
                    <a:pt x="8224785" y="0"/>
                    <a:pt x="8280920" y="56135"/>
                    <a:pt x="8280920" y="125382"/>
                  </a:cubicBezTo>
                  <a:lnTo>
                    <a:pt x="8280920" y="1128436"/>
                  </a:lnTo>
                  <a:cubicBezTo>
                    <a:pt x="8280920" y="1197683"/>
                    <a:pt x="8224785" y="1253818"/>
                    <a:pt x="8155538" y="1253818"/>
                  </a:cubicBezTo>
                  <a:lnTo>
                    <a:pt x="125382" y="1253818"/>
                  </a:lnTo>
                  <a:cubicBezTo>
                    <a:pt x="56135" y="1253818"/>
                    <a:pt x="0" y="1197683"/>
                    <a:pt x="0" y="1128436"/>
                  </a:cubicBezTo>
                  <a:lnTo>
                    <a:pt x="0" y="125382"/>
                  </a:lnTo>
                  <a:close/>
                </a:path>
              </a:pathLst>
            </a:custGeom>
            <a:solidFill>
              <a:srgbClr val="0A2D6E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6868" tIns="105303" rIns="105304" bIns="105303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b="1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ST2: The Digital Scientific </a:t>
              </a:r>
              <a:r>
                <a:rPr lang="de-DE" sz="1800" b="1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Method</a:t>
              </a:r>
              <a:endParaRPr lang="de-DE" sz="18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Matter-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specific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research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in Data Analysis &amp; Simulation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methods</a:t>
              </a:r>
              <a:endParaRPr lang="de-DE" sz="1400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e.g.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Machine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Learning, Simulation, Visual Analytics, Scientific Workflow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Developing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methods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für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heterogeneous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HPC, HTC, I/O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for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Matter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applications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Abgerundetes Rechteck 25"/>
            <p:cNvSpPr/>
            <p:nvPr/>
          </p:nvSpPr>
          <p:spPr>
            <a:xfrm>
              <a:off x="520917" y="2201492"/>
              <a:ext cx="1656184" cy="1003055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1" name="Gruppieren 30"/>
          <p:cNvGrpSpPr/>
          <p:nvPr/>
        </p:nvGrpSpPr>
        <p:grpSpPr>
          <a:xfrm>
            <a:off x="395536" y="3455311"/>
            <a:ext cx="8280920" cy="1253818"/>
            <a:chOff x="395536" y="3455311"/>
            <a:chExt cx="8280920" cy="1253818"/>
          </a:xfrm>
        </p:grpSpPr>
        <p:sp>
          <p:nvSpPr>
            <p:cNvPr id="27" name="Freihandform 26"/>
            <p:cNvSpPr/>
            <p:nvPr/>
          </p:nvSpPr>
          <p:spPr>
            <a:xfrm>
              <a:off x="395536" y="3455311"/>
              <a:ext cx="8280920" cy="1253818"/>
            </a:xfrm>
            <a:custGeom>
              <a:avLst/>
              <a:gdLst>
                <a:gd name="connsiteX0" fmla="*/ 0 w 8280920"/>
                <a:gd name="connsiteY0" fmla="*/ 125382 h 1253818"/>
                <a:gd name="connsiteX1" fmla="*/ 125382 w 8280920"/>
                <a:gd name="connsiteY1" fmla="*/ 0 h 1253818"/>
                <a:gd name="connsiteX2" fmla="*/ 8155538 w 8280920"/>
                <a:gd name="connsiteY2" fmla="*/ 0 h 1253818"/>
                <a:gd name="connsiteX3" fmla="*/ 8280920 w 8280920"/>
                <a:gd name="connsiteY3" fmla="*/ 125382 h 1253818"/>
                <a:gd name="connsiteX4" fmla="*/ 8280920 w 8280920"/>
                <a:gd name="connsiteY4" fmla="*/ 1128436 h 1253818"/>
                <a:gd name="connsiteX5" fmla="*/ 8155538 w 8280920"/>
                <a:gd name="connsiteY5" fmla="*/ 1253818 h 1253818"/>
                <a:gd name="connsiteX6" fmla="*/ 125382 w 8280920"/>
                <a:gd name="connsiteY6" fmla="*/ 1253818 h 1253818"/>
                <a:gd name="connsiteX7" fmla="*/ 0 w 8280920"/>
                <a:gd name="connsiteY7" fmla="*/ 1128436 h 1253818"/>
                <a:gd name="connsiteX8" fmla="*/ 0 w 8280920"/>
                <a:gd name="connsiteY8" fmla="*/ 125382 h 125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80920" h="1253818">
                  <a:moveTo>
                    <a:pt x="0" y="125382"/>
                  </a:moveTo>
                  <a:cubicBezTo>
                    <a:pt x="0" y="56135"/>
                    <a:pt x="56135" y="0"/>
                    <a:pt x="125382" y="0"/>
                  </a:cubicBezTo>
                  <a:lnTo>
                    <a:pt x="8155538" y="0"/>
                  </a:lnTo>
                  <a:cubicBezTo>
                    <a:pt x="8224785" y="0"/>
                    <a:pt x="8280920" y="56135"/>
                    <a:pt x="8280920" y="125382"/>
                  </a:cubicBezTo>
                  <a:lnTo>
                    <a:pt x="8280920" y="1128436"/>
                  </a:lnTo>
                  <a:cubicBezTo>
                    <a:pt x="8280920" y="1197683"/>
                    <a:pt x="8224785" y="1253818"/>
                    <a:pt x="8155538" y="1253818"/>
                  </a:cubicBezTo>
                  <a:lnTo>
                    <a:pt x="125382" y="1253818"/>
                  </a:lnTo>
                  <a:cubicBezTo>
                    <a:pt x="56135" y="1253818"/>
                    <a:pt x="0" y="1197683"/>
                    <a:pt x="0" y="1128436"/>
                  </a:cubicBezTo>
                  <a:lnTo>
                    <a:pt x="0" y="12538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86868" tIns="105303" rIns="105304" bIns="105303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800" b="1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ST3: The Digital Experiment </a:t>
              </a:r>
              <a:r>
                <a:rPr lang="de-DE" sz="1800" b="1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and</a:t>
              </a:r>
              <a:r>
                <a:rPr lang="de-DE" sz="1800" b="1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lang="de-DE" sz="1800" b="1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Machine</a:t>
              </a:r>
              <a:endParaRPr lang="de-DE" sz="18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Start-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to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-End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Simulations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(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Machine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/Interaction/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Detectors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)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Fast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feedback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&amp;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machine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control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(„Human in </a:t>
              </a:r>
              <a:r>
                <a:rPr lang="de-DE" sz="1400" kern="1200" dirty="0" err="1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the</a:t>
              </a:r>
              <a:r>
                <a:rPr lang="de-DE" sz="1400" kern="1200" dirty="0" smtClean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 Loop“)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Quantifying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data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quality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,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meta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data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acquisition</a:t>
              </a:r>
              <a:r>
                <a:rPr lang="de-DE" sz="1400" dirty="0" smtClean="0">
                  <a:solidFill>
                    <a:srgbClr val="FFFFFF"/>
                  </a:solidFill>
                  <a:latin typeface="Arial"/>
                </a:rPr>
                <a:t> &amp; </a:t>
              </a:r>
              <a:r>
                <a:rPr lang="de-DE" sz="1400" dirty="0" err="1" smtClean="0">
                  <a:solidFill>
                    <a:srgbClr val="FFFFFF"/>
                  </a:solidFill>
                  <a:latin typeface="Arial"/>
                </a:rPr>
                <a:t>analysis</a:t>
              </a:r>
              <a:endParaRPr lang="de-DE" sz="1400" kern="120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Abgerundetes Rechteck 27"/>
            <p:cNvSpPr/>
            <p:nvPr/>
          </p:nvSpPr>
          <p:spPr>
            <a:xfrm>
              <a:off x="520917" y="3580693"/>
              <a:ext cx="1656184" cy="1003055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" name="Pfeil nach oben und unten 3"/>
          <p:cNvSpPr/>
          <p:nvPr/>
        </p:nvSpPr>
        <p:spPr>
          <a:xfrm>
            <a:off x="6660232" y="696910"/>
            <a:ext cx="2304256" cy="4012220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b="1" dirty="0" err="1" smtClean="0"/>
              <a:t>Two</a:t>
            </a:r>
            <a:r>
              <a:rPr lang="de-DE" sz="2000" b="1" dirty="0" smtClean="0"/>
              <a:t> ST </a:t>
            </a:r>
            <a:r>
              <a:rPr lang="de-DE" sz="2000" b="1" dirty="0" err="1" smtClean="0"/>
              <a:t>leaders</a:t>
            </a:r>
            <a:endParaRPr lang="de-DE" sz="2000" b="1" dirty="0" smtClean="0"/>
          </a:p>
          <a:p>
            <a:pPr algn="ctr"/>
            <a:r>
              <a:rPr lang="de-DE" sz="2000" b="1" dirty="0" smtClean="0"/>
              <a:t>(IT &amp; </a:t>
            </a:r>
            <a:r>
              <a:rPr lang="de-DE" sz="2000" b="1" dirty="0" err="1" smtClean="0"/>
              <a:t>domain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science</a:t>
            </a:r>
            <a:r>
              <a:rPr lang="de-DE" sz="2000" b="1" dirty="0" smtClean="0"/>
              <a:t>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5610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high-rate x-</a:t>
            </a:r>
            <a:r>
              <a:rPr lang="de-DE" dirty="0" err="1" smtClean="0"/>
              <a:t>ray</a:t>
            </a:r>
            <a:r>
              <a:rPr lang="de-DE" dirty="0"/>
              <a:t>/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endParaRPr lang="de-DE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5198"/>
            <a:ext cx="3171514" cy="241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2394564" y="483518"/>
            <a:ext cx="3417581" cy="2564497"/>
            <a:chOff x="5436096" y="582028"/>
            <a:chExt cx="3417581" cy="2564497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5436096" y="582028"/>
              <a:ext cx="1951456" cy="1465691"/>
              <a:chOff x="2085845" y="672686"/>
              <a:chExt cx="8423462" cy="6185314"/>
            </a:xfrm>
            <a:effectLst/>
          </p:grpSpPr>
          <p:pic>
            <p:nvPicPr>
              <p:cNvPr id="33" name="Bild 12" descr="IMG_3384_2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563" t="8628" r="16925" b="4605"/>
              <a:stretch/>
            </p:blipFill>
            <p:spPr>
              <a:xfrm>
                <a:off x="4211959" y="1556790"/>
                <a:ext cx="5076054" cy="4824537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Bild 13" descr="pulse5fs.png"/>
              <p:cNvPicPr>
                <a:picLocks/>
              </p:cNvPicPr>
              <p:nvPr/>
            </p:nvPicPr>
            <p:blipFill rotWithShape="1">
              <a:blip r:embed="rId4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2529" y="2619918"/>
                <a:ext cx="5759995" cy="1730400"/>
              </a:xfrm>
              <a:prstGeom prst="rect">
                <a:avLst/>
              </a:prstGeom>
              <a:scene3d>
                <a:camera prst="orthographicFront">
                  <a:rot lat="20999996" lon="16799975" rev="0"/>
                </a:camera>
                <a:lightRig rig="threePt" dir="t"/>
              </a:scene3d>
            </p:spPr>
          </p:pic>
          <p:sp>
            <p:nvSpPr>
              <p:cNvPr id="35" name="Gleichschenkliges Dreieck 34"/>
              <p:cNvSpPr/>
              <p:nvPr/>
            </p:nvSpPr>
            <p:spPr>
              <a:xfrm flipV="1">
                <a:off x="5000739" y="1432332"/>
                <a:ext cx="831267" cy="3244919"/>
              </a:xfrm>
              <a:prstGeom prst="triangle">
                <a:avLst>
                  <a:gd name="adj" fmla="val 48143"/>
                </a:avLst>
              </a:prstGeom>
              <a:gradFill flip="none" rotWithShape="1">
                <a:gsLst>
                  <a:gs pos="31000">
                    <a:schemeClr val="accent4">
                      <a:lumMod val="50000"/>
                      <a:alpha val="60000"/>
                    </a:schemeClr>
                  </a:gs>
                  <a:gs pos="100000">
                    <a:srgbClr val="46AD3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984417" lon="8646000" rev="2570043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36" name="Gruppierung 15"/>
              <p:cNvGrpSpPr/>
              <p:nvPr/>
            </p:nvGrpSpPr>
            <p:grpSpPr>
              <a:xfrm>
                <a:off x="4749312" y="5474105"/>
                <a:ext cx="5759995" cy="1106717"/>
                <a:chOff x="4328490" y="5323417"/>
                <a:chExt cx="5760000" cy="1106718"/>
              </a:xfrm>
            </p:grpSpPr>
            <p:pic>
              <p:nvPicPr>
                <p:cNvPr id="43" name="Bild 16" descr="pulse_blue.png"/>
                <p:cNvPicPr>
                  <a:picLocks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28490" y="5323417"/>
                  <a:ext cx="5760000" cy="1106718"/>
                </a:xfrm>
                <a:prstGeom prst="rect">
                  <a:avLst/>
                </a:prstGeom>
                <a:scene3d>
                  <a:camera prst="orthographicFront">
                    <a:rot lat="21000000" lon="16800000" rev="0"/>
                  </a:camera>
                  <a:lightRig rig="threePt" dir="t"/>
                </a:scene3d>
              </p:spPr>
            </p:pic>
            <p:pic>
              <p:nvPicPr>
                <p:cNvPr id="44" name="Bild 17" descr="pulse5fs.png"/>
                <p:cNvPicPr>
                  <a:picLocks/>
                </p:cNvPicPr>
                <p:nvPr/>
              </p:nvPicPr>
              <p:blipFill rotWithShape="1">
                <a:blip r:embed="rId7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0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6423"/>
                <a:stretch/>
              </p:blipFill>
              <p:spPr>
                <a:xfrm>
                  <a:off x="4328490" y="5323417"/>
                  <a:ext cx="5760000" cy="1101904"/>
                </a:xfrm>
                <a:prstGeom prst="rect">
                  <a:avLst/>
                </a:prstGeom>
                <a:scene3d>
                  <a:camera prst="orthographicFront">
                    <a:rot lat="20999996" lon="16799975" rev="0"/>
                  </a:camera>
                  <a:lightRig rig="threePt" dir="t"/>
                </a:scene3d>
              </p:spPr>
            </p:pic>
          </p:grpSp>
          <p:sp>
            <p:nvSpPr>
              <p:cNvPr id="37" name="Gleichschenkliges Dreieck 36"/>
              <p:cNvSpPr/>
              <p:nvPr/>
            </p:nvSpPr>
            <p:spPr>
              <a:xfrm flipV="1">
                <a:off x="6519958" y="3080635"/>
                <a:ext cx="831267" cy="3244919"/>
              </a:xfrm>
              <a:prstGeom prst="triangle">
                <a:avLst>
                  <a:gd name="adj" fmla="val 48143"/>
                </a:avLst>
              </a:prstGeom>
              <a:gradFill flip="none" rotWithShape="1">
                <a:gsLst>
                  <a:gs pos="31000">
                    <a:schemeClr val="accent4">
                      <a:lumMod val="50000"/>
                      <a:alpha val="60000"/>
                    </a:schemeClr>
                  </a:gs>
                  <a:gs pos="100000">
                    <a:srgbClr val="46AD34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984417" lon="8646000" rev="133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38" name="Gruppierung 19"/>
              <p:cNvGrpSpPr/>
              <p:nvPr/>
            </p:nvGrpSpPr>
            <p:grpSpPr>
              <a:xfrm>
                <a:off x="4749312" y="4325378"/>
                <a:ext cx="5759995" cy="1188797"/>
                <a:chOff x="-704943" y="3626618"/>
                <a:chExt cx="5760000" cy="1188799"/>
              </a:xfrm>
            </p:grpSpPr>
            <p:pic>
              <p:nvPicPr>
                <p:cNvPr id="41" name="Bild 20" descr="pulse_blue.png"/>
                <p:cNvPicPr>
                  <a:picLocks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704943" y="3626618"/>
                  <a:ext cx="5760000" cy="1188799"/>
                </a:xfrm>
                <a:prstGeom prst="rect">
                  <a:avLst/>
                </a:prstGeom>
                <a:scene3d>
                  <a:camera prst="orthographicFront">
                    <a:rot lat="21000000" lon="16800000" rev="0"/>
                  </a:camera>
                  <a:lightRig rig="threePt" dir="t"/>
                </a:scene3d>
              </p:spPr>
            </p:pic>
            <p:pic>
              <p:nvPicPr>
                <p:cNvPr id="42" name="Bild 21" descr="pulse5fs.png"/>
                <p:cNvPicPr>
                  <a:picLocks/>
                </p:cNvPicPr>
                <p:nvPr/>
              </p:nvPicPr>
              <p:blipFill rotWithShape="1">
                <a:blip r:embed="rId10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aturation sat="0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6769"/>
                <a:stretch/>
              </p:blipFill>
              <p:spPr>
                <a:xfrm>
                  <a:off x="-704943" y="3626618"/>
                  <a:ext cx="5760000" cy="1188799"/>
                </a:xfrm>
                <a:prstGeom prst="rect">
                  <a:avLst/>
                </a:prstGeom>
                <a:scene3d>
                  <a:camera prst="orthographicFront">
                    <a:rot lat="20999996" lon="16799975" rev="0"/>
                  </a:camera>
                  <a:lightRig rig="threePt" dir="t"/>
                </a:scene3d>
              </p:spPr>
            </p:pic>
          </p:grpSp>
          <p:pic>
            <p:nvPicPr>
              <p:cNvPr id="39" name="Bild 22" descr="pulse5fs.png"/>
              <p:cNvPicPr>
                <a:picLocks/>
              </p:cNvPicPr>
              <p:nvPr/>
            </p:nvPicPr>
            <p:blipFill rotWithShape="1">
              <a:blip r:embed="rId12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797"/>
              <a:stretch/>
            </p:blipFill>
            <p:spPr>
              <a:xfrm>
                <a:off x="2085845" y="672686"/>
                <a:ext cx="5759995" cy="1963209"/>
              </a:xfrm>
              <a:prstGeom prst="rect">
                <a:avLst/>
              </a:prstGeom>
              <a:scene3d>
                <a:camera prst="orthographicFront">
                  <a:rot lat="20999996" lon="16799975" rev="0"/>
                </a:camera>
                <a:lightRig rig="threePt" dir="t"/>
              </a:scene3d>
            </p:spPr>
          </p:pic>
          <p:sp>
            <p:nvSpPr>
              <p:cNvPr id="40" name="Gleichschenkliges Dreieck 39"/>
              <p:cNvSpPr/>
              <p:nvPr/>
            </p:nvSpPr>
            <p:spPr>
              <a:xfrm flipV="1">
                <a:off x="6887952" y="3029222"/>
                <a:ext cx="517747" cy="3828778"/>
              </a:xfrm>
              <a:prstGeom prst="triangle">
                <a:avLst>
                  <a:gd name="adj" fmla="val 48143"/>
                </a:avLst>
              </a:prstGeom>
              <a:gradFill flip="none" rotWithShape="1">
                <a:gsLst>
                  <a:gs pos="31000">
                    <a:schemeClr val="tx2">
                      <a:lumMod val="50000"/>
                      <a:alpha val="60000"/>
                    </a:schemeClr>
                  </a:gs>
                  <a:gs pos="100000">
                    <a:srgbClr val="2DDFFF">
                      <a:alpha val="60000"/>
                    </a:srgb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18984417" lon="8646000" rev="133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381" y="785519"/>
              <a:ext cx="1744873" cy="1160148"/>
            </a:xfrm>
            <a:prstGeom prst="rect">
              <a:avLst/>
            </a:prstGeom>
            <a:effectLst/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" t="3504" r="3502" b="6118"/>
            <a:stretch/>
          </p:blipFill>
          <p:spPr>
            <a:xfrm>
              <a:off x="5919554" y="1934057"/>
              <a:ext cx="1703531" cy="1212468"/>
            </a:xfrm>
            <a:prstGeom prst="rect">
              <a:avLst/>
            </a:prstGeom>
            <a:effectLst/>
          </p:spPr>
        </p:pic>
        <p:pic>
          <p:nvPicPr>
            <p:cNvPr id="47" name="Picture 2" descr="M:\fwt\members\kluget\Proposals\saxs_pulse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" r="71721" b="2088"/>
            <a:stretch/>
          </p:blipFill>
          <p:spPr bwMode="auto">
            <a:xfrm>
              <a:off x="7587143" y="1940511"/>
              <a:ext cx="1232756" cy="120203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feld 47"/>
            <p:cNvSpPr txBox="1"/>
            <p:nvPr/>
          </p:nvSpPr>
          <p:spPr>
            <a:xfrm>
              <a:off x="6460962" y="771550"/>
              <a:ext cx="6815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000" b="1" smtClean="0">
                  <a:solidFill>
                    <a:schemeClr val="bg1"/>
                  </a:solidFill>
                </a:rPr>
                <a:t>HIJ XUV</a:t>
              </a:r>
              <a:endParaRPr lang="de-DE" sz="1000" b="1">
                <a:solidFill>
                  <a:schemeClr val="bg1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062249" y="777284"/>
              <a:ext cx="6896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smtClean="0">
                  <a:solidFill>
                    <a:schemeClr val="bg1"/>
                  </a:solidFill>
                </a:rPr>
                <a:t>EUXFEL</a:t>
              </a:r>
              <a:endParaRPr lang="de-DE" sz="1000" b="1">
                <a:solidFill>
                  <a:schemeClr val="bg1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5895720" y="2898790"/>
              <a:ext cx="74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>
                  <a:solidFill>
                    <a:schemeClr val="bg1"/>
                  </a:solidFill>
                </a:rPr>
                <a:t>Neutrons</a:t>
              </a:r>
              <a:endParaRPr lang="de-DE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284289" y="2898790"/>
              <a:ext cx="5693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000" b="1" smtClean="0">
                  <a:solidFill>
                    <a:schemeClr val="bg1"/>
                  </a:solidFill>
                </a:rPr>
                <a:t>HIBEF</a:t>
              </a:r>
              <a:endParaRPr lang="de-DE" sz="1000" b="1">
                <a:solidFill>
                  <a:schemeClr val="bg1"/>
                </a:solidFill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5919555" y="777284"/>
              <a:ext cx="2900344" cy="236526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7689780" y="7715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GISAX/NS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7"/>
          <a:srcRect t="12606" r="51176" b="42573"/>
          <a:stretch/>
        </p:blipFill>
        <p:spPr>
          <a:xfrm>
            <a:off x="5940152" y="3208898"/>
            <a:ext cx="3171514" cy="1636911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179512" y="771550"/>
            <a:ext cx="259541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X-</a:t>
            </a:r>
            <a:r>
              <a:rPr lang="de-DE" sz="1400" dirty="0" err="1" smtClean="0">
                <a:solidFill>
                  <a:srgbClr val="0A2D6E"/>
                </a:solidFill>
              </a:rPr>
              <a:t>ray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neutron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scattering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problems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can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often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be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treated</a:t>
            </a:r>
            <a:r>
              <a:rPr lang="de-DE" sz="1400" dirty="0" smtClean="0">
                <a:solidFill>
                  <a:srgbClr val="0A2D6E"/>
                </a:solidFill>
              </a:rPr>
              <a:t> in </a:t>
            </a:r>
            <a:r>
              <a:rPr lang="de-DE" sz="1400" b="1" dirty="0" err="1" smtClean="0">
                <a:solidFill>
                  <a:srgbClr val="0A2D6E"/>
                </a:solidFill>
              </a:rPr>
              <a:t>similar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manners</a:t>
            </a:r>
            <a:r>
              <a:rPr lang="de-DE" sz="1400" dirty="0" smtClean="0">
                <a:solidFill>
                  <a:srgbClr val="0A2D6E"/>
                </a:solidFill>
              </a:rPr>
              <a:t>, e.g. </a:t>
            </a:r>
            <a:r>
              <a:rPr lang="de-DE" sz="1400" dirty="0" err="1" smtClean="0">
                <a:solidFill>
                  <a:srgbClr val="0A2D6E"/>
                </a:solidFill>
              </a:rPr>
              <a:t>when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reconstructing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images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scattering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pictures</a:t>
            </a:r>
            <a:endParaRPr lang="de-DE" sz="14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At high </a:t>
            </a:r>
            <a:r>
              <a:rPr lang="de-DE" sz="1400" dirty="0" err="1" smtClean="0">
                <a:solidFill>
                  <a:srgbClr val="0A2D6E"/>
                </a:solidFill>
              </a:rPr>
              <a:t>rates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methods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available</a:t>
            </a:r>
            <a:r>
              <a:rPr lang="de-DE" sz="1400" dirty="0" smtClean="0">
                <a:solidFill>
                  <a:srgbClr val="0A2D6E"/>
                </a:solidFill>
              </a:rPr>
              <a:t> will </a:t>
            </a:r>
            <a:r>
              <a:rPr lang="de-DE" sz="1400" dirty="0" err="1" smtClean="0">
                <a:solidFill>
                  <a:srgbClr val="0A2D6E"/>
                </a:solidFill>
              </a:rPr>
              <a:t>require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more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automation</a:t>
            </a:r>
            <a:r>
              <a:rPr lang="de-DE" sz="1400" b="1" dirty="0" smtClean="0">
                <a:solidFill>
                  <a:srgbClr val="0A2D6E"/>
                </a:solidFill>
              </a:rPr>
              <a:t>, </a:t>
            </a:r>
            <a:r>
              <a:rPr lang="de-DE" sz="1400" b="1" dirty="0" err="1" smtClean="0">
                <a:solidFill>
                  <a:srgbClr val="0A2D6E"/>
                </a:solidFill>
              </a:rPr>
              <a:t>adaption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to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facility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data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flows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and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detectors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</a:t>
            </a:r>
            <a:r>
              <a:rPr lang="de-DE" sz="1400" dirty="0" err="1" smtClean="0">
                <a:solidFill>
                  <a:srgbClr val="0A2D6E"/>
                </a:solidFill>
              </a:rPr>
              <a:t>can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utilize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synergies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common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needs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develop</a:t>
            </a:r>
            <a:r>
              <a:rPr lang="de-DE" sz="1400" b="1" dirty="0" smtClean="0">
                <a:solidFill>
                  <a:srgbClr val="0A2D6E"/>
                </a:solidFill>
              </a:rPr>
              <a:t> modular </a:t>
            </a:r>
            <a:r>
              <a:rPr lang="de-DE" sz="1400" b="1" dirty="0" err="1" smtClean="0">
                <a:solidFill>
                  <a:srgbClr val="0A2D6E"/>
                </a:solidFill>
              </a:rPr>
              <a:t>building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blocks</a:t>
            </a:r>
            <a:r>
              <a:rPr lang="de-DE" sz="1400" b="1" dirty="0" smtClean="0">
                <a:solidFill>
                  <a:srgbClr val="0A2D6E"/>
                </a:solidFill>
              </a:rPr>
              <a:t> 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24" y="3219822"/>
            <a:ext cx="3001843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Modular, </a:t>
            </a:r>
            <a:r>
              <a:rPr lang="de-DE" dirty="0" err="1" smtClean="0"/>
              <a:t>reusable</a:t>
            </a:r>
            <a:r>
              <a:rPr lang="de-DE" dirty="0" smtClean="0"/>
              <a:t>, </a:t>
            </a:r>
            <a:r>
              <a:rPr lang="de-DE" dirty="0" err="1" smtClean="0"/>
              <a:t>shareable</a:t>
            </a:r>
            <a:r>
              <a:rPr lang="de-DE" dirty="0" smtClean="0"/>
              <a:t> </a:t>
            </a:r>
            <a:r>
              <a:rPr lang="de-DE" dirty="0" err="1" smtClean="0"/>
              <a:t>solutions</a:t>
            </a:r>
            <a:r>
              <a:rPr lang="de-DE" dirty="0" smtClean="0"/>
              <a:t> …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60000" y="3364900"/>
            <a:ext cx="8532480" cy="601652"/>
            <a:chOff x="360000" y="3364900"/>
            <a:chExt cx="8532480" cy="601652"/>
          </a:xfrm>
        </p:grpSpPr>
        <p:sp>
          <p:nvSpPr>
            <p:cNvPr id="3" name="Abgerundetes Rechteck 2"/>
            <p:cNvSpPr/>
            <p:nvPr/>
          </p:nvSpPr>
          <p:spPr>
            <a:xfrm>
              <a:off x="360000" y="3364900"/>
              <a:ext cx="1619712" cy="601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I/O Stack &amp; </a:t>
              </a:r>
              <a:r>
                <a:rPr lang="de-DE" dirty="0" err="1" smtClean="0"/>
                <a:t>Staging</a:t>
              </a:r>
              <a:endParaRPr lang="de-DE" dirty="0"/>
            </a:p>
          </p:txBody>
        </p:sp>
        <p:sp>
          <p:nvSpPr>
            <p:cNvPr id="34" name="Abgerundetes Rechteck 33"/>
            <p:cNvSpPr/>
            <p:nvPr/>
          </p:nvSpPr>
          <p:spPr>
            <a:xfrm>
              <a:off x="2105492" y="3364900"/>
              <a:ext cx="3528392" cy="60165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Portable, high </a:t>
              </a:r>
              <a:r>
                <a:rPr lang="de-DE" dirty="0" err="1" smtClean="0"/>
                <a:t>throughput</a:t>
              </a:r>
              <a:r>
                <a:rPr lang="de-DE" dirty="0" smtClean="0"/>
                <a:t> </a:t>
              </a:r>
              <a:r>
                <a:rPr lang="de-DE" dirty="0" err="1" smtClean="0"/>
                <a:t>communication</a:t>
              </a:r>
              <a:r>
                <a:rPr lang="de-DE" dirty="0" smtClean="0"/>
                <a:t> </a:t>
              </a:r>
              <a:r>
                <a:rPr lang="de-DE" dirty="0" err="1" smtClean="0"/>
                <a:t>stack</a:t>
              </a:r>
              <a:endParaRPr lang="de-DE" dirty="0"/>
            </a:p>
          </p:txBody>
        </p:sp>
        <p:sp>
          <p:nvSpPr>
            <p:cNvPr id="35" name="Abgerundetes Rechteck 34"/>
            <p:cNvSpPr/>
            <p:nvPr/>
          </p:nvSpPr>
          <p:spPr>
            <a:xfrm>
              <a:off x="5759664" y="3364900"/>
              <a:ext cx="3132816" cy="60165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Portable high </a:t>
              </a:r>
              <a:r>
                <a:rPr lang="de-DE" dirty="0" err="1" smtClean="0"/>
                <a:t>performance</a:t>
              </a:r>
              <a:r>
                <a:rPr lang="de-DE" dirty="0" smtClean="0"/>
                <a:t> </a:t>
              </a:r>
              <a:r>
                <a:rPr lang="de-DE" dirty="0" err="1" smtClean="0"/>
                <a:t>computing</a:t>
              </a:r>
              <a:r>
                <a:rPr lang="de-DE" dirty="0" smtClean="0"/>
                <a:t> </a:t>
              </a:r>
              <a:r>
                <a:rPr lang="de-DE" dirty="0" err="1" smtClean="0"/>
                <a:t>stack</a:t>
              </a:r>
              <a:endParaRPr lang="de-DE" dirty="0" smtClean="0"/>
            </a:p>
          </p:txBody>
        </p:sp>
      </p:grpSp>
      <p:sp>
        <p:nvSpPr>
          <p:cNvPr id="38" name="Abgerundetes Rechteck 37"/>
          <p:cNvSpPr/>
          <p:nvPr/>
        </p:nvSpPr>
        <p:spPr>
          <a:xfrm>
            <a:off x="361146" y="2669260"/>
            <a:ext cx="3850814" cy="564625"/>
          </a:xfrm>
          <a:prstGeom prst="roundRect">
            <a:avLst/>
          </a:prstGeom>
          <a:solidFill>
            <a:srgbClr val="A0235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Scalable</a:t>
            </a:r>
            <a:r>
              <a:rPr lang="de-DE" dirty="0" smtClean="0"/>
              <a:t> </a:t>
            </a:r>
            <a:r>
              <a:rPr lang="de-DE" dirty="0" err="1" smtClean="0"/>
              <a:t>Pipelining</a:t>
            </a:r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60000" y="2109838"/>
            <a:ext cx="8526378" cy="1125978"/>
            <a:chOff x="360000" y="2109838"/>
            <a:chExt cx="8526378" cy="1125978"/>
          </a:xfrm>
        </p:grpSpPr>
        <p:sp>
          <p:nvSpPr>
            <p:cNvPr id="4" name="L-Form 3"/>
            <p:cNvSpPr/>
            <p:nvPr/>
          </p:nvSpPr>
          <p:spPr>
            <a:xfrm flipH="1" flipV="1">
              <a:off x="360000" y="2109838"/>
              <a:ext cx="8526378" cy="1125978"/>
            </a:xfrm>
            <a:prstGeom prst="corner">
              <a:avLst>
                <a:gd name="adj1" fmla="val 40377"/>
                <a:gd name="adj2" fmla="val 403538"/>
              </a:avLst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31012" y="2162562"/>
              <a:ext cx="8152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Domain </a:t>
              </a:r>
              <a:r>
                <a:rPr lang="de-DE" dirty="0" err="1" smtClean="0">
                  <a:solidFill>
                    <a:schemeClr val="bg1"/>
                  </a:solidFill>
                </a:rPr>
                <a:t>Specific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Languages</a:t>
              </a:r>
              <a:r>
                <a:rPr lang="de-DE" dirty="0" smtClean="0">
                  <a:solidFill>
                    <a:schemeClr val="bg1"/>
                  </a:solidFill>
                </a:rPr>
                <a:t> / Libraries für </a:t>
              </a:r>
              <a:r>
                <a:rPr lang="de-DE" dirty="0" err="1" smtClean="0">
                  <a:solidFill>
                    <a:schemeClr val="bg1"/>
                  </a:solidFill>
                </a:rPr>
                <a:t>Scattering</a:t>
              </a:r>
              <a:r>
                <a:rPr lang="de-DE" dirty="0" smtClean="0">
                  <a:solidFill>
                    <a:schemeClr val="bg1"/>
                  </a:solidFill>
                </a:rPr>
                <a:t> Primitives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61146" y="1404690"/>
            <a:ext cx="8525232" cy="576064"/>
            <a:chOff x="361146" y="1404690"/>
            <a:chExt cx="8525232" cy="576064"/>
          </a:xfrm>
        </p:grpSpPr>
        <p:sp>
          <p:nvSpPr>
            <p:cNvPr id="10" name="Rechteck 9"/>
            <p:cNvSpPr/>
            <p:nvPr/>
          </p:nvSpPr>
          <p:spPr>
            <a:xfrm>
              <a:off x="361146" y="1404690"/>
              <a:ext cx="2627824" cy="57606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Processing Tools</a:t>
              </a:r>
              <a:endParaRPr lang="de-DE" dirty="0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3132413" y="1404690"/>
              <a:ext cx="3024336" cy="5760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/>
                <a:t>Reconstruction</a:t>
              </a:r>
              <a:r>
                <a:rPr lang="de-DE" dirty="0" smtClean="0"/>
                <a:t> Tools</a:t>
              </a:r>
              <a:endParaRPr lang="de-DE" dirty="0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6300192" y="1404690"/>
              <a:ext cx="2586186" cy="5760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Analysis Tools</a:t>
              </a:r>
              <a:endParaRPr lang="de-DE" dirty="0"/>
            </a:p>
          </p:txBody>
        </p:sp>
      </p:grpSp>
      <p:sp>
        <p:nvSpPr>
          <p:cNvPr id="42" name="Rechteck 41"/>
          <p:cNvSpPr/>
          <p:nvPr/>
        </p:nvSpPr>
        <p:spPr>
          <a:xfrm>
            <a:off x="2298114" y="699542"/>
            <a:ext cx="4650150" cy="5760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High-rate </a:t>
            </a:r>
            <a:r>
              <a:rPr lang="de-DE" dirty="0" err="1" smtClean="0"/>
              <a:t>Scattering</a:t>
            </a:r>
            <a:r>
              <a:rPr lang="de-DE" dirty="0" smtClean="0"/>
              <a:t> Suite / Plattform (</a:t>
            </a:r>
            <a:r>
              <a:rPr lang="de-DE" dirty="0" err="1" smtClean="0"/>
              <a:t>aaS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3" name="Abgerundetes Rechteck 42"/>
          <p:cNvSpPr/>
          <p:nvPr/>
        </p:nvSpPr>
        <p:spPr>
          <a:xfrm>
            <a:off x="360000" y="4095637"/>
            <a:ext cx="8532480" cy="564345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Adaption </a:t>
            </a:r>
            <a:r>
              <a:rPr lang="de-DE" dirty="0" err="1" smtClean="0"/>
              <a:t>to</a:t>
            </a:r>
            <a:r>
              <a:rPr lang="de-DE" dirty="0" smtClean="0"/>
              <a:t> Hardware &amp; </a:t>
            </a:r>
            <a:r>
              <a:rPr lang="de-DE" dirty="0" err="1" smtClean="0"/>
              <a:t>Optimization</a:t>
            </a:r>
            <a:endParaRPr lang="de-DE" dirty="0"/>
          </a:p>
        </p:txBody>
      </p:sp>
      <p:sp>
        <p:nvSpPr>
          <p:cNvPr id="44" name="Pfeil nach rechts 43"/>
          <p:cNvSpPr/>
          <p:nvPr/>
        </p:nvSpPr>
        <p:spPr>
          <a:xfrm>
            <a:off x="360000" y="699542"/>
            <a:ext cx="1835736" cy="57606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Data </a:t>
            </a:r>
            <a:r>
              <a:rPr lang="de-DE" dirty="0" err="1" smtClean="0"/>
              <a:t>Lifecyle</a:t>
            </a:r>
            <a:endParaRPr lang="de-DE" dirty="0"/>
          </a:p>
        </p:txBody>
      </p:sp>
      <p:sp>
        <p:nvSpPr>
          <p:cNvPr id="46" name="Pfeil nach links 45"/>
          <p:cNvSpPr/>
          <p:nvPr/>
        </p:nvSpPr>
        <p:spPr>
          <a:xfrm>
            <a:off x="7050642" y="699542"/>
            <a:ext cx="1835736" cy="576064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Services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5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… </a:t>
            </a:r>
            <a:r>
              <a:rPr lang="de-DE" dirty="0" err="1" smtClean="0"/>
              <a:t>are</a:t>
            </a:r>
            <a:r>
              <a:rPr lang="de-DE" dirty="0" smtClean="0"/>
              <a:t> a </a:t>
            </a:r>
            <a:r>
              <a:rPr lang="de-DE" dirty="0" err="1" smtClean="0"/>
              <a:t>successful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836712"/>
            <a:ext cx="7582336" cy="39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Reduction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, but </a:t>
            </a:r>
            <a:r>
              <a:rPr lang="de-DE" dirty="0" err="1" smtClean="0"/>
              <a:t>won‘t</a:t>
            </a:r>
            <a:r>
              <a:rPr lang="de-DE" dirty="0" smtClean="0"/>
              <a:t> save </a:t>
            </a:r>
            <a:r>
              <a:rPr lang="de-DE" dirty="0" err="1" smtClean="0"/>
              <a:t>us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54337" t="30997" r="775" b="10358"/>
          <a:stretch/>
        </p:blipFill>
        <p:spPr>
          <a:xfrm>
            <a:off x="1187623" y="1561898"/>
            <a:ext cx="4590453" cy="337191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932040" y="375755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de-DE" sz="1400" dirty="0" smtClean="0"/>
              <a:t>Jana Thayer, LCLS Data Systems, PSI-Workshop „New </a:t>
            </a:r>
            <a:r>
              <a:rPr lang="de-DE" sz="1400" dirty="0" err="1" smtClean="0"/>
              <a:t>concepts</a:t>
            </a:r>
            <a:r>
              <a:rPr lang="de-DE" sz="1400" dirty="0" smtClean="0"/>
              <a:t> in ultrafast </a:t>
            </a:r>
            <a:r>
              <a:rPr lang="de-DE" sz="1400" dirty="0" err="1" smtClean="0"/>
              <a:t>data</a:t>
            </a:r>
            <a:r>
              <a:rPr lang="de-DE" sz="1400" dirty="0" smtClean="0"/>
              <a:t> </a:t>
            </a:r>
            <a:r>
              <a:rPr lang="de-DE" sz="1400" dirty="0" err="1" smtClean="0"/>
              <a:t>acquisition</a:t>
            </a:r>
            <a:r>
              <a:rPr lang="de-DE" sz="1400" dirty="0" smtClean="0"/>
              <a:t>“</a:t>
            </a:r>
            <a:endParaRPr lang="de-DE" sz="1400" baseline="-2500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555776" y="279764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LCLS-II </a:t>
            </a:r>
            <a:r>
              <a:rPr lang="de-DE" dirty="0" err="1" smtClean="0"/>
              <a:t>prognosis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 rot="16200000">
            <a:off x="806099" y="298231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PB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907070" y="304212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X</a:t>
            </a:r>
            <a:endParaRPr lang="de-DE" dirty="0">
              <a:solidFill>
                <a:srgbClr val="0000FF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019943" y="1773902"/>
            <a:ext cx="2667000" cy="1854070"/>
            <a:chOff x="6019943" y="1773902"/>
            <a:chExt cx="2667000" cy="185407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943" y="1773902"/>
              <a:ext cx="2667000" cy="177165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6243203" y="3166307"/>
              <a:ext cx="2220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chemeClr val="bg1"/>
                  </a:solidFill>
                </a:rPr>
                <a:t>100 PB / </a:t>
              </a:r>
              <a:r>
                <a:rPr lang="de-DE" sz="2400" b="1" dirty="0" err="1" smtClean="0">
                  <a:solidFill>
                    <a:schemeClr val="bg1"/>
                  </a:solidFill>
                </a:rPr>
                <a:t>truck</a:t>
              </a:r>
              <a:endParaRPr lang="de-DE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8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4860032" y="627534"/>
            <a:ext cx="4104456" cy="4176464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perspective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interfaces</a:t>
            </a:r>
            <a:r>
              <a:rPr lang="de-DE" dirty="0" smtClean="0"/>
              <a:t>,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career</a:t>
            </a:r>
            <a:r>
              <a:rPr lang="de-DE" dirty="0" smtClean="0"/>
              <a:t> </a:t>
            </a:r>
            <a:r>
              <a:rPr lang="de-DE" dirty="0" err="1" smtClean="0"/>
              <a:t>paths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800863" y="534317"/>
            <a:ext cx="4198113" cy="3962401"/>
            <a:chOff x="4800863" y="534317"/>
            <a:chExt cx="4198113" cy="3962401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sp>
          <p:nvSpPr>
            <p:cNvPr id="4" name="Freihandform 3"/>
            <p:cNvSpPr/>
            <p:nvPr/>
          </p:nvSpPr>
          <p:spPr>
            <a:xfrm>
              <a:off x="5680719" y="534317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sp3d extrusionH="50600" prstMaterial="clear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25121" tIns="426720" rIns="325119" bIns="91440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900" kern="1200" dirty="0" smtClean="0"/>
                <a:t>Users </a:t>
              </a:r>
              <a:r>
                <a:rPr lang="de-DE" sz="1900" kern="1200" dirty="0" err="1" smtClean="0"/>
                <a:t>and</a:t>
              </a:r>
              <a:r>
                <a:rPr lang="de-DE" sz="1900" kern="1200" dirty="0" smtClean="0"/>
                <a:t> Domain </a:t>
              </a:r>
              <a:r>
                <a:rPr lang="de-DE" sz="1900" kern="1200" dirty="0" err="1" smtClean="0"/>
                <a:t>Scientists</a:t>
              </a:r>
              <a:endParaRPr lang="de-DE" sz="1900" kern="1200" dirty="0" smtClean="0"/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6560576" y="2058318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sp3d extrusionH="50600" prstMaterial="clear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45744" tIns="629920" rIns="229616" bIns="4673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900" dirty="0" err="1" smtClean="0"/>
                <a:t>Method</a:t>
              </a:r>
              <a:r>
                <a:rPr lang="de-DE" sz="1900" dirty="0" smtClean="0"/>
                <a:t> </a:t>
              </a:r>
              <a:r>
                <a:rPr lang="de-DE" sz="1900" dirty="0" err="1" smtClean="0"/>
                <a:t>Scientists</a:t>
              </a:r>
              <a:r>
                <a:rPr lang="de-DE" sz="1900" dirty="0" smtClean="0"/>
                <a:t>, Developers</a:t>
              </a:r>
              <a:endParaRPr lang="de-DE" sz="1900" kern="1200" dirty="0"/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4800863" y="2058318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sp3d extrusionH="50600" prstMaterial="clear">
              <a:bevelT w="101600" h="80600" prst="relaxedInset"/>
              <a:bevelB w="80600" h="806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9617" tIns="629920" rIns="745743" bIns="4673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900" dirty="0" smtClean="0"/>
                <a:t>Center IT, </a:t>
              </a:r>
              <a:r>
                <a:rPr lang="de-DE" sz="1900" dirty="0" err="1" smtClean="0"/>
                <a:t>Facilities</a:t>
              </a:r>
              <a:endParaRPr lang="de-DE" sz="1900" kern="1200" dirty="0" smtClean="0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79512" y="771550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</a:t>
            </a:r>
            <a:r>
              <a:rPr lang="de-DE" sz="1400" b="1" dirty="0" err="1" smtClean="0">
                <a:solidFill>
                  <a:srgbClr val="0A2D6E"/>
                </a:solidFill>
              </a:rPr>
              <a:t>brings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together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experts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center</a:t>
            </a:r>
            <a:r>
              <a:rPr lang="de-DE" sz="1400" dirty="0" smtClean="0">
                <a:solidFill>
                  <a:srgbClr val="0A2D6E"/>
                </a:solidFill>
              </a:rPr>
              <a:t> IT,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facility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users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domain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method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developers</a:t>
            </a:r>
            <a:endParaRPr lang="de-DE" sz="14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rgbClr val="0A2D6E"/>
                </a:solidFill>
              </a:rPr>
              <a:t>New </a:t>
            </a:r>
            <a:r>
              <a:rPr lang="de-DE" sz="1400" b="1" dirty="0" err="1" smtClean="0">
                <a:solidFill>
                  <a:srgbClr val="0A2D6E"/>
                </a:solidFill>
              </a:rPr>
              <a:t>career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paths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education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of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experts</a:t>
            </a:r>
            <a:r>
              <a:rPr lang="de-DE" sz="1400" dirty="0" smtClean="0">
                <a:solidFill>
                  <a:srgbClr val="0A2D6E"/>
                </a:solidFill>
              </a:rPr>
              <a:t> at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interfaces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between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these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groups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are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necessary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smtClean="0">
                <a:solidFill>
                  <a:srgbClr val="0A2D6E"/>
                </a:solidFill>
              </a:rPr>
              <a:t>(„</a:t>
            </a:r>
            <a:r>
              <a:rPr lang="de-DE" sz="1400" dirty="0">
                <a:solidFill>
                  <a:srgbClr val="0A2D6E"/>
                </a:solidFill>
              </a:rPr>
              <a:t>Data </a:t>
            </a:r>
            <a:r>
              <a:rPr lang="de-DE" sz="1400" dirty="0" err="1">
                <a:solidFill>
                  <a:srgbClr val="0A2D6E"/>
                </a:solidFill>
              </a:rPr>
              <a:t>Scientists</a:t>
            </a:r>
            <a:r>
              <a:rPr lang="de-DE" sz="1400" dirty="0">
                <a:solidFill>
                  <a:srgbClr val="0A2D6E"/>
                </a:solidFill>
              </a:rPr>
              <a:t>“, „HIDA</a:t>
            </a:r>
            <a:r>
              <a:rPr lang="de-DE" sz="1400" dirty="0" smtClean="0">
                <a:solidFill>
                  <a:srgbClr val="0A2D6E"/>
                </a:solidFill>
              </a:rPr>
              <a:t>“, </a:t>
            </a:r>
            <a:r>
              <a:rPr lang="de-DE" sz="1400" dirty="0" err="1" smtClean="0">
                <a:solidFill>
                  <a:srgbClr val="0A2D6E"/>
                </a:solidFill>
              </a:rPr>
              <a:t>graduate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schools</a:t>
            </a:r>
            <a:r>
              <a:rPr lang="de-DE" sz="1400" dirty="0" smtClean="0">
                <a:solidFill>
                  <a:srgbClr val="0A2D6E"/>
                </a:solidFill>
              </a:rPr>
              <a:t>)</a:t>
            </a: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will </a:t>
            </a:r>
            <a:r>
              <a:rPr lang="de-DE" sz="1400" dirty="0" err="1" smtClean="0">
                <a:solidFill>
                  <a:srgbClr val="0A2D6E"/>
                </a:solidFill>
              </a:rPr>
              <a:t>develop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smtClean="0">
                <a:solidFill>
                  <a:srgbClr val="0A2D6E"/>
                </a:solidFill>
              </a:rPr>
              <a:t>modular, </a:t>
            </a:r>
            <a:r>
              <a:rPr lang="de-DE" sz="1400" b="1" dirty="0" err="1" smtClean="0">
                <a:solidFill>
                  <a:srgbClr val="0A2D6E"/>
                </a:solidFill>
              </a:rPr>
              <a:t>reusable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solutions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be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applied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applications</a:t>
            </a:r>
            <a:r>
              <a:rPr lang="de-DE" sz="1400" dirty="0" smtClean="0">
                <a:solidFill>
                  <a:srgbClr val="0A2D6E"/>
                </a:solidFill>
              </a:rPr>
              <a:t> in Matter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shared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others</a:t>
            </a:r>
            <a:r>
              <a:rPr lang="de-DE" sz="1400" dirty="0" smtClean="0">
                <a:solidFill>
                  <a:srgbClr val="0A2D6E"/>
                </a:solidFill>
              </a:rPr>
              <a:t>.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DMA will </a:t>
            </a:r>
            <a:r>
              <a:rPr lang="de-DE" sz="1400" dirty="0" err="1" smtClean="0">
                <a:solidFill>
                  <a:srgbClr val="0A2D6E"/>
                </a:solidFill>
              </a:rPr>
              <a:t>work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as</a:t>
            </a:r>
            <a:r>
              <a:rPr lang="de-DE" sz="1400" dirty="0" smtClean="0">
                <a:solidFill>
                  <a:srgbClr val="0A2D6E"/>
                </a:solidFill>
              </a:rPr>
              <a:t> an </a:t>
            </a:r>
            <a:r>
              <a:rPr lang="de-DE" sz="1400" b="1" dirty="0" smtClean="0">
                <a:solidFill>
                  <a:srgbClr val="0A2D6E"/>
                </a:solidFill>
              </a:rPr>
              <a:t>open &amp; </a:t>
            </a:r>
            <a:r>
              <a:rPr lang="de-DE" sz="1400" b="1" dirty="0" err="1" smtClean="0">
                <a:solidFill>
                  <a:srgbClr val="0A2D6E"/>
                </a:solidFill>
              </a:rPr>
              <a:t>dynamic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topic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adapt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smtClean="0">
                <a:solidFill>
                  <a:srgbClr val="0A2D6E"/>
                </a:solidFill>
              </a:rPr>
              <a:t>fast </a:t>
            </a:r>
            <a:r>
              <a:rPr lang="de-DE" sz="1400" b="1" dirty="0" err="1" smtClean="0">
                <a:solidFill>
                  <a:srgbClr val="0A2D6E"/>
                </a:solidFill>
              </a:rPr>
              <a:t>pace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of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digitalization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be</a:t>
            </a:r>
            <a:r>
              <a:rPr lang="de-DE" sz="1400" dirty="0" smtClean="0">
                <a:solidFill>
                  <a:srgbClr val="0A2D6E"/>
                </a:solidFill>
              </a:rPr>
              <a:t> open </a:t>
            </a:r>
            <a:r>
              <a:rPr lang="de-DE" sz="1400" dirty="0" err="1" smtClean="0">
                <a:solidFill>
                  <a:srgbClr val="0A2D6E"/>
                </a:solidFill>
              </a:rPr>
              <a:t>for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new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partners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from</a:t>
            </a:r>
            <a:r>
              <a:rPr lang="de-DE" sz="1400" b="1" dirty="0" smtClean="0">
                <a:solidFill>
                  <a:srgbClr val="0A2D6E"/>
                </a:solidFill>
              </a:rPr>
              <a:t> Matter </a:t>
            </a:r>
            <a:r>
              <a:rPr lang="de-DE" sz="1400" dirty="0" smtClean="0">
                <a:solidFill>
                  <a:srgbClr val="0A2D6E"/>
                </a:solidFill>
              </a:rPr>
              <a:t>(IPP).</a:t>
            </a:r>
          </a:p>
        </p:txBody>
      </p:sp>
    </p:spTree>
    <p:extLst>
      <p:ext uri="{BB962C8B-B14F-4D97-AF65-F5344CB8AC3E}">
        <p14:creationId xmlns:p14="http://schemas.microsoft.com/office/powerpoint/2010/main" val="29238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pof</a:t>
            </a:r>
            <a:r>
              <a:rPr lang="de-DE" dirty="0" smtClean="0"/>
              <a:t> iv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79512" y="771550"/>
            <a:ext cx="60115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A2D6E"/>
                </a:solidFill>
              </a:rPr>
              <a:t>Establishing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digitalization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of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the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scientific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process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over</a:t>
            </a:r>
            <a:r>
              <a:rPr lang="de-DE" sz="1400" b="1" dirty="0" smtClean="0">
                <a:solidFill>
                  <a:srgbClr val="0A2D6E"/>
                </a:solidFill>
              </a:rPr>
              <a:t> all Matter</a:t>
            </a:r>
            <a:r>
              <a:rPr lang="de-DE" sz="1400" dirty="0" smtClean="0">
                <a:solidFill>
                  <a:srgbClr val="0A2D6E"/>
                </a:solidFill>
              </a:rPr>
              <a:t>, </a:t>
            </a:r>
            <a:r>
              <a:rPr lang="de-DE" sz="1400" dirty="0" err="1" smtClean="0">
                <a:solidFill>
                  <a:srgbClr val="0A2D6E"/>
                </a:solidFill>
              </a:rPr>
              <a:t>including</a:t>
            </a:r>
            <a:r>
              <a:rPr lang="de-DE" sz="1400" dirty="0" smtClean="0">
                <a:solidFill>
                  <a:srgbClr val="0A2D6E"/>
                </a:solidFill>
              </a:rPr>
              <a:t> all </a:t>
            </a:r>
            <a:r>
              <a:rPr lang="de-DE" sz="1400" dirty="0" err="1" smtClean="0">
                <a:solidFill>
                  <a:srgbClr val="0A2D6E"/>
                </a:solidFill>
              </a:rPr>
              <a:t>levels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whole</a:t>
            </a:r>
            <a:r>
              <a:rPr lang="de-DE" sz="1400" dirty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facilities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single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researchers</a:t>
            </a:r>
            <a:endParaRPr lang="de-DE" sz="14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b="1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rgbClr val="0A2D6E"/>
                </a:solidFill>
              </a:rPr>
              <a:t>Development, </a:t>
            </a:r>
            <a:r>
              <a:rPr lang="de-DE" sz="1400" b="1" dirty="0" err="1" smtClean="0">
                <a:solidFill>
                  <a:srgbClr val="0A2D6E"/>
                </a:solidFill>
              </a:rPr>
              <a:t>adaption</a:t>
            </a:r>
            <a:r>
              <a:rPr lang="de-DE" sz="1400" b="1" dirty="0" smtClean="0">
                <a:solidFill>
                  <a:srgbClr val="0A2D6E"/>
                </a:solidFill>
              </a:rPr>
              <a:t> &amp; </a:t>
            </a:r>
            <a:r>
              <a:rPr lang="de-DE" sz="1400" b="1" dirty="0" err="1" smtClean="0">
                <a:solidFill>
                  <a:srgbClr val="0A2D6E"/>
                </a:solidFill>
              </a:rPr>
              <a:t>support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for</a:t>
            </a:r>
            <a:r>
              <a:rPr lang="de-DE" sz="1400" b="1" dirty="0" smtClean="0">
                <a:solidFill>
                  <a:srgbClr val="0A2D6E"/>
                </a:solidFill>
              </a:rPr>
              <a:t> modular, </a:t>
            </a:r>
            <a:r>
              <a:rPr lang="de-DE" sz="1400" b="1" dirty="0" err="1" smtClean="0">
                <a:solidFill>
                  <a:srgbClr val="0A2D6E"/>
                </a:solidFill>
              </a:rPr>
              <a:t>shareable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solutions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for</a:t>
            </a:r>
            <a:r>
              <a:rPr lang="de-DE" sz="1400" dirty="0" smtClean="0">
                <a:solidFill>
                  <a:srgbClr val="0A2D6E"/>
                </a:solidFill>
              </a:rPr>
              <a:t> all </a:t>
            </a:r>
            <a:r>
              <a:rPr lang="de-DE" sz="1400" dirty="0" err="1" smtClean="0">
                <a:solidFill>
                  <a:srgbClr val="0A2D6E"/>
                </a:solidFill>
              </a:rPr>
              <a:t>scientific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communities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within</a:t>
            </a:r>
            <a:r>
              <a:rPr lang="de-DE" sz="1400" dirty="0" smtClean="0">
                <a:solidFill>
                  <a:srgbClr val="0A2D6E"/>
                </a:solidFill>
              </a:rPr>
              <a:t> Matter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A2D6E"/>
                </a:solidFill>
              </a:rPr>
              <a:t>Strengthening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the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expertise</a:t>
            </a:r>
            <a:r>
              <a:rPr lang="de-DE" sz="1400" b="1" dirty="0" smtClean="0">
                <a:solidFill>
                  <a:srgbClr val="0A2D6E"/>
                </a:solidFill>
              </a:rPr>
              <a:t> &amp; </a:t>
            </a:r>
            <a:r>
              <a:rPr lang="de-DE" sz="1400" b="1" dirty="0" err="1" smtClean="0">
                <a:solidFill>
                  <a:srgbClr val="0A2D6E"/>
                </a:solidFill>
              </a:rPr>
              <a:t>diversity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of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advanced</a:t>
            </a:r>
            <a:r>
              <a:rPr lang="de-DE" sz="1400" b="1" dirty="0" smtClean="0">
                <a:solidFill>
                  <a:srgbClr val="0A2D6E"/>
                </a:solidFill>
              </a:rPr>
              <a:t> digital </a:t>
            </a:r>
            <a:r>
              <a:rPr lang="de-DE" sz="1400" b="1" dirty="0" err="1" smtClean="0">
                <a:solidFill>
                  <a:srgbClr val="0A2D6E"/>
                </a:solidFill>
              </a:rPr>
              <a:t>methods</a:t>
            </a:r>
            <a:r>
              <a:rPr lang="de-DE" sz="1400" b="1" dirty="0" smtClean="0">
                <a:solidFill>
                  <a:srgbClr val="0A2D6E"/>
                </a:solidFill>
              </a:rPr>
              <a:t> all </a:t>
            </a:r>
            <a:r>
              <a:rPr lang="de-DE" sz="1400" b="1" dirty="0" err="1" smtClean="0">
                <a:solidFill>
                  <a:srgbClr val="0A2D6E"/>
                </a:solidFill>
              </a:rPr>
              <a:t>over</a:t>
            </a:r>
            <a:r>
              <a:rPr lang="de-DE" sz="1400" b="1" dirty="0" smtClean="0">
                <a:solidFill>
                  <a:srgbClr val="0A2D6E"/>
                </a:solidFill>
              </a:rPr>
              <a:t> Matter</a:t>
            </a:r>
            <a:r>
              <a:rPr lang="de-DE" sz="1400" dirty="0" smtClean="0">
                <a:solidFill>
                  <a:srgbClr val="0A2D6E"/>
                </a:solidFill>
              </a:rPr>
              <a:t> (</a:t>
            </a:r>
            <a:r>
              <a:rPr lang="de-DE" sz="1400" dirty="0" err="1" smtClean="0">
                <a:solidFill>
                  <a:srgbClr val="0A2D6E"/>
                </a:solidFill>
              </a:rPr>
              <a:t>Machine</a:t>
            </a:r>
            <a:r>
              <a:rPr lang="de-DE" sz="1400" dirty="0" smtClean="0">
                <a:solidFill>
                  <a:srgbClr val="0A2D6E"/>
                </a:solidFill>
              </a:rPr>
              <a:t> Learning, </a:t>
            </a:r>
            <a:r>
              <a:rPr lang="de-DE" sz="1400" dirty="0" err="1" smtClean="0">
                <a:solidFill>
                  <a:srgbClr val="0A2D6E"/>
                </a:solidFill>
              </a:rPr>
              <a:t>Uncertainty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Quantification</a:t>
            </a:r>
            <a:r>
              <a:rPr lang="de-DE" sz="1400" dirty="0" smtClean="0">
                <a:solidFill>
                  <a:srgbClr val="0A2D6E"/>
                </a:solidFill>
              </a:rPr>
              <a:t>, High </a:t>
            </a:r>
            <a:r>
              <a:rPr lang="de-DE" sz="1400" dirty="0" err="1" smtClean="0">
                <a:solidFill>
                  <a:srgbClr val="0A2D6E"/>
                </a:solidFill>
              </a:rPr>
              <a:t>Throughput</a:t>
            </a:r>
            <a:r>
              <a:rPr lang="de-DE" sz="1400" dirty="0" smtClean="0">
                <a:solidFill>
                  <a:srgbClr val="0A2D6E"/>
                </a:solidFill>
              </a:rPr>
              <a:t> Computing, </a:t>
            </a:r>
            <a:r>
              <a:rPr lang="de-DE" sz="1400" dirty="0" err="1" smtClean="0">
                <a:solidFill>
                  <a:srgbClr val="0A2D6E"/>
                </a:solidFill>
              </a:rPr>
              <a:t>Heterogeneous</a:t>
            </a:r>
            <a:r>
              <a:rPr lang="de-DE" sz="1400" dirty="0" smtClean="0">
                <a:solidFill>
                  <a:srgbClr val="0A2D6E"/>
                </a:solidFill>
              </a:rPr>
              <a:t> Computing, etc.)</a:t>
            </a: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A2D6E"/>
                </a:solidFill>
              </a:rPr>
              <a:t>Increasing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the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number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of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experts</a:t>
            </a:r>
            <a:r>
              <a:rPr lang="de-DE" sz="1400" dirty="0" smtClean="0">
                <a:solidFill>
                  <a:srgbClr val="0A2D6E"/>
                </a:solidFill>
              </a:rPr>
              <a:t> at </a:t>
            </a:r>
            <a:r>
              <a:rPr lang="de-DE" sz="1400" dirty="0" err="1" smtClean="0">
                <a:solidFill>
                  <a:srgbClr val="0A2D6E"/>
                </a:solidFill>
              </a:rPr>
              <a:t>strategically</a:t>
            </a:r>
            <a:r>
              <a:rPr lang="de-DE" sz="1400" dirty="0" smtClean="0">
                <a:solidFill>
                  <a:srgbClr val="0A2D6E"/>
                </a:solidFill>
              </a:rPr>
              <a:t> relevant </a:t>
            </a:r>
            <a:r>
              <a:rPr lang="de-DE" sz="1400" dirty="0" err="1" smtClean="0">
                <a:solidFill>
                  <a:srgbClr val="0A2D6E"/>
                </a:solidFill>
              </a:rPr>
              <a:t>interface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positions</a:t>
            </a:r>
            <a:r>
              <a:rPr lang="de-DE" sz="1400" dirty="0" smtClean="0">
                <a:solidFill>
                  <a:srgbClr val="0A2D6E"/>
                </a:solidFill>
              </a:rPr>
              <a:t> („Data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“, Joint </a:t>
            </a:r>
            <a:r>
              <a:rPr lang="de-DE" sz="1400" dirty="0" err="1" smtClean="0">
                <a:solidFill>
                  <a:srgbClr val="0A2D6E"/>
                </a:solidFill>
              </a:rPr>
              <a:t>professorships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local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universities</a:t>
            </a:r>
            <a:r>
              <a:rPr lang="de-DE" sz="1400" dirty="0" smtClean="0">
                <a:solidFill>
                  <a:srgbClr val="0A2D6E"/>
                </a:solidFill>
              </a:rPr>
              <a:t>)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err="1" smtClean="0">
                <a:solidFill>
                  <a:srgbClr val="0A2D6E"/>
                </a:solidFill>
              </a:rPr>
              <a:t>Openness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to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new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partners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that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acknowledges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fast </a:t>
            </a:r>
            <a:r>
              <a:rPr lang="de-DE" sz="1400" dirty="0" err="1" smtClean="0">
                <a:solidFill>
                  <a:srgbClr val="0A2D6E"/>
                </a:solidFill>
              </a:rPr>
              <a:t>development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within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this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field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of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research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and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fosters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working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</a:t>
            </a:r>
            <a:r>
              <a:rPr lang="de-DE" sz="1400" dirty="0" smtClean="0">
                <a:solidFill>
                  <a:srgbClr val="0A2D6E"/>
                </a:solidFill>
              </a:rPr>
              <a:t> DMA </a:t>
            </a:r>
            <a:r>
              <a:rPr lang="de-DE" sz="1400" dirty="0" err="1" smtClean="0">
                <a:solidFill>
                  <a:srgbClr val="0A2D6E"/>
                </a:solidFill>
              </a:rPr>
              <a:t>easily</a:t>
            </a:r>
            <a:r>
              <a:rPr lang="de-DE" sz="1400" dirty="0" smtClean="0">
                <a:solidFill>
                  <a:srgbClr val="0A2D6E"/>
                </a:solidFill>
              </a:rPr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34" y="18219"/>
            <a:ext cx="1158073" cy="11580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34" y="1203598"/>
            <a:ext cx="2053382" cy="6837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34" y="2458996"/>
            <a:ext cx="1837519" cy="580656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96" y="1887524"/>
            <a:ext cx="1357300" cy="67865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96" y="2039557"/>
            <a:ext cx="871957" cy="388032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24604" r="12299" b="24605"/>
          <a:stretch/>
        </p:blipFill>
        <p:spPr>
          <a:xfrm>
            <a:off x="6263034" y="3215655"/>
            <a:ext cx="1880681" cy="643391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-2207" r="221" b="75401"/>
          <a:stretch/>
        </p:blipFill>
        <p:spPr>
          <a:xfrm>
            <a:off x="6225316" y="4059582"/>
            <a:ext cx="2295795" cy="51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bibliographic</a:t>
            </a:r>
            <a:r>
              <a:rPr lang="de-DE" dirty="0" smtClean="0"/>
              <a:t> </a:t>
            </a:r>
            <a:r>
              <a:rPr lang="de-DE" dirty="0" err="1" smtClean="0"/>
              <a:t>indices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1294" t="5179" r="27163" b="41722"/>
          <a:stretch/>
        </p:blipFill>
        <p:spPr>
          <a:xfrm>
            <a:off x="5535228" y="3251335"/>
            <a:ext cx="3548302" cy="1480655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5535228" y="699542"/>
            <a:ext cx="3501268" cy="1100657"/>
            <a:chOff x="5535228" y="699542"/>
            <a:chExt cx="3501268" cy="1100657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05" y="703403"/>
              <a:ext cx="809236" cy="1078981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228" y="703403"/>
              <a:ext cx="789498" cy="1078981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920" y="703403"/>
              <a:ext cx="809236" cy="1078981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34" y="699542"/>
              <a:ext cx="806862" cy="1100657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/>
          <a:srcRect l="12988" t="12182" r="2371" b="28990"/>
          <a:stretch/>
        </p:blipFill>
        <p:spPr>
          <a:xfrm>
            <a:off x="5535228" y="1832783"/>
            <a:ext cx="3501268" cy="136815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79511" y="771550"/>
            <a:ext cx="5260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smtClean="0">
                <a:solidFill>
                  <a:srgbClr val="0A2D6E"/>
                </a:solidFill>
              </a:rPr>
              <a:t>„The </a:t>
            </a:r>
            <a:r>
              <a:rPr lang="de-DE" sz="1400" dirty="0" err="1" smtClean="0">
                <a:solidFill>
                  <a:srgbClr val="0A2D6E"/>
                </a:solidFill>
              </a:rPr>
              <a:t>best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methods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for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the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best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science</a:t>
            </a:r>
            <a:r>
              <a:rPr lang="de-DE" sz="1400" dirty="0" smtClean="0">
                <a:solidFill>
                  <a:srgbClr val="0A2D6E"/>
                </a:solidFill>
              </a:rPr>
              <a:t>“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rgbClr val="0A2D6E"/>
                </a:solidFill>
              </a:rPr>
              <a:t>Common Publications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together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with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scientists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from</a:t>
            </a:r>
            <a:r>
              <a:rPr lang="de-DE" sz="1400" dirty="0" smtClean="0">
                <a:solidFill>
                  <a:srgbClr val="0A2D6E"/>
                </a:solidFill>
              </a:rPr>
              <a:t> all </a:t>
            </a:r>
            <a:r>
              <a:rPr lang="de-DE" sz="1400" dirty="0" err="1" smtClean="0">
                <a:solidFill>
                  <a:srgbClr val="0A2D6E"/>
                </a:solidFill>
              </a:rPr>
              <a:t>fields</a:t>
            </a:r>
            <a:r>
              <a:rPr lang="de-DE" sz="1400" dirty="0" smtClean="0">
                <a:solidFill>
                  <a:srgbClr val="0A2D6E"/>
                </a:solidFill>
              </a:rPr>
              <a:t> </a:t>
            </a:r>
            <a:r>
              <a:rPr lang="de-DE" sz="1400" dirty="0" err="1" smtClean="0">
                <a:solidFill>
                  <a:srgbClr val="0A2D6E"/>
                </a:solidFill>
              </a:rPr>
              <a:t>of</a:t>
            </a:r>
            <a:r>
              <a:rPr lang="de-DE" sz="1400" dirty="0" smtClean="0">
                <a:solidFill>
                  <a:srgbClr val="0A2D6E"/>
                </a:solidFill>
              </a:rPr>
              <a:t> Matter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>
                <a:solidFill>
                  <a:srgbClr val="0A2D6E"/>
                </a:solidFill>
              </a:rPr>
              <a:t>Publikations</a:t>
            </a:r>
            <a:r>
              <a:rPr lang="de-DE" sz="1400" dirty="0" smtClean="0">
                <a:solidFill>
                  <a:srgbClr val="0A2D6E"/>
                </a:solidFill>
              </a:rPr>
              <a:t> in </a:t>
            </a:r>
            <a:r>
              <a:rPr lang="de-DE" sz="1400" b="1" dirty="0" err="1" smtClean="0">
                <a:solidFill>
                  <a:srgbClr val="0A2D6E"/>
                </a:solidFill>
              </a:rPr>
              <a:t>dedicated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journals</a:t>
            </a:r>
            <a:r>
              <a:rPr lang="de-DE" sz="1400" b="1" dirty="0" smtClean="0">
                <a:solidFill>
                  <a:srgbClr val="0A2D6E"/>
                </a:solidFill>
              </a:rPr>
              <a:t> &amp; </a:t>
            </a:r>
            <a:r>
              <a:rPr lang="de-DE" sz="1400" b="1" dirty="0" err="1" smtClean="0">
                <a:solidFill>
                  <a:srgbClr val="0A2D6E"/>
                </a:solidFill>
              </a:rPr>
              <a:t>conferences</a:t>
            </a:r>
            <a:endParaRPr lang="de-DE" sz="1400" b="1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400" b="1" dirty="0" smtClean="0">
                <a:solidFill>
                  <a:srgbClr val="0A2D6E"/>
                </a:solidFill>
              </a:rPr>
              <a:t>Software &amp; </a:t>
            </a:r>
            <a:r>
              <a:rPr lang="de-DE" sz="1400" b="1" dirty="0" err="1" smtClean="0">
                <a:solidFill>
                  <a:srgbClr val="0A2D6E"/>
                </a:solidFill>
              </a:rPr>
              <a:t>data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b="1" dirty="0" err="1" smtClean="0">
                <a:solidFill>
                  <a:srgbClr val="0A2D6E"/>
                </a:solidFill>
              </a:rPr>
              <a:t>publication</a:t>
            </a:r>
            <a:r>
              <a:rPr lang="de-DE" sz="1400" b="1" dirty="0" smtClean="0">
                <a:solidFill>
                  <a:srgbClr val="0A2D6E"/>
                </a:solidFill>
              </a:rPr>
              <a:t> </a:t>
            </a:r>
            <a:r>
              <a:rPr lang="de-DE" sz="1400" dirty="0" smtClean="0">
                <a:solidFill>
                  <a:srgbClr val="0A2D6E"/>
                </a:solidFill>
              </a:rPr>
              <a:t>(Open Science, ~ LK-II </a:t>
            </a:r>
            <a:r>
              <a:rPr lang="de-DE" sz="1400" dirty="0" err="1" smtClean="0">
                <a:solidFill>
                  <a:srgbClr val="0A2D6E"/>
                </a:solidFill>
              </a:rPr>
              <a:t>usage</a:t>
            </a:r>
            <a:r>
              <a:rPr lang="de-DE" sz="1400" dirty="0" smtClean="0">
                <a:solidFill>
                  <a:srgbClr val="0A2D6E"/>
                </a:solidFill>
              </a:rPr>
              <a:t>)</a:t>
            </a:r>
            <a:endParaRPr lang="de-DE" sz="1400" dirty="0">
              <a:solidFill>
                <a:srgbClr val="0A2D6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/>
          <a:srcRect l="31100" t="6601" r="31100" b="43000"/>
          <a:stretch/>
        </p:blipFill>
        <p:spPr>
          <a:xfrm>
            <a:off x="1691680" y="2689662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DMA in matter &amp; </a:t>
            </a:r>
            <a:r>
              <a:rPr lang="de-DE" dirty="0" err="1" smtClean="0"/>
              <a:t>helmholtz</a:t>
            </a:r>
            <a:endParaRPr lang="de-DE" dirty="0"/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411965263"/>
              </p:ext>
            </p:extLst>
          </p:nvPr>
        </p:nvGraphicFramePr>
        <p:xfrm>
          <a:off x="360000" y="627534"/>
          <a:ext cx="3059872" cy="2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Pfeil nach links und rechts 19"/>
          <p:cNvSpPr/>
          <p:nvPr/>
        </p:nvSpPr>
        <p:spPr>
          <a:xfrm rot="5400000">
            <a:off x="2833829" y="2041201"/>
            <a:ext cx="360040" cy="269011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links und oben 22"/>
          <p:cNvSpPr/>
          <p:nvPr/>
        </p:nvSpPr>
        <p:spPr>
          <a:xfrm flipH="1">
            <a:off x="1763688" y="1995686"/>
            <a:ext cx="844138" cy="720080"/>
          </a:xfrm>
          <a:prstGeom prst="leftUp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links und oben 21"/>
          <p:cNvSpPr/>
          <p:nvPr/>
        </p:nvSpPr>
        <p:spPr>
          <a:xfrm flipH="1">
            <a:off x="611560" y="1995686"/>
            <a:ext cx="1996266" cy="720080"/>
          </a:xfrm>
          <a:prstGeom prst="leftUp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/>
              <a:t>c</a:t>
            </a:r>
            <a:r>
              <a:rPr lang="de-DE" sz="1000" b="1" dirty="0" err="1" smtClean="0"/>
              <a:t>ross</a:t>
            </a:r>
            <a:r>
              <a:rPr lang="de-DE" sz="1000" b="1" dirty="0" smtClean="0"/>
              <a:t>-programme</a:t>
            </a:r>
            <a:endParaRPr lang="de-DE" sz="1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02274" y="3213432"/>
            <a:ext cx="5261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200" b="1" dirty="0" err="1" smtClean="0">
                <a:solidFill>
                  <a:srgbClr val="0A2D6E"/>
                </a:solidFill>
              </a:rPr>
              <a:t>Joins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resource</a:t>
            </a:r>
            <a:r>
              <a:rPr lang="de-DE" sz="1200" dirty="0" smtClean="0">
                <a:solidFill>
                  <a:srgbClr val="0A2D6E"/>
                </a:solidFill>
              </a:rPr>
              <a:t> &amp; </a:t>
            </a:r>
            <a:r>
              <a:rPr lang="de-DE" sz="1200" dirty="0" err="1" smtClean="0">
                <a:solidFill>
                  <a:srgbClr val="0A2D6E"/>
                </a:solidFill>
              </a:rPr>
              <a:t>competence</a:t>
            </a:r>
            <a:r>
              <a:rPr lang="de-DE" sz="1200" dirty="0" smtClean="0">
                <a:solidFill>
                  <a:srgbClr val="0A2D6E"/>
                </a:solidFill>
              </a:rPr>
              <a:t> in „</a:t>
            </a:r>
            <a:r>
              <a:rPr lang="de-DE" sz="1200" b="1" i="1" dirty="0" smtClean="0">
                <a:solidFill>
                  <a:srgbClr val="0A2D6E"/>
                </a:solidFill>
              </a:rPr>
              <a:t>Scientific &amp; </a:t>
            </a:r>
            <a:r>
              <a:rPr lang="de-DE" sz="1200" b="1" i="1" dirty="0">
                <a:solidFill>
                  <a:srgbClr val="0A2D6E"/>
                </a:solidFill>
              </a:rPr>
              <a:t>D</a:t>
            </a:r>
            <a:r>
              <a:rPr lang="de-DE" sz="1200" b="1" i="1" dirty="0" smtClean="0">
                <a:solidFill>
                  <a:srgbClr val="0A2D6E"/>
                </a:solidFill>
              </a:rPr>
              <a:t>ata-intensive Computing</a:t>
            </a:r>
            <a:r>
              <a:rPr lang="de-DE" sz="1200" dirty="0" smtClean="0">
                <a:solidFill>
                  <a:srgbClr val="0A2D6E"/>
                </a:solidFill>
              </a:rPr>
              <a:t>“ in Matter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800" dirty="0" smtClean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200" b="1" dirty="0" smtClean="0">
                <a:solidFill>
                  <a:srgbClr val="0A2D6E"/>
                </a:solidFill>
              </a:rPr>
              <a:t>Fosters </a:t>
            </a:r>
            <a:r>
              <a:rPr lang="de-DE" sz="1200" b="1" dirty="0" err="1" smtClean="0">
                <a:solidFill>
                  <a:srgbClr val="0A2D6E"/>
                </a:solidFill>
              </a:rPr>
              <a:t>networking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inside</a:t>
            </a:r>
            <a:r>
              <a:rPr lang="de-DE" sz="1200" dirty="0" smtClean="0">
                <a:solidFill>
                  <a:srgbClr val="0A2D6E"/>
                </a:solidFill>
              </a:rPr>
              <a:t> Matter </a:t>
            </a:r>
            <a:r>
              <a:rPr lang="de-DE" sz="1200" dirty="0" err="1" smtClean="0">
                <a:solidFill>
                  <a:srgbClr val="0A2D6E"/>
                </a:solidFill>
              </a:rPr>
              <a:t>to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research</a:t>
            </a:r>
            <a:r>
              <a:rPr lang="de-DE" sz="1200" dirty="0" smtClean="0">
                <a:solidFill>
                  <a:srgbClr val="0A2D6E"/>
                </a:solidFill>
              </a:rPr>
              <a:t>, </a:t>
            </a:r>
            <a:r>
              <a:rPr lang="de-DE" sz="1200" dirty="0" err="1" smtClean="0">
                <a:solidFill>
                  <a:srgbClr val="0A2D6E"/>
                </a:solidFill>
              </a:rPr>
              <a:t>develop</a:t>
            </a:r>
            <a:r>
              <a:rPr lang="de-DE" sz="1200" dirty="0" smtClean="0">
                <a:solidFill>
                  <a:srgbClr val="0A2D6E"/>
                </a:solidFill>
              </a:rPr>
              <a:t>, </a:t>
            </a:r>
            <a:r>
              <a:rPr lang="de-DE" sz="1200" dirty="0" err="1" smtClean="0">
                <a:solidFill>
                  <a:srgbClr val="0A2D6E"/>
                </a:solidFill>
              </a:rPr>
              <a:t>maintain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and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support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common</a:t>
            </a:r>
            <a:r>
              <a:rPr lang="de-DE" sz="1200" dirty="0" smtClean="0">
                <a:solidFill>
                  <a:srgbClr val="0A2D6E"/>
                </a:solidFill>
              </a:rPr>
              <a:t>, modular, </a:t>
            </a:r>
            <a:r>
              <a:rPr lang="de-DE" sz="1200" dirty="0" err="1" smtClean="0">
                <a:solidFill>
                  <a:srgbClr val="0A2D6E"/>
                </a:solidFill>
              </a:rPr>
              <a:t>reusable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solutions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for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applications</a:t>
            </a:r>
            <a:r>
              <a:rPr lang="de-DE" sz="1200" dirty="0" smtClean="0">
                <a:solidFill>
                  <a:srgbClr val="0A2D6E"/>
                </a:solidFill>
              </a:rPr>
              <a:t> in Matter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800" dirty="0">
              <a:solidFill>
                <a:srgbClr val="0A2D6E"/>
              </a:solidFill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200" b="1" dirty="0" err="1" smtClean="0">
                <a:solidFill>
                  <a:srgbClr val="0A2D6E"/>
                </a:solidFill>
              </a:rPr>
              <a:t>Increases</a:t>
            </a:r>
            <a:r>
              <a:rPr lang="de-DE" sz="1200" b="1" dirty="0" smtClean="0">
                <a:solidFill>
                  <a:srgbClr val="0A2D6E"/>
                </a:solidFill>
              </a:rPr>
              <a:t> </a:t>
            </a:r>
            <a:r>
              <a:rPr lang="de-DE" sz="1200" dirty="0" smtClean="0">
                <a:solidFill>
                  <a:srgbClr val="0A2D6E"/>
                </a:solidFill>
              </a:rPr>
              <a:t>international </a:t>
            </a:r>
            <a:r>
              <a:rPr lang="de-DE" sz="1200" dirty="0" err="1" smtClean="0">
                <a:solidFill>
                  <a:srgbClr val="0A2D6E"/>
                </a:solidFill>
              </a:rPr>
              <a:t>visibility</a:t>
            </a:r>
            <a:r>
              <a:rPr lang="de-DE" sz="1200" dirty="0">
                <a:solidFill>
                  <a:srgbClr val="0A2D6E"/>
                </a:solidFill>
              </a:rPr>
              <a:t>,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impact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and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variety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of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supported</a:t>
            </a:r>
            <a:r>
              <a:rPr lang="de-DE" sz="1200" dirty="0" smtClean="0">
                <a:solidFill>
                  <a:srgbClr val="0A2D6E"/>
                </a:solidFill>
              </a:rPr>
              <a:t> </a:t>
            </a:r>
            <a:r>
              <a:rPr lang="de-DE" sz="1200" dirty="0" err="1" smtClean="0">
                <a:solidFill>
                  <a:srgbClr val="0A2D6E"/>
                </a:solidFill>
              </a:rPr>
              <a:t>solutions</a:t>
            </a:r>
            <a:endParaRPr lang="de-DE" sz="1200" b="1" dirty="0" smtClean="0">
              <a:solidFill>
                <a:srgbClr val="0A2D6E"/>
              </a:solidFill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3481832" y="1605675"/>
            <a:ext cx="2808312" cy="938005"/>
            <a:chOff x="3491880" y="296968"/>
            <a:chExt cx="2808312" cy="2284856"/>
          </a:xfrm>
        </p:grpSpPr>
        <p:sp>
          <p:nvSpPr>
            <p:cNvPr id="35" name="Textfeld 34"/>
            <p:cNvSpPr txBox="1"/>
            <p:nvPr/>
          </p:nvSpPr>
          <p:spPr>
            <a:xfrm>
              <a:off x="3663359" y="296968"/>
              <a:ext cx="2420809" cy="157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dirty="0" smtClean="0">
                  <a:solidFill>
                    <a:srgbClr val="0A2D6E"/>
                  </a:solidFill>
                </a:rPr>
                <a:t>DMA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communicates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scientific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results</a:t>
              </a:r>
              <a:r>
                <a:rPr lang="de-DE" sz="1200" dirty="0" smtClean="0">
                  <a:solidFill>
                    <a:srgbClr val="0A2D6E"/>
                  </a:solidFill>
                </a:rPr>
                <a:t> &amp;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solutions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that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are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of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interest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beyond</a:t>
              </a:r>
              <a:r>
                <a:rPr lang="de-DE" sz="1200" dirty="0" smtClean="0">
                  <a:solidFill>
                    <a:srgbClr val="0A2D6E"/>
                  </a:solidFill>
                </a:rPr>
                <a:t> Matter</a:t>
              </a:r>
            </a:p>
          </p:txBody>
        </p:sp>
        <p:sp>
          <p:nvSpPr>
            <p:cNvPr id="34" name="Nach oben gebogener Pfeil 33"/>
            <p:cNvSpPr/>
            <p:nvPr/>
          </p:nvSpPr>
          <p:spPr>
            <a:xfrm>
              <a:off x="3491880" y="1422385"/>
              <a:ext cx="2808312" cy="1159439"/>
            </a:xfrm>
            <a:prstGeom prst="bentUpArrow">
              <a:avLst>
                <a:gd name="adj1" fmla="val 31060"/>
                <a:gd name="adj2" fmla="val 34383"/>
                <a:gd name="adj3" fmla="val 4435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3481832" y="2056775"/>
            <a:ext cx="5698681" cy="803007"/>
            <a:chOff x="3491876" y="2128783"/>
            <a:chExt cx="5688508" cy="803007"/>
          </a:xfrm>
        </p:grpSpPr>
        <p:sp>
          <p:nvSpPr>
            <p:cNvPr id="36" name="Nach oben gebogener Pfeil 35"/>
            <p:cNvSpPr/>
            <p:nvPr/>
          </p:nvSpPr>
          <p:spPr>
            <a:xfrm rot="16200000" flipH="1">
              <a:off x="4604857" y="1015802"/>
              <a:ext cx="803007" cy="3028969"/>
            </a:xfrm>
            <a:prstGeom prst="bentUpArrow">
              <a:avLst>
                <a:gd name="adj1" fmla="val 18554"/>
                <a:gd name="adj2" fmla="val 17990"/>
                <a:gd name="adj3" fmla="val 2594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516088" y="2213451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dirty="0" smtClean="0">
                  <a:solidFill>
                    <a:srgbClr val="0A2D6E"/>
                  </a:solidFill>
                </a:rPr>
                <a:t>DMA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supports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the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adaption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of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solutions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to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specific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applications</a:t>
              </a:r>
              <a:r>
                <a:rPr lang="de-DE" sz="1200" dirty="0" smtClean="0">
                  <a:solidFill>
                    <a:srgbClr val="0A2D6E"/>
                  </a:solidFill>
                </a:rPr>
                <a:t> in Matter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3148354" y="2859782"/>
            <a:ext cx="5916884" cy="978381"/>
            <a:chOff x="3148354" y="2859782"/>
            <a:chExt cx="5916884" cy="978381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7596336" y="2926065"/>
              <a:ext cx="1468902" cy="565757"/>
              <a:chOff x="1105617" y="49072"/>
              <a:chExt cx="848636" cy="565757"/>
            </a:xfrm>
            <a:solidFill>
              <a:schemeClr val="bg2">
                <a:lumMod val="50000"/>
              </a:schemeClr>
            </a:solidFill>
          </p:grpSpPr>
          <p:sp>
            <p:nvSpPr>
              <p:cNvPr id="30" name="Abgerundetes Rechteck 29"/>
              <p:cNvSpPr/>
              <p:nvPr/>
            </p:nvSpPr>
            <p:spPr>
              <a:xfrm>
                <a:off x="1105617" y="49072"/>
                <a:ext cx="848636" cy="565757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Abgerundetes Rechteck 4"/>
              <p:cNvSpPr/>
              <p:nvPr/>
            </p:nvSpPr>
            <p:spPr>
              <a:xfrm>
                <a:off x="1122187" y="65642"/>
                <a:ext cx="815496" cy="53261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 smtClean="0"/>
                  <a:t>HELMHOLTZ</a:t>
                </a: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300" dirty="0" smtClean="0"/>
                  <a:t>INCUBATOR</a:t>
                </a:r>
              </a:p>
            </p:txBody>
          </p:sp>
        </p:grpSp>
        <p:sp>
          <p:nvSpPr>
            <p:cNvPr id="42" name="Pfeil nach links und oben 41"/>
            <p:cNvSpPr/>
            <p:nvPr/>
          </p:nvSpPr>
          <p:spPr>
            <a:xfrm flipH="1">
              <a:off x="3148354" y="2859782"/>
              <a:ext cx="4447981" cy="360040"/>
            </a:xfrm>
            <a:prstGeom prst="leftUpArrow">
              <a:avLst>
                <a:gd name="adj1" fmla="val 40873"/>
                <a:gd name="adj2" fmla="val 35318"/>
                <a:gd name="adj3" fmla="val 29364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5251742" y="3191832"/>
              <a:ext cx="23402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dirty="0" smtClean="0">
                  <a:solidFill>
                    <a:srgbClr val="0A2D6E"/>
                  </a:solidFill>
                </a:rPr>
                <a:t>DMA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as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the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single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point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of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contact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for</a:t>
              </a:r>
              <a:r>
                <a:rPr lang="de-DE" sz="1200" dirty="0" smtClean="0">
                  <a:solidFill>
                    <a:srgbClr val="0A2D6E"/>
                  </a:solidFill>
                </a:rPr>
                <a:t> </a:t>
              </a:r>
              <a:r>
                <a:rPr lang="de-DE" sz="1200" dirty="0" err="1" smtClean="0">
                  <a:solidFill>
                    <a:srgbClr val="0A2D6E"/>
                  </a:solidFill>
                </a:rPr>
                <a:t>applications</a:t>
              </a:r>
              <a:r>
                <a:rPr lang="de-DE" sz="1200" dirty="0" smtClean="0">
                  <a:solidFill>
                    <a:srgbClr val="0A2D6E"/>
                  </a:solidFill>
                </a:rPr>
                <a:t> in Matter</a:t>
              </a:r>
            </a:p>
          </p:txBody>
        </p:sp>
      </p:grpSp>
      <p:graphicFrame>
        <p:nvGraphicFramePr>
          <p:cNvPr id="25" name="Diagramm 24"/>
          <p:cNvGraphicFramePr/>
          <p:nvPr>
            <p:extLst>
              <p:ext uri="{D42A27DB-BD31-4B8C-83A1-F6EECF244321}">
                <p14:modId xmlns:p14="http://schemas.microsoft.com/office/powerpoint/2010/main" val="1786409147"/>
              </p:ext>
            </p:extLst>
          </p:nvPr>
        </p:nvGraphicFramePr>
        <p:xfrm>
          <a:off x="5247539" y="627535"/>
          <a:ext cx="2204781" cy="142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473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Dma</a:t>
            </a:r>
            <a:r>
              <a:rPr lang="de-DE" dirty="0" smtClean="0"/>
              <a:t> Startwerte und aufwuchs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678" t="4954" r="2752" b="3042"/>
          <a:stretch/>
        </p:blipFill>
        <p:spPr>
          <a:xfrm>
            <a:off x="179512" y="555526"/>
            <a:ext cx="4392488" cy="26642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68" t="4756" r="2361" b="3240"/>
          <a:stretch/>
        </p:blipFill>
        <p:spPr>
          <a:xfrm>
            <a:off x="4716016" y="555526"/>
            <a:ext cx="4392488" cy="2664296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2699792" y="2643872"/>
            <a:ext cx="2642590" cy="2016110"/>
            <a:chOff x="3059832" y="2494954"/>
            <a:chExt cx="2642590" cy="2016110"/>
          </a:xfrm>
        </p:grpSpPr>
        <p:sp>
          <p:nvSpPr>
            <p:cNvPr id="2" name="Textfeld 1"/>
            <p:cNvSpPr txBox="1"/>
            <p:nvPr/>
          </p:nvSpPr>
          <p:spPr>
            <a:xfrm>
              <a:off x="3059832" y="3587734"/>
              <a:ext cx="26425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err="1" smtClean="0">
                  <a:solidFill>
                    <a:srgbClr val="5B9BD5"/>
                  </a:solidFill>
                </a:rPr>
                <a:t>Interdisciplinary</a:t>
              </a:r>
              <a:r>
                <a:rPr lang="de-DE" b="1" smtClean="0">
                  <a:solidFill>
                    <a:srgbClr val="5B9BD5"/>
                  </a:solidFill>
                </a:rPr>
                <a:t> Data Analysis Facility</a:t>
              </a:r>
            </a:p>
            <a:p>
              <a:pPr algn="ctr"/>
              <a:r>
                <a:rPr lang="de-DE" b="1" smtClean="0">
                  <a:solidFill>
                    <a:srgbClr val="5B9BD5"/>
                  </a:solidFill>
                </a:rPr>
                <a:t>IDAF @ DESY</a:t>
              </a:r>
              <a:endParaRPr lang="de-DE" b="1">
                <a:solidFill>
                  <a:srgbClr val="5B9BD5"/>
                </a:solidFill>
              </a:endParaRPr>
            </a:p>
          </p:txBody>
        </p:sp>
        <p:cxnSp>
          <p:nvCxnSpPr>
            <p:cNvPr id="7" name="Gerade Verbindung mit Pfeil 6"/>
            <p:cNvCxnSpPr>
              <a:stCxn id="2" idx="0"/>
            </p:cNvCxnSpPr>
            <p:nvPr/>
          </p:nvCxnSpPr>
          <p:spPr>
            <a:xfrm flipH="1" flipV="1">
              <a:off x="3589039" y="2494954"/>
              <a:ext cx="792088" cy="109278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55" t="12780" r="10155" b="10298"/>
          <a:stretch/>
        </p:blipFill>
        <p:spPr>
          <a:xfrm>
            <a:off x="1137373" y="3231253"/>
            <a:ext cx="1491991" cy="165185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55" t="12780" r="10155" b="10298"/>
          <a:stretch/>
        </p:blipFill>
        <p:spPr>
          <a:xfrm>
            <a:off x="6040534" y="3231252"/>
            <a:ext cx="1491991" cy="16518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75656" y="39113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60,5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80099" y="386789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91,5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2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LK-II </a:t>
            </a:r>
            <a:r>
              <a:rPr lang="de-DE" dirty="0" err="1" smtClean="0"/>
              <a:t>facilities</a:t>
            </a:r>
            <a:r>
              <a:rPr lang="de-DE" dirty="0" smtClean="0"/>
              <a:t> all </a:t>
            </a:r>
            <a:r>
              <a:rPr lang="de-DE" dirty="0" err="1" smtClean="0"/>
              <a:t>over</a:t>
            </a:r>
            <a:r>
              <a:rPr lang="de-DE" dirty="0" smtClean="0"/>
              <a:t> matter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affected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1" t="21546" r="48684" b="8696"/>
          <a:stretch/>
        </p:blipFill>
        <p:spPr>
          <a:xfrm>
            <a:off x="3995936" y="1739350"/>
            <a:ext cx="3701880" cy="299264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cxnSp>
        <p:nvCxnSpPr>
          <p:cNvPr id="5" name="Gerade Verbindung mit Pfeil 4"/>
          <p:cNvCxnSpPr/>
          <p:nvPr/>
        </p:nvCxnSpPr>
        <p:spPr>
          <a:xfrm flipV="1">
            <a:off x="6870232" y="2146834"/>
            <a:ext cx="648073" cy="15841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5466016" y="2951413"/>
            <a:ext cx="154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de-DE" dirty="0" err="1" smtClean="0">
                <a:solidFill>
                  <a:srgbClr val="0A2D6E"/>
                </a:solidFill>
              </a:rPr>
              <a:t>Detector</a:t>
            </a:r>
            <a:endParaRPr lang="de-DE" dirty="0">
              <a:solidFill>
                <a:srgbClr val="0A2D6E"/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de-DE" dirty="0" err="1" smtClean="0">
                <a:solidFill>
                  <a:srgbClr val="0A2D6E"/>
                </a:solidFill>
              </a:rPr>
              <a:t>improvement</a:t>
            </a:r>
            <a:endParaRPr lang="de-DE" dirty="0" smtClean="0">
              <a:solidFill>
                <a:srgbClr val="0A2D6E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971600" y="1766690"/>
            <a:ext cx="8436787" cy="2886160"/>
            <a:chOff x="748738" y="24263583"/>
            <a:chExt cx="8436787" cy="2886160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" t="10434" r="66453" b="29279"/>
            <a:stretch/>
          </p:blipFill>
          <p:spPr>
            <a:xfrm>
              <a:off x="748738" y="24263583"/>
              <a:ext cx="3220204" cy="2886160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  <a:scene3d>
              <a:camera prst="perspectiveContrastingRightFacing" fov="2700000">
                <a:rot lat="623785" lon="18963666" rev="0"/>
              </a:camera>
              <a:lightRig rig="threePt" dir="t"/>
            </a:scene3d>
          </p:spPr>
        </p:pic>
        <p:sp>
          <p:nvSpPr>
            <p:cNvPr id="22" name="Textfeld 86"/>
            <p:cNvSpPr txBox="1">
              <a:spLocks noChangeArrowheads="1"/>
            </p:cNvSpPr>
            <p:nvPr/>
          </p:nvSpPr>
          <p:spPr bwMode="auto">
            <a:xfrm>
              <a:off x="800589" y="24585292"/>
              <a:ext cx="8384936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perspectiveContrastingRightFacing" fov="2700000">
                  <a:rot lat="0" lon="18963666" rev="120000"/>
                </a:camera>
                <a:lightRig rig="threePt" dir="t"/>
              </a:scene3d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-128" charset="-128"/>
                </a:defRPr>
              </a:lvl9pPr>
            </a:lstStyle>
            <a:p>
              <a:r>
                <a:rPr lang="da-DK" altLang="de-DE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Realtime</a:t>
              </a:r>
            </a:p>
            <a:p>
              <a:r>
                <a:rPr lang="da-DK" altLang="de-DE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rate</a:t>
              </a:r>
            </a:p>
            <a:p>
              <a:r>
                <a:rPr lang="da-DK" altLang="de-DE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THz Science</a:t>
              </a:r>
            </a:p>
            <a:p>
              <a:r>
                <a:rPr lang="da-DK" altLang="de-DE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da-DK" altLang="de-DE" sz="3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ith TELBE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7596336" y="430274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© M. Gensch,</a:t>
            </a:r>
          </a:p>
          <a:p>
            <a:r>
              <a:rPr lang="de-DE" sz="1400" dirty="0" smtClean="0"/>
              <a:t>HZDR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58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LK-II </a:t>
            </a:r>
            <a:r>
              <a:rPr lang="de-DE" dirty="0" err="1"/>
              <a:t>facilities</a:t>
            </a:r>
            <a:r>
              <a:rPr lang="de-DE" dirty="0"/>
              <a:t> all </a:t>
            </a:r>
            <a:r>
              <a:rPr lang="de-DE" dirty="0" err="1"/>
              <a:t>over</a:t>
            </a:r>
            <a:r>
              <a:rPr lang="de-DE" dirty="0"/>
              <a:t> matter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affected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79512" y="2736323"/>
            <a:ext cx="7406994" cy="1385406"/>
            <a:chOff x="360000" y="3058552"/>
            <a:chExt cx="7406994" cy="1385406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95" y="3058552"/>
              <a:ext cx="2804465" cy="1385406"/>
            </a:xfrm>
            <a:prstGeom prst="rect">
              <a:avLst/>
            </a:prstGeom>
          </p:spPr>
        </p:pic>
        <p:sp>
          <p:nvSpPr>
            <p:cNvPr id="28" name="Abgerundetes Rechteck 27"/>
            <p:cNvSpPr/>
            <p:nvPr/>
          </p:nvSpPr>
          <p:spPr>
            <a:xfrm>
              <a:off x="3787058" y="3156754"/>
              <a:ext cx="1691720" cy="8640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/>
                <a:t>DMA</a:t>
              </a:r>
              <a:endParaRPr lang="de-DE" b="1"/>
            </a:p>
          </p:txBody>
        </p:sp>
        <p:sp>
          <p:nvSpPr>
            <p:cNvPr id="32" name="Pfeil nach rechts 31"/>
            <p:cNvSpPr/>
            <p:nvPr/>
          </p:nvSpPr>
          <p:spPr>
            <a:xfrm>
              <a:off x="3009403" y="3300770"/>
              <a:ext cx="1080120" cy="576064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60000" y="3106020"/>
              <a:ext cx="3059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b="1" dirty="0" smtClean="0">
                  <a:solidFill>
                    <a:srgbClr val="0A2D6E"/>
                  </a:solidFill>
                </a:rPr>
                <a:t>International Research </a:t>
              </a:r>
              <a:r>
                <a:rPr lang="de-DE" sz="1200" b="1" dirty="0" err="1" smtClean="0">
                  <a:solidFill>
                    <a:srgbClr val="0A2D6E"/>
                  </a:solidFill>
                </a:rPr>
                <a:t>Facilities</a:t>
              </a:r>
              <a:endParaRPr lang="de-DE" sz="1200" b="1" dirty="0" smtClean="0">
                <a:solidFill>
                  <a:srgbClr val="0A2D6E"/>
                </a:solidFill>
              </a:endParaRP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b="1" dirty="0" smtClean="0">
                  <a:solidFill>
                    <a:srgbClr val="0A2D6E"/>
                  </a:solidFill>
                </a:rPr>
                <a:t>(XFEL, HL-LHC, FAIR, ESS, ...)</a:t>
              </a:r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5180866" y="3076370"/>
              <a:ext cx="2586128" cy="1008112"/>
              <a:chOff x="5015271" y="673810"/>
              <a:chExt cx="2586128" cy="1008112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5909679" y="673810"/>
                <a:ext cx="1691720" cy="1008112"/>
                <a:chOff x="1105617" y="49072"/>
                <a:chExt cx="848636" cy="565757"/>
              </a:xfrm>
            </p:grpSpPr>
            <p:sp>
              <p:nvSpPr>
                <p:cNvPr id="14" name="Abgerundetes Rechteck 13"/>
                <p:cNvSpPr/>
                <p:nvPr/>
              </p:nvSpPr>
              <p:spPr>
                <a:xfrm>
                  <a:off x="1105617" y="49072"/>
                  <a:ext cx="848636" cy="56575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5" name="Abgerundetes Rechteck 4"/>
                <p:cNvSpPr/>
                <p:nvPr/>
              </p:nvSpPr>
              <p:spPr>
                <a:xfrm>
                  <a:off x="1122187" y="65642"/>
                  <a:ext cx="815496" cy="5326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kern="1200" dirty="0" smtClean="0"/>
                    <a:t>LK II – </a:t>
                  </a:r>
                  <a:r>
                    <a:rPr lang="de-DE" sz="1200" b="1" kern="1200" dirty="0" err="1" smtClean="0"/>
                    <a:t>Facilities</a:t>
                  </a:r>
                  <a:endParaRPr lang="de-DE" sz="1200" b="1" dirty="0"/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kern="1200" dirty="0" smtClean="0"/>
                    <a:t>in MATTER</a:t>
                  </a:r>
                  <a:endParaRPr lang="de-DE" sz="1200" b="1" kern="1200" dirty="0"/>
                </a:p>
              </p:txBody>
            </p:sp>
          </p:grpSp>
          <p:sp>
            <p:nvSpPr>
              <p:cNvPr id="13" name="Pfeil nach rechts 12"/>
              <p:cNvSpPr/>
              <p:nvPr/>
            </p:nvSpPr>
            <p:spPr>
              <a:xfrm rot="10800000">
                <a:off x="5015271" y="892037"/>
                <a:ext cx="1080120" cy="576064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29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face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852" t="18500" r="34748" b="6687"/>
          <a:stretch/>
        </p:blipFill>
        <p:spPr>
          <a:xfrm>
            <a:off x="360001" y="2377154"/>
            <a:ext cx="3549564" cy="235483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41" y="2377154"/>
            <a:ext cx="4811393" cy="199479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495198" y="4371950"/>
            <a:ext cx="4469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P.Hilz</a:t>
            </a:r>
            <a:r>
              <a:rPr lang="de-DE" sz="1400" dirty="0" smtClean="0"/>
              <a:t> et al.,</a:t>
            </a:r>
            <a:r>
              <a:rPr lang="de-DE" sz="1400" dirty="0"/>
              <a:t> </a:t>
            </a:r>
            <a:r>
              <a:rPr lang="de-DE" sz="1400" dirty="0" smtClean="0"/>
              <a:t>Nature Communications</a:t>
            </a:r>
            <a:r>
              <a:rPr lang="de-DE" sz="1400" dirty="0"/>
              <a:t> </a:t>
            </a:r>
            <a:r>
              <a:rPr lang="de-DE" sz="1400" dirty="0" smtClean="0"/>
              <a:t>9(1),</a:t>
            </a:r>
            <a:r>
              <a:rPr lang="de-DE" sz="1400" dirty="0"/>
              <a:t> </a:t>
            </a:r>
            <a:r>
              <a:rPr lang="de-DE" sz="1400" dirty="0" smtClean="0"/>
              <a:t>423</a:t>
            </a:r>
            <a:r>
              <a:rPr lang="de-DE" sz="1400" dirty="0"/>
              <a:t> </a:t>
            </a:r>
            <a:r>
              <a:rPr lang="de-DE" sz="1400" dirty="0" smtClean="0"/>
              <a:t>(2018)</a:t>
            </a:r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1885933"/>
            <a:ext cx="686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A2D6E"/>
                </a:solidFill>
              </a:rPr>
              <a:t>Example</a:t>
            </a:r>
            <a:r>
              <a:rPr lang="de-DE" dirty="0" smtClean="0">
                <a:solidFill>
                  <a:srgbClr val="0A2D6E"/>
                </a:solidFill>
              </a:rPr>
              <a:t>: M&amp;T ARD (LMU + HZDR) Laser-</a:t>
            </a:r>
            <a:r>
              <a:rPr lang="de-DE" dirty="0" err="1" smtClean="0">
                <a:solidFill>
                  <a:srgbClr val="0A2D6E"/>
                </a:solidFill>
              </a:rPr>
              <a:t>driven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acceleration</a:t>
            </a:r>
            <a:endParaRPr lang="de-DE" dirty="0">
              <a:solidFill>
                <a:srgbClr val="0A2D6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45850" y="2907901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00FF"/>
                </a:solidFill>
              </a:rPr>
              <a:t>4 </a:t>
            </a:r>
            <a:r>
              <a:rPr lang="de-DE" sz="3600" b="1" dirty="0" err="1" smtClean="0">
                <a:solidFill>
                  <a:srgbClr val="0000FF"/>
                </a:solidFill>
              </a:rPr>
              <a:t>Pb</a:t>
            </a:r>
            <a:endParaRPr lang="de-DE" sz="3600" b="1" dirty="0" smtClean="0">
              <a:solidFill>
                <a:srgbClr val="0000FF"/>
              </a:solidFill>
            </a:endParaRPr>
          </a:p>
          <a:p>
            <a:r>
              <a:rPr lang="de-DE" sz="3600" b="1" dirty="0" err="1" smtClean="0">
                <a:solidFill>
                  <a:srgbClr val="0000FF"/>
                </a:solidFill>
              </a:rPr>
              <a:t>sim</a:t>
            </a:r>
            <a:endParaRPr lang="de-DE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These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real!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7504" y="1635646"/>
            <a:ext cx="7096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Overall , this is an outstanding proposal. </a:t>
            </a:r>
            <a:r>
              <a:rPr lang="en-US" i="1" dirty="0" smtClean="0"/>
              <a:t>[…]</a:t>
            </a:r>
            <a:r>
              <a:rPr lang="en-US" i="1" dirty="0"/>
              <a:t> </a:t>
            </a:r>
            <a:endParaRPr lang="en-US" i="1" dirty="0" smtClean="0"/>
          </a:p>
          <a:p>
            <a:r>
              <a:rPr lang="en-US" b="1" i="1" dirty="0" smtClean="0"/>
              <a:t>The </a:t>
            </a:r>
            <a:r>
              <a:rPr lang="en-US" b="1" i="1" dirty="0"/>
              <a:t>PIs should try to reduce the data </a:t>
            </a:r>
            <a:r>
              <a:rPr lang="en-US" b="1" i="1" dirty="0" smtClean="0"/>
              <a:t>requirements</a:t>
            </a:r>
          </a:p>
          <a:p>
            <a:r>
              <a:rPr lang="en-US" b="1" i="1" dirty="0" smtClean="0"/>
              <a:t>and try to find a solution that is </a:t>
            </a:r>
            <a:r>
              <a:rPr lang="en-US" b="1" i="1" dirty="0" smtClean="0">
                <a:solidFill>
                  <a:srgbClr val="FF0000"/>
                </a:solidFill>
              </a:rPr>
              <a:t>technically possible </a:t>
            </a:r>
            <a:r>
              <a:rPr lang="en-US" b="1" i="1" dirty="0" smtClean="0"/>
              <a:t>for CSCS</a:t>
            </a:r>
            <a:r>
              <a:rPr lang="en-US" i="1" dirty="0" smtClean="0"/>
              <a:t>.</a:t>
            </a:r>
            <a:r>
              <a:rPr lang="en-US" dirty="0" smtClean="0"/>
              <a:t>”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b="8111"/>
          <a:stretch/>
        </p:blipFill>
        <p:spPr>
          <a:xfrm>
            <a:off x="189560" y="2654791"/>
            <a:ext cx="5462560" cy="198833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1413" t="13583" r="46851" b="20586"/>
          <a:stretch/>
        </p:blipFill>
        <p:spPr>
          <a:xfrm>
            <a:off x="5783947" y="2632725"/>
            <a:ext cx="2532469" cy="22457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76" y="1203598"/>
            <a:ext cx="1979712" cy="19797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783947" y="4093966"/>
            <a:ext cx="2532469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98046" y="2667565"/>
            <a:ext cx="49552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Pb</a:t>
            </a:r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total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requested</a:t>
            </a:r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</a:p>
          <a:p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Pb</a:t>
            </a:r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produced</a:t>
            </a:r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less</a:t>
            </a:r>
            <a:endParaRPr lang="de-DE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than</a:t>
            </a:r>
            <a:r>
              <a:rPr lang="de-DE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 </a:t>
            </a:r>
            <a:r>
              <a:rPr lang="de-DE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week</a:t>
            </a:r>
            <a:endParaRPr lang="de-DE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74" y="1256116"/>
            <a:ext cx="2639616" cy="151896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Understanding </a:t>
            </a:r>
            <a:r>
              <a:rPr lang="de-DE" dirty="0" err="1" smtClean="0"/>
              <a:t>needs</a:t>
            </a:r>
            <a:r>
              <a:rPr lang="de-DE" dirty="0" smtClean="0"/>
              <a:t> time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360001" y="915566"/>
            <a:ext cx="860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b="1" dirty="0" smtClean="0">
                <a:solidFill>
                  <a:srgbClr val="0A2D6E"/>
                </a:solidFill>
              </a:rPr>
              <a:t>Volume (per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b="1" dirty="0" smtClean="0">
                <a:solidFill>
                  <a:srgbClr val="0A2D6E"/>
                </a:solidFill>
              </a:rPr>
              <a:t>):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are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now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facing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dirty="0" err="1" smtClean="0">
                <a:solidFill>
                  <a:srgbClr val="0A2D6E"/>
                </a:solidFill>
              </a:rPr>
              <a:t>situation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where</a:t>
            </a:r>
            <a:r>
              <a:rPr lang="de-DE" dirty="0" smtClean="0">
                <a:solidFill>
                  <a:srgbClr val="0A2D6E"/>
                </a:solidFill>
              </a:rPr>
              <a:t> a </a:t>
            </a:r>
            <a:r>
              <a:rPr lang="de-DE" b="1" dirty="0" err="1" smtClean="0">
                <a:solidFill>
                  <a:srgbClr val="0A2D6E"/>
                </a:solidFill>
              </a:rPr>
              <a:t>single</a:t>
            </a:r>
            <a:r>
              <a:rPr lang="de-DE" b="1" dirty="0" smtClean="0">
                <a:solidFill>
                  <a:srgbClr val="0A2D6E"/>
                </a:solidFill>
              </a:rPr>
              <a:t> </a:t>
            </a:r>
            <a:r>
              <a:rPr lang="de-DE" b="1" dirty="0" err="1" smtClean="0">
                <a:solidFill>
                  <a:srgbClr val="0A2D6E"/>
                </a:solidFill>
              </a:rPr>
              <a:t>scientist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can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be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confronted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with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Pbyte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of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data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to</a:t>
            </a:r>
            <a:r>
              <a:rPr lang="de-DE" dirty="0" smtClean="0">
                <a:solidFill>
                  <a:srgbClr val="0A2D6E"/>
                </a:solidFill>
              </a:rPr>
              <a:t> </a:t>
            </a:r>
            <a:r>
              <a:rPr lang="de-DE" dirty="0" err="1" smtClean="0">
                <a:solidFill>
                  <a:srgbClr val="0A2D6E"/>
                </a:solidFill>
              </a:rPr>
              <a:t>analyze</a:t>
            </a:r>
            <a:r>
              <a:rPr lang="de-DE" dirty="0" smtClean="0">
                <a:solidFill>
                  <a:srgbClr val="0A2D6E"/>
                </a:solidFill>
              </a:rPr>
              <a:t>.</a:t>
            </a:r>
            <a:endParaRPr lang="de-DE" baseline="-25000" dirty="0" smtClean="0">
              <a:solidFill>
                <a:srgbClr val="0A2D6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79512" y="1635646"/>
            <a:ext cx="6373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“The </a:t>
            </a:r>
            <a:r>
              <a:rPr lang="en-US" i="1" dirty="0"/>
              <a:t>TNG simulations produced more than 500 Terabyte </a:t>
            </a:r>
            <a:r>
              <a:rPr lang="en-US" i="1" dirty="0" smtClean="0"/>
              <a:t>[…] The </a:t>
            </a:r>
            <a:r>
              <a:rPr lang="en-US" i="1" dirty="0"/>
              <a:t>full analysis will keep the participating scientists busy </a:t>
            </a:r>
            <a:r>
              <a:rPr lang="en-US" b="1" i="1" dirty="0">
                <a:solidFill>
                  <a:srgbClr val="FF0000"/>
                </a:solidFill>
              </a:rPr>
              <a:t>for many years to </a:t>
            </a:r>
            <a:r>
              <a:rPr lang="en-US" b="1" i="1" dirty="0" smtClean="0">
                <a:solidFill>
                  <a:srgbClr val="FF0000"/>
                </a:solidFill>
              </a:rPr>
              <a:t>come</a:t>
            </a:r>
            <a:r>
              <a:rPr lang="en-US" i="1" dirty="0" smtClean="0"/>
              <a:t>”</a:t>
            </a:r>
            <a:endParaRPr lang="de-DE" i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79512" y="2736323"/>
            <a:ext cx="7406994" cy="2139683"/>
            <a:chOff x="179512" y="2736323"/>
            <a:chExt cx="7406994" cy="213968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07" y="2736323"/>
              <a:ext cx="2804465" cy="1385406"/>
            </a:xfrm>
            <a:prstGeom prst="rect">
              <a:avLst/>
            </a:prstGeom>
          </p:spPr>
        </p:pic>
        <p:sp>
          <p:nvSpPr>
            <p:cNvPr id="14" name="Abgerundetes Rechteck 13"/>
            <p:cNvSpPr/>
            <p:nvPr/>
          </p:nvSpPr>
          <p:spPr>
            <a:xfrm>
              <a:off x="3606570" y="2834525"/>
              <a:ext cx="1691720" cy="8640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/>
                <a:t>DMA</a:t>
              </a:r>
              <a:endParaRPr lang="de-DE" b="1"/>
            </a:p>
          </p:txBody>
        </p:sp>
        <p:sp>
          <p:nvSpPr>
            <p:cNvPr id="15" name="Pfeil nach rechts 14"/>
            <p:cNvSpPr/>
            <p:nvPr/>
          </p:nvSpPr>
          <p:spPr>
            <a:xfrm>
              <a:off x="2828915" y="2978541"/>
              <a:ext cx="1080120" cy="576064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79512" y="2783791"/>
              <a:ext cx="3059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b="1" dirty="0">
                  <a:solidFill>
                    <a:srgbClr val="0A2D6E"/>
                  </a:solidFill>
                </a:rPr>
                <a:t>International Research </a:t>
              </a:r>
              <a:r>
                <a:rPr lang="de-DE" sz="1200" b="1" dirty="0" err="1">
                  <a:solidFill>
                    <a:srgbClr val="0A2D6E"/>
                  </a:solidFill>
                </a:rPr>
                <a:t>Facilities</a:t>
              </a:r>
              <a:endParaRPr lang="de-DE" sz="1200" b="1" dirty="0">
                <a:solidFill>
                  <a:srgbClr val="0A2D6E"/>
                </a:solidFill>
              </a:endParaRPr>
            </a:p>
            <a:p>
              <a:pPr>
                <a:buClr>
                  <a:schemeClr val="accent6">
                    <a:lumMod val="75000"/>
                  </a:schemeClr>
                </a:buClr>
              </a:pPr>
              <a:r>
                <a:rPr lang="de-DE" sz="1200" b="1" dirty="0">
                  <a:solidFill>
                    <a:srgbClr val="0A2D6E"/>
                  </a:solidFill>
                </a:rPr>
                <a:t>(XFEL, HL-LHC, FAIR, ESS, ...)</a:t>
              </a: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5000378" y="2760314"/>
              <a:ext cx="2586128" cy="1008112"/>
              <a:chOff x="5015271" y="673810"/>
              <a:chExt cx="2586128" cy="1008112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5909679" y="673810"/>
                <a:ext cx="1691720" cy="1008112"/>
                <a:chOff x="1105617" y="49072"/>
                <a:chExt cx="848636" cy="565757"/>
              </a:xfrm>
            </p:grpSpPr>
            <p:sp>
              <p:nvSpPr>
                <p:cNvPr id="20" name="Abgerundetes Rechteck 19"/>
                <p:cNvSpPr/>
                <p:nvPr/>
              </p:nvSpPr>
              <p:spPr>
                <a:xfrm>
                  <a:off x="1105617" y="49072"/>
                  <a:ext cx="848636" cy="56575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" name="Abgerundetes Rechteck 4"/>
                <p:cNvSpPr/>
                <p:nvPr/>
              </p:nvSpPr>
              <p:spPr>
                <a:xfrm>
                  <a:off x="1122187" y="65642"/>
                  <a:ext cx="815496" cy="53261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kern="1200" dirty="0" smtClean="0"/>
                    <a:t>LK II – </a:t>
                  </a:r>
                  <a:r>
                    <a:rPr lang="de-DE" sz="1200" b="1" kern="1200" dirty="0" err="1" smtClean="0"/>
                    <a:t>Facilities</a:t>
                  </a:r>
                  <a:endParaRPr lang="de-DE" sz="1200" b="1" kern="1200" dirty="0" smtClean="0"/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dirty="0" smtClean="0"/>
                    <a:t>in</a:t>
                  </a:r>
                  <a:endParaRPr lang="de-DE" sz="1200" b="1" kern="1200" dirty="0" smtClean="0"/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kern="1200" dirty="0" smtClean="0"/>
                    <a:t>MATTER</a:t>
                  </a:r>
                  <a:endParaRPr lang="de-DE" sz="1200" b="1" kern="1200" dirty="0"/>
                </a:p>
              </p:txBody>
            </p:sp>
          </p:grpSp>
          <p:sp>
            <p:nvSpPr>
              <p:cNvPr id="19" name="Pfeil nach rechts 18"/>
              <p:cNvSpPr/>
              <p:nvPr/>
            </p:nvSpPr>
            <p:spPr>
              <a:xfrm rot="10800000">
                <a:off x="5015271" y="892037"/>
                <a:ext cx="1080120" cy="576064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" name="Gruppieren 21"/>
            <p:cNvGrpSpPr/>
            <p:nvPr/>
          </p:nvGrpSpPr>
          <p:grpSpPr>
            <a:xfrm>
              <a:off x="3606570" y="3403888"/>
              <a:ext cx="1691720" cy="1472118"/>
              <a:chOff x="3621463" y="1317384"/>
              <a:chExt cx="1691720" cy="1472118"/>
            </a:xfrm>
          </p:grpSpPr>
          <p:grpSp>
            <p:nvGrpSpPr>
              <p:cNvPr id="23" name="Gruppieren 22"/>
              <p:cNvGrpSpPr/>
              <p:nvPr/>
            </p:nvGrpSpPr>
            <p:grpSpPr>
              <a:xfrm>
                <a:off x="3621463" y="1781390"/>
                <a:ext cx="1691720" cy="1008112"/>
                <a:chOff x="1105617" y="49072"/>
                <a:chExt cx="848636" cy="565757"/>
              </a:xfrm>
              <a:solidFill>
                <a:srgbClr val="7030A0"/>
              </a:solidFill>
            </p:grpSpPr>
            <p:sp>
              <p:nvSpPr>
                <p:cNvPr id="25" name="Abgerundetes Rechteck 24"/>
                <p:cNvSpPr/>
                <p:nvPr/>
              </p:nvSpPr>
              <p:spPr>
                <a:xfrm>
                  <a:off x="1105617" y="49072"/>
                  <a:ext cx="848636" cy="565757"/>
                </a:xfrm>
                <a:prstGeom prst="roundRect">
                  <a:avLst>
                    <a:gd name="adj" fmla="val 10000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7" name="Abgerundetes Rechteck 4"/>
                <p:cNvSpPr/>
                <p:nvPr/>
              </p:nvSpPr>
              <p:spPr>
                <a:xfrm>
                  <a:off x="1138880" y="76545"/>
                  <a:ext cx="782110" cy="510812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45720" rIns="45720" bIns="45720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1200" b="1" kern="1200" dirty="0" err="1" smtClean="0"/>
                    <a:t>Simulations</a:t>
                  </a:r>
                  <a:endParaRPr lang="de-DE" sz="1200" b="1" kern="1200" dirty="0" smtClean="0"/>
                </a:p>
              </p:txBody>
            </p:sp>
          </p:grpSp>
          <p:sp>
            <p:nvSpPr>
              <p:cNvPr id="24" name="Pfeil nach rechts 23"/>
              <p:cNvSpPr/>
              <p:nvPr/>
            </p:nvSpPr>
            <p:spPr>
              <a:xfrm rot="16200000">
                <a:off x="4202456" y="1296495"/>
                <a:ext cx="534286" cy="576064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AutoShape 2" descr="data:image/jpeg;base64,/9j/4AAQSkZJRgABAQAAAQABAAD/2wCEAAkGBxMTEhUTEhIWFRUVFRUVFRYYGBcWFRUVFRUWFhUVFRUYHSggGBolHRUVITEhJSktLi4uFx8zODMtNygtLisBCgoKDg0OFxAQGy0fHSUtLS0tLS0rKy0tLy0tLS0tLS0tLSstLS0tLi0tLS0tLS0vKystLS0tLS0tLS03KystK//AABEIALcBEwMBIgACEQEDEQH/xAAcAAABBQEBAQAAAAAAAAAAAAAEAAIDBQYBBwj/xABDEAACAQIEAgYHBQYFAwUAAAABAgADEQQSITEFQQYTIlFhcTKBkaGxwdEHFCNC8FJygpLh8TNDU2LCJJPSFnOisrP/xAAZAQADAQEBAAAAAAAAAAAAAAABAgMABAX/xAAqEQACAgEEAQMEAQUAAAAAAAAAAQIRAwQSITFBEyJRFDJxsUIzYZGh8P/aAAwDAQACEQMRAD8A8jKRlQann49/jCXSRuOcwwOVk1CnzPqjkp6yRvCBhQ9XhlLjlRDvmHjqfr75VvfaMIiuKfY6m10aYdIwwtly6a2+f6MqsRiGr1AE1tt3+JlZn0t4+39aR1FdYIwS6DLJfZ6LwnoZTqIOtzAnQEbk9+uw0O8fjPsxrAZqVRagtsTY+o7GZvgnS3GYc9ipnG2WqM4sO43DDfkZu+HfaTSewr0WpHm1M51PmNGA8NZyyWog7XKLKWKSp8GDxnB69E2qU2XzBt7YRw/HMm3V7WK1EBU20Fj3277bT17h3E8PiLinVp1dB2To1vFCLjf9mB8U6H4Srcmn1R/aXQevl8Jlq11NUB6fzFnmmIxeFrqc1L7vVAuGp3NFz3GmblfUZQustuOYahTcrRq9ao3OVlsQTprvtuO+D4rhtWmAXRgCAQSDYgi41nXFqjmknYBSQXuRcDU/IQbFNmN/Z/aE1LjTlIGEYU7h1y8t4NVEnvpb9aRrGYwPkjCJPI2EJh1KlcTtVQAZGaxAsNJCzXgGs6xkZnSYZhuFVqnooQO9uyPfqfVCKAmcAubDUzbdGugT4mqKYOY7tbsoq8yx39ms3XDfs5FOsFAFSiBdmpZVZrG2UFyPWbnnbXblzavFidSfIyi2ePYfgtVtSuUd7ae7eWWH4Cg9Ilj7B7B9Z65094TQTDU6tOitIsyqij0ipQkmp46DTx1Jvp544h02dZob0qC40CUqSroqgDwj22j8kRSdARmWcrDQCF4fDM7BUUsx2VQST6hBsUpDEEEFTYg6WI3BEDQUDkTlo4zhEwwyKOimMAUHX1xmIQcpAusmSkW2Gnh9ISKQ2Oo4ctsRoeff5RC1zflG9Rc9nXXlqYBiWuhBu625XWy7eFoO1HTQ+qGYRL5sx0VGOvfY2EGRwL3F7i3l4zIwL1Rk1OiR3e0SYqvK4nADY67W0POEwqR7xaFUjIFFzrDKaQgokZ7m9rc9OXl3SyHG8QU6pqrPT5pUOdToRY5tSBe4HIgEagStbTzjC0Din2jJtdBuBCdYnWMApdMxIvZAwJ92nlebjinSmkQUR1ZLFQNjpcEZiAALag21tPOc9o61za48/HuksmJTabKQyOKpBGItVq2VFW503C6Lc7eXvEGxnDsvosGnUq1E1G3eLMB6xtB6mLJ+samC4+Qesth5QctCKhJ3N5GtBnNlUk+AvHRNkd41pb4Xo/UPpkIP5j7Bp75c4XgtJPy5j3tr7toTUZCjgqlQ9hCfHl7TpLbC9GSdaj28F1P8x+k1ASSLTmNRXYPhNKn6KC/7R1b2mGZIXToEkAAkk2AGpJ7gJbf+mK4qIjqFzDMWvcIvMvlvbu15yeTLCHEnQUrNJ0D4ahwbs6KxqVQoJANh2UuCdrEtNbWb/GK7qq0wO5spZf8A9FmdNGrRp0KGEqB1epkV2UekwZ2dLHtKNW1B5WJ1j6fRrDCtSqdbUqoyV6lYsxtU6rKCxK2Nszd5vYevxY6KWqlLJdJvgZz28Gd+0jiaVmp0aJzijnLldVB7IAB52ANztrM9w3olia9Jq1On2FBNyQM2XcIDq36E9XL0KVOp1VBU/wCi6xrABshDdWjAbknPfxHORU2ajhKuZgrUcGFGHXtCmSrZCzW7Ttb1eN7n2cGCOGCgvBNzsx3Bfs9RsOMTiMRkQ0+tKqouEK5gSzGw012lt0f6HYQIMPiELYqrQNZjr+EpIVQtjYEE+sg8rCTvwatQweHoBCRVrUWxb3HZUugFO17kDsjTTsnvh3FmahXxuMcWVcPTo0P97sL5R/GVHrPdLiNsC4RWXD4fAUVQZq1N2LbEDJ1rHxJJUeU8n6T1A2Lrkf6r+42+U9Q4rWSnjaVMkBcPgibk2AJYJb2CeQYqrmZmP5mLe03iyKY1yQmcMdOWilxhijrRQBKeioJsTaS1KltA1/G23r3gGeOQ6H6wkbCFok7a+WvuiKEXgwaGqtQDvHmHt6tbTAQ+lUshUH0h2r6D1d+hPdvICLco5qt9xbxF4zQ/m9syDZ2mRf3ySlSJ1kBBt4SZDoAPX5mE1k9NgNo8N3zmGw5NrEC55m1vEmHYTg9eo1kpM4G7LZkFuRf0QfAma0GmwVzbnG5pqKXRS9jUbaxKre1+YLE7eIkbcJpBz2NNbAMdbWIufy63kvXj0iv08vPBTphVqMFTPcnKbDPY66kCxA2115905isGw/DBF1O1xmLc9N77WHIeub/BdStIKgVTYXA0JPPXc+c8/wCKUy1RttXY72uCRbfQ6d3hEhkcmXz6eOOKad2DYumym5BVufIg9/r+sbhaBq1At9WO58Be59kctaop7WbLfY6jzAOksOjlO9e/crHTbkNPbLJnHRYYfo7TXVrufHQewQ9MOFFlAA7gLD3Q8rInWELQLknckmyxFYRSIJJkSORITSpwist+iWCVqjswuEQnmCCTuCNQbAzf4ekKY8UpXY7lmbcknUn8OYfo7WdW6umqk1LDXwvz7rXmi467pQeqpdGFgzMwu5zAZQgJUAX38PEmeHrsMp56b7qv+/yUi/aE4zDLUxFKn6Yw9J6rID6TWVKaHuv2v7GP4ySKdTOVDfdadHs6Kr4lyjW7hcLbwmI4JhsY2erh3Kls6M2btMRkJGxNyXTXvO8tsN0ZWlnqYmuaihHpsApJVnFOnSKF9GbLUAGnZNhynr6bD6ONQ7ojJ2w/iXSDD06mIY1FP4mEpBVOYmlSKvUIA5DrKg8xaV/Gun+GQ1Bh6RqGo9Jndrqr5bBhZtR2UUDTck201ZgehVEo4KvUvXqUhVDgdQtOsEGZLjMSA5JsbdnQXvCMc+Gw9JK1Clh871KVBWQZ0VS1Ulkdh2n6uwLd/lLgKE9KMZi6eJFRitMJmUU6RP4oqJ1dMOBdbki5JPvkPEV4pjKgo1wVNIK9my0lBbsoxI3Ym4HPfbWbsKKbYimgDMKj1QP2sRU67EKtuZC0sOZng9VMMi1WpVHoVFNZ6lz93yUhUQEBgajqzsN/SMxjBcS4VUCNWr1l60jN1bMWqlS2QMSfEGw7hKEia7pHjs1HK9SlVJ6s0mQWcD0nz/sjWwEydpNl4dDbRER04YCg2cnbRQGMzOWnRHAeMc56G3j0fxjCIpjE15yXPAeimMxdjQw7sp/zG7FPXmHawb+G5mzxf2UnD0OtxFe75lHV0xZRflnbVv5VhoWzzrD0WdgqgszGyqoJZj3BRqT5T0Po79lONrWNULh0P7faqa91JTf+YrPXehfR+hhsNT6qkiMygswHbY/7n9JvWZpAJjWee8C+zbBYdr1FNdhrerYre40FJez3+lmlz0hyimAq2AsALAAeSjQctpdVqd3lVx+lp6v18Jz5ZUmXwr3Iwlaqt7X17pQ1aBzG3ID33l1icIAzNzII9sDwien5gewCedDJVs9CfNAVKhdSSO+R4nhQNrgG/wDeXtPCfhr4295EKbDdsDuB+U31FPgm42Y4dHFsy02KE2J/MARe2/mY7gXAalF3LFWBAAKm/M3uDtymnOH9I939JAGIAB5ykdTIR40CstpBUl0EDG3IDz+MGxGDGUkACxNzrsAb2nRDVJ8NE3jKqdEYDO5p1ogydIbREDoiGqdI5Nl90SA+8KSQLBrX5ki1h7TCumnEk6haStdi3WMByBzMAfG7DTwmZDQbFTmnpVPMsjfXgKlxRoOj/SGnhsI6k/iFqrKLE65KSoPC5BP8Ekx/TTDXeyVqoJWomdrKHVxUVMt7KgKpsLmxvymIrGB1J0gUbNRQ6bNTVDToUxV066pqeuAZnsyi1rlySdzKXjHSOtXCq2RUR86Ii5VSyqiqo5KAug8T3yrMYwi2OoBuI45iHYs1Z8zVOtJBynrMuTMMtrHL2dOUrKrkkkkkk3JO5Pee+PMiaCx1EjM5HkTmWKONtGtJCI1hMYZacjrRQBMoDOzgijnOaz7PejRxmIRHsKTOUY/m9EscnjoNfEz0vG9BsDhsbhEpIWzOrPnYvsdDZtBqOQEovsdpG1NgbHNXa/kjID7SJo+F4w4jilK+yAn2C8XE7b/JXUwUNiXmKb/Ls9KqoNbCYHphxfOEpg/5nwNps8birU2PcGv5gzx9cSauKUdzfEy3RxwW6R7bwsWop+6IQWjMMtkUf7R8InESTKpEeXnKXjZuJd30lFxg6Th1Mvazowr3GPxxGw9ftlelO1MnmS595t8ofjNyZElE9Wg/d+Iv855KlSO9onTdB4/I/wBIWgu7HuH1/pIQn4g8Afl/WOotox8be4f1kmwURvT/AA2PeT8/6QXE4XVRDm9BR5X930j6gQK1ZnRVVsnaNiTYbA7jx8DKRbFaKMAqWPqncXWtRPivxNo4YtXJUKddc2ltdri97yLjVKygDmQPnO3GvekxJdFII+mt5zLDcBh7mevHk458BGEw8LGHl3gOGdnaTfcNdpajnbKangiYNjcLYTaYfh+m0rOLYSwOkxkzAYpLQJ1l3xGlrKp0kmXigRhImELZJE1OJZRIFYSMiFMkYUgsagcictJWWNyzWYYRGtJCIwiY1EcUdaKYJkZyOnI5znsn2XIKeHz8xhqzX8XYWk/QPEBcbUqN+VGk/QPDWwXlhqQ/mFz8JmOGYzI9Uj8xIi4Ptv8AP7La3+pXwkv9I9apVC+DqP35j855d0cXNih+/wDOeo0bU+H6/wCiT7RPMuiY/Gzf7r++NlltRLSQts9yWr2gPCSk7yk4ZiszX8JaVKlgZLfaM4U6GdZylDxx9bSWvjLH9frlKXGYvMf1+uU83LktNHVixtNMr8ZT7LeIIHrFh8ZJXFmQeP8AxP1EfUGgHew9zZvgJFjG/F8lP/ED4GeY3Z1kKVLu1u4D1kn6ic4lUbDUy7LmtcmxG299Yzh69v8AjHuA+km6W1wENj/k1D/EQEHvYSkIpySEk6RkqH2jLv1TA+YG21u1OdNcYo6qp1edsRQzkOWIXOoCFQrCxAzaXsSbkG0xSU0zNdbqWNrEhlAJtY7a6bg+rebfpjw41a1KmrAdXhaI19YtpPWlix4pwr+9nKsspJ2ZChjSrXQsndZj+jNVhel1cJTo1SjpTcOUdcrMb3sz2HeRvz8pnsRwOshPZDfum/xsZXZ9LXl3CExIzcTe43pJhnWsXw7U6rW6rq2Bppbc+O39oX0W4lh3sGrIG5hiEO/c1p5pUqn+2nwjsMWY2AZjyAXMb+NtvOPjjs6FnJTPp/D4QKg7yNPqZCML2rTH/ZX0hr1RUTFugWiqqC7EVSzXsDmOoABvz2m3xGOof69L/uJ9Z0RnatnK4U+AnsqLbmUHGaehlpSx+HH+fS/7ifWVHHOJ0DtWpnyYH4Tb18hjBmI4mmsqKlOXGPxCE+mPbKqtXTvv5SUpo64QYKVkRSEtUXvkTOJFzK7AcrGNTheWLq4NxqAeqiNGHrRnTRm3moqXpyIrLWpQgr04VOzbQPJFJssUazUYYmMY6H1xEyTDUs7Kg/Myr/MQPnLs5Uj6DwDChgn/APbUfyp/WeY4Rr1AO9vnNx06x4pZcMCql1z9q6jIbrmL+iBdSNZhadJ6bqzKCB2rqysCBuQ2xHrk8DqCL5lvyTZ610n4iEwxpg/5KrMJ0bexY672+entjeO8ez2ulRQ2VRopvp/sY9xkGA4lRW2Z8uo9JWAudtSLQal2lQ+ihtTbPV+jj3Il7xF7CZPolxOgW/x6XkXUH2EzTcRcMDlIYW5EH4Tnhexi5a9SjN42rv8Arv8ArAaGpv4/T6x+KY3On6/QgtTEBKbMT3/MD5Tyclq0dkVwSmp2kHdr/wDG3/KUlXiFU1quTqiAyoFcsGPZDHKVvf0+6WdA3a/cD7/7TKimtV3tU6tzXc5rdk2IGUk8+wNfGaEFzYsmaLh2Kc3UoFdTc9rMLsx02BHftzEE6UYdqlNmY5WWyLlZrG7BmvoLjsjloReXPDHSpZlYtmKk3t2dL28tPfAOI0WqrZRu7EkmwGpt8YcTqfwGKTfJgeK8GFNaJpZ26xe2DqUfMQAbDS4sZ6HW6Nti0WpiXFHEL2b0tVKfkBBO411B5wDEcRSjmGFqKa9NbPSN7VAouxt+0Bc6HvloOKOuHNYrd8gfINg2Udkc95fLkyS21x++SWyO50UmM6IYhQcuKzA3HaQ+zNczL4vojiF2Ct+63/kBNxwzpVTrVnoEWYMwB3VspN7HkdJdHBZtoY582N1L9AeOD6PGMTw+pTt1tBl7zY6j97aHcAsBe/f6uQnqxwZtlZcy9x3H7p5Srx3Rik9z1QufzAZXHmVt7Z0R1jfEkRlhXhmL4LU7dU95+ZmgwSF2CqLk7ey8kpdEDSps1NmcjVkt2go/Zt6XPxk3RapSGIUM6gkGyk2YnTQKbEm14uZ1HcgxXgd1diQRYjeMrUhJ+KN+K/n8oG1Sc6ZSgTF07CVpQy8KXja9AWlY5KLJFEZwtC8RRAgpWVUrDQ+nWt5QukwO0AFMyWmhEbcTaDYiZGr986zTC0NqNA6sJeQFYyCD5JyFZJyPuNR5qVMnwGI6qrTqFcwp1EfLtmyMGte2l7WvCcic1PqMtejmBSpXpqCbk7EaaAnceU6JSpHLHG20h/TzpG2KxZrJmRcqoAG3AHa1G4JmVIGsvekpFPFGmVFqbMdLdrMAbbbC1tb85Slh1YH5sxufC3698MPtVCZPudkaPY3GnlpLKhjmABLvbQjtEgMpuDY6XuLysUXNhCc9hbT1iFo0JNGu4N0vxNMsespOFQtatTVgTcAKMq3J15kbHWWJ+0Vm/wAXh2BfxWm9M256hzr4zApVH9iR7pytW17Jtp74igl0Uc0+zfL0rpNc/cmpCxPYrvaw7syj484SOPpWN71QqhfwyLg6m7MAxB/La3MHeFdL8NTw2BSna7hKVJCd8zIOtN/U/sE86zEbEg87GcsIRy26qnR05MnppJfB6hT6QUazr1lZVCjKts1LQWy5rWvt74anCcNWuRla+t0b5qZ5RSLE6knzlpRpsxBA1020209sMtGv4ujn9c9V4ZwtcPd0ZiLEkN2tgbWO8Gw7uHykHIKate2hYkjQ+S+8THcN4hiEYFnq5B6SlmsR3G+kvn4mvV3p3Um4AJuB3mwJHP4yH0kk+7srHPGm3wR8K4KwxL4hmuzGoQoGwZri7X3tytL9qd1swuLgkajYg7+qQ9Fs9S6vqRqDoNOY0/Ws22B4JmHaFhy7zt7o0sMpTpmWWCjaMouERmDlFLLs1hmGltDvzllhahBFpf1eBgbSAcMykGLLTtC+umD8T4xSw2TrKZbOL9nLoPG584sJ0jwj65WT95R8ibzJdN8TeuQNlVVt5AE+9j7JTUMWRYC99JVYlRBys3vC2WpnvWBcVGtp1ZA3sqmxIF+Y8LkgmVfE+GmhUbEJTUuwsWYE2Hev7O/LSV2N6R1KzHrQrZSyjsjZXNie8wnhuIc7ucrBxkvcGyk3A5eqLPHxXgZT5KpqmYktuTcx9NAYHTcMbLv5GGJSInJJUdKZN1IgGMUw3NIa4vJq7LoparRgEMqUdYwYczoUgkKidk/3YxjUTCpCtEDCSUxEaRjlEomLQnWQFZMxkeaOmajmWKOvORgUYgUl75e9FMN/1CsLGwJ9xHzmcVZo+h1S1be3ZI+Evk+1i4F70VnHcEXrO51LFiT5kykqcOYcjNdxmgVqN6+/5wJaJPKVj0c+StzM1RplGuNCNvCS4uuzizWNje/P2y6rYbvEFq4G/KZsTaUnVQ3gnDWr1lQMqDMMzuy01Rb6sWYjUC5AGptoJK+CI5TiYW8DkbYbDpvihiMSPxPwzndNSRYkEAZb29M+wzJpqSe+39tfZDRinw/V1FI9Fk56C4PL933eRldRqRcapUNnkmywpCW2Dtdb7DzlZw6kXYKN2IA9c0zdH6it2e0ORFr+sEiM5JcMnGLfKJ0qEm4yjbRdNudrwpwWbXUiy+zf33gGDCh1zEWBBPI2B10MuuFMpcG2a5sBlJBJ1PMfoQpJAycl50XBSsvZvoRYW7vG3d7p6dhm7I0t5zzTAYn/AKhNhdjoD2RmubDu32PO89AweMW283TslfgMrreB1qdx8ZMa+baNFIeMEnZjFY/gQZ3ZwdWJG45+XdKavwTLbXmDt3ec9AxPFaaMUZypFtwSNRcaiQq9Kp+am3kQD9YtGs8x+4Pfbnfu3mt4Dgw2Qi11V1t58785oK3AaR/Kw8jf4xcP4YlJiVJ101FrXOsSUUxtzM5xbosV7ajmL28TvK3F08nK89OrqpXlb5c55txw1M5yMrAE2uPpJ5NNfQ8M6i+QKtRMFamY5uK1B6VFT5MR8QZGeNU/zU3HlY/MTlelyLwdcdTjfkXUySnRip8Ww53fL5qw99oZRxNFvRqof4hf2SUsc12mVWSL6YO1KDuktKlK+0EqUYqTHsAalImpQ1kkNSVVmK+qkHMLrmQ5JaICK8UkyxRwGDUy86Nf4glCrzR9Gku36E6JdGxfcXvSJBmH69sgwOFDA+EfxwWYDXbw+UI4XfKbH3f0lo9HDJlTiMKL7COp4IGEV/ShmFXy/XlEkysVwV2J4WAAe8X95kPCOGguwYAjKx8rDT5TTvT025QSjSszG1uyfXqNJKT4HiuTFcRwJIa3oqdvXf5yrTDW5TVYtfSHjADREMZ8AnjTD+g1NBWOcDNlJVjsvI6bXIPx75q8ZxBENudr+Gxt75iMISpuITUrsYrjulYU9sKC2e4lhwqsArZrXFrAgnzN+XL2ykp1COcmVzLo5JcOzQ4fE9q40tqPDXSaLCdKGX01zeRsZh6FaEivHIM9NwPSvDH0synxW/8A9by1p8ew7ejWXyJsfYZ5CK8k+8eMG1Gs9aq4KjW7TKGPeCb+1TAMZ0SQnsOU8GGYe2eaJimBurEHwNj7RDKHSXFU/Rr1PInMPY1xF2hs3a9EqyWNPFFTzAzKL+Yb5S+wtBkpqtR87gdpjzP05TzWj9oOLXc03/eT/wASJaYf7Qan58Oh8nK+4gxWma0afjlULRqMbWVT7eU8xrcRJ53h3SfpWcUBTWn1ag3btZixG3IaCZwCNBNLkWQXUxZkZq33EhyToJ5xwHWQHlGfc1MnB8I5SJjAX3Yr6JI8jb4RfeK67VX9ZzfGFOZDUEDin2hlJrpiHE643Kt5r9LRrcYf81MHyJHxvOBoxwIvpQ+CqzZF5GNxlL9pHHlY/OOXjFE/nt5gj5QTEUxK2tREV4YlFqZmg+/Uv9VP5hFMucMIoPRQ31L+CtpiajowcrXIvMsqzS9F27Y7oziWjOrLbiPaqaaiW3DqBFM6fH6SuShmq666zRUaOWmdRz/V5VdHJJmcZO1LPB0ibfQwXDrdvXNHgcNtpI5Dpi+AevhRl3X4SrdSt/7zWYqjprM7jaY15SEmPDsy+KOp0gxGm0t8RR1kdbC2Ak9xUqqe+klCXkpw0lTD6SikSYIUkypoDHvQki0SRLJkmkMS8mW8K4fgGaWj8HcC9o6kc8kimDGO6zvEPbAN+zBamGI5TbhKI7gyJzaSdSZ37uZtxqBUvCw5tpv7Ikw8n+7GawUACkV3vJFMMAjxTHcPhDYKBLxXhRoCNOFPLWGzUQiJp0oRI3MNgoiqtI886xjDME6zmR5rxtQyLNaYJyrBK1PxhTNA8Q2pmCMtFElrRTGKhElxwbFGm2k7FDR1s0XDqmapfbyMui9lI30OvOcihOeXYDgFu2hmowVMgA308hFFIzLRfAbihdbkTOYu2tvhOxTlmXgVlRJJj6FiF7lF/Mi/ziikf5It/FgQpi/OF0qH6MUUuiDGPQHMesS84ThlYC1m8xadinTFcHNNnoXBuDUQisaYvLDE8PpuLFB6tPhFFKUiNmV4lwVVJyn2iUOL4dbcA/rxnIpKSCiBMAvNZKnDqfl7YopNjE1LggJ3mlwvQ+nk7TG5HLYTkUrBWIzN8a6NmmbggjfulFUwpEUUIER5YxoophhpY+fnrInUHcTkUAaIHojlB6iWiijWageqsGrGKKGzUD5jBajazsUxjlzFFFC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9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elfolie_ENGLISC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DMA_Materieplattform</Template>
  <TotalTime>0</TotalTime>
  <Words>2722</Words>
  <Application>Microsoft Office PowerPoint</Application>
  <PresentationFormat>Bildschirmpräsentation (16:9)</PresentationFormat>
  <Paragraphs>378</Paragraphs>
  <Slides>44</Slides>
  <Notes>0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44</vt:i4>
      </vt:variant>
    </vt:vector>
  </HeadingPairs>
  <TitlesOfParts>
    <vt:vector size="51" baseType="lpstr">
      <vt:lpstr>Arial</vt:lpstr>
      <vt:lpstr>Calibri</vt:lpstr>
      <vt:lpstr>Geneva</vt:lpstr>
      <vt:lpstr>Wingdings</vt:lpstr>
      <vt:lpstr>1_Titelfolie_ENGLISCH</vt:lpstr>
      <vt:lpstr>Titel_Materie</vt:lpstr>
      <vt:lpstr>Inhaltsfolie_Materie</vt:lpstr>
      <vt:lpstr>Data Management &amp; analysis (DMA) </vt:lpstr>
      <vt:lpstr>The data challenge in matter: Volume</vt:lpstr>
      <vt:lpstr>200 pbyte of useful data!</vt:lpstr>
      <vt:lpstr>Reduction is necessary, but won‘t save us</vt:lpstr>
      <vt:lpstr>LK-II facilities all over matter are affected</vt:lpstr>
      <vt:lpstr>LK-II facilities all over matter are affected</vt:lpstr>
      <vt:lpstr>Even single phd students face challenges</vt:lpstr>
      <vt:lpstr>These challenges are real!</vt:lpstr>
      <vt:lpstr>Understanding needs time</vt:lpstr>
      <vt:lpstr>The data challenge in matter: Volume</vt:lpstr>
      <vt:lpstr>The data challenge in matter: rate</vt:lpstr>
      <vt:lpstr>The data challenge in matter: rate</vt:lpstr>
      <vt:lpstr>From rate to throughput</vt:lpstr>
      <vt:lpstr>Bandwidth hierarchies</vt:lpstr>
      <vt:lpstr>Throughput depends critically on usage</vt:lpstr>
      <vt:lpstr>Compression may reduce throughput!</vt:lpstr>
      <vt:lpstr>Extreme Throughput requires online analysis</vt:lpstr>
      <vt:lpstr>Throughput = online analysis &amp; control</vt:lpstr>
      <vt:lpstr>Resiliance &amp; throughput</vt:lpstr>
      <vt:lpstr>The data challenge in matter: RATE</vt:lpstr>
      <vt:lpstr>The data challenge in matter: complexity</vt:lpstr>
      <vt:lpstr>Complexity makes inversion harder</vt:lpstr>
      <vt:lpstr>Example: hibef @ European xfel</vt:lpstr>
      <vt:lpstr>what if inversion becomes hard?</vt:lpstr>
      <vt:lpstr>Observation can alter the probe</vt:lpstr>
      <vt:lpstr>Start-to-end simulations (digital twins)</vt:lpstr>
      <vt:lpstr>Reducing complex data requires computing</vt:lpstr>
      <vt:lpstr>The data challenge in matter: complexity</vt:lpstr>
      <vt:lpstr>Domain expertise needed for data analysis</vt:lpstr>
      <vt:lpstr>smaller communities, more applications</vt:lpstr>
      <vt:lpstr>The data challenge in matter: complexity</vt:lpstr>
      <vt:lpstr>Introducing Data management &amp; analysis</vt:lpstr>
      <vt:lpstr>Scientific &amp; data-intensive computing in dma</vt:lpstr>
      <vt:lpstr>Scientific &amp; data-intensive computing in dma</vt:lpstr>
      <vt:lpstr>Scientific &amp; data-intensive computing in dma</vt:lpstr>
      <vt:lpstr>The three DMA subtopics</vt:lpstr>
      <vt:lpstr>Example: high-rate x-ray/neutron scattering</vt:lpstr>
      <vt:lpstr>Modular, reusable, shareable solutions …</vt:lpstr>
      <vt:lpstr>… are a successful model</vt:lpstr>
      <vt:lpstr>New interfaces, new career paths</vt:lpstr>
      <vt:lpstr>Challenges in pof iv</vt:lpstr>
      <vt:lpstr>Beyond bibliographic indices</vt:lpstr>
      <vt:lpstr>DMA in matter &amp; helmholtz</vt:lpstr>
      <vt:lpstr>Dma Startwerte und aufwuchs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Management &amp; analysis (DMA)</dc:title>
  <dc:creator>Bussmann, Dr. Michael (FWKT) - 4167</dc:creator>
  <cp:lastModifiedBy>Jankowiak, Andreas</cp:lastModifiedBy>
  <cp:revision>191</cp:revision>
  <cp:lastPrinted>2017-11-14T14:35:41Z</cp:lastPrinted>
  <dcterms:created xsi:type="dcterms:W3CDTF">2018-05-09T07:28:32Z</dcterms:created>
  <dcterms:modified xsi:type="dcterms:W3CDTF">2018-06-12T08:55:05Z</dcterms:modified>
</cp:coreProperties>
</file>